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447" r:id="rId3"/>
    <p:sldId id="448" r:id="rId4"/>
    <p:sldId id="449" r:id="rId5"/>
    <p:sldId id="450" r:id="rId6"/>
    <p:sldId id="451" r:id="rId7"/>
    <p:sldId id="452" r:id="rId8"/>
    <p:sldId id="453" r:id="rId9"/>
    <p:sldId id="454" r:id="rId10"/>
    <p:sldId id="455" r:id="rId11"/>
    <p:sldId id="456" r:id="rId12"/>
    <p:sldId id="457" r:id="rId13"/>
    <p:sldId id="458" r:id="rId14"/>
    <p:sldId id="460" r:id="rId15"/>
    <p:sldId id="459" r:id="rId16"/>
    <p:sldId id="393" r:id="rId17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A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/>
    <p:restoredTop sz="90340" autoAdjust="0"/>
  </p:normalViewPr>
  <p:slideViewPr>
    <p:cSldViewPr>
      <p:cViewPr varScale="1">
        <p:scale>
          <a:sx n="100" d="100"/>
          <a:sy n="100" d="100"/>
        </p:scale>
        <p:origin x="83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70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52400"/>
            <a:ext cx="5791200" cy="838200"/>
          </a:xfrm>
          <a:prstGeom prst="rect">
            <a:avLst/>
          </a:prstGeom>
        </p:spPr>
        <p:txBody>
          <a:bodyPr anchor="ctr"/>
          <a:lstStyle>
            <a:lvl1pPr algn="ctr">
              <a:defRPr sz="2400" b="1">
                <a:latin typeface="+mj-lt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611779"/>
            <a:ext cx="1905000" cy="246221"/>
          </a:xfrm>
        </p:spPr>
        <p:txBody>
          <a:bodyPr/>
          <a:lstStyle/>
          <a:p>
            <a:fld id="{806C71DD-B2CE-4CF7-92F0-F691A3034D7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176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1"/>
            <a:ext cx="1905000" cy="24622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hyperlink" Target="https://www.sentinelvision.eu/hyperlook/64bf1c8fbefa4d6fa9b08cdb500a15df" TargetMode="External"/><Relationship Id="rId5" Type="http://schemas.openxmlformats.org/officeDocument/2006/relationships/image" Target="../media/image55.emf"/><Relationship Id="rId4" Type="http://schemas.openxmlformats.org/officeDocument/2006/relationships/package" Target="../embeddings/Microsoft_Word_Document.docx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hyperlink" Target="https://visioterra.org/VtWeb/hyperlook/040dcf6d26784930be91f3e898ffb144" TargetMode="External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entinelvision.eu/hyperlook/5d50cdfb95af4a0ea84eaf7bbaf1af1b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sioterra.org/VtWeb/hyperlook/553c0c495c7f4cacb1720c8eeffcad6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oterra.fr/telechargement/A003_VISIOTERRA_COMMUNICATION/HYP-099-VtWeb-E_COP-DEM_GLO-90_vs_GLO-30_for_Sentinel-2_orthorectification.pdf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serge.riazanoff@visioterra.fr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hyperlink" Target="http://www.visioterra.fr/?VtWeb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23.png"/><Relationship Id="rId16" Type="http://schemas.openxmlformats.org/officeDocument/2006/relationships/image" Target="../media/image19.pn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1.jpeg"/><Relationship Id="rId5" Type="http://schemas.openxmlformats.org/officeDocument/2006/relationships/image" Target="../media/image26.jpeg"/><Relationship Id="rId15" Type="http://schemas.openxmlformats.org/officeDocument/2006/relationships/image" Target="../media/image18.png"/><Relationship Id="rId10" Type="http://schemas.openxmlformats.org/officeDocument/2006/relationships/image" Target="../media/image30.png"/><Relationship Id="rId19" Type="http://schemas.openxmlformats.org/officeDocument/2006/relationships/image" Target="../media/image22.png"/><Relationship Id="rId4" Type="http://schemas.openxmlformats.org/officeDocument/2006/relationships/image" Target="../media/image25.jpeg"/><Relationship Id="rId9" Type="http://schemas.openxmlformats.org/officeDocument/2006/relationships/image" Target="../media/image29.jpe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hyperlink" Target="https://visioterra.net/VtGsep/" TargetMode="External"/><Relationship Id="rId18" Type="http://schemas.openxmlformats.org/officeDocument/2006/relationships/image" Target="../media/image41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hyperlink" Target="http://www.sentinelvision.eu/" TargetMode="External"/><Relationship Id="rId17" Type="http://schemas.openxmlformats.org/officeDocument/2006/relationships/image" Target="../media/image40.jpeg"/><Relationship Id="rId2" Type="http://schemas.openxmlformats.org/officeDocument/2006/relationships/image" Target="../media/image33.png"/><Relationship Id="rId16" Type="http://schemas.openxmlformats.org/officeDocument/2006/relationships/hyperlink" Target="https://visioterra.org/misba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hyperlink" Target="https://visioterra.net/VtPace/" TargetMode="External"/><Relationship Id="rId5" Type="http://schemas.openxmlformats.org/officeDocument/2006/relationships/image" Target="../media/image36.png"/><Relationship Id="rId15" Type="http://schemas.openxmlformats.org/officeDocument/2006/relationships/hyperlink" Target="https://visioterra.org/FlegtWatch/" TargetMode="External"/><Relationship Id="rId10" Type="http://schemas.openxmlformats.org/officeDocument/2006/relationships/hyperlink" Target="http://hedavi.esa.int/" TargetMode="External"/><Relationship Id="rId19" Type="http://schemas.openxmlformats.org/officeDocument/2006/relationships/image" Target="../media/image42.jpeg"/><Relationship Id="rId4" Type="http://schemas.openxmlformats.org/officeDocument/2006/relationships/image" Target="../media/image35.png"/><Relationship Id="rId9" Type="http://schemas.openxmlformats.org/officeDocument/2006/relationships/hyperlink" Target="https://visioterra.org/VtWeb/" TargetMode="External"/><Relationship Id="rId14" Type="http://schemas.openxmlformats.org/officeDocument/2006/relationships/hyperlink" Target="https://visioterra.net/VtCryoSat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sioterra.org/VtWeb/hyperlook/13ed0cd072bb41d38ce69829fbd4d287" TargetMode="External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90" y="2514602"/>
            <a:ext cx="68448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600" b="1" dirty="0">
                <a:solidFill>
                  <a:srgbClr val="FFFFFF"/>
                </a:solidFill>
                <a:latin typeface="+mj-lt"/>
              </a:rPr>
              <a:t>Working Group on Information Systems and Services (WGISS)</a:t>
            </a:r>
            <a:endParaRPr sz="36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90" y="3759202"/>
            <a:ext cx="5092210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Serge RIAZANOFF, VisioTerra for ESA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WGISS#52 Virtual Meeting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sz="1900" b="1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Processing-On-the-Fly Macro-Language (POF-ML)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rgbClr val="FFFFFF"/>
                </a:solidFill>
                <a:latin typeface="Arial Bold"/>
                <a:sym typeface="Arial Bold"/>
              </a:rPr>
              <a:t>19</a:t>
            </a:r>
            <a:r>
              <a:rPr lang="en-AU" baseline="30000" dirty="0">
                <a:solidFill>
                  <a:srgbClr val="FFFFFF"/>
                </a:solidFill>
                <a:latin typeface="Arial Bold"/>
                <a:sym typeface="Arial Bold"/>
              </a:rPr>
              <a:t>th</a:t>
            </a:r>
            <a:r>
              <a:rPr lang="en-AU" dirty="0">
                <a:solidFill>
                  <a:srgbClr val="FFFFFF"/>
                </a:solidFill>
                <a:latin typeface="Arial Bold"/>
                <a:sym typeface="Arial Bold"/>
              </a:rPr>
              <a:t> </a:t>
            </a:r>
            <a:r>
              <a:rPr lang="en-AU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October 2021</a:t>
            </a:r>
          </a:p>
        </p:txBody>
      </p:sp>
      <p:pic>
        <p:nvPicPr>
          <p:cNvPr id="12" name="ceos_logo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90" y="2246636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5EF247-976A-442E-94F9-DD512DA36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Deforestation in Cameroon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8BD5F-E036-4695-8903-514226490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3F39AA7-EAEE-46FB-8434-FF37EF7A7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812162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F6C8AD94-643F-4719-838F-2ACA5E0027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9569635"/>
              </p:ext>
            </p:extLst>
          </p:nvPr>
        </p:nvGraphicFramePr>
        <p:xfrm>
          <a:off x="1181100" y="4343400"/>
          <a:ext cx="6843712" cy="270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Document" r:id="rId4" imgW="6843344" imgH="2710142" progId="Word.Document.12">
                  <p:embed/>
                </p:oleObj>
              </mc:Choice>
              <mc:Fallback>
                <p:oleObj name="Document" r:id="rId4" imgW="6843344" imgH="271014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81100" y="4343400"/>
                        <a:ext cx="6843712" cy="2709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B21E2E2-91D5-488F-85A9-19E62DACB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4" y="1219201"/>
            <a:ext cx="9039683" cy="381000"/>
          </a:xfrm>
        </p:spPr>
        <p:txBody>
          <a:bodyPr/>
          <a:lstStyle/>
          <a:p>
            <a:pPr marL="0" indent="0" algn="ctr">
              <a:spcBef>
                <a:spcPts val="1800"/>
              </a:spcBef>
              <a:buNone/>
            </a:pPr>
            <a:r>
              <a:rPr lang="en-GB" sz="1400" dirty="0"/>
              <a:t>Hyperlook: </a:t>
            </a:r>
            <a:r>
              <a:rPr lang="en-GB" sz="1400" dirty="0">
                <a:hlinkClick r:id="rId6"/>
              </a:rPr>
              <a:t>https://www.sentinelvision.eu/hyperlook/64bf1c8fbefa4d6fa9b08cdb500a15df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445650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.png">
            <a:extLst>
              <a:ext uri="{FF2B5EF4-FFF2-40B4-BE49-F238E27FC236}">
                <a16:creationId xmlns:a16="http://schemas.microsoft.com/office/drawing/2014/main" id="{45318536-59F0-4F98-8956-4C4DFC25EA2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919" y="1524000"/>
            <a:ext cx="8812162" cy="495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65EF247-976A-442E-94F9-DD512DA36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Radar Cross Section Equalization (RCSE) applied to Sentinel-1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8BD5F-E036-4695-8903-514226490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A9C367F-A76F-4A1D-9D89-25D31A3F8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474" y="2370556"/>
            <a:ext cx="2409825" cy="4248150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6D67FE1-DF36-4655-93AC-47490690A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4" y="1219201"/>
            <a:ext cx="9039683" cy="381000"/>
          </a:xfrm>
        </p:spPr>
        <p:txBody>
          <a:bodyPr/>
          <a:lstStyle/>
          <a:p>
            <a:pPr marL="0" indent="0" algn="ctr">
              <a:spcBef>
                <a:spcPts val="1800"/>
              </a:spcBef>
              <a:buNone/>
            </a:pPr>
            <a:r>
              <a:rPr lang="en-GB" sz="1400" dirty="0"/>
              <a:t>Hyperlook: </a:t>
            </a:r>
            <a:r>
              <a:rPr lang="en-GB" sz="1400" dirty="0">
                <a:hlinkClick r:id="rId4"/>
              </a:rPr>
              <a:t>https://visioterra.org/VtWeb/hyperlook/040dcf6d26784930be91f3e898ffb144</a:t>
            </a:r>
            <a:endParaRPr lang="en-GB" sz="1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33D6EC2-CB97-442A-ABD9-D09C63B2DD2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00" y="1600201"/>
            <a:ext cx="2091700" cy="1849322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A8CADEFA-64D9-4A5A-98A2-D4D3CB612742}"/>
              </a:ext>
            </a:extLst>
          </p:cNvPr>
          <p:cNvSpPr>
            <a:spLocks noChangeAspect="1"/>
          </p:cNvSpPr>
          <p:nvPr/>
        </p:nvSpPr>
        <p:spPr>
          <a:xfrm>
            <a:off x="1247775" y="2438400"/>
            <a:ext cx="304800" cy="30480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CA2E847-3876-4F37-8BAD-93548E27AF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150" y="5085478"/>
            <a:ext cx="1922986" cy="131532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430E150-950E-47E6-BE29-8A06A21424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150" y="3682602"/>
            <a:ext cx="1922986" cy="1315322"/>
          </a:xfrm>
          <a:prstGeom prst="rect">
            <a:avLst/>
          </a:prstGeom>
        </p:spPr>
      </p:pic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97256479-C885-41F5-911D-00333512BB77}"/>
              </a:ext>
            </a:extLst>
          </p:cNvPr>
          <p:cNvSpPr/>
          <p:nvPr/>
        </p:nvSpPr>
        <p:spPr>
          <a:xfrm>
            <a:off x="1447801" y="2733676"/>
            <a:ext cx="1485900" cy="533656"/>
          </a:xfrm>
          <a:custGeom>
            <a:avLst/>
            <a:gdLst>
              <a:gd name="connsiteX0" fmla="*/ 0 w 1419225"/>
              <a:gd name="connsiteY0" fmla="*/ 0 h 600075"/>
              <a:gd name="connsiteX1" fmla="*/ 1419225 w 1419225"/>
              <a:gd name="connsiteY1" fmla="*/ 600075 h 600075"/>
              <a:gd name="connsiteX0" fmla="*/ 0 w 1419225"/>
              <a:gd name="connsiteY0" fmla="*/ 0 h 600075"/>
              <a:gd name="connsiteX1" fmla="*/ 1419225 w 1419225"/>
              <a:gd name="connsiteY1" fmla="*/ 600075 h 600075"/>
              <a:gd name="connsiteX0" fmla="*/ 0 w 1419225"/>
              <a:gd name="connsiteY0" fmla="*/ 0 h 600280"/>
              <a:gd name="connsiteX1" fmla="*/ 1419225 w 1419225"/>
              <a:gd name="connsiteY1" fmla="*/ 600075 h 600280"/>
              <a:gd name="connsiteX0" fmla="*/ 0 w 1485900"/>
              <a:gd name="connsiteY0" fmla="*/ 0 h 533656"/>
              <a:gd name="connsiteX1" fmla="*/ 1485900 w 1485900"/>
              <a:gd name="connsiteY1" fmla="*/ 533400 h 53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85900" h="533656">
                <a:moveTo>
                  <a:pt x="0" y="0"/>
                </a:moveTo>
                <a:cubicBezTo>
                  <a:pt x="101600" y="285750"/>
                  <a:pt x="984250" y="542925"/>
                  <a:pt x="1485900" y="533400"/>
                </a:cubicBezTo>
              </a:path>
            </a:pathLst>
          </a:custGeom>
          <a:noFill/>
          <a:ln w="25400" cap="flat">
            <a:solidFill>
              <a:srgbClr val="FF000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84401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ig1b.jpg">
            <a:extLst>
              <a:ext uri="{FF2B5EF4-FFF2-40B4-BE49-F238E27FC236}">
                <a16:creationId xmlns:a16="http://schemas.microsoft.com/office/drawing/2014/main" id="{9AA3BA58-F00E-4E70-9955-2CAB7352E5B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24000"/>
            <a:ext cx="8812162" cy="495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65EF247-976A-442E-94F9-DD512DA36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Observation occurrences of </a:t>
            </a:r>
            <a:br>
              <a:rPr lang="en-GB" dirty="0"/>
            </a:br>
            <a:r>
              <a:rPr lang="en-GB" dirty="0"/>
              <a:t>Sentinel-2 in 2020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8BD5F-E036-4695-8903-514226490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570CF1-9A49-4DE4-BF68-0D79F4C52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5438775"/>
            <a:ext cx="1495425" cy="1266825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001944B-68AA-4081-AC49-73F00D75A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4" y="1219201"/>
            <a:ext cx="9039683" cy="381000"/>
          </a:xfrm>
        </p:spPr>
        <p:txBody>
          <a:bodyPr/>
          <a:lstStyle/>
          <a:p>
            <a:pPr marL="0" indent="0" algn="ctr">
              <a:spcBef>
                <a:spcPts val="1800"/>
              </a:spcBef>
              <a:buNone/>
            </a:pPr>
            <a:r>
              <a:rPr lang="en-GB" sz="1400" dirty="0"/>
              <a:t>Hyperlook: </a:t>
            </a:r>
            <a:r>
              <a:rPr lang="en-GB" sz="1400" dirty="0">
                <a:hlinkClick r:id="rId4"/>
              </a:rPr>
              <a:t>https://www.sentinelvision.eu/hyperlook/5d50cdfb95af4a0ea84eaf7bbaf1af1b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872756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4AFD90F-6381-44E7-8955-A3CC378AB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0159"/>
            <a:ext cx="8812162" cy="495684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65EF247-976A-442E-94F9-DD512DA36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Pan-sharpening of Sentinel-2</a:t>
            </a:r>
            <a:br>
              <a:rPr lang="en-GB" dirty="0"/>
            </a:br>
            <a:r>
              <a:rPr lang="en-GB" dirty="0"/>
              <a:t>SWIR bands by NIR band 8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8BD5F-E036-4695-8903-514226490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0EC2907-AFEE-4EC3-A2F8-09E12089D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" y="3124200"/>
            <a:ext cx="1745672" cy="2950529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502E25DA-717B-492C-9827-F385D92B9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4" y="1219201"/>
            <a:ext cx="9039683" cy="381000"/>
          </a:xfrm>
        </p:spPr>
        <p:txBody>
          <a:bodyPr/>
          <a:lstStyle/>
          <a:p>
            <a:pPr marL="0" indent="0" algn="ctr">
              <a:spcBef>
                <a:spcPts val="1800"/>
              </a:spcBef>
              <a:buNone/>
            </a:pPr>
            <a:r>
              <a:rPr lang="en-GB" sz="1400" dirty="0"/>
              <a:t>Animation: </a:t>
            </a:r>
            <a:r>
              <a:rPr lang="en-GB" sz="1400" dirty="0">
                <a:hlinkClick r:id="rId4"/>
              </a:rPr>
              <a:t>https://visioterra.org/VtWeb/hyperlook/553c0c495c7f4cacb1720c8eeffcad66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28712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8B6A31-99F5-4F05-A1DF-DF0C059D9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Use of VtWeb POF-ML in</a:t>
            </a:r>
            <a:br>
              <a:rPr lang="fr-FR" dirty="0"/>
            </a:br>
            <a:r>
              <a:rPr lang="fr-FR" dirty="0"/>
              <a:t>CEOS / WGCV / TMSG / DEMIX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FFD64AC-95E1-48BA-BE99-D3DFE15F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107" name="Rectangle 45">
            <a:extLst>
              <a:ext uri="{FF2B5EF4-FFF2-40B4-BE49-F238E27FC236}">
                <a16:creationId xmlns:a16="http://schemas.microsoft.com/office/drawing/2014/main" id="{3B6CED1A-AF57-48B9-9E87-5C61F101E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51475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108" name="Rectangle 47">
            <a:extLst>
              <a:ext uri="{FF2B5EF4-FFF2-40B4-BE49-F238E27FC236}">
                <a16:creationId xmlns:a16="http://schemas.microsoft.com/office/drawing/2014/main" id="{3378A7CD-D0DC-4A18-AB53-579229EEB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58168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111" name="Image 4110">
            <a:extLst>
              <a:ext uri="{FF2B5EF4-FFF2-40B4-BE49-F238E27FC236}">
                <a16:creationId xmlns:a16="http://schemas.microsoft.com/office/drawing/2014/main" id="{D4F87D5E-BCA0-4D65-8DC3-A3173642C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528593"/>
            <a:ext cx="8991600" cy="5253207"/>
          </a:xfrm>
          <a:prstGeom prst="rect">
            <a:avLst/>
          </a:prstGeom>
        </p:spPr>
      </p:pic>
      <p:sp>
        <p:nvSpPr>
          <p:cNvPr id="51" name="Espace réservé du contenu 2">
            <a:extLst>
              <a:ext uri="{FF2B5EF4-FFF2-40B4-BE49-F238E27FC236}">
                <a16:creationId xmlns:a16="http://schemas.microsoft.com/office/drawing/2014/main" id="{4E3F4DFA-429A-4389-9303-4EC2C3CC9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4" y="1143000"/>
            <a:ext cx="9032875" cy="106680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GB" sz="1800" dirty="0"/>
              <a:t>See </a:t>
            </a:r>
            <a:r>
              <a:rPr lang="en-GB" sz="1600" dirty="0">
                <a:hlinkClick r:id="rId3"/>
              </a:rPr>
              <a:t>HYP-099-VtWeb-E_COP-DEM_GLO-90_vs_GLO-30_for_Sentinel-2_orthorectification.pdf </a:t>
            </a:r>
            <a:endParaRPr lang="en-GB" sz="1400" dirty="0">
              <a:solidFill>
                <a:srgbClr val="83A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061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05A922-2559-4146-9303-A032E89E8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Processing units of POF-ML v1.0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E9ACCD-0C99-4B94-A75B-2ED2158E1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A5421E-BAA0-4EE0-BA05-901D0E16A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1354776"/>
            <a:ext cx="4648200" cy="54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B8B4676B-1310-43C2-B90D-F79A0557D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" y="1524001"/>
            <a:ext cx="5571400" cy="1066800"/>
          </a:xfrm>
        </p:spPr>
        <p:txBody>
          <a:bodyPr/>
          <a:lstStyle/>
          <a:p>
            <a:pPr marL="180975" indent="-180975">
              <a:spcBef>
                <a:spcPts val="1800"/>
              </a:spcBef>
            </a:pPr>
            <a:r>
              <a:rPr lang="en-GB" sz="1800" dirty="0"/>
              <a:t>Pre-processing</a:t>
            </a:r>
          </a:p>
          <a:p>
            <a:pPr marL="711777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800" dirty="0"/>
              <a:t>Orthorectifications</a:t>
            </a:r>
          </a:p>
          <a:p>
            <a:pPr marL="711777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800" dirty="0"/>
              <a:t>Calibrations…</a:t>
            </a:r>
            <a:endParaRPr lang="en-GB" sz="1800" dirty="0">
              <a:solidFill>
                <a:schemeClr val="accent3"/>
              </a:solidFill>
            </a:endParaRPr>
          </a:p>
          <a:p>
            <a:pPr marL="180975" indent="-180975">
              <a:spcBef>
                <a:spcPts val="1800"/>
              </a:spcBef>
            </a:pPr>
            <a:r>
              <a:rPr lang="en-GB" sz="1800" dirty="0"/>
              <a:t>Aggregations</a:t>
            </a:r>
          </a:p>
          <a:p>
            <a:pPr marL="711777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 Bold"/>
                <a:sym typeface="Arial Bold"/>
              </a:rPr>
              <a:t>Temporal</a:t>
            </a:r>
          </a:p>
          <a:p>
            <a:pPr marL="711777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en-GB" sz="1800" dirty="0"/>
              <a:t>Spatial…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 Bold"/>
              <a:sym typeface="Arial Bold"/>
            </a:endParaRPr>
          </a:p>
          <a:p>
            <a:pPr marL="180975" indent="-180975">
              <a:spcBef>
                <a:spcPts val="1800"/>
              </a:spcBef>
            </a:pPr>
            <a:r>
              <a:rPr lang="en-GB" sz="1800" dirty="0"/>
              <a:t>Image processing</a:t>
            </a:r>
          </a:p>
          <a:p>
            <a:pPr marL="711777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 Bold"/>
                <a:sym typeface="Arial Bold"/>
              </a:rPr>
              <a:t>Global radiometry transforms</a:t>
            </a:r>
          </a:p>
          <a:p>
            <a:pPr marL="711777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en-GB" sz="1800" dirty="0"/>
              <a:t>Filtering</a:t>
            </a:r>
          </a:p>
          <a:p>
            <a:pPr marL="711777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 Bold"/>
                <a:sym typeface="Arial Bold"/>
              </a:rPr>
              <a:t>Arithmetic</a:t>
            </a:r>
          </a:p>
          <a:p>
            <a:pPr marL="711777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 Bold"/>
                <a:sym typeface="Arial Bold"/>
              </a:rPr>
              <a:t>Rendering…</a:t>
            </a:r>
          </a:p>
          <a:p>
            <a:pPr marL="180975" indent="-180975">
              <a:spcBef>
                <a:spcPts val="1800"/>
              </a:spcBef>
            </a:pPr>
            <a:r>
              <a:rPr lang="en-GB" sz="1800" b="1" dirty="0"/>
              <a:t>Indicators</a:t>
            </a:r>
            <a:endParaRPr lang="en-GB" sz="1800" dirty="0"/>
          </a:p>
          <a:p>
            <a:pPr marL="711777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 Bold"/>
                <a:sym typeface="Arial Bold"/>
              </a:rPr>
              <a:t>Pixel based</a:t>
            </a:r>
          </a:p>
          <a:p>
            <a:pPr marL="711777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en-GB" sz="1800" dirty="0"/>
              <a:t>Combined…</a:t>
            </a:r>
            <a:endParaRPr lang="en-GB" sz="1400" dirty="0">
              <a:solidFill>
                <a:srgbClr val="83A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193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http://abovethelaw.com/wp-content/uploads/2015/04/thank-you-thanks-word-clou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2713" y="1981200"/>
            <a:ext cx="6437312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18415393-68C8-4B11-8533-16483EF80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2400"/>
            <a:ext cx="5791200" cy="838200"/>
          </a:xfrm>
        </p:spPr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37876E-71B7-41C7-BD09-5E3D7EE55802}"/>
              </a:ext>
            </a:extLst>
          </p:cNvPr>
          <p:cNvSpPr txBox="1"/>
          <p:nvPr/>
        </p:nvSpPr>
        <p:spPr>
          <a:xfrm>
            <a:off x="1600200" y="5867400"/>
            <a:ext cx="74676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62275" algn="ctr"/>
                <a:tab pos="4219575" algn="l"/>
              </a:tabLst>
            </a:pPr>
            <a:r>
              <a:rPr lang="en-GB" dirty="0">
                <a:latin typeface="+mj-lt"/>
              </a:rPr>
              <a:t>Serge RIAZANOFF	Director	</a:t>
            </a:r>
            <a:r>
              <a:rPr lang="en-GB" altLang="fr-FR" sz="1800" b="0" i="0" dirty="0">
                <a:solidFill>
                  <a:srgbClr val="898989"/>
                </a:solidFill>
                <a:latin typeface="+mj-lt"/>
                <a:hlinkClick r:id="rId3"/>
              </a:rPr>
              <a:t>serge.riazanoff@visioterra.fr</a:t>
            </a:r>
            <a:r>
              <a:rPr lang="en-GB" altLang="fr-FR" sz="1800" b="0" i="0" dirty="0">
                <a:solidFill>
                  <a:srgbClr val="898989"/>
                </a:solidFill>
                <a:latin typeface="+mj-lt"/>
              </a:rPr>
              <a:t> 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F8D72F3-E4C1-43B5-821A-E908BE9463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4" y="5465764"/>
            <a:ext cx="1315423" cy="92111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0E90DA2-90EB-4FF8-AEC4-DD33E8C10889}"/>
              </a:ext>
            </a:extLst>
          </p:cNvPr>
          <p:cNvSpPr txBox="1"/>
          <p:nvPr/>
        </p:nvSpPr>
        <p:spPr>
          <a:xfrm>
            <a:off x="152400" y="6336270"/>
            <a:ext cx="1219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62275" algn="ctr"/>
                <a:tab pos="4219575" algn="l"/>
              </a:tabLst>
            </a:pPr>
            <a:r>
              <a:rPr lang="en-GB" b="1" dirty="0">
                <a:solidFill>
                  <a:schemeClr val="tx1"/>
                </a:solidFill>
                <a:latin typeface="+mj-lt"/>
              </a:rPr>
              <a:t>VisioTerra</a:t>
            </a:r>
            <a:endParaRPr kumimoji="0" lang="en-GB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6C8FEA-A70E-438C-82A8-0A34E83C4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090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17B2CB-8747-4A29-AB43-891F4753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Executive summary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60A450-D64B-4DF2-AC10-66999E8A4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86" y="1524000"/>
            <a:ext cx="9066213" cy="434339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altLang="fr-FR" sz="2000" dirty="0"/>
              <a:t>Systematic / on-demand / on-the-fly processing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VtWeb – From high-level requirements up to design</a:t>
            </a:r>
            <a:endParaRPr lang="en-GB" sz="2000" dirty="0"/>
          </a:p>
          <a:p>
            <a:pPr>
              <a:spcBef>
                <a:spcPts val="1200"/>
              </a:spcBef>
            </a:pPr>
            <a:r>
              <a:rPr lang="en-GB" sz="2000" dirty="0"/>
              <a:t>VtWeb – Design principles</a:t>
            </a:r>
          </a:p>
          <a:p>
            <a:pPr>
              <a:spcBef>
                <a:spcPts val="1200"/>
              </a:spcBef>
            </a:pPr>
            <a:r>
              <a:rPr lang="fr-FR" altLang="fr-FR" sz="2000" dirty="0"/>
              <a:t>VtWeb – </a:t>
            </a:r>
            <a:r>
              <a:rPr lang="en-GB" altLang="fr-FR" sz="2000" dirty="0"/>
              <a:t>Data Processing Relay</a:t>
            </a:r>
          </a:p>
          <a:p>
            <a:pPr>
              <a:spcBef>
                <a:spcPts val="1200"/>
              </a:spcBef>
            </a:pPr>
            <a:r>
              <a:rPr lang="en-GB" altLang="fr-FR" sz="2000" dirty="0"/>
              <a:t>VtWeb – Generic platform for customized platforms</a:t>
            </a:r>
            <a:endParaRPr lang="en-GB" sz="2000" dirty="0"/>
          </a:p>
          <a:p>
            <a:pPr>
              <a:spcBef>
                <a:spcPts val="1200"/>
              </a:spcBef>
            </a:pPr>
            <a:r>
              <a:rPr lang="en-GB" sz="2000" dirty="0"/>
              <a:t>VtWeb for geoservices</a:t>
            </a:r>
          </a:p>
          <a:p>
            <a:pPr>
              <a:spcBef>
                <a:spcPts val="1200"/>
              </a:spcBef>
            </a:pPr>
            <a:r>
              <a:rPr lang="fr-FR" sz="2000" dirty="0"/>
              <a:t>Hello World of NDVI POF-ML</a:t>
            </a:r>
          </a:p>
          <a:p>
            <a:pPr>
              <a:spcBef>
                <a:spcPts val="1200"/>
              </a:spcBef>
            </a:pPr>
            <a:r>
              <a:rPr lang="fr-FR" sz="2000" dirty="0"/>
              <a:t>Indicator for </a:t>
            </a:r>
            <a:r>
              <a:rPr lang="en-GB" sz="2000" dirty="0"/>
              <a:t>monitoring deforestation in Cameroon</a:t>
            </a:r>
          </a:p>
          <a:p>
            <a:pPr>
              <a:spcBef>
                <a:spcPts val="1200"/>
              </a:spcBef>
            </a:pPr>
            <a:r>
              <a:rPr lang="en-GB" sz="2000" dirty="0"/>
              <a:t>Radar Cross Section Equalization (RCSE) applied to Sentinel-1</a:t>
            </a:r>
          </a:p>
          <a:p>
            <a:pPr>
              <a:spcBef>
                <a:spcPts val="1200"/>
              </a:spcBef>
            </a:pPr>
            <a:r>
              <a:rPr lang="en-GB" sz="2000" dirty="0"/>
              <a:t>Pan-sharpening of Sentinel-2 SWIR bands by its 10m bands</a:t>
            </a:r>
          </a:p>
          <a:p>
            <a:pPr>
              <a:spcBef>
                <a:spcPts val="1200"/>
              </a:spcBef>
            </a:pPr>
            <a:r>
              <a:rPr lang="fr-FR" sz="2000" dirty="0"/>
              <a:t>Use of VtWeb POF-ML in CEOS / WGCV / TMSG / DEMIX</a:t>
            </a:r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5E2597-1BE6-45CD-9CFB-45F450A0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Image 1">
            <a:extLst>
              <a:ext uri="{FF2B5EF4-FFF2-40B4-BE49-F238E27FC236}">
                <a16:creationId xmlns:a16="http://schemas.microsoft.com/office/drawing/2014/main" id="{1B1AA2F2-DC93-47C7-94F4-7F557E545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1208091"/>
            <a:ext cx="2132013" cy="210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A791902-8EC3-4C63-8136-F6EEDEA3D128}"/>
              </a:ext>
            </a:extLst>
          </p:cNvPr>
          <p:cNvSpPr txBox="1"/>
          <p:nvPr/>
        </p:nvSpPr>
        <p:spPr>
          <a:xfrm>
            <a:off x="6867525" y="3356912"/>
            <a:ext cx="2312988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62275" algn="ctr"/>
                <a:tab pos="4219575" algn="l"/>
              </a:tabLst>
            </a:pPr>
            <a:r>
              <a:rPr lang="en-GB" sz="4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VtWeb</a:t>
            </a:r>
            <a:endParaRPr kumimoji="0" lang="en-GB" sz="4400" b="1" i="0" u="none" strike="noStrike" cap="none" spc="0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3298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17B2CB-8747-4A29-AB43-891F4753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fr-FR" dirty="0"/>
              <a:t>Systematic / on-demand / </a:t>
            </a:r>
            <a:br>
              <a:rPr lang="en-GB" altLang="fr-FR" dirty="0"/>
            </a:br>
            <a:r>
              <a:rPr lang="en-GB" altLang="fr-FR" dirty="0"/>
              <a:t>on-the-fly processing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5E2597-1BE6-45CD-9CFB-45F450A0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5" name="Objet 91">
            <a:extLst>
              <a:ext uri="{FF2B5EF4-FFF2-40B4-BE49-F238E27FC236}">
                <a16:creationId xmlns:a16="http://schemas.microsoft.com/office/drawing/2014/main" id="{3E2DB72E-87A5-4281-BCB4-A64FAFB694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7516446"/>
              </p:ext>
            </p:extLst>
          </p:nvPr>
        </p:nvGraphicFramePr>
        <p:xfrm>
          <a:off x="1692275" y="4613264"/>
          <a:ext cx="804863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r:id="rId3" imgW="1142857" imgH="790476" progId="">
                  <p:embed/>
                </p:oleObj>
              </mc:Choice>
              <mc:Fallback>
                <p:oleObj r:id="rId3" imgW="1142857" imgH="790476" progId="">
                  <p:embed/>
                  <p:pic>
                    <p:nvPicPr>
                      <p:cNvPr id="28674" name="Objet 91">
                        <a:extLst>
                          <a:ext uri="{FF2B5EF4-FFF2-40B4-BE49-F238E27FC236}">
                            <a16:creationId xmlns:a16="http://schemas.microsoft.com/office/drawing/2014/main" id="{82AE445A-116B-49E1-9C4C-FD9CD221AC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4613264"/>
                        <a:ext cx="804863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Connecteur droit avec flèche 53">
            <a:extLst>
              <a:ext uri="{FF2B5EF4-FFF2-40B4-BE49-F238E27FC236}">
                <a16:creationId xmlns:a16="http://schemas.microsoft.com/office/drawing/2014/main" id="{142B840B-35A6-4ED2-A3D1-F1CC07C9DAE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065338" y="4316402"/>
            <a:ext cx="0" cy="258762"/>
          </a:xfrm>
          <a:prstGeom prst="straightConnector1">
            <a:avLst/>
          </a:prstGeom>
          <a:noFill/>
          <a:ln w="28575" algn="ctr">
            <a:solidFill>
              <a:schemeClr val="bg1">
                <a:lumMod val="65000"/>
              </a:schemeClr>
            </a:solidFill>
            <a:round/>
            <a:headEnd/>
            <a:tailEnd type="triangle" w="med" len="med"/>
          </a:ln>
          <a:effectLst/>
        </p:spPr>
      </p:cxnSp>
      <p:sp>
        <p:nvSpPr>
          <p:cNvPr id="7" name="ZoneTexte 66">
            <a:extLst>
              <a:ext uri="{FF2B5EF4-FFF2-40B4-BE49-F238E27FC236}">
                <a16:creationId xmlns:a16="http://schemas.microsoft.com/office/drawing/2014/main" id="{B74A768E-E976-40DC-BA8D-58F2B0D3265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348038" y="1479539"/>
            <a:ext cx="2794000" cy="1169988"/>
          </a:xfrm>
          <a:prstGeom prst="rect">
            <a:avLst/>
          </a:prstGeom>
          <a:solidFill>
            <a:srgbClr val="DDDD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fr-FR" sz="1400" i="0"/>
              <a:t>ground segment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fr-FR" sz="1400" i="0"/>
          </a:p>
          <a:p>
            <a:pPr algn="ctr">
              <a:spcBef>
                <a:spcPct val="0"/>
              </a:spcBef>
              <a:buFontTx/>
              <a:buNone/>
            </a:pPr>
            <a:endParaRPr lang="en-GB" altLang="fr-FR" sz="1400" i="0"/>
          </a:p>
          <a:p>
            <a:pPr algn="ctr">
              <a:spcBef>
                <a:spcPct val="0"/>
              </a:spcBef>
              <a:buFontTx/>
              <a:buNone/>
            </a:pPr>
            <a:endParaRPr lang="en-GB" altLang="fr-FR" sz="1400" i="0"/>
          </a:p>
          <a:p>
            <a:pPr algn="ctr">
              <a:spcBef>
                <a:spcPct val="0"/>
              </a:spcBef>
              <a:buFontTx/>
              <a:buNone/>
            </a:pPr>
            <a:endParaRPr lang="en-GB" altLang="fr-FR" sz="1400" i="0"/>
          </a:p>
        </p:txBody>
      </p:sp>
      <p:pic>
        <p:nvPicPr>
          <p:cNvPr id="8" name="Picture 11" descr="j0225438">
            <a:extLst>
              <a:ext uri="{FF2B5EF4-FFF2-40B4-BE49-F238E27FC236}">
                <a16:creationId xmlns:a16="http://schemas.microsoft.com/office/drawing/2014/main" id="{45050379-232E-4AF0-99E6-082F16298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7925" y="1741477"/>
            <a:ext cx="346075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50">
            <a:extLst>
              <a:ext uri="{FF2B5EF4-FFF2-40B4-BE49-F238E27FC236}">
                <a16:creationId xmlns:a16="http://schemas.microsoft.com/office/drawing/2014/main" id="{E60714A6-BF8A-4FE0-BEA6-2BE6B509A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150" y="1779577"/>
            <a:ext cx="1116013" cy="439737"/>
          </a:xfrm>
          <a:prstGeom prst="can">
            <a:avLst>
              <a:gd name="adj" fmla="val 25000"/>
            </a:avLst>
          </a:prstGeom>
          <a:solidFill>
            <a:srgbClr val="A8E2A8"/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anose="020B0604020202020204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GB" altLang="fr-FR" sz="1200" i="0" dirty="0"/>
              <a:t>telemetry</a:t>
            </a:r>
          </a:p>
        </p:txBody>
      </p:sp>
      <p:pic>
        <p:nvPicPr>
          <p:cNvPr id="10" name="Image 1">
            <a:extLst>
              <a:ext uri="{FF2B5EF4-FFF2-40B4-BE49-F238E27FC236}">
                <a16:creationId xmlns:a16="http://schemas.microsoft.com/office/drawing/2014/main" id="{E108ADA6-8790-471A-9B58-F04A5ABD4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984239"/>
            <a:ext cx="560388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1DF82727-721D-4D5A-9DE8-90555AE797F3}"/>
              </a:ext>
            </a:extLst>
          </p:cNvPr>
          <p:cNvGrpSpPr>
            <a:grpSpLocks/>
          </p:cNvGrpSpPr>
          <p:nvPr/>
        </p:nvGrpSpPr>
        <p:grpSpPr bwMode="auto">
          <a:xfrm rot="2892809">
            <a:off x="3239294" y="1386671"/>
            <a:ext cx="638175" cy="287337"/>
            <a:chOff x="5198" y="6362"/>
            <a:chExt cx="3037" cy="80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BE88F8E9-8F18-4D17-A49E-CC93433C14A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81" y="6360"/>
              <a:ext cx="144" cy="801"/>
            </a:xfrm>
            <a:custGeom>
              <a:avLst/>
              <a:gdLst>
                <a:gd name="T0" fmla="*/ 0 w 140"/>
                <a:gd name="T1" fmla="*/ 0 h 801"/>
                <a:gd name="T2" fmla="*/ 24 w 140"/>
                <a:gd name="T3" fmla="*/ 36 h 801"/>
                <a:gd name="T4" fmla="*/ 51 w 140"/>
                <a:gd name="T5" fmla="*/ 84 h 801"/>
                <a:gd name="T6" fmla="*/ 69 w 140"/>
                <a:gd name="T7" fmla="*/ 123 h 801"/>
                <a:gd name="T8" fmla="*/ 90 w 140"/>
                <a:gd name="T9" fmla="*/ 177 h 801"/>
                <a:gd name="T10" fmla="*/ 111 w 140"/>
                <a:gd name="T11" fmla="*/ 231 h 801"/>
                <a:gd name="T12" fmla="*/ 132 w 140"/>
                <a:gd name="T13" fmla="*/ 324 h 801"/>
                <a:gd name="T14" fmla="*/ 138 w 140"/>
                <a:gd name="T15" fmla="*/ 408 h 801"/>
                <a:gd name="T16" fmla="*/ 140 w 140"/>
                <a:gd name="T17" fmla="*/ 487 h 801"/>
                <a:gd name="T18" fmla="*/ 126 w 140"/>
                <a:gd name="T19" fmla="*/ 573 h 801"/>
                <a:gd name="T20" fmla="*/ 108 w 140"/>
                <a:gd name="T21" fmla="*/ 654 h 801"/>
                <a:gd name="T22" fmla="*/ 87 w 140"/>
                <a:gd name="T23" fmla="*/ 723 h 801"/>
                <a:gd name="T24" fmla="*/ 68 w 140"/>
                <a:gd name="T25" fmla="*/ 763 h 801"/>
                <a:gd name="T26" fmla="*/ 48 w 140"/>
                <a:gd name="T27" fmla="*/ 801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0" h="801">
                  <a:moveTo>
                    <a:pt x="0" y="0"/>
                  </a:moveTo>
                  <a:lnTo>
                    <a:pt x="24" y="36"/>
                  </a:lnTo>
                  <a:lnTo>
                    <a:pt x="51" y="84"/>
                  </a:lnTo>
                  <a:lnTo>
                    <a:pt x="69" y="123"/>
                  </a:lnTo>
                  <a:lnTo>
                    <a:pt x="90" y="177"/>
                  </a:lnTo>
                  <a:lnTo>
                    <a:pt x="111" y="231"/>
                  </a:lnTo>
                  <a:lnTo>
                    <a:pt x="132" y="324"/>
                  </a:lnTo>
                  <a:lnTo>
                    <a:pt x="138" y="408"/>
                  </a:lnTo>
                  <a:lnTo>
                    <a:pt x="140" y="487"/>
                  </a:lnTo>
                  <a:lnTo>
                    <a:pt x="126" y="573"/>
                  </a:lnTo>
                  <a:lnTo>
                    <a:pt x="108" y="654"/>
                  </a:lnTo>
                  <a:lnTo>
                    <a:pt x="87" y="723"/>
                  </a:lnTo>
                  <a:lnTo>
                    <a:pt x="68" y="763"/>
                  </a:lnTo>
                  <a:lnTo>
                    <a:pt x="48" y="801"/>
                  </a:lnTo>
                </a:path>
              </a:pathLst>
            </a:custGeom>
            <a:noFill/>
            <a:ln w="28575" cmpd="sng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771FE331-BB1A-44D8-9595-6CD61A37A42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75" y="6369"/>
              <a:ext cx="121" cy="699"/>
            </a:xfrm>
            <a:custGeom>
              <a:avLst/>
              <a:gdLst>
                <a:gd name="T0" fmla="*/ 0 w 140"/>
                <a:gd name="T1" fmla="*/ 0 h 801"/>
                <a:gd name="T2" fmla="*/ 24 w 140"/>
                <a:gd name="T3" fmla="*/ 36 h 801"/>
                <a:gd name="T4" fmla="*/ 51 w 140"/>
                <a:gd name="T5" fmla="*/ 84 h 801"/>
                <a:gd name="T6" fmla="*/ 69 w 140"/>
                <a:gd name="T7" fmla="*/ 123 h 801"/>
                <a:gd name="T8" fmla="*/ 90 w 140"/>
                <a:gd name="T9" fmla="*/ 177 h 801"/>
                <a:gd name="T10" fmla="*/ 111 w 140"/>
                <a:gd name="T11" fmla="*/ 231 h 801"/>
                <a:gd name="T12" fmla="*/ 132 w 140"/>
                <a:gd name="T13" fmla="*/ 324 h 801"/>
                <a:gd name="T14" fmla="*/ 138 w 140"/>
                <a:gd name="T15" fmla="*/ 408 h 801"/>
                <a:gd name="T16" fmla="*/ 140 w 140"/>
                <a:gd name="T17" fmla="*/ 487 h 801"/>
                <a:gd name="T18" fmla="*/ 126 w 140"/>
                <a:gd name="T19" fmla="*/ 573 h 801"/>
                <a:gd name="T20" fmla="*/ 108 w 140"/>
                <a:gd name="T21" fmla="*/ 654 h 801"/>
                <a:gd name="T22" fmla="*/ 87 w 140"/>
                <a:gd name="T23" fmla="*/ 723 h 801"/>
                <a:gd name="T24" fmla="*/ 68 w 140"/>
                <a:gd name="T25" fmla="*/ 763 h 801"/>
                <a:gd name="T26" fmla="*/ 48 w 140"/>
                <a:gd name="T27" fmla="*/ 801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0" h="801">
                  <a:moveTo>
                    <a:pt x="0" y="0"/>
                  </a:moveTo>
                  <a:lnTo>
                    <a:pt x="24" y="36"/>
                  </a:lnTo>
                  <a:lnTo>
                    <a:pt x="51" y="84"/>
                  </a:lnTo>
                  <a:lnTo>
                    <a:pt x="69" y="123"/>
                  </a:lnTo>
                  <a:lnTo>
                    <a:pt x="90" y="177"/>
                  </a:lnTo>
                  <a:lnTo>
                    <a:pt x="111" y="231"/>
                  </a:lnTo>
                  <a:lnTo>
                    <a:pt x="132" y="324"/>
                  </a:lnTo>
                  <a:lnTo>
                    <a:pt x="138" y="408"/>
                  </a:lnTo>
                  <a:lnTo>
                    <a:pt x="140" y="487"/>
                  </a:lnTo>
                  <a:lnTo>
                    <a:pt x="126" y="573"/>
                  </a:lnTo>
                  <a:lnTo>
                    <a:pt x="108" y="654"/>
                  </a:lnTo>
                  <a:lnTo>
                    <a:pt x="87" y="723"/>
                  </a:lnTo>
                  <a:lnTo>
                    <a:pt x="68" y="763"/>
                  </a:lnTo>
                  <a:lnTo>
                    <a:pt x="48" y="801"/>
                  </a:lnTo>
                </a:path>
              </a:pathLst>
            </a:custGeom>
            <a:noFill/>
            <a:ln w="28575" cmpd="sng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9FCBD078-36B0-41CE-B0E6-840A2A0DD22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93" y="6476"/>
              <a:ext cx="98" cy="580"/>
            </a:xfrm>
            <a:custGeom>
              <a:avLst/>
              <a:gdLst>
                <a:gd name="T0" fmla="*/ 0 w 140"/>
                <a:gd name="T1" fmla="*/ 0 h 801"/>
                <a:gd name="T2" fmla="*/ 24 w 140"/>
                <a:gd name="T3" fmla="*/ 36 h 801"/>
                <a:gd name="T4" fmla="*/ 51 w 140"/>
                <a:gd name="T5" fmla="*/ 84 h 801"/>
                <a:gd name="T6" fmla="*/ 69 w 140"/>
                <a:gd name="T7" fmla="*/ 123 h 801"/>
                <a:gd name="T8" fmla="*/ 90 w 140"/>
                <a:gd name="T9" fmla="*/ 177 h 801"/>
                <a:gd name="T10" fmla="*/ 111 w 140"/>
                <a:gd name="T11" fmla="*/ 231 h 801"/>
                <a:gd name="T12" fmla="*/ 132 w 140"/>
                <a:gd name="T13" fmla="*/ 324 h 801"/>
                <a:gd name="T14" fmla="*/ 138 w 140"/>
                <a:gd name="T15" fmla="*/ 408 h 801"/>
                <a:gd name="T16" fmla="*/ 140 w 140"/>
                <a:gd name="T17" fmla="*/ 487 h 801"/>
                <a:gd name="T18" fmla="*/ 126 w 140"/>
                <a:gd name="T19" fmla="*/ 573 h 801"/>
                <a:gd name="T20" fmla="*/ 108 w 140"/>
                <a:gd name="T21" fmla="*/ 654 h 801"/>
                <a:gd name="T22" fmla="*/ 87 w 140"/>
                <a:gd name="T23" fmla="*/ 723 h 801"/>
                <a:gd name="T24" fmla="*/ 68 w 140"/>
                <a:gd name="T25" fmla="*/ 763 h 801"/>
                <a:gd name="T26" fmla="*/ 48 w 140"/>
                <a:gd name="T27" fmla="*/ 801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0" h="801">
                  <a:moveTo>
                    <a:pt x="0" y="0"/>
                  </a:moveTo>
                  <a:lnTo>
                    <a:pt x="24" y="36"/>
                  </a:lnTo>
                  <a:lnTo>
                    <a:pt x="51" y="84"/>
                  </a:lnTo>
                  <a:lnTo>
                    <a:pt x="69" y="123"/>
                  </a:lnTo>
                  <a:lnTo>
                    <a:pt x="90" y="177"/>
                  </a:lnTo>
                  <a:lnTo>
                    <a:pt x="111" y="231"/>
                  </a:lnTo>
                  <a:lnTo>
                    <a:pt x="132" y="324"/>
                  </a:lnTo>
                  <a:lnTo>
                    <a:pt x="138" y="408"/>
                  </a:lnTo>
                  <a:lnTo>
                    <a:pt x="140" y="487"/>
                  </a:lnTo>
                  <a:lnTo>
                    <a:pt x="126" y="573"/>
                  </a:lnTo>
                  <a:lnTo>
                    <a:pt x="108" y="654"/>
                  </a:lnTo>
                  <a:lnTo>
                    <a:pt x="87" y="723"/>
                  </a:lnTo>
                  <a:lnTo>
                    <a:pt x="68" y="763"/>
                  </a:lnTo>
                  <a:lnTo>
                    <a:pt x="48" y="801"/>
                  </a:lnTo>
                </a:path>
              </a:pathLst>
            </a:custGeom>
            <a:noFill/>
            <a:ln w="28575" cmpd="sng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2DA23EC3-B79F-4EA0-8EA8-2B125B4926C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600" y="6511"/>
              <a:ext cx="76" cy="487"/>
            </a:xfrm>
            <a:custGeom>
              <a:avLst/>
              <a:gdLst>
                <a:gd name="T0" fmla="*/ 0 w 140"/>
                <a:gd name="T1" fmla="*/ 0 h 801"/>
                <a:gd name="T2" fmla="*/ 24 w 140"/>
                <a:gd name="T3" fmla="*/ 36 h 801"/>
                <a:gd name="T4" fmla="*/ 51 w 140"/>
                <a:gd name="T5" fmla="*/ 84 h 801"/>
                <a:gd name="T6" fmla="*/ 69 w 140"/>
                <a:gd name="T7" fmla="*/ 123 h 801"/>
                <a:gd name="T8" fmla="*/ 90 w 140"/>
                <a:gd name="T9" fmla="*/ 177 h 801"/>
                <a:gd name="T10" fmla="*/ 111 w 140"/>
                <a:gd name="T11" fmla="*/ 231 h 801"/>
                <a:gd name="T12" fmla="*/ 132 w 140"/>
                <a:gd name="T13" fmla="*/ 324 h 801"/>
                <a:gd name="T14" fmla="*/ 138 w 140"/>
                <a:gd name="T15" fmla="*/ 408 h 801"/>
                <a:gd name="T16" fmla="*/ 140 w 140"/>
                <a:gd name="T17" fmla="*/ 487 h 801"/>
                <a:gd name="T18" fmla="*/ 126 w 140"/>
                <a:gd name="T19" fmla="*/ 573 h 801"/>
                <a:gd name="T20" fmla="*/ 108 w 140"/>
                <a:gd name="T21" fmla="*/ 654 h 801"/>
                <a:gd name="T22" fmla="*/ 87 w 140"/>
                <a:gd name="T23" fmla="*/ 723 h 801"/>
                <a:gd name="T24" fmla="*/ 68 w 140"/>
                <a:gd name="T25" fmla="*/ 763 h 801"/>
                <a:gd name="T26" fmla="*/ 48 w 140"/>
                <a:gd name="T27" fmla="*/ 801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0" h="801">
                  <a:moveTo>
                    <a:pt x="0" y="0"/>
                  </a:moveTo>
                  <a:lnTo>
                    <a:pt x="24" y="36"/>
                  </a:lnTo>
                  <a:lnTo>
                    <a:pt x="51" y="84"/>
                  </a:lnTo>
                  <a:lnTo>
                    <a:pt x="69" y="123"/>
                  </a:lnTo>
                  <a:lnTo>
                    <a:pt x="90" y="177"/>
                  </a:lnTo>
                  <a:lnTo>
                    <a:pt x="111" y="231"/>
                  </a:lnTo>
                  <a:lnTo>
                    <a:pt x="132" y="324"/>
                  </a:lnTo>
                  <a:lnTo>
                    <a:pt x="138" y="408"/>
                  </a:lnTo>
                  <a:lnTo>
                    <a:pt x="140" y="487"/>
                  </a:lnTo>
                  <a:lnTo>
                    <a:pt x="126" y="573"/>
                  </a:lnTo>
                  <a:lnTo>
                    <a:pt x="108" y="654"/>
                  </a:lnTo>
                  <a:lnTo>
                    <a:pt x="87" y="723"/>
                  </a:lnTo>
                  <a:lnTo>
                    <a:pt x="68" y="763"/>
                  </a:lnTo>
                  <a:lnTo>
                    <a:pt x="48" y="801"/>
                  </a:lnTo>
                </a:path>
              </a:pathLst>
            </a:custGeom>
            <a:noFill/>
            <a:ln w="28575" cmpd="sng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03FCB109-2EB4-4495-A67E-4D040E7691A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142" y="6542"/>
              <a:ext cx="68" cy="385"/>
            </a:xfrm>
            <a:custGeom>
              <a:avLst/>
              <a:gdLst>
                <a:gd name="T0" fmla="*/ 0 w 140"/>
                <a:gd name="T1" fmla="*/ 0 h 801"/>
                <a:gd name="T2" fmla="*/ 24 w 140"/>
                <a:gd name="T3" fmla="*/ 36 h 801"/>
                <a:gd name="T4" fmla="*/ 51 w 140"/>
                <a:gd name="T5" fmla="*/ 84 h 801"/>
                <a:gd name="T6" fmla="*/ 69 w 140"/>
                <a:gd name="T7" fmla="*/ 123 h 801"/>
                <a:gd name="T8" fmla="*/ 90 w 140"/>
                <a:gd name="T9" fmla="*/ 177 h 801"/>
                <a:gd name="T10" fmla="*/ 111 w 140"/>
                <a:gd name="T11" fmla="*/ 231 h 801"/>
                <a:gd name="T12" fmla="*/ 132 w 140"/>
                <a:gd name="T13" fmla="*/ 324 h 801"/>
                <a:gd name="T14" fmla="*/ 138 w 140"/>
                <a:gd name="T15" fmla="*/ 408 h 801"/>
                <a:gd name="T16" fmla="*/ 140 w 140"/>
                <a:gd name="T17" fmla="*/ 487 h 801"/>
                <a:gd name="T18" fmla="*/ 126 w 140"/>
                <a:gd name="T19" fmla="*/ 573 h 801"/>
                <a:gd name="T20" fmla="*/ 108 w 140"/>
                <a:gd name="T21" fmla="*/ 654 h 801"/>
                <a:gd name="T22" fmla="*/ 87 w 140"/>
                <a:gd name="T23" fmla="*/ 723 h 801"/>
                <a:gd name="T24" fmla="*/ 68 w 140"/>
                <a:gd name="T25" fmla="*/ 763 h 801"/>
                <a:gd name="T26" fmla="*/ 48 w 140"/>
                <a:gd name="T27" fmla="*/ 801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0" h="801">
                  <a:moveTo>
                    <a:pt x="0" y="0"/>
                  </a:moveTo>
                  <a:lnTo>
                    <a:pt x="24" y="36"/>
                  </a:lnTo>
                  <a:lnTo>
                    <a:pt x="51" y="84"/>
                  </a:lnTo>
                  <a:lnTo>
                    <a:pt x="69" y="123"/>
                  </a:lnTo>
                  <a:lnTo>
                    <a:pt x="90" y="177"/>
                  </a:lnTo>
                  <a:lnTo>
                    <a:pt x="111" y="231"/>
                  </a:lnTo>
                  <a:lnTo>
                    <a:pt x="132" y="324"/>
                  </a:lnTo>
                  <a:lnTo>
                    <a:pt x="138" y="408"/>
                  </a:lnTo>
                  <a:lnTo>
                    <a:pt x="140" y="487"/>
                  </a:lnTo>
                  <a:lnTo>
                    <a:pt x="126" y="573"/>
                  </a:lnTo>
                  <a:lnTo>
                    <a:pt x="108" y="654"/>
                  </a:lnTo>
                  <a:lnTo>
                    <a:pt x="87" y="723"/>
                  </a:lnTo>
                  <a:lnTo>
                    <a:pt x="68" y="763"/>
                  </a:lnTo>
                  <a:lnTo>
                    <a:pt x="48" y="801"/>
                  </a:lnTo>
                </a:path>
              </a:pathLst>
            </a:custGeom>
            <a:noFill/>
            <a:ln w="28575" cmpd="sng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1992330F-E0FA-443E-81BB-0F33DF977B2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679" y="6658"/>
              <a:ext cx="45" cy="292"/>
            </a:xfrm>
            <a:custGeom>
              <a:avLst/>
              <a:gdLst>
                <a:gd name="T0" fmla="*/ 0 w 140"/>
                <a:gd name="T1" fmla="*/ 0 h 801"/>
                <a:gd name="T2" fmla="*/ 24 w 140"/>
                <a:gd name="T3" fmla="*/ 36 h 801"/>
                <a:gd name="T4" fmla="*/ 51 w 140"/>
                <a:gd name="T5" fmla="*/ 84 h 801"/>
                <a:gd name="T6" fmla="*/ 69 w 140"/>
                <a:gd name="T7" fmla="*/ 123 h 801"/>
                <a:gd name="T8" fmla="*/ 90 w 140"/>
                <a:gd name="T9" fmla="*/ 177 h 801"/>
                <a:gd name="T10" fmla="*/ 111 w 140"/>
                <a:gd name="T11" fmla="*/ 231 h 801"/>
                <a:gd name="T12" fmla="*/ 132 w 140"/>
                <a:gd name="T13" fmla="*/ 324 h 801"/>
                <a:gd name="T14" fmla="*/ 138 w 140"/>
                <a:gd name="T15" fmla="*/ 408 h 801"/>
                <a:gd name="T16" fmla="*/ 140 w 140"/>
                <a:gd name="T17" fmla="*/ 487 h 801"/>
                <a:gd name="T18" fmla="*/ 126 w 140"/>
                <a:gd name="T19" fmla="*/ 573 h 801"/>
                <a:gd name="T20" fmla="*/ 108 w 140"/>
                <a:gd name="T21" fmla="*/ 654 h 801"/>
                <a:gd name="T22" fmla="*/ 87 w 140"/>
                <a:gd name="T23" fmla="*/ 723 h 801"/>
                <a:gd name="T24" fmla="*/ 68 w 140"/>
                <a:gd name="T25" fmla="*/ 763 h 801"/>
                <a:gd name="T26" fmla="*/ 48 w 140"/>
                <a:gd name="T27" fmla="*/ 801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0" h="801">
                  <a:moveTo>
                    <a:pt x="0" y="0"/>
                  </a:moveTo>
                  <a:lnTo>
                    <a:pt x="24" y="36"/>
                  </a:lnTo>
                  <a:lnTo>
                    <a:pt x="51" y="84"/>
                  </a:lnTo>
                  <a:lnTo>
                    <a:pt x="69" y="123"/>
                  </a:lnTo>
                  <a:lnTo>
                    <a:pt x="90" y="177"/>
                  </a:lnTo>
                  <a:lnTo>
                    <a:pt x="111" y="231"/>
                  </a:lnTo>
                  <a:lnTo>
                    <a:pt x="132" y="324"/>
                  </a:lnTo>
                  <a:lnTo>
                    <a:pt x="138" y="408"/>
                  </a:lnTo>
                  <a:lnTo>
                    <a:pt x="140" y="487"/>
                  </a:lnTo>
                  <a:lnTo>
                    <a:pt x="126" y="573"/>
                  </a:lnTo>
                  <a:lnTo>
                    <a:pt x="108" y="654"/>
                  </a:lnTo>
                  <a:lnTo>
                    <a:pt x="87" y="723"/>
                  </a:lnTo>
                  <a:lnTo>
                    <a:pt x="68" y="763"/>
                  </a:lnTo>
                  <a:lnTo>
                    <a:pt x="48" y="801"/>
                  </a:lnTo>
                </a:path>
              </a:pathLst>
            </a:custGeom>
            <a:noFill/>
            <a:ln w="28575" cmpd="sng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1022F1E3-D15D-41A8-A65F-03D58433D7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68" y="6693"/>
              <a:ext cx="38" cy="199"/>
            </a:xfrm>
            <a:custGeom>
              <a:avLst/>
              <a:gdLst>
                <a:gd name="T0" fmla="*/ 0 w 140"/>
                <a:gd name="T1" fmla="*/ 0 h 801"/>
                <a:gd name="T2" fmla="*/ 24 w 140"/>
                <a:gd name="T3" fmla="*/ 36 h 801"/>
                <a:gd name="T4" fmla="*/ 51 w 140"/>
                <a:gd name="T5" fmla="*/ 84 h 801"/>
                <a:gd name="T6" fmla="*/ 69 w 140"/>
                <a:gd name="T7" fmla="*/ 123 h 801"/>
                <a:gd name="T8" fmla="*/ 90 w 140"/>
                <a:gd name="T9" fmla="*/ 177 h 801"/>
                <a:gd name="T10" fmla="*/ 111 w 140"/>
                <a:gd name="T11" fmla="*/ 231 h 801"/>
                <a:gd name="T12" fmla="*/ 132 w 140"/>
                <a:gd name="T13" fmla="*/ 324 h 801"/>
                <a:gd name="T14" fmla="*/ 138 w 140"/>
                <a:gd name="T15" fmla="*/ 408 h 801"/>
                <a:gd name="T16" fmla="*/ 140 w 140"/>
                <a:gd name="T17" fmla="*/ 487 h 801"/>
                <a:gd name="T18" fmla="*/ 126 w 140"/>
                <a:gd name="T19" fmla="*/ 573 h 801"/>
                <a:gd name="T20" fmla="*/ 108 w 140"/>
                <a:gd name="T21" fmla="*/ 654 h 801"/>
                <a:gd name="T22" fmla="*/ 87 w 140"/>
                <a:gd name="T23" fmla="*/ 723 h 801"/>
                <a:gd name="T24" fmla="*/ 68 w 140"/>
                <a:gd name="T25" fmla="*/ 763 h 801"/>
                <a:gd name="T26" fmla="*/ 48 w 140"/>
                <a:gd name="T27" fmla="*/ 801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0" h="801">
                  <a:moveTo>
                    <a:pt x="0" y="0"/>
                  </a:moveTo>
                  <a:lnTo>
                    <a:pt x="24" y="36"/>
                  </a:lnTo>
                  <a:lnTo>
                    <a:pt x="51" y="84"/>
                  </a:lnTo>
                  <a:lnTo>
                    <a:pt x="69" y="123"/>
                  </a:lnTo>
                  <a:lnTo>
                    <a:pt x="90" y="177"/>
                  </a:lnTo>
                  <a:lnTo>
                    <a:pt x="111" y="231"/>
                  </a:lnTo>
                  <a:lnTo>
                    <a:pt x="132" y="324"/>
                  </a:lnTo>
                  <a:lnTo>
                    <a:pt x="138" y="408"/>
                  </a:lnTo>
                  <a:lnTo>
                    <a:pt x="140" y="487"/>
                  </a:lnTo>
                  <a:lnTo>
                    <a:pt x="126" y="573"/>
                  </a:lnTo>
                  <a:lnTo>
                    <a:pt x="108" y="654"/>
                  </a:lnTo>
                  <a:lnTo>
                    <a:pt x="87" y="723"/>
                  </a:lnTo>
                  <a:lnTo>
                    <a:pt x="68" y="763"/>
                  </a:lnTo>
                  <a:lnTo>
                    <a:pt x="48" y="801"/>
                  </a:lnTo>
                </a:path>
              </a:pathLst>
            </a:custGeom>
            <a:noFill/>
            <a:ln w="28575" cmpd="sng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19" name="ZoneTexte 66">
            <a:extLst>
              <a:ext uri="{FF2B5EF4-FFF2-40B4-BE49-F238E27FC236}">
                <a16:creationId xmlns:a16="http://schemas.microsoft.com/office/drawing/2014/main" id="{BF02B619-AB2E-4E94-9607-0B9DE7A7569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006850" y="2298689"/>
            <a:ext cx="1585913" cy="306388"/>
          </a:xfrm>
          <a:prstGeom prst="roundRect">
            <a:avLst/>
          </a:prstGeom>
          <a:solidFill>
            <a:srgbClr val="FFD757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anose="020B0604020202020204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GB" altLang="fr-FR" sz="1200" i="0" dirty="0"/>
              <a:t>NRT processor</a:t>
            </a:r>
          </a:p>
        </p:txBody>
      </p:sp>
      <p:grpSp>
        <p:nvGrpSpPr>
          <p:cNvPr id="20" name="Groupe 11">
            <a:extLst>
              <a:ext uri="{FF2B5EF4-FFF2-40B4-BE49-F238E27FC236}">
                <a16:creationId xmlns:a16="http://schemas.microsoft.com/office/drawing/2014/main" id="{84FEBD1B-71D9-448C-A607-A1C05921BCF9}"/>
              </a:ext>
            </a:extLst>
          </p:cNvPr>
          <p:cNvGrpSpPr>
            <a:grpSpLocks/>
          </p:cNvGrpSpPr>
          <p:nvPr/>
        </p:nvGrpSpPr>
        <p:grpSpPr bwMode="auto">
          <a:xfrm>
            <a:off x="4265613" y="2805102"/>
            <a:ext cx="1063625" cy="546100"/>
            <a:chOff x="4301130" y="3276620"/>
            <a:chExt cx="1062958" cy="545478"/>
          </a:xfrm>
        </p:grpSpPr>
        <p:sp>
          <p:nvSpPr>
            <p:cNvPr id="21" name="ZoneTexte 50">
              <a:extLst>
                <a:ext uri="{FF2B5EF4-FFF2-40B4-BE49-F238E27FC236}">
                  <a16:creationId xmlns:a16="http://schemas.microsoft.com/office/drawing/2014/main" id="{C79950F0-803C-4D4F-9EE3-C53B4C514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1130" y="3276620"/>
              <a:ext cx="342878" cy="358080"/>
            </a:xfrm>
            <a:prstGeom prst="can">
              <a:avLst>
                <a:gd name="adj" fmla="val 25001"/>
              </a:avLst>
            </a:prstGeom>
            <a:solidFill>
              <a:srgbClr val="A8E2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fr-FR" sz="900" i="0"/>
            </a:p>
          </p:txBody>
        </p:sp>
        <p:sp>
          <p:nvSpPr>
            <p:cNvPr id="22" name="ZoneTexte 50">
              <a:extLst>
                <a:ext uri="{FF2B5EF4-FFF2-40B4-BE49-F238E27FC236}">
                  <a16:creationId xmlns:a16="http://schemas.microsoft.com/office/drawing/2014/main" id="{308C420E-BD12-4D83-8FD6-F3A3D0977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1170" y="3284984"/>
              <a:ext cx="342878" cy="358080"/>
            </a:xfrm>
            <a:prstGeom prst="can">
              <a:avLst>
                <a:gd name="adj" fmla="val 25001"/>
              </a:avLst>
            </a:prstGeom>
            <a:solidFill>
              <a:srgbClr val="A8E2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fr-FR" sz="900" i="0"/>
            </a:p>
          </p:txBody>
        </p:sp>
        <p:sp>
          <p:nvSpPr>
            <p:cNvPr id="23" name="ZoneTexte 50">
              <a:extLst>
                <a:ext uri="{FF2B5EF4-FFF2-40B4-BE49-F238E27FC236}">
                  <a16:creationId xmlns:a16="http://schemas.microsoft.com/office/drawing/2014/main" id="{162C5FC7-E1C1-4B85-B10C-4E589197A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210" y="3284984"/>
              <a:ext cx="342878" cy="358080"/>
            </a:xfrm>
            <a:prstGeom prst="can">
              <a:avLst>
                <a:gd name="adj" fmla="val 25001"/>
              </a:avLst>
            </a:prstGeom>
            <a:solidFill>
              <a:srgbClr val="A8E2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fr-FR" sz="900" i="0"/>
            </a:p>
          </p:txBody>
        </p:sp>
        <p:sp>
          <p:nvSpPr>
            <p:cNvPr id="24" name="ZoneTexte 50">
              <a:extLst>
                <a:ext uri="{FF2B5EF4-FFF2-40B4-BE49-F238E27FC236}">
                  <a16:creationId xmlns:a16="http://schemas.microsoft.com/office/drawing/2014/main" id="{012B79AA-A216-46A1-9DE4-528E9C6246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2098" y="3464018"/>
              <a:ext cx="342878" cy="358080"/>
            </a:xfrm>
            <a:prstGeom prst="can">
              <a:avLst>
                <a:gd name="adj" fmla="val 25001"/>
              </a:avLst>
            </a:prstGeom>
            <a:solidFill>
              <a:srgbClr val="A8E2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fr-FR" sz="900" i="0"/>
            </a:p>
          </p:txBody>
        </p:sp>
        <p:sp>
          <p:nvSpPr>
            <p:cNvPr id="25" name="ZoneTexte 50">
              <a:extLst>
                <a:ext uri="{FF2B5EF4-FFF2-40B4-BE49-F238E27FC236}">
                  <a16:creationId xmlns:a16="http://schemas.microsoft.com/office/drawing/2014/main" id="{776E4A97-0C74-45A5-80D5-B17208897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2138" y="3464018"/>
              <a:ext cx="342878" cy="358080"/>
            </a:xfrm>
            <a:prstGeom prst="can">
              <a:avLst>
                <a:gd name="adj" fmla="val 25001"/>
              </a:avLst>
            </a:prstGeom>
            <a:solidFill>
              <a:srgbClr val="A8E2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fr-FR" sz="900" i="0"/>
            </a:p>
          </p:txBody>
        </p:sp>
        <p:sp>
          <p:nvSpPr>
            <p:cNvPr id="26" name="ZoneTexte 50">
              <a:extLst>
                <a:ext uri="{FF2B5EF4-FFF2-40B4-BE49-F238E27FC236}">
                  <a16:creationId xmlns:a16="http://schemas.microsoft.com/office/drawing/2014/main" id="{98CCBA4B-3319-4D72-AD11-EE6415DE3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5982" y="3345917"/>
              <a:ext cx="812482" cy="276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200" i="0" dirty="0"/>
                <a:t>L0 / L1</a:t>
              </a:r>
            </a:p>
          </p:txBody>
        </p:sp>
      </p:grpSp>
      <p:cxnSp>
        <p:nvCxnSpPr>
          <p:cNvPr id="27" name="Connecteur droit avec flèche 53">
            <a:extLst>
              <a:ext uri="{FF2B5EF4-FFF2-40B4-BE49-F238E27FC236}">
                <a16:creationId xmlns:a16="http://schemas.microsoft.com/office/drawing/2014/main" id="{A3EBCC09-511D-4661-B16E-8F6930BB5A7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799013" y="2598727"/>
            <a:ext cx="0" cy="258762"/>
          </a:xfrm>
          <a:prstGeom prst="straightConnector1">
            <a:avLst/>
          </a:prstGeom>
          <a:noFill/>
          <a:ln w="28575" algn="ctr">
            <a:solidFill>
              <a:schemeClr val="bg1">
                <a:lumMod val="65000"/>
              </a:schemeClr>
            </a:solidFill>
            <a:round/>
            <a:headEnd/>
            <a:tailEnd type="triangle" w="med" len="med"/>
          </a:ln>
          <a:effectLst/>
        </p:spPr>
      </p:cxnSp>
      <p:grpSp>
        <p:nvGrpSpPr>
          <p:cNvPr id="28" name="Groupe 51">
            <a:extLst>
              <a:ext uri="{FF2B5EF4-FFF2-40B4-BE49-F238E27FC236}">
                <a16:creationId xmlns:a16="http://schemas.microsoft.com/office/drawing/2014/main" id="{EC95C98A-A85F-4641-B1F7-4287B7788A42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4029064"/>
            <a:ext cx="1063625" cy="546100"/>
            <a:chOff x="4301130" y="3276620"/>
            <a:chExt cx="1062958" cy="545478"/>
          </a:xfrm>
        </p:grpSpPr>
        <p:sp>
          <p:nvSpPr>
            <p:cNvPr id="29" name="ZoneTexte 50">
              <a:extLst>
                <a:ext uri="{FF2B5EF4-FFF2-40B4-BE49-F238E27FC236}">
                  <a16:creationId xmlns:a16="http://schemas.microsoft.com/office/drawing/2014/main" id="{1A071140-62D5-4B77-A1FD-15EF57ACB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1130" y="3276620"/>
              <a:ext cx="342878" cy="358080"/>
            </a:xfrm>
            <a:prstGeom prst="can">
              <a:avLst>
                <a:gd name="adj" fmla="val 25001"/>
              </a:avLst>
            </a:prstGeom>
            <a:solidFill>
              <a:srgbClr val="A8E2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fr-FR" sz="900" i="0"/>
            </a:p>
          </p:txBody>
        </p:sp>
        <p:sp>
          <p:nvSpPr>
            <p:cNvPr id="30" name="ZoneTexte 50">
              <a:extLst>
                <a:ext uri="{FF2B5EF4-FFF2-40B4-BE49-F238E27FC236}">
                  <a16:creationId xmlns:a16="http://schemas.microsoft.com/office/drawing/2014/main" id="{61BEFBEB-B44D-440B-80E8-37ACB6D27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1170" y="3284984"/>
              <a:ext cx="342878" cy="358080"/>
            </a:xfrm>
            <a:prstGeom prst="can">
              <a:avLst>
                <a:gd name="adj" fmla="val 25001"/>
              </a:avLst>
            </a:prstGeom>
            <a:solidFill>
              <a:srgbClr val="A8E2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fr-FR" sz="900" i="0"/>
            </a:p>
          </p:txBody>
        </p:sp>
        <p:sp>
          <p:nvSpPr>
            <p:cNvPr id="31" name="ZoneTexte 50">
              <a:extLst>
                <a:ext uri="{FF2B5EF4-FFF2-40B4-BE49-F238E27FC236}">
                  <a16:creationId xmlns:a16="http://schemas.microsoft.com/office/drawing/2014/main" id="{B1E30ED6-F5F6-4147-A53A-3B3FD0E98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210" y="3284984"/>
              <a:ext cx="342878" cy="358080"/>
            </a:xfrm>
            <a:prstGeom prst="can">
              <a:avLst>
                <a:gd name="adj" fmla="val 25001"/>
              </a:avLst>
            </a:prstGeom>
            <a:solidFill>
              <a:srgbClr val="A8E2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fr-FR" sz="900" i="0"/>
            </a:p>
          </p:txBody>
        </p:sp>
        <p:sp>
          <p:nvSpPr>
            <p:cNvPr id="32" name="ZoneTexte 50">
              <a:extLst>
                <a:ext uri="{FF2B5EF4-FFF2-40B4-BE49-F238E27FC236}">
                  <a16:creationId xmlns:a16="http://schemas.microsoft.com/office/drawing/2014/main" id="{AF9C3EE5-55E8-4595-AFC0-76BB39981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2098" y="3464018"/>
              <a:ext cx="342878" cy="358080"/>
            </a:xfrm>
            <a:prstGeom prst="can">
              <a:avLst>
                <a:gd name="adj" fmla="val 25001"/>
              </a:avLst>
            </a:prstGeom>
            <a:solidFill>
              <a:srgbClr val="A8E2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fr-FR" sz="900" i="0"/>
            </a:p>
          </p:txBody>
        </p:sp>
        <p:sp>
          <p:nvSpPr>
            <p:cNvPr id="33" name="ZoneTexte 50">
              <a:extLst>
                <a:ext uri="{FF2B5EF4-FFF2-40B4-BE49-F238E27FC236}">
                  <a16:creationId xmlns:a16="http://schemas.microsoft.com/office/drawing/2014/main" id="{23493D98-452E-4034-AAAE-75E9A68D3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2138" y="3464018"/>
              <a:ext cx="342878" cy="358080"/>
            </a:xfrm>
            <a:prstGeom prst="can">
              <a:avLst>
                <a:gd name="adj" fmla="val 25001"/>
              </a:avLst>
            </a:prstGeom>
            <a:solidFill>
              <a:srgbClr val="A8E2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fr-FR" sz="900" i="0"/>
            </a:p>
          </p:txBody>
        </p:sp>
        <p:sp>
          <p:nvSpPr>
            <p:cNvPr id="34" name="ZoneTexte 50">
              <a:extLst>
                <a:ext uri="{FF2B5EF4-FFF2-40B4-BE49-F238E27FC236}">
                  <a16:creationId xmlns:a16="http://schemas.microsoft.com/office/drawing/2014/main" id="{03028169-3BBA-4533-8967-CAFB8E6ECC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7722" y="3393488"/>
              <a:ext cx="5338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200" i="0"/>
                <a:t>L1C</a:t>
              </a:r>
            </a:p>
          </p:txBody>
        </p:sp>
      </p:grpSp>
      <p:cxnSp>
        <p:nvCxnSpPr>
          <p:cNvPr id="35" name="Connecteur droit avec flèche 53">
            <a:extLst>
              <a:ext uri="{FF2B5EF4-FFF2-40B4-BE49-F238E27FC236}">
                <a16:creationId xmlns:a16="http://schemas.microsoft.com/office/drawing/2014/main" id="{0FDE06BA-EFF5-4A09-86F0-5D49F3DF5C9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10125" y="3367077"/>
            <a:ext cx="15875" cy="661987"/>
          </a:xfrm>
          <a:prstGeom prst="straightConnector1">
            <a:avLst/>
          </a:prstGeom>
          <a:noFill/>
          <a:ln w="28575" algn="ctr">
            <a:solidFill>
              <a:schemeClr val="bg1">
                <a:lumMod val="65000"/>
              </a:schemeClr>
            </a:solidFill>
            <a:round/>
            <a:headEnd/>
            <a:tailEnd type="triangle" w="med" len="med"/>
          </a:ln>
          <a:effectLst/>
        </p:spPr>
      </p:cxnSp>
      <p:sp>
        <p:nvSpPr>
          <p:cNvPr id="36" name="ZoneTexte 66">
            <a:extLst>
              <a:ext uri="{FF2B5EF4-FFF2-40B4-BE49-F238E27FC236}">
                <a16:creationId xmlns:a16="http://schemas.microsoft.com/office/drawing/2014/main" id="{A623E068-8522-4BC9-AAF9-5A3F67F079E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762375" y="3506777"/>
            <a:ext cx="2127250" cy="306387"/>
          </a:xfrm>
          <a:prstGeom prst="roundRect">
            <a:avLst/>
          </a:prstGeom>
          <a:solidFill>
            <a:srgbClr val="FFD757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anose="020B0604020202020204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GB" altLang="fr-FR" sz="1200" b="1" i="0" dirty="0"/>
              <a:t>On-demand production</a:t>
            </a:r>
          </a:p>
        </p:txBody>
      </p:sp>
      <p:sp>
        <p:nvSpPr>
          <p:cNvPr id="37" name="ZoneTexte 66">
            <a:extLst>
              <a:ext uri="{FF2B5EF4-FFF2-40B4-BE49-F238E27FC236}">
                <a16:creationId xmlns:a16="http://schemas.microsoft.com/office/drawing/2014/main" id="{9E773EA2-E7D6-40CB-A335-62906F08A05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147763" y="3508364"/>
            <a:ext cx="2128837" cy="306388"/>
          </a:xfrm>
          <a:prstGeom prst="roundRect">
            <a:avLst/>
          </a:prstGeom>
          <a:solidFill>
            <a:srgbClr val="FFD757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anose="020B0604020202020204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GB" altLang="fr-FR" sz="1200" b="1" i="0" dirty="0"/>
              <a:t>Systematic production</a:t>
            </a:r>
          </a:p>
        </p:txBody>
      </p:sp>
      <p:sp>
        <p:nvSpPr>
          <p:cNvPr id="38" name="ZoneTexte 66">
            <a:extLst>
              <a:ext uri="{FF2B5EF4-FFF2-40B4-BE49-F238E27FC236}">
                <a16:creationId xmlns:a16="http://schemas.microsoft.com/office/drawing/2014/main" id="{EC601FF8-C09C-4467-A0B7-09C76935A22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03975" y="3506777"/>
            <a:ext cx="2128838" cy="306387"/>
          </a:xfrm>
          <a:prstGeom prst="roundRect">
            <a:avLst/>
          </a:prstGeom>
          <a:solidFill>
            <a:srgbClr val="FFD757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anose="020B0604020202020204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GB" altLang="fr-FR" sz="1200" b="1" i="0" dirty="0"/>
              <a:t>On-the-fly processing</a:t>
            </a:r>
          </a:p>
        </p:txBody>
      </p:sp>
      <p:sp>
        <p:nvSpPr>
          <p:cNvPr id="39" name="Forme libre 15">
            <a:extLst>
              <a:ext uri="{FF2B5EF4-FFF2-40B4-BE49-F238E27FC236}">
                <a16:creationId xmlns:a16="http://schemas.microsoft.com/office/drawing/2014/main" id="{0A93DA8C-DC1F-418D-9F89-EDF6551DCF3B}"/>
              </a:ext>
            </a:extLst>
          </p:cNvPr>
          <p:cNvSpPr/>
          <p:nvPr/>
        </p:nvSpPr>
        <p:spPr bwMode="auto">
          <a:xfrm>
            <a:off x="2182813" y="3035289"/>
            <a:ext cx="2065337" cy="469900"/>
          </a:xfrm>
          <a:custGeom>
            <a:avLst/>
            <a:gdLst>
              <a:gd name="connsiteX0" fmla="*/ 533400 w 533400"/>
              <a:gd name="connsiteY0" fmla="*/ 0 h 273844"/>
              <a:gd name="connsiteX1" fmla="*/ 0 w 533400"/>
              <a:gd name="connsiteY1" fmla="*/ 2381 h 273844"/>
              <a:gd name="connsiteX2" fmla="*/ 0 w 533400"/>
              <a:gd name="connsiteY2" fmla="*/ 273844 h 273844"/>
              <a:gd name="connsiteX3" fmla="*/ 0 w 533400"/>
              <a:gd name="connsiteY3" fmla="*/ 271462 h 27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00" h="273844">
                <a:moveTo>
                  <a:pt x="533400" y="0"/>
                </a:moveTo>
                <a:lnTo>
                  <a:pt x="0" y="2381"/>
                </a:lnTo>
                <a:lnTo>
                  <a:pt x="0" y="273844"/>
                </a:lnTo>
                <a:lnTo>
                  <a:pt x="0" y="271462"/>
                </a:lnTo>
              </a:path>
            </a:pathLst>
          </a:cu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40" name="Forme libre 65">
            <a:extLst>
              <a:ext uri="{FF2B5EF4-FFF2-40B4-BE49-F238E27FC236}">
                <a16:creationId xmlns:a16="http://schemas.microsoft.com/office/drawing/2014/main" id="{757D4A52-00D1-41A4-BB14-35E2F442BEE7}"/>
              </a:ext>
            </a:extLst>
          </p:cNvPr>
          <p:cNvSpPr/>
          <p:nvPr/>
        </p:nvSpPr>
        <p:spPr bwMode="auto">
          <a:xfrm flipH="1">
            <a:off x="5387975" y="3040052"/>
            <a:ext cx="2063750" cy="469900"/>
          </a:xfrm>
          <a:custGeom>
            <a:avLst/>
            <a:gdLst>
              <a:gd name="connsiteX0" fmla="*/ 533400 w 533400"/>
              <a:gd name="connsiteY0" fmla="*/ 0 h 273844"/>
              <a:gd name="connsiteX1" fmla="*/ 0 w 533400"/>
              <a:gd name="connsiteY1" fmla="*/ 2381 h 273844"/>
              <a:gd name="connsiteX2" fmla="*/ 0 w 533400"/>
              <a:gd name="connsiteY2" fmla="*/ 273844 h 273844"/>
              <a:gd name="connsiteX3" fmla="*/ 0 w 533400"/>
              <a:gd name="connsiteY3" fmla="*/ 271462 h 27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00" h="273844">
                <a:moveTo>
                  <a:pt x="533400" y="0"/>
                </a:moveTo>
                <a:lnTo>
                  <a:pt x="0" y="2381"/>
                </a:lnTo>
                <a:lnTo>
                  <a:pt x="0" y="273844"/>
                </a:lnTo>
                <a:lnTo>
                  <a:pt x="0" y="271462"/>
                </a:lnTo>
              </a:path>
            </a:pathLst>
          </a:cu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fr-FR"/>
          </a:p>
        </p:txBody>
      </p:sp>
      <p:cxnSp>
        <p:nvCxnSpPr>
          <p:cNvPr id="41" name="Connecteur droit avec flèche 53">
            <a:extLst>
              <a:ext uri="{FF2B5EF4-FFF2-40B4-BE49-F238E27FC236}">
                <a16:creationId xmlns:a16="http://schemas.microsoft.com/office/drawing/2014/main" id="{67C35CA4-8A22-448B-B083-072D84F3A92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381125" y="3813164"/>
            <a:ext cx="0" cy="258763"/>
          </a:xfrm>
          <a:prstGeom prst="straightConnector1">
            <a:avLst/>
          </a:prstGeom>
          <a:noFill/>
          <a:ln w="28575" algn="ctr">
            <a:solidFill>
              <a:schemeClr val="bg1">
                <a:lumMod val="65000"/>
              </a:schemeClr>
            </a:solidFill>
            <a:round/>
            <a:headEnd/>
            <a:tailEnd type="triangle" w="med" len="med"/>
          </a:ln>
          <a:effectLst/>
        </p:spPr>
      </p:cxnSp>
      <p:grpSp>
        <p:nvGrpSpPr>
          <p:cNvPr id="42" name="Groupe 67">
            <a:extLst>
              <a:ext uri="{FF2B5EF4-FFF2-40B4-BE49-F238E27FC236}">
                <a16:creationId xmlns:a16="http://schemas.microsoft.com/office/drawing/2014/main" id="{596B7479-242C-4BCC-B47D-711A8BECD1C3}"/>
              </a:ext>
            </a:extLst>
          </p:cNvPr>
          <p:cNvGrpSpPr>
            <a:grpSpLocks/>
          </p:cNvGrpSpPr>
          <p:nvPr/>
        </p:nvGrpSpPr>
        <p:grpSpPr bwMode="auto">
          <a:xfrm>
            <a:off x="1979613" y="4029064"/>
            <a:ext cx="1063625" cy="546100"/>
            <a:chOff x="4301130" y="3276620"/>
            <a:chExt cx="1062958" cy="545478"/>
          </a:xfrm>
        </p:grpSpPr>
        <p:sp>
          <p:nvSpPr>
            <p:cNvPr id="43" name="ZoneTexte 50">
              <a:extLst>
                <a:ext uri="{FF2B5EF4-FFF2-40B4-BE49-F238E27FC236}">
                  <a16:creationId xmlns:a16="http://schemas.microsoft.com/office/drawing/2014/main" id="{E3394EF2-25E8-41A0-A8C1-35A2F2C0CA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1130" y="3276620"/>
              <a:ext cx="342878" cy="358080"/>
            </a:xfrm>
            <a:prstGeom prst="can">
              <a:avLst>
                <a:gd name="adj" fmla="val 25001"/>
              </a:avLst>
            </a:prstGeom>
            <a:solidFill>
              <a:srgbClr val="A8E2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fr-FR" sz="900" i="0"/>
            </a:p>
          </p:txBody>
        </p:sp>
        <p:sp>
          <p:nvSpPr>
            <p:cNvPr id="44" name="ZoneTexte 50">
              <a:extLst>
                <a:ext uri="{FF2B5EF4-FFF2-40B4-BE49-F238E27FC236}">
                  <a16:creationId xmlns:a16="http://schemas.microsoft.com/office/drawing/2014/main" id="{3BAB5C83-3A67-4C7A-902D-0206A8F67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1170" y="3284984"/>
              <a:ext cx="342878" cy="358080"/>
            </a:xfrm>
            <a:prstGeom prst="can">
              <a:avLst>
                <a:gd name="adj" fmla="val 25001"/>
              </a:avLst>
            </a:prstGeom>
            <a:solidFill>
              <a:srgbClr val="A8E2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fr-FR" sz="900" i="0"/>
            </a:p>
          </p:txBody>
        </p:sp>
        <p:sp>
          <p:nvSpPr>
            <p:cNvPr id="45" name="ZoneTexte 50">
              <a:extLst>
                <a:ext uri="{FF2B5EF4-FFF2-40B4-BE49-F238E27FC236}">
                  <a16:creationId xmlns:a16="http://schemas.microsoft.com/office/drawing/2014/main" id="{478683D3-8F05-45F1-BBD2-F2D9CB012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210" y="3284984"/>
              <a:ext cx="342878" cy="358080"/>
            </a:xfrm>
            <a:prstGeom prst="can">
              <a:avLst>
                <a:gd name="adj" fmla="val 25001"/>
              </a:avLst>
            </a:prstGeom>
            <a:solidFill>
              <a:srgbClr val="A8E2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fr-FR" sz="900" i="0"/>
            </a:p>
          </p:txBody>
        </p:sp>
        <p:sp>
          <p:nvSpPr>
            <p:cNvPr id="46" name="ZoneTexte 50">
              <a:extLst>
                <a:ext uri="{FF2B5EF4-FFF2-40B4-BE49-F238E27FC236}">
                  <a16:creationId xmlns:a16="http://schemas.microsoft.com/office/drawing/2014/main" id="{DBF844F6-9DA4-403F-9287-2EB30A185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2098" y="3464018"/>
              <a:ext cx="342878" cy="358080"/>
            </a:xfrm>
            <a:prstGeom prst="can">
              <a:avLst>
                <a:gd name="adj" fmla="val 25001"/>
              </a:avLst>
            </a:prstGeom>
            <a:solidFill>
              <a:srgbClr val="A8E2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fr-FR" sz="900" i="0"/>
            </a:p>
          </p:txBody>
        </p:sp>
        <p:sp>
          <p:nvSpPr>
            <p:cNvPr id="47" name="ZoneTexte 50">
              <a:extLst>
                <a:ext uri="{FF2B5EF4-FFF2-40B4-BE49-F238E27FC236}">
                  <a16:creationId xmlns:a16="http://schemas.microsoft.com/office/drawing/2014/main" id="{66626063-B584-4D9A-8368-76C1EFD1E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2138" y="3464018"/>
              <a:ext cx="342878" cy="358080"/>
            </a:xfrm>
            <a:prstGeom prst="can">
              <a:avLst>
                <a:gd name="adj" fmla="val 25001"/>
              </a:avLst>
            </a:prstGeom>
            <a:solidFill>
              <a:srgbClr val="A8E2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fr-FR" sz="900" i="0"/>
            </a:p>
          </p:txBody>
        </p:sp>
        <p:sp>
          <p:nvSpPr>
            <p:cNvPr id="48" name="ZoneTexte 50">
              <a:extLst>
                <a:ext uri="{FF2B5EF4-FFF2-40B4-BE49-F238E27FC236}">
                  <a16:creationId xmlns:a16="http://schemas.microsoft.com/office/drawing/2014/main" id="{95120141-9A1B-44DE-827E-9CCA79D0F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7722" y="3393488"/>
              <a:ext cx="5338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200" i="0"/>
                <a:t>L2A</a:t>
              </a:r>
            </a:p>
          </p:txBody>
        </p:sp>
      </p:grpSp>
      <p:cxnSp>
        <p:nvCxnSpPr>
          <p:cNvPr id="49" name="Connecteur droit avec flèche 53">
            <a:extLst>
              <a:ext uri="{FF2B5EF4-FFF2-40B4-BE49-F238E27FC236}">
                <a16:creationId xmlns:a16="http://schemas.microsoft.com/office/drawing/2014/main" id="{6B9AD22B-933E-4B46-BFD9-205B515CBBC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533650" y="3813164"/>
            <a:ext cx="0" cy="258763"/>
          </a:xfrm>
          <a:prstGeom prst="straightConnector1">
            <a:avLst/>
          </a:prstGeom>
          <a:noFill/>
          <a:ln w="28575" algn="ctr">
            <a:solidFill>
              <a:schemeClr val="bg1">
                <a:lumMod val="65000"/>
              </a:schemeClr>
            </a:solidFill>
            <a:round/>
            <a:headEnd/>
            <a:tailEnd type="triangle" w="med" len="med"/>
          </a:ln>
          <a:effectLst/>
        </p:spPr>
      </p:cxnSp>
      <p:sp>
        <p:nvSpPr>
          <p:cNvPr id="50" name="ZoneTexte 66">
            <a:extLst>
              <a:ext uri="{FF2B5EF4-FFF2-40B4-BE49-F238E27FC236}">
                <a16:creationId xmlns:a16="http://schemas.microsoft.com/office/drawing/2014/main" id="{ACD34EBF-42C9-43AA-9271-EB2CCF3DEB0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052763" y="4138602"/>
            <a:ext cx="5603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1000" b="0" i="0">
                <a:sym typeface="Symbol" panose="05050102010706020507" pitchFamily="18" charset="2"/>
              </a:rPr>
              <a:t></a:t>
            </a:r>
            <a:endParaRPr lang="en-GB" altLang="fr-FR" sz="1000" b="0" i="0"/>
          </a:p>
        </p:txBody>
      </p:sp>
      <p:graphicFrame>
        <p:nvGraphicFramePr>
          <p:cNvPr id="51" name="Tableau 50">
            <a:extLst>
              <a:ext uri="{FF2B5EF4-FFF2-40B4-BE49-F238E27FC236}">
                <a16:creationId xmlns:a16="http://schemas.microsoft.com/office/drawing/2014/main" id="{7FD34101-FC88-4FF5-880B-BFB2F40265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844036"/>
              </p:ext>
            </p:extLst>
          </p:nvPr>
        </p:nvGraphicFramePr>
        <p:xfrm>
          <a:off x="179388" y="5776902"/>
          <a:ext cx="8785224" cy="10048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28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8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003">
                <a:tc>
                  <a:txBody>
                    <a:bodyPr/>
                    <a:lstStyle/>
                    <a:p>
                      <a:pPr algn="ctr"/>
                      <a:r>
                        <a:rPr lang="en-GB" sz="1200" b="0" noProof="0" dirty="0">
                          <a:solidFill>
                            <a:schemeClr val="tx1"/>
                          </a:solidFill>
                        </a:rPr>
                        <a:t>heavy production (</a:t>
                      </a:r>
                      <a:r>
                        <a:rPr lang="en-GB" sz="1200" b="0" noProof="0" dirty="0" err="1">
                          <a:solidFill>
                            <a:schemeClr val="tx1"/>
                          </a:solidFill>
                        </a:rPr>
                        <a:t>peta</a:t>
                      </a:r>
                      <a:r>
                        <a:rPr lang="en-GB" sz="1200" b="0" noProof="0" dirty="0">
                          <a:solidFill>
                            <a:schemeClr val="tx1"/>
                          </a:solidFill>
                        </a:rPr>
                        <a:t>-bytes)</a:t>
                      </a:r>
                    </a:p>
                  </a:txBody>
                  <a:tcPr marL="91443" marR="91443" marT="45563" marB="45563" anchor="ctr"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noProof="0" dirty="0">
                          <a:solidFill>
                            <a:schemeClr val="tx1"/>
                          </a:solidFill>
                        </a:rPr>
                        <a:t>light (one whole product)</a:t>
                      </a:r>
                    </a:p>
                  </a:txBody>
                  <a:tcPr marL="91443" marR="91443" marT="45563" marB="45563" anchor="ctr">
                    <a:solidFill>
                      <a:srgbClr val="FFE6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noProof="0" dirty="0">
                          <a:solidFill>
                            <a:schemeClr val="tx1"/>
                          </a:solidFill>
                        </a:rPr>
                        <a:t>very light (area at</a:t>
                      </a:r>
                      <a:r>
                        <a:rPr lang="en-GB" sz="1200" b="0" baseline="0" noProof="0" dirty="0">
                          <a:solidFill>
                            <a:schemeClr val="tx1"/>
                          </a:solidFill>
                        </a:rPr>
                        <a:t> scale of interest</a:t>
                      </a:r>
                      <a:r>
                        <a:rPr lang="en-GB" sz="1200" b="0" noProof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91443" marR="91443" marT="45563" marB="45563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881">
                <a:tc>
                  <a:txBody>
                    <a:bodyPr/>
                    <a:lstStyle/>
                    <a:p>
                      <a:pPr algn="ctr"/>
                      <a:r>
                        <a:rPr lang="en-GB" sz="1200" b="0" noProof="0" dirty="0">
                          <a:solidFill>
                            <a:schemeClr val="tx1"/>
                          </a:solidFill>
                        </a:rPr>
                        <a:t>new version of the processor</a:t>
                      </a:r>
                      <a:br>
                        <a:rPr lang="en-GB" sz="1200" b="0" baseline="0" noProof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0" baseline="0" noProof="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 reprocess the whole archive</a:t>
                      </a:r>
                      <a:endParaRPr lang="en-GB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563" marB="45563" anchor="ctr"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i="1" noProof="0" dirty="0">
                          <a:solidFill>
                            <a:schemeClr val="tx1"/>
                          </a:solidFill>
                        </a:rPr>
                        <a:t>no impact</a:t>
                      </a:r>
                    </a:p>
                  </a:txBody>
                  <a:tcPr marL="91443" marR="91443" marT="45563" marB="45563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1" noProof="0" dirty="0">
                          <a:solidFill>
                            <a:schemeClr val="tx1"/>
                          </a:solidFill>
                        </a:rPr>
                        <a:t>no impact</a:t>
                      </a:r>
                    </a:p>
                  </a:txBody>
                  <a:tcPr marL="91443" marR="91443" marT="45563" marB="45563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003">
                <a:tc>
                  <a:txBody>
                    <a:bodyPr/>
                    <a:lstStyle/>
                    <a:p>
                      <a:pPr algn="ctr"/>
                      <a:r>
                        <a:rPr lang="en-GB" sz="1200" b="0" noProof="0" dirty="0">
                          <a:solidFill>
                            <a:schemeClr val="tx1"/>
                          </a:solidFill>
                        </a:rPr>
                        <a:t>download with high bandwidth</a:t>
                      </a:r>
                    </a:p>
                  </a:txBody>
                  <a:tcPr marL="91443" marR="91443" marT="45563" marB="45563" anchor="ctr"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noProof="0" dirty="0">
                          <a:solidFill>
                            <a:schemeClr val="tx1"/>
                          </a:solidFill>
                        </a:rPr>
                        <a:t>download high</a:t>
                      </a:r>
                      <a:r>
                        <a:rPr lang="en-GB" sz="1200" b="0" baseline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b="0" noProof="0" dirty="0">
                          <a:solidFill>
                            <a:schemeClr val="tx1"/>
                          </a:solidFill>
                        </a:rPr>
                        <a:t>large bandwidth</a:t>
                      </a:r>
                    </a:p>
                  </a:txBody>
                  <a:tcPr marL="91443" marR="91443" marT="45563" marB="45563" anchor="ctr"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1" noProof="0" dirty="0">
                          <a:solidFill>
                            <a:schemeClr val="tx1"/>
                          </a:solidFill>
                        </a:rPr>
                        <a:t>very low bandwidth</a:t>
                      </a:r>
                    </a:p>
                  </a:txBody>
                  <a:tcPr marL="91443" marR="91443" marT="45563" marB="45563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2" name="Connecteur droit avec flèche 53">
            <a:extLst>
              <a:ext uri="{FF2B5EF4-FFF2-40B4-BE49-F238E27FC236}">
                <a16:creationId xmlns:a16="http://schemas.microsoft.com/office/drawing/2014/main" id="{E2C505E8-8BBC-474F-8355-0A1E4072585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451725" y="3813164"/>
            <a:ext cx="0" cy="258763"/>
          </a:xfrm>
          <a:prstGeom prst="straightConnector1">
            <a:avLst/>
          </a:prstGeom>
          <a:noFill/>
          <a:ln w="28575" algn="ctr">
            <a:solidFill>
              <a:schemeClr val="bg1">
                <a:lumMod val="65000"/>
              </a:schemeClr>
            </a:solidFill>
            <a:round/>
            <a:headEnd/>
            <a:tailEnd type="triangle" w="med" len="med"/>
          </a:ln>
          <a:effectLst/>
        </p:spPr>
      </p:cxnSp>
      <p:sp>
        <p:nvSpPr>
          <p:cNvPr id="53" name="ZoneTexte 50">
            <a:extLst>
              <a:ext uri="{FF2B5EF4-FFF2-40B4-BE49-F238E27FC236}">
                <a16:creationId xmlns:a16="http://schemas.microsoft.com/office/drawing/2014/main" id="{F1A788B8-1CA7-4DA1-AFD7-D22B96DD0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6625" y="4049702"/>
            <a:ext cx="342900" cy="358775"/>
          </a:xfrm>
          <a:prstGeom prst="can">
            <a:avLst>
              <a:gd name="adj" fmla="val 25000"/>
            </a:avLst>
          </a:prstGeom>
          <a:solidFill>
            <a:srgbClr val="DCF4DC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anose="020B0604020202020204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fr-FR" altLang="fr-FR" sz="900" i="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4926746-F0A4-49F5-AA09-6B4A2DE45D91}"/>
              </a:ext>
            </a:extLst>
          </p:cNvPr>
          <p:cNvSpPr/>
          <p:nvPr/>
        </p:nvSpPr>
        <p:spPr bwMode="auto">
          <a:xfrm>
            <a:off x="7488238" y="4225914"/>
            <a:ext cx="71437" cy="100013"/>
          </a:xfrm>
          <a:prstGeom prst="rect">
            <a:avLst/>
          </a:prstGeom>
          <a:solidFill>
            <a:srgbClr val="A8E2A8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5" name="Forme libre 87">
            <a:extLst>
              <a:ext uri="{FF2B5EF4-FFF2-40B4-BE49-F238E27FC236}">
                <a16:creationId xmlns:a16="http://schemas.microsoft.com/office/drawing/2014/main" id="{DF22F05D-E605-4C1F-A5A5-36F09356CA6F}"/>
              </a:ext>
            </a:extLst>
          </p:cNvPr>
          <p:cNvSpPr/>
          <p:nvPr/>
        </p:nvSpPr>
        <p:spPr bwMode="auto">
          <a:xfrm flipH="1">
            <a:off x="5459413" y="1985952"/>
            <a:ext cx="2084387" cy="1538287"/>
          </a:xfrm>
          <a:custGeom>
            <a:avLst/>
            <a:gdLst>
              <a:gd name="connsiteX0" fmla="*/ 533400 w 533400"/>
              <a:gd name="connsiteY0" fmla="*/ 0 h 273844"/>
              <a:gd name="connsiteX1" fmla="*/ 0 w 533400"/>
              <a:gd name="connsiteY1" fmla="*/ 2381 h 273844"/>
              <a:gd name="connsiteX2" fmla="*/ 0 w 533400"/>
              <a:gd name="connsiteY2" fmla="*/ 273844 h 273844"/>
              <a:gd name="connsiteX3" fmla="*/ 0 w 533400"/>
              <a:gd name="connsiteY3" fmla="*/ 271462 h 27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00" h="273844">
                <a:moveTo>
                  <a:pt x="533400" y="0"/>
                </a:moveTo>
                <a:lnTo>
                  <a:pt x="0" y="2381"/>
                </a:lnTo>
                <a:lnTo>
                  <a:pt x="0" y="273844"/>
                </a:lnTo>
                <a:lnTo>
                  <a:pt x="0" y="271462"/>
                </a:lnTo>
              </a:path>
            </a:pathLst>
          </a:cu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fr-FR" dirty="0"/>
          </a:p>
        </p:txBody>
      </p:sp>
      <p:graphicFrame>
        <p:nvGraphicFramePr>
          <p:cNvPr id="56" name="Objet 18">
            <a:extLst>
              <a:ext uri="{FF2B5EF4-FFF2-40B4-BE49-F238E27FC236}">
                <a16:creationId xmlns:a16="http://schemas.microsoft.com/office/drawing/2014/main" id="{0E8F5227-E597-49A8-B269-A5F2916B87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651517"/>
              </p:ext>
            </p:extLst>
          </p:nvPr>
        </p:nvGraphicFramePr>
        <p:xfrm>
          <a:off x="4467225" y="4613264"/>
          <a:ext cx="804863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r:id="rId7" imgW="1142857" imgH="790476" progId="">
                  <p:embed/>
                </p:oleObj>
              </mc:Choice>
              <mc:Fallback>
                <p:oleObj r:id="rId7" imgW="1142857" imgH="790476" progId="">
                  <p:embed/>
                  <p:pic>
                    <p:nvPicPr>
                      <p:cNvPr id="28718" name="Objet 18">
                        <a:extLst>
                          <a:ext uri="{FF2B5EF4-FFF2-40B4-BE49-F238E27FC236}">
                            <a16:creationId xmlns:a16="http://schemas.microsoft.com/office/drawing/2014/main" id="{4692A03C-5397-4006-81FC-7E96C50100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7225" y="4613264"/>
                        <a:ext cx="804863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7" name="Connecteur droit avec flèche 53">
            <a:extLst>
              <a:ext uri="{FF2B5EF4-FFF2-40B4-BE49-F238E27FC236}">
                <a16:creationId xmlns:a16="http://schemas.microsoft.com/office/drawing/2014/main" id="{0904CD5C-7FBB-4E5D-BCBA-5E9D8F9E151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840288" y="4316402"/>
            <a:ext cx="0" cy="258762"/>
          </a:xfrm>
          <a:prstGeom prst="straightConnector1">
            <a:avLst/>
          </a:prstGeom>
          <a:noFill/>
          <a:ln w="28575" algn="ctr">
            <a:solidFill>
              <a:schemeClr val="bg1">
                <a:lumMod val="65000"/>
              </a:schemeClr>
            </a:solidFill>
            <a:round/>
            <a:headEnd/>
            <a:tailEnd type="triangle" w="med" len="med"/>
          </a:ln>
          <a:effectLst/>
        </p:spPr>
      </p:cxnSp>
      <p:sp>
        <p:nvSpPr>
          <p:cNvPr id="58" name="ZoneTexte 50">
            <a:extLst>
              <a:ext uri="{FF2B5EF4-FFF2-40B4-BE49-F238E27FC236}">
                <a16:creationId xmlns:a16="http://schemas.microsoft.com/office/drawing/2014/main" id="{4615AB27-D305-4A3C-9922-84D532001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550" y="4030652"/>
            <a:ext cx="342900" cy="358775"/>
          </a:xfrm>
          <a:prstGeom prst="can">
            <a:avLst>
              <a:gd name="adj" fmla="val 25048"/>
            </a:avLst>
          </a:prstGeom>
          <a:solidFill>
            <a:srgbClr val="A8E2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900" i="0"/>
          </a:p>
        </p:txBody>
      </p:sp>
      <p:sp>
        <p:nvSpPr>
          <p:cNvPr id="59" name="ZoneTexte 66">
            <a:extLst>
              <a:ext uri="{FF2B5EF4-FFF2-40B4-BE49-F238E27FC236}">
                <a16:creationId xmlns:a16="http://schemas.microsoft.com/office/drawing/2014/main" id="{47B42093-6A29-4F18-B81E-46785ADC1D5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546350" y="4578339"/>
            <a:ext cx="1909763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anose="020B0604020202020204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GB" altLang="fr-FR" sz="1200" b="0" dirty="0">
                <a:sym typeface="Symbol" panose="05050102010706020507" pitchFamily="18" charset="2"/>
              </a:rPr>
              <a:t>heavy equipment</a:t>
            </a:r>
            <a:r>
              <a:rPr lang="en-GB" altLang="fr-FR" sz="800" b="0" dirty="0">
                <a:sym typeface="Symbol" panose="05050102010706020507" pitchFamily="18" charset="2"/>
              </a:rPr>
              <a:t>- stand-alone station with large disk space and RAM to support SNAP, OTB, ENVI, GIS… </a:t>
            </a:r>
            <a:endParaRPr lang="en-GB" altLang="fr-FR" sz="800" b="0" dirty="0"/>
          </a:p>
        </p:txBody>
      </p:sp>
      <p:sp>
        <p:nvSpPr>
          <p:cNvPr id="60" name="ZoneTexte 66">
            <a:extLst>
              <a:ext uri="{FF2B5EF4-FFF2-40B4-BE49-F238E27FC236}">
                <a16:creationId xmlns:a16="http://schemas.microsoft.com/office/drawing/2014/main" id="{4C2E5608-71C2-467D-B2E5-C7EB07598B5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27763" y="4938702"/>
            <a:ext cx="985837" cy="246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anose="020B0604020202020204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GB" altLang="fr-FR" sz="1000" b="0" dirty="0">
                <a:sym typeface="Symbol" panose="05050102010706020507" pitchFamily="18" charset="2"/>
              </a:rPr>
              <a:t>Web browser</a:t>
            </a:r>
            <a:endParaRPr lang="en-GB" altLang="fr-FR" sz="1000" b="0" dirty="0"/>
          </a:p>
        </p:txBody>
      </p:sp>
      <p:pic>
        <p:nvPicPr>
          <p:cNvPr id="61" name="Image 1">
            <a:extLst>
              <a:ext uri="{FF2B5EF4-FFF2-40B4-BE49-F238E27FC236}">
                <a16:creationId xmlns:a16="http://schemas.microsoft.com/office/drawing/2014/main" id="{A7E5B597-A655-4527-A48E-683420AF4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0113" y="4686289"/>
            <a:ext cx="439737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ZoneTexte 66">
            <a:extLst>
              <a:ext uri="{FF2B5EF4-FFF2-40B4-BE49-F238E27FC236}">
                <a16:creationId xmlns:a16="http://schemas.microsoft.com/office/drawing/2014/main" id="{29127B31-47E4-4755-9B58-8AB84486552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938963" y="5078402"/>
            <a:ext cx="1060450" cy="246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anose="020B0604020202020204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GB" altLang="fr-FR" sz="1000" b="0" dirty="0">
                <a:sym typeface="Symbol" panose="05050102010706020507" pitchFamily="18" charset="2"/>
              </a:rPr>
              <a:t>WMS layers</a:t>
            </a:r>
            <a:endParaRPr lang="en-GB" altLang="fr-FR" sz="1000" b="0" dirty="0"/>
          </a:p>
        </p:txBody>
      </p:sp>
      <p:pic>
        <p:nvPicPr>
          <p:cNvPr id="63" name="Image 24">
            <a:extLst>
              <a:ext uri="{FF2B5EF4-FFF2-40B4-BE49-F238E27FC236}">
                <a16:creationId xmlns:a16="http://schemas.microsoft.com/office/drawing/2014/main" id="{B7184775-3544-4F95-A6F5-05EC0D18EAA9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25" y="4457689"/>
            <a:ext cx="2921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" name="Group 15">
            <a:extLst>
              <a:ext uri="{FF2B5EF4-FFF2-40B4-BE49-F238E27FC236}">
                <a16:creationId xmlns:a16="http://schemas.microsoft.com/office/drawing/2014/main" id="{D90F47E4-7D13-4C30-860B-02F41FB732E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32563" y="4602152"/>
            <a:ext cx="377825" cy="404812"/>
            <a:chOff x="5683" y="356"/>
            <a:chExt cx="1478" cy="1582"/>
          </a:xfrm>
        </p:grpSpPr>
        <p:sp>
          <p:nvSpPr>
            <p:cNvPr id="65" name="Freeform 16">
              <a:extLst>
                <a:ext uri="{FF2B5EF4-FFF2-40B4-BE49-F238E27FC236}">
                  <a16:creationId xmlns:a16="http://schemas.microsoft.com/office/drawing/2014/main" id="{F208AEF1-ACB7-400F-A9AD-EB2E319A26C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178" y="356"/>
              <a:ext cx="495" cy="637"/>
            </a:xfrm>
            <a:custGeom>
              <a:avLst/>
              <a:gdLst>
                <a:gd name="T0" fmla="*/ 0 w 2515"/>
                <a:gd name="T1" fmla="*/ 0 h 3239"/>
                <a:gd name="T2" fmla="*/ 0 w 2515"/>
                <a:gd name="T3" fmla="*/ 0 h 3239"/>
                <a:gd name="T4" fmla="*/ 0 w 2515"/>
                <a:gd name="T5" fmla="*/ 0 h 3239"/>
                <a:gd name="T6" fmla="*/ 0 w 2515"/>
                <a:gd name="T7" fmla="*/ 0 h 3239"/>
                <a:gd name="T8" fmla="*/ 0 w 2515"/>
                <a:gd name="T9" fmla="*/ 0 h 3239"/>
                <a:gd name="T10" fmla="*/ 0 w 2515"/>
                <a:gd name="T11" fmla="*/ 0 h 3239"/>
                <a:gd name="T12" fmla="*/ 0 w 2515"/>
                <a:gd name="T13" fmla="*/ 0 h 32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15" h="3239">
                  <a:moveTo>
                    <a:pt x="1199" y="46"/>
                  </a:moveTo>
                  <a:cubicBezTo>
                    <a:pt x="2398" y="0"/>
                    <a:pt x="2372" y="1160"/>
                    <a:pt x="2352" y="1369"/>
                  </a:cubicBezTo>
                  <a:cubicBezTo>
                    <a:pt x="2515" y="1466"/>
                    <a:pt x="2346" y="2229"/>
                    <a:pt x="2228" y="2268"/>
                  </a:cubicBezTo>
                  <a:cubicBezTo>
                    <a:pt x="2048" y="2573"/>
                    <a:pt x="1864" y="3161"/>
                    <a:pt x="1271" y="3200"/>
                  </a:cubicBezTo>
                  <a:cubicBezTo>
                    <a:pt x="678" y="3239"/>
                    <a:pt x="411" y="2591"/>
                    <a:pt x="215" y="2281"/>
                  </a:cubicBezTo>
                  <a:cubicBezTo>
                    <a:pt x="117" y="2274"/>
                    <a:pt x="0" y="1479"/>
                    <a:pt x="111" y="1356"/>
                  </a:cubicBezTo>
                  <a:cubicBezTo>
                    <a:pt x="78" y="1173"/>
                    <a:pt x="0" y="92"/>
                    <a:pt x="1199" y="46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DEEAF6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66" name="Freeform 17">
              <a:extLst>
                <a:ext uri="{FF2B5EF4-FFF2-40B4-BE49-F238E27FC236}">
                  <a16:creationId xmlns:a16="http://schemas.microsoft.com/office/drawing/2014/main" id="{A845A7B1-1477-4DE5-B287-E65906E7B16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683" y="993"/>
              <a:ext cx="1478" cy="925"/>
            </a:xfrm>
            <a:custGeom>
              <a:avLst/>
              <a:gdLst>
                <a:gd name="T0" fmla="*/ 443 w 1478"/>
                <a:gd name="T1" fmla="*/ 105 h 925"/>
                <a:gd name="T2" fmla="*/ 644 w 1478"/>
                <a:gd name="T3" fmla="*/ 285 h 925"/>
                <a:gd name="T4" fmla="*/ 839 w 1478"/>
                <a:gd name="T5" fmla="*/ 282 h 925"/>
                <a:gd name="T6" fmla="*/ 1037 w 1478"/>
                <a:gd name="T7" fmla="*/ 105 h 925"/>
                <a:gd name="T8" fmla="*/ 935 w 1478"/>
                <a:gd name="T9" fmla="*/ 30 h 925"/>
                <a:gd name="T10" fmla="*/ 863 w 1478"/>
                <a:gd name="T11" fmla="*/ 168 h 925"/>
                <a:gd name="T12" fmla="*/ 800 w 1478"/>
                <a:gd name="T13" fmla="*/ 278 h 925"/>
                <a:gd name="T14" fmla="*/ 928 w 1478"/>
                <a:gd name="T15" fmla="*/ 0 h 925"/>
                <a:gd name="T16" fmla="*/ 1209 w 1478"/>
                <a:gd name="T17" fmla="*/ 123 h 925"/>
                <a:gd name="T18" fmla="*/ 1473 w 1478"/>
                <a:gd name="T19" fmla="*/ 520 h 925"/>
                <a:gd name="T20" fmla="*/ 1214 w 1478"/>
                <a:gd name="T21" fmla="*/ 770 h 925"/>
                <a:gd name="T22" fmla="*/ 1243 w 1478"/>
                <a:gd name="T23" fmla="*/ 337 h 925"/>
                <a:gd name="T24" fmla="*/ 742 w 1478"/>
                <a:gd name="T25" fmla="*/ 310 h 925"/>
                <a:gd name="T26" fmla="*/ 222 w 1478"/>
                <a:gd name="T27" fmla="*/ 335 h 925"/>
                <a:gd name="T28" fmla="*/ 265 w 1478"/>
                <a:gd name="T29" fmla="*/ 870 h 925"/>
                <a:gd name="T30" fmla="*/ 5 w 1478"/>
                <a:gd name="T31" fmla="*/ 508 h 925"/>
                <a:gd name="T32" fmla="*/ 268 w 1478"/>
                <a:gd name="T33" fmla="*/ 119 h 925"/>
                <a:gd name="T34" fmla="*/ 547 w 1478"/>
                <a:gd name="T35" fmla="*/ 0 h 925"/>
                <a:gd name="T36" fmla="*/ 670 w 1478"/>
                <a:gd name="T37" fmla="*/ 280 h 925"/>
                <a:gd name="T38" fmla="*/ 542 w 1478"/>
                <a:gd name="T39" fmla="*/ 30 h 925"/>
                <a:gd name="T40" fmla="*/ 443 w 1478"/>
                <a:gd name="T41" fmla="*/ 105 h 92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78" h="925">
                  <a:moveTo>
                    <a:pt x="443" y="105"/>
                  </a:moveTo>
                  <a:cubicBezTo>
                    <a:pt x="451" y="134"/>
                    <a:pt x="583" y="253"/>
                    <a:pt x="644" y="285"/>
                  </a:cubicBezTo>
                  <a:cubicBezTo>
                    <a:pt x="710" y="314"/>
                    <a:pt x="774" y="312"/>
                    <a:pt x="839" y="282"/>
                  </a:cubicBezTo>
                  <a:cubicBezTo>
                    <a:pt x="904" y="252"/>
                    <a:pt x="998" y="153"/>
                    <a:pt x="1037" y="105"/>
                  </a:cubicBezTo>
                  <a:cubicBezTo>
                    <a:pt x="1010" y="66"/>
                    <a:pt x="963" y="20"/>
                    <a:pt x="935" y="30"/>
                  </a:cubicBezTo>
                  <a:cubicBezTo>
                    <a:pt x="911" y="75"/>
                    <a:pt x="885" y="127"/>
                    <a:pt x="863" y="168"/>
                  </a:cubicBezTo>
                  <a:cubicBezTo>
                    <a:pt x="841" y="209"/>
                    <a:pt x="789" y="306"/>
                    <a:pt x="800" y="278"/>
                  </a:cubicBezTo>
                  <a:cubicBezTo>
                    <a:pt x="843" y="178"/>
                    <a:pt x="865" y="126"/>
                    <a:pt x="928" y="0"/>
                  </a:cubicBezTo>
                  <a:cubicBezTo>
                    <a:pt x="1124" y="83"/>
                    <a:pt x="1185" y="109"/>
                    <a:pt x="1209" y="123"/>
                  </a:cubicBezTo>
                  <a:cubicBezTo>
                    <a:pt x="1232" y="137"/>
                    <a:pt x="1468" y="421"/>
                    <a:pt x="1473" y="520"/>
                  </a:cubicBezTo>
                  <a:cubicBezTo>
                    <a:pt x="1478" y="618"/>
                    <a:pt x="1251" y="801"/>
                    <a:pt x="1214" y="770"/>
                  </a:cubicBezTo>
                  <a:cubicBezTo>
                    <a:pt x="1257" y="401"/>
                    <a:pt x="1263" y="354"/>
                    <a:pt x="1243" y="337"/>
                  </a:cubicBezTo>
                  <a:cubicBezTo>
                    <a:pt x="1224" y="321"/>
                    <a:pt x="1265" y="308"/>
                    <a:pt x="742" y="310"/>
                  </a:cubicBezTo>
                  <a:cubicBezTo>
                    <a:pt x="219" y="313"/>
                    <a:pt x="243" y="303"/>
                    <a:pt x="222" y="335"/>
                  </a:cubicBezTo>
                  <a:cubicBezTo>
                    <a:pt x="200" y="367"/>
                    <a:pt x="214" y="377"/>
                    <a:pt x="265" y="870"/>
                  </a:cubicBezTo>
                  <a:cubicBezTo>
                    <a:pt x="81" y="925"/>
                    <a:pt x="0" y="562"/>
                    <a:pt x="5" y="508"/>
                  </a:cubicBezTo>
                  <a:cubicBezTo>
                    <a:pt x="10" y="454"/>
                    <a:pt x="239" y="141"/>
                    <a:pt x="268" y="119"/>
                  </a:cubicBezTo>
                  <a:cubicBezTo>
                    <a:pt x="297" y="97"/>
                    <a:pt x="358" y="80"/>
                    <a:pt x="547" y="0"/>
                  </a:cubicBezTo>
                  <a:cubicBezTo>
                    <a:pt x="582" y="91"/>
                    <a:pt x="601" y="127"/>
                    <a:pt x="670" y="280"/>
                  </a:cubicBezTo>
                  <a:cubicBezTo>
                    <a:pt x="605" y="207"/>
                    <a:pt x="593" y="153"/>
                    <a:pt x="542" y="30"/>
                  </a:cubicBezTo>
                  <a:cubicBezTo>
                    <a:pt x="503" y="48"/>
                    <a:pt x="512" y="39"/>
                    <a:pt x="443" y="105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67" name="Freeform 18">
              <a:extLst>
                <a:ext uri="{FF2B5EF4-FFF2-40B4-BE49-F238E27FC236}">
                  <a16:creationId xmlns:a16="http://schemas.microsoft.com/office/drawing/2014/main" id="{48B72375-9373-44C7-968F-DBC26305402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41" y="1347"/>
              <a:ext cx="957" cy="504"/>
            </a:xfrm>
            <a:custGeom>
              <a:avLst/>
              <a:gdLst>
                <a:gd name="T0" fmla="*/ 0 w 4867"/>
                <a:gd name="T1" fmla="*/ 0 h 2561"/>
                <a:gd name="T2" fmla="*/ 0 w 4867"/>
                <a:gd name="T3" fmla="*/ 0 h 2561"/>
                <a:gd name="T4" fmla="*/ 0 w 4867"/>
                <a:gd name="T5" fmla="*/ 0 h 2561"/>
                <a:gd name="T6" fmla="*/ 0 w 4867"/>
                <a:gd name="T7" fmla="*/ 0 h 2561"/>
                <a:gd name="T8" fmla="*/ 0 w 4867"/>
                <a:gd name="T9" fmla="*/ 0 h 2561"/>
                <a:gd name="T10" fmla="*/ 0 w 4867"/>
                <a:gd name="T11" fmla="*/ 0 h 25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67" h="2561">
                  <a:moveTo>
                    <a:pt x="39" y="72"/>
                  </a:moveTo>
                  <a:cubicBezTo>
                    <a:pt x="78" y="0"/>
                    <a:pt x="300" y="33"/>
                    <a:pt x="2515" y="33"/>
                  </a:cubicBezTo>
                  <a:cubicBezTo>
                    <a:pt x="4730" y="33"/>
                    <a:pt x="4763" y="7"/>
                    <a:pt x="4815" y="65"/>
                  </a:cubicBezTo>
                  <a:cubicBezTo>
                    <a:pt x="4867" y="123"/>
                    <a:pt x="4795" y="300"/>
                    <a:pt x="4541" y="2541"/>
                  </a:cubicBezTo>
                  <a:cubicBezTo>
                    <a:pt x="1009" y="2541"/>
                    <a:pt x="4326" y="2548"/>
                    <a:pt x="306" y="2561"/>
                  </a:cubicBezTo>
                  <a:cubicBezTo>
                    <a:pt x="45" y="215"/>
                    <a:pt x="0" y="144"/>
                    <a:pt x="39" y="72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68" name="Freeform 19">
              <a:extLst>
                <a:ext uri="{FF2B5EF4-FFF2-40B4-BE49-F238E27FC236}">
                  <a16:creationId xmlns:a16="http://schemas.microsoft.com/office/drawing/2014/main" id="{8F821C19-FFEE-49EB-8564-A3F5F11A3E9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98" y="1873"/>
              <a:ext cx="841" cy="65"/>
            </a:xfrm>
            <a:custGeom>
              <a:avLst/>
              <a:gdLst>
                <a:gd name="T0" fmla="*/ 0 w 4274"/>
                <a:gd name="T1" fmla="*/ 0 h 331"/>
                <a:gd name="T2" fmla="*/ 0 w 4274"/>
                <a:gd name="T3" fmla="*/ 0 h 331"/>
                <a:gd name="T4" fmla="*/ 0 w 4274"/>
                <a:gd name="T5" fmla="*/ 0 h 331"/>
                <a:gd name="T6" fmla="*/ 0 w 4274"/>
                <a:gd name="T7" fmla="*/ 0 h 331"/>
                <a:gd name="T8" fmla="*/ 0 w 4274"/>
                <a:gd name="T9" fmla="*/ 0 h 331"/>
                <a:gd name="T10" fmla="*/ 0 w 4274"/>
                <a:gd name="T11" fmla="*/ 0 h 3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74" h="331">
                  <a:moveTo>
                    <a:pt x="32" y="305"/>
                  </a:moveTo>
                  <a:cubicBezTo>
                    <a:pt x="51" y="331"/>
                    <a:pt x="443" y="272"/>
                    <a:pt x="2248" y="285"/>
                  </a:cubicBezTo>
                  <a:cubicBezTo>
                    <a:pt x="4053" y="298"/>
                    <a:pt x="4170" y="303"/>
                    <a:pt x="4222" y="298"/>
                  </a:cubicBezTo>
                  <a:cubicBezTo>
                    <a:pt x="4274" y="292"/>
                    <a:pt x="4242" y="207"/>
                    <a:pt x="4257" y="2"/>
                  </a:cubicBezTo>
                  <a:cubicBezTo>
                    <a:pt x="725" y="2"/>
                    <a:pt x="4042" y="1"/>
                    <a:pt x="22" y="0"/>
                  </a:cubicBezTo>
                  <a:cubicBezTo>
                    <a:pt x="0" y="187"/>
                    <a:pt x="13" y="279"/>
                    <a:pt x="32" y="305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cxnSp>
        <p:nvCxnSpPr>
          <p:cNvPr id="69" name="Connecteur droit avec flèche 53">
            <a:extLst>
              <a:ext uri="{FF2B5EF4-FFF2-40B4-BE49-F238E27FC236}">
                <a16:creationId xmlns:a16="http://schemas.microsoft.com/office/drawing/2014/main" id="{875690CD-7A7D-40F7-A6D2-C3B4F2E47BE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470775" y="4421177"/>
            <a:ext cx="0" cy="258762"/>
          </a:xfrm>
          <a:prstGeom prst="straightConnector1">
            <a:avLst/>
          </a:prstGeom>
          <a:noFill/>
          <a:ln w="28575" algn="ctr">
            <a:solidFill>
              <a:schemeClr val="bg1">
                <a:lumMod val="65000"/>
              </a:schemeClr>
            </a:solidFill>
            <a:round/>
            <a:headEnd/>
            <a:tailEnd type="triangle" w="med" len="med"/>
          </a:ln>
          <a:effectLst/>
        </p:spPr>
      </p:cxnSp>
      <p:sp>
        <p:nvSpPr>
          <p:cNvPr id="70" name="Forme libre 25">
            <a:extLst>
              <a:ext uri="{FF2B5EF4-FFF2-40B4-BE49-F238E27FC236}">
                <a16:creationId xmlns:a16="http://schemas.microsoft.com/office/drawing/2014/main" id="{B1662826-D32B-4CB8-AF17-B033CF7A1EF3}"/>
              </a:ext>
            </a:extLst>
          </p:cNvPr>
          <p:cNvSpPr/>
          <p:nvPr/>
        </p:nvSpPr>
        <p:spPr bwMode="auto">
          <a:xfrm>
            <a:off x="6915150" y="4411652"/>
            <a:ext cx="438150" cy="276225"/>
          </a:xfrm>
          <a:custGeom>
            <a:avLst/>
            <a:gdLst>
              <a:gd name="connsiteX0" fmla="*/ 438150 w 438150"/>
              <a:gd name="connsiteY0" fmla="*/ 0 h 276225"/>
              <a:gd name="connsiteX1" fmla="*/ 0 w 438150"/>
              <a:gd name="connsiteY1" fmla="*/ 276225 h 276225"/>
              <a:gd name="connsiteX0" fmla="*/ 438150 w 438150"/>
              <a:gd name="connsiteY0" fmla="*/ 0 h 276225"/>
              <a:gd name="connsiteX1" fmla="*/ 0 w 438150"/>
              <a:gd name="connsiteY1" fmla="*/ 276225 h 276225"/>
              <a:gd name="connsiteX0" fmla="*/ 438150 w 438150"/>
              <a:gd name="connsiteY0" fmla="*/ 0 h 276225"/>
              <a:gd name="connsiteX1" fmla="*/ 0 w 438150"/>
              <a:gd name="connsiteY1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8150" h="276225">
                <a:moveTo>
                  <a:pt x="438150" y="0"/>
                </a:moveTo>
                <a:cubicBezTo>
                  <a:pt x="425450" y="196850"/>
                  <a:pt x="127000" y="260350"/>
                  <a:pt x="0" y="276225"/>
                </a:cubicBezTo>
              </a:path>
            </a:pathLst>
          </a:cu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71" name="Forme libre 105">
            <a:extLst>
              <a:ext uri="{FF2B5EF4-FFF2-40B4-BE49-F238E27FC236}">
                <a16:creationId xmlns:a16="http://schemas.microsoft.com/office/drawing/2014/main" id="{45FAD0B2-1834-4FF3-99D7-0BC181A2540A}"/>
              </a:ext>
            </a:extLst>
          </p:cNvPr>
          <p:cNvSpPr/>
          <p:nvPr/>
        </p:nvSpPr>
        <p:spPr bwMode="auto">
          <a:xfrm flipH="1">
            <a:off x="7581900" y="4416414"/>
            <a:ext cx="438150" cy="276225"/>
          </a:xfrm>
          <a:custGeom>
            <a:avLst/>
            <a:gdLst>
              <a:gd name="connsiteX0" fmla="*/ 438150 w 438150"/>
              <a:gd name="connsiteY0" fmla="*/ 0 h 276225"/>
              <a:gd name="connsiteX1" fmla="*/ 0 w 438150"/>
              <a:gd name="connsiteY1" fmla="*/ 276225 h 276225"/>
              <a:gd name="connsiteX0" fmla="*/ 438150 w 438150"/>
              <a:gd name="connsiteY0" fmla="*/ 0 h 276225"/>
              <a:gd name="connsiteX1" fmla="*/ 0 w 438150"/>
              <a:gd name="connsiteY1" fmla="*/ 276225 h 276225"/>
              <a:gd name="connsiteX0" fmla="*/ 438150 w 438150"/>
              <a:gd name="connsiteY0" fmla="*/ 0 h 276225"/>
              <a:gd name="connsiteX1" fmla="*/ 0 w 438150"/>
              <a:gd name="connsiteY1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8150" h="276225">
                <a:moveTo>
                  <a:pt x="438150" y="0"/>
                </a:moveTo>
                <a:cubicBezTo>
                  <a:pt x="425450" y="196850"/>
                  <a:pt x="127000" y="260350"/>
                  <a:pt x="0" y="276225"/>
                </a:cubicBezTo>
              </a:path>
            </a:pathLst>
          </a:cu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72" name="ZoneTexte 66">
            <a:extLst>
              <a:ext uri="{FF2B5EF4-FFF2-40B4-BE49-F238E27FC236}">
                <a16:creationId xmlns:a16="http://schemas.microsoft.com/office/drawing/2014/main" id="{2E559A48-9598-4A66-91DB-D0E655AFFAD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975600" y="4316402"/>
            <a:ext cx="1168400" cy="1016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anose="020B0604020202020204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8900" indent="-88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fr-FR" sz="1000" b="0" dirty="0">
                <a:sym typeface="Symbol" panose="05050102010706020507" pitchFamily="18" charset="2"/>
              </a:rPr>
              <a:t>share</a:t>
            </a:r>
          </a:p>
          <a:p>
            <a:pPr marL="88900" indent="-88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fr-FR" sz="1000" b="0" dirty="0">
                <a:sym typeface="Symbol" panose="05050102010706020507" pitchFamily="18" charset="2"/>
              </a:rPr>
              <a:t>capitalise</a:t>
            </a:r>
          </a:p>
          <a:p>
            <a:pPr marL="88900" indent="-88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fr-FR" sz="1000" b="0" dirty="0">
                <a:sym typeface="Symbol" panose="05050102010706020507" pitchFamily="18" charset="2"/>
              </a:rPr>
              <a:t>compare processors</a:t>
            </a:r>
          </a:p>
          <a:p>
            <a:pPr marL="88900" indent="-88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fr-FR" sz="1000" b="0" dirty="0">
                <a:sym typeface="Symbol" panose="05050102010706020507" pitchFamily="18" charset="2"/>
              </a:rPr>
              <a:t>publish</a:t>
            </a:r>
          </a:p>
          <a:p>
            <a:pPr marL="88900" indent="-88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fr-FR" sz="1000" b="0" dirty="0">
                <a:sym typeface="Symbol" panose="05050102010706020507" pitchFamily="18" charset="2"/>
              </a:rPr>
              <a:t>…</a:t>
            </a:r>
            <a:endParaRPr lang="en-GB" altLang="fr-FR" sz="1000" b="0" dirty="0"/>
          </a:p>
        </p:txBody>
      </p:sp>
      <p:sp>
        <p:nvSpPr>
          <p:cNvPr id="73" name="ZoneTexte 66">
            <a:extLst>
              <a:ext uri="{FF2B5EF4-FFF2-40B4-BE49-F238E27FC236}">
                <a16:creationId xmlns:a16="http://schemas.microsoft.com/office/drawing/2014/main" id="{19FF9CB5-3AB6-432C-9087-9C5B88E5BA3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007099" y="5267324"/>
            <a:ext cx="2295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fr-FR" sz="1600" b="1" dirty="0">
                <a:solidFill>
                  <a:srgbClr val="538135"/>
                </a:solidFill>
                <a:sym typeface="Symbol" panose="05050102010706020507" pitchFamily="18" charset="2"/>
              </a:rPr>
              <a:t>Ecological !</a:t>
            </a:r>
            <a:r>
              <a:rPr lang="en-GB" altLang="fr-FR" sz="1200" b="1" dirty="0">
                <a:solidFill>
                  <a:srgbClr val="538135"/>
                </a:solidFill>
                <a:sym typeface="Symbol" panose="05050102010706020507" pitchFamily="18" charset="2"/>
              </a:rPr>
              <a:t>   </a:t>
            </a:r>
            <a:br>
              <a:rPr lang="en-GB" altLang="fr-FR" sz="1200" b="1" dirty="0">
                <a:solidFill>
                  <a:srgbClr val="538135"/>
                </a:solidFill>
                <a:sym typeface="Symbol" panose="05050102010706020507" pitchFamily="18" charset="2"/>
              </a:rPr>
            </a:br>
            <a:r>
              <a:rPr lang="en-GB" altLang="fr-FR" sz="1200" b="1" dirty="0">
                <a:solidFill>
                  <a:srgbClr val="538135"/>
                </a:solidFill>
                <a:sym typeface="Symbol" panose="05050102010706020507" pitchFamily="18" charset="2"/>
              </a:rPr>
              <a:t>Process only that is required</a:t>
            </a:r>
            <a:endParaRPr lang="en-GB" altLang="fr-FR" sz="1200" b="1" dirty="0">
              <a:solidFill>
                <a:srgbClr val="538135"/>
              </a:solidFill>
            </a:endParaRPr>
          </a:p>
        </p:txBody>
      </p:sp>
      <p:pic>
        <p:nvPicPr>
          <p:cNvPr id="74" name="Image 2">
            <a:extLst>
              <a:ext uri="{FF2B5EF4-FFF2-40B4-BE49-F238E27FC236}">
                <a16:creationId xmlns:a16="http://schemas.microsoft.com/office/drawing/2014/main" id="{9B9E0C89-996C-4AF9-80E2-AAE80AE5836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625" y="5172064"/>
            <a:ext cx="64611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ZoneTexte 66">
            <a:extLst>
              <a:ext uri="{FF2B5EF4-FFF2-40B4-BE49-F238E27FC236}">
                <a16:creationId xmlns:a16="http://schemas.microsoft.com/office/drawing/2014/main" id="{D64C7BC0-832E-43DF-9F64-9301B8E92D2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215188" y="4789477"/>
            <a:ext cx="4905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1000" i="0">
                <a:sym typeface="Symbol" panose="05050102010706020507" pitchFamily="18" charset="2"/>
              </a:rPr>
              <a:t>SIG</a:t>
            </a:r>
            <a:endParaRPr lang="en-GB" altLang="fr-FR" sz="1000" i="0"/>
          </a:p>
        </p:txBody>
      </p:sp>
    </p:spTree>
    <p:extLst>
      <p:ext uri="{BB962C8B-B14F-4D97-AF65-F5344CB8AC3E}">
        <p14:creationId xmlns:p14="http://schemas.microsoft.com/office/powerpoint/2010/main" val="1620010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183F65-1D2E-47AA-BEB1-AEF28B788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VtWeb – From high-level requirements up to design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692E64-382B-4FF0-9703-3A24B3702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E8D0BF-0DFA-4FA5-8E23-807284C38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6" name="Espace réservé du contenu 3">
            <a:extLst>
              <a:ext uri="{FF2B5EF4-FFF2-40B4-BE49-F238E27FC236}">
                <a16:creationId xmlns:a16="http://schemas.microsoft.com/office/drawing/2014/main" id="{9549AF9C-6828-403C-8967-9F1CA28A1F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5965578"/>
              </p:ext>
            </p:extLst>
          </p:nvPr>
        </p:nvGraphicFramePr>
        <p:xfrm>
          <a:off x="44450" y="1429752"/>
          <a:ext cx="9036051" cy="5242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2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2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2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7514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/>
                        <a:t>High-level requirements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/>
                        <a:t>Design concepts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/>
                        <a:t>VtWeb features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138">
                <a:tc>
                  <a:txBody>
                    <a:bodyPr/>
                    <a:lstStyle/>
                    <a:p>
                      <a:pPr algn="l"/>
                      <a:r>
                        <a:rPr lang="en-GB" sz="1600" b="1" noProof="0" dirty="0"/>
                        <a:t>Better exploit EO data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/>
                        <a:t>Hide the complexity </a:t>
                      </a:r>
                      <a:br>
                        <a:rPr lang="en-GB" sz="1600" noProof="0" dirty="0"/>
                      </a:br>
                      <a:r>
                        <a:rPr lang="en-GB" sz="14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of data access, representation, processing levels, projection…</a:t>
                      </a:r>
                    </a:p>
                    <a:p>
                      <a:pPr algn="l"/>
                      <a:r>
                        <a:rPr lang="en-GB" sz="1600" noProof="0" dirty="0"/>
                        <a:t>Enable user to only check </a:t>
                      </a:r>
                      <a:endParaRPr lang="en-GB" sz="1600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/>
                        <a:t>Dataset modules</a:t>
                      </a:r>
                    </a:p>
                    <a:p>
                      <a:pPr algn="l"/>
                      <a:r>
                        <a:rPr lang="en-GB" sz="1600" noProof="0" dirty="0"/>
                        <a:t>Near real-time access</a:t>
                      </a:r>
                    </a:p>
                    <a:p>
                      <a:pPr algn="l"/>
                      <a:r>
                        <a:rPr lang="en-GB" sz="1600" noProof="0" dirty="0"/>
                        <a:t>Time series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4337">
                <a:tc>
                  <a:txBody>
                    <a:bodyPr/>
                    <a:lstStyle/>
                    <a:p>
                      <a:pPr algn="l"/>
                      <a:r>
                        <a:rPr lang="en-GB" sz="1600" b="1" noProof="0" dirty="0"/>
                        <a:t>Bring users to data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/>
                        <a:t>Enable users to focus on his/her core business / skill</a:t>
                      </a:r>
                    </a:p>
                    <a:p>
                      <a:pPr algn="l"/>
                      <a:r>
                        <a:rPr lang="en-GB" sz="1600" noProof="0" dirty="0"/>
                        <a:t>Provide a wide range of data types and time-series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/>
                        <a:t>Worldwide free data</a:t>
                      </a:r>
                    </a:p>
                    <a:p>
                      <a:pPr algn="l"/>
                      <a:r>
                        <a:rPr lang="en-GB" sz="1600" noProof="0" dirty="0"/>
                        <a:t>2D / 3D display in their classical Web navigators without any installation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4837">
                <a:tc>
                  <a:txBody>
                    <a:bodyPr/>
                    <a:lstStyle/>
                    <a:p>
                      <a:pPr algn="l"/>
                      <a:r>
                        <a:rPr lang="en-GB" sz="1600" b="1" noProof="0" dirty="0"/>
                        <a:t>Extract information from </a:t>
                      </a:r>
                      <a:br>
                        <a:rPr lang="en-GB" sz="1600" b="1" noProof="0" dirty="0"/>
                      </a:br>
                      <a:r>
                        <a:rPr lang="en-GB" sz="1600" b="1" noProof="0" dirty="0"/>
                        <a:t>big data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/>
                        <a:t>Enable users to interactively browse / transform / merge data</a:t>
                      </a:r>
                    </a:p>
                    <a:p>
                      <a:pPr algn="l"/>
                      <a:r>
                        <a:rPr lang="en-GB" sz="1600" noProof="0" dirty="0"/>
                        <a:t>Compare / aggregate products</a:t>
                      </a:r>
                    </a:p>
                    <a:p>
                      <a:pPr algn="l"/>
                      <a:r>
                        <a:rPr lang="en-GB" sz="1600" noProof="0" dirty="0"/>
                        <a:t>Compute indicators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1" noProof="0" dirty="0"/>
                        <a:t>Processing on-the-fly </a:t>
                      </a:r>
                      <a:r>
                        <a:rPr lang="en-GB" sz="1400" b="1" noProof="0" dirty="0"/>
                        <a:t>(POF)</a:t>
                      </a:r>
                    </a:p>
                    <a:p>
                      <a:pPr algn="l"/>
                      <a:r>
                        <a:rPr lang="en-GB" sz="1600" noProof="0" dirty="0"/>
                        <a:t>Get associated data</a:t>
                      </a:r>
                    </a:p>
                    <a:p>
                      <a:pPr algn="l"/>
                      <a:r>
                        <a:rPr lang="en-GB" sz="1600" noProof="0" dirty="0"/>
                        <a:t>Change tracker</a:t>
                      </a:r>
                    </a:p>
                    <a:p>
                      <a:pPr algn="l"/>
                      <a:r>
                        <a:rPr lang="en-GB" sz="1600" noProof="0" dirty="0"/>
                        <a:t>Layer stack of mixed</a:t>
                      </a:r>
                      <a:r>
                        <a:rPr lang="en-GB" sz="1600" baseline="0" noProof="0" dirty="0"/>
                        <a:t> data</a:t>
                      </a:r>
                      <a:r>
                        <a:rPr lang="en-GB" sz="1600" noProof="0" dirty="0"/>
                        <a:t> 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5836">
                <a:tc>
                  <a:txBody>
                    <a:bodyPr/>
                    <a:lstStyle/>
                    <a:p>
                      <a:pPr algn="l"/>
                      <a:r>
                        <a:rPr lang="en-GB" sz="1600" b="1" noProof="0" dirty="0"/>
                        <a:t>Share this information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/>
                        <a:t>Very low bandwidth (streaming)</a:t>
                      </a:r>
                      <a:endParaRPr kumimoji="0" lang="en-GB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GB" sz="1600" noProof="0" dirty="0"/>
                        <a:t>Enable users to share the custom processed “product”:</a:t>
                      </a:r>
                    </a:p>
                    <a:p>
                      <a:pPr marL="285750" indent="-200025" algn="l">
                        <a:spcBef>
                          <a:spcPts val="0"/>
                        </a:spcBef>
                        <a:buFont typeface="Courier New" panose="02070309020205020404" pitchFamily="49" charset="0"/>
                        <a:buChar char="o"/>
                      </a:pPr>
                      <a:r>
                        <a:rPr lang="en-GB" sz="1600" noProof="0" dirty="0"/>
                        <a:t>for a view</a:t>
                      </a:r>
                    </a:p>
                    <a:p>
                      <a:pPr marL="285750" indent="-200025" algn="l">
                        <a:spcBef>
                          <a:spcPts val="0"/>
                        </a:spcBef>
                        <a:buFont typeface="Courier New" panose="02070309020205020404" pitchFamily="49" charset="0"/>
                        <a:buChar char="o"/>
                      </a:pPr>
                      <a:r>
                        <a:rPr lang="en-GB" sz="1600" noProof="0" dirty="0"/>
                        <a:t>for their GIS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/>
                        <a:t>Smart dissemination:</a:t>
                      </a:r>
                    </a:p>
                    <a:p>
                      <a:pPr marL="285750" indent="-200025" algn="l">
                        <a:spcBef>
                          <a:spcPts val="0"/>
                        </a:spcBef>
                        <a:buFont typeface="Courier New" panose="02070309020205020404" pitchFamily="49" charset="0"/>
                        <a:buChar char="o"/>
                      </a:pPr>
                      <a:r>
                        <a:rPr lang="en-GB" sz="1600" noProof="0" dirty="0"/>
                        <a:t>“hyperlook”</a:t>
                      </a:r>
                    </a:p>
                    <a:p>
                      <a:pPr marL="285750" indent="-200025" algn="l">
                        <a:spcBef>
                          <a:spcPts val="0"/>
                        </a:spcBef>
                        <a:buFont typeface="Courier New" panose="02070309020205020404" pitchFamily="49" charset="0"/>
                        <a:buChar char="o"/>
                      </a:pPr>
                      <a:r>
                        <a:rPr lang="en-GB" sz="1600" noProof="0" dirty="0"/>
                        <a:t>- KML</a:t>
                      </a:r>
                      <a:r>
                        <a:rPr lang="en-GB" sz="1600" baseline="0" noProof="0" dirty="0"/>
                        <a:t> script</a:t>
                      </a:r>
                    </a:p>
                    <a:p>
                      <a:pPr marL="285750" indent="-200025" algn="l">
                        <a:spcBef>
                          <a:spcPts val="0"/>
                        </a:spcBef>
                        <a:buFont typeface="Courier New" panose="02070309020205020404" pitchFamily="49" charset="0"/>
                        <a:buChar char="o"/>
                      </a:pPr>
                      <a:r>
                        <a:rPr lang="en-GB" sz="1600" baseline="0" noProof="0" dirty="0"/>
                        <a:t>- GeoTIFF</a:t>
                      </a:r>
                    </a:p>
                    <a:p>
                      <a:pPr marL="285750" indent="-200025" algn="l">
                        <a:spcBef>
                          <a:spcPts val="0"/>
                        </a:spcBef>
                        <a:buFont typeface="Courier New" panose="02070309020205020404" pitchFamily="49" charset="0"/>
                        <a:buChar char="o"/>
                      </a:pPr>
                      <a:r>
                        <a:rPr lang="en-GB" sz="1600" noProof="0" dirty="0"/>
                        <a:t>- WMTS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5283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7B9411-EB77-4615-8B76-C294C58EA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VtWeb – Design principles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F0A48F-5E0C-40D2-9EE0-B780C6807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166018"/>
            <a:ext cx="5292725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fr-FR" sz="2000" dirty="0">
                <a:hlinkClick r:id="rId2"/>
              </a:rPr>
              <a:t>www.visioterra.fr/?VtWeb</a:t>
            </a:r>
            <a:endParaRPr lang="en-GB" altLang="fr-FR" sz="2000" dirty="0"/>
          </a:p>
          <a:p>
            <a:pPr eaLnBrk="1" hangingPunct="1">
              <a:lnSpc>
                <a:spcPct val="90000"/>
              </a:lnSpc>
            </a:pPr>
            <a:r>
              <a:rPr lang="en-GB" altLang="fr-FR" sz="2000" dirty="0"/>
              <a:t>global / free data</a:t>
            </a:r>
          </a:p>
          <a:p>
            <a:pPr eaLnBrk="1" hangingPunct="1">
              <a:lnSpc>
                <a:spcPct val="90000"/>
              </a:lnSpc>
            </a:pPr>
            <a:r>
              <a:rPr lang="en-GB" altLang="fr-FR" sz="2000" dirty="0"/>
              <a:t>data retrieval / data mining</a:t>
            </a:r>
          </a:p>
          <a:p>
            <a:pPr eaLnBrk="1" hangingPunct="1">
              <a:lnSpc>
                <a:spcPct val="90000"/>
              </a:lnSpc>
            </a:pPr>
            <a:r>
              <a:rPr lang="en-GB" altLang="fr-FR" sz="2000" dirty="0"/>
              <a:t>satellites / </a:t>
            </a:r>
            <a:r>
              <a:rPr lang="en-GB" altLang="fr-FR" sz="2000" dirty="0" err="1"/>
              <a:t>meteo</a:t>
            </a:r>
            <a:r>
              <a:rPr lang="en-GB" altLang="fr-FR" sz="2000" dirty="0"/>
              <a:t> / ECV / Geol. /</a:t>
            </a:r>
            <a:br>
              <a:rPr lang="en-GB" altLang="fr-FR" sz="2000" dirty="0"/>
            </a:br>
            <a:r>
              <a:rPr lang="en-GB" altLang="fr-FR" sz="2000" dirty="0"/>
              <a:t>hydro./ alti./ LULC / populations…</a:t>
            </a:r>
          </a:p>
          <a:p>
            <a:pPr eaLnBrk="1" hangingPunct="1">
              <a:lnSpc>
                <a:spcPct val="90000"/>
              </a:lnSpc>
            </a:pPr>
            <a:r>
              <a:rPr lang="en-GB" altLang="fr-FR" sz="2000" dirty="0"/>
              <a:t>Near Real-Time access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fr-FR" sz="2000" dirty="0"/>
              <a:t>automated processing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fr-FR" sz="1800" i="1" dirty="0"/>
              <a:t>for citizen</a:t>
            </a:r>
            <a:br>
              <a:rPr lang="en-GB" altLang="fr-FR" sz="1600" dirty="0"/>
            </a:br>
            <a:r>
              <a:rPr lang="en-GB" altLang="fr-FR" sz="1600" dirty="0"/>
              <a:t>- default style</a:t>
            </a:r>
            <a:br>
              <a:rPr lang="en-GB" altLang="fr-FR" sz="1600" dirty="0"/>
            </a:br>
            <a:r>
              <a:rPr lang="en-GB" altLang="fr-FR" sz="1600" dirty="0"/>
              <a:t>- predefined styles</a:t>
            </a:r>
            <a:endParaRPr lang="en-GB" altLang="fr-FR" sz="2000" dirty="0"/>
          </a:p>
          <a:p>
            <a:pPr lvl="1" eaLnBrk="1" hangingPunct="1">
              <a:lnSpc>
                <a:spcPct val="90000"/>
              </a:lnSpc>
            </a:pPr>
            <a:r>
              <a:rPr lang="en-GB" altLang="fr-FR" sz="1800" i="1" dirty="0"/>
              <a:t>for scientists</a:t>
            </a:r>
            <a:br>
              <a:rPr lang="en-GB" altLang="fr-FR" sz="1600" dirty="0"/>
            </a:br>
            <a:r>
              <a:rPr lang="en-GB" altLang="fr-FR" sz="1600" dirty="0"/>
              <a:t>- parameter tuning</a:t>
            </a:r>
            <a:br>
              <a:rPr lang="en-GB" altLang="fr-FR" sz="1600" dirty="0"/>
            </a:br>
            <a:r>
              <a:rPr lang="en-GB" altLang="fr-FR" sz="1600" dirty="0"/>
              <a:t>- POF-ML editor</a:t>
            </a:r>
          </a:p>
          <a:p>
            <a:pPr eaLnBrk="1" hangingPunct="1">
              <a:lnSpc>
                <a:spcPct val="90000"/>
              </a:lnSpc>
            </a:pPr>
            <a:r>
              <a:rPr lang="en-GB" altLang="fr-FR" sz="2000" dirty="0"/>
              <a:t>collaborative infrastructure(s)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fr-FR" sz="2000" dirty="0"/>
              <a:t>2D </a:t>
            </a:r>
            <a:r>
              <a:rPr lang="en-GB" altLang="fr-FR" sz="2000" dirty="0" err="1"/>
              <a:t>webmapping</a:t>
            </a:r>
            <a:r>
              <a:rPr lang="en-GB" altLang="fr-FR" sz="2000" dirty="0"/>
              <a:t> / 3D virtual globe</a:t>
            </a:r>
          </a:p>
          <a:p>
            <a:pPr eaLnBrk="1" hangingPunct="1">
              <a:lnSpc>
                <a:spcPct val="90000"/>
              </a:lnSpc>
            </a:pPr>
            <a:r>
              <a:rPr lang="en-GB" altLang="fr-FR" sz="2000" dirty="0"/>
              <a:t>on user’s area of interest</a:t>
            </a:r>
          </a:p>
          <a:p>
            <a:pPr eaLnBrk="1" hangingPunct="1">
              <a:lnSpc>
                <a:spcPct val="90000"/>
              </a:lnSpc>
            </a:pPr>
            <a:r>
              <a:rPr lang="en-GB" altLang="fr-FR" sz="2000" dirty="0"/>
              <a:t>archives to analyse changes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fr-FR" sz="2000" dirty="0"/>
              <a:t>value-added geoservices, recurring monitoring, alarms…</a:t>
            </a:r>
          </a:p>
          <a:p>
            <a:endParaRPr lang="en-GB" altLang="fr-FR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FAD7D1F-E1C7-45E3-BFF3-66594DC3D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Image 1">
            <a:extLst>
              <a:ext uri="{FF2B5EF4-FFF2-40B4-BE49-F238E27FC236}">
                <a16:creationId xmlns:a16="http://schemas.microsoft.com/office/drawing/2014/main" id="{6DC22EF8-C407-446A-92AA-55A7EAF7F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5938" y="3443288"/>
            <a:ext cx="9477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45">
            <a:extLst>
              <a:ext uri="{FF2B5EF4-FFF2-40B4-BE49-F238E27FC236}">
                <a16:creationId xmlns:a16="http://schemas.microsoft.com/office/drawing/2014/main" id="{AF791260-5282-4422-AD83-E25A0F952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1213" y="2741613"/>
            <a:ext cx="584200" cy="246062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BFF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i="0">
                <a:sym typeface="Symbol" panose="05050102010706020507" pitchFamily="18" charset="2"/>
              </a:rPr>
              <a:t>  </a:t>
            </a:r>
            <a:endParaRPr lang="fr-FR" altLang="fr-FR" sz="1200" i="0"/>
          </a:p>
        </p:txBody>
      </p:sp>
      <p:sp>
        <p:nvSpPr>
          <p:cNvPr id="7" name="Freeform 52">
            <a:extLst>
              <a:ext uri="{FF2B5EF4-FFF2-40B4-BE49-F238E27FC236}">
                <a16:creationId xmlns:a16="http://schemas.microsoft.com/office/drawing/2014/main" id="{1563EEC4-A963-4CA9-BA4D-526D5222B393}"/>
              </a:ext>
            </a:extLst>
          </p:cNvPr>
          <p:cNvSpPr>
            <a:spLocks/>
          </p:cNvSpPr>
          <p:nvPr/>
        </p:nvSpPr>
        <p:spPr bwMode="auto">
          <a:xfrm>
            <a:off x="5060950" y="2479675"/>
            <a:ext cx="949325" cy="360363"/>
          </a:xfrm>
          <a:custGeom>
            <a:avLst/>
            <a:gdLst>
              <a:gd name="T0" fmla="*/ 0 w 681"/>
              <a:gd name="T1" fmla="*/ 0 h 227"/>
              <a:gd name="T2" fmla="*/ 2147483646 w 681"/>
              <a:gd name="T3" fmla="*/ 2147483646 h 22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81" h="227">
                <a:moveTo>
                  <a:pt x="0" y="0"/>
                </a:moveTo>
                <a:cubicBezTo>
                  <a:pt x="255" y="18"/>
                  <a:pt x="556" y="120"/>
                  <a:pt x="681" y="227"/>
                </a:cubicBezTo>
              </a:path>
            </a:pathLst>
          </a:custGeom>
          <a:noFill/>
          <a:ln w="38100" cap="flat" cmpd="sng">
            <a:solidFill>
              <a:srgbClr val="C072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Freeform 56">
            <a:extLst>
              <a:ext uri="{FF2B5EF4-FFF2-40B4-BE49-F238E27FC236}">
                <a16:creationId xmlns:a16="http://schemas.microsoft.com/office/drawing/2014/main" id="{6D866189-BAB0-47A7-9A77-115F012393EC}"/>
              </a:ext>
            </a:extLst>
          </p:cNvPr>
          <p:cNvSpPr>
            <a:spLocks/>
          </p:cNvSpPr>
          <p:nvPr/>
        </p:nvSpPr>
        <p:spPr bwMode="auto">
          <a:xfrm>
            <a:off x="5402263" y="2063750"/>
            <a:ext cx="795337" cy="752475"/>
          </a:xfrm>
          <a:custGeom>
            <a:avLst/>
            <a:gdLst>
              <a:gd name="T0" fmla="*/ 0 w 501"/>
              <a:gd name="T1" fmla="*/ 0 h 474"/>
              <a:gd name="T2" fmla="*/ 2147483646 w 501"/>
              <a:gd name="T3" fmla="*/ 2147483646 h 47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01" h="474">
                <a:moveTo>
                  <a:pt x="0" y="0"/>
                </a:moveTo>
                <a:cubicBezTo>
                  <a:pt x="172" y="27"/>
                  <a:pt x="405" y="254"/>
                  <a:pt x="501" y="474"/>
                </a:cubicBezTo>
              </a:path>
            </a:pathLst>
          </a:custGeom>
          <a:noFill/>
          <a:ln w="38100" cap="flat" cmpd="sng">
            <a:solidFill>
              <a:srgbClr val="C072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Freeform 57">
            <a:extLst>
              <a:ext uri="{FF2B5EF4-FFF2-40B4-BE49-F238E27FC236}">
                <a16:creationId xmlns:a16="http://schemas.microsoft.com/office/drawing/2014/main" id="{BCCFB437-49E2-4BF6-9B68-33A3AB66522C}"/>
              </a:ext>
            </a:extLst>
          </p:cNvPr>
          <p:cNvSpPr>
            <a:spLocks/>
          </p:cNvSpPr>
          <p:nvPr/>
        </p:nvSpPr>
        <p:spPr bwMode="auto">
          <a:xfrm>
            <a:off x="5753100" y="1851025"/>
            <a:ext cx="623888" cy="973138"/>
          </a:xfrm>
          <a:custGeom>
            <a:avLst/>
            <a:gdLst>
              <a:gd name="T0" fmla="*/ 0 w 393"/>
              <a:gd name="T1" fmla="*/ 0 h 613"/>
              <a:gd name="T2" fmla="*/ 2147483646 w 393"/>
              <a:gd name="T3" fmla="*/ 2147483646 h 61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93" h="613">
                <a:moveTo>
                  <a:pt x="0" y="0"/>
                </a:moveTo>
                <a:cubicBezTo>
                  <a:pt x="237" y="145"/>
                  <a:pt x="318" y="376"/>
                  <a:pt x="393" y="613"/>
                </a:cubicBezTo>
              </a:path>
            </a:pathLst>
          </a:custGeom>
          <a:noFill/>
          <a:ln w="38100" cap="flat" cmpd="sng">
            <a:solidFill>
              <a:srgbClr val="C072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Freeform 58">
            <a:extLst>
              <a:ext uri="{FF2B5EF4-FFF2-40B4-BE49-F238E27FC236}">
                <a16:creationId xmlns:a16="http://schemas.microsoft.com/office/drawing/2014/main" id="{2233D7D5-042E-4F74-98D1-26B57308D96E}"/>
              </a:ext>
            </a:extLst>
          </p:cNvPr>
          <p:cNvSpPr>
            <a:spLocks/>
          </p:cNvSpPr>
          <p:nvPr/>
        </p:nvSpPr>
        <p:spPr bwMode="auto">
          <a:xfrm>
            <a:off x="6256338" y="1712913"/>
            <a:ext cx="282575" cy="1103312"/>
          </a:xfrm>
          <a:custGeom>
            <a:avLst/>
            <a:gdLst>
              <a:gd name="T0" fmla="*/ 0 w 178"/>
              <a:gd name="T1" fmla="*/ 0 h 695"/>
              <a:gd name="T2" fmla="*/ 2147483646 w 178"/>
              <a:gd name="T3" fmla="*/ 2147483646 h 6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8" h="695">
                <a:moveTo>
                  <a:pt x="0" y="0"/>
                </a:moveTo>
                <a:cubicBezTo>
                  <a:pt x="135" y="200"/>
                  <a:pt x="151" y="436"/>
                  <a:pt x="178" y="695"/>
                </a:cubicBezTo>
              </a:path>
            </a:pathLst>
          </a:custGeom>
          <a:noFill/>
          <a:ln w="38100" cap="flat" cmpd="sng">
            <a:solidFill>
              <a:srgbClr val="C072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Freeform 59">
            <a:extLst>
              <a:ext uri="{FF2B5EF4-FFF2-40B4-BE49-F238E27FC236}">
                <a16:creationId xmlns:a16="http://schemas.microsoft.com/office/drawing/2014/main" id="{DAFA4C2F-4C3F-4E48-90AD-DB8FC30427AD}"/>
              </a:ext>
            </a:extLst>
          </p:cNvPr>
          <p:cNvSpPr>
            <a:spLocks/>
          </p:cNvSpPr>
          <p:nvPr/>
        </p:nvSpPr>
        <p:spPr bwMode="auto">
          <a:xfrm>
            <a:off x="6745288" y="1824038"/>
            <a:ext cx="169862" cy="1017587"/>
          </a:xfrm>
          <a:custGeom>
            <a:avLst/>
            <a:gdLst>
              <a:gd name="T0" fmla="*/ 2147483646 w 107"/>
              <a:gd name="T1" fmla="*/ 0 h 641"/>
              <a:gd name="T2" fmla="*/ 2147483646 w 107"/>
              <a:gd name="T3" fmla="*/ 2147483646 h 64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7" h="641">
                <a:moveTo>
                  <a:pt x="107" y="0"/>
                </a:moveTo>
                <a:cubicBezTo>
                  <a:pt x="53" y="178"/>
                  <a:pt x="0" y="388"/>
                  <a:pt x="5" y="641"/>
                </a:cubicBezTo>
              </a:path>
            </a:pathLst>
          </a:custGeom>
          <a:noFill/>
          <a:ln w="38100" cap="flat" cmpd="sng">
            <a:solidFill>
              <a:srgbClr val="C072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Freeform 60">
            <a:extLst>
              <a:ext uri="{FF2B5EF4-FFF2-40B4-BE49-F238E27FC236}">
                <a16:creationId xmlns:a16="http://schemas.microsoft.com/office/drawing/2014/main" id="{54F57DF5-E146-4127-9BF1-642AE7207190}"/>
              </a:ext>
            </a:extLst>
          </p:cNvPr>
          <p:cNvSpPr>
            <a:spLocks/>
          </p:cNvSpPr>
          <p:nvPr/>
        </p:nvSpPr>
        <p:spPr bwMode="auto">
          <a:xfrm>
            <a:off x="6948488" y="2003425"/>
            <a:ext cx="504825" cy="838200"/>
          </a:xfrm>
          <a:custGeom>
            <a:avLst/>
            <a:gdLst>
              <a:gd name="T0" fmla="*/ 2147483646 w 318"/>
              <a:gd name="T1" fmla="*/ 0 h 528"/>
              <a:gd name="T2" fmla="*/ 0 w 318"/>
              <a:gd name="T3" fmla="*/ 2147483646 h 52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18" h="528">
                <a:moveTo>
                  <a:pt x="318" y="0"/>
                </a:moveTo>
                <a:cubicBezTo>
                  <a:pt x="173" y="135"/>
                  <a:pt x="32" y="264"/>
                  <a:pt x="0" y="528"/>
                </a:cubicBezTo>
              </a:path>
            </a:pathLst>
          </a:custGeom>
          <a:noFill/>
          <a:ln w="38100" cap="flat" cmpd="sng">
            <a:solidFill>
              <a:srgbClr val="C072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Freeform 61">
            <a:extLst>
              <a:ext uri="{FF2B5EF4-FFF2-40B4-BE49-F238E27FC236}">
                <a16:creationId xmlns:a16="http://schemas.microsoft.com/office/drawing/2014/main" id="{76A89CB8-C4A5-45D3-8AB3-CA09D97AD923}"/>
              </a:ext>
            </a:extLst>
          </p:cNvPr>
          <p:cNvSpPr>
            <a:spLocks/>
          </p:cNvSpPr>
          <p:nvPr/>
        </p:nvSpPr>
        <p:spPr bwMode="auto">
          <a:xfrm>
            <a:off x="7224713" y="2127250"/>
            <a:ext cx="808037" cy="692150"/>
          </a:xfrm>
          <a:custGeom>
            <a:avLst/>
            <a:gdLst>
              <a:gd name="T0" fmla="*/ 2147483646 w 12324"/>
              <a:gd name="T1" fmla="*/ 0 h 10739"/>
              <a:gd name="T2" fmla="*/ 0 w 12324"/>
              <a:gd name="T3" fmla="*/ 2147483646 h 1073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324" h="10739">
                <a:moveTo>
                  <a:pt x="12324" y="0"/>
                </a:moveTo>
                <a:cubicBezTo>
                  <a:pt x="7748" y="1428"/>
                  <a:pt x="1404" y="4064"/>
                  <a:pt x="0" y="10739"/>
                </a:cubicBezTo>
              </a:path>
            </a:pathLst>
          </a:custGeom>
          <a:noFill/>
          <a:ln w="38100" cap="flat" cmpd="sng">
            <a:solidFill>
              <a:srgbClr val="C072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DB55815D-A6C2-4FB3-AEC1-781C62FCADCC}"/>
              </a:ext>
            </a:extLst>
          </p:cNvPr>
          <p:cNvSpPr>
            <a:spLocks/>
          </p:cNvSpPr>
          <p:nvPr/>
        </p:nvSpPr>
        <p:spPr bwMode="auto">
          <a:xfrm>
            <a:off x="7515225" y="2457450"/>
            <a:ext cx="731838" cy="379413"/>
          </a:xfrm>
          <a:custGeom>
            <a:avLst/>
            <a:gdLst>
              <a:gd name="T0" fmla="*/ 2147483646 w 10000"/>
              <a:gd name="T1" fmla="*/ 2147483646 h 9653"/>
              <a:gd name="T2" fmla="*/ 0 w 10000"/>
              <a:gd name="T3" fmla="*/ 2147483646 h 965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000" h="9653">
                <a:moveTo>
                  <a:pt x="10000" y="178"/>
                </a:moveTo>
                <a:cubicBezTo>
                  <a:pt x="5554" y="-587"/>
                  <a:pt x="2191" y="864"/>
                  <a:pt x="0" y="9653"/>
                </a:cubicBezTo>
              </a:path>
            </a:pathLst>
          </a:custGeom>
          <a:noFill/>
          <a:ln w="38100" cap="flat" cmpd="sng">
            <a:solidFill>
              <a:srgbClr val="C072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Rectangle 66">
            <a:extLst>
              <a:ext uri="{FF2B5EF4-FFF2-40B4-BE49-F238E27FC236}">
                <a16:creationId xmlns:a16="http://schemas.microsoft.com/office/drawing/2014/main" id="{1115BA14-6795-41E0-A62B-F145B3C1C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7675" y="4424363"/>
            <a:ext cx="10763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4FF89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DFFBD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000" i="0"/>
              <a:t>GeoTIFF, WMTS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000" i="0">
                <a:sym typeface="Symbol" panose="05050102010706020507" pitchFamily="18" charset="2"/>
              </a:rPr>
              <a:t> </a:t>
            </a:r>
            <a:r>
              <a:rPr lang="fr-FR" altLang="fr-FR" sz="1000" i="0"/>
              <a:t>G.I.S.</a:t>
            </a:r>
            <a:endParaRPr lang="fr-FR" altLang="fr-FR" sz="1000"/>
          </a:p>
        </p:txBody>
      </p:sp>
      <p:grpSp>
        <p:nvGrpSpPr>
          <p:cNvPr id="16" name="Group 72">
            <a:extLst>
              <a:ext uri="{FF2B5EF4-FFF2-40B4-BE49-F238E27FC236}">
                <a16:creationId xmlns:a16="http://schemas.microsoft.com/office/drawing/2014/main" id="{F86D38A0-D608-4B71-B575-1C065B7016EA}"/>
              </a:ext>
            </a:extLst>
          </p:cNvPr>
          <p:cNvGrpSpPr>
            <a:grpSpLocks/>
          </p:cNvGrpSpPr>
          <p:nvPr/>
        </p:nvGrpSpPr>
        <p:grpSpPr bwMode="auto">
          <a:xfrm>
            <a:off x="8170863" y="5575300"/>
            <a:ext cx="928687" cy="360363"/>
            <a:chOff x="4795" y="3637"/>
            <a:chExt cx="585" cy="227"/>
          </a:xfrm>
        </p:grpSpPr>
        <p:pic>
          <p:nvPicPr>
            <p:cNvPr id="17" name="Picture 69" descr="earth">
              <a:extLst>
                <a:ext uri="{FF2B5EF4-FFF2-40B4-BE49-F238E27FC236}">
                  <a16:creationId xmlns:a16="http://schemas.microsoft.com/office/drawing/2014/main" id="{8E45DB8D-B793-4CBC-8DA5-A54B34CAD9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3" y="3637"/>
              <a:ext cx="227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70">
              <a:extLst>
                <a:ext uri="{FF2B5EF4-FFF2-40B4-BE49-F238E27FC236}">
                  <a16:creationId xmlns:a16="http://schemas.microsoft.com/office/drawing/2014/main" id="{6C7BB865-4AD9-4AF2-8F3A-EC22FA153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5" y="3657"/>
              <a:ext cx="480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4FF8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BDFFBD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000" i="0"/>
                <a:t>KML</a:t>
              </a:r>
              <a:br>
                <a:rPr lang="fr-FR" altLang="fr-FR" sz="1000" i="0"/>
              </a:br>
              <a:r>
                <a:rPr lang="fr-FR" altLang="fr-FR" sz="1000" i="0"/>
                <a:t>KMZ</a:t>
              </a:r>
              <a:endParaRPr lang="fr-FR" altLang="fr-FR" sz="1000"/>
            </a:p>
          </p:txBody>
        </p:sp>
      </p:grpSp>
      <p:sp>
        <p:nvSpPr>
          <p:cNvPr id="19" name="Freeform 73">
            <a:extLst>
              <a:ext uri="{FF2B5EF4-FFF2-40B4-BE49-F238E27FC236}">
                <a16:creationId xmlns:a16="http://schemas.microsoft.com/office/drawing/2014/main" id="{53188F38-8852-45CD-9C11-5F0027E6C8D9}"/>
              </a:ext>
            </a:extLst>
          </p:cNvPr>
          <p:cNvSpPr>
            <a:spLocks/>
          </p:cNvSpPr>
          <p:nvPr/>
        </p:nvSpPr>
        <p:spPr bwMode="auto">
          <a:xfrm>
            <a:off x="8137525" y="5072063"/>
            <a:ext cx="682625" cy="463550"/>
          </a:xfrm>
          <a:custGeom>
            <a:avLst/>
            <a:gdLst>
              <a:gd name="T0" fmla="*/ 0 w 430"/>
              <a:gd name="T1" fmla="*/ 0 h 292"/>
              <a:gd name="T2" fmla="*/ 2147483646 w 430"/>
              <a:gd name="T3" fmla="*/ 2147483646 h 29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30" h="292">
                <a:moveTo>
                  <a:pt x="0" y="0"/>
                </a:moveTo>
                <a:cubicBezTo>
                  <a:pt x="204" y="17"/>
                  <a:pt x="420" y="103"/>
                  <a:pt x="430" y="292"/>
                </a:cubicBezTo>
              </a:path>
            </a:pathLst>
          </a:custGeom>
          <a:noFill/>
          <a:ln w="38100" cap="flat" cmpd="sng">
            <a:solidFill>
              <a:srgbClr val="458A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4A1483EB-A4CA-4CB5-9D0F-BC9C0F0C9963}"/>
              </a:ext>
            </a:extLst>
          </p:cNvPr>
          <p:cNvSpPr>
            <a:spLocks/>
          </p:cNvSpPr>
          <p:nvPr/>
        </p:nvSpPr>
        <p:spPr bwMode="auto">
          <a:xfrm flipV="1">
            <a:off x="8170863" y="4721225"/>
            <a:ext cx="495300" cy="238125"/>
          </a:xfrm>
          <a:custGeom>
            <a:avLst/>
            <a:gdLst>
              <a:gd name="T0" fmla="*/ 0 w 430"/>
              <a:gd name="T1" fmla="*/ 0 h 292"/>
              <a:gd name="T2" fmla="*/ 2147483646 w 430"/>
              <a:gd name="T3" fmla="*/ 2147483646 h 29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30" h="292">
                <a:moveTo>
                  <a:pt x="0" y="0"/>
                </a:moveTo>
                <a:cubicBezTo>
                  <a:pt x="204" y="17"/>
                  <a:pt x="420" y="103"/>
                  <a:pt x="430" y="292"/>
                </a:cubicBezTo>
              </a:path>
            </a:pathLst>
          </a:custGeom>
          <a:noFill/>
          <a:ln w="38100" cap="flat" cmpd="sng">
            <a:solidFill>
              <a:srgbClr val="458A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Freeform 75">
            <a:extLst>
              <a:ext uri="{FF2B5EF4-FFF2-40B4-BE49-F238E27FC236}">
                <a16:creationId xmlns:a16="http://schemas.microsoft.com/office/drawing/2014/main" id="{EE3F1D61-A6C8-40CC-B6CF-57EBD538DD03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8227219" y="5777706"/>
            <a:ext cx="358775" cy="677863"/>
          </a:xfrm>
          <a:custGeom>
            <a:avLst/>
            <a:gdLst>
              <a:gd name="T0" fmla="*/ 0 w 430"/>
              <a:gd name="T1" fmla="*/ 0 h 292"/>
              <a:gd name="T2" fmla="*/ 2147483646 w 430"/>
              <a:gd name="T3" fmla="*/ 2147483646 h 29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30" h="292">
                <a:moveTo>
                  <a:pt x="0" y="0"/>
                </a:moveTo>
                <a:cubicBezTo>
                  <a:pt x="204" y="17"/>
                  <a:pt x="420" y="103"/>
                  <a:pt x="430" y="292"/>
                </a:cubicBezTo>
              </a:path>
            </a:pathLst>
          </a:custGeom>
          <a:noFill/>
          <a:ln w="38100" cap="flat" cmpd="sng">
            <a:solidFill>
              <a:srgbClr val="458A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22" name="Image 2">
            <a:extLst>
              <a:ext uri="{FF2B5EF4-FFF2-40B4-BE49-F238E27FC236}">
                <a16:creationId xmlns:a16="http://schemas.microsoft.com/office/drawing/2014/main" id="{8BD73874-0FB3-4739-908D-61B3B8D82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8925" y="5138738"/>
            <a:ext cx="2581275" cy="1643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1">
            <a:extLst>
              <a:ext uri="{FF2B5EF4-FFF2-40B4-BE49-F238E27FC236}">
                <a16:creationId xmlns:a16="http://schemas.microsoft.com/office/drawing/2014/main" id="{A22A345A-075D-4442-AD37-D6B85C3D89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688" y="2987675"/>
            <a:ext cx="3709987" cy="2085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e 48">
            <a:extLst>
              <a:ext uri="{FF2B5EF4-FFF2-40B4-BE49-F238E27FC236}">
                <a16:creationId xmlns:a16="http://schemas.microsoft.com/office/drawing/2014/main" id="{1BDA8393-94C8-43EC-9A2A-87F5ED7BD9F1}"/>
              </a:ext>
            </a:extLst>
          </p:cNvPr>
          <p:cNvGrpSpPr>
            <a:grpSpLocks/>
          </p:cNvGrpSpPr>
          <p:nvPr/>
        </p:nvGrpSpPr>
        <p:grpSpPr bwMode="auto">
          <a:xfrm>
            <a:off x="4140200" y="936625"/>
            <a:ext cx="4929188" cy="1938338"/>
            <a:chOff x="4140200" y="301625"/>
            <a:chExt cx="4929188" cy="1938338"/>
          </a:xfrm>
        </p:grpSpPr>
        <p:grpSp>
          <p:nvGrpSpPr>
            <p:cNvPr id="25" name="Groupe 61">
              <a:extLst>
                <a:ext uri="{FF2B5EF4-FFF2-40B4-BE49-F238E27FC236}">
                  <a16:creationId xmlns:a16="http://schemas.microsoft.com/office/drawing/2014/main" id="{C45C9233-229B-4C19-8164-340D494B96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07388" y="1425575"/>
              <a:ext cx="762000" cy="617538"/>
              <a:chOff x="8308140" y="1426325"/>
              <a:chExt cx="762000" cy="616160"/>
            </a:xfrm>
          </p:grpSpPr>
          <p:sp>
            <p:nvSpPr>
              <p:cNvPr id="47" name="AutoShape 35">
                <a:extLst>
                  <a:ext uri="{FF2B5EF4-FFF2-40B4-BE49-F238E27FC236}">
                    <a16:creationId xmlns:a16="http://schemas.microsoft.com/office/drawing/2014/main" id="{908B0C33-100B-4DA8-9427-0A2285F31C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08140" y="1426325"/>
                <a:ext cx="762000" cy="616160"/>
              </a:xfrm>
              <a:prstGeom prst="roundRect">
                <a:avLst>
                  <a:gd name="adj" fmla="val 16667"/>
                </a:avLst>
              </a:prstGeom>
              <a:solidFill>
                <a:srgbClr val="FDCCC7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 Unicode MS" panose="020B0604020202020204" pitchFamily="34" charset="-128"/>
                  <a:buChar char="-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GB" altLang="fr-FR" sz="1050" b="0" i="0"/>
                  <a:t>maps</a:t>
                </a:r>
                <a:endParaRPr lang="en-GB" altLang="fr-FR" sz="1050"/>
              </a:p>
            </p:txBody>
          </p:sp>
          <p:pic>
            <p:nvPicPr>
              <p:cNvPr id="48" name="Image 63">
                <a:extLst>
                  <a:ext uri="{FF2B5EF4-FFF2-40B4-BE49-F238E27FC236}">
                    <a16:creationId xmlns:a16="http://schemas.microsoft.com/office/drawing/2014/main" id="{DFAA4751-2401-41E6-84F6-EDC06C8DDD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38516" y="1614487"/>
                <a:ext cx="531321" cy="402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" name="Groupe 64">
              <a:extLst>
                <a:ext uri="{FF2B5EF4-FFF2-40B4-BE49-F238E27FC236}">
                  <a16:creationId xmlns:a16="http://schemas.microsoft.com/office/drawing/2014/main" id="{11A5A749-0790-4C92-A51C-9805F73EAC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47038" y="798513"/>
              <a:ext cx="863600" cy="676275"/>
              <a:chOff x="8047038" y="798513"/>
              <a:chExt cx="863600" cy="676275"/>
            </a:xfrm>
          </p:grpSpPr>
          <p:sp>
            <p:nvSpPr>
              <p:cNvPr id="45" name="AutoShape 38">
                <a:extLst>
                  <a:ext uri="{FF2B5EF4-FFF2-40B4-BE49-F238E27FC236}">
                    <a16:creationId xmlns:a16="http://schemas.microsoft.com/office/drawing/2014/main" id="{FD8E6461-681C-4976-B10D-DAA4A2D23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47038" y="798513"/>
                <a:ext cx="863600" cy="676275"/>
              </a:xfrm>
              <a:prstGeom prst="roundRect">
                <a:avLst>
                  <a:gd name="adj" fmla="val 16667"/>
                </a:avLst>
              </a:prstGeom>
              <a:solidFill>
                <a:srgbClr val="FFDEB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 Unicode MS" pitchFamily="34" charset="-128"/>
                  <a:buChar char="-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0" i="0"/>
                  <a:t>NOAA</a:t>
                </a:r>
                <a:br>
                  <a:rPr lang="en-GB" altLang="fr-FR" sz="1200" b="0" i="0"/>
                </a:br>
                <a:r>
                  <a:rPr lang="en-GB" altLang="fr-FR" sz="1200" b="0" i="0"/>
                  <a:t>oceano.</a:t>
                </a:r>
                <a:endParaRPr lang="en-GB" altLang="fr-FR" sz="4000"/>
              </a:p>
            </p:txBody>
          </p:sp>
          <p:pic>
            <p:nvPicPr>
              <p:cNvPr id="46" name="Image 66">
                <a:extLst>
                  <a:ext uri="{FF2B5EF4-FFF2-40B4-BE49-F238E27FC236}">
                    <a16:creationId xmlns:a16="http://schemas.microsoft.com/office/drawing/2014/main" id="{1DD89C72-271D-4405-976B-B8CB55F038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13599" y="1146617"/>
                <a:ext cx="316929" cy="317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7" name="Groupe 67">
              <a:extLst>
                <a:ext uri="{FF2B5EF4-FFF2-40B4-BE49-F238E27FC236}">
                  <a16:creationId xmlns:a16="http://schemas.microsoft.com/office/drawing/2014/main" id="{63917F99-4BE9-41AC-A4E4-126926CFAF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9963" y="588963"/>
              <a:ext cx="863600" cy="685800"/>
              <a:chOff x="7319963" y="588963"/>
              <a:chExt cx="863600" cy="685800"/>
            </a:xfrm>
          </p:grpSpPr>
          <p:sp>
            <p:nvSpPr>
              <p:cNvPr id="43" name="AutoShape 15">
                <a:extLst>
                  <a:ext uri="{FF2B5EF4-FFF2-40B4-BE49-F238E27FC236}">
                    <a16:creationId xmlns:a16="http://schemas.microsoft.com/office/drawing/2014/main" id="{8103C945-FE45-43F0-8A7D-909EB73EB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19963" y="588963"/>
                <a:ext cx="863600" cy="685800"/>
              </a:xfrm>
              <a:prstGeom prst="roundRect">
                <a:avLst>
                  <a:gd name="adj" fmla="val 16667"/>
                </a:avLst>
              </a:prstGeom>
              <a:solidFill>
                <a:srgbClr val="FFE2A7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 Unicode MS" pitchFamily="34" charset="-128"/>
                  <a:buChar char="-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0" i="0"/>
                  <a:t>NASA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0" i="0"/>
                  <a:t>MODIS</a:t>
                </a:r>
                <a:endParaRPr lang="en-GB" altLang="fr-FR" sz="1200"/>
              </a:p>
            </p:txBody>
          </p:sp>
          <p:pic>
            <p:nvPicPr>
              <p:cNvPr id="44" name="Image 69">
                <a:extLst>
                  <a:ext uri="{FF2B5EF4-FFF2-40B4-BE49-F238E27FC236}">
                    <a16:creationId xmlns:a16="http://schemas.microsoft.com/office/drawing/2014/main" id="{B80BCD1C-AEE5-4734-A72F-3CA87FEF95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88471" y="962687"/>
                <a:ext cx="354902" cy="2868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8" name="Groupe 70">
              <a:extLst>
                <a:ext uri="{FF2B5EF4-FFF2-40B4-BE49-F238E27FC236}">
                  <a16:creationId xmlns:a16="http://schemas.microsoft.com/office/drawing/2014/main" id="{78A7C331-8848-4994-B634-75E9B825C0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26225" y="374650"/>
              <a:ext cx="863600" cy="685800"/>
              <a:chOff x="6626225" y="374650"/>
              <a:chExt cx="863600" cy="685800"/>
            </a:xfrm>
          </p:grpSpPr>
          <p:sp>
            <p:nvSpPr>
              <p:cNvPr id="41" name="AutoShape 24">
                <a:extLst>
                  <a:ext uri="{FF2B5EF4-FFF2-40B4-BE49-F238E27FC236}">
                    <a16:creationId xmlns:a16="http://schemas.microsoft.com/office/drawing/2014/main" id="{75FD8A6C-0C84-4125-80A6-A70F347A23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6225" y="374650"/>
                <a:ext cx="863600" cy="685800"/>
              </a:xfrm>
              <a:prstGeom prst="roundRect">
                <a:avLst>
                  <a:gd name="adj" fmla="val 16667"/>
                </a:avLst>
              </a:prstGeom>
              <a:solidFill>
                <a:srgbClr val="DAF5A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 Unicode MS" pitchFamily="34" charset="-128"/>
                  <a:buChar char="-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0" i="0"/>
                  <a:t>Landsat, </a:t>
                </a:r>
                <a:r>
                  <a:rPr lang="en-GB" altLang="fr-FR" sz="1100" b="0" i="0"/>
                  <a:t>ASTER</a:t>
                </a:r>
                <a:r>
                  <a:rPr lang="en-GB" altLang="fr-FR" sz="1200" b="0" i="0"/>
                  <a:t>…</a:t>
                </a:r>
                <a:endParaRPr lang="en-GB" altLang="fr-FR" sz="1200"/>
              </a:p>
            </p:txBody>
          </p:sp>
          <p:pic>
            <p:nvPicPr>
              <p:cNvPr id="42" name="Image 72">
                <a:extLst>
                  <a:ext uri="{FF2B5EF4-FFF2-40B4-BE49-F238E27FC236}">
                    <a16:creationId xmlns:a16="http://schemas.microsoft.com/office/drawing/2014/main" id="{40F1FD89-5A22-4C59-BE1C-62697FB4C4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2452" y="777404"/>
                <a:ext cx="634186" cy="2335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9" name="Groupe 73">
              <a:extLst>
                <a:ext uri="{FF2B5EF4-FFF2-40B4-BE49-F238E27FC236}">
                  <a16:creationId xmlns:a16="http://schemas.microsoft.com/office/drawing/2014/main" id="{4BD6BBA1-92F2-4434-8E7F-4D5D8DCF32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78513" y="301625"/>
              <a:ext cx="844550" cy="685800"/>
              <a:chOff x="5878513" y="301625"/>
              <a:chExt cx="844550" cy="685800"/>
            </a:xfrm>
          </p:grpSpPr>
          <p:sp>
            <p:nvSpPr>
              <p:cNvPr id="39" name="AutoShape 21">
                <a:extLst>
                  <a:ext uri="{FF2B5EF4-FFF2-40B4-BE49-F238E27FC236}">
                    <a16:creationId xmlns:a16="http://schemas.microsoft.com/office/drawing/2014/main" id="{03940C47-E0FD-4420-AC05-DC98A5331E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513" y="301625"/>
                <a:ext cx="844550" cy="685800"/>
              </a:xfrm>
              <a:prstGeom prst="roundRect">
                <a:avLst>
                  <a:gd name="adj" fmla="val 16667"/>
                </a:avLst>
              </a:prstGeom>
              <a:solidFill>
                <a:srgbClr val="B2F4B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 Unicode MS" pitchFamily="34" charset="-128"/>
                  <a:buChar char="-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0" i="0"/>
                  <a:t>VisioTerra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0" i="0"/>
                  <a:t>collections</a:t>
                </a:r>
                <a:endParaRPr lang="en-GB" altLang="fr-FR" sz="1200"/>
              </a:p>
            </p:txBody>
          </p:sp>
          <p:pic>
            <p:nvPicPr>
              <p:cNvPr id="40" name="Image 75">
                <a:extLst>
                  <a:ext uri="{FF2B5EF4-FFF2-40B4-BE49-F238E27FC236}">
                    <a16:creationId xmlns:a16="http://schemas.microsoft.com/office/drawing/2014/main" id="{D190EFA9-C5AF-4B3D-8992-581498211A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2893" y="649861"/>
                <a:ext cx="467353" cy="327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" name="Groupe 76">
              <a:extLst>
                <a:ext uri="{FF2B5EF4-FFF2-40B4-BE49-F238E27FC236}">
                  <a16:creationId xmlns:a16="http://schemas.microsoft.com/office/drawing/2014/main" id="{DE3BB7CF-7808-444E-B507-0FB174DA90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1900" y="469900"/>
              <a:ext cx="884238" cy="677863"/>
              <a:chOff x="5041845" y="469829"/>
              <a:chExt cx="884987" cy="677777"/>
            </a:xfrm>
          </p:grpSpPr>
          <p:sp>
            <p:nvSpPr>
              <p:cNvPr id="37" name="AutoShape 29">
                <a:extLst>
                  <a:ext uri="{FF2B5EF4-FFF2-40B4-BE49-F238E27FC236}">
                    <a16:creationId xmlns:a16="http://schemas.microsoft.com/office/drawing/2014/main" id="{FFE2D71F-E3FD-46D4-AF4B-3F30BF4E9F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1845" y="469829"/>
                <a:ext cx="884987" cy="677777"/>
              </a:xfrm>
              <a:prstGeom prst="roundRect">
                <a:avLst>
                  <a:gd name="adj" fmla="val 16667"/>
                </a:avLst>
              </a:prstGeom>
              <a:solidFill>
                <a:srgbClr val="D4F8F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 Unicode MS" pitchFamily="34" charset="-128"/>
                  <a:buChar char="-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0" i="0"/>
                  <a:t>meteo., climate</a:t>
                </a:r>
                <a:endParaRPr lang="en-GB" altLang="fr-FR" sz="4000"/>
              </a:p>
            </p:txBody>
          </p:sp>
          <p:pic>
            <p:nvPicPr>
              <p:cNvPr id="38" name="Image 78">
                <a:extLst>
                  <a:ext uri="{FF2B5EF4-FFF2-40B4-BE49-F238E27FC236}">
                    <a16:creationId xmlns:a16="http://schemas.microsoft.com/office/drawing/2014/main" id="{A80869D9-3021-4FCB-812D-A0C2AAE54A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5483" y="879903"/>
                <a:ext cx="845474" cy="1535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1" name="Groupe 79">
              <a:extLst>
                <a:ext uri="{FF2B5EF4-FFF2-40B4-BE49-F238E27FC236}">
                  <a16:creationId xmlns:a16="http://schemas.microsoft.com/office/drawing/2014/main" id="{5D52E765-AFAD-4588-826E-787C262446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43413" y="935038"/>
              <a:ext cx="858837" cy="685800"/>
              <a:chOff x="4443413" y="935038"/>
              <a:chExt cx="858837" cy="685800"/>
            </a:xfrm>
          </p:grpSpPr>
          <p:sp>
            <p:nvSpPr>
              <p:cNvPr id="35" name="AutoShape 18">
                <a:extLst>
                  <a:ext uri="{FF2B5EF4-FFF2-40B4-BE49-F238E27FC236}">
                    <a16:creationId xmlns:a16="http://schemas.microsoft.com/office/drawing/2014/main" id="{70D0D589-8A12-437F-B186-30DEEFC737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413" y="935038"/>
                <a:ext cx="858837" cy="685800"/>
              </a:xfrm>
              <a:prstGeom prst="roundRect">
                <a:avLst>
                  <a:gd name="adj" fmla="val 16667"/>
                </a:avLst>
              </a:prstGeom>
              <a:solidFill>
                <a:srgbClr val="CCE5FA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 Unicode MS" pitchFamily="34" charset="-128"/>
                  <a:buChar char="-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0" i="0"/>
                  <a:t>Copernicus services</a:t>
                </a:r>
                <a:endParaRPr lang="en-GB" altLang="fr-FR" sz="1200"/>
              </a:p>
            </p:txBody>
          </p:sp>
          <p:pic>
            <p:nvPicPr>
              <p:cNvPr id="36" name="Image 81">
                <a:extLst>
                  <a:ext uri="{FF2B5EF4-FFF2-40B4-BE49-F238E27FC236}">
                    <a16:creationId xmlns:a16="http://schemas.microsoft.com/office/drawing/2014/main" id="{79629678-0100-47DB-909F-83DF2B7D86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95825" y="1335351"/>
                <a:ext cx="392113" cy="253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" name="Groupe 82">
              <a:extLst>
                <a:ext uri="{FF2B5EF4-FFF2-40B4-BE49-F238E27FC236}">
                  <a16:creationId xmlns:a16="http://schemas.microsoft.com/office/drawing/2014/main" id="{B858A3B5-5FC4-45CF-A3E0-E0F44F9A5D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0200" y="1554163"/>
              <a:ext cx="863600" cy="685800"/>
              <a:chOff x="4140200" y="1554747"/>
              <a:chExt cx="864235" cy="685713"/>
            </a:xfrm>
          </p:grpSpPr>
          <p:sp>
            <p:nvSpPr>
              <p:cNvPr id="33" name="AutoShape 18">
                <a:extLst>
                  <a:ext uri="{FF2B5EF4-FFF2-40B4-BE49-F238E27FC236}">
                    <a16:creationId xmlns:a16="http://schemas.microsoft.com/office/drawing/2014/main" id="{C71E0405-CBA0-45CB-AF45-BDC2D2CA17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200" y="1554747"/>
                <a:ext cx="864235" cy="685713"/>
              </a:xfrm>
              <a:prstGeom prst="roundRect">
                <a:avLst>
                  <a:gd name="adj" fmla="val 16667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 Unicode MS" panose="020B0604020202020204" pitchFamily="34" charset="-128"/>
                  <a:buChar char="-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GB" altLang="fr-FR" sz="1200" b="0" i="0" dirty="0"/>
                  <a:t>Sentinels,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GB" altLang="fr-FR" sz="900" b="0" i="0" dirty="0"/>
                  <a:t>Envisat, ERS…</a:t>
                </a:r>
                <a:endParaRPr lang="en-GB" altLang="fr-FR" sz="900" dirty="0"/>
              </a:p>
            </p:txBody>
          </p:sp>
          <p:pic>
            <p:nvPicPr>
              <p:cNvPr id="34" name="Picture 19">
                <a:extLst>
                  <a:ext uri="{FF2B5EF4-FFF2-40B4-BE49-F238E27FC236}">
                    <a16:creationId xmlns:a16="http://schemas.microsoft.com/office/drawing/2014/main" id="{D151B59C-7E11-4E6D-B4E2-4A4EAC8ED1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2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7860" y="1929349"/>
                <a:ext cx="783213" cy="28253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329356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150694-F309-4E8F-9702-3F315218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2400"/>
            <a:ext cx="3159125" cy="838200"/>
          </a:xfrm>
        </p:spPr>
        <p:txBody>
          <a:bodyPr/>
          <a:lstStyle/>
          <a:p>
            <a:r>
              <a:rPr lang="fr-FR" altLang="fr-FR" dirty="0"/>
              <a:t>VtWeb – </a:t>
            </a:r>
            <a:r>
              <a:rPr lang="en-GB" altLang="fr-FR" dirty="0"/>
              <a:t>Data Processing Relay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51CA94-2EF8-472A-8CB6-2BA6C33FF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" y="1524000"/>
            <a:ext cx="4276725" cy="4906965"/>
          </a:xfrm>
        </p:spPr>
        <p:txBody>
          <a:bodyPr/>
          <a:lstStyle/>
          <a:p>
            <a:pPr marL="180975" indent="-180975">
              <a:spcBef>
                <a:spcPts val="1800"/>
              </a:spcBef>
            </a:pPr>
            <a:r>
              <a:rPr lang="en-GB" sz="1800" dirty="0"/>
              <a:t>Our HW+SW VtWeb infrastructure </a:t>
            </a:r>
            <a:br>
              <a:rPr lang="en-GB" sz="1800" dirty="0"/>
            </a:br>
            <a:r>
              <a:rPr lang="en-GB" sz="1400" dirty="0">
                <a:solidFill>
                  <a:schemeClr val="accent3"/>
                </a:solidFill>
              </a:rPr>
              <a:t>(1PB disk cache, 1 Gb/s symmetric optical fibre)</a:t>
            </a:r>
            <a:endParaRPr lang="en-GB" sz="1800" dirty="0">
              <a:solidFill>
                <a:schemeClr val="accent3"/>
              </a:solidFill>
            </a:endParaRPr>
          </a:p>
          <a:p>
            <a:pPr marL="180975" indent="-180975">
              <a:spcBef>
                <a:spcPts val="1800"/>
              </a:spcBef>
            </a:pPr>
            <a:r>
              <a:rPr lang="en-GB" sz="1800" dirty="0"/>
              <a:t>Managing heavy products upstream</a:t>
            </a:r>
            <a:br>
              <a:rPr lang="en-GB" sz="1800" dirty="0"/>
            </a:br>
            <a:r>
              <a:rPr lang="en-GB" sz="1800" dirty="0"/>
              <a:t>Delivering light services downstream</a:t>
            </a:r>
            <a:br>
              <a:rPr lang="en-GB" sz="1800" dirty="0"/>
            </a:br>
            <a:r>
              <a:rPr lang="en-GB" sz="1400" dirty="0">
                <a:solidFill>
                  <a:schemeClr val="accent3"/>
                </a:solidFill>
                <a:sym typeface="Symbol" panose="05050102010706020507" pitchFamily="18" charset="2"/>
              </a:rPr>
              <a:t> fighting against numerical divide in Africa</a:t>
            </a:r>
          </a:p>
          <a:p>
            <a:pPr marL="180975" indent="-180975">
              <a:spcBef>
                <a:spcPts val="1800"/>
              </a:spcBef>
            </a:pPr>
            <a:r>
              <a:rPr lang="en-GB" sz="1800" dirty="0"/>
              <a:t>“Bringing users to multi-source data”</a:t>
            </a:r>
          </a:p>
          <a:p>
            <a:pPr marL="180975" indent="-180975">
              <a:spcBef>
                <a:spcPts val="1800"/>
              </a:spcBef>
            </a:pPr>
            <a:r>
              <a:rPr lang="en-GB" sz="1800" dirty="0"/>
              <a:t>Synchronisation of VtWeb catalogues with many data provider catalogues</a:t>
            </a:r>
          </a:p>
          <a:p>
            <a:pPr marL="180975" indent="-180975">
              <a:spcBef>
                <a:spcPts val="1800"/>
              </a:spcBef>
            </a:pPr>
            <a:r>
              <a:rPr lang="en-GB" sz="1800" dirty="0"/>
              <a:t>Interactive or automatic (geoservices) selection of products in user’s site</a:t>
            </a:r>
          </a:p>
          <a:p>
            <a:pPr marL="180975" indent="-180975">
              <a:spcBef>
                <a:spcPts val="1800"/>
              </a:spcBef>
            </a:pPr>
            <a:r>
              <a:rPr lang="en-GB" sz="1800" dirty="0"/>
              <a:t>If the product is not already in cache, </a:t>
            </a:r>
            <a:r>
              <a:rPr lang="en-GB" sz="1800" dirty="0">
                <a:sym typeface="Symbol" panose="05050102010706020507" pitchFamily="18" charset="2"/>
              </a:rPr>
              <a:t> </a:t>
            </a:r>
            <a:r>
              <a:rPr lang="en-GB" sz="1800" dirty="0"/>
              <a:t>download and prepare it </a:t>
            </a:r>
            <a:br>
              <a:rPr lang="en-GB" sz="1800" dirty="0"/>
            </a:br>
            <a:r>
              <a:rPr lang="en-GB" sz="1400" dirty="0">
                <a:solidFill>
                  <a:srgbClr val="83A343"/>
                </a:solidFill>
              </a:rPr>
              <a:t>(statistics and quadtree in native geometry / aggregation depending on the type and usage)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329E32-DDC7-40A7-A886-908579BB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Image 61638">
            <a:extLst>
              <a:ext uri="{FF2B5EF4-FFF2-40B4-BE49-F238E27FC236}">
                <a16:creationId xmlns:a16="http://schemas.microsoft.com/office/drawing/2014/main" id="{6699BEE8-D19A-4944-A801-0020AC8C48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8313" y="4929187"/>
            <a:ext cx="1592562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45">
            <a:extLst>
              <a:ext uri="{FF2B5EF4-FFF2-40B4-BE49-F238E27FC236}">
                <a16:creationId xmlns:a16="http://schemas.microsoft.com/office/drawing/2014/main" id="{1E857B04-4B41-4B04-9E51-BEC7D7D49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1213" y="2109788"/>
            <a:ext cx="584200" cy="246062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BFF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i="0">
                <a:sym typeface="Symbol" panose="05050102010706020507" pitchFamily="18" charset="2"/>
              </a:rPr>
              <a:t>  </a:t>
            </a:r>
            <a:endParaRPr lang="fr-FR" altLang="fr-FR" sz="1200" i="0"/>
          </a:p>
        </p:txBody>
      </p:sp>
      <p:sp>
        <p:nvSpPr>
          <p:cNvPr id="7" name="Rectangle 66">
            <a:extLst>
              <a:ext uri="{FF2B5EF4-FFF2-40B4-BE49-F238E27FC236}">
                <a16:creationId xmlns:a16="http://schemas.microsoft.com/office/drawing/2014/main" id="{888E2A55-69B1-418F-888D-3D02187DA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2438" y="4665662"/>
            <a:ext cx="1592562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4FF89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DFFBD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600" i="0" dirty="0"/>
              <a:t>VtWeb client</a:t>
            </a:r>
            <a:endParaRPr lang="en-GB" altLang="fr-FR" sz="1600" dirty="0"/>
          </a:p>
        </p:txBody>
      </p:sp>
      <p:sp>
        <p:nvSpPr>
          <p:cNvPr id="8" name="Rectangle 66">
            <a:extLst>
              <a:ext uri="{FF2B5EF4-FFF2-40B4-BE49-F238E27FC236}">
                <a16:creationId xmlns:a16="http://schemas.microsoft.com/office/drawing/2014/main" id="{2862EA98-6FFE-49E0-9645-76D1F5A8A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8463" y="2317750"/>
            <a:ext cx="2319337" cy="1890713"/>
          </a:xfrm>
          <a:prstGeom prst="can">
            <a:avLst>
              <a:gd name="adj" fmla="val 17958"/>
            </a:avLst>
          </a:prstGeom>
          <a:solidFill>
            <a:srgbClr val="BFE1BD"/>
          </a:solidFill>
          <a:ln w="28575">
            <a:solidFill>
              <a:srgbClr val="65B76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i="0">
                <a:solidFill>
                  <a:srgbClr val="00B050"/>
                </a:solidFill>
              </a:rPr>
              <a:t>Infrastructure VtWeb</a:t>
            </a:r>
            <a:endParaRPr lang="fr-FR" altLang="fr-FR" sz="1600">
              <a:solidFill>
                <a:srgbClr val="00B050"/>
              </a:solidFill>
            </a:endParaRPr>
          </a:p>
        </p:txBody>
      </p:sp>
      <p:pic>
        <p:nvPicPr>
          <p:cNvPr id="9" name="Image 61533">
            <a:extLst>
              <a:ext uri="{FF2B5EF4-FFF2-40B4-BE49-F238E27FC236}">
                <a16:creationId xmlns:a16="http://schemas.microsoft.com/office/drawing/2014/main" id="{F470DBB5-19E6-410F-849E-6DF8AC3DCE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2900" y="2930525"/>
            <a:ext cx="10033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61633">
            <a:extLst>
              <a:ext uri="{FF2B5EF4-FFF2-40B4-BE49-F238E27FC236}">
                <a16:creationId xmlns:a16="http://schemas.microsoft.com/office/drawing/2014/main" id="{04CA25C1-CD43-4C7A-969E-A4755F9CF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0650" y="2889250"/>
            <a:ext cx="1047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226">
            <a:extLst>
              <a:ext uri="{FF2B5EF4-FFF2-40B4-BE49-F238E27FC236}">
                <a16:creationId xmlns:a16="http://schemas.microsoft.com/office/drawing/2014/main" id="{3E571A66-602E-43AE-A2F6-366EE96E2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7688" y="2949575"/>
            <a:ext cx="6731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cteur droit 61635">
            <a:extLst>
              <a:ext uri="{FF2B5EF4-FFF2-40B4-BE49-F238E27FC236}">
                <a16:creationId xmlns:a16="http://schemas.microsoft.com/office/drawing/2014/main" id="{9DF0D001-361A-4FBD-A6FF-C62C6B7457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00788" y="2949575"/>
            <a:ext cx="169862" cy="338138"/>
          </a:xfrm>
          <a:prstGeom prst="line">
            <a:avLst/>
          </a:prstGeom>
          <a:noFill/>
          <a:ln w="3175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Connecteur droit 229">
            <a:extLst>
              <a:ext uri="{FF2B5EF4-FFF2-40B4-BE49-F238E27FC236}">
                <a16:creationId xmlns:a16="http://schemas.microsoft.com/office/drawing/2014/main" id="{0CC31EAC-7AB5-4A8E-94AB-A687BB7717E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300788" y="3576638"/>
            <a:ext cx="169862" cy="341312"/>
          </a:xfrm>
          <a:prstGeom prst="line">
            <a:avLst/>
          </a:prstGeom>
          <a:noFill/>
          <a:ln w="3175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" name="Groupe 61645">
            <a:extLst>
              <a:ext uri="{FF2B5EF4-FFF2-40B4-BE49-F238E27FC236}">
                <a16:creationId xmlns:a16="http://schemas.microsoft.com/office/drawing/2014/main" id="{198C1038-3C91-4815-9CAF-D817E0F118A9}"/>
              </a:ext>
            </a:extLst>
          </p:cNvPr>
          <p:cNvGrpSpPr>
            <a:grpSpLocks/>
          </p:cNvGrpSpPr>
          <p:nvPr/>
        </p:nvGrpSpPr>
        <p:grpSpPr bwMode="auto">
          <a:xfrm>
            <a:off x="5594350" y="5368925"/>
            <a:ext cx="1749425" cy="1231900"/>
            <a:chOff x="5594938" y="5366529"/>
            <a:chExt cx="1748574" cy="1230823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24832B47-84AA-43BD-878E-A7E6CCA05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1213" y="5366529"/>
              <a:ext cx="1542299" cy="1230823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16" name="Picture 69" descr="earth">
              <a:extLst>
                <a:ext uri="{FF2B5EF4-FFF2-40B4-BE49-F238E27FC236}">
                  <a16:creationId xmlns:a16="http://schemas.microsoft.com/office/drawing/2014/main" id="{D1C9924A-8EB4-425E-8DB6-C032FBA7D4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7089" y="6082973"/>
              <a:ext cx="360362" cy="360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70">
              <a:extLst>
                <a:ext uri="{FF2B5EF4-FFF2-40B4-BE49-F238E27FC236}">
                  <a16:creationId xmlns:a16="http://schemas.microsoft.com/office/drawing/2014/main" id="{C7EC69E3-0D82-49D7-806D-C8DAF7F9B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938" y="5733256"/>
              <a:ext cx="762000" cy="317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4FF8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BDFFBD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000" i="0"/>
                <a:t>KML</a:t>
              </a:r>
              <a:br>
                <a:rPr lang="fr-FR" altLang="fr-FR" sz="1000" i="0"/>
              </a:br>
              <a:r>
                <a:rPr lang="fr-FR" altLang="fr-FR" sz="1000" i="0"/>
                <a:t>KMZ</a:t>
              </a:r>
              <a:endParaRPr lang="fr-FR" altLang="fr-FR" sz="1000"/>
            </a:p>
          </p:txBody>
        </p:sp>
      </p:grpSp>
      <p:sp>
        <p:nvSpPr>
          <p:cNvPr id="18" name="Rectangle 66">
            <a:extLst>
              <a:ext uri="{FF2B5EF4-FFF2-40B4-BE49-F238E27FC236}">
                <a16:creationId xmlns:a16="http://schemas.microsoft.com/office/drawing/2014/main" id="{C92CD158-8F9C-4333-86B8-FFA6389E6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2525" y="5105400"/>
            <a:ext cx="108267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4FF89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DFFBD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400" b="0" i="0"/>
              <a:t>Google Earth</a:t>
            </a:r>
            <a:endParaRPr lang="en-GB" altLang="fr-FR" sz="1400" b="0"/>
          </a:p>
        </p:txBody>
      </p:sp>
      <p:pic>
        <p:nvPicPr>
          <p:cNvPr id="19" name="Image 61640">
            <a:extLst>
              <a:ext uri="{FF2B5EF4-FFF2-40B4-BE49-F238E27FC236}">
                <a16:creationId xmlns:a16="http://schemas.microsoft.com/office/drawing/2014/main" id="{AE1188EA-2D6E-4F2A-8AAA-A5E7A4233F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5688" y="5367338"/>
            <a:ext cx="1654175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66">
            <a:extLst>
              <a:ext uri="{FF2B5EF4-FFF2-40B4-BE49-F238E27FC236}">
                <a16:creationId xmlns:a16="http://schemas.microsoft.com/office/drawing/2014/main" id="{1779AE59-76D5-4EBA-BF50-97606C286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013" y="5143500"/>
            <a:ext cx="1082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4FF89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DFFBD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400" b="0" i="0"/>
              <a:t>G.I.S.</a:t>
            </a:r>
            <a:endParaRPr lang="en-GB" altLang="fr-FR" sz="1400" b="0"/>
          </a:p>
        </p:txBody>
      </p:sp>
      <p:pic>
        <p:nvPicPr>
          <p:cNvPr id="21" name="Image 61642">
            <a:extLst>
              <a:ext uri="{FF2B5EF4-FFF2-40B4-BE49-F238E27FC236}">
                <a16:creationId xmlns:a16="http://schemas.microsoft.com/office/drawing/2014/main" id="{CFCDB61F-E88A-4C8B-A47F-DED9D23929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2050" y="5992813"/>
            <a:ext cx="373063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61643">
            <a:extLst>
              <a:ext uri="{FF2B5EF4-FFF2-40B4-BE49-F238E27FC236}">
                <a16:creationId xmlns:a16="http://schemas.microsoft.com/office/drawing/2014/main" id="{94679F25-010A-4475-9732-70D2DD828B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1013" y="4024313"/>
            <a:ext cx="10033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66">
            <a:extLst>
              <a:ext uri="{FF2B5EF4-FFF2-40B4-BE49-F238E27FC236}">
                <a16:creationId xmlns:a16="http://schemas.microsoft.com/office/drawing/2014/main" id="{88341BC3-E0D5-4C31-B98E-04134A59D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5275" y="3684588"/>
            <a:ext cx="11938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4FF89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DFFBD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GB" altLang="fr-FR" sz="1400" b="0" i="0" dirty="0"/>
              <a:t>Other</a:t>
            </a:r>
            <a:br>
              <a:rPr lang="en-GB" altLang="fr-FR" sz="1400" b="0" i="0" dirty="0"/>
            </a:br>
            <a:r>
              <a:rPr lang="en-GB" altLang="fr-FR" sz="1400" b="0" i="0" dirty="0"/>
              <a:t>infrastructures</a:t>
            </a:r>
            <a:endParaRPr lang="en-GB" altLang="fr-FR" sz="1400" b="0" dirty="0"/>
          </a:p>
        </p:txBody>
      </p:sp>
      <p:pic>
        <p:nvPicPr>
          <p:cNvPr id="24" name="Image 1">
            <a:extLst>
              <a:ext uri="{FF2B5EF4-FFF2-40B4-BE49-F238E27FC236}">
                <a16:creationId xmlns:a16="http://schemas.microsoft.com/office/drawing/2014/main" id="{E7705236-EA83-44A6-B624-36A1183FAF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0733" y="2613026"/>
            <a:ext cx="1074217" cy="142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reeform 52">
            <a:extLst>
              <a:ext uri="{FF2B5EF4-FFF2-40B4-BE49-F238E27FC236}">
                <a16:creationId xmlns:a16="http://schemas.microsoft.com/office/drawing/2014/main" id="{92A63C3D-CFAC-47C9-8A8D-2C35905F400D}"/>
              </a:ext>
            </a:extLst>
          </p:cNvPr>
          <p:cNvSpPr>
            <a:spLocks/>
          </p:cNvSpPr>
          <p:nvPr/>
        </p:nvSpPr>
        <p:spPr bwMode="auto">
          <a:xfrm>
            <a:off x="5043488" y="1857375"/>
            <a:ext cx="895350" cy="360363"/>
          </a:xfrm>
          <a:custGeom>
            <a:avLst/>
            <a:gdLst>
              <a:gd name="T0" fmla="*/ 0 w 681"/>
              <a:gd name="T1" fmla="*/ 0 h 227"/>
              <a:gd name="T2" fmla="*/ 2147483646 w 681"/>
              <a:gd name="T3" fmla="*/ 2147483646 h 22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81" h="227">
                <a:moveTo>
                  <a:pt x="0" y="0"/>
                </a:moveTo>
                <a:cubicBezTo>
                  <a:pt x="255" y="18"/>
                  <a:pt x="556" y="120"/>
                  <a:pt x="681" y="227"/>
                </a:cubicBezTo>
              </a:path>
            </a:pathLst>
          </a:custGeom>
          <a:noFill/>
          <a:ln w="98425" cap="flat" cmpd="sng">
            <a:solidFill>
              <a:srgbClr val="9FA8FF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" name="Freeform 56">
            <a:extLst>
              <a:ext uri="{FF2B5EF4-FFF2-40B4-BE49-F238E27FC236}">
                <a16:creationId xmlns:a16="http://schemas.microsoft.com/office/drawing/2014/main" id="{D953F729-A743-45AD-8846-A40444B11CF5}"/>
              </a:ext>
            </a:extLst>
          </p:cNvPr>
          <p:cNvSpPr>
            <a:spLocks/>
          </p:cNvSpPr>
          <p:nvPr/>
        </p:nvSpPr>
        <p:spPr bwMode="auto">
          <a:xfrm>
            <a:off x="5356225" y="1428750"/>
            <a:ext cx="779463" cy="785813"/>
          </a:xfrm>
          <a:custGeom>
            <a:avLst/>
            <a:gdLst>
              <a:gd name="T0" fmla="*/ 0 w 501"/>
              <a:gd name="T1" fmla="*/ 0 h 474"/>
              <a:gd name="T2" fmla="*/ 2147483646 w 501"/>
              <a:gd name="T3" fmla="*/ 2147483646 h 47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01" h="474">
                <a:moveTo>
                  <a:pt x="0" y="0"/>
                </a:moveTo>
                <a:cubicBezTo>
                  <a:pt x="172" y="27"/>
                  <a:pt x="405" y="254"/>
                  <a:pt x="501" y="474"/>
                </a:cubicBezTo>
              </a:path>
            </a:pathLst>
          </a:custGeom>
          <a:noFill/>
          <a:ln w="98425" cap="flat" cmpd="sng">
            <a:solidFill>
              <a:srgbClr val="9FA8FF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" name="Freeform 57">
            <a:extLst>
              <a:ext uri="{FF2B5EF4-FFF2-40B4-BE49-F238E27FC236}">
                <a16:creationId xmlns:a16="http://schemas.microsoft.com/office/drawing/2014/main" id="{9D993705-6238-4855-BB93-334DA57CDD42}"/>
              </a:ext>
            </a:extLst>
          </p:cNvPr>
          <p:cNvSpPr>
            <a:spLocks/>
          </p:cNvSpPr>
          <p:nvPr/>
        </p:nvSpPr>
        <p:spPr bwMode="auto">
          <a:xfrm>
            <a:off x="5732463" y="1219200"/>
            <a:ext cx="623887" cy="973138"/>
          </a:xfrm>
          <a:custGeom>
            <a:avLst/>
            <a:gdLst>
              <a:gd name="T0" fmla="*/ 0 w 393"/>
              <a:gd name="T1" fmla="*/ 0 h 613"/>
              <a:gd name="T2" fmla="*/ 2147483646 w 393"/>
              <a:gd name="T3" fmla="*/ 2147483646 h 61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93" h="613">
                <a:moveTo>
                  <a:pt x="0" y="0"/>
                </a:moveTo>
                <a:cubicBezTo>
                  <a:pt x="237" y="145"/>
                  <a:pt x="318" y="376"/>
                  <a:pt x="393" y="613"/>
                </a:cubicBezTo>
              </a:path>
            </a:pathLst>
          </a:custGeom>
          <a:noFill/>
          <a:ln w="98425" cap="flat" cmpd="sng">
            <a:solidFill>
              <a:srgbClr val="9FA8FF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8" name="Freeform 58">
            <a:extLst>
              <a:ext uri="{FF2B5EF4-FFF2-40B4-BE49-F238E27FC236}">
                <a16:creationId xmlns:a16="http://schemas.microsoft.com/office/drawing/2014/main" id="{DE945AE1-6A35-4BF2-87F8-6813980D6EFD}"/>
              </a:ext>
            </a:extLst>
          </p:cNvPr>
          <p:cNvSpPr>
            <a:spLocks/>
          </p:cNvSpPr>
          <p:nvPr/>
        </p:nvSpPr>
        <p:spPr bwMode="auto">
          <a:xfrm>
            <a:off x="6256338" y="1081088"/>
            <a:ext cx="282575" cy="1103312"/>
          </a:xfrm>
          <a:custGeom>
            <a:avLst/>
            <a:gdLst>
              <a:gd name="T0" fmla="*/ 0 w 178"/>
              <a:gd name="T1" fmla="*/ 0 h 695"/>
              <a:gd name="T2" fmla="*/ 2147483646 w 178"/>
              <a:gd name="T3" fmla="*/ 2147483646 h 6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8" h="695">
                <a:moveTo>
                  <a:pt x="0" y="0"/>
                </a:moveTo>
                <a:cubicBezTo>
                  <a:pt x="135" y="200"/>
                  <a:pt x="151" y="436"/>
                  <a:pt x="178" y="695"/>
                </a:cubicBezTo>
              </a:path>
            </a:pathLst>
          </a:custGeom>
          <a:noFill/>
          <a:ln w="98425" cap="flat" cmpd="sng">
            <a:solidFill>
              <a:srgbClr val="9FA8FF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" name="Freeform 59">
            <a:extLst>
              <a:ext uri="{FF2B5EF4-FFF2-40B4-BE49-F238E27FC236}">
                <a16:creationId xmlns:a16="http://schemas.microsoft.com/office/drawing/2014/main" id="{8BFABE01-A247-4CDD-A1AD-A5A1197744B8}"/>
              </a:ext>
            </a:extLst>
          </p:cNvPr>
          <p:cNvSpPr>
            <a:spLocks/>
          </p:cNvSpPr>
          <p:nvPr/>
        </p:nvSpPr>
        <p:spPr bwMode="auto">
          <a:xfrm>
            <a:off x="6745288" y="1136650"/>
            <a:ext cx="192087" cy="1052513"/>
          </a:xfrm>
          <a:custGeom>
            <a:avLst/>
            <a:gdLst>
              <a:gd name="T0" fmla="*/ 2147483646 w 107"/>
              <a:gd name="T1" fmla="*/ 0 h 641"/>
              <a:gd name="T2" fmla="*/ 2147483646 w 107"/>
              <a:gd name="T3" fmla="*/ 2147483646 h 64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7" h="641">
                <a:moveTo>
                  <a:pt x="107" y="0"/>
                </a:moveTo>
                <a:cubicBezTo>
                  <a:pt x="53" y="178"/>
                  <a:pt x="0" y="388"/>
                  <a:pt x="5" y="641"/>
                </a:cubicBezTo>
              </a:path>
            </a:pathLst>
          </a:custGeom>
          <a:noFill/>
          <a:ln w="98425" cap="flat" cmpd="sng">
            <a:solidFill>
              <a:srgbClr val="9FA8FF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" name="Freeform 60">
            <a:extLst>
              <a:ext uri="{FF2B5EF4-FFF2-40B4-BE49-F238E27FC236}">
                <a16:creationId xmlns:a16="http://schemas.microsoft.com/office/drawing/2014/main" id="{088240D4-3E8C-4A1C-A0BE-B6C5F4598A85}"/>
              </a:ext>
            </a:extLst>
          </p:cNvPr>
          <p:cNvSpPr>
            <a:spLocks/>
          </p:cNvSpPr>
          <p:nvPr/>
        </p:nvSpPr>
        <p:spPr bwMode="auto">
          <a:xfrm>
            <a:off x="6969125" y="1362075"/>
            <a:ext cx="504825" cy="838200"/>
          </a:xfrm>
          <a:custGeom>
            <a:avLst/>
            <a:gdLst>
              <a:gd name="T0" fmla="*/ 2147483646 w 318"/>
              <a:gd name="T1" fmla="*/ 0 h 528"/>
              <a:gd name="T2" fmla="*/ 0 w 318"/>
              <a:gd name="T3" fmla="*/ 2147483646 h 52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18" h="528">
                <a:moveTo>
                  <a:pt x="318" y="0"/>
                </a:moveTo>
                <a:cubicBezTo>
                  <a:pt x="173" y="135"/>
                  <a:pt x="32" y="264"/>
                  <a:pt x="0" y="528"/>
                </a:cubicBezTo>
              </a:path>
            </a:pathLst>
          </a:custGeom>
          <a:noFill/>
          <a:ln w="98425" cap="flat" cmpd="sng">
            <a:solidFill>
              <a:srgbClr val="9FA8FF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" name="Freeform 61">
            <a:extLst>
              <a:ext uri="{FF2B5EF4-FFF2-40B4-BE49-F238E27FC236}">
                <a16:creationId xmlns:a16="http://schemas.microsoft.com/office/drawing/2014/main" id="{9E0B6629-C764-40E6-A7DE-415DD0784AC7}"/>
              </a:ext>
            </a:extLst>
          </p:cNvPr>
          <p:cNvSpPr>
            <a:spLocks/>
          </p:cNvSpPr>
          <p:nvPr/>
        </p:nvSpPr>
        <p:spPr bwMode="auto">
          <a:xfrm>
            <a:off x="7215188" y="1536700"/>
            <a:ext cx="808037" cy="692150"/>
          </a:xfrm>
          <a:custGeom>
            <a:avLst/>
            <a:gdLst>
              <a:gd name="T0" fmla="*/ 2147483646 w 12324"/>
              <a:gd name="T1" fmla="*/ 0 h 10739"/>
              <a:gd name="T2" fmla="*/ 0 w 12324"/>
              <a:gd name="T3" fmla="*/ 2147483646 h 1073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324" h="10739">
                <a:moveTo>
                  <a:pt x="12324" y="0"/>
                </a:moveTo>
                <a:cubicBezTo>
                  <a:pt x="7748" y="1428"/>
                  <a:pt x="1404" y="4064"/>
                  <a:pt x="0" y="10739"/>
                </a:cubicBezTo>
              </a:path>
            </a:pathLst>
          </a:custGeom>
          <a:noFill/>
          <a:ln w="98425" cap="flat" cmpd="sng">
            <a:solidFill>
              <a:srgbClr val="9FA8FF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2" name="Freeform 62">
            <a:extLst>
              <a:ext uri="{FF2B5EF4-FFF2-40B4-BE49-F238E27FC236}">
                <a16:creationId xmlns:a16="http://schemas.microsoft.com/office/drawing/2014/main" id="{84E14FC5-A862-467C-97A2-D2BA873916B5}"/>
              </a:ext>
            </a:extLst>
          </p:cNvPr>
          <p:cNvSpPr>
            <a:spLocks/>
          </p:cNvSpPr>
          <p:nvPr/>
        </p:nvSpPr>
        <p:spPr bwMode="auto">
          <a:xfrm>
            <a:off x="7505700" y="1884363"/>
            <a:ext cx="731838" cy="371475"/>
          </a:xfrm>
          <a:custGeom>
            <a:avLst/>
            <a:gdLst>
              <a:gd name="T0" fmla="*/ 2147483646 w 10000"/>
              <a:gd name="T1" fmla="*/ 0 h 9853"/>
              <a:gd name="T2" fmla="*/ 0 w 10000"/>
              <a:gd name="T3" fmla="*/ 2147483646 h 985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000" h="9853">
                <a:moveTo>
                  <a:pt x="10000" y="0"/>
                </a:moveTo>
                <a:cubicBezTo>
                  <a:pt x="6116" y="1380"/>
                  <a:pt x="3735" y="1528"/>
                  <a:pt x="0" y="9853"/>
                </a:cubicBezTo>
              </a:path>
            </a:pathLst>
          </a:custGeom>
          <a:noFill/>
          <a:ln w="98425" cap="flat" cmpd="sng">
            <a:solidFill>
              <a:srgbClr val="9FA8FF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" name="Freeform 74">
            <a:extLst>
              <a:ext uri="{FF2B5EF4-FFF2-40B4-BE49-F238E27FC236}">
                <a16:creationId xmlns:a16="http://schemas.microsoft.com/office/drawing/2014/main" id="{F75BB078-80FD-49B4-BCC5-40A7102C54D4}"/>
              </a:ext>
            </a:extLst>
          </p:cNvPr>
          <p:cNvSpPr>
            <a:spLocks/>
          </p:cNvSpPr>
          <p:nvPr/>
        </p:nvSpPr>
        <p:spPr bwMode="auto">
          <a:xfrm flipV="1">
            <a:off x="6518275" y="4319588"/>
            <a:ext cx="160338" cy="765175"/>
          </a:xfrm>
          <a:custGeom>
            <a:avLst/>
            <a:gdLst>
              <a:gd name="T0" fmla="*/ 2147483646 w 15295"/>
              <a:gd name="T1" fmla="*/ 2147483646 h 11705"/>
              <a:gd name="T2" fmla="*/ 0 w 15295"/>
              <a:gd name="T3" fmla="*/ 0 h 1170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5295" h="11705">
                <a:moveTo>
                  <a:pt x="15295" y="11705"/>
                </a:moveTo>
                <a:cubicBezTo>
                  <a:pt x="13925" y="7552"/>
                  <a:pt x="6935" y="2934"/>
                  <a:pt x="0" y="0"/>
                </a:cubicBezTo>
              </a:path>
            </a:pathLst>
          </a:custGeom>
          <a:noFill/>
          <a:ln w="25400" cap="flat" cmpd="sng">
            <a:solidFill>
              <a:srgbClr val="458A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" name="Freeform 75">
            <a:extLst>
              <a:ext uri="{FF2B5EF4-FFF2-40B4-BE49-F238E27FC236}">
                <a16:creationId xmlns:a16="http://schemas.microsoft.com/office/drawing/2014/main" id="{85CF10A6-C700-4D94-B945-D3C39454D92C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5820569" y="4277519"/>
            <a:ext cx="330200" cy="379412"/>
          </a:xfrm>
          <a:custGeom>
            <a:avLst/>
            <a:gdLst>
              <a:gd name="T0" fmla="*/ 0 w 430"/>
              <a:gd name="T1" fmla="*/ 0 h 292"/>
              <a:gd name="T2" fmla="*/ 2147483646 w 430"/>
              <a:gd name="T3" fmla="*/ 2147483646 h 29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30" h="292">
                <a:moveTo>
                  <a:pt x="0" y="0"/>
                </a:moveTo>
                <a:cubicBezTo>
                  <a:pt x="204" y="17"/>
                  <a:pt x="420" y="103"/>
                  <a:pt x="430" y="292"/>
                </a:cubicBezTo>
              </a:path>
            </a:pathLst>
          </a:custGeom>
          <a:noFill/>
          <a:ln w="25400" cap="flat" cmpd="sng">
            <a:solidFill>
              <a:srgbClr val="458A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5" name="Freeform 74">
            <a:extLst>
              <a:ext uri="{FF2B5EF4-FFF2-40B4-BE49-F238E27FC236}">
                <a16:creationId xmlns:a16="http://schemas.microsoft.com/office/drawing/2014/main" id="{9A856FCD-BC34-4F5C-A7A3-CC856CBB49F2}"/>
              </a:ext>
            </a:extLst>
          </p:cNvPr>
          <p:cNvSpPr>
            <a:spLocks/>
          </p:cNvSpPr>
          <p:nvPr/>
        </p:nvSpPr>
        <p:spPr bwMode="auto">
          <a:xfrm flipH="1" flipV="1">
            <a:off x="7177088" y="4257675"/>
            <a:ext cx="498475" cy="868363"/>
          </a:xfrm>
          <a:custGeom>
            <a:avLst/>
            <a:gdLst>
              <a:gd name="T0" fmla="*/ 2147483646 w 15295"/>
              <a:gd name="T1" fmla="*/ 2147483646 h 11705"/>
              <a:gd name="T2" fmla="*/ 0 w 15295"/>
              <a:gd name="T3" fmla="*/ 0 h 1170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5295" h="11705">
                <a:moveTo>
                  <a:pt x="15295" y="11705"/>
                </a:moveTo>
                <a:cubicBezTo>
                  <a:pt x="13925" y="7552"/>
                  <a:pt x="6935" y="2934"/>
                  <a:pt x="0" y="0"/>
                </a:cubicBezTo>
              </a:path>
            </a:pathLst>
          </a:custGeom>
          <a:noFill/>
          <a:ln w="25400" cap="flat" cmpd="sng">
            <a:solidFill>
              <a:srgbClr val="458A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6" name="Freeform 75">
            <a:extLst>
              <a:ext uri="{FF2B5EF4-FFF2-40B4-BE49-F238E27FC236}">
                <a16:creationId xmlns:a16="http://schemas.microsoft.com/office/drawing/2014/main" id="{45D265B4-5033-4A12-9C1F-D89CA69F14C6}"/>
              </a:ext>
            </a:extLst>
          </p:cNvPr>
          <p:cNvSpPr>
            <a:spLocks/>
          </p:cNvSpPr>
          <p:nvPr/>
        </p:nvSpPr>
        <p:spPr bwMode="auto">
          <a:xfrm rot="5400000" flipV="1">
            <a:off x="7650163" y="4183062"/>
            <a:ext cx="350838" cy="430213"/>
          </a:xfrm>
          <a:custGeom>
            <a:avLst/>
            <a:gdLst>
              <a:gd name="T0" fmla="*/ 0 w 10000"/>
              <a:gd name="T1" fmla="*/ 0 h 10000"/>
              <a:gd name="T2" fmla="*/ 2147483646 w 10000"/>
              <a:gd name="T3" fmla="*/ 2147483646 h 100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000" h="10000">
                <a:moveTo>
                  <a:pt x="0" y="0"/>
                </a:moveTo>
                <a:cubicBezTo>
                  <a:pt x="7528" y="2013"/>
                  <a:pt x="9608" y="3683"/>
                  <a:pt x="10000" y="10000"/>
                </a:cubicBezTo>
              </a:path>
            </a:pathLst>
          </a:custGeom>
          <a:noFill/>
          <a:ln w="25400" cap="flat" cmpd="sng">
            <a:solidFill>
              <a:srgbClr val="458A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7" name="Groupe 1">
            <a:extLst>
              <a:ext uri="{FF2B5EF4-FFF2-40B4-BE49-F238E27FC236}">
                <a16:creationId xmlns:a16="http://schemas.microsoft.com/office/drawing/2014/main" id="{102FD128-4A80-4230-AD33-76719291C570}"/>
              </a:ext>
            </a:extLst>
          </p:cNvPr>
          <p:cNvGrpSpPr>
            <a:grpSpLocks/>
          </p:cNvGrpSpPr>
          <p:nvPr/>
        </p:nvGrpSpPr>
        <p:grpSpPr bwMode="auto">
          <a:xfrm>
            <a:off x="4140200" y="304800"/>
            <a:ext cx="4929188" cy="1938338"/>
            <a:chOff x="4140200" y="301625"/>
            <a:chExt cx="4929188" cy="1938338"/>
          </a:xfrm>
        </p:grpSpPr>
        <p:grpSp>
          <p:nvGrpSpPr>
            <p:cNvPr id="38" name="Groupe 61">
              <a:extLst>
                <a:ext uri="{FF2B5EF4-FFF2-40B4-BE49-F238E27FC236}">
                  <a16:creationId xmlns:a16="http://schemas.microsoft.com/office/drawing/2014/main" id="{4BDA6C92-4C1F-41E7-AC56-BB13CCEB18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07388" y="1425575"/>
              <a:ext cx="762000" cy="617538"/>
              <a:chOff x="8308140" y="1426325"/>
              <a:chExt cx="762000" cy="616160"/>
            </a:xfrm>
          </p:grpSpPr>
          <p:sp>
            <p:nvSpPr>
              <p:cNvPr id="60" name="AutoShape 35">
                <a:extLst>
                  <a:ext uri="{FF2B5EF4-FFF2-40B4-BE49-F238E27FC236}">
                    <a16:creationId xmlns:a16="http://schemas.microsoft.com/office/drawing/2014/main" id="{B2FD9A05-BF22-4259-96F3-E0DAE1DCC5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08140" y="1426325"/>
                <a:ext cx="762000" cy="616160"/>
              </a:xfrm>
              <a:prstGeom prst="roundRect">
                <a:avLst>
                  <a:gd name="adj" fmla="val 16667"/>
                </a:avLst>
              </a:prstGeom>
              <a:solidFill>
                <a:srgbClr val="FDCCC7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 Unicode MS" panose="020B0604020202020204" pitchFamily="34" charset="-128"/>
                  <a:buChar char="-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GB" altLang="fr-FR" sz="1050" b="0" i="0"/>
                  <a:t>maps</a:t>
                </a:r>
                <a:endParaRPr lang="en-GB" altLang="fr-FR" sz="1050"/>
              </a:p>
            </p:txBody>
          </p:sp>
          <p:pic>
            <p:nvPicPr>
              <p:cNvPr id="61" name="Image 63">
                <a:extLst>
                  <a:ext uri="{FF2B5EF4-FFF2-40B4-BE49-F238E27FC236}">
                    <a16:creationId xmlns:a16="http://schemas.microsoft.com/office/drawing/2014/main" id="{D6599620-BF95-4BB0-A81B-9882F4223F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38516" y="1614487"/>
                <a:ext cx="531321" cy="402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9" name="Groupe 64">
              <a:extLst>
                <a:ext uri="{FF2B5EF4-FFF2-40B4-BE49-F238E27FC236}">
                  <a16:creationId xmlns:a16="http://schemas.microsoft.com/office/drawing/2014/main" id="{32886521-6999-4020-8140-18A3D66443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47038" y="798513"/>
              <a:ext cx="863600" cy="676275"/>
              <a:chOff x="8047038" y="798513"/>
              <a:chExt cx="863600" cy="676275"/>
            </a:xfrm>
          </p:grpSpPr>
          <p:sp>
            <p:nvSpPr>
              <p:cNvPr id="58" name="AutoShape 38">
                <a:extLst>
                  <a:ext uri="{FF2B5EF4-FFF2-40B4-BE49-F238E27FC236}">
                    <a16:creationId xmlns:a16="http://schemas.microsoft.com/office/drawing/2014/main" id="{CF9213CE-9DB5-45F9-8BD4-215982DD5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47038" y="798513"/>
                <a:ext cx="863600" cy="676275"/>
              </a:xfrm>
              <a:prstGeom prst="roundRect">
                <a:avLst>
                  <a:gd name="adj" fmla="val 16667"/>
                </a:avLst>
              </a:prstGeom>
              <a:solidFill>
                <a:srgbClr val="FFDEB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 Unicode MS" pitchFamily="34" charset="-128"/>
                  <a:buChar char="-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0" i="0"/>
                  <a:t>NOAA</a:t>
                </a:r>
                <a:br>
                  <a:rPr lang="en-GB" altLang="fr-FR" sz="1200" b="0" i="0"/>
                </a:br>
                <a:r>
                  <a:rPr lang="en-GB" altLang="fr-FR" sz="1200" b="0" i="0"/>
                  <a:t>oceano.</a:t>
                </a:r>
                <a:endParaRPr lang="en-GB" altLang="fr-FR" sz="4000"/>
              </a:p>
            </p:txBody>
          </p:sp>
          <p:pic>
            <p:nvPicPr>
              <p:cNvPr id="59" name="Image 66">
                <a:extLst>
                  <a:ext uri="{FF2B5EF4-FFF2-40B4-BE49-F238E27FC236}">
                    <a16:creationId xmlns:a16="http://schemas.microsoft.com/office/drawing/2014/main" id="{DC32F53D-DAFD-4985-A5D0-E702505BE2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13599" y="1146617"/>
                <a:ext cx="316929" cy="317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0" name="Groupe 67">
              <a:extLst>
                <a:ext uri="{FF2B5EF4-FFF2-40B4-BE49-F238E27FC236}">
                  <a16:creationId xmlns:a16="http://schemas.microsoft.com/office/drawing/2014/main" id="{01A1AD5D-2DCD-4308-AD31-6C4C05D7A5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9963" y="588963"/>
              <a:ext cx="863600" cy="685800"/>
              <a:chOff x="7319963" y="588963"/>
              <a:chExt cx="863600" cy="685800"/>
            </a:xfrm>
          </p:grpSpPr>
          <p:sp>
            <p:nvSpPr>
              <p:cNvPr id="56" name="AutoShape 15">
                <a:extLst>
                  <a:ext uri="{FF2B5EF4-FFF2-40B4-BE49-F238E27FC236}">
                    <a16:creationId xmlns:a16="http://schemas.microsoft.com/office/drawing/2014/main" id="{0DB7D851-8CC2-4D88-93C2-B7FC30BD0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19963" y="588963"/>
                <a:ext cx="863600" cy="685800"/>
              </a:xfrm>
              <a:prstGeom prst="roundRect">
                <a:avLst>
                  <a:gd name="adj" fmla="val 16667"/>
                </a:avLst>
              </a:prstGeom>
              <a:solidFill>
                <a:srgbClr val="FFE2A7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 Unicode MS" pitchFamily="34" charset="-128"/>
                  <a:buChar char="-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0" i="0"/>
                  <a:t>NASA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0" i="0"/>
                  <a:t>MODIS</a:t>
                </a:r>
                <a:endParaRPr lang="en-GB" altLang="fr-FR" sz="1200"/>
              </a:p>
            </p:txBody>
          </p:sp>
          <p:pic>
            <p:nvPicPr>
              <p:cNvPr id="57" name="Image 69">
                <a:extLst>
                  <a:ext uri="{FF2B5EF4-FFF2-40B4-BE49-F238E27FC236}">
                    <a16:creationId xmlns:a16="http://schemas.microsoft.com/office/drawing/2014/main" id="{D96A7279-404E-4EE0-8A38-CCDD1E165D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88471" y="962687"/>
                <a:ext cx="354902" cy="2868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" name="Groupe 70">
              <a:extLst>
                <a:ext uri="{FF2B5EF4-FFF2-40B4-BE49-F238E27FC236}">
                  <a16:creationId xmlns:a16="http://schemas.microsoft.com/office/drawing/2014/main" id="{CAC9969F-C1CE-4F16-8E53-44C55977C8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26225" y="374650"/>
              <a:ext cx="863600" cy="685800"/>
              <a:chOff x="6626225" y="374650"/>
              <a:chExt cx="863600" cy="685800"/>
            </a:xfrm>
          </p:grpSpPr>
          <p:sp>
            <p:nvSpPr>
              <p:cNvPr id="54" name="AutoShape 24">
                <a:extLst>
                  <a:ext uri="{FF2B5EF4-FFF2-40B4-BE49-F238E27FC236}">
                    <a16:creationId xmlns:a16="http://schemas.microsoft.com/office/drawing/2014/main" id="{B14892BA-4FCA-49CF-A2E9-9148E9C7F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6225" y="374650"/>
                <a:ext cx="863600" cy="685800"/>
              </a:xfrm>
              <a:prstGeom prst="roundRect">
                <a:avLst>
                  <a:gd name="adj" fmla="val 16667"/>
                </a:avLst>
              </a:prstGeom>
              <a:solidFill>
                <a:srgbClr val="DAF5A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 Unicode MS" pitchFamily="34" charset="-128"/>
                  <a:buChar char="-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0" i="0"/>
                  <a:t>Landsat, </a:t>
                </a:r>
                <a:r>
                  <a:rPr lang="en-GB" altLang="fr-FR" sz="1100" b="0" i="0"/>
                  <a:t>ASTER</a:t>
                </a:r>
                <a:r>
                  <a:rPr lang="en-GB" altLang="fr-FR" sz="1200" b="0" i="0"/>
                  <a:t>…</a:t>
                </a:r>
                <a:endParaRPr lang="en-GB" altLang="fr-FR" sz="1200"/>
              </a:p>
            </p:txBody>
          </p:sp>
          <p:pic>
            <p:nvPicPr>
              <p:cNvPr id="55" name="Image 72">
                <a:extLst>
                  <a:ext uri="{FF2B5EF4-FFF2-40B4-BE49-F238E27FC236}">
                    <a16:creationId xmlns:a16="http://schemas.microsoft.com/office/drawing/2014/main" id="{01D2B6C0-CB64-4612-ADF5-687A7310C7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2452" y="777404"/>
                <a:ext cx="634186" cy="2335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2" name="Groupe 73">
              <a:extLst>
                <a:ext uri="{FF2B5EF4-FFF2-40B4-BE49-F238E27FC236}">
                  <a16:creationId xmlns:a16="http://schemas.microsoft.com/office/drawing/2014/main" id="{E5BA4D06-9FC9-433A-9EA1-DCA6938FB6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78513" y="301625"/>
              <a:ext cx="844550" cy="685800"/>
              <a:chOff x="5878513" y="301625"/>
              <a:chExt cx="844550" cy="685800"/>
            </a:xfrm>
          </p:grpSpPr>
          <p:sp>
            <p:nvSpPr>
              <p:cNvPr id="52" name="AutoShape 21">
                <a:extLst>
                  <a:ext uri="{FF2B5EF4-FFF2-40B4-BE49-F238E27FC236}">
                    <a16:creationId xmlns:a16="http://schemas.microsoft.com/office/drawing/2014/main" id="{FE32E7C8-618A-41A7-958B-0D0085778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513" y="301625"/>
                <a:ext cx="844550" cy="685800"/>
              </a:xfrm>
              <a:prstGeom prst="roundRect">
                <a:avLst>
                  <a:gd name="adj" fmla="val 16667"/>
                </a:avLst>
              </a:prstGeom>
              <a:solidFill>
                <a:srgbClr val="B2F4B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 Unicode MS" pitchFamily="34" charset="-128"/>
                  <a:buChar char="-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0" i="0"/>
                  <a:t>VisioTerra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0" i="0"/>
                  <a:t>collections</a:t>
                </a:r>
                <a:endParaRPr lang="en-GB" altLang="fr-FR" sz="1200"/>
              </a:p>
            </p:txBody>
          </p:sp>
          <p:pic>
            <p:nvPicPr>
              <p:cNvPr id="53" name="Image 75">
                <a:extLst>
                  <a:ext uri="{FF2B5EF4-FFF2-40B4-BE49-F238E27FC236}">
                    <a16:creationId xmlns:a16="http://schemas.microsoft.com/office/drawing/2014/main" id="{B55DDFD1-D68F-483C-98CD-A955764B74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2893" y="649861"/>
                <a:ext cx="467353" cy="327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3" name="Groupe 76">
              <a:extLst>
                <a:ext uri="{FF2B5EF4-FFF2-40B4-BE49-F238E27FC236}">
                  <a16:creationId xmlns:a16="http://schemas.microsoft.com/office/drawing/2014/main" id="{DCB0DF36-AF4D-4752-A9A9-8E32C8DF32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1900" y="469900"/>
              <a:ext cx="884238" cy="677863"/>
              <a:chOff x="5041845" y="469829"/>
              <a:chExt cx="884987" cy="677777"/>
            </a:xfrm>
          </p:grpSpPr>
          <p:sp>
            <p:nvSpPr>
              <p:cNvPr id="50" name="AutoShape 29">
                <a:extLst>
                  <a:ext uri="{FF2B5EF4-FFF2-40B4-BE49-F238E27FC236}">
                    <a16:creationId xmlns:a16="http://schemas.microsoft.com/office/drawing/2014/main" id="{A66C01F5-8FFC-43F3-9D00-1388669DB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1845" y="469829"/>
                <a:ext cx="884987" cy="677777"/>
              </a:xfrm>
              <a:prstGeom prst="roundRect">
                <a:avLst>
                  <a:gd name="adj" fmla="val 16667"/>
                </a:avLst>
              </a:prstGeom>
              <a:solidFill>
                <a:srgbClr val="D4F8F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 Unicode MS" pitchFamily="34" charset="-128"/>
                  <a:buChar char="-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0" i="0"/>
                  <a:t>meteo., climate</a:t>
                </a:r>
                <a:endParaRPr lang="en-GB" altLang="fr-FR" sz="4000"/>
              </a:p>
            </p:txBody>
          </p:sp>
          <p:pic>
            <p:nvPicPr>
              <p:cNvPr id="51" name="Image 78">
                <a:extLst>
                  <a:ext uri="{FF2B5EF4-FFF2-40B4-BE49-F238E27FC236}">
                    <a16:creationId xmlns:a16="http://schemas.microsoft.com/office/drawing/2014/main" id="{DD595891-A377-4C27-BA7D-559108BE6B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5483" y="879903"/>
                <a:ext cx="845474" cy="1535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4" name="Groupe 79">
              <a:extLst>
                <a:ext uri="{FF2B5EF4-FFF2-40B4-BE49-F238E27FC236}">
                  <a16:creationId xmlns:a16="http://schemas.microsoft.com/office/drawing/2014/main" id="{9D2DFC41-97B1-4438-AC2B-2445448276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43413" y="935038"/>
              <a:ext cx="858837" cy="685800"/>
              <a:chOff x="4443413" y="935038"/>
              <a:chExt cx="858837" cy="685800"/>
            </a:xfrm>
          </p:grpSpPr>
          <p:sp>
            <p:nvSpPr>
              <p:cNvPr id="48" name="AutoShape 18">
                <a:extLst>
                  <a:ext uri="{FF2B5EF4-FFF2-40B4-BE49-F238E27FC236}">
                    <a16:creationId xmlns:a16="http://schemas.microsoft.com/office/drawing/2014/main" id="{39455228-684A-42D9-ADEE-24675FA35E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413" y="935038"/>
                <a:ext cx="858837" cy="685800"/>
              </a:xfrm>
              <a:prstGeom prst="roundRect">
                <a:avLst>
                  <a:gd name="adj" fmla="val 16667"/>
                </a:avLst>
              </a:prstGeom>
              <a:solidFill>
                <a:srgbClr val="CCE5FA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 Unicode MS" pitchFamily="34" charset="-128"/>
                  <a:buChar char="-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r-FR" sz="1200" b="0" i="0"/>
                  <a:t>Copernicus services</a:t>
                </a:r>
                <a:endParaRPr lang="en-GB" altLang="fr-FR" sz="1200"/>
              </a:p>
            </p:txBody>
          </p:sp>
          <p:pic>
            <p:nvPicPr>
              <p:cNvPr id="49" name="Image 81">
                <a:extLst>
                  <a:ext uri="{FF2B5EF4-FFF2-40B4-BE49-F238E27FC236}">
                    <a16:creationId xmlns:a16="http://schemas.microsoft.com/office/drawing/2014/main" id="{D03C589B-DF57-46B6-B0EB-42163841CB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95825" y="1335351"/>
                <a:ext cx="392113" cy="253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5" name="Groupe 82">
              <a:extLst>
                <a:ext uri="{FF2B5EF4-FFF2-40B4-BE49-F238E27FC236}">
                  <a16:creationId xmlns:a16="http://schemas.microsoft.com/office/drawing/2014/main" id="{FAAB8AFE-91B0-4C49-8C1D-E853E4FFB0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0200" y="1554163"/>
              <a:ext cx="863600" cy="685800"/>
              <a:chOff x="4140200" y="1554747"/>
              <a:chExt cx="864235" cy="685713"/>
            </a:xfrm>
          </p:grpSpPr>
          <p:sp>
            <p:nvSpPr>
              <p:cNvPr id="46" name="AutoShape 18">
                <a:extLst>
                  <a:ext uri="{FF2B5EF4-FFF2-40B4-BE49-F238E27FC236}">
                    <a16:creationId xmlns:a16="http://schemas.microsoft.com/office/drawing/2014/main" id="{59A42640-CB42-49DD-B7CB-1C19380EB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200" y="1554747"/>
                <a:ext cx="864235" cy="685713"/>
              </a:xfrm>
              <a:prstGeom prst="roundRect">
                <a:avLst>
                  <a:gd name="adj" fmla="val 16667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 Unicode MS" panose="020B0604020202020204" pitchFamily="34" charset="-128"/>
                  <a:buChar char="-"/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ü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GB" altLang="fr-FR" sz="1200" b="0" i="0" dirty="0"/>
                  <a:t>Sentinels,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GB" altLang="fr-FR" sz="900" b="0" i="0" dirty="0"/>
                  <a:t>Envisat, ERS…</a:t>
                </a:r>
                <a:endParaRPr lang="en-GB" altLang="fr-FR" sz="900" dirty="0"/>
              </a:p>
            </p:txBody>
          </p:sp>
          <p:pic>
            <p:nvPicPr>
              <p:cNvPr id="47" name="Picture 19">
                <a:extLst>
                  <a:ext uri="{FF2B5EF4-FFF2-40B4-BE49-F238E27FC236}">
                    <a16:creationId xmlns:a16="http://schemas.microsoft.com/office/drawing/2014/main" id="{DBFA889C-3DE3-4B35-9C19-4D6ED7EBDB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2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7860" y="1929349"/>
                <a:ext cx="783213" cy="28253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</p:pic>
        </p:grpSp>
      </p:grpSp>
      <p:pic>
        <p:nvPicPr>
          <p:cNvPr id="66" name="Image 65">
            <a:extLst>
              <a:ext uri="{FF2B5EF4-FFF2-40B4-BE49-F238E27FC236}">
                <a16:creationId xmlns:a16="http://schemas.microsoft.com/office/drawing/2014/main" id="{375A2B7D-6BAB-407A-8C7D-55587F306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23391">
            <a:off x="8370043" y="2666088"/>
            <a:ext cx="558892" cy="958849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67" name="Freeform 75">
            <a:extLst>
              <a:ext uri="{FF2B5EF4-FFF2-40B4-BE49-F238E27FC236}">
                <a16:creationId xmlns:a16="http://schemas.microsoft.com/office/drawing/2014/main" id="{8059C154-146A-4F9E-96D3-031B74C9842F}"/>
              </a:ext>
            </a:extLst>
          </p:cNvPr>
          <p:cNvSpPr>
            <a:spLocks/>
          </p:cNvSpPr>
          <p:nvPr/>
        </p:nvSpPr>
        <p:spPr bwMode="auto">
          <a:xfrm rot="3091479" flipV="1">
            <a:off x="7939871" y="3390901"/>
            <a:ext cx="350838" cy="430213"/>
          </a:xfrm>
          <a:custGeom>
            <a:avLst/>
            <a:gdLst>
              <a:gd name="T0" fmla="*/ 0 w 10000"/>
              <a:gd name="T1" fmla="*/ 0 h 10000"/>
              <a:gd name="T2" fmla="*/ 2147483646 w 10000"/>
              <a:gd name="T3" fmla="*/ 2147483646 h 100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000" h="10000">
                <a:moveTo>
                  <a:pt x="0" y="0"/>
                </a:moveTo>
                <a:cubicBezTo>
                  <a:pt x="7528" y="2013"/>
                  <a:pt x="9608" y="3683"/>
                  <a:pt x="10000" y="10000"/>
                </a:cubicBezTo>
              </a:path>
            </a:pathLst>
          </a:custGeom>
          <a:noFill/>
          <a:ln w="25400" cap="flat" cmpd="sng">
            <a:solidFill>
              <a:srgbClr val="458A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8" name="Rectangle 66">
            <a:extLst>
              <a:ext uri="{FF2B5EF4-FFF2-40B4-BE49-F238E27FC236}">
                <a16:creationId xmlns:a16="http://schemas.microsoft.com/office/drawing/2014/main" id="{06002A68-5B94-4C91-82DF-3335BF790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2636838"/>
            <a:ext cx="73501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4FF89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DFFBD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GB" altLang="fr-FR" sz="1400" b="0" i="0" dirty="0"/>
              <a:t>Other</a:t>
            </a:r>
            <a:br>
              <a:rPr lang="en-GB" altLang="fr-FR" sz="1400" b="0" i="0" dirty="0"/>
            </a:br>
            <a:r>
              <a:rPr lang="en-GB" altLang="fr-FR" sz="1400" b="0" i="0" dirty="0"/>
              <a:t>devices</a:t>
            </a:r>
            <a:endParaRPr lang="en-GB" altLang="fr-FR" sz="1400" b="0" dirty="0"/>
          </a:p>
        </p:txBody>
      </p:sp>
    </p:spTree>
    <p:extLst>
      <p:ext uri="{BB962C8B-B14F-4D97-AF65-F5344CB8AC3E}">
        <p14:creationId xmlns:p14="http://schemas.microsoft.com/office/powerpoint/2010/main" val="1861838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4B4261-6F5E-44BD-A33B-3DBD1DC6B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fr-FR" dirty="0"/>
              <a:t>VtWeb – Generic platform </a:t>
            </a:r>
            <a:br>
              <a:rPr lang="en-GB" altLang="fr-FR" dirty="0"/>
            </a:br>
            <a:r>
              <a:rPr lang="en-GB" altLang="fr-FR" dirty="0"/>
              <a:t>for customized platforms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907E14-D2D3-485D-BA8B-EAE3EC31F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CA6EF5B8-AF0A-434A-8C8B-A7FCA44FBDFF}"/>
              </a:ext>
            </a:extLst>
          </p:cNvPr>
          <p:cNvSpPr txBox="1">
            <a:spLocks/>
          </p:cNvSpPr>
          <p:nvPr/>
        </p:nvSpPr>
        <p:spPr bwMode="auto">
          <a:xfrm>
            <a:off x="5761038" y="1374775"/>
            <a:ext cx="334803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GB" altLang="fr-FR" sz="1400" b="0" i="1" dirty="0">
                <a:solidFill>
                  <a:srgbClr val="C00000"/>
                </a:solidFill>
              </a:rPr>
              <a:t>A showcase capitalising </a:t>
            </a:r>
            <a:br>
              <a:rPr lang="en-GB" altLang="fr-FR" sz="1400" b="0" i="1" dirty="0">
                <a:solidFill>
                  <a:srgbClr val="C00000"/>
                </a:solidFill>
              </a:rPr>
            </a:br>
            <a:r>
              <a:rPr lang="en-GB" altLang="fr-FR" sz="1400" b="0" i="1" dirty="0">
                <a:solidFill>
                  <a:srgbClr val="C00000"/>
                </a:solidFill>
              </a:rPr>
              <a:t>VisioTerra know-how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8A5803E6-2886-4F8A-BA1C-6568BC372F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950" y="1373187"/>
            <a:ext cx="3348038" cy="936625"/>
          </a:xfrm>
        </p:spPr>
        <p:txBody>
          <a:bodyPr/>
          <a:lstStyle/>
          <a:p>
            <a:pPr marL="0" indent="0" algn="r">
              <a:buFont typeface="Wingdings" panose="05000000000000000000" pitchFamily="2" charset="2"/>
              <a:buNone/>
            </a:pPr>
            <a:r>
              <a:rPr lang="en-GB" altLang="fr-FR" sz="1400" i="1" dirty="0">
                <a:solidFill>
                  <a:srgbClr val="C00000"/>
                </a:solidFill>
              </a:rPr>
              <a:t>An advanced </a:t>
            </a:r>
            <a:br>
              <a:rPr lang="en-GB" altLang="fr-FR" sz="1400" i="1" dirty="0">
                <a:solidFill>
                  <a:srgbClr val="C00000"/>
                </a:solidFill>
              </a:rPr>
            </a:br>
            <a:r>
              <a:rPr lang="en-GB" altLang="fr-FR" sz="1400" i="1" dirty="0">
                <a:solidFill>
                  <a:srgbClr val="C00000"/>
                </a:solidFill>
              </a:rPr>
              <a:t>one-stop-shop model</a:t>
            </a:r>
          </a:p>
        </p:txBody>
      </p:sp>
      <p:pic>
        <p:nvPicPr>
          <p:cNvPr id="36" name="Image 15">
            <a:extLst>
              <a:ext uri="{FF2B5EF4-FFF2-40B4-BE49-F238E27FC236}">
                <a16:creationId xmlns:a16="http://schemas.microsoft.com/office/drawing/2014/main" id="{D651775C-97A9-4010-9224-297A6F849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860800"/>
            <a:ext cx="2324100" cy="13081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1824BB93-99CF-49E9-89BE-538B385DC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58850" y="5518150"/>
            <a:ext cx="2322513" cy="13049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3E404DA4-B988-4B1A-A47A-2ECBE2E88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55988" y="1485900"/>
            <a:ext cx="2303462" cy="12954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88126884-3C76-40BB-BFA3-E7F023277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5900" y="2203450"/>
            <a:ext cx="2303463" cy="129698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0" name="Image 14">
            <a:extLst>
              <a:ext uri="{FF2B5EF4-FFF2-40B4-BE49-F238E27FC236}">
                <a16:creationId xmlns:a16="http://schemas.microsoft.com/office/drawing/2014/main" id="{47883891-444B-4A73-A5A9-4B84BCFF4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2356" y="3849688"/>
            <a:ext cx="2324100" cy="13081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382D3634-38F8-4F83-8845-D0E2031FF8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15113" y="2192338"/>
            <a:ext cx="2322512" cy="13081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2" name="Image 1">
            <a:extLst>
              <a:ext uri="{FF2B5EF4-FFF2-40B4-BE49-F238E27FC236}">
                <a16:creationId xmlns:a16="http://schemas.microsoft.com/office/drawing/2014/main" id="{B8C9D7D9-10D6-4130-94ED-2C148897ED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4895" y="5495925"/>
            <a:ext cx="23368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e 3">
            <a:extLst>
              <a:ext uri="{FF2B5EF4-FFF2-40B4-BE49-F238E27FC236}">
                <a16:creationId xmlns:a16="http://schemas.microsoft.com/office/drawing/2014/main" id="{FF316236-ECD8-4770-87F7-D51B6F7427E7}"/>
              </a:ext>
            </a:extLst>
          </p:cNvPr>
          <p:cNvGrpSpPr>
            <a:grpSpLocks/>
          </p:cNvGrpSpPr>
          <p:nvPr/>
        </p:nvGrpSpPr>
        <p:grpSpPr bwMode="auto">
          <a:xfrm>
            <a:off x="2584450" y="2884486"/>
            <a:ext cx="4003675" cy="2303464"/>
            <a:chOff x="2584129" y="2486026"/>
            <a:chExt cx="4004095" cy="2476720"/>
          </a:xfrm>
        </p:grpSpPr>
        <p:sp>
          <p:nvSpPr>
            <p:cNvPr id="44" name="Forme libre 16">
              <a:extLst>
                <a:ext uri="{FF2B5EF4-FFF2-40B4-BE49-F238E27FC236}">
                  <a16:creationId xmlns:a16="http://schemas.microsoft.com/office/drawing/2014/main" id="{CA9D184A-D806-469F-8F0B-A23131C53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569" y="2538804"/>
              <a:ext cx="1511168" cy="1610275"/>
            </a:xfrm>
            <a:custGeom>
              <a:avLst/>
              <a:gdLst>
                <a:gd name="T0" fmla="*/ 2147483646 w 1068404"/>
                <a:gd name="T1" fmla="*/ 0 h 2252312"/>
                <a:gd name="T2" fmla="*/ 0 w 1068404"/>
                <a:gd name="T3" fmla="*/ 69 h 225231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68404" h="2252312">
                  <a:moveTo>
                    <a:pt x="1068404" y="0"/>
                  </a:moveTo>
                  <a:cubicBezTo>
                    <a:pt x="898007" y="1050809"/>
                    <a:pt x="527585" y="1844440"/>
                    <a:pt x="0" y="2252312"/>
                  </a:cubicBezTo>
                </a:path>
              </a:pathLst>
            </a:custGeom>
            <a:noFill/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" name="Forme libre 68">
              <a:extLst>
                <a:ext uri="{FF2B5EF4-FFF2-40B4-BE49-F238E27FC236}">
                  <a16:creationId xmlns:a16="http://schemas.microsoft.com/office/drawing/2014/main" id="{433715FA-40CB-465B-A03A-680FF11C4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129" y="2486026"/>
              <a:ext cx="1600521" cy="440036"/>
            </a:xfrm>
            <a:custGeom>
              <a:avLst/>
              <a:gdLst>
                <a:gd name="T0" fmla="*/ 2147483646 w 1068404"/>
                <a:gd name="T1" fmla="*/ 0 h 2252312"/>
                <a:gd name="T2" fmla="*/ 0 w 1068404"/>
                <a:gd name="T3" fmla="*/ 0 h 225231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68404" h="2252312">
                  <a:moveTo>
                    <a:pt x="1068404" y="0"/>
                  </a:moveTo>
                  <a:cubicBezTo>
                    <a:pt x="898007" y="1050809"/>
                    <a:pt x="527585" y="1844440"/>
                    <a:pt x="0" y="2252312"/>
                  </a:cubicBezTo>
                </a:path>
              </a:pathLst>
            </a:custGeom>
            <a:noFill/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6" name="Forme libre 16">
              <a:extLst>
                <a:ext uri="{FF2B5EF4-FFF2-40B4-BE49-F238E27FC236}">
                  <a16:creationId xmlns:a16="http://schemas.microsoft.com/office/drawing/2014/main" id="{91CC906F-C6D0-4761-80CF-95C3D1779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3615" y="2560319"/>
              <a:ext cx="1300484" cy="2395557"/>
            </a:xfrm>
            <a:custGeom>
              <a:avLst/>
              <a:gdLst>
                <a:gd name="T0" fmla="*/ 39791 w 1068404"/>
                <a:gd name="T1" fmla="*/ 0 h 2252312"/>
                <a:gd name="T2" fmla="*/ 0 w 1068404"/>
                <a:gd name="T3" fmla="*/ 15248205 h 225231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68404" h="2252312">
                  <a:moveTo>
                    <a:pt x="1068404" y="0"/>
                  </a:moveTo>
                  <a:cubicBezTo>
                    <a:pt x="898007" y="1050809"/>
                    <a:pt x="527585" y="1844440"/>
                    <a:pt x="0" y="2252312"/>
                  </a:cubicBezTo>
                </a:path>
              </a:pathLst>
            </a:custGeom>
            <a:noFill/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7" name="Forme libre 16">
              <a:extLst>
                <a:ext uri="{FF2B5EF4-FFF2-40B4-BE49-F238E27FC236}">
                  <a16:creationId xmlns:a16="http://schemas.microsoft.com/office/drawing/2014/main" id="{8657C230-AB95-42D6-99BE-4E7DF19FB97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68761" y="2545674"/>
              <a:ext cx="1511167" cy="1610275"/>
            </a:xfrm>
            <a:custGeom>
              <a:avLst/>
              <a:gdLst>
                <a:gd name="T0" fmla="*/ 2147483646 w 1068404"/>
                <a:gd name="T1" fmla="*/ 0 h 2252312"/>
                <a:gd name="T2" fmla="*/ 0 w 1068404"/>
                <a:gd name="T3" fmla="*/ 69 h 225231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68404" h="2252312">
                  <a:moveTo>
                    <a:pt x="1068404" y="0"/>
                  </a:moveTo>
                  <a:cubicBezTo>
                    <a:pt x="898007" y="1050809"/>
                    <a:pt x="527585" y="1844440"/>
                    <a:pt x="0" y="2252312"/>
                  </a:cubicBezTo>
                </a:path>
              </a:pathLst>
            </a:custGeom>
            <a:noFill/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8" name="Forme libre 68">
              <a:extLst>
                <a:ext uri="{FF2B5EF4-FFF2-40B4-BE49-F238E27FC236}">
                  <a16:creationId xmlns:a16="http://schemas.microsoft.com/office/drawing/2014/main" id="{0F7B2CC4-F688-4844-8CD3-73C2DC744C5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87703" y="2492896"/>
              <a:ext cx="1600521" cy="440036"/>
            </a:xfrm>
            <a:custGeom>
              <a:avLst/>
              <a:gdLst>
                <a:gd name="T0" fmla="*/ 2147483646 w 1068404"/>
                <a:gd name="T1" fmla="*/ 0 h 2252312"/>
                <a:gd name="T2" fmla="*/ 0 w 1068404"/>
                <a:gd name="T3" fmla="*/ 0 h 225231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68404" h="2252312">
                  <a:moveTo>
                    <a:pt x="1068404" y="0"/>
                  </a:moveTo>
                  <a:cubicBezTo>
                    <a:pt x="898007" y="1050809"/>
                    <a:pt x="527585" y="1844440"/>
                    <a:pt x="0" y="2252312"/>
                  </a:cubicBezTo>
                </a:path>
              </a:pathLst>
            </a:custGeom>
            <a:noFill/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9" name="Forme libre 16">
              <a:extLst>
                <a:ext uri="{FF2B5EF4-FFF2-40B4-BE49-F238E27FC236}">
                  <a16:creationId xmlns:a16="http://schemas.microsoft.com/office/drawing/2014/main" id="{84925B2F-C107-4F90-9117-B7D833A1D89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707399" y="2567189"/>
              <a:ext cx="1300484" cy="2395557"/>
            </a:xfrm>
            <a:custGeom>
              <a:avLst/>
              <a:gdLst>
                <a:gd name="T0" fmla="*/ 39791 w 1068404"/>
                <a:gd name="T1" fmla="*/ 0 h 2252312"/>
                <a:gd name="T2" fmla="*/ 0 w 1068404"/>
                <a:gd name="T3" fmla="*/ 15248205 h 225231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68404" h="2252312">
                  <a:moveTo>
                    <a:pt x="1068404" y="0"/>
                  </a:moveTo>
                  <a:cubicBezTo>
                    <a:pt x="898007" y="1050809"/>
                    <a:pt x="527585" y="1844440"/>
                    <a:pt x="0" y="2252312"/>
                  </a:cubicBezTo>
                </a:path>
              </a:pathLst>
            </a:custGeom>
            <a:noFill/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0" name="ZoneTexte 7">
            <a:extLst>
              <a:ext uri="{FF2B5EF4-FFF2-40B4-BE49-F238E27FC236}">
                <a16:creationId xmlns:a16="http://schemas.microsoft.com/office/drawing/2014/main" id="{BB163549-BC95-4603-B547-F9C1BCC0D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988" y="1125537"/>
            <a:ext cx="23034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 b="0" i="0">
                <a:solidFill>
                  <a:schemeClr val="accent2"/>
                </a:solidFill>
                <a:hlinkClick r:id="rId9"/>
              </a:rPr>
              <a:t>visioterra.org/</a:t>
            </a:r>
            <a:r>
              <a:rPr lang="fr-FR" altLang="fr-FR" sz="1600" i="0">
                <a:solidFill>
                  <a:schemeClr val="accent2"/>
                </a:solidFill>
                <a:hlinkClick r:id="rId9"/>
              </a:rPr>
              <a:t>VtWeb</a:t>
            </a:r>
            <a:r>
              <a:rPr lang="fr-FR" altLang="fr-FR" sz="1600" b="0" i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51" name="ZoneTexte 52">
            <a:extLst>
              <a:ext uri="{FF2B5EF4-FFF2-40B4-BE49-F238E27FC236}">
                <a16:creationId xmlns:a16="http://schemas.microsoft.com/office/drawing/2014/main" id="{28A33BAC-79BE-49A6-B05E-A7A7E6DD4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854200"/>
            <a:ext cx="23034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 i="0">
                <a:solidFill>
                  <a:schemeClr val="accent2"/>
                </a:solidFill>
                <a:hlinkClick r:id="rId10"/>
              </a:rPr>
              <a:t>hedavi</a:t>
            </a:r>
            <a:r>
              <a:rPr lang="fr-FR" altLang="fr-FR" sz="1600" b="0" i="0">
                <a:solidFill>
                  <a:schemeClr val="accent2"/>
                </a:solidFill>
                <a:hlinkClick r:id="rId10"/>
              </a:rPr>
              <a:t>.esa.int</a:t>
            </a:r>
            <a:r>
              <a:rPr lang="fr-FR" altLang="fr-FR" sz="1600" b="0" i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52" name="ZoneTexte 54">
            <a:extLst>
              <a:ext uri="{FF2B5EF4-FFF2-40B4-BE49-F238E27FC236}">
                <a16:creationId xmlns:a16="http://schemas.microsoft.com/office/drawing/2014/main" id="{EECB7559-DE3B-42D6-B1CC-4900F649C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509963"/>
            <a:ext cx="2324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 b="0" i="0">
                <a:solidFill>
                  <a:schemeClr val="accent2"/>
                </a:solidFill>
                <a:hlinkClick r:id="rId11"/>
              </a:rPr>
              <a:t>visioterra.net/</a:t>
            </a:r>
            <a:r>
              <a:rPr lang="fr-FR" altLang="fr-FR" sz="1600" i="0">
                <a:solidFill>
                  <a:schemeClr val="accent2"/>
                </a:solidFill>
                <a:hlinkClick r:id="rId11"/>
              </a:rPr>
              <a:t>VtPace</a:t>
            </a:r>
            <a:r>
              <a:rPr lang="fr-FR" altLang="fr-FR" sz="1600" b="0" i="0">
                <a:solidFill>
                  <a:schemeClr val="accent2"/>
                </a:solidFill>
                <a:hlinkClick r:id="rId11"/>
              </a:rPr>
              <a:t> </a:t>
            </a:r>
            <a:endParaRPr lang="fr-FR" altLang="fr-FR" sz="1600" b="0" i="0">
              <a:solidFill>
                <a:schemeClr val="accent2"/>
              </a:solidFill>
            </a:endParaRPr>
          </a:p>
        </p:txBody>
      </p:sp>
      <p:sp>
        <p:nvSpPr>
          <p:cNvPr id="53" name="ZoneTexte 56">
            <a:extLst>
              <a:ext uri="{FF2B5EF4-FFF2-40B4-BE49-F238E27FC236}">
                <a16:creationId xmlns:a16="http://schemas.microsoft.com/office/drawing/2014/main" id="{46D8D4FC-5FAC-4AED-AE83-A665E365C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5181600"/>
            <a:ext cx="23225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 b="0" i="0">
                <a:solidFill>
                  <a:schemeClr val="accent2"/>
                </a:solidFill>
                <a:hlinkClick r:id="rId12"/>
              </a:rPr>
              <a:t>www.</a:t>
            </a:r>
            <a:r>
              <a:rPr lang="fr-FR" altLang="fr-FR" sz="1600" i="0">
                <a:solidFill>
                  <a:schemeClr val="accent2"/>
                </a:solidFill>
                <a:hlinkClick r:id="rId12"/>
              </a:rPr>
              <a:t>sentinelvision</a:t>
            </a:r>
            <a:r>
              <a:rPr lang="fr-FR" altLang="fr-FR" sz="1600" b="0" i="0">
                <a:solidFill>
                  <a:schemeClr val="accent2"/>
                </a:solidFill>
                <a:hlinkClick r:id="rId12"/>
              </a:rPr>
              <a:t>.eu</a:t>
            </a:r>
            <a:r>
              <a:rPr lang="fr-FR" altLang="fr-FR" sz="1600" b="0" i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54" name="ZoneTexte 59">
            <a:extLst>
              <a:ext uri="{FF2B5EF4-FFF2-40B4-BE49-F238E27FC236}">
                <a16:creationId xmlns:a16="http://schemas.microsoft.com/office/drawing/2014/main" id="{12B9F0BD-A8F1-4BA5-8EBF-F44345D48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1588" y="3509963"/>
            <a:ext cx="2324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 b="0" i="0">
                <a:solidFill>
                  <a:schemeClr val="accent2"/>
                </a:solidFill>
                <a:hlinkClick r:id="rId13"/>
              </a:rPr>
              <a:t>visioterra.net/</a:t>
            </a:r>
            <a:r>
              <a:rPr lang="fr-FR" altLang="fr-FR" sz="1600" i="0">
                <a:solidFill>
                  <a:schemeClr val="accent2"/>
                </a:solidFill>
                <a:hlinkClick r:id="rId13"/>
              </a:rPr>
              <a:t>VtGsep</a:t>
            </a:r>
            <a:r>
              <a:rPr lang="fr-FR" altLang="fr-FR" sz="1600" b="0" i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55" name="ZoneTexte 61">
            <a:extLst>
              <a:ext uri="{FF2B5EF4-FFF2-40B4-BE49-F238E27FC236}">
                <a16:creationId xmlns:a16="http://schemas.microsoft.com/office/drawing/2014/main" id="{4649ED62-346F-4871-8818-186EAA3F9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5113" y="1854200"/>
            <a:ext cx="2322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 b="0" i="0">
                <a:solidFill>
                  <a:schemeClr val="accent2"/>
                </a:solidFill>
                <a:hlinkClick r:id="rId14"/>
              </a:rPr>
              <a:t>visioterra.net/</a:t>
            </a:r>
            <a:r>
              <a:rPr lang="fr-FR" altLang="fr-FR" sz="1600" i="0">
                <a:solidFill>
                  <a:schemeClr val="accent2"/>
                </a:solidFill>
                <a:hlinkClick r:id="rId14"/>
              </a:rPr>
              <a:t>VtCryoSat</a:t>
            </a:r>
            <a:r>
              <a:rPr lang="fr-FR" altLang="fr-FR" sz="1600" b="0" i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56" name="ZoneTexte 56">
            <a:extLst>
              <a:ext uri="{FF2B5EF4-FFF2-40B4-BE49-F238E27FC236}">
                <a16:creationId xmlns:a16="http://schemas.microsoft.com/office/drawing/2014/main" id="{7067C64D-F44F-4D32-B4D0-2B5E1C40B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9600" y="5167313"/>
            <a:ext cx="25542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 b="0" i="0">
                <a:solidFill>
                  <a:schemeClr val="accent2"/>
                </a:solidFill>
                <a:hlinkClick r:id="rId15"/>
              </a:rPr>
              <a:t>visioterra.org/</a:t>
            </a:r>
            <a:r>
              <a:rPr lang="fr-FR" altLang="fr-FR" sz="1600" i="0">
                <a:solidFill>
                  <a:schemeClr val="accent2"/>
                </a:solidFill>
                <a:hlinkClick r:id="rId15"/>
              </a:rPr>
              <a:t>FlegtWatch</a:t>
            </a:r>
            <a:r>
              <a:rPr lang="fr-FR" altLang="fr-FR" sz="1600" b="0" i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57" name="Forme libre 16">
            <a:extLst>
              <a:ext uri="{FF2B5EF4-FFF2-40B4-BE49-F238E27FC236}">
                <a16:creationId xmlns:a16="http://schemas.microsoft.com/office/drawing/2014/main" id="{B4A1B06B-D2F6-4976-BF31-06956FD6C5D2}"/>
              </a:ext>
            </a:extLst>
          </p:cNvPr>
          <p:cNvSpPr>
            <a:spLocks/>
          </p:cNvSpPr>
          <p:nvPr/>
        </p:nvSpPr>
        <p:spPr bwMode="auto">
          <a:xfrm flipH="1">
            <a:off x="4585578" y="2945530"/>
            <a:ext cx="0" cy="2198034"/>
          </a:xfrm>
          <a:custGeom>
            <a:avLst/>
            <a:gdLst>
              <a:gd name="T0" fmla="*/ 0 w 3624"/>
              <a:gd name="T1" fmla="*/ 0 h 10000"/>
              <a:gd name="T2" fmla="*/ 0 w 3624"/>
              <a:gd name="T3" fmla="*/ 2147483646 h 100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24" h="10000">
                <a:moveTo>
                  <a:pt x="3624" y="0"/>
                </a:moveTo>
                <a:cubicBezTo>
                  <a:pt x="-2159" y="9275"/>
                  <a:pt x="1756" y="186"/>
                  <a:pt x="-1" y="10000"/>
                </a:cubicBezTo>
              </a:path>
            </a:pathLst>
          </a:cu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8" name="ZoneTexte 56">
            <a:extLst>
              <a:ext uri="{FF2B5EF4-FFF2-40B4-BE49-F238E27FC236}">
                <a16:creationId xmlns:a16="http://schemas.microsoft.com/office/drawing/2014/main" id="{9D292CDE-DCA6-4640-A4B0-E1864BD1C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5167313"/>
            <a:ext cx="2554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 Unicode MS" pitchFamily="34" charset="-128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 b="0" i="0">
                <a:solidFill>
                  <a:schemeClr val="accent2"/>
                </a:solidFill>
                <a:hlinkClick r:id="rId16"/>
              </a:rPr>
              <a:t>visioterra</a:t>
            </a:r>
            <a:r>
              <a:rPr lang="fr-FR" altLang="fr-FR" sz="1600" b="0" i="0" u="sng">
                <a:solidFill>
                  <a:schemeClr val="accent2"/>
                </a:solidFill>
                <a:hlinkClick r:id="rId16"/>
              </a:rPr>
              <a:t>.org/</a:t>
            </a:r>
            <a:r>
              <a:rPr lang="fr-FR" altLang="fr-FR" sz="1600" i="0" u="sng">
                <a:solidFill>
                  <a:schemeClr val="accent2"/>
                </a:solidFill>
                <a:hlinkClick r:id="rId16"/>
              </a:rPr>
              <a:t>misbar</a:t>
            </a:r>
            <a:r>
              <a:rPr lang="fr-FR" altLang="fr-FR" sz="1600" b="0" i="0" u="sng">
                <a:solidFill>
                  <a:schemeClr val="accent2"/>
                </a:solidFill>
                <a:hlinkClick r:id="rId16"/>
              </a:rPr>
              <a:t> </a:t>
            </a:r>
            <a:endParaRPr lang="fr-FR" altLang="fr-FR" sz="1600" b="0" i="0" u="sng">
              <a:solidFill>
                <a:schemeClr val="accent2"/>
              </a:solidFill>
            </a:endParaRPr>
          </a:p>
        </p:txBody>
      </p:sp>
      <p:grpSp>
        <p:nvGrpSpPr>
          <p:cNvPr id="59" name="Groupe 50">
            <a:extLst>
              <a:ext uri="{FF2B5EF4-FFF2-40B4-BE49-F238E27FC236}">
                <a16:creationId xmlns:a16="http://schemas.microsoft.com/office/drawing/2014/main" id="{5E41FF30-97AA-4C01-8894-9C6F32479C8A}"/>
              </a:ext>
            </a:extLst>
          </p:cNvPr>
          <p:cNvGrpSpPr>
            <a:grpSpLocks/>
          </p:cNvGrpSpPr>
          <p:nvPr/>
        </p:nvGrpSpPr>
        <p:grpSpPr bwMode="auto">
          <a:xfrm>
            <a:off x="3364750" y="5493274"/>
            <a:ext cx="2359378" cy="1327150"/>
            <a:chOff x="3364750" y="5267849"/>
            <a:chExt cx="2359378" cy="1327150"/>
          </a:xfrm>
        </p:grpSpPr>
        <p:pic>
          <p:nvPicPr>
            <p:cNvPr id="60" name="Image 51">
              <a:extLst>
                <a:ext uri="{FF2B5EF4-FFF2-40B4-BE49-F238E27FC236}">
                  <a16:creationId xmlns:a16="http://schemas.microsoft.com/office/drawing/2014/main" id="{759595F3-93E2-4FDD-AB43-15FCA23DE7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4750" y="5267849"/>
              <a:ext cx="2359378" cy="132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Image 52">
              <a:extLst>
                <a:ext uri="{FF2B5EF4-FFF2-40B4-BE49-F238E27FC236}">
                  <a16:creationId xmlns:a16="http://schemas.microsoft.com/office/drawing/2014/main" id="{BA69484C-D6CE-4B26-A838-D2C6A4D9B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7131" y="5976938"/>
              <a:ext cx="1014949" cy="570908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Image 53">
              <a:extLst>
                <a:ext uri="{FF2B5EF4-FFF2-40B4-BE49-F238E27FC236}">
                  <a16:creationId xmlns:a16="http://schemas.microsoft.com/office/drawing/2014/main" id="{9FFB6AD8-A203-4C28-AB69-E17864A06B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4626" y="6037331"/>
              <a:ext cx="370605" cy="472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" name="Espace réservé du contenu 2">
            <a:extLst>
              <a:ext uri="{FF2B5EF4-FFF2-40B4-BE49-F238E27FC236}">
                <a16:creationId xmlns:a16="http://schemas.microsoft.com/office/drawing/2014/main" id="{7467F53A-AA21-4AC7-B695-04B7154A0564}"/>
              </a:ext>
            </a:extLst>
          </p:cNvPr>
          <p:cNvSpPr txBox="1">
            <a:spLocks noChangeArrowheads="1"/>
          </p:cNvSpPr>
          <p:nvPr/>
        </p:nvSpPr>
        <p:spPr>
          <a:xfrm>
            <a:off x="58814" y="1352549"/>
            <a:ext cx="1598536" cy="488951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algn="l" defTabSz="914400">
              <a:buFont typeface="Wingdings" panose="05000000000000000000" pitchFamily="2" charset="2"/>
              <a:buNone/>
            </a:pPr>
            <a:r>
              <a:rPr lang="en-GB" altLang="fr-FR" sz="1600" b="1" dirty="0">
                <a:solidFill>
                  <a:schemeClr val="tx1"/>
                </a:solidFill>
              </a:rPr>
              <a:t>Since 2013</a:t>
            </a:r>
          </a:p>
        </p:txBody>
      </p:sp>
    </p:spTree>
    <p:extLst>
      <p:ext uri="{BB962C8B-B14F-4D97-AF65-F5344CB8AC3E}">
        <p14:creationId xmlns:p14="http://schemas.microsoft.com/office/powerpoint/2010/main" val="1236385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4E213C-B340-418F-BE78-5C7B46C9D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VtWeb for geoservices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174CA2-6DAF-4F4A-ADC9-5665A7E18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5" name="Groupe 29">
            <a:extLst>
              <a:ext uri="{FF2B5EF4-FFF2-40B4-BE49-F238E27FC236}">
                <a16:creationId xmlns:a16="http://schemas.microsoft.com/office/drawing/2014/main" id="{6143DABE-3DB5-4134-AF4D-300D0D44569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76366" y="1230343"/>
            <a:ext cx="5239059" cy="5608607"/>
            <a:chOff x="3182836" y="332656"/>
            <a:chExt cx="5852168" cy="6264696"/>
          </a:xfrm>
        </p:grpSpPr>
        <p:grpSp>
          <p:nvGrpSpPr>
            <p:cNvPr id="6" name="Groupe 28">
              <a:extLst>
                <a:ext uri="{FF2B5EF4-FFF2-40B4-BE49-F238E27FC236}">
                  <a16:creationId xmlns:a16="http://schemas.microsoft.com/office/drawing/2014/main" id="{650A639A-867D-4CCC-A7C8-EBDAC15C8A6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182836" y="1124744"/>
              <a:ext cx="5852168" cy="5472608"/>
              <a:chOff x="3182836" y="1124744"/>
              <a:chExt cx="5852168" cy="5472608"/>
            </a:xfrm>
          </p:grpSpPr>
          <p:pic>
            <p:nvPicPr>
              <p:cNvPr id="25" name="Image 25">
                <a:extLst>
                  <a:ext uri="{FF2B5EF4-FFF2-40B4-BE49-F238E27FC236}">
                    <a16:creationId xmlns:a16="http://schemas.microsoft.com/office/drawing/2014/main" id="{BE662AD5-67AF-41CC-B0EB-0B2A66615F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9686" y="3882431"/>
                <a:ext cx="2459962" cy="1248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Image 27">
                <a:extLst>
                  <a:ext uri="{FF2B5EF4-FFF2-40B4-BE49-F238E27FC236}">
                    <a16:creationId xmlns:a16="http://schemas.microsoft.com/office/drawing/2014/main" id="{1FAEE957-DE64-47F4-BE3F-EFD40D1609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0512" y="5199099"/>
                <a:ext cx="2485784" cy="1398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Image 14">
                <a:extLst>
                  <a:ext uri="{FF2B5EF4-FFF2-40B4-BE49-F238E27FC236}">
                    <a16:creationId xmlns:a16="http://schemas.microsoft.com/office/drawing/2014/main" id="{1AC81469-9C5F-465F-BA13-4B039FAF51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2836" y="1124744"/>
                <a:ext cx="5852168" cy="2676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59EFC59-6092-4510-816E-35DF917FF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8392" y="538730"/>
              <a:ext cx="1825076" cy="730030"/>
            </a:xfrm>
            <a:prstGeom prst="rect">
              <a:avLst/>
            </a:prstGeom>
          </p:spPr>
        </p:pic>
        <p:sp>
          <p:nvSpPr>
            <p:cNvPr id="8" name="Forme libre : forme 4">
              <a:extLst>
                <a:ext uri="{FF2B5EF4-FFF2-40B4-BE49-F238E27FC236}">
                  <a16:creationId xmlns:a16="http://schemas.microsoft.com/office/drawing/2014/main" id="{E75F7621-0996-4BC6-88CA-800566574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671" y="332656"/>
              <a:ext cx="1615440" cy="3830215"/>
            </a:xfrm>
            <a:custGeom>
              <a:avLst/>
              <a:gdLst>
                <a:gd name="T0" fmla="*/ 1615440 w 1615440"/>
                <a:gd name="T1" fmla="*/ 401215 h 3830215"/>
                <a:gd name="T2" fmla="*/ 0 w 1615440"/>
                <a:gd name="T3" fmla="*/ 3830215 h 383021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615440" h="3830215">
                  <a:moveTo>
                    <a:pt x="1615440" y="401215"/>
                  </a:moveTo>
                  <a:cubicBezTo>
                    <a:pt x="1000760" y="-1204065"/>
                    <a:pt x="203200" y="2433215"/>
                    <a:pt x="0" y="3830215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E5731C1B-828A-4B3B-8F38-40FF9BF8BAE4}"/>
                </a:ext>
              </a:extLst>
            </p:cNvPr>
            <p:cNvSpPr/>
            <p:nvPr/>
          </p:nvSpPr>
          <p:spPr bwMode="auto">
            <a:xfrm>
              <a:off x="5099159" y="1817069"/>
              <a:ext cx="249265" cy="173049"/>
            </a:xfrm>
            <a:custGeom>
              <a:avLst/>
              <a:gdLst>
                <a:gd name="connsiteX0" fmla="*/ 13888 w 105434"/>
                <a:gd name="connsiteY0" fmla="*/ 4704 h 59110"/>
                <a:gd name="connsiteX1" fmla="*/ 99613 w 105434"/>
                <a:gd name="connsiteY1" fmla="*/ 7086 h 59110"/>
                <a:gd name="connsiteX2" fmla="*/ 87707 w 105434"/>
                <a:gd name="connsiteY2" fmla="*/ 45186 h 59110"/>
                <a:gd name="connsiteX3" fmla="*/ 6745 w 105434"/>
                <a:gd name="connsiteY3" fmla="*/ 57092 h 59110"/>
                <a:gd name="connsiteX4" fmla="*/ 13888 w 105434"/>
                <a:gd name="connsiteY4" fmla="*/ 4704 h 59110"/>
                <a:gd name="connsiteX0" fmla="*/ 13888 w 105434"/>
                <a:gd name="connsiteY0" fmla="*/ 4704 h 59110"/>
                <a:gd name="connsiteX1" fmla="*/ 99613 w 105434"/>
                <a:gd name="connsiteY1" fmla="*/ 7086 h 59110"/>
                <a:gd name="connsiteX2" fmla="*/ 87707 w 105434"/>
                <a:gd name="connsiteY2" fmla="*/ 45186 h 59110"/>
                <a:gd name="connsiteX3" fmla="*/ 6745 w 105434"/>
                <a:gd name="connsiteY3" fmla="*/ 57092 h 59110"/>
                <a:gd name="connsiteX4" fmla="*/ 13888 w 105434"/>
                <a:gd name="connsiteY4" fmla="*/ 4704 h 59110"/>
                <a:gd name="connsiteX0" fmla="*/ 13888 w 105434"/>
                <a:gd name="connsiteY0" fmla="*/ 171 h 407002"/>
                <a:gd name="connsiteX1" fmla="*/ 99613 w 105434"/>
                <a:gd name="connsiteY1" fmla="*/ 354978 h 407002"/>
                <a:gd name="connsiteX2" fmla="*/ 87707 w 105434"/>
                <a:gd name="connsiteY2" fmla="*/ 393078 h 407002"/>
                <a:gd name="connsiteX3" fmla="*/ 6745 w 105434"/>
                <a:gd name="connsiteY3" fmla="*/ 404984 h 407002"/>
                <a:gd name="connsiteX4" fmla="*/ 13888 w 105434"/>
                <a:gd name="connsiteY4" fmla="*/ 171 h 407002"/>
                <a:gd name="connsiteX0" fmla="*/ 21989 w 239449"/>
                <a:gd name="connsiteY0" fmla="*/ 46000 h 452831"/>
                <a:gd name="connsiteX1" fmla="*/ 238683 w 239449"/>
                <a:gd name="connsiteY1" fmla="*/ 53145 h 452831"/>
                <a:gd name="connsiteX2" fmla="*/ 95808 w 239449"/>
                <a:gd name="connsiteY2" fmla="*/ 438907 h 452831"/>
                <a:gd name="connsiteX3" fmla="*/ 14846 w 239449"/>
                <a:gd name="connsiteY3" fmla="*/ 450813 h 452831"/>
                <a:gd name="connsiteX4" fmla="*/ 21989 w 239449"/>
                <a:gd name="connsiteY4" fmla="*/ 46000 h 452831"/>
                <a:gd name="connsiteX0" fmla="*/ 21989 w 239449"/>
                <a:gd name="connsiteY0" fmla="*/ 46000 h 452831"/>
                <a:gd name="connsiteX1" fmla="*/ 238683 w 239449"/>
                <a:gd name="connsiteY1" fmla="*/ 53145 h 452831"/>
                <a:gd name="connsiteX2" fmla="*/ 95808 w 239449"/>
                <a:gd name="connsiteY2" fmla="*/ 438907 h 452831"/>
                <a:gd name="connsiteX3" fmla="*/ 14846 w 239449"/>
                <a:gd name="connsiteY3" fmla="*/ 450813 h 452831"/>
                <a:gd name="connsiteX4" fmla="*/ 21989 w 239449"/>
                <a:gd name="connsiteY4" fmla="*/ 46000 h 452831"/>
                <a:gd name="connsiteX0" fmla="*/ 21989 w 239449"/>
                <a:gd name="connsiteY0" fmla="*/ 46000 h 452831"/>
                <a:gd name="connsiteX1" fmla="*/ 238683 w 239449"/>
                <a:gd name="connsiteY1" fmla="*/ 53145 h 452831"/>
                <a:gd name="connsiteX2" fmla="*/ 95808 w 239449"/>
                <a:gd name="connsiteY2" fmla="*/ 438907 h 452831"/>
                <a:gd name="connsiteX3" fmla="*/ 14846 w 239449"/>
                <a:gd name="connsiteY3" fmla="*/ 450813 h 452831"/>
                <a:gd name="connsiteX4" fmla="*/ 21989 w 239449"/>
                <a:gd name="connsiteY4" fmla="*/ 46000 h 452831"/>
                <a:gd name="connsiteX0" fmla="*/ 21989 w 239449"/>
                <a:gd name="connsiteY0" fmla="*/ 46000 h 452831"/>
                <a:gd name="connsiteX1" fmla="*/ 238683 w 239449"/>
                <a:gd name="connsiteY1" fmla="*/ 53145 h 452831"/>
                <a:gd name="connsiteX2" fmla="*/ 95808 w 239449"/>
                <a:gd name="connsiteY2" fmla="*/ 438907 h 452831"/>
                <a:gd name="connsiteX3" fmla="*/ 14846 w 239449"/>
                <a:gd name="connsiteY3" fmla="*/ 450813 h 452831"/>
                <a:gd name="connsiteX4" fmla="*/ 21989 w 239449"/>
                <a:gd name="connsiteY4" fmla="*/ 46000 h 452831"/>
                <a:gd name="connsiteX0" fmla="*/ 21989 w 239449"/>
                <a:gd name="connsiteY0" fmla="*/ 46000 h 452831"/>
                <a:gd name="connsiteX1" fmla="*/ 238683 w 239449"/>
                <a:gd name="connsiteY1" fmla="*/ 53145 h 452831"/>
                <a:gd name="connsiteX2" fmla="*/ 95808 w 239449"/>
                <a:gd name="connsiteY2" fmla="*/ 438907 h 452831"/>
                <a:gd name="connsiteX3" fmla="*/ 14846 w 239449"/>
                <a:gd name="connsiteY3" fmla="*/ 450813 h 452831"/>
                <a:gd name="connsiteX4" fmla="*/ 21989 w 239449"/>
                <a:gd name="connsiteY4" fmla="*/ 46000 h 452831"/>
                <a:gd name="connsiteX0" fmla="*/ 21989 w 255352"/>
                <a:gd name="connsiteY0" fmla="*/ 46000 h 451714"/>
                <a:gd name="connsiteX1" fmla="*/ 238683 w 255352"/>
                <a:gd name="connsiteY1" fmla="*/ 53145 h 451714"/>
                <a:gd name="connsiteX2" fmla="*/ 248208 w 255352"/>
                <a:gd name="connsiteY2" fmla="*/ 419857 h 451714"/>
                <a:gd name="connsiteX3" fmla="*/ 14846 w 255352"/>
                <a:gd name="connsiteY3" fmla="*/ 450813 h 451714"/>
                <a:gd name="connsiteX4" fmla="*/ 21989 w 255352"/>
                <a:gd name="connsiteY4" fmla="*/ 46000 h 451714"/>
                <a:gd name="connsiteX0" fmla="*/ 21989 w 248208"/>
                <a:gd name="connsiteY0" fmla="*/ 46000 h 451714"/>
                <a:gd name="connsiteX1" fmla="*/ 238683 w 248208"/>
                <a:gd name="connsiteY1" fmla="*/ 53145 h 451714"/>
                <a:gd name="connsiteX2" fmla="*/ 248208 w 248208"/>
                <a:gd name="connsiteY2" fmla="*/ 419857 h 451714"/>
                <a:gd name="connsiteX3" fmla="*/ 14846 w 248208"/>
                <a:gd name="connsiteY3" fmla="*/ 450813 h 451714"/>
                <a:gd name="connsiteX4" fmla="*/ 21989 w 248208"/>
                <a:gd name="connsiteY4" fmla="*/ 46000 h 451714"/>
                <a:gd name="connsiteX0" fmla="*/ 21989 w 325191"/>
                <a:gd name="connsiteY0" fmla="*/ 38274 h 443988"/>
                <a:gd name="connsiteX1" fmla="*/ 324408 w 325191"/>
                <a:gd name="connsiteY1" fmla="*/ 64469 h 443988"/>
                <a:gd name="connsiteX2" fmla="*/ 248208 w 325191"/>
                <a:gd name="connsiteY2" fmla="*/ 412131 h 443988"/>
                <a:gd name="connsiteX3" fmla="*/ 14846 w 325191"/>
                <a:gd name="connsiteY3" fmla="*/ 443087 h 443988"/>
                <a:gd name="connsiteX4" fmla="*/ 21989 w 325191"/>
                <a:gd name="connsiteY4" fmla="*/ 38274 h 443988"/>
                <a:gd name="connsiteX0" fmla="*/ 21989 w 324408"/>
                <a:gd name="connsiteY0" fmla="*/ 38274 h 443988"/>
                <a:gd name="connsiteX1" fmla="*/ 324408 w 324408"/>
                <a:gd name="connsiteY1" fmla="*/ 64469 h 443988"/>
                <a:gd name="connsiteX2" fmla="*/ 248208 w 324408"/>
                <a:gd name="connsiteY2" fmla="*/ 412131 h 443988"/>
                <a:gd name="connsiteX3" fmla="*/ 14846 w 324408"/>
                <a:gd name="connsiteY3" fmla="*/ 443087 h 443988"/>
                <a:gd name="connsiteX4" fmla="*/ 21989 w 324408"/>
                <a:gd name="connsiteY4" fmla="*/ 38274 h 443988"/>
                <a:gd name="connsiteX0" fmla="*/ 21989 w 324408"/>
                <a:gd name="connsiteY0" fmla="*/ 28330 h 434044"/>
                <a:gd name="connsiteX1" fmla="*/ 324408 w 324408"/>
                <a:gd name="connsiteY1" fmla="*/ 54525 h 434044"/>
                <a:gd name="connsiteX2" fmla="*/ 248208 w 324408"/>
                <a:gd name="connsiteY2" fmla="*/ 402187 h 434044"/>
                <a:gd name="connsiteX3" fmla="*/ 14846 w 324408"/>
                <a:gd name="connsiteY3" fmla="*/ 433143 h 434044"/>
                <a:gd name="connsiteX4" fmla="*/ 21989 w 324408"/>
                <a:gd name="connsiteY4" fmla="*/ 28330 h 434044"/>
                <a:gd name="connsiteX0" fmla="*/ 10690 w 365496"/>
                <a:gd name="connsiteY0" fmla="*/ 37583 h 412340"/>
                <a:gd name="connsiteX1" fmla="*/ 365496 w 365496"/>
                <a:gd name="connsiteY1" fmla="*/ 32821 h 412340"/>
                <a:gd name="connsiteX2" fmla="*/ 289296 w 365496"/>
                <a:gd name="connsiteY2" fmla="*/ 380483 h 412340"/>
                <a:gd name="connsiteX3" fmla="*/ 55934 w 365496"/>
                <a:gd name="connsiteY3" fmla="*/ 411439 h 412340"/>
                <a:gd name="connsiteX4" fmla="*/ 10690 w 365496"/>
                <a:gd name="connsiteY4" fmla="*/ 37583 h 412340"/>
                <a:gd name="connsiteX0" fmla="*/ 10690 w 365496"/>
                <a:gd name="connsiteY0" fmla="*/ 16140 h 390897"/>
                <a:gd name="connsiteX1" fmla="*/ 365496 w 365496"/>
                <a:gd name="connsiteY1" fmla="*/ 11378 h 390897"/>
                <a:gd name="connsiteX2" fmla="*/ 289296 w 365496"/>
                <a:gd name="connsiteY2" fmla="*/ 359040 h 390897"/>
                <a:gd name="connsiteX3" fmla="*/ 55934 w 365496"/>
                <a:gd name="connsiteY3" fmla="*/ 389996 h 390897"/>
                <a:gd name="connsiteX4" fmla="*/ 10690 w 365496"/>
                <a:gd name="connsiteY4" fmla="*/ 16140 h 390897"/>
                <a:gd name="connsiteX0" fmla="*/ 0 w 354806"/>
                <a:gd name="connsiteY0" fmla="*/ 16140 h 390897"/>
                <a:gd name="connsiteX1" fmla="*/ 354806 w 354806"/>
                <a:gd name="connsiteY1" fmla="*/ 11378 h 390897"/>
                <a:gd name="connsiteX2" fmla="*/ 278606 w 354806"/>
                <a:gd name="connsiteY2" fmla="*/ 359040 h 390897"/>
                <a:gd name="connsiteX3" fmla="*/ 45244 w 354806"/>
                <a:gd name="connsiteY3" fmla="*/ 389996 h 390897"/>
                <a:gd name="connsiteX4" fmla="*/ 0 w 354806"/>
                <a:gd name="connsiteY4" fmla="*/ 16140 h 390897"/>
                <a:gd name="connsiteX0" fmla="*/ 32396 w 387202"/>
                <a:gd name="connsiteY0" fmla="*/ 16140 h 390897"/>
                <a:gd name="connsiteX1" fmla="*/ 387202 w 387202"/>
                <a:gd name="connsiteY1" fmla="*/ 11378 h 390897"/>
                <a:gd name="connsiteX2" fmla="*/ 311002 w 387202"/>
                <a:gd name="connsiteY2" fmla="*/ 359040 h 390897"/>
                <a:gd name="connsiteX3" fmla="*/ 77640 w 387202"/>
                <a:gd name="connsiteY3" fmla="*/ 389996 h 390897"/>
                <a:gd name="connsiteX4" fmla="*/ 32396 w 387202"/>
                <a:gd name="connsiteY4" fmla="*/ 16140 h 390897"/>
                <a:gd name="connsiteX0" fmla="*/ 107176 w 461982"/>
                <a:gd name="connsiteY0" fmla="*/ 16140 h 359814"/>
                <a:gd name="connsiteX1" fmla="*/ 461982 w 461982"/>
                <a:gd name="connsiteY1" fmla="*/ 11378 h 359814"/>
                <a:gd name="connsiteX2" fmla="*/ 385782 w 461982"/>
                <a:gd name="connsiteY2" fmla="*/ 359040 h 359814"/>
                <a:gd name="connsiteX3" fmla="*/ 2402 w 461982"/>
                <a:gd name="connsiteY3" fmla="*/ 299509 h 359814"/>
                <a:gd name="connsiteX4" fmla="*/ 107176 w 461982"/>
                <a:gd name="connsiteY4" fmla="*/ 16140 h 359814"/>
                <a:gd name="connsiteX0" fmla="*/ 77863 w 432669"/>
                <a:gd name="connsiteY0" fmla="*/ 16140 h 359397"/>
                <a:gd name="connsiteX1" fmla="*/ 432669 w 432669"/>
                <a:gd name="connsiteY1" fmla="*/ 11378 h 359397"/>
                <a:gd name="connsiteX2" fmla="*/ 356469 w 432669"/>
                <a:gd name="connsiteY2" fmla="*/ 359040 h 359397"/>
                <a:gd name="connsiteX3" fmla="*/ 6426 w 432669"/>
                <a:gd name="connsiteY3" fmla="*/ 220928 h 359397"/>
                <a:gd name="connsiteX4" fmla="*/ 77863 w 432669"/>
                <a:gd name="connsiteY4" fmla="*/ 16140 h 359397"/>
                <a:gd name="connsiteX0" fmla="*/ 184170 w 538976"/>
                <a:gd name="connsiteY0" fmla="*/ 16140 h 359942"/>
                <a:gd name="connsiteX1" fmla="*/ 538976 w 538976"/>
                <a:gd name="connsiteY1" fmla="*/ 11378 h 359942"/>
                <a:gd name="connsiteX2" fmla="*/ 462776 w 538976"/>
                <a:gd name="connsiteY2" fmla="*/ 359040 h 359942"/>
                <a:gd name="connsiteX3" fmla="*/ 814 w 538976"/>
                <a:gd name="connsiteY3" fmla="*/ 309034 h 359942"/>
                <a:gd name="connsiteX4" fmla="*/ 184170 w 538976"/>
                <a:gd name="connsiteY4" fmla="*/ 16140 h 359942"/>
                <a:gd name="connsiteX0" fmla="*/ 393193 w 747999"/>
                <a:gd name="connsiteY0" fmla="*/ 16140 h 656797"/>
                <a:gd name="connsiteX1" fmla="*/ 747999 w 747999"/>
                <a:gd name="connsiteY1" fmla="*/ 11378 h 656797"/>
                <a:gd name="connsiteX2" fmla="*/ 671799 w 747999"/>
                <a:gd name="connsiteY2" fmla="*/ 359040 h 656797"/>
                <a:gd name="connsiteX3" fmla="*/ 287 w 747999"/>
                <a:gd name="connsiteY3" fmla="*/ 656697 h 656797"/>
                <a:gd name="connsiteX4" fmla="*/ 393193 w 747999"/>
                <a:gd name="connsiteY4" fmla="*/ 16140 h 656797"/>
                <a:gd name="connsiteX0" fmla="*/ 392906 w 747712"/>
                <a:gd name="connsiteY0" fmla="*/ 16140 h 656797"/>
                <a:gd name="connsiteX1" fmla="*/ 747712 w 747712"/>
                <a:gd name="connsiteY1" fmla="*/ 11378 h 656797"/>
                <a:gd name="connsiteX2" fmla="*/ 671512 w 747712"/>
                <a:gd name="connsiteY2" fmla="*/ 359040 h 656797"/>
                <a:gd name="connsiteX3" fmla="*/ 0 w 747712"/>
                <a:gd name="connsiteY3" fmla="*/ 656697 h 656797"/>
                <a:gd name="connsiteX4" fmla="*/ 392906 w 747712"/>
                <a:gd name="connsiteY4" fmla="*/ 16140 h 656797"/>
                <a:gd name="connsiteX0" fmla="*/ 392906 w 747712"/>
                <a:gd name="connsiteY0" fmla="*/ 16140 h 656697"/>
                <a:gd name="connsiteX1" fmla="*/ 747712 w 747712"/>
                <a:gd name="connsiteY1" fmla="*/ 11378 h 656697"/>
                <a:gd name="connsiteX2" fmla="*/ 671512 w 747712"/>
                <a:gd name="connsiteY2" fmla="*/ 359040 h 656697"/>
                <a:gd name="connsiteX3" fmla="*/ 0 w 747712"/>
                <a:gd name="connsiteY3" fmla="*/ 656697 h 656697"/>
                <a:gd name="connsiteX4" fmla="*/ 392906 w 747712"/>
                <a:gd name="connsiteY4" fmla="*/ 16140 h 656697"/>
                <a:gd name="connsiteX0" fmla="*/ 392906 w 747712"/>
                <a:gd name="connsiteY0" fmla="*/ 16140 h 656697"/>
                <a:gd name="connsiteX1" fmla="*/ 747712 w 747712"/>
                <a:gd name="connsiteY1" fmla="*/ 11378 h 656697"/>
                <a:gd name="connsiteX2" fmla="*/ 671512 w 747712"/>
                <a:gd name="connsiteY2" fmla="*/ 359040 h 656697"/>
                <a:gd name="connsiteX3" fmla="*/ 0 w 747712"/>
                <a:gd name="connsiteY3" fmla="*/ 656697 h 656697"/>
                <a:gd name="connsiteX4" fmla="*/ 392906 w 747712"/>
                <a:gd name="connsiteY4" fmla="*/ 16140 h 656697"/>
                <a:gd name="connsiteX0" fmla="*/ 327501 w 682307"/>
                <a:gd name="connsiteY0" fmla="*/ 16140 h 406781"/>
                <a:gd name="connsiteX1" fmla="*/ 682307 w 682307"/>
                <a:gd name="connsiteY1" fmla="*/ 11378 h 406781"/>
                <a:gd name="connsiteX2" fmla="*/ 606107 w 682307"/>
                <a:gd name="connsiteY2" fmla="*/ 359040 h 406781"/>
                <a:gd name="connsiteX3" fmla="*/ 0 w 682307"/>
                <a:gd name="connsiteY3" fmla="*/ 406781 h 406781"/>
                <a:gd name="connsiteX4" fmla="*/ 327501 w 682307"/>
                <a:gd name="connsiteY4" fmla="*/ 16140 h 406781"/>
                <a:gd name="connsiteX0" fmla="*/ 327501 w 682307"/>
                <a:gd name="connsiteY0" fmla="*/ 16140 h 406781"/>
                <a:gd name="connsiteX1" fmla="*/ 682307 w 682307"/>
                <a:gd name="connsiteY1" fmla="*/ 11378 h 406781"/>
                <a:gd name="connsiteX2" fmla="*/ 606107 w 682307"/>
                <a:gd name="connsiteY2" fmla="*/ 359040 h 406781"/>
                <a:gd name="connsiteX3" fmla="*/ 0 w 682307"/>
                <a:gd name="connsiteY3" fmla="*/ 406781 h 406781"/>
                <a:gd name="connsiteX4" fmla="*/ 327501 w 682307"/>
                <a:gd name="connsiteY4" fmla="*/ 16140 h 406781"/>
                <a:gd name="connsiteX0" fmla="*/ 327501 w 682307"/>
                <a:gd name="connsiteY0" fmla="*/ 16140 h 406781"/>
                <a:gd name="connsiteX1" fmla="*/ 682307 w 682307"/>
                <a:gd name="connsiteY1" fmla="*/ 11378 h 406781"/>
                <a:gd name="connsiteX2" fmla="*/ 606107 w 682307"/>
                <a:gd name="connsiteY2" fmla="*/ 359040 h 406781"/>
                <a:gd name="connsiteX3" fmla="*/ 0 w 682307"/>
                <a:gd name="connsiteY3" fmla="*/ 406781 h 406781"/>
                <a:gd name="connsiteX4" fmla="*/ 327501 w 682307"/>
                <a:gd name="connsiteY4" fmla="*/ 16140 h 406781"/>
                <a:gd name="connsiteX0" fmla="*/ 327501 w 682307"/>
                <a:gd name="connsiteY0" fmla="*/ 16140 h 406781"/>
                <a:gd name="connsiteX1" fmla="*/ 682307 w 682307"/>
                <a:gd name="connsiteY1" fmla="*/ 11378 h 406781"/>
                <a:gd name="connsiteX2" fmla="*/ 593025 w 682307"/>
                <a:gd name="connsiteY2" fmla="*/ 339814 h 406781"/>
                <a:gd name="connsiteX3" fmla="*/ 0 w 682307"/>
                <a:gd name="connsiteY3" fmla="*/ 406781 h 406781"/>
                <a:gd name="connsiteX4" fmla="*/ 327501 w 682307"/>
                <a:gd name="connsiteY4" fmla="*/ 16140 h 406781"/>
                <a:gd name="connsiteX0" fmla="*/ 327501 w 682307"/>
                <a:gd name="connsiteY0" fmla="*/ 16140 h 406781"/>
                <a:gd name="connsiteX1" fmla="*/ 682307 w 682307"/>
                <a:gd name="connsiteY1" fmla="*/ 11378 h 406781"/>
                <a:gd name="connsiteX2" fmla="*/ 593025 w 682307"/>
                <a:gd name="connsiteY2" fmla="*/ 339814 h 406781"/>
                <a:gd name="connsiteX3" fmla="*/ 0 w 682307"/>
                <a:gd name="connsiteY3" fmla="*/ 406781 h 406781"/>
                <a:gd name="connsiteX4" fmla="*/ 327501 w 682307"/>
                <a:gd name="connsiteY4" fmla="*/ 16140 h 406781"/>
                <a:gd name="connsiteX0" fmla="*/ 327501 w 682307"/>
                <a:gd name="connsiteY0" fmla="*/ 16140 h 406781"/>
                <a:gd name="connsiteX1" fmla="*/ 682307 w 682307"/>
                <a:gd name="connsiteY1" fmla="*/ 11378 h 406781"/>
                <a:gd name="connsiteX2" fmla="*/ 593025 w 682307"/>
                <a:gd name="connsiteY2" fmla="*/ 339814 h 406781"/>
                <a:gd name="connsiteX3" fmla="*/ 0 w 682307"/>
                <a:gd name="connsiteY3" fmla="*/ 406781 h 406781"/>
                <a:gd name="connsiteX4" fmla="*/ 327501 w 682307"/>
                <a:gd name="connsiteY4" fmla="*/ 16140 h 406781"/>
                <a:gd name="connsiteX0" fmla="*/ 327501 w 682307"/>
                <a:gd name="connsiteY0" fmla="*/ 16140 h 406781"/>
                <a:gd name="connsiteX1" fmla="*/ 682307 w 682307"/>
                <a:gd name="connsiteY1" fmla="*/ 11378 h 406781"/>
                <a:gd name="connsiteX2" fmla="*/ 593025 w 682307"/>
                <a:gd name="connsiteY2" fmla="*/ 339814 h 406781"/>
                <a:gd name="connsiteX3" fmla="*/ 0 w 682307"/>
                <a:gd name="connsiteY3" fmla="*/ 406781 h 406781"/>
                <a:gd name="connsiteX4" fmla="*/ 327501 w 682307"/>
                <a:gd name="connsiteY4" fmla="*/ 16140 h 406781"/>
                <a:gd name="connsiteX0" fmla="*/ 327504 w 682310"/>
                <a:gd name="connsiteY0" fmla="*/ 16140 h 471022"/>
                <a:gd name="connsiteX1" fmla="*/ 682310 w 682310"/>
                <a:gd name="connsiteY1" fmla="*/ 11378 h 471022"/>
                <a:gd name="connsiteX2" fmla="*/ 593028 w 682310"/>
                <a:gd name="connsiteY2" fmla="*/ 339814 h 471022"/>
                <a:gd name="connsiteX3" fmla="*/ 283350 w 682310"/>
                <a:gd name="connsiteY3" fmla="*/ 467992 h 471022"/>
                <a:gd name="connsiteX4" fmla="*/ 3 w 682310"/>
                <a:gd name="connsiteY4" fmla="*/ 406781 h 471022"/>
                <a:gd name="connsiteX5" fmla="*/ 327504 w 682310"/>
                <a:gd name="connsiteY5" fmla="*/ 16140 h 471022"/>
                <a:gd name="connsiteX0" fmla="*/ 327504 w 682310"/>
                <a:gd name="connsiteY0" fmla="*/ 16140 h 467992"/>
                <a:gd name="connsiteX1" fmla="*/ 682310 w 682310"/>
                <a:gd name="connsiteY1" fmla="*/ 11378 h 467992"/>
                <a:gd name="connsiteX2" fmla="*/ 593028 w 682310"/>
                <a:gd name="connsiteY2" fmla="*/ 339814 h 467992"/>
                <a:gd name="connsiteX3" fmla="*/ 283350 w 682310"/>
                <a:gd name="connsiteY3" fmla="*/ 467992 h 467992"/>
                <a:gd name="connsiteX4" fmla="*/ 3 w 682310"/>
                <a:gd name="connsiteY4" fmla="*/ 406781 h 467992"/>
                <a:gd name="connsiteX5" fmla="*/ 327504 w 682310"/>
                <a:gd name="connsiteY5" fmla="*/ 16140 h 467992"/>
                <a:gd name="connsiteX0" fmla="*/ 327504 w 682310"/>
                <a:gd name="connsiteY0" fmla="*/ 16140 h 467992"/>
                <a:gd name="connsiteX1" fmla="*/ 682310 w 682310"/>
                <a:gd name="connsiteY1" fmla="*/ 11378 h 467992"/>
                <a:gd name="connsiteX2" fmla="*/ 593028 w 682310"/>
                <a:gd name="connsiteY2" fmla="*/ 339814 h 467992"/>
                <a:gd name="connsiteX3" fmla="*/ 283350 w 682310"/>
                <a:gd name="connsiteY3" fmla="*/ 467992 h 467992"/>
                <a:gd name="connsiteX4" fmla="*/ 3 w 682310"/>
                <a:gd name="connsiteY4" fmla="*/ 406781 h 467992"/>
                <a:gd name="connsiteX5" fmla="*/ 327504 w 682310"/>
                <a:gd name="connsiteY5" fmla="*/ 16140 h 467992"/>
                <a:gd name="connsiteX0" fmla="*/ 327504 w 682310"/>
                <a:gd name="connsiteY0" fmla="*/ 16140 h 467992"/>
                <a:gd name="connsiteX1" fmla="*/ 682310 w 682310"/>
                <a:gd name="connsiteY1" fmla="*/ 11378 h 467992"/>
                <a:gd name="connsiteX2" fmla="*/ 593028 w 682310"/>
                <a:gd name="connsiteY2" fmla="*/ 339814 h 467992"/>
                <a:gd name="connsiteX3" fmla="*/ 283350 w 682310"/>
                <a:gd name="connsiteY3" fmla="*/ 467992 h 467992"/>
                <a:gd name="connsiteX4" fmla="*/ 3 w 682310"/>
                <a:gd name="connsiteY4" fmla="*/ 406781 h 467992"/>
                <a:gd name="connsiteX5" fmla="*/ 327504 w 682310"/>
                <a:gd name="connsiteY5" fmla="*/ 16140 h 467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2310" h="467992">
                  <a:moveTo>
                    <a:pt x="327504" y="16140"/>
                  </a:moveTo>
                  <a:cubicBezTo>
                    <a:pt x="412435" y="9394"/>
                    <a:pt x="493795" y="-13626"/>
                    <a:pt x="682310" y="11378"/>
                  </a:cubicBezTo>
                  <a:cubicBezTo>
                    <a:pt x="566025" y="45906"/>
                    <a:pt x="544212" y="217180"/>
                    <a:pt x="593028" y="339814"/>
                  </a:cubicBezTo>
                  <a:cubicBezTo>
                    <a:pt x="533075" y="393488"/>
                    <a:pt x="460671" y="444015"/>
                    <a:pt x="283350" y="467992"/>
                  </a:cubicBezTo>
                  <a:cubicBezTo>
                    <a:pt x="328405" y="274093"/>
                    <a:pt x="-815" y="459661"/>
                    <a:pt x="3" y="406781"/>
                  </a:cubicBezTo>
                  <a:cubicBezTo>
                    <a:pt x="150751" y="143431"/>
                    <a:pt x="192027" y="106792"/>
                    <a:pt x="327504" y="1614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fr-FR" dirty="0">
                <a:latin typeface="Arial" charset="0"/>
              </a:endParaRPr>
            </a:p>
          </p:txBody>
        </p:sp>
        <p:pic>
          <p:nvPicPr>
            <p:cNvPr id="10" name="Image 1">
              <a:extLst>
                <a:ext uri="{FF2B5EF4-FFF2-40B4-BE49-F238E27FC236}">
                  <a16:creationId xmlns:a16="http://schemas.microsoft.com/office/drawing/2014/main" id="{9C974399-BF4E-4E5E-9356-AF24D20B07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507226" flipH="1">
              <a:off x="4872940" y="388007"/>
              <a:ext cx="419676" cy="31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Forme libre : forme 7">
              <a:extLst>
                <a:ext uri="{FF2B5EF4-FFF2-40B4-BE49-F238E27FC236}">
                  <a16:creationId xmlns:a16="http://schemas.microsoft.com/office/drawing/2014/main" id="{C9EBA025-FD9D-48EC-A374-80C8F6150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738" y="1234281"/>
              <a:ext cx="862805" cy="2459831"/>
            </a:xfrm>
            <a:custGeom>
              <a:avLst/>
              <a:gdLst>
                <a:gd name="T0" fmla="*/ 683418 w 862805"/>
                <a:gd name="T1" fmla="*/ 22224 h 2459831"/>
                <a:gd name="T2" fmla="*/ 862805 w 862805"/>
                <a:gd name="T3" fmla="*/ 0 h 2459831"/>
                <a:gd name="T4" fmla="*/ 352425 w 862805"/>
                <a:gd name="T5" fmla="*/ 2459831 h 2459831"/>
                <a:gd name="T6" fmla="*/ 0 w 862805"/>
                <a:gd name="T7" fmla="*/ 2456656 h 2459831"/>
                <a:gd name="T8" fmla="*/ 683418 w 862805"/>
                <a:gd name="T9" fmla="*/ 22224 h 24598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2805" h="2459831">
                  <a:moveTo>
                    <a:pt x="683418" y="22224"/>
                  </a:moveTo>
                  <a:cubicBezTo>
                    <a:pt x="728661" y="16668"/>
                    <a:pt x="787399" y="11112"/>
                    <a:pt x="862805" y="0"/>
                  </a:cubicBezTo>
                  <a:cubicBezTo>
                    <a:pt x="457199" y="265113"/>
                    <a:pt x="369093" y="1963737"/>
                    <a:pt x="352425" y="2459831"/>
                  </a:cubicBezTo>
                  <a:cubicBezTo>
                    <a:pt x="251619" y="2451100"/>
                    <a:pt x="180181" y="2459037"/>
                    <a:pt x="0" y="2456656"/>
                  </a:cubicBezTo>
                  <a:cubicBezTo>
                    <a:pt x="197644" y="1074737"/>
                    <a:pt x="430212" y="194468"/>
                    <a:pt x="683418" y="22224"/>
                  </a:cubicBezTo>
                  <a:close/>
                </a:path>
              </a:pathLst>
            </a:custGeom>
            <a:solidFill>
              <a:srgbClr val="33CC33">
                <a:alpha val="50195"/>
              </a:srgbClr>
            </a:solidFill>
            <a:ln w="9525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Forme libre : forme 10">
              <a:extLst>
                <a:ext uri="{FF2B5EF4-FFF2-40B4-BE49-F238E27FC236}">
                  <a16:creationId xmlns:a16="http://schemas.microsoft.com/office/drawing/2014/main" id="{C0A8991A-B90D-4DBB-A0AC-37330B4DD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3513" y="661988"/>
              <a:ext cx="214312" cy="1133475"/>
            </a:xfrm>
            <a:custGeom>
              <a:avLst/>
              <a:gdLst>
                <a:gd name="T0" fmla="*/ 26193 w 214312"/>
                <a:gd name="T1" fmla="*/ 1128712 h 1133475"/>
                <a:gd name="T2" fmla="*/ 214312 w 214312"/>
                <a:gd name="T3" fmla="*/ 1133475 h 1133475"/>
                <a:gd name="T4" fmla="*/ 0 w 214312"/>
                <a:gd name="T5" fmla="*/ 0 h 1133475"/>
                <a:gd name="T6" fmla="*/ 26193 w 214312"/>
                <a:gd name="T7" fmla="*/ 1128712 h 11334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312" h="1133475">
                  <a:moveTo>
                    <a:pt x="26193" y="1128712"/>
                  </a:moveTo>
                  <a:lnTo>
                    <a:pt x="214312" y="1133475"/>
                  </a:lnTo>
                  <a:lnTo>
                    <a:pt x="0" y="0"/>
                  </a:lnTo>
                  <a:lnTo>
                    <a:pt x="26193" y="1128712"/>
                  </a:lnTo>
                  <a:close/>
                </a:path>
              </a:pathLst>
            </a:custGeom>
            <a:solidFill>
              <a:srgbClr val="FF9900">
                <a:alpha val="50195"/>
              </a:srgbClr>
            </a:solidFill>
            <a:ln w="9525" cap="flat" cmpd="sng" algn="ctr">
              <a:solidFill>
                <a:srgbClr val="FF8A1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96A0302-02C5-409F-A0BC-2D43D3AFB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2024" y="1818079"/>
              <a:ext cx="447338" cy="443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 18">
              <a:extLst>
                <a:ext uri="{FF2B5EF4-FFF2-40B4-BE49-F238E27FC236}">
                  <a16:creationId xmlns:a16="http://schemas.microsoft.com/office/drawing/2014/main" id="{F87DF2DA-ED49-4A4B-B5EF-091F61CADF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8133" y="332656"/>
              <a:ext cx="792088" cy="28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Forme libre : forme 19">
              <a:extLst>
                <a:ext uri="{FF2B5EF4-FFF2-40B4-BE49-F238E27FC236}">
                  <a16:creationId xmlns:a16="http://schemas.microsoft.com/office/drawing/2014/main" id="{D1071FE1-DC7E-45AD-8CD1-CD1C125C5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150" y="360533"/>
              <a:ext cx="2209800" cy="220491"/>
            </a:xfrm>
            <a:custGeom>
              <a:avLst/>
              <a:gdLst>
                <a:gd name="T0" fmla="*/ 0 w 2209800"/>
                <a:gd name="T1" fmla="*/ 220491 h 220491"/>
                <a:gd name="T2" fmla="*/ 2209800 w 2209800"/>
                <a:gd name="T3" fmla="*/ 144291 h 22049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209800" h="220491">
                  <a:moveTo>
                    <a:pt x="0" y="220491"/>
                  </a:moveTo>
                  <a:cubicBezTo>
                    <a:pt x="517525" y="-23984"/>
                    <a:pt x="1663700" y="-87484"/>
                    <a:pt x="2209800" y="144291"/>
                  </a:cubicBezTo>
                </a:path>
              </a:pathLst>
            </a:custGeom>
            <a:noFill/>
            <a:ln w="28575" cap="flat" cmpd="sng" algn="ctr">
              <a:solidFill>
                <a:srgbClr val="FF8A15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D1105E8D-7E7A-480C-9F3E-E26DB1D058B5}"/>
                </a:ext>
              </a:extLst>
            </p:cNvPr>
            <p:cNvSpPr/>
            <p:nvPr/>
          </p:nvSpPr>
          <p:spPr bwMode="auto">
            <a:xfrm>
              <a:off x="6134322" y="647002"/>
              <a:ext cx="1428907" cy="1095449"/>
            </a:xfrm>
            <a:custGeom>
              <a:avLst/>
              <a:gdLst>
                <a:gd name="connsiteX0" fmla="*/ 0 w 2209800"/>
                <a:gd name="connsiteY0" fmla="*/ 76200 h 76200"/>
                <a:gd name="connsiteX1" fmla="*/ 2209800 w 2209800"/>
                <a:gd name="connsiteY1" fmla="*/ 0 h 76200"/>
                <a:gd name="connsiteX0" fmla="*/ 0 w 2209800"/>
                <a:gd name="connsiteY0" fmla="*/ 76200 h 76200"/>
                <a:gd name="connsiteX1" fmla="*/ 2209800 w 2209800"/>
                <a:gd name="connsiteY1" fmla="*/ 0 h 76200"/>
                <a:gd name="connsiteX0" fmla="*/ 0 w 2209800"/>
                <a:gd name="connsiteY0" fmla="*/ 76200 h 141983"/>
                <a:gd name="connsiteX1" fmla="*/ 2209800 w 2209800"/>
                <a:gd name="connsiteY1" fmla="*/ 0 h 141983"/>
                <a:gd name="connsiteX0" fmla="*/ 0 w 2209800"/>
                <a:gd name="connsiteY0" fmla="*/ 140514 h 179477"/>
                <a:gd name="connsiteX1" fmla="*/ 2209800 w 2209800"/>
                <a:gd name="connsiteY1" fmla="*/ 64314 h 179477"/>
                <a:gd name="connsiteX0" fmla="*/ 0 w 2209800"/>
                <a:gd name="connsiteY0" fmla="*/ 220491 h 220491"/>
                <a:gd name="connsiteX1" fmla="*/ 2209800 w 2209800"/>
                <a:gd name="connsiteY1" fmla="*/ 144291 h 220491"/>
                <a:gd name="connsiteX0" fmla="*/ 0 w 590550"/>
                <a:gd name="connsiteY0" fmla="*/ 37492 h 1047142"/>
                <a:gd name="connsiteX1" fmla="*/ 590550 w 590550"/>
                <a:gd name="connsiteY1" fmla="*/ 1047142 h 1047142"/>
                <a:gd name="connsiteX0" fmla="*/ 0 w 666663"/>
                <a:gd name="connsiteY0" fmla="*/ 49730 h 1059380"/>
                <a:gd name="connsiteX1" fmla="*/ 590550 w 666663"/>
                <a:gd name="connsiteY1" fmla="*/ 1059380 h 1059380"/>
                <a:gd name="connsiteX0" fmla="*/ 419100 w 603747"/>
                <a:gd name="connsiteY0" fmla="*/ 44704 h 1159129"/>
                <a:gd name="connsiteX1" fmla="*/ 0 w 603747"/>
                <a:gd name="connsiteY1" fmla="*/ 1159129 h 1159129"/>
                <a:gd name="connsiteX0" fmla="*/ 419100 w 419100"/>
                <a:gd name="connsiteY0" fmla="*/ 0 h 1114425"/>
                <a:gd name="connsiteX1" fmla="*/ 0 w 419100"/>
                <a:gd name="connsiteY1" fmla="*/ 1114425 h 1114425"/>
                <a:gd name="connsiteX0" fmla="*/ 1428750 w 1428750"/>
                <a:gd name="connsiteY0" fmla="*/ 0 h 1095375"/>
                <a:gd name="connsiteX1" fmla="*/ 0 w 1428750"/>
                <a:gd name="connsiteY1" fmla="*/ 1095375 h 1095375"/>
                <a:gd name="connsiteX0" fmla="*/ 1428750 w 1428750"/>
                <a:gd name="connsiteY0" fmla="*/ 0 h 1095375"/>
                <a:gd name="connsiteX1" fmla="*/ 0 w 1428750"/>
                <a:gd name="connsiteY1" fmla="*/ 1095375 h 10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8750" h="1095375">
                  <a:moveTo>
                    <a:pt x="1428750" y="0"/>
                  </a:moveTo>
                  <a:cubicBezTo>
                    <a:pt x="679450" y="60325"/>
                    <a:pt x="225425" y="549275"/>
                    <a:pt x="0" y="1095375"/>
                  </a:cubicBezTo>
                </a:path>
              </a:pathLst>
            </a:custGeom>
            <a:noFill/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fr-FR">
                <a:latin typeface="Arial" charset="0"/>
              </a:endParaRPr>
            </a:p>
          </p:txBody>
        </p:sp>
        <p:grpSp>
          <p:nvGrpSpPr>
            <p:cNvPr id="17" name="Groupe 79">
              <a:extLst>
                <a:ext uri="{FF2B5EF4-FFF2-40B4-BE49-F238E27FC236}">
                  <a16:creationId xmlns:a16="http://schemas.microsoft.com/office/drawing/2014/main" id="{691055C5-9786-43D6-AF37-42D115C06CB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768809" y="1745267"/>
              <a:ext cx="608876" cy="648072"/>
              <a:chOff x="71120" y="3645024"/>
              <a:chExt cx="2790573" cy="2970213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0577A112-1D21-4B9F-B978-A940A971D49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1012" y="3879509"/>
                <a:ext cx="2226627" cy="223381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fr-FR">
                  <a:latin typeface="Arial" charset="0"/>
                </a:endParaRPr>
              </a:p>
            </p:txBody>
          </p:sp>
          <p:pic>
            <p:nvPicPr>
              <p:cNvPr id="24" name="Image 2">
                <a:extLst>
                  <a:ext uri="{FF2B5EF4-FFF2-40B4-BE49-F238E27FC236}">
                    <a16:creationId xmlns:a16="http://schemas.microsoft.com/office/drawing/2014/main" id="{9F711A8A-F357-4A84-90B9-EE073ED822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20" y="3645024"/>
                <a:ext cx="2790573" cy="2970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Image 23">
              <a:extLst>
                <a:ext uri="{FF2B5EF4-FFF2-40B4-BE49-F238E27FC236}">
                  <a16:creationId xmlns:a16="http://schemas.microsoft.com/office/drawing/2014/main" id="{B09A29AE-E71E-4B28-A679-28CB9D4EDA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3418" y="3882431"/>
              <a:ext cx="1428567" cy="2714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5EB2D040-23CB-43FD-95D0-13B9A1114E41}"/>
                </a:ext>
              </a:extLst>
            </p:cNvPr>
            <p:cNvSpPr/>
            <p:nvPr/>
          </p:nvSpPr>
          <p:spPr bwMode="auto">
            <a:xfrm>
              <a:off x="5688186" y="2363205"/>
              <a:ext cx="295307" cy="1114500"/>
            </a:xfrm>
            <a:custGeom>
              <a:avLst/>
              <a:gdLst>
                <a:gd name="connsiteX0" fmla="*/ 0 w 2209800"/>
                <a:gd name="connsiteY0" fmla="*/ 76200 h 76200"/>
                <a:gd name="connsiteX1" fmla="*/ 2209800 w 2209800"/>
                <a:gd name="connsiteY1" fmla="*/ 0 h 76200"/>
                <a:gd name="connsiteX0" fmla="*/ 0 w 2209800"/>
                <a:gd name="connsiteY0" fmla="*/ 76200 h 76200"/>
                <a:gd name="connsiteX1" fmla="*/ 2209800 w 2209800"/>
                <a:gd name="connsiteY1" fmla="*/ 0 h 76200"/>
                <a:gd name="connsiteX0" fmla="*/ 0 w 2209800"/>
                <a:gd name="connsiteY0" fmla="*/ 76200 h 141983"/>
                <a:gd name="connsiteX1" fmla="*/ 2209800 w 2209800"/>
                <a:gd name="connsiteY1" fmla="*/ 0 h 141983"/>
                <a:gd name="connsiteX0" fmla="*/ 0 w 2209800"/>
                <a:gd name="connsiteY0" fmla="*/ 140514 h 179477"/>
                <a:gd name="connsiteX1" fmla="*/ 2209800 w 2209800"/>
                <a:gd name="connsiteY1" fmla="*/ 64314 h 179477"/>
                <a:gd name="connsiteX0" fmla="*/ 0 w 2209800"/>
                <a:gd name="connsiteY0" fmla="*/ 220491 h 220491"/>
                <a:gd name="connsiteX1" fmla="*/ 2209800 w 2209800"/>
                <a:gd name="connsiteY1" fmla="*/ 144291 h 220491"/>
                <a:gd name="connsiteX0" fmla="*/ 0 w 590550"/>
                <a:gd name="connsiteY0" fmla="*/ 37492 h 1047142"/>
                <a:gd name="connsiteX1" fmla="*/ 590550 w 590550"/>
                <a:gd name="connsiteY1" fmla="*/ 1047142 h 1047142"/>
                <a:gd name="connsiteX0" fmla="*/ 0 w 666663"/>
                <a:gd name="connsiteY0" fmla="*/ 49730 h 1059380"/>
                <a:gd name="connsiteX1" fmla="*/ 590550 w 666663"/>
                <a:gd name="connsiteY1" fmla="*/ 1059380 h 1059380"/>
                <a:gd name="connsiteX0" fmla="*/ 419100 w 603747"/>
                <a:gd name="connsiteY0" fmla="*/ 44704 h 1159129"/>
                <a:gd name="connsiteX1" fmla="*/ 0 w 603747"/>
                <a:gd name="connsiteY1" fmla="*/ 1159129 h 1159129"/>
                <a:gd name="connsiteX0" fmla="*/ 419100 w 419100"/>
                <a:gd name="connsiteY0" fmla="*/ 0 h 1114425"/>
                <a:gd name="connsiteX1" fmla="*/ 0 w 419100"/>
                <a:gd name="connsiteY1" fmla="*/ 1114425 h 1114425"/>
                <a:gd name="connsiteX0" fmla="*/ 1428750 w 1428750"/>
                <a:gd name="connsiteY0" fmla="*/ 0 h 1095375"/>
                <a:gd name="connsiteX1" fmla="*/ 0 w 1428750"/>
                <a:gd name="connsiteY1" fmla="*/ 1095375 h 1095375"/>
                <a:gd name="connsiteX0" fmla="*/ 1428750 w 1428750"/>
                <a:gd name="connsiteY0" fmla="*/ 0 h 1095375"/>
                <a:gd name="connsiteX1" fmla="*/ 0 w 1428750"/>
                <a:gd name="connsiteY1" fmla="*/ 1095375 h 1095375"/>
                <a:gd name="connsiteX0" fmla="*/ 1428750 w 1428750"/>
                <a:gd name="connsiteY0" fmla="*/ 0 h 1095375"/>
                <a:gd name="connsiteX1" fmla="*/ 0 w 1428750"/>
                <a:gd name="connsiteY1" fmla="*/ 1095375 h 1095375"/>
                <a:gd name="connsiteX0" fmla="*/ 400050 w 400050"/>
                <a:gd name="connsiteY0" fmla="*/ 0 h 981075"/>
                <a:gd name="connsiteX1" fmla="*/ 0 w 400050"/>
                <a:gd name="connsiteY1" fmla="*/ 981075 h 981075"/>
                <a:gd name="connsiteX0" fmla="*/ 419998 w 419998"/>
                <a:gd name="connsiteY0" fmla="*/ 0 h 981075"/>
                <a:gd name="connsiteX1" fmla="*/ 19948 w 419998"/>
                <a:gd name="connsiteY1" fmla="*/ 981075 h 981075"/>
                <a:gd name="connsiteX0" fmla="*/ 400050 w 400050"/>
                <a:gd name="connsiteY0" fmla="*/ 0 h 981075"/>
                <a:gd name="connsiteX1" fmla="*/ 0 w 400050"/>
                <a:gd name="connsiteY1" fmla="*/ 981075 h 981075"/>
                <a:gd name="connsiteX0" fmla="*/ 295275 w 295275"/>
                <a:gd name="connsiteY0" fmla="*/ 0 h 1162050"/>
                <a:gd name="connsiteX1" fmla="*/ 0 w 295275"/>
                <a:gd name="connsiteY1" fmla="*/ 1162050 h 1162050"/>
                <a:gd name="connsiteX0" fmla="*/ 295275 w 295275"/>
                <a:gd name="connsiteY0" fmla="*/ 0 h 1162050"/>
                <a:gd name="connsiteX1" fmla="*/ 0 w 295275"/>
                <a:gd name="connsiteY1" fmla="*/ 116205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275" h="1162050">
                  <a:moveTo>
                    <a:pt x="295275" y="0"/>
                  </a:moveTo>
                  <a:cubicBezTo>
                    <a:pt x="69850" y="327025"/>
                    <a:pt x="15875" y="549275"/>
                    <a:pt x="0" y="1162050"/>
                  </a:cubicBezTo>
                </a:path>
              </a:pathLst>
            </a:custGeom>
            <a:noFill/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fr-FR">
                <a:latin typeface="Arial" charset="0"/>
              </a:endParaRPr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B3150CF6-4A0D-4395-9AB2-AC5B41B6F941}"/>
                </a:ext>
              </a:extLst>
            </p:cNvPr>
            <p:cNvSpPr/>
            <p:nvPr/>
          </p:nvSpPr>
          <p:spPr bwMode="auto">
            <a:xfrm>
              <a:off x="6213706" y="2364793"/>
              <a:ext cx="1120898" cy="1101799"/>
            </a:xfrm>
            <a:custGeom>
              <a:avLst/>
              <a:gdLst>
                <a:gd name="connsiteX0" fmla="*/ 0 w 2209800"/>
                <a:gd name="connsiteY0" fmla="*/ 76200 h 76200"/>
                <a:gd name="connsiteX1" fmla="*/ 2209800 w 2209800"/>
                <a:gd name="connsiteY1" fmla="*/ 0 h 76200"/>
                <a:gd name="connsiteX0" fmla="*/ 0 w 2209800"/>
                <a:gd name="connsiteY0" fmla="*/ 76200 h 76200"/>
                <a:gd name="connsiteX1" fmla="*/ 2209800 w 2209800"/>
                <a:gd name="connsiteY1" fmla="*/ 0 h 76200"/>
                <a:gd name="connsiteX0" fmla="*/ 0 w 2209800"/>
                <a:gd name="connsiteY0" fmla="*/ 76200 h 141983"/>
                <a:gd name="connsiteX1" fmla="*/ 2209800 w 2209800"/>
                <a:gd name="connsiteY1" fmla="*/ 0 h 141983"/>
                <a:gd name="connsiteX0" fmla="*/ 0 w 2209800"/>
                <a:gd name="connsiteY0" fmla="*/ 140514 h 179477"/>
                <a:gd name="connsiteX1" fmla="*/ 2209800 w 2209800"/>
                <a:gd name="connsiteY1" fmla="*/ 64314 h 179477"/>
                <a:gd name="connsiteX0" fmla="*/ 0 w 2209800"/>
                <a:gd name="connsiteY0" fmla="*/ 220491 h 220491"/>
                <a:gd name="connsiteX1" fmla="*/ 2209800 w 2209800"/>
                <a:gd name="connsiteY1" fmla="*/ 144291 h 220491"/>
                <a:gd name="connsiteX0" fmla="*/ 0 w 590550"/>
                <a:gd name="connsiteY0" fmla="*/ 37492 h 1047142"/>
                <a:gd name="connsiteX1" fmla="*/ 590550 w 590550"/>
                <a:gd name="connsiteY1" fmla="*/ 1047142 h 1047142"/>
                <a:gd name="connsiteX0" fmla="*/ 0 w 666663"/>
                <a:gd name="connsiteY0" fmla="*/ 49730 h 1059380"/>
                <a:gd name="connsiteX1" fmla="*/ 590550 w 666663"/>
                <a:gd name="connsiteY1" fmla="*/ 1059380 h 1059380"/>
                <a:gd name="connsiteX0" fmla="*/ 419100 w 603747"/>
                <a:gd name="connsiteY0" fmla="*/ 44704 h 1159129"/>
                <a:gd name="connsiteX1" fmla="*/ 0 w 603747"/>
                <a:gd name="connsiteY1" fmla="*/ 1159129 h 1159129"/>
                <a:gd name="connsiteX0" fmla="*/ 419100 w 419100"/>
                <a:gd name="connsiteY0" fmla="*/ 0 h 1114425"/>
                <a:gd name="connsiteX1" fmla="*/ 0 w 419100"/>
                <a:gd name="connsiteY1" fmla="*/ 1114425 h 1114425"/>
                <a:gd name="connsiteX0" fmla="*/ 1428750 w 1428750"/>
                <a:gd name="connsiteY0" fmla="*/ 0 h 1095375"/>
                <a:gd name="connsiteX1" fmla="*/ 0 w 1428750"/>
                <a:gd name="connsiteY1" fmla="*/ 1095375 h 1095375"/>
                <a:gd name="connsiteX0" fmla="*/ 1428750 w 1428750"/>
                <a:gd name="connsiteY0" fmla="*/ 0 h 1095375"/>
                <a:gd name="connsiteX1" fmla="*/ 0 w 1428750"/>
                <a:gd name="connsiteY1" fmla="*/ 1095375 h 1095375"/>
                <a:gd name="connsiteX0" fmla="*/ 1428750 w 1428750"/>
                <a:gd name="connsiteY0" fmla="*/ 0 h 1095375"/>
                <a:gd name="connsiteX1" fmla="*/ 0 w 1428750"/>
                <a:gd name="connsiteY1" fmla="*/ 1095375 h 1095375"/>
                <a:gd name="connsiteX0" fmla="*/ 400050 w 400050"/>
                <a:gd name="connsiteY0" fmla="*/ 0 h 981075"/>
                <a:gd name="connsiteX1" fmla="*/ 0 w 400050"/>
                <a:gd name="connsiteY1" fmla="*/ 981075 h 981075"/>
                <a:gd name="connsiteX0" fmla="*/ 419998 w 419998"/>
                <a:gd name="connsiteY0" fmla="*/ 0 h 981075"/>
                <a:gd name="connsiteX1" fmla="*/ 19948 w 419998"/>
                <a:gd name="connsiteY1" fmla="*/ 981075 h 981075"/>
                <a:gd name="connsiteX0" fmla="*/ 400050 w 400050"/>
                <a:gd name="connsiteY0" fmla="*/ 0 h 981075"/>
                <a:gd name="connsiteX1" fmla="*/ 0 w 400050"/>
                <a:gd name="connsiteY1" fmla="*/ 981075 h 981075"/>
                <a:gd name="connsiteX0" fmla="*/ 295275 w 295275"/>
                <a:gd name="connsiteY0" fmla="*/ 0 h 1162050"/>
                <a:gd name="connsiteX1" fmla="*/ 0 w 295275"/>
                <a:gd name="connsiteY1" fmla="*/ 1162050 h 1162050"/>
                <a:gd name="connsiteX0" fmla="*/ 295275 w 295275"/>
                <a:gd name="connsiteY0" fmla="*/ 0 h 1162050"/>
                <a:gd name="connsiteX1" fmla="*/ 0 w 295275"/>
                <a:gd name="connsiteY1" fmla="*/ 1162050 h 1162050"/>
                <a:gd name="connsiteX0" fmla="*/ 37967 w 649597"/>
                <a:gd name="connsiteY0" fmla="*/ 0 h 899333"/>
                <a:gd name="connsiteX1" fmla="*/ 649378 w 649597"/>
                <a:gd name="connsiteY1" fmla="*/ 899333 h 899333"/>
                <a:gd name="connsiteX0" fmla="*/ 49159 w 660570"/>
                <a:gd name="connsiteY0" fmla="*/ 0 h 899333"/>
                <a:gd name="connsiteX1" fmla="*/ 660570 w 660570"/>
                <a:gd name="connsiteY1" fmla="*/ 899333 h 899333"/>
                <a:gd name="connsiteX0" fmla="*/ 0 w 611411"/>
                <a:gd name="connsiteY0" fmla="*/ 0 h 899333"/>
                <a:gd name="connsiteX1" fmla="*/ 611411 w 611411"/>
                <a:gd name="connsiteY1" fmla="*/ 899333 h 899333"/>
                <a:gd name="connsiteX0" fmla="*/ 0 w 657612"/>
                <a:gd name="connsiteY0" fmla="*/ 0 h 899333"/>
                <a:gd name="connsiteX1" fmla="*/ 657612 w 657612"/>
                <a:gd name="connsiteY1" fmla="*/ 899333 h 899333"/>
                <a:gd name="connsiteX0" fmla="*/ 0 w 680712"/>
                <a:gd name="connsiteY0" fmla="*/ 0 h 1013177"/>
                <a:gd name="connsiteX1" fmla="*/ 680712 w 680712"/>
                <a:gd name="connsiteY1" fmla="*/ 1013177 h 101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0712" h="1013177">
                  <a:moveTo>
                    <a:pt x="0" y="0"/>
                  </a:moveTo>
                  <a:cubicBezTo>
                    <a:pt x="109529" y="423354"/>
                    <a:pt x="454034" y="882049"/>
                    <a:pt x="680712" y="1013177"/>
                  </a:cubicBezTo>
                </a:path>
              </a:pathLst>
            </a:custGeom>
            <a:noFill/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fr-FR">
                <a:latin typeface="Arial" charset="0"/>
              </a:endParaRPr>
            </a:p>
          </p:txBody>
        </p:sp>
        <p:sp>
          <p:nvSpPr>
            <p:cNvPr id="21" name="ZoneTexte 66">
              <a:extLst>
                <a:ext uri="{FF2B5EF4-FFF2-40B4-BE49-F238E27FC236}">
                  <a16:creationId xmlns:a16="http://schemas.microsoft.com/office/drawing/2014/main" id="{A2DB3032-CCE9-4E31-9677-91B8ABE0781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92525" y="3520058"/>
              <a:ext cx="1440159" cy="306467"/>
            </a:xfrm>
            <a:prstGeom prst="roundRect">
              <a:avLst>
                <a:gd name="adj" fmla="val 16667"/>
              </a:avLst>
            </a:prstGeom>
            <a:solidFill>
              <a:srgbClr val="E5E5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200" i="0"/>
                <a:t>dashboard</a:t>
              </a:r>
              <a:endParaRPr lang="en-GB" altLang="fr-FR" sz="1200" i="0"/>
            </a:p>
          </p:txBody>
        </p:sp>
        <p:sp>
          <p:nvSpPr>
            <p:cNvPr id="22" name="ZoneTexte 66">
              <a:extLst>
                <a:ext uri="{FF2B5EF4-FFF2-40B4-BE49-F238E27FC236}">
                  <a16:creationId xmlns:a16="http://schemas.microsoft.com/office/drawing/2014/main" id="{12C980B9-F10D-4B47-9961-758B47F6ABE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310947" y="3542339"/>
              <a:ext cx="1615441" cy="306467"/>
            </a:xfrm>
            <a:prstGeom prst="roundRect">
              <a:avLst>
                <a:gd name="adj" fmla="val 16667"/>
              </a:avLst>
            </a:prstGeom>
            <a:solidFill>
              <a:srgbClr val="FFE3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 Unicode MS" pitchFamily="34" charset="-128"/>
                <a:buChar char="-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200" i="0" dirty="0" err="1"/>
                <a:t>periodic</a:t>
              </a:r>
              <a:r>
                <a:rPr lang="fr-FR" altLang="fr-FR" sz="1200" i="0" dirty="0"/>
                <a:t> bulletin</a:t>
              </a:r>
              <a:endParaRPr lang="en-GB" altLang="fr-FR" sz="1200" i="0" dirty="0"/>
            </a:p>
          </p:txBody>
        </p:sp>
      </p:grp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747C8481-078E-4471-A98F-460CE2529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" y="1524000"/>
            <a:ext cx="5571400" cy="4906965"/>
          </a:xfrm>
        </p:spPr>
        <p:txBody>
          <a:bodyPr/>
          <a:lstStyle/>
          <a:p>
            <a:pPr marL="180975" indent="-180975">
              <a:spcBef>
                <a:spcPts val="1800"/>
              </a:spcBef>
            </a:pPr>
            <a:r>
              <a:rPr lang="en-GB" sz="1800" dirty="0"/>
              <a:t>VtWeb / POF-ML applied to GMES&amp;Africa projects</a:t>
            </a:r>
          </a:p>
          <a:p>
            <a:pPr marL="711777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800" b="1" dirty="0"/>
              <a:t>MISBAR</a:t>
            </a:r>
            <a:r>
              <a:rPr lang="en-GB" sz="1800" dirty="0"/>
              <a:t> – Agriculture &amp; irrigation </a:t>
            </a:r>
            <a:r>
              <a:rPr lang="en-GB" sz="1400" dirty="0"/>
              <a:t>(see attached)</a:t>
            </a:r>
            <a:endParaRPr lang="en-GB" sz="1800" dirty="0"/>
          </a:p>
          <a:p>
            <a:pPr marL="711777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800" b="1" dirty="0"/>
              <a:t>CAFWS</a:t>
            </a:r>
            <a:r>
              <a:rPr lang="en-GB" sz="1800" dirty="0"/>
              <a:t> – Deforestation &amp; fires</a:t>
            </a:r>
            <a:endParaRPr lang="en-GB" sz="1800" dirty="0">
              <a:solidFill>
                <a:schemeClr val="accent3"/>
              </a:solidFill>
            </a:endParaRPr>
          </a:p>
          <a:p>
            <a:pPr marL="180975" indent="-180975">
              <a:spcBef>
                <a:spcPts val="1800"/>
              </a:spcBef>
            </a:pPr>
            <a:r>
              <a:rPr lang="en-GB" sz="1800" dirty="0"/>
              <a:t>HW+SW installed at OSS (Tunisia)</a:t>
            </a:r>
            <a:br>
              <a:rPr lang="en-GB" sz="1800" dirty="0"/>
            </a:br>
            <a:r>
              <a:rPr lang="en-GB" sz="1800" dirty="0"/>
              <a:t>and AGEOS (Gabon)</a:t>
            </a:r>
            <a:endParaRPr lang="en-GB" sz="1400" dirty="0">
              <a:solidFill>
                <a:schemeClr val="accent3"/>
              </a:solidFill>
              <a:sym typeface="Symbol" panose="05050102010706020507" pitchFamily="18" charset="2"/>
            </a:endParaRPr>
          </a:p>
          <a:p>
            <a:pPr marL="180975" indent="-180975">
              <a:spcBef>
                <a:spcPts val="1800"/>
              </a:spcBef>
            </a:pPr>
            <a:r>
              <a:rPr lang="en-GB" sz="1800" dirty="0"/>
              <a:t>Interactive functions for citizen,</a:t>
            </a:r>
            <a:br>
              <a:rPr lang="en-GB" sz="1800" dirty="0"/>
            </a:br>
            <a:r>
              <a:rPr lang="en-GB" sz="1800" dirty="0"/>
              <a:t>students, researchers…</a:t>
            </a:r>
          </a:p>
          <a:p>
            <a:pPr marL="180975" indent="-180975">
              <a:spcBef>
                <a:spcPts val="1800"/>
              </a:spcBef>
            </a:pPr>
            <a:r>
              <a:rPr lang="en-GB" sz="1800" b="1" dirty="0"/>
              <a:t>Geoservices</a:t>
            </a:r>
            <a:r>
              <a:rPr lang="en-GB" sz="1800" dirty="0"/>
              <a:t> for monitoring / evaluation</a:t>
            </a:r>
          </a:p>
          <a:p>
            <a:pPr marL="711777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 Bold"/>
                <a:sym typeface="Arial Bold"/>
              </a:rPr>
              <a:t>Management of users and sites</a:t>
            </a:r>
          </a:p>
          <a:p>
            <a:pPr marL="711777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 Bold"/>
                <a:sym typeface="Arial Bold"/>
              </a:rPr>
              <a:t>Indicators (vegetation, moisture, rainfall…)</a:t>
            </a:r>
          </a:p>
          <a:p>
            <a:pPr marL="711777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en-GB" sz="1800" dirty="0"/>
              <a:t>Dashboards to detect anomalies</a:t>
            </a:r>
          </a:p>
          <a:p>
            <a:pPr marL="711777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 Bold"/>
                <a:sym typeface="Arial Bold"/>
              </a:rPr>
              <a:t>Automatic edition of periodic bulletins</a:t>
            </a:r>
          </a:p>
          <a:p>
            <a:pPr marL="711777" marR="0" lvl="1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en-GB" sz="1800" dirty="0"/>
              <a:t>…</a:t>
            </a:r>
            <a:endParaRPr lang="en-GB" sz="1400" dirty="0">
              <a:solidFill>
                <a:srgbClr val="83A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910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8381E28-E988-4111-9043-CC42AD10FC99}"/>
              </a:ext>
            </a:extLst>
          </p:cNvPr>
          <p:cNvSpPr/>
          <p:nvPr/>
        </p:nvSpPr>
        <p:spPr>
          <a:xfrm>
            <a:off x="1295400" y="4067175"/>
            <a:ext cx="1581150" cy="217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CE33A8-E714-4725-BB8B-6F46B0A05C4A}"/>
              </a:ext>
            </a:extLst>
          </p:cNvPr>
          <p:cNvSpPr/>
          <p:nvPr/>
        </p:nvSpPr>
        <p:spPr>
          <a:xfrm>
            <a:off x="1562100" y="4238625"/>
            <a:ext cx="914400" cy="83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AB717C6-BD8B-4F90-8E07-40B5DE5CC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Hello World of NDVI POF-ML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60F6B8-D56A-42F2-A8AE-FC0FB7EEF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3BDC576-F30B-4A91-9C65-BCA2D4630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2185366"/>
            <a:ext cx="5188408" cy="439783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F249468-4CC1-4FA2-B364-CB634ED8F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894" y="2438400"/>
            <a:ext cx="2462212" cy="109250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C827E73-C306-459E-92AA-1CE95B1A2A71}"/>
              </a:ext>
            </a:extLst>
          </p:cNvPr>
          <p:cNvSpPr txBox="1"/>
          <p:nvPr/>
        </p:nvSpPr>
        <p:spPr>
          <a:xfrm>
            <a:off x="3886200" y="1715157"/>
            <a:ext cx="518001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62275" algn="ctr"/>
                <a:tab pos="4219575" algn="l"/>
              </a:tabLst>
            </a:pPr>
            <a:r>
              <a:rPr lang="en-GB" sz="2400" b="1" dirty="0">
                <a:solidFill>
                  <a:schemeClr val="tx1"/>
                </a:solidFill>
                <a:latin typeface="+mj-lt"/>
              </a:rPr>
              <a:t>Interactive mode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0D13038-A31A-400C-9964-7AB49E9279B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7" y="2971086"/>
            <a:ext cx="3552930" cy="365831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69D4676-62F9-4930-AA89-631CCE1C55A4}"/>
              </a:ext>
            </a:extLst>
          </p:cNvPr>
          <p:cNvSpPr txBox="1"/>
          <p:nvPr/>
        </p:nvSpPr>
        <p:spPr>
          <a:xfrm>
            <a:off x="76201" y="2496207"/>
            <a:ext cx="355293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62275" algn="ctr"/>
                <a:tab pos="4219575" algn="l"/>
              </a:tabLst>
            </a:pPr>
            <a:r>
              <a:rPr lang="en-GB" sz="2400" b="1" dirty="0">
                <a:solidFill>
                  <a:schemeClr val="tx1"/>
                </a:solidFill>
                <a:latin typeface="+mj-lt"/>
              </a:rPr>
              <a:t>POF-ML edition mode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3D2EE4CB-CF09-4BB6-BA65-E217648B8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4" y="1219200"/>
            <a:ext cx="9039683" cy="838201"/>
          </a:xfrm>
        </p:spPr>
        <p:txBody>
          <a:bodyPr/>
          <a:lstStyle/>
          <a:p>
            <a:pPr marL="180975" indent="-180975">
              <a:spcBef>
                <a:spcPts val="1800"/>
              </a:spcBef>
            </a:pPr>
            <a:r>
              <a:rPr lang="en-GB" sz="1400" u="sng" dirty="0"/>
              <a:t>Hyperlook</a:t>
            </a:r>
            <a:r>
              <a:rPr lang="en-GB" sz="1400" dirty="0"/>
              <a:t>: rich URL describing a layer stack and the POF-ML script of each layer </a:t>
            </a:r>
            <a:r>
              <a:rPr lang="en-GB" sz="1400" dirty="0">
                <a:sym typeface="Symbol" panose="05050102010706020507" pitchFamily="18" charset="2"/>
              </a:rPr>
              <a:t> data cube</a:t>
            </a:r>
            <a:r>
              <a:rPr lang="en-GB" sz="1400" dirty="0"/>
              <a:t> </a:t>
            </a:r>
            <a:r>
              <a:rPr lang="en-GB" sz="1400" dirty="0">
                <a:hlinkClick r:id="rId5"/>
              </a:rPr>
              <a:t>https://visioterra.org/VtWeb/hyperlook/13ed0cd072bb41d38ce69829fbd4d287 </a:t>
            </a:r>
            <a:endParaRPr lang="en-GB" sz="1400" dirty="0"/>
          </a:p>
          <a:p>
            <a:pPr marL="180975" indent="-180975">
              <a:spcBef>
                <a:spcPts val="1200"/>
              </a:spcBef>
            </a:pPr>
            <a:r>
              <a:rPr lang="en-GB" sz="1400" u="sng" dirty="0"/>
              <a:t>POF-ML</a:t>
            </a:r>
            <a:r>
              <a:rPr lang="en-GB" sz="1400" dirty="0"/>
              <a:t>: Processing-On-the-Fly Macro-Language</a:t>
            </a:r>
          </a:p>
          <a:p>
            <a:pPr marL="180975" indent="-180975">
              <a:spcBef>
                <a:spcPts val="0"/>
              </a:spcBef>
            </a:pPr>
            <a:r>
              <a:rPr lang="en-GB" sz="1400" u="sng" dirty="0"/>
              <a:t>PU</a:t>
            </a:r>
            <a:r>
              <a:rPr lang="en-GB" sz="1400" dirty="0"/>
              <a:t>: Processing Unit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CBE9254-1485-426D-AD65-A9DD94BF88F3}"/>
              </a:ext>
            </a:extLst>
          </p:cNvPr>
          <p:cNvSpPr txBox="1"/>
          <p:nvPr/>
        </p:nvSpPr>
        <p:spPr>
          <a:xfrm>
            <a:off x="2447925" y="4343400"/>
            <a:ext cx="116205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62275" algn="ctr"/>
                <a:tab pos="4219575" algn="l"/>
              </a:tabLst>
            </a:pPr>
            <a:r>
              <a:rPr lang="en-GB" sz="1400" b="1" dirty="0">
                <a:solidFill>
                  <a:schemeClr val="accent6"/>
                </a:solidFill>
                <a:latin typeface="+mj-lt"/>
              </a:rPr>
              <a:t>computation PU</a:t>
            </a:r>
            <a:endParaRPr kumimoji="0" lang="en-GB" sz="1400" b="1" i="0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+mj-lt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CD844B6-D031-4ADC-959F-141ABED768FC}"/>
              </a:ext>
            </a:extLst>
          </p:cNvPr>
          <p:cNvSpPr txBox="1"/>
          <p:nvPr/>
        </p:nvSpPr>
        <p:spPr>
          <a:xfrm>
            <a:off x="1695450" y="5468007"/>
            <a:ext cx="116205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62275" algn="ctr"/>
                <a:tab pos="4219575" algn="l"/>
              </a:tabLst>
            </a:pPr>
            <a:r>
              <a:rPr lang="en-GB" sz="1400" b="1" dirty="0">
                <a:solidFill>
                  <a:schemeClr val="accent1"/>
                </a:solidFill>
                <a:latin typeface="+mj-lt"/>
              </a:rPr>
              <a:t>Rendering</a:t>
            </a:r>
            <a:br>
              <a:rPr lang="en-GB" sz="1400" b="1" dirty="0">
                <a:solidFill>
                  <a:schemeClr val="accent1"/>
                </a:solidFill>
                <a:latin typeface="+mj-lt"/>
              </a:rPr>
            </a:br>
            <a:r>
              <a:rPr lang="en-GB" sz="1400" b="1" dirty="0">
                <a:solidFill>
                  <a:schemeClr val="accent1"/>
                </a:solidFill>
                <a:latin typeface="+mj-lt"/>
              </a:rPr>
              <a:t>PU</a:t>
            </a:r>
            <a:endParaRPr kumimoji="0" lang="en-GB" sz="1400" b="1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j-lt"/>
            </a:endParaRPr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AB93948F-8F8B-4452-91DA-A25F4DE68A8D}"/>
              </a:ext>
            </a:extLst>
          </p:cNvPr>
          <p:cNvSpPr/>
          <p:nvPr/>
        </p:nvSpPr>
        <p:spPr>
          <a:xfrm>
            <a:off x="790575" y="6048375"/>
            <a:ext cx="495300" cy="120954"/>
          </a:xfrm>
          <a:custGeom>
            <a:avLst/>
            <a:gdLst>
              <a:gd name="connsiteX0" fmla="*/ 504825 w 504825"/>
              <a:gd name="connsiteY0" fmla="*/ 38100 h 38100"/>
              <a:gd name="connsiteX1" fmla="*/ 0 w 504825"/>
              <a:gd name="connsiteY1" fmla="*/ 0 h 38100"/>
              <a:gd name="connsiteX0" fmla="*/ 504825 w 504825"/>
              <a:gd name="connsiteY0" fmla="*/ 38100 h 38100"/>
              <a:gd name="connsiteX1" fmla="*/ 0 w 504825"/>
              <a:gd name="connsiteY1" fmla="*/ 0 h 38100"/>
              <a:gd name="connsiteX0" fmla="*/ 504825 w 504825"/>
              <a:gd name="connsiteY0" fmla="*/ 38100 h 40544"/>
              <a:gd name="connsiteX1" fmla="*/ 0 w 504825"/>
              <a:gd name="connsiteY1" fmla="*/ 0 h 40544"/>
              <a:gd name="connsiteX0" fmla="*/ 495300 w 495300"/>
              <a:gd name="connsiteY0" fmla="*/ 102970 h 102970"/>
              <a:gd name="connsiteX1" fmla="*/ 0 w 495300"/>
              <a:gd name="connsiteY1" fmla="*/ 0 h 10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300" h="102970">
                <a:moveTo>
                  <a:pt x="495300" y="102970"/>
                </a:moveTo>
                <a:cubicBezTo>
                  <a:pt x="327025" y="90270"/>
                  <a:pt x="225425" y="69850"/>
                  <a:pt x="0" y="0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5FFF3CC-51D1-4EBB-9AE9-81B4B51F36EE}"/>
              </a:ext>
            </a:extLst>
          </p:cNvPr>
          <p:cNvSpPr txBox="1"/>
          <p:nvPr/>
        </p:nvSpPr>
        <p:spPr>
          <a:xfrm>
            <a:off x="133351" y="5894418"/>
            <a:ext cx="70484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62275" algn="ctr"/>
                <a:tab pos="4219575" algn="l"/>
              </a:tabLst>
            </a:pPr>
            <a:r>
              <a:rPr lang="en-GB" sz="1400" b="1" dirty="0">
                <a:solidFill>
                  <a:schemeClr val="accent1"/>
                </a:solidFill>
                <a:latin typeface="+mj-lt"/>
              </a:rPr>
              <a:t>WMTS</a:t>
            </a:r>
            <a:endParaRPr kumimoji="0" lang="en-GB" sz="1400" b="1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j-lt"/>
            </a:endParaRPr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95080E72-5B4D-4C0D-A695-83AA6AF40557}"/>
              </a:ext>
            </a:extLst>
          </p:cNvPr>
          <p:cNvSpPr/>
          <p:nvPr/>
        </p:nvSpPr>
        <p:spPr>
          <a:xfrm>
            <a:off x="1066800" y="4799182"/>
            <a:ext cx="495300" cy="120954"/>
          </a:xfrm>
          <a:custGeom>
            <a:avLst/>
            <a:gdLst>
              <a:gd name="connsiteX0" fmla="*/ 504825 w 504825"/>
              <a:gd name="connsiteY0" fmla="*/ 38100 h 38100"/>
              <a:gd name="connsiteX1" fmla="*/ 0 w 504825"/>
              <a:gd name="connsiteY1" fmla="*/ 0 h 38100"/>
              <a:gd name="connsiteX0" fmla="*/ 504825 w 504825"/>
              <a:gd name="connsiteY0" fmla="*/ 38100 h 38100"/>
              <a:gd name="connsiteX1" fmla="*/ 0 w 504825"/>
              <a:gd name="connsiteY1" fmla="*/ 0 h 38100"/>
              <a:gd name="connsiteX0" fmla="*/ 504825 w 504825"/>
              <a:gd name="connsiteY0" fmla="*/ 38100 h 40544"/>
              <a:gd name="connsiteX1" fmla="*/ 0 w 504825"/>
              <a:gd name="connsiteY1" fmla="*/ 0 h 40544"/>
              <a:gd name="connsiteX0" fmla="*/ 495300 w 495300"/>
              <a:gd name="connsiteY0" fmla="*/ 102970 h 102970"/>
              <a:gd name="connsiteX1" fmla="*/ 0 w 495300"/>
              <a:gd name="connsiteY1" fmla="*/ 0 h 10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300" h="102970">
                <a:moveTo>
                  <a:pt x="495300" y="102970"/>
                </a:moveTo>
                <a:cubicBezTo>
                  <a:pt x="327025" y="90270"/>
                  <a:pt x="225425" y="69850"/>
                  <a:pt x="0" y="0"/>
                </a:cubicBezTo>
              </a:path>
            </a:pathLst>
          </a:custGeom>
          <a:noFill/>
          <a:ln w="25400" cap="flat">
            <a:solidFill>
              <a:schemeClr val="accent6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6FA971A-3E37-4F6D-A31C-C33151761463}"/>
              </a:ext>
            </a:extLst>
          </p:cNvPr>
          <p:cNvSpPr txBox="1"/>
          <p:nvPr/>
        </p:nvSpPr>
        <p:spPr>
          <a:xfrm>
            <a:off x="514351" y="4343400"/>
            <a:ext cx="70484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62275" algn="ctr"/>
                <a:tab pos="4219575" algn="l"/>
              </a:tabLst>
            </a:pPr>
            <a:r>
              <a:rPr lang="en-GB" sz="1400" b="1" dirty="0">
                <a:solidFill>
                  <a:schemeClr val="accent6"/>
                </a:solidFill>
                <a:latin typeface="+mj-lt"/>
              </a:rPr>
              <a:t>WCS</a:t>
            </a:r>
            <a:br>
              <a:rPr lang="en-GB" sz="1400" b="1" dirty="0">
                <a:solidFill>
                  <a:schemeClr val="accent6"/>
                </a:solidFill>
                <a:latin typeface="+mj-lt"/>
              </a:rPr>
            </a:br>
            <a:r>
              <a:rPr lang="en-GB" sz="1400" b="1" dirty="0">
                <a:solidFill>
                  <a:schemeClr val="accent6"/>
                </a:solidFill>
                <a:latin typeface="+mj-lt"/>
              </a:rPr>
              <a:t>ODC</a:t>
            </a:r>
            <a:endParaRPr kumimoji="0" lang="en-GB" sz="1400" b="1" i="0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31046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19546</TotalTime>
  <Words>1030</Words>
  <Application>Microsoft Office PowerPoint</Application>
  <PresentationFormat>Affichage à l'écran (4:3)</PresentationFormat>
  <Paragraphs>218</Paragraphs>
  <Slides>16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6" baseType="lpstr">
      <vt:lpstr>Arial</vt:lpstr>
      <vt:lpstr>Arial Bold</vt:lpstr>
      <vt:lpstr>Avenir Roman</vt:lpstr>
      <vt:lpstr>Calibri</vt:lpstr>
      <vt:lpstr>Courier New</vt:lpstr>
      <vt:lpstr>Helvetica</vt:lpstr>
      <vt:lpstr>Symbol</vt:lpstr>
      <vt:lpstr>Wingdings</vt:lpstr>
      <vt:lpstr>Default</vt:lpstr>
      <vt:lpstr>Document</vt:lpstr>
      <vt:lpstr>Working Group on Information Systems and Services (WGISS)</vt:lpstr>
      <vt:lpstr>Executive summary</vt:lpstr>
      <vt:lpstr>Systematic / on-demand /  on-the-fly processing</vt:lpstr>
      <vt:lpstr>VtWeb – From high-level requirements up to design</vt:lpstr>
      <vt:lpstr>VtWeb – Design principles</vt:lpstr>
      <vt:lpstr>VtWeb – Data Processing Relay</vt:lpstr>
      <vt:lpstr>VtWeb – Generic platform  for customized platforms</vt:lpstr>
      <vt:lpstr>VtWeb for geoservices</vt:lpstr>
      <vt:lpstr>Hello World of NDVI POF-ML</vt:lpstr>
      <vt:lpstr>Deforestation in Cameroon</vt:lpstr>
      <vt:lpstr>Radar Cross Section Equalization (RCSE) applied to Sentinel-1</vt:lpstr>
      <vt:lpstr>Observation occurrences of  Sentinel-2 in 2020</vt:lpstr>
      <vt:lpstr>Pan-sharpening of Sentinel-2 SWIR bands by NIR band 8</vt:lpstr>
      <vt:lpstr>Use of VtWeb POF-ML in CEOS / WGCV / TMSG / DEMIX</vt:lpstr>
      <vt:lpstr>Processing units of POF-ML v1.0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Serge RIAZANOFF</cp:lastModifiedBy>
  <cp:revision>681</cp:revision>
  <dcterms:modified xsi:type="dcterms:W3CDTF">2021-10-19T15:28:57Z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976fa30-1907-4356-8241-62ea5e1c0256_Enabled">
    <vt:lpwstr>true</vt:lpwstr>
  </property>
  <property fmtid="{D5CDD505-2E9C-101B-9397-08002B2CF9AE}" pid="3" name="MSIP_Label_3976fa30-1907-4356-8241-62ea5e1c0256_SetDate">
    <vt:lpwstr>2021-10-11T12:07:15Z</vt:lpwstr>
  </property>
  <property fmtid="{D5CDD505-2E9C-101B-9397-08002B2CF9AE}" pid="4" name="MSIP_Label_3976fa30-1907-4356-8241-62ea5e1c0256_Method">
    <vt:lpwstr>Privileged</vt:lpwstr>
  </property>
  <property fmtid="{D5CDD505-2E9C-101B-9397-08002B2CF9AE}" pid="5" name="MSIP_Label_3976fa30-1907-4356-8241-62ea5e1c0256_Name">
    <vt:lpwstr>ESA UNCLASSIFIED – For ESA Official Use Only</vt:lpwstr>
  </property>
  <property fmtid="{D5CDD505-2E9C-101B-9397-08002B2CF9AE}" pid="6" name="MSIP_Label_3976fa30-1907-4356-8241-62ea5e1c0256_SiteId">
    <vt:lpwstr>9a5cacd0-2bef-4dd7-ac5c-7ebe1f54f495</vt:lpwstr>
  </property>
  <property fmtid="{D5CDD505-2E9C-101B-9397-08002B2CF9AE}" pid="7" name="MSIP_Label_3976fa30-1907-4356-8241-62ea5e1c0256_ActionId">
    <vt:lpwstr>bfa4026e-97ec-4f00-86e6-7b9d445c57db</vt:lpwstr>
  </property>
  <property fmtid="{D5CDD505-2E9C-101B-9397-08002B2CF9AE}" pid="8" name="MSIP_Label_3976fa30-1907-4356-8241-62ea5e1c0256_ContentBits">
    <vt:lpwstr>0</vt:lpwstr>
  </property>
</Properties>
</file>