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9" r:id="rId2"/>
    <p:sldId id="266" r:id="rId3"/>
    <p:sldId id="260" r:id="rId4"/>
    <p:sldId id="268" r:id="rId5"/>
    <p:sldId id="267" r:id="rId6"/>
    <p:sldId id="283" r:id="rId7"/>
    <p:sldId id="286" r:id="rId8"/>
    <p:sldId id="287" r:id="rId9"/>
    <p:sldId id="297" r:id="rId10"/>
    <p:sldId id="289" r:id="rId11"/>
    <p:sldId id="284" r:id="rId12"/>
    <p:sldId id="290" r:id="rId13"/>
    <p:sldId id="291" r:id="rId14"/>
    <p:sldId id="292"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4660"/>
  </p:normalViewPr>
  <p:slideViewPr>
    <p:cSldViewPr snapToGrid="0">
      <p:cViewPr varScale="1">
        <p:scale>
          <a:sx n="71" d="100"/>
          <a:sy n="71" d="100"/>
        </p:scale>
        <p:origin x="648" y="6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‹Nº›</a:t>
            </a:fld>
            <a:endParaRPr lang="en-AU" sz="1400" b="1" dirty="0">
              <a:solidFill>
                <a:schemeClr val="accent1"/>
              </a:solidFill>
            </a:endParaRPr>
          </a:p>
        </p:txBody>
      </p:sp>
      <p:sp>
        <p:nvSpPr>
          <p:cNvPr id="9" name="TextBox 8">
            <a:extLst>
              <a:ext uri="{FF2B5EF4-FFF2-40B4-BE49-F238E27FC236}">
                <a16:creationId xmlns=""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 xmlns:a16="http://schemas.microsoft.com/office/drawing/2014/main"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 xmlns:a16="http://schemas.microsoft.com/office/drawing/2014/main"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‹Nº›</a:t>
            </a:fld>
            <a:endParaRPr lang="en-AU" sz="1400" b="1" dirty="0">
              <a:solidFill>
                <a:schemeClr val="accent1"/>
              </a:solidFill>
            </a:endParaRPr>
          </a:p>
        </p:txBody>
      </p:sp>
      <p:sp>
        <p:nvSpPr>
          <p:cNvPr id="15" name="Title 15">
            <a:extLst>
              <a:ext uri="{FF2B5EF4-FFF2-40B4-BE49-F238E27FC236}">
                <a16:creationId xmlns=""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 xmlns:a16="http://schemas.microsoft.com/office/drawing/2014/main"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 xmlns:a16="http://schemas.microsoft.com/office/drawing/2014/main"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 xmlns:a16="http://schemas.microsoft.com/office/drawing/2014/main"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‹Nº›</a:t>
            </a:fld>
            <a:endParaRPr lang="en-AU" sz="1400" b="1" dirty="0">
              <a:solidFill>
                <a:schemeClr val="accent1"/>
              </a:solidFill>
            </a:endParaRPr>
          </a:p>
        </p:txBody>
      </p:sp>
      <p:sp>
        <p:nvSpPr>
          <p:cNvPr id="9" name="Title 15">
            <a:extLst>
              <a:ext uri="{FF2B5EF4-FFF2-40B4-BE49-F238E27FC236}">
                <a16:creationId xmlns=""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 xmlns:a16="http://schemas.microsoft.com/office/drawing/2014/main"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 xmlns:a16="http://schemas.microsoft.com/office/drawing/2014/main"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‹Nº›</a:t>
            </a:fld>
            <a:endParaRPr lang="en-AU" sz="1400" b="1" dirty="0">
              <a:solidFill>
                <a:schemeClr val="accent1"/>
              </a:solidFill>
            </a:endParaRPr>
          </a:p>
        </p:txBody>
      </p:sp>
      <p:sp>
        <p:nvSpPr>
          <p:cNvPr id="11" name="Title 15">
            <a:extLst>
              <a:ext uri="{FF2B5EF4-FFF2-40B4-BE49-F238E27FC236}">
                <a16:creationId xmlns=""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 xmlns:a16="http://schemas.microsoft.com/office/drawing/2014/main"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 xmlns:a16="http://schemas.microsoft.com/office/drawing/2014/main" id="{8A22C5D0-A59F-4D59-9AE0-98B49D48F724}"/>
              </a:ext>
            </a:extLst>
          </p:cNvPr>
          <p:cNvPicPr>
            <a:picLocks noChangeAspect="1"/>
          </p:cNvPicPr>
          <p:nvPr userDrawn="1"/>
        </p:nvPicPr>
        <p:blipFill rotWithShape="1">
          <a:blip r:embed="rId7"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 xmlns:a16="http://schemas.microsoft.com/office/drawing/2014/main" id="{D83F94B4-13EA-4151-AFBF-F80C398EB193}"/>
              </a:ext>
            </a:extLst>
          </p:cNvPr>
          <p:cNvPicPr>
            <a:picLocks noChangeAspect="1"/>
          </p:cNvPicPr>
          <p:nvPr userDrawn="1"/>
        </p:nvPicPr>
        <p:blipFill>
          <a:blip r:embed="rId8"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CEOS </a:t>
            </a:r>
            <a:r>
              <a:rPr lang="en" sz="6000" dirty="0" smtClean="0">
                <a:solidFill>
                  <a:srgbClr val="FFFFFF"/>
                </a:solidFill>
              </a:rPr>
              <a:t>WG D</a:t>
            </a:r>
            <a:r>
              <a:rPr lang="es-MX" sz="6000" dirty="0" smtClean="0">
                <a:solidFill>
                  <a:srgbClr val="FFFFFF"/>
                </a:solidFill>
              </a:rPr>
              <a:t>i</a:t>
            </a:r>
            <a:r>
              <a:rPr lang="en" sz="6000" dirty="0" smtClean="0">
                <a:solidFill>
                  <a:srgbClr val="FFFFFF"/>
                </a:solidFill>
              </a:rPr>
              <a:t>sasters</a:t>
            </a:r>
            <a:r>
              <a:rPr lang="en" sz="6000" dirty="0">
                <a:solidFill>
                  <a:srgbClr val="FFFFFF"/>
                </a:solidFill>
              </a:rPr>
              <a:t/>
            </a:r>
            <a:br>
              <a:rPr lang="en" sz="6000" dirty="0">
                <a:solidFill>
                  <a:srgbClr val="FFFFFF"/>
                </a:solidFill>
              </a:rPr>
            </a:br>
            <a:r>
              <a:rPr lang="en" sz="6000" dirty="0">
                <a:solidFill>
                  <a:srgbClr val="FFFFFF"/>
                </a:solidFill>
              </a:rPr>
              <a:t/>
            </a:r>
            <a:br>
              <a:rPr lang="en" sz="6000" dirty="0">
                <a:solidFill>
                  <a:srgbClr val="FFFFFF"/>
                </a:solidFill>
              </a:rPr>
            </a:br>
            <a:r>
              <a:rPr lang="en" sz="6000" dirty="0">
                <a:solidFill>
                  <a:srgbClr val="FFFFFF"/>
                </a:solidFill>
              </a:rPr>
              <a:t/>
            </a:r>
            <a:br>
              <a:rPr lang="en" sz="6000" dirty="0">
                <a:solidFill>
                  <a:srgbClr val="FFFFFF"/>
                </a:solidFill>
              </a:rPr>
            </a:br>
            <a:endParaRPr lang="en-AU" sz="6000" dirty="0"/>
          </a:p>
        </p:txBody>
      </p:sp>
      <p:sp>
        <p:nvSpPr>
          <p:cNvPr id="6" name="Shape 11">
            <a:extLst>
              <a:ext uri="{FF2B5EF4-FFF2-40B4-BE49-F238E27FC236}">
                <a16:creationId xmlns="" xmlns:a16="http://schemas.microsoft.com/office/drawing/2014/main" id="{75A0D59D-8C5C-48CF-A49D-9DE235F8CED6}"/>
              </a:ext>
            </a:extLst>
          </p:cNvPr>
          <p:cNvSpPr/>
          <p:nvPr/>
        </p:nvSpPr>
        <p:spPr>
          <a:xfrm>
            <a:off x="7823200" y="4734990"/>
            <a:ext cx="4232027" cy="2123009"/>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US" sz="2200" b="1" dirty="0">
                <a:solidFill>
                  <a:schemeClr val="accent1"/>
                </a:solidFill>
                <a:latin typeface="Quire Sans" panose="020B0502040400020003" pitchFamily="34" charset="0"/>
                <a:ea typeface="Arial Bold"/>
                <a:cs typeface="Quire Sans" panose="020B0502040400020003" pitchFamily="34" charset="0"/>
                <a:sym typeface="Arial Bold"/>
              </a:rPr>
              <a:t>Laura Frulla</a:t>
            </a:r>
          </a:p>
          <a:p>
            <a:pPr lvl="0" algn="r" defTabSz="914400">
              <a:lnSpc>
                <a:spcPct val="150000"/>
              </a:lnSpc>
              <a:defRPr>
                <a:solidFill>
                  <a:srgbClr val="000000"/>
                </a:solidFill>
              </a:defRPr>
            </a:pPr>
            <a:r>
              <a:rPr lang="en-US" sz="2200" b="1" dirty="0">
                <a:solidFill>
                  <a:schemeClr val="accent1"/>
                </a:solidFill>
                <a:latin typeface="Quire Sans" panose="020B0502040400020003" pitchFamily="34" charset="0"/>
                <a:ea typeface="Arial Bold"/>
                <a:cs typeface="Quire Sans" panose="020B0502040400020003" pitchFamily="34" charset="0"/>
                <a:sym typeface="Arial Bold"/>
              </a:rPr>
              <a:t>CEOS WGD Vice-Chair</a:t>
            </a:r>
          </a:p>
          <a:p>
            <a:pPr lvl="0" algn="r" defTabSz="914400">
              <a:lnSpc>
                <a:spcPct val="150000"/>
              </a:lnSpc>
              <a:defRPr>
                <a:solidFill>
                  <a:srgbClr val="000000"/>
                </a:solidFill>
              </a:defRPr>
            </a:pPr>
            <a:r>
              <a:rPr lang="en-US" sz="2200" b="1" dirty="0">
                <a:solidFill>
                  <a:schemeClr val="accent1"/>
                </a:solidFill>
                <a:latin typeface="Quire Sans" panose="020B0502040400020003" pitchFamily="34" charset="0"/>
                <a:ea typeface="Arial Bold"/>
                <a:cs typeface="Quire Sans" panose="020B0502040400020003" pitchFamily="34" charset="0"/>
                <a:sym typeface="Arial Bold"/>
              </a:rPr>
              <a:t>WGISS-53</a:t>
            </a:r>
          </a:p>
          <a:p>
            <a:pPr lvl="0" algn="r" defTabSz="914400">
              <a:lnSpc>
                <a:spcPct val="150000"/>
              </a:lnSpc>
              <a:defRPr>
                <a:solidFill>
                  <a:srgbClr val="000000"/>
                </a:solidFill>
              </a:defRPr>
            </a:pPr>
            <a:r>
              <a:rPr lang="en-US" sz="2200" b="1" dirty="0">
                <a:solidFill>
                  <a:schemeClr val="accent1"/>
                </a:solidFill>
                <a:latin typeface="Quire Sans" panose="020B0502040400020003" pitchFamily="34" charset="0"/>
                <a:ea typeface="Arial Bold"/>
                <a:cs typeface="Quire Sans" panose="020B0502040400020003" pitchFamily="34" charset="0"/>
                <a:sym typeface="Arial Bold"/>
              </a:rPr>
              <a:t>24 March </a:t>
            </a:r>
            <a:r>
              <a:rPr lang="en-US" sz="2200" b="1" dirty="0" smtClean="0">
                <a:solidFill>
                  <a:schemeClr val="accent1"/>
                </a:solidFill>
                <a:latin typeface="Quire Sans" panose="020B0502040400020003" pitchFamily="34" charset="0"/>
                <a:ea typeface="Arial Bold"/>
                <a:cs typeface="Quire Sans" panose="020B0502040400020003" pitchFamily="34" charset="0"/>
                <a:sym typeface="Arial Bold"/>
              </a:rPr>
              <a:t>2022</a:t>
            </a:r>
            <a:endParaRPr lang="en-US"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99393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10</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GEO-DARMA</a:t>
            </a:r>
          </a:p>
        </p:txBody>
      </p:sp>
      <p:sp>
        <p:nvSpPr>
          <p:cNvPr id="14" name="Content Placeholder 2"/>
          <p:cNvSpPr>
            <a:spLocks noGrp="1"/>
          </p:cNvSpPr>
          <p:nvPr>
            <p:ph sz="quarter" idx="4294967295"/>
          </p:nvPr>
        </p:nvSpPr>
        <p:spPr>
          <a:xfrm>
            <a:off x="685799" y="7225488"/>
            <a:ext cx="6142703" cy="49699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Aims</a:t>
            </a:r>
            <a:endParaRPr lang="en-US" sz="2000" dirty="0">
              <a:latin typeface="Quire Sans" panose="020B0502040400020003" pitchFamily="34" charset="0"/>
              <a:cs typeface="Quire Sans" panose="020B0502040400020003" pitchFamily="34" charset="0"/>
            </a:endParaRPr>
          </a:p>
        </p:txBody>
      </p:sp>
      <p:sp>
        <p:nvSpPr>
          <p:cNvPr id="9" name="Content Placeholder 3"/>
          <p:cNvSpPr>
            <a:spLocks noGrp="1"/>
          </p:cNvSpPr>
          <p:nvPr>
            <p:ph sz="quarter" idx="4294967295"/>
          </p:nvPr>
        </p:nvSpPr>
        <p:spPr>
          <a:xfrm>
            <a:off x="-1" y="1035873"/>
            <a:ext cx="12191111" cy="553998"/>
          </a:xfrm>
          <a:prstGeom prst="rect">
            <a:avLst/>
          </a:prstGeom>
          <a:noFill/>
        </p:spPr>
        <p:txBody>
          <a:bodyPr wrap="square" rtlCol="0">
            <a:spAutoFit/>
          </a:bodyPr>
          <a:lstStyle/>
          <a:p>
            <a:pPr marL="0" indent="0" algn="ctr">
              <a:lnSpc>
                <a:spcPct val="150000"/>
              </a:lnSpc>
              <a:buNone/>
            </a:pPr>
            <a:r>
              <a:rPr lang="en-US" sz="2000" dirty="0" smtClean="0">
                <a:latin typeface="Quire Sans" panose="020B0502040400020003" pitchFamily="34" charset="0"/>
                <a:cs typeface="Quire Sans" panose="020B0502040400020003" pitchFamily="34" charset="0"/>
              </a:rPr>
              <a:t>(GEO </a:t>
            </a:r>
            <a:r>
              <a:rPr lang="en-US" sz="2000" dirty="0">
                <a:latin typeface="Quire Sans" panose="020B0502040400020003" pitchFamily="34" charset="0"/>
                <a:cs typeface="Quire Sans" panose="020B0502040400020003" pitchFamily="34" charset="0"/>
              </a:rPr>
              <a:t>Data Access for Risk </a:t>
            </a:r>
            <a:r>
              <a:rPr lang="en-US" sz="2000" dirty="0" smtClean="0">
                <a:latin typeface="Quire Sans" panose="020B0502040400020003" pitchFamily="34" charset="0"/>
                <a:cs typeface="Quire Sans" panose="020B0502040400020003" pitchFamily="34" charset="0"/>
              </a:rPr>
              <a:t>Management-DARMA</a:t>
            </a:r>
            <a:r>
              <a:rPr lang="en-US" sz="2000" dirty="0">
                <a:latin typeface="Quire Sans" panose="020B0502040400020003" pitchFamily="34" charset="0"/>
                <a:cs typeface="Quire Sans" panose="020B0502040400020003" pitchFamily="34" charset="0"/>
              </a:rPr>
              <a:t>)</a:t>
            </a:r>
          </a:p>
        </p:txBody>
      </p:sp>
      <p:sp>
        <p:nvSpPr>
          <p:cNvPr id="10" name="Content Placeholder 2"/>
          <p:cNvSpPr>
            <a:spLocks noGrp="1"/>
          </p:cNvSpPr>
          <p:nvPr>
            <p:ph sz="quarter" idx="4294967295"/>
          </p:nvPr>
        </p:nvSpPr>
        <p:spPr>
          <a:xfrm>
            <a:off x="6656387" y="2219615"/>
            <a:ext cx="4572000" cy="299056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Supports </a:t>
            </a:r>
            <a:r>
              <a:rPr lang="en-US" sz="2000" dirty="0">
                <a:latin typeface="Quire Sans" panose="020B0502040400020003" pitchFamily="34" charset="0"/>
                <a:cs typeface="Quire Sans" panose="020B0502040400020003" pitchFamily="34" charset="0"/>
              </a:rPr>
              <a:t>practical implementation of critical elements of the UN Sendai Framework.</a:t>
            </a: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Is </a:t>
            </a:r>
            <a:r>
              <a:rPr lang="en-US" sz="2000" dirty="0">
                <a:latin typeface="Quire Sans" panose="020B0502040400020003" pitchFamily="34" charset="0"/>
                <a:cs typeface="Quire Sans" panose="020B0502040400020003" pitchFamily="34" charset="0"/>
              </a:rPr>
              <a:t>an open initiative undertaken with partners from both satellite and non-satellite </a:t>
            </a:r>
            <a:r>
              <a:rPr lang="en-US" sz="2000" dirty="0" smtClean="0">
                <a:latin typeface="Quire Sans" panose="020B0502040400020003" pitchFamily="34" charset="0"/>
                <a:cs typeface="Quire Sans" panose="020B0502040400020003" pitchFamily="34" charset="0"/>
              </a:rPr>
              <a:t>organizations.</a:t>
            </a:r>
            <a:endParaRPr lang="en-US" sz="2000" dirty="0">
              <a:latin typeface="Quire Sans" panose="020B0502040400020003" pitchFamily="34" charset="0"/>
              <a:cs typeface="Quire Sans" panose="020B0502040400020003" pitchFamily="34" charset="0"/>
            </a:endParaRPr>
          </a:p>
        </p:txBody>
      </p:sp>
      <p:pic>
        <p:nvPicPr>
          <p:cNvPr id="11" name="Picture 2" descr="http://ceos.org/wp-content/uploads/2017/03/G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6108"/>
            <a:ext cx="5076825" cy="34575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4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11</a:t>
            </a:fld>
            <a:endParaRPr lang="en-AU" sz="1400" b="1" dirty="0">
              <a:solidFill>
                <a:schemeClr val="accent1"/>
              </a:solidFill>
            </a:endParaRPr>
          </a:p>
        </p:txBody>
      </p:sp>
      <p:sp>
        <p:nvSpPr>
          <p:cNvPr id="8" name="TextBox 7">
            <a:extLst>
              <a:ext uri="{FF2B5EF4-FFF2-40B4-BE49-F238E27FC236}">
                <a16:creationId xmlns="" xmlns:a16="http://schemas.microsoft.com/office/drawing/2014/main" id="{B20E0AA3-A2FF-42D7-A2B3-99CCEB187B8E}"/>
              </a:ext>
            </a:extLst>
          </p:cNvPr>
          <p:cNvSpPr txBox="1"/>
          <p:nvPr/>
        </p:nvSpPr>
        <p:spPr>
          <a:xfrm>
            <a:off x="1184648" y="6728492"/>
            <a:ext cx="10043739" cy="49699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Landslide </a:t>
            </a:r>
            <a:r>
              <a:rPr lang="en-US" sz="2000" dirty="0" smtClean="0">
                <a:latin typeface="Quire Sans" panose="020B0502040400020003" pitchFamily="34" charset="0"/>
                <a:cs typeface="Quire Sans" panose="020B0502040400020003" pitchFamily="34" charset="0"/>
              </a:rPr>
              <a:t>Demonstrator</a:t>
            </a:r>
            <a:endParaRPr lang="en-US" sz="2000" dirty="0">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Flood Pilot</a:t>
            </a:r>
          </a:p>
        </p:txBody>
      </p:sp>
      <p:sp>
        <p:nvSpPr>
          <p:cNvPr id="14" name="Content Placeholder 2"/>
          <p:cNvSpPr>
            <a:spLocks noGrp="1"/>
          </p:cNvSpPr>
          <p:nvPr>
            <p:ph sz="quarter" idx="4294967295"/>
          </p:nvPr>
        </p:nvSpPr>
        <p:spPr>
          <a:xfrm>
            <a:off x="280458" y="2384801"/>
            <a:ext cx="6142703" cy="286232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Explores and demonstrates best practices for combining diverse optical and radar data sources to improve current abilities to map flood extent and depth, and improve understanding of how hazard science can be better integrated with vulnerability and exposure information</a:t>
            </a:r>
            <a:r>
              <a:rPr lang="en-US" sz="2000" dirty="0" smtClean="0">
                <a:latin typeface="Quire Sans" panose="020B0502040400020003" pitchFamily="34" charset="0"/>
                <a:cs typeface="Quire Sans" panose="020B0502040400020003" pitchFamily="34" charset="0"/>
              </a:rPr>
              <a:t>.</a:t>
            </a:r>
            <a:endParaRPr lang="en-US" sz="2000" dirty="0">
              <a:latin typeface="Quire Sans" panose="020B0502040400020003" pitchFamily="34" charset="0"/>
              <a:cs typeface="Quire Sans" panose="020B0502040400020003" pitchFamily="34" charset="0"/>
            </a:endParaRPr>
          </a:p>
        </p:txBody>
      </p:sp>
      <p:grpSp>
        <p:nvGrpSpPr>
          <p:cNvPr id="3" name="Grupo 2"/>
          <p:cNvGrpSpPr/>
          <p:nvPr/>
        </p:nvGrpSpPr>
        <p:grpSpPr>
          <a:xfrm>
            <a:off x="6496316" y="1211329"/>
            <a:ext cx="5336433" cy="4953000"/>
            <a:chOff x="6626942" y="1211329"/>
            <a:chExt cx="5336433" cy="4953000"/>
          </a:xfrm>
        </p:grpSpPr>
        <p:pic>
          <p:nvPicPr>
            <p:cNvPr id="12" name="Picture 4">
              <a:extLst>
                <a:ext uri="{FF2B5EF4-FFF2-40B4-BE49-F238E27FC236}">
                  <a16:creationId xmlns="" xmlns:a16="http://schemas.microsoft.com/office/drawing/2014/main" id="{CB7A3D69-F756-6C47-ACC6-6D8A17B4A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942" y="1211329"/>
              <a:ext cx="3124200" cy="3145029"/>
            </a:xfrm>
            <a:prstGeom prst="rect">
              <a:avLst/>
            </a:prstGeom>
            <a:effectLst>
              <a:outerShdw blurRad="50800" dist="38100" dir="2700000" algn="tl" rotWithShape="0">
                <a:prstClr val="black">
                  <a:alpha val="40000"/>
                </a:prstClr>
              </a:outerShdw>
            </a:effectLst>
          </p:spPr>
        </p:pic>
        <p:pic>
          <p:nvPicPr>
            <p:cNvPr id="13" name="Picture 5">
              <a:extLst>
                <a:ext uri="{FF2B5EF4-FFF2-40B4-BE49-F238E27FC236}">
                  <a16:creationId xmlns="" xmlns:a16="http://schemas.microsoft.com/office/drawing/2014/main" id="{67B34540-8558-3F4D-BF3F-ED3771EF3E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6742" y="3954529"/>
              <a:ext cx="3126633" cy="22098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4388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12</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GSNL</a:t>
            </a:r>
          </a:p>
        </p:txBody>
      </p:sp>
      <p:sp>
        <p:nvSpPr>
          <p:cNvPr id="9" name="Content Placeholder 2"/>
          <p:cNvSpPr>
            <a:spLocks noGrp="1"/>
          </p:cNvSpPr>
          <p:nvPr>
            <p:ph sz="quarter" idx="4294967295"/>
          </p:nvPr>
        </p:nvSpPr>
        <p:spPr>
          <a:xfrm>
            <a:off x="6213541" y="2152881"/>
            <a:ext cx="4818252" cy="345222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Aims </a:t>
            </a:r>
            <a:r>
              <a:rPr lang="en-US" sz="2000" dirty="0">
                <a:latin typeface="Quire Sans" panose="020B0502040400020003" pitchFamily="34" charset="0"/>
                <a:cs typeface="Quire Sans" panose="020B0502040400020003" pitchFamily="34" charset="0"/>
              </a:rPr>
              <a:t>to improve geophysical scientific and </a:t>
            </a:r>
            <a:r>
              <a:rPr lang="en-US" sz="2000" dirty="0" err="1">
                <a:latin typeface="Quire Sans" panose="020B0502040400020003" pitchFamily="34" charset="0"/>
                <a:cs typeface="Quire Sans" panose="020B0502040400020003" pitchFamily="34" charset="0"/>
              </a:rPr>
              <a:t>geohazard</a:t>
            </a:r>
            <a:r>
              <a:rPr lang="en-US" sz="2000" dirty="0">
                <a:latin typeface="Quire Sans" panose="020B0502040400020003" pitchFamily="34" charset="0"/>
                <a:cs typeface="Quire Sans" panose="020B0502040400020003" pitchFamily="34" charset="0"/>
              </a:rPr>
              <a:t> assessment, promoting rapid and effective uptake of new science results for enhanced societal benefits in DRR</a:t>
            </a:r>
            <a:endParaRPr lang="en-US" sz="2000" dirty="0" smtClean="0">
              <a:latin typeface="Quire Sans" panose="020B0502040400020003" pitchFamily="34" charset="0"/>
              <a:cs typeface="Quire Sans" panose="020B0502040400020003" pitchFamily="34" charset="0"/>
            </a:endParaRP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Is a voluntary </a:t>
            </a:r>
            <a:r>
              <a:rPr lang="en-US" sz="2000" dirty="0">
                <a:latin typeface="Quire Sans" panose="020B0502040400020003" pitchFamily="34" charset="0"/>
                <a:cs typeface="Quire Sans" panose="020B0502040400020003" pitchFamily="34" charset="0"/>
              </a:rPr>
              <a:t>international </a:t>
            </a:r>
            <a:r>
              <a:rPr lang="en-US" sz="2000" dirty="0" smtClean="0">
                <a:latin typeface="Quire Sans" panose="020B0502040400020003" pitchFamily="34" charset="0"/>
                <a:cs typeface="Quire Sans" panose="020B0502040400020003" pitchFamily="34" charset="0"/>
              </a:rPr>
              <a:t>partnership.</a:t>
            </a:r>
            <a:endParaRPr lang="en-US" sz="2000" dirty="0">
              <a:latin typeface="Quire Sans" panose="020B0502040400020003" pitchFamily="34" charset="0"/>
              <a:cs typeface="Quire Sans" panose="020B0502040400020003" pitchFamily="34" charset="0"/>
            </a:endParaRPr>
          </a:p>
        </p:txBody>
      </p:sp>
      <p:sp>
        <p:nvSpPr>
          <p:cNvPr id="10" name="Content Placeholder 3"/>
          <p:cNvSpPr>
            <a:spLocks noGrp="1"/>
          </p:cNvSpPr>
          <p:nvPr>
            <p:ph sz="quarter" idx="4294967295"/>
          </p:nvPr>
        </p:nvSpPr>
        <p:spPr>
          <a:xfrm>
            <a:off x="-1" y="1026763"/>
            <a:ext cx="12191111" cy="496996"/>
          </a:xfrm>
          <a:prstGeom prst="rect">
            <a:avLst/>
          </a:prstGeom>
          <a:noFill/>
        </p:spPr>
        <p:txBody>
          <a:bodyPr wrap="square" rtlCol="0">
            <a:spAutoFit/>
          </a:bodyPr>
          <a:lstStyle/>
          <a:p>
            <a:pPr marL="0" indent="0" algn="ctr">
              <a:lnSpc>
                <a:spcPct val="150000"/>
              </a:lnSpc>
              <a:buNone/>
            </a:pPr>
            <a:r>
              <a:rPr lang="en-US" sz="2000" dirty="0" smtClean="0">
                <a:latin typeface="Quire Sans" panose="020B0502040400020003" pitchFamily="34" charset="0"/>
                <a:cs typeface="Quire Sans" panose="020B0502040400020003" pitchFamily="34" charset="0"/>
              </a:rPr>
              <a:t>(</a:t>
            </a:r>
            <a:r>
              <a:rPr lang="en-US" sz="2000" dirty="0" err="1" smtClean="0">
                <a:latin typeface="Quire Sans" panose="020B0502040400020003" pitchFamily="34" charset="0"/>
                <a:cs typeface="Quire Sans" panose="020B0502040400020003" pitchFamily="34" charset="0"/>
              </a:rPr>
              <a:t>Geohazards</a:t>
            </a:r>
            <a:r>
              <a:rPr lang="en-US" sz="2000" dirty="0" smtClean="0">
                <a:latin typeface="Quire Sans" panose="020B0502040400020003" pitchFamily="34" charset="0"/>
                <a:cs typeface="Quire Sans" panose="020B0502040400020003" pitchFamily="34" charset="0"/>
              </a:rPr>
              <a:t> </a:t>
            </a:r>
            <a:r>
              <a:rPr lang="en-US" sz="2000" dirty="0">
                <a:latin typeface="Quire Sans" panose="020B0502040400020003" pitchFamily="34" charset="0"/>
                <a:cs typeface="Quire Sans" panose="020B0502040400020003" pitchFamily="34" charset="0"/>
              </a:rPr>
              <a:t>Supersites &amp; Natural </a:t>
            </a:r>
            <a:r>
              <a:rPr lang="en-US" sz="2000" dirty="0" smtClean="0">
                <a:latin typeface="Quire Sans" panose="020B0502040400020003" pitchFamily="34" charset="0"/>
                <a:cs typeface="Quire Sans" panose="020B0502040400020003" pitchFamily="34" charset="0"/>
              </a:rPr>
              <a:t>Laboratories-GSNL)</a:t>
            </a:r>
            <a:endParaRPr lang="en-US" sz="2000" dirty="0">
              <a:latin typeface="Quire Sans" panose="020B0502040400020003" pitchFamily="34" charset="0"/>
              <a:cs typeface="Quire Sans" panose="020B0502040400020003" pitchFamily="34" charset="0"/>
            </a:endParaRPr>
          </a:p>
        </p:txBody>
      </p:sp>
      <p:grpSp>
        <p:nvGrpSpPr>
          <p:cNvPr id="3" name="Grupo 2"/>
          <p:cNvGrpSpPr/>
          <p:nvPr/>
        </p:nvGrpSpPr>
        <p:grpSpPr>
          <a:xfrm>
            <a:off x="1220120" y="2236884"/>
            <a:ext cx="4114800" cy="3284221"/>
            <a:chOff x="1205372" y="2169876"/>
            <a:chExt cx="4114800" cy="3284221"/>
          </a:xfrm>
        </p:grpSpPr>
        <p:pic>
          <p:nvPicPr>
            <p:cNvPr id="11" name="Picture 2" descr="http://geo-gsnl.org/wp-content/uploads/loghi-in-situ-partners-2019-300x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372" y="4151076"/>
              <a:ext cx="4114800" cy="13030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S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72" y="2169876"/>
              <a:ext cx="4114800" cy="18747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163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13</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Recovery Observatory Demonstrator</a:t>
            </a:r>
          </a:p>
        </p:txBody>
      </p:sp>
      <p:sp>
        <p:nvSpPr>
          <p:cNvPr id="9" name="Content Placeholder 2"/>
          <p:cNvSpPr>
            <a:spLocks noGrp="1"/>
          </p:cNvSpPr>
          <p:nvPr>
            <p:ph sz="quarter" idx="4294967295"/>
          </p:nvPr>
        </p:nvSpPr>
        <p:spPr>
          <a:xfrm>
            <a:off x="465136" y="1944363"/>
            <a:ext cx="4862103" cy="3266985"/>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Increases </a:t>
            </a:r>
            <a:r>
              <a:rPr lang="en-US" sz="2000" dirty="0">
                <a:latin typeface="Quire Sans" panose="020B0502040400020003" pitchFamily="34" charset="0"/>
                <a:cs typeface="Quire Sans" panose="020B0502040400020003" pitchFamily="34" charset="0"/>
              </a:rPr>
              <a:t>the contribution of satellite data and products to recovery efforts following major disaster </a:t>
            </a:r>
            <a:r>
              <a:rPr lang="en-US" sz="2000" dirty="0" smtClean="0">
                <a:latin typeface="Quire Sans" panose="020B0502040400020003" pitchFamily="34" charset="0"/>
                <a:cs typeface="Quire Sans" panose="020B0502040400020003" pitchFamily="34" charset="0"/>
              </a:rPr>
              <a:t>events. Pilot </a:t>
            </a:r>
            <a:r>
              <a:rPr lang="en-US" sz="2000" dirty="0">
                <a:latin typeface="Quire Sans" panose="020B0502040400020003" pitchFamily="34" charset="0"/>
                <a:cs typeface="Quire Sans" panose="020B0502040400020003" pitchFamily="34" charset="0"/>
              </a:rPr>
              <a:t>efforts focused specifically on Haiti for several years and are now evolving into a </a:t>
            </a:r>
            <a:r>
              <a:rPr lang="en-US" sz="2000" dirty="0" smtClean="0">
                <a:latin typeface="Quire Sans" panose="020B0502040400020003" pitchFamily="34" charset="0"/>
                <a:cs typeface="Quire Sans" panose="020B0502040400020003" pitchFamily="34" charset="0"/>
              </a:rPr>
              <a:t>generic methodology </a:t>
            </a:r>
            <a:r>
              <a:rPr lang="en-US" sz="2000" dirty="0">
                <a:latin typeface="Quire Sans" panose="020B0502040400020003" pitchFamily="34" charset="0"/>
                <a:cs typeface="Quire Sans" panose="020B0502040400020003" pitchFamily="34" charset="0"/>
              </a:rPr>
              <a:t>that can be applied to different geographical areas.</a:t>
            </a:r>
          </a:p>
        </p:txBody>
      </p:sp>
      <p:grpSp>
        <p:nvGrpSpPr>
          <p:cNvPr id="3" name="Grupo 2"/>
          <p:cNvGrpSpPr/>
          <p:nvPr/>
        </p:nvGrpSpPr>
        <p:grpSpPr>
          <a:xfrm>
            <a:off x="5545956" y="1862240"/>
            <a:ext cx="6138621" cy="3431230"/>
            <a:chOff x="484187" y="2123483"/>
            <a:chExt cx="6138621" cy="3431230"/>
          </a:xfrm>
        </p:grpSpPr>
        <p:pic>
          <p:nvPicPr>
            <p:cNvPr id="10" name="Picture 2" descr="http://ceos.org/wp-content/uploads/2018/09/WGDisasters_RO_deleg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187" y="2123483"/>
              <a:ext cx="6138621" cy="31096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484187" y="5323883"/>
              <a:ext cx="6019800"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002569"/>
                  </a:solidFill>
                  <a:effectLst/>
                  <a:uFillTx/>
                </a:rPr>
                <a:t>RO</a:t>
              </a:r>
              <a:r>
                <a:rPr kumimoji="0" lang="en-US" sz="900" b="0" i="0" u="none" strike="noStrike" cap="none" spc="0" normalizeH="0" dirty="0" smtClean="0">
                  <a:ln>
                    <a:noFill/>
                  </a:ln>
                  <a:solidFill>
                    <a:srgbClr val="002569"/>
                  </a:solidFill>
                  <a:effectLst/>
                  <a:uFillTx/>
                </a:rPr>
                <a:t> Delegation presenting concept in Haiti. (WB, DPC Haiti, CNIGS Haiti, CNES, Athena Global, UNDP, CIMA/ASI)</a:t>
              </a:r>
              <a:endParaRPr kumimoji="0" lang="en-US" sz="900" b="0" i="0" u="none" strike="noStrike" cap="none" spc="0" normalizeH="0" baseline="0" dirty="0">
                <a:ln>
                  <a:noFill/>
                </a:ln>
                <a:solidFill>
                  <a:srgbClr val="002569"/>
                </a:solidFill>
                <a:effectLst/>
                <a:uFillTx/>
              </a:endParaRPr>
            </a:p>
          </p:txBody>
        </p:sp>
      </p:grpSp>
    </p:spTree>
    <p:extLst>
      <p:ext uri="{BB962C8B-B14F-4D97-AF65-F5344CB8AC3E}">
        <p14:creationId xmlns:p14="http://schemas.microsoft.com/office/powerpoint/2010/main" val="2843785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14</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Wildfire Pilot</a:t>
            </a:r>
          </a:p>
        </p:txBody>
      </p:sp>
      <p:sp>
        <p:nvSpPr>
          <p:cNvPr id="9" name="Content Placeholder 2"/>
          <p:cNvSpPr>
            <a:spLocks noGrp="1"/>
          </p:cNvSpPr>
          <p:nvPr>
            <p:ph sz="quarter" idx="4294967295"/>
          </p:nvPr>
        </p:nvSpPr>
        <p:spPr>
          <a:xfrm>
            <a:off x="2261968" y="1002910"/>
            <a:ext cx="7443953" cy="3118803"/>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Aims </a:t>
            </a:r>
            <a:r>
              <a:rPr lang="en-US" sz="2000" dirty="0">
                <a:latin typeface="Quire Sans" panose="020B0502040400020003" pitchFamily="34" charset="0"/>
                <a:cs typeface="Quire Sans" panose="020B0502040400020003" pitchFamily="34" charset="0"/>
              </a:rPr>
              <a:t>to provide a fundamental basis for defining global </a:t>
            </a:r>
            <a:r>
              <a:rPr lang="en-US" sz="2000" dirty="0" smtClean="0">
                <a:latin typeface="Quire Sans" panose="020B0502040400020003" pitchFamily="34" charset="0"/>
                <a:cs typeface="Quire Sans" panose="020B0502040400020003" pitchFamily="34" charset="0"/>
              </a:rPr>
              <a:t>priorities </a:t>
            </a:r>
            <a:r>
              <a:rPr lang="en-US" sz="2000" dirty="0">
                <a:latin typeface="Quire Sans" panose="020B0502040400020003" pitchFamily="34" charset="0"/>
                <a:cs typeface="Quire Sans" panose="020B0502040400020003" pitchFamily="34" charset="0"/>
              </a:rPr>
              <a:t>for active-fire monitoring and </a:t>
            </a:r>
            <a:r>
              <a:rPr lang="en-US" sz="2000" dirty="0" smtClean="0">
                <a:latin typeface="Quire Sans" panose="020B0502040400020003" pitchFamily="34" charset="0"/>
                <a:cs typeface="Quire Sans" panose="020B0502040400020003" pitchFamily="34" charset="0"/>
              </a:rPr>
              <a:t>characterization</a:t>
            </a:r>
            <a:endParaRPr lang="en-US" sz="2000" dirty="0" smtClean="0">
              <a:latin typeface="Quire Sans" panose="020B0502040400020003" pitchFamily="34" charset="0"/>
              <a:cs typeface="Quire Sans" panose="020B0502040400020003" pitchFamily="34" charset="0"/>
            </a:endParaRPr>
          </a:p>
          <a:p>
            <a:pPr marL="285750" indent="-285750" fontAlgn="base">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Explores </a:t>
            </a:r>
            <a:r>
              <a:rPr lang="en-US" sz="2000" dirty="0">
                <a:latin typeface="Quire Sans" panose="020B0502040400020003" pitchFamily="34" charset="0"/>
                <a:cs typeface="Quire Sans" panose="020B0502040400020003" pitchFamily="34" charset="0"/>
              </a:rPr>
              <a:t>the existing gaps in wildfire EO </a:t>
            </a:r>
            <a:r>
              <a:rPr lang="en-US" sz="2000" dirty="0">
                <a:latin typeface="Quire Sans" panose="020B0502040400020003" pitchFamily="34" charset="0"/>
                <a:cs typeface="Quire Sans" panose="020B0502040400020003" pitchFamily="34" charset="0"/>
              </a:rPr>
              <a:t>capabilities (existing and </a:t>
            </a:r>
            <a:r>
              <a:rPr lang="en-US" sz="2000" dirty="0" smtClean="0">
                <a:latin typeface="Quire Sans" panose="020B0502040400020003" pitchFamily="34" charset="0"/>
                <a:cs typeface="Quire Sans" panose="020B0502040400020003" pitchFamily="34" charset="0"/>
              </a:rPr>
              <a:t>proposed)</a:t>
            </a:r>
            <a:endParaRPr lang="en-US" sz="2000" dirty="0">
              <a:latin typeface="Quire Sans" panose="020B0502040400020003" pitchFamily="34" charset="0"/>
              <a:cs typeface="Quire Sans" panose="020B0502040400020003" pitchFamily="34" charset="0"/>
            </a:endParaRPr>
          </a:p>
          <a:p>
            <a:pPr marL="285750" indent="-285750" fontAlgn="base">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Articulates </a:t>
            </a:r>
            <a:r>
              <a:rPr lang="en-US" sz="2000" dirty="0">
                <a:latin typeface="Quire Sans" panose="020B0502040400020003" pitchFamily="34" charset="0"/>
                <a:cs typeface="Quire Sans" panose="020B0502040400020003" pitchFamily="34" charset="0"/>
              </a:rPr>
              <a:t>global stakeholders </a:t>
            </a:r>
            <a:r>
              <a:rPr lang="en-US" sz="2000" dirty="0" smtClean="0">
                <a:latin typeface="Quire Sans" panose="020B0502040400020003" pitchFamily="34" charset="0"/>
                <a:cs typeface="Quire Sans" panose="020B0502040400020003" pitchFamily="34" charset="0"/>
              </a:rPr>
              <a:t>and users </a:t>
            </a:r>
            <a:r>
              <a:rPr lang="en-US" sz="2000" dirty="0">
                <a:latin typeface="Quire Sans" panose="020B0502040400020003" pitchFamily="34" charset="0"/>
                <a:cs typeface="Quire Sans" panose="020B0502040400020003" pitchFamily="34" charset="0"/>
              </a:rPr>
              <a:t>requirements for active-fire remote sensing </a:t>
            </a:r>
          </a:p>
        </p:txBody>
      </p:sp>
      <p:grpSp>
        <p:nvGrpSpPr>
          <p:cNvPr id="5" name="Grupo 4"/>
          <p:cNvGrpSpPr/>
          <p:nvPr/>
        </p:nvGrpSpPr>
        <p:grpSpPr>
          <a:xfrm>
            <a:off x="1411944" y="4054989"/>
            <a:ext cx="9144000" cy="2345604"/>
            <a:chOff x="1663700" y="4191000"/>
            <a:chExt cx="9144000" cy="2345604"/>
          </a:xfrm>
        </p:grpSpPr>
        <p:pic>
          <p:nvPicPr>
            <p:cNvPr id="10" name="Picture 4"/>
            <p:cNvPicPr>
              <a:picLocks noChangeAspect="1"/>
            </p:cNvPicPr>
            <p:nvPr/>
          </p:nvPicPr>
          <p:blipFill>
            <a:blip r:embed="rId2"/>
            <a:stretch>
              <a:fillRect/>
            </a:stretch>
          </p:blipFill>
          <p:spPr>
            <a:xfrm>
              <a:off x="5943600" y="4191000"/>
              <a:ext cx="4864100" cy="2345604"/>
            </a:xfrm>
            <a:prstGeom prst="rect">
              <a:avLst/>
            </a:prstGeom>
          </p:spPr>
        </p:pic>
        <p:pic>
          <p:nvPicPr>
            <p:cNvPr id="11" name="Picture 2" descr="Australia fires: 8 things everyone should know about the bushfir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700" y="4193454"/>
              <a:ext cx="4165600" cy="234315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7649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Thank you!</a:t>
            </a:r>
            <a:br>
              <a:rPr lang="en" sz="6000" dirty="0">
                <a:solidFill>
                  <a:srgbClr val="FFFFFF"/>
                </a:solidFill>
              </a:rPr>
            </a:br>
            <a:r>
              <a:rPr lang="en" sz="6000" dirty="0">
                <a:solidFill>
                  <a:srgbClr val="FFFFFF"/>
                </a:solidFill>
              </a:rPr>
              <a:t/>
            </a:r>
            <a:br>
              <a:rPr lang="en" sz="6000" dirty="0">
                <a:solidFill>
                  <a:srgbClr val="FFFFFF"/>
                </a:solidFill>
              </a:rPr>
            </a:br>
            <a:r>
              <a:rPr lang="en" sz="6000" dirty="0">
                <a:solidFill>
                  <a:srgbClr val="FFFFFF"/>
                </a:solidFill>
              </a:rPr>
              <a:t/>
            </a:r>
            <a:br>
              <a:rPr lang="en" sz="6000" dirty="0">
                <a:solidFill>
                  <a:srgbClr val="FFFFFF"/>
                </a:solidFill>
              </a:rPr>
            </a:br>
            <a:endParaRPr lang="en-AU" sz="6000" dirty="0"/>
          </a:p>
        </p:txBody>
      </p:sp>
      <p:sp>
        <p:nvSpPr>
          <p:cNvPr id="6" name="Shape 11">
            <a:extLst>
              <a:ext uri="{FF2B5EF4-FFF2-40B4-BE49-F238E27FC236}">
                <a16:creationId xmlns:a16="http://schemas.microsoft.com/office/drawing/2014/main" xmlns="" id="{75A0D59D-8C5C-48CF-A49D-9DE235F8CED6}"/>
              </a:ext>
            </a:extLst>
          </p:cNvPr>
          <p:cNvSpPr/>
          <p:nvPr/>
        </p:nvSpPr>
        <p:spPr>
          <a:xfrm>
            <a:off x="7222284" y="4734990"/>
            <a:ext cx="4832943" cy="212300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smtClean="0">
                <a:solidFill>
                  <a:schemeClr val="accent1"/>
                </a:solidFill>
                <a:latin typeface="Quire Sans" panose="020B0502040400020003" pitchFamily="34" charset="0"/>
                <a:ea typeface="Arial Bold"/>
                <a:cs typeface="Quire Sans" panose="020B0502040400020003" pitchFamily="34" charset="0"/>
                <a:sym typeface="Arial Bold"/>
              </a:rPr>
              <a:t>Laura Frulla</a:t>
            </a:r>
            <a:endParaRPr lang="en-AU"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a:t>
            </a:r>
            <a:r>
              <a:rPr lang="en-AU" sz="2200" b="1" dirty="0" smtClean="0">
                <a:solidFill>
                  <a:schemeClr val="accent1"/>
                </a:solidFill>
                <a:latin typeface="Quire Sans" panose="020B0502040400020003" pitchFamily="34" charset="0"/>
                <a:ea typeface="Arial Bold"/>
                <a:cs typeface="Quire Sans" panose="020B0502040400020003" pitchFamily="34" charset="0"/>
                <a:sym typeface="Arial Bold"/>
              </a:rPr>
              <a:t>WGD Vice-Chair</a:t>
            </a:r>
            <a:endParaRPr lang="en-AU"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WGISS-53</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smtClean="0">
                <a:solidFill>
                  <a:schemeClr val="accent1"/>
                </a:solidFill>
                <a:latin typeface="Quire Sans" panose="020B0502040400020003" pitchFamily="34" charset="0"/>
                <a:ea typeface="Arial Bold"/>
                <a:cs typeface="Quire Sans" panose="020B0502040400020003" pitchFamily="34" charset="0"/>
                <a:sym typeface="Arial Bold"/>
              </a:rPr>
              <a:t>24 </a:t>
            </a: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March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58082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2</a:t>
            </a:fld>
            <a:endParaRPr lang="en-AU" sz="1400" b="1" dirty="0">
              <a:solidFill>
                <a:schemeClr val="accent1"/>
              </a:solidFill>
            </a:endParaRPr>
          </a:p>
        </p:txBody>
      </p:sp>
      <p:sp>
        <p:nvSpPr>
          <p:cNvPr id="8" name="TextBox 7">
            <a:extLst>
              <a:ext uri="{FF2B5EF4-FFF2-40B4-BE49-F238E27FC236}">
                <a16:creationId xmlns="" xmlns:a16="http://schemas.microsoft.com/office/drawing/2014/main" id="{B20E0AA3-A2FF-42D7-A2B3-99CCEB187B8E}"/>
              </a:ext>
            </a:extLst>
          </p:cNvPr>
          <p:cNvSpPr txBox="1"/>
          <p:nvPr/>
        </p:nvSpPr>
        <p:spPr>
          <a:xfrm>
            <a:off x="176048" y="1229026"/>
            <a:ext cx="11106150" cy="4093428"/>
          </a:xfrm>
          <a:prstGeom prst="rect">
            <a:avLst/>
          </a:prstGeom>
          <a:noFill/>
        </p:spPr>
        <p:txBody>
          <a:bodyPr wrap="square" rtlCol="0">
            <a:spAutoFit/>
          </a:bodyPr>
          <a:lstStyle/>
          <a:p>
            <a:pPr fontAlgn="base"/>
            <a:endParaRPr lang="en-US" sz="2000" dirty="0"/>
          </a:p>
          <a:p>
            <a:pPr marL="214313" indent="-214313" fontAlgn="base">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The CEOS </a:t>
            </a:r>
            <a:r>
              <a:rPr lang="en-US" sz="2000" dirty="0" err="1">
                <a:latin typeface="Quire Sans" panose="020B0502040400020003" pitchFamily="34" charset="0"/>
                <a:cs typeface="Quire Sans" panose="020B0502040400020003" pitchFamily="34" charset="0"/>
              </a:rPr>
              <a:t>WGDisasters</a:t>
            </a:r>
            <a:r>
              <a:rPr lang="en-US" sz="2000" dirty="0">
                <a:latin typeface="Quire Sans" panose="020B0502040400020003" pitchFamily="34" charset="0"/>
                <a:cs typeface="Quire Sans" panose="020B0502040400020003" pitchFamily="34" charset="0"/>
              </a:rPr>
              <a:t> ensures the sustained coordination of disaster-related activities undertaken by the CEOS Agencies and acts as an interface between CEOS and the community of stakeholders and users involved in risk management and disaster reduction</a:t>
            </a:r>
            <a:r>
              <a:rPr lang="en-US" sz="2000" dirty="0" smtClean="0">
                <a:latin typeface="Quire Sans" panose="020B0502040400020003" pitchFamily="34" charset="0"/>
                <a:cs typeface="Quire Sans" panose="020B0502040400020003" pitchFamily="34" charset="0"/>
              </a:rPr>
              <a:t>.</a:t>
            </a:r>
          </a:p>
          <a:p>
            <a:pPr marL="214313" indent="-214313" fontAlgn="base">
              <a:lnSpc>
                <a:spcPct val="150000"/>
              </a:lnSpc>
              <a:buFont typeface="Wingdings" panose="05000000000000000000" pitchFamily="2" charset="2"/>
              <a:buChar char="v"/>
            </a:pPr>
            <a:endParaRPr lang="en-US" sz="2000" dirty="0">
              <a:latin typeface="Quire Sans" panose="020B0502040400020003" pitchFamily="34" charset="0"/>
              <a:cs typeface="Quire Sans" panose="020B0502040400020003" pitchFamily="34" charset="0"/>
            </a:endParaRPr>
          </a:p>
          <a:p>
            <a:pPr marL="214313" indent="-214313" fontAlgn="base">
              <a:lnSpc>
                <a:spcPct val="150000"/>
              </a:lnSpc>
              <a:buFont typeface="Wingdings" panose="05000000000000000000" pitchFamily="2" charset="2"/>
              <a:buChar char="v"/>
            </a:pPr>
            <a:r>
              <a:rPr lang="en-US" sz="2000" b="1" dirty="0" smtClean="0">
                <a:latin typeface="Quire Sans" panose="020B0502040400020003" pitchFamily="34" charset="0"/>
                <a:cs typeface="Quire Sans" panose="020B0502040400020003" pitchFamily="34" charset="0"/>
              </a:rPr>
              <a:t>Who belongs?</a:t>
            </a:r>
          </a:p>
          <a:p>
            <a:pPr marL="671513" lvl="1" indent="-214313" fontAlgn="base">
              <a:lnSpc>
                <a:spcPct val="150000"/>
              </a:lnSpc>
              <a:buFont typeface="Wingdings" panose="05000000000000000000" pitchFamily="2" charset="2"/>
              <a:buChar char="v"/>
            </a:pPr>
            <a:r>
              <a:rPr lang="en-CA" sz="2000" dirty="0">
                <a:latin typeface="Quire Sans" panose="020B0502040400020003" pitchFamily="34" charset="0"/>
                <a:cs typeface="Quire Sans" panose="020B0502040400020003" pitchFamily="34" charset="0"/>
              </a:rPr>
              <a:t>Membership is open to all CEOS Agencies (Members and Associates</a:t>
            </a:r>
            <a:r>
              <a:rPr lang="en-CA" sz="2000" dirty="0" smtClean="0">
                <a:latin typeface="Quire Sans" panose="020B0502040400020003" pitchFamily="34" charset="0"/>
                <a:cs typeface="Quire Sans" panose="020B0502040400020003" pitchFamily="34" charset="0"/>
              </a:rPr>
              <a:t>).</a:t>
            </a:r>
          </a:p>
          <a:p>
            <a:pPr marL="671513" lvl="1" indent="-214313" fontAlgn="base">
              <a:lnSpc>
                <a:spcPct val="150000"/>
              </a:lnSpc>
              <a:buFont typeface="Wingdings" panose="05000000000000000000" pitchFamily="2" charset="2"/>
              <a:buChar char="v"/>
            </a:pPr>
            <a:r>
              <a:rPr lang="en-CA" sz="2000" dirty="0" smtClean="0">
                <a:latin typeface="Quire Sans" panose="020B0502040400020003" pitchFamily="34" charset="0"/>
                <a:cs typeface="Quire Sans" panose="020B0502040400020003" pitchFamily="34" charset="0"/>
              </a:rPr>
              <a:t>Also experts </a:t>
            </a:r>
            <a:r>
              <a:rPr lang="en-CA" sz="2000" dirty="0">
                <a:latin typeface="Quire Sans" panose="020B0502040400020003" pitchFamily="34" charset="0"/>
                <a:cs typeface="Quire Sans" panose="020B0502040400020003" pitchFamily="34" charset="0"/>
              </a:rPr>
              <a:t>from non-CEOS Agencies who have relevant expertise to contribute to the objectives of the </a:t>
            </a:r>
            <a:r>
              <a:rPr lang="en-CA" sz="2000" dirty="0" err="1">
                <a:latin typeface="Quire Sans" panose="020B0502040400020003" pitchFamily="34" charset="0"/>
                <a:cs typeface="Quire Sans" panose="020B0502040400020003" pitchFamily="34" charset="0"/>
              </a:rPr>
              <a:t>WGDisasters</a:t>
            </a:r>
            <a:r>
              <a:rPr lang="en-CA" sz="2000" dirty="0" smtClean="0">
                <a:latin typeface="Quire Sans" panose="020B0502040400020003" pitchFamily="34" charset="0"/>
                <a:cs typeface="Quire Sans" panose="020B0502040400020003" pitchFamily="34" charset="0"/>
              </a:rPr>
              <a:t>.</a:t>
            </a:r>
            <a:endParaRPr lang="en-US" sz="2000" dirty="0" smtClean="0">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err="1"/>
              <a:t>WGDisasters</a:t>
            </a:r>
            <a:r>
              <a:rPr lang="en-AU" dirty="0"/>
              <a:t> Mission Statement</a:t>
            </a:r>
          </a:p>
        </p:txBody>
      </p:sp>
    </p:spTree>
    <p:extLst>
      <p:ext uri="{BB962C8B-B14F-4D97-AF65-F5344CB8AC3E}">
        <p14:creationId xmlns:p14="http://schemas.microsoft.com/office/powerpoint/2010/main" val="401479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3</a:t>
            </a:fld>
            <a:endParaRPr lang="en-AU" sz="1400" b="1" dirty="0">
              <a:solidFill>
                <a:schemeClr val="accent1"/>
              </a:solidFill>
            </a:endParaRPr>
          </a:p>
        </p:txBody>
      </p:sp>
      <p:sp>
        <p:nvSpPr>
          <p:cNvPr id="8" name="TextBox 7">
            <a:extLst>
              <a:ext uri="{FF2B5EF4-FFF2-40B4-BE49-F238E27FC236}">
                <a16:creationId xmlns="" xmlns:a16="http://schemas.microsoft.com/office/drawing/2014/main" id="{B20E0AA3-A2FF-42D7-A2B3-99CCEB187B8E}"/>
              </a:ext>
            </a:extLst>
          </p:cNvPr>
          <p:cNvSpPr txBox="1"/>
          <p:nvPr/>
        </p:nvSpPr>
        <p:spPr>
          <a:xfrm>
            <a:off x="122237" y="933192"/>
            <a:ext cx="12068874" cy="563231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Support </a:t>
            </a:r>
            <a:r>
              <a:rPr lang="en-US" sz="2000" dirty="0">
                <a:latin typeface="Quire Sans" panose="020B0502040400020003" pitchFamily="34" charset="0"/>
                <a:cs typeface="Quire Sans" panose="020B0502040400020003" pitchFamily="34" charset="0"/>
              </a:rPr>
              <a:t>the efforts of Disaster Risk </a:t>
            </a:r>
            <a:r>
              <a:rPr lang="en-US" sz="2000" dirty="0" smtClean="0">
                <a:latin typeface="Quire Sans" panose="020B0502040400020003" pitchFamily="34" charset="0"/>
                <a:cs typeface="Quire Sans" panose="020B0502040400020003" pitchFamily="34" charset="0"/>
              </a:rPr>
              <a:t>Management (DRM) authorities </a:t>
            </a:r>
            <a:r>
              <a:rPr lang="en-US" sz="2000" dirty="0">
                <a:latin typeface="Quire Sans" panose="020B0502040400020003" pitchFamily="34" charset="0"/>
                <a:cs typeface="Quire Sans" panose="020B0502040400020003" pitchFamily="34" charset="0"/>
              </a:rPr>
              <a:t>in protecting lives and safeguarding property by means of satellite-based EO and science-based analyses</a:t>
            </a:r>
          </a:p>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Foster increased use of EO in support of </a:t>
            </a:r>
            <a:r>
              <a:rPr lang="en-US" sz="2000" dirty="0" smtClean="0">
                <a:latin typeface="Quire Sans" panose="020B0502040400020003" pitchFamily="34" charset="0"/>
                <a:cs typeface="Quire Sans" panose="020B0502040400020003" pitchFamily="34" charset="0"/>
              </a:rPr>
              <a:t>DRM</a:t>
            </a:r>
            <a:endParaRPr lang="en-US" sz="2000" dirty="0">
              <a:latin typeface="Quire Sans" panose="020B0502040400020003" pitchFamily="34" charset="0"/>
              <a:cs typeface="Quire Sans" panose="020B0502040400020003" pitchFamily="34" charset="0"/>
            </a:endParaRPr>
          </a:p>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Support the implementation of the UNDRR Sendai Framework for Disaster Risk </a:t>
            </a:r>
            <a:r>
              <a:rPr lang="en-US" sz="2000" dirty="0" smtClean="0">
                <a:latin typeface="Quire Sans" panose="020B0502040400020003" pitchFamily="34" charset="0"/>
                <a:cs typeface="Quire Sans" panose="020B0502040400020003" pitchFamily="34" charset="0"/>
              </a:rPr>
              <a:t>Reduction (DRR), </a:t>
            </a:r>
            <a:r>
              <a:rPr lang="en-US" sz="2000" dirty="0">
                <a:latin typeface="Quire Sans" panose="020B0502040400020003" pitchFamily="34" charset="0"/>
                <a:cs typeface="Quire Sans" panose="020B0502040400020003" pitchFamily="34" charset="0"/>
              </a:rPr>
              <a:t>and in particular contribute to its Priority One, “Understanding Risk”</a:t>
            </a:r>
          </a:p>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Raise the awareness of politicians, decision-makers, and major stakeholders of the benefits of using satellite EO in all phases of </a:t>
            </a:r>
            <a:r>
              <a:rPr lang="en-US" sz="2000" dirty="0" smtClean="0">
                <a:latin typeface="Quire Sans" panose="020B0502040400020003" pitchFamily="34" charset="0"/>
                <a:cs typeface="Quire Sans" panose="020B0502040400020003" pitchFamily="34" charset="0"/>
              </a:rPr>
              <a:t>DRM</a:t>
            </a:r>
          </a:p>
          <a:p>
            <a:pPr marL="285750" indent="-285750">
              <a:lnSpc>
                <a:spcPct val="150000"/>
              </a:lnSpc>
              <a:buFont typeface="Wingdings" panose="05000000000000000000" pitchFamily="2" charset="2"/>
              <a:buChar char="v"/>
            </a:pPr>
            <a:r>
              <a:rPr lang="en-US" sz="2000" b="1" dirty="0" smtClean="0">
                <a:latin typeface="Quire Sans" panose="020B0502040400020003" pitchFamily="34" charset="0"/>
                <a:cs typeface="Quire Sans" panose="020B0502040400020003" pitchFamily="34" charset="0"/>
              </a:rPr>
              <a:t>In pursuit of these objectives, the WGD should:</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Contribute </a:t>
            </a:r>
            <a:r>
              <a:rPr lang="en-US" sz="2000" dirty="0">
                <a:latin typeface="Quire Sans" panose="020B0502040400020003" pitchFamily="34" charset="0"/>
                <a:cs typeface="Quire Sans" panose="020B0502040400020003" pitchFamily="34" charset="0"/>
              </a:rPr>
              <a:t>to the monitoring of the implementation of this Framework;</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Support </a:t>
            </a:r>
            <a:r>
              <a:rPr lang="en-US" sz="2000" dirty="0">
                <a:latin typeface="Quire Sans" panose="020B0502040400020003" pitchFamily="34" charset="0"/>
                <a:cs typeface="Quire Sans" panose="020B0502040400020003" pitchFamily="34" charset="0"/>
              </a:rPr>
              <a:t>the work of international initiatives such as for instance </a:t>
            </a:r>
            <a:r>
              <a:rPr lang="en-US" sz="2000" dirty="0" smtClean="0">
                <a:latin typeface="Quire Sans" panose="020B0502040400020003" pitchFamily="34" charset="0"/>
                <a:cs typeface="Quire Sans" panose="020B0502040400020003" pitchFamily="34" charset="0"/>
              </a:rPr>
              <a:t>GEO</a:t>
            </a:r>
            <a:endParaRPr lang="en-US" sz="2000" dirty="0">
              <a:latin typeface="Quire Sans" panose="020B0502040400020003" pitchFamily="34" charset="0"/>
              <a:cs typeface="Quire Sans" panose="020B0502040400020003" pitchFamily="34" charset="0"/>
            </a:endParaRP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Strive </a:t>
            </a:r>
            <a:r>
              <a:rPr lang="en-US" sz="2000" dirty="0">
                <a:latin typeface="Quire Sans" panose="020B0502040400020003" pitchFamily="34" charset="0"/>
                <a:cs typeface="Quire Sans" panose="020B0502040400020003" pitchFamily="34" charset="0"/>
              </a:rPr>
              <a:t>to increase the awareness of decision-makers of the critical role of satellite </a:t>
            </a:r>
            <a:r>
              <a:rPr lang="en-US" sz="2000" dirty="0" smtClean="0">
                <a:latin typeface="Quire Sans" panose="020B0502040400020003" pitchFamily="34" charset="0"/>
                <a:cs typeface="Quire Sans" panose="020B0502040400020003" pitchFamily="34" charset="0"/>
              </a:rPr>
              <a:t>EO;</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Reinforce </a:t>
            </a:r>
            <a:r>
              <a:rPr lang="en-US" sz="2000" dirty="0">
                <a:latin typeface="Quire Sans" panose="020B0502040400020003" pitchFamily="34" charset="0"/>
                <a:cs typeface="Quire Sans" panose="020B0502040400020003" pitchFamily="34" charset="0"/>
              </a:rPr>
              <a:t>the need for enhanced satellite EO programs to </a:t>
            </a:r>
            <a:r>
              <a:rPr lang="en-US" sz="2000" dirty="0" smtClean="0">
                <a:latin typeface="Quire Sans" panose="020B0502040400020003" pitchFamily="34" charset="0"/>
                <a:cs typeface="Quire Sans" panose="020B0502040400020003" pitchFamily="34" charset="0"/>
              </a:rPr>
              <a:t>address </a:t>
            </a:r>
            <a:r>
              <a:rPr lang="en-US" sz="2000" dirty="0">
                <a:latin typeface="Quire Sans" panose="020B0502040400020003" pitchFamily="34" charset="0"/>
                <a:cs typeface="Quire Sans" panose="020B0502040400020003" pitchFamily="34" charset="0"/>
              </a:rPr>
              <a:t>DRM needs. </a:t>
            </a: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err="1"/>
              <a:t>WGDisasters</a:t>
            </a:r>
            <a:r>
              <a:rPr lang="en-AU" dirty="0"/>
              <a:t> Objectives</a:t>
            </a:r>
          </a:p>
        </p:txBody>
      </p:sp>
    </p:spTree>
    <p:extLst>
      <p:ext uri="{BB962C8B-B14F-4D97-AF65-F5344CB8AC3E}">
        <p14:creationId xmlns:p14="http://schemas.microsoft.com/office/powerpoint/2010/main" val="84477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4</a:t>
            </a:fld>
            <a:endParaRPr lang="en-AU" sz="1400" b="1" dirty="0">
              <a:solidFill>
                <a:schemeClr val="accent1"/>
              </a:solidFill>
            </a:endParaRPr>
          </a:p>
        </p:txBody>
      </p:sp>
      <p:sp>
        <p:nvSpPr>
          <p:cNvPr id="8" name="TextBox 7">
            <a:extLst>
              <a:ext uri="{FF2B5EF4-FFF2-40B4-BE49-F238E27FC236}">
                <a16:creationId xmlns="" xmlns:a16="http://schemas.microsoft.com/office/drawing/2014/main" id="{B20E0AA3-A2FF-42D7-A2B3-99CCEB187B8E}"/>
              </a:ext>
            </a:extLst>
          </p:cNvPr>
          <p:cNvSpPr txBox="1"/>
          <p:nvPr/>
        </p:nvSpPr>
        <p:spPr>
          <a:xfrm>
            <a:off x="28916" y="1131917"/>
            <a:ext cx="12068874"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b="1" dirty="0">
                <a:latin typeface="Quire Sans" panose="020B0502040400020003" pitchFamily="34" charset="0"/>
                <a:cs typeface="Quire Sans" panose="020B0502040400020003" pitchFamily="34" charset="0"/>
              </a:rPr>
              <a:t>Focus on Operational Uptake of past WG successes to increase </a:t>
            </a:r>
            <a:r>
              <a:rPr lang="en-US" sz="2000" b="1" dirty="0" smtClean="0">
                <a:latin typeface="Quire Sans" panose="020B0502040400020003" pitchFamily="34" charset="0"/>
                <a:cs typeface="Quire Sans" panose="020B0502040400020003" pitchFamily="34" charset="0"/>
              </a:rPr>
              <a:t>resilience</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Demonstrators: </a:t>
            </a:r>
            <a:endParaRPr lang="en-US" sz="2000" dirty="0">
              <a:latin typeface="Quire Sans" panose="020B0502040400020003" pitchFamily="34" charset="0"/>
              <a:cs typeface="Quire Sans" panose="020B0502040400020003" pitchFamily="34" charset="0"/>
            </a:endParaRPr>
          </a:p>
          <a:p>
            <a:pPr marL="1257300" lvl="2" indent="-342900">
              <a:lnSpc>
                <a:spcPct val="150000"/>
              </a:lnSpc>
              <a:buFont typeface="Wingdings" panose="05000000000000000000" pitchFamily="2" charset="2"/>
              <a:buChar char="§"/>
            </a:pPr>
            <a:r>
              <a:rPr lang="en-US" sz="2000" dirty="0">
                <a:latin typeface="Quire Sans" panose="020B0502040400020003" pitchFamily="34" charset="0"/>
                <a:cs typeface="Quire Sans" panose="020B0502040400020003" pitchFamily="34" charset="0"/>
              </a:rPr>
              <a:t>Continue to demonstrate potential but begin building path to sustainable operations post demonstrator – stronger ties to international stakeholders but also local </a:t>
            </a:r>
            <a:r>
              <a:rPr lang="en-US" sz="2000" dirty="0" smtClean="0">
                <a:latin typeface="Quire Sans" panose="020B0502040400020003" pitchFamily="34" charset="0"/>
                <a:cs typeface="Quire Sans" panose="020B0502040400020003" pitchFamily="34" charset="0"/>
              </a:rPr>
              <a:t>actors</a:t>
            </a:r>
            <a:endParaRPr lang="en-US" sz="2000" dirty="0">
              <a:latin typeface="Quire Sans" panose="020B0502040400020003" pitchFamily="34" charset="0"/>
              <a:cs typeface="Quire Sans" panose="020B0502040400020003" pitchFamily="34" charset="0"/>
            </a:endParaRPr>
          </a:p>
          <a:p>
            <a:pPr marL="1257300" lvl="2" indent="-342900">
              <a:lnSpc>
                <a:spcPct val="150000"/>
              </a:lnSpc>
              <a:buFont typeface="Wingdings" panose="05000000000000000000" pitchFamily="2" charset="2"/>
              <a:buChar char="§"/>
            </a:pPr>
            <a:r>
              <a:rPr lang="en-US" sz="2000" dirty="0">
                <a:latin typeface="Quire Sans" panose="020B0502040400020003" pitchFamily="34" charset="0"/>
                <a:cs typeface="Quire Sans" panose="020B0502040400020003" pitchFamily="34" charset="0"/>
              </a:rPr>
              <a:t>Increase focus on capacity building in all demonstrator activities</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Strengthen </a:t>
            </a:r>
            <a:r>
              <a:rPr lang="en-US" sz="2000" dirty="0">
                <a:latin typeface="Quire Sans" panose="020B0502040400020003" pitchFamily="34" charset="0"/>
                <a:cs typeface="Quire Sans" panose="020B0502040400020003" pitchFamily="34" charset="0"/>
              </a:rPr>
              <a:t>ties to GEO WGs </a:t>
            </a:r>
            <a:r>
              <a:rPr lang="en-US" sz="2000" dirty="0" smtClean="0">
                <a:latin typeface="Quire Sans" panose="020B0502040400020003" pitchFamily="34" charset="0"/>
                <a:cs typeface="Quire Sans" panose="020B0502040400020003" pitchFamily="34" charset="0"/>
              </a:rPr>
              <a:t>through </a:t>
            </a:r>
            <a:r>
              <a:rPr lang="en-US" sz="2000" dirty="0">
                <a:latin typeface="Quire Sans" panose="020B0502040400020003" pitchFamily="34" charset="0"/>
                <a:cs typeface="Quire Sans" panose="020B0502040400020003" pitchFamily="34" charset="0"/>
              </a:rPr>
              <a:t>increased visibility of WG Dis activities within GEO (international, </a:t>
            </a:r>
            <a:r>
              <a:rPr lang="en-US" sz="2000" dirty="0" smtClean="0">
                <a:latin typeface="Quire Sans" panose="020B0502040400020003" pitchFamily="34" charset="0"/>
                <a:cs typeface="Quire Sans" panose="020B0502040400020003" pitchFamily="34" charset="0"/>
              </a:rPr>
              <a:t>regional)</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Explore </a:t>
            </a:r>
            <a:r>
              <a:rPr lang="en-US" sz="2000" dirty="0">
                <a:latin typeface="Quire Sans" panose="020B0502040400020003" pitchFamily="34" charset="0"/>
                <a:cs typeface="Quire Sans" panose="020B0502040400020003" pitchFamily="34" charset="0"/>
              </a:rPr>
              <a:t>linkages to climate related activities, especially through the impact of climate change relating to extreme weather events and local impacts of climate (assessment, mitigation, </a:t>
            </a:r>
            <a:r>
              <a:rPr lang="en-US" sz="2000" dirty="0" smtClean="0">
                <a:latin typeface="Quire Sans" panose="020B0502040400020003" pitchFamily="34" charset="0"/>
                <a:cs typeface="Quire Sans" panose="020B0502040400020003" pitchFamily="34" charset="0"/>
              </a:rPr>
              <a:t>resilience)</a:t>
            </a:r>
          </a:p>
          <a:p>
            <a:pPr marL="742950" lvl="1" indent="-285750">
              <a:lnSpc>
                <a:spcPct val="150000"/>
              </a:lnSpc>
              <a:buFont typeface="Courier New" panose="02070309020205020404" pitchFamily="49" charset="0"/>
              <a:buChar char="o"/>
            </a:pPr>
            <a:r>
              <a:rPr lang="en-US" sz="2000" dirty="0" smtClean="0">
                <a:latin typeface="Quire Sans" panose="020B0502040400020003" pitchFamily="34" charset="0"/>
                <a:cs typeface="Quire Sans" panose="020B0502040400020003" pitchFamily="34" charset="0"/>
              </a:rPr>
              <a:t>Exploit </a:t>
            </a:r>
            <a:r>
              <a:rPr lang="en-US" sz="2000" dirty="0">
                <a:latin typeface="Quire Sans" panose="020B0502040400020003" pitchFamily="34" charset="0"/>
                <a:cs typeface="Quire Sans" panose="020B0502040400020003" pitchFamily="34" charset="0"/>
              </a:rPr>
              <a:t>new technology opportunities, either through new missions, new activities </a:t>
            </a:r>
            <a:r>
              <a:rPr lang="en-US" sz="2000" dirty="0" smtClean="0">
                <a:latin typeface="Quire Sans" panose="020B0502040400020003" pitchFamily="34" charset="0"/>
                <a:cs typeface="Quire Sans" panose="020B0502040400020003" pitchFamily="34" charset="0"/>
              </a:rPr>
              <a:t>or </a:t>
            </a:r>
            <a:r>
              <a:rPr lang="en-US" sz="2000" dirty="0">
                <a:latin typeface="Quire Sans" panose="020B0502040400020003" pitchFamily="34" charset="0"/>
                <a:cs typeface="Quire Sans" panose="020B0502040400020003" pitchFamily="34" charset="0"/>
              </a:rPr>
              <a:t>new data exploitation </a:t>
            </a:r>
            <a:r>
              <a:rPr lang="en-US" sz="2000" dirty="0" smtClean="0">
                <a:latin typeface="Quire Sans" panose="020B0502040400020003" pitchFamily="34" charset="0"/>
                <a:cs typeface="Quire Sans" panose="020B0502040400020003" pitchFamily="34" charset="0"/>
              </a:rPr>
              <a:t>techniques</a:t>
            </a:r>
            <a:endParaRPr lang="en-US" sz="2000" dirty="0">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a:xfrm>
            <a:off x="176400" y="175939"/>
            <a:ext cx="10420234" cy="779002"/>
          </a:xfrm>
        </p:spPr>
        <p:txBody>
          <a:bodyPr/>
          <a:lstStyle/>
          <a:p>
            <a:r>
              <a:rPr lang="en-AU" dirty="0" err="1" smtClean="0"/>
              <a:t>WGDis</a:t>
            </a:r>
            <a:r>
              <a:rPr lang="en-AU" dirty="0" smtClean="0"/>
              <a:t> </a:t>
            </a:r>
            <a:r>
              <a:rPr lang="en-AU" dirty="0"/>
              <a:t>Chair Priorities 2022-2023</a:t>
            </a:r>
          </a:p>
        </p:txBody>
      </p:sp>
    </p:spTree>
    <p:extLst>
      <p:ext uri="{BB962C8B-B14F-4D97-AF65-F5344CB8AC3E}">
        <p14:creationId xmlns:p14="http://schemas.microsoft.com/office/powerpoint/2010/main" val="416358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5</a:t>
            </a:fld>
            <a:endParaRPr lang="en-AU" sz="1400" b="1" dirty="0">
              <a:solidFill>
                <a:schemeClr val="accent1"/>
              </a:solidFill>
            </a:endParaRPr>
          </a:p>
        </p:txBody>
      </p:sp>
      <p:sp>
        <p:nvSpPr>
          <p:cNvPr id="8" name="TextBox 7">
            <a:extLst>
              <a:ext uri="{FF2B5EF4-FFF2-40B4-BE49-F238E27FC236}">
                <a16:creationId xmlns="" xmlns:a16="http://schemas.microsoft.com/office/drawing/2014/main" id="{B20E0AA3-A2FF-42D7-A2B3-99CCEB187B8E}"/>
              </a:ext>
            </a:extLst>
          </p:cNvPr>
          <p:cNvSpPr txBox="1"/>
          <p:nvPr/>
        </p:nvSpPr>
        <p:spPr>
          <a:xfrm>
            <a:off x="539097" y="1390392"/>
            <a:ext cx="10043739"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Landslide Demonstrator</a:t>
            </a: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Volcano Demonstrator</a:t>
            </a:r>
          </a:p>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Seismic </a:t>
            </a:r>
            <a:r>
              <a:rPr lang="en-US" sz="2000" dirty="0" smtClean="0">
                <a:latin typeface="Quire Sans" panose="020B0502040400020003" pitchFamily="34" charset="0"/>
                <a:cs typeface="Quire Sans" panose="020B0502040400020003" pitchFamily="34" charset="0"/>
              </a:rPr>
              <a:t>Hazards Demonstrator</a:t>
            </a:r>
            <a:endParaRPr lang="en-US" sz="2000" dirty="0">
              <a:latin typeface="Quire Sans" panose="020B0502040400020003" pitchFamily="34" charset="0"/>
              <a:cs typeface="Quire Sans" panose="020B0502040400020003" pitchFamily="34" charset="0"/>
            </a:endParaRPr>
          </a:p>
          <a:p>
            <a:pPr marL="285750" indent="-285750">
              <a:lnSpc>
                <a:spcPct val="150000"/>
              </a:lnSpc>
              <a:buFont typeface="Wingdings" panose="05000000000000000000" pitchFamily="2" charset="2"/>
              <a:buChar char="v"/>
            </a:pPr>
            <a:r>
              <a:rPr lang="en-US" sz="2000" dirty="0" err="1" smtClean="0">
                <a:latin typeface="Quire Sans" panose="020B0502040400020003" pitchFamily="34" charset="0"/>
                <a:cs typeface="Quire Sans" panose="020B0502040400020003" pitchFamily="34" charset="0"/>
              </a:rPr>
              <a:t>GeoHazards</a:t>
            </a:r>
            <a:r>
              <a:rPr lang="en-US" sz="2000" dirty="0" smtClean="0">
                <a:latin typeface="Quire Sans" panose="020B0502040400020003" pitchFamily="34" charset="0"/>
                <a:cs typeface="Quire Sans" panose="020B0502040400020003" pitchFamily="34" charset="0"/>
              </a:rPr>
              <a:t> </a:t>
            </a:r>
            <a:r>
              <a:rPr lang="en-US" sz="2000" dirty="0">
                <a:latin typeface="Quire Sans" panose="020B0502040400020003" pitchFamily="34" charset="0"/>
                <a:cs typeface="Quire Sans" panose="020B0502040400020003" pitchFamily="34" charset="0"/>
              </a:rPr>
              <a:t>Lab</a:t>
            </a: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GEO-DARMA</a:t>
            </a:r>
          </a:p>
          <a:p>
            <a:pPr marL="285750" indent="-285750">
              <a:lnSpc>
                <a:spcPct val="150000"/>
              </a:lnSpc>
              <a:buFont typeface="Wingdings" panose="05000000000000000000" pitchFamily="2" charset="2"/>
              <a:buChar char="v"/>
            </a:pPr>
            <a:r>
              <a:rPr lang="es-MX" sz="2000" dirty="0" err="1"/>
              <a:t>Flood</a:t>
            </a:r>
            <a:r>
              <a:rPr lang="es-MX" sz="2000" dirty="0"/>
              <a:t> </a:t>
            </a:r>
            <a:r>
              <a:rPr lang="es-MX" sz="2000" dirty="0" err="1" smtClean="0"/>
              <a:t>Pilot</a:t>
            </a:r>
            <a:endParaRPr lang="es-MX" sz="2000" dirty="0" smtClean="0"/>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GSNL</a:t>
            </a:r>
            <a:endParaRPr lang="en-US" sz="2000" dirty="0">
              <a:latin typeface="Quire Sans" panose="020B0502040400020003" pitchFamily="34" charset="0"/>
              <a:cs typeface="Quire Sans" panose="020B0502040400020003" pitchFamily="34" charset="0"/>
            </a:endParaRP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Recovery </a:t>
            </a:r>
            <a:r>
              <a:rPr lang="en-US" sz="2000" dirty="0">
                <a:latin typeface="Quire Sans" panose="020B0502040400020003" pitchFamily="34" charset="0"/>
                <a:cs typeface="Quire Sans" panose="020B0502040400020003" pitchFamily="34" charset="0"/>
              </a:rPr>
              <a:t>Observatory </a:t>
            </a:r>
            <a:r>
              <a:rPr lang="en-US" sz="2000" dirty="0" smtClean="0">
                <a:latin typeface="Quire Sans" panose="020B0502040400020003" pitchFamily="34" charset="0"/>
                <a:cs typeface="Quire Sans" panose="020B0502040400020003" pitchFamily="34" charset="0"/>
              </a:rPr>
              <a:t>Demonstrator</a:t>
            </a:r>
          </a:p>
          <a:p>
            <a:pPr marL="285750" indent="-285750">
              <a:lnSpc>
                <a:spcPct val="150000"/>
              </a:lnSpc>
              <a:buFont typeface="Wingdings" panose="05000000000000000000" pitchFamily="2" charset="2"/>
              <a:buChar char="v"/>
            </a:pPr>
            <a:r>
              <a:rPr lang="en-US" sz="2000" dirty="0">
                <a:latin typeface="Quire Sans" panose="020B0502040400020003" pitchFamily="34" charset="0"/>
                <a:cs typeface="Quire Sans" panose="020B0502040400020003" pitchFamily="34" charset="0"/>
              </a:rPr>
              <a:t>Wildfire </a:t>
            </a:r>
            <a:r>
              <a:rPr lang="en-US" sz="2000" dirty="0" smtClean="0">
                <a:latin typeface="Quire Sans" panose="020B0502040400020003" pitchFamily="34" charset="0"/>
                <a:cs typeface="Quire Sans" panose="020B0502040400020003" pitchFamily="34" charset="0"/>
              </a:rPr>
              <a:t>Pilot</a:t>
            </a: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err="1"/>
              <a:t>WGDisasters</a:t>
            </a:r>
            <a:r>
              <a:rPr lang="en-AU" dirty="0"/>
              <a:t> </a:t>
            </a:r>
            <a:r>
              <a:rPr lang="en-AU" dirty="0" smtClean="0"/>
              <a:t>Subgroups</a:t>
            </a:r>
            <a:endParaRPr lang="en-AU" dirty="0"/>
          </a:p>
        </p:txBody>
      </p:sp>
    </p:spTree>
    <p:extLst>
      <p:ext uri="{BB962C8B-B14F-4D97-AF65-F5344CB8AC3E}">
        <p14:creationId xmlns:p14="http://schemas.microsoft.com/office/powerpoint/2010/main" val="175072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6</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Landslide Demonstrator</a:t>
            </a:r>
          </a:p>
        </p:txBody>
      </p:sp>
      <p:sp>
        <p:nvSpPr>
          <p:cNvPr id="14" name="Content Placeholder 2"/>
          <p:cNvSpPr>
            <a:spLocks noGrp="1"/>
          </p:cNvSpPr>
          <p:nvPr>
            <p:ph sz="quarter" idx="4294967295"/>
          </p:nvPr>
        </p:nvSpPr>
        <p:spPr>
          <a:xfrm>
            <a:off x="6080896" y="2316592"/>
            <a:ext cx="6142703" cy="286232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Aims </a:t>
            </a:r>
            <a:r>
              <a:rPr lang="en-US" sz="2000" dirty="0">
                <a:latin typeface="Quire Sans" panose="020B0502040400020003" pitchFamily="34" charset="0"/>
                <a:cs typeface="Quire Sans" panose="020B0502040400020003" pitchFamily="34" charset="0"/>
              </a:rPr>
              <a:t>to demonstrate the effective exploitation of satellite EO across the full cycle of landslide disaster risk </a:t>
            </a:r>
            <a:r>
              <a:rPr lang="en-US" sz="2000" dirty="0" smtClean="0">
                <a:latin typeface="Quire Sans" panose="020B0502040400020003" pitchFamily="34" charset="0"/>
                <a:cs typeface="Quire Sans" panose="020B0502040400020003" pitchFamily="34" charset="0"/>
              </a:rPr>
              <a:t>management (</a:t>
            </a:r>
            <a:r>
              <a:rPr lang="en-US" sz="2000" dirty="0" err="1" smtClean="0">
                <a:latin typeface="Quire Sans" panose="020B0502040400020003" pitchFamily="34" charset="0"/>
                <a:cs typeface="Quire Sans" panose="020B0502040400020003" pitchFamily="34" charset="0"/>
              </a:rPr>
              <a:t>i</a:t>
            </a:r>
            <a:r>
              <a:rPr lang="en-US" sz="2000" dirty="0" smtClean="0">
                <a:latin typeface="Quire Sans" panose="020B0502040400020003" pitchFamily="34" charset="0"/>
                <a:cs typeface="Quire Sans" panose="020B0502040400020003" pitchFamily="34" charset="0"/>
              </a:rPr>
              <a:t>. e. preparedness</a:t>
            </a:r>
            <a:r>
              <a:rPr lang="en-US" sz="2000" dirty="0">
                <a:latin typeface="Quire Sans" panose="020B0502040400020003" pitchFamily="34" charset="0"/>
                <a:cs typeface="Quire Sans" panose="020B0502040400020003" pitchFamily="34" charset="0"/>
              </a:rPr>
              <a:t>, response, and recovery at global, regional, and local </a:t>
            </a:r>
            <a:r>
              <a:rPr lang="en-US" sz="2000" dirty="0" smtClean="0">
                <a:latin typeface="Quire Sans" panose="020B0502040400020003" pitchFamily="34" charset="0"/>
                <a:cs typeface="Quire Sans" panose="020B0502040400020003" pitchFamily="34" charset="0"/>
              </a:rPr>
              <a:t>scales), including the possibility of multi-hazard </a:t>
            </a:r>
            <a:r>
              <a:rPr lang="en-US" sz="2000" dirty="0">
                <a:latin typeface="Quire Sans" panose="020B0502040400020003" pitchFamily="34" charset="0"/>
                <a:cs typeface="Quire Sans" panose="020B0502040400020003" pitchFamily="34" charset="0"/>
              </a:rPr>
              <a:t>focus on cascading impacts and risk.</a:t>
            </a:r>
          </a:p>
        </p:txBody>
      </p:sp>
      <p:grpSp>
        <p:nvGrpSpPr>
          <p:cNvPr id="3" name="Grupo 2"/>
          <p:cNvGrpSpPr/>
          <p:nvPr/>
        </p:nvGrpSpPr>
        <p:grpSpPr>
          <a:xfrm>
            <a:off x="427932" y="1229034"/>
            <a:ext cx="5486400" cy="5037438"/>
            <a:chOff x="137652" y="1229034"/>
            <a:chExt cx="5486400" cy="5037438"/>
          </a:xfrm>
        </p:grpSpPr>
        <p:grpSp>
          <p:nvGrpSpPr>
            <p:cNvPr id="15" name="Grouper 8"/>
            <p:cNvGrpSpPr/>
            <p:nvPr/>
          </p:nvGrpSpPr>
          <p:grpSpPr>
            <a:xfrm>
              <a:off x="137652" y="3057834"/>
              <a:ext cx="5486400" cy="3208638"/>
              <a:chOff x="304800" y="2743200"/>
              <a:chExt cx="5486400" cy="3208638"/>
            </a:xfrm>
          </p:grpSpPr>
          <p:pic>
            <p:nvPicPr>
              <p:cNvPr id="16" name="Image 2"/>
              <p:cNvPicPr>
                <a:picLocks noChangeAspect="1"/>
              </p:cNvPicPr>
              <p:nvPr/>
            </p:nvPicPr>
            <p:blipFill rotWithShape="1">
              <a:blip r:embed="rId2">
                <a:extLst>
                  <a:ext uri="{28A0092B-C50C-407E-A947-70E740481C1C}">
                    <a14:useLocalDpi xmlns:a14="http://schemas.microsoft.com/office/drawing/2010/main"/>
                  </a:ext>
                </a:extLst>
              </a:blip>
              <a:srcRect b="8059"/>
              <a:stretch/>
            </p:blipFill>
            <p:spPr>
              <a:xfrm>
                <a:off x="304800" y="2743200"/>
                <a:ext cx="5486400" cy="3200400"/>
              </a:xfrm>
              <a:prstGeom prst="rect">
                <a:avLst/>
              </a:prstGeom>
            </p:spPr>
          </p:pic>
          <p:sp>
            <p:nvSpPr>
              <p:cNvPr id="17" name="ZoneTexte 10"/>
              <p:cNvSpPr txBox="1"/>
              <p:nvPr/>
            </p:nvSpPr>
            <p:spPr>
              <a:xfrm>
                <a:off x="1410387" y="5674841"/>
                <a:ext cx="4380813" cy="276997"/>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2569"/>
                    </a:solidFill>
                    <a:effectLst/>
                    <a:uFillTx/>
                  </a:rPr>
                  <a:t>East France </a:t>
                </a:r>
                <a:r>
                  <a:rPr kumimoji="0" lang="mr-IN" sz="1200" b="0" i="0" u="none" strike="noStrike" cap="none" spc="0" normalizeH="0" baseline="0" dirty="0">
                    <a:ln>
                      <a:noFill/>
                    </a:ln>
                    <a:solidFill>
                      <a:srgbClr val="002569"/>
                    </a:solidFill>
                    <a:effectLst/>
                    <a:uFillTx/>
                  </a:rPr>
                  <a:t>–</a:t>
                </a:r>
                <a:r>
                  <a:rPr kumimoji="0" lang="fr-FR" sz="1200" b="0" i="0" u="none" strike="noStrike" cap="none" spc="0" normalizeH="0" baseline="0" dirty="0">
                    <a:ln>
                      <a:noFill/>
                    </a:ln>
                    <a:solidFill>
                      <a:srgbClr val="002569"/>
                    </a:solidFill>
                    <a:effectLst/>
                    <a:uFillTx/>
                  </a:rPr>
                  <a:t> March 2020 </a:t>
                </a:r>
                <a:r>
                  <a:rPr kumimoji="0" lang="mr-IN" sz="1200" b="0" i="0" u="none" strike="noStrike" cap="none" spc="0" normalizeH="0" baseline="0" dirty="0">
                    <a:ln>
                      <a:noFill/>
                    </a:ln>
                    <a:solidFill>
                      <a:srgbClr val="002569"/>
                    </a:solidFill>
                    <a:effectLst/>
                    <a:uFillTx/>
                  </a:rPr>
                  <a:t>–</a:t>
                </a:r>
                <a:r>
                  <a:rPr kumimoji="0" lang="fr-FR" sz="1200" b="0" i="0" u="none" strike="noStrike" cap="none" spc="0" normalizeH="0" baseline="0" dirty="0">
                    <a:ln>
                      <a:noFill/>
                    </a:ln>
                    <a:solidFill>
                      <a:srgbClr val="002569"/>
                    </a:solidFill>
                    <a:effectLst/>
                    <a:uFillTx/>
                  </a:rPr>
                  <a:t> </a:t>
                </a:r>
                <a:r>
                  <a:rPr kumimoji="0" lang="fr-FR" sz="1200" b="0" i="0" u="none" strike="noStrike" cap="none" spc="0" normalizeH="0" baseline="0" dirty="0" err="1">
                    <a:ln>
                      <a:noFill/>
                    </a:ln>
                    <a:solidFill>
                      <a:srgbClr val="002569"/>
                    </a:solidFill>
                    <a:effectLst/>
                    <a:uFillTx/>
                  </a:rPr>
                  <a:t>landslide</a:t>
                </a:r>
                <a:r>
                  <a:rPr kumimoji="0" lang="fr-FR" sz="1200" b="0" i="0" u="none" strike="noStrike" cap="none" spc="0" normalizeH="0" baseline="0" dirty="0">
                    <a:ln>
                      <a:noFill/>
                    </a:ln>
                    <a:solidFill>
                      <a:srgbClr val="002569"/>
                    </a:solidFill>
                    <a:effectLst/>
                    <a:uFillTx/>
                  </a:rPr>
                  <a:t> on high speed train TGV</a:t>
                </a:r>
              </a:p>
            </p:txBody>
          </p:sp>
        </p:grpSp>
        <p:grpSp>
          <p:nvGrpSpPr>
            <p:cNvPr id="18" name="Grouper 7"/>
            <p:cNvGrpSpPr/>
            <p:nvPr/>
          </p:nvGrpSpPr>
          <p:grpSpPr>
            <a:xfrm>
              <a:off x="290052" y="1229034"/>
              <a:ext cx="5181600" cy="2457254"/>
              <a:chOff x="3581400" y="2751438"/>
              <a:chExt cx="5181600" cy="2457254"/>
            </a:xfrm>
          </p:grpSpPr>
          <p:pic>
            <p:nvPicPr>
              <p:cNvPr id="19" name="Imag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81400" y="2751438"/>
                <a:ext cx="5181600" cy="2457254"/>
              </a:xfrm>
              <a:prstGeom prst="rect">
                <a:avLst/>
              </a:prstGeom>
            </p:spPr>
          </p:pic>
          <p:sp>
            <p:nvSpPr>
              <p:cNvPr id="20" name="ZoneTexte 6"/>
              <p:cNvSpPr txBox="1"/>
              <p:nvPr/>
            </p:nvSpPr>
            <p:spPr>
              <a:xfrm>
                <a:off x="3657600" y="4904603"/>
                <a:ext cx="5104729" cy="276997"/>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err="1">
                    <a:ln>
                      <a:noFill/>
                    </a:ln>
                    <a:solidFill>
                      <a:srgbClr val="002569"/>
                    </a:solidFill>
                    <a:effectLst/>
                    <a:uFillTx/>
                  </a:rPr>
                  <a:t>Elkhorn</a:t>
                </a:r>
                <a:r>
                  <a:rPr kumimoji="0" lang="fr-FR" sz="1200" b="0" i="0" u="none" strike="noStrike" cap="none" spc="0" normalizeH="0" baseline="0" dirty="0">
                    <a:ln>
                      <a:noFill/>
                    </a:ln>
                    <a:solidFill>
                      <a:srgbClr val="002569"/>
                    </a:solidFill>
                    <a:effectLst/>
                    <a:uFillTx/>
                  </a:rPr>
                  <a:t> city (Kentucky, US) </a:t>
                </a:r>
                <a:r>
                  <a:rPr kumimoji="0" lang="mr-IN" sz="1200" b="0" i="0" u="none" strike="noStrike" cap="none" spc="0" normalizeH="0" baseline="0" dirty="0">
                    <a:ln>
                      <a:noFill/>
                    </a:ln>
                    <a:solidFill>
                      <a:srgbClr val="002569"/>
                    </a:solidFill>
                    <a:effectLst/>
                    <a:uFillTx/>
                  </a:rPr>
                  <a:t>–</a:t>
                </a:r>
                <a:r>
                  <a:rPr kumimoji="0" lang="fr-FR" sz="1200" b="0" i="0" u="none" strike="noStrike" cap="none" spc="0" normalizeH="0" baseline="0" dirty="0">
                    <a:ln>
                      <a:noFill/>
                    </a:ln>
                    <a:solidFill>
                      <a:srgbClr val="002569"/>
                    </a:solidFill>
                    <a:effectLst/>
                    <a:uFillTx/>
                  </a:rPr>
                  <a:t> </a:t>
                </a:r>
                <a:r>
                  <a:rPr kumimoji="0" lang="fr-FR" sz="1200" b="0" i="0" u="none" strike="noStrike" cap="none" spc="0" normalizeH="0" baseline="0" dirty="0" err="1">
                    <a:ln>
                      <a:noFill/>
                    </a:ln>
                    <a:solidFill>
                      <a:srgbClr val="002569"/>
                    </a:solidFill>
                    <a:effectLst/>
                    <a:uFillTx/>
                  </a:rPr>
                  <a:t>February</a:t>
                </a:r>
                <a:r>
                  <a:rPr kumimoji="0" lang="fr-FR" sz="1200" b="0" i="0" u="none" strike="noStrike" cap="none" spc="0" normalizeH="0" baseline="0" dirty="0">
                    <a:ln>
                      <a:noFill/>
                    </a:ln>
                    <a:solidFill>
                      <a:srgbClr val="002569"/>
                    </a:solidFill>
                    <a:effectLst/>
                    <a:uFillTx/>
                  </a:rPr>
                  <a:t> 2020 </a:t>
                </a:r>
                <a:r>
                  <a:rPr kumimoji="0" lang="mr-IN" sz="1200" b="0" i="0" u="none" strike="noStrike" cap="none" spc="0" normalizeH="0" baseline="0" dirty="0">
                    <a:ln>
                      <a:noFill/>
                    </a:ln>
                    <a:solidFill>
                      <a:srgbClr val="002569"/>
                    </a:solidFill>
                    <a:effectLst/>
                    <a:uFillTx/>
                  </a:rPr>
                  <a:t>–</a:t>
                </a:r>
                <a:r>
                  <a:rPr kumimoji="0" lang="fr-FR" sz="1200" b="0" i="0" u="none" strike="noStrike" cap="none" spc="0" normalizeH="0" baseline="0" dirty="0">
                    <a:ln>
                      <a:noFill/>
                    </a:ln>
                    <a:solidFill>
                      <a:srgbClr val="002569"/>
                    </a:solidFill>
                    <a:effectLst/>
                    <a:uFillTx/>
                  </a:rPr>
                  <a:t> </a:t>
                </a:r>
                <a:r>
                  <a:rPr kumimoji="0" lang="fr-FR" sz="1200" b="0" i="0" u="none" strike="noStrike" cap="none" spc="0" normalizeH="0" baseline="0" dirty="0" err="1">
                    <a:ln>
                      <a:noFill/>
                    </a:ln>
                    <a:solidFill>
                      <a:srgbClr val="002569"/>
                    </a:solidFill>
                    <a:effectLst/>
                    <a:uFillTx/>
                  </a:rPr>
                  <a:t>shallow</a:t>
                </a:r>
                <a:r>
                  <a:rPr kumimoji="0" lang="fr-FR" sz="1200" b="0" i="0" u="none" strike="noStrike" cap="none" spc="0" normalizeH="0" baseline="0" dirty="0">
                    <a:ln>
                      <a:noFill/>
                    </a:ln>
                    <a:solidFill>
                      <a:srgbClr val="002569"/>
                    </a:solidFill>
                    <a:effectLst/>
                    <a:uFillTx/>
                  </a:rPr>
                  <a:t> </a:t>
                </a:r>
                <a:r>
                  <a:rPr kumimoji="0" lang="fr-FR" sz="1200" b="0" i="0" u="none" strike="noStrike" cap="none" spc="0" normalizeH="0" baseline="0" dirty="0" err="1">
                    <a:ln>
                      <a:noFill/>
                    </a:ln>
                    <a:solidFill>
                      <a:srgbClr val="002569"/>
                    </a:solidFill>
                    <a:effectLst/>
                    <a:uFillTx/>
                  </a:rPr>
                  <a:t>landslide</a:t>
                </a:r>
                <a:r>
                  <a:rPr kumimoji="0" lang="fr-FR" sz="1200" b="0" i="0" u="none" strike="noStrike" cap="none" spc="0" normalizeH="0" baseline="0" dirty="0">
                    <a:ln>
                      <a:noFill/>
                    </a:ln>
                    <a:solidFill>
                      <a:srgbClr val="002569"/>
                    </a:solidFill>
                    <a:effectLst/>
                    <a:uFillTx/>
                  </a:rPr>
                  <a:t> / </a:t>
                </a:r>
                <a:r>
                  <a:rPr kumimoji="0" lang="fr-FR" sz="1200" b="0" i="0" u="none" strike="noStrike" cap="none" spc="0" normalizeH="0" baseline="0" dirty="0" err="1">
                    <a:ln>
                      <a:noFill/>
                    </a:ln>
                    <a:solidFill>
                      <a:srgbClr val="002569"/>
                    </a:solidFill>
                    <a:effectLst/>
                    <a:uFillTx/>
                  </a:rPr>
                  <a:t>mudflow</a:t>
                </a:r>
                <a:endParaRPr kumimoji="0" lang="fr-FR" sz="1200" b="0" i="0" u="none" strike="noStrike" cap="none" spc="0" normalizeH="0" baseline="0" dirty="0">
                  <a:ln>
                    <a:noFill/>
                  </a:ln>
                  <a:solidFill>
                    <a:srgbClr val="002569"/>
                  </a:solidFill>
                  <a:effectLst/>
                  <a:uFillTx/>
                </a:endParaRPr>
              </a:p>
            </p:txBody>
          </p:sp>
        </p:grpSp>
      </p:grpSp>
    </p:spTree>
    <p:extLst>
      <p:ext uri="{BB962C8B-B14F-4D97-AF65-F5344CB8AC3E}">
        <p14:creationId xmlns:p14="http://schemas.microsoft.com/office/powerpoint/2010/main" val="350992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7</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Volcano Demonstrator</a:t>
            </a:r>
          </a:p>
        </p:txBody>
      </p:sp>
      <p:sp>
        <p:nvSpPr>
          <p:cNvPr id="14" name="Content Placeholder 2"/>
          <p:cNvSpPr>
            <a:spLocks noGrp="1"/>
          </p:cNvSpPr>
          <p:nvPr>
            <p:ph sz="quarter" idx="4294967295"/>
          </p:nvPr>
        </p:nvSpPr>
        <p:spPr>
          <a:xfrm>
            <a:off x="264888" y="2007749"/>
            <a:ext cx="5154800" cy="299056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Aims to evaluate </a:t>
            </a:r>
            <a:r>
              <a:rPr lang="en-US" sz="2000" dirty="0">
                <a:latin typeface="Quire Sans" panose="020B0502040400020003" pitchFamily="34" charset="0"/>
                <a:cs typeface="Quire Sans" panose="020B0502040400020003" pitchFamily="34" charset="0"/>
              </a:rPr>
              <a:t>the utility of remote sensing data for anticipating, detecting, and tracking volcanic </a:t>
            </a:r>
            <a:r>
              <a:rPr lang="en-US" sz="2000" dirty="0" smtClean="0">
                <a:latin typeface="Quire Sans" panose="020B0502040400020003" pitchFamily="34" charset="0"/>
                <a:cs typeface="Quire Sans" panose="020B0502040400020003" pitchFamily="34" charset="0"/>
              </a:rPr>
              <a:t>eruptions.</a:t>
            </a: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Supports </a:t>
            </a:r>
            <a:r>
              <a:rPr lang="en-US" sz="2000" dirty="0">
                <a:latin typeface="Quire Sans" panose="020B0502040400020003" pitchFamily="34" charset="0"/>
                <a:cs typeface="Quire Sans" panose="020B0502040400020003" pitchFamily="34" charset="0"/>
              </a:rPr>
              <a:t>EO applications that promote volcanic disaster risk reduction </a:t>
            </a:r>
            <a:r>
              <a:rPr lang="en-US" sz="2000" dirty="0" smtClean="0">
                <a:latin typeface="Quire Sans" panose="020B0502040400020003" pitchFamily="34" charset="0"/>
                <a:cs typeface="Quire Sans" panose="020B0502040400020003" pitchFamily="34" charset="0"/>
              </a:rPr>
              <a:t>worldwide.</a:t>
            </a:r>
          </a:p>
        </p:txBody>
      </p:sp>
      <p:sp>
        <p:nvSpPr>
          <p:cNvPr id="10" name="TextBox 9"/>
          <p:cNvSpPr txBox="1"/>
          <p:nvPr/>
        </p:nvSpPr>
        <p:spPr>
          <a:xfrm>
            <a:off x="457200" y="5486400"/>
            <a:ext cx="6019800"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002569"/>
                </a:solidFill>
                <a:effectLst/>
                <a:uFillTx/>
              </a:rPr>
              <a:t>Demonstrator Leads: Mike Polan</a:t>
            </a:r>
            <a:r>
              <a:rPr lang="en-US" sz="900" dirty="0" smtClean="0"/>
              <a:t>d, USGS. Susi Ebmeier, University of Leeds.</a:t>
            </a:r>
            <a:endParaRPr kumimoji="0" lang="en-US" sz="900" b="0" i="0" u="none" strike="noStrike" cap="none" spc="0" normalizeH="0" baseline="0" dirty="0">
              <a:ln>
                <a:noFill/>
              </a:ln>
              <a:solidFill>
                <a:srgbClr val="002569"/>
              </a:solidFill>
              <a:effectLst/>
              <a:uFillTx/>
            </a:endParaRPr>
          </a:p>
        </p:txBody>
      </p:sp>
      <p:grpSp>
        <p:nvGrpSpPr>
          <p:cNvPr id="11" name="Group 10">
            <a:extLst>
              <a:ext uri="{FF2B5EF4-FFF2-40B4-BE49-F238E27FC236}">
                <a16:creationId xmlns="" xmlns:a16="http://schemas.microsoft.com/office/drawing/2014/main" id="{B8241B69-93CA-443E-B1FD-285280081C75}"/>
              </a:ext>
            </a:extLst>
          </p:cNvPr>
          <p:cNvGrpSpPr/>
          <p:nvPr/>
        </p:nvGrpSpPr>
        <p:grpSpPr>
          <a:xfrm>
            <a:off x="5662798" y="1666382"/>
            <a:ext cx="6197601" cy="3673297"/>
            <a:chOff x="76200" y="1219200"/>
            <a:chExt cx="8458200" cy="4917122"/>
          </a:xfrm>
          <a:solidFill>
            <a:schemeClr val="bg1"/>
          </a:solidFill>
          <a:effectLst>
            <a:outerShdw blurRad="50800" dist="38100" dir="2700000" algn="tl" rotWithShape="0">
              <a:prstClr val="black">
                <a:alpha val="40000"/>
              </a:prstClr>
            </a:outerShdw>
          </a:effectLst>
        </p:grpSpPr>
        <p:pic>
          <p:nvPicPr>
            <p:cNvPr id="12" name="Picture 11">
              <a:extLst>
                <a:ext uri="{FF2B5EF4-FFF2-40B4-BE49-F238E27FC236}">
                  <a16:creationId xmlns="" xmlns:a16="http://schemas.microsoft.com/office/drawing/2014/main" id="{E7EC0DDA-CE0A-4CE7-A1E6-717982BCDF9E}"/>
                </a:ext>
              </a:extLst>
            </p:cNvPr>
            <p:cNvPicPr/>
            <p:nvPr/>
          </p:nvPicPr>
          <p:blipFill>
            <a:blip r:embed="rId2" cstate="email">
              <a:extLst>
                <a:ext uri="{28A0092B-C50C-407E-A947-70E740481C1C}">
                  <a14:useLocalDpi xmlns:a14="http://schemas.microsoft.com/office/drawing/2010/main"/>
                </a:ext>
              </a:extLst>
            </a:blip>
            <a:stretch>
              <a:fillRect/>
            </a:stretch>
          </p:blipFill>
          <p:spPr>
            <a:xfrm>
              <a:off x="76200" y="1219200"/>
              <a:ext cx="8458200" cy="4917122"/>
            </a:xfrm>
            <a:prstGeom prst="rect">
              <a:avLst/>
            </a:prstGeom>
            <a:grpFill/>
            <a:ln w="12700">
              <a:noFill/>
            </a:ln>
          </p:spPr>
        </p:pic>
        <p:sp>
          <p:nvSpPr>
            <p:cNvPr id="13" name="Freeform 7">
              <a:extLst>
                <a:ext uri="{FF2B5EF4-FFF2-40B4-BE49-F238E27FC236}">
                  <a16:creationId xmlns="" xmlns:a16="http://schemas.microsoft.com/office/drawing/2014/main" id="{003268F8-5378-49EF-8DE1-8976B11DCBF2}"/>
                </a:ext>
              </a:extLst>
            </p:cNvPr>
            <p:cNvSpPr/>
            <p:nvPr/>
          </p:nvSpPr>
          <p:spPr>
            <a:xfrm>
              <a:off x="1473158" y="2869753"/>
              <a:ext cx="1512495" cy="2457805"/>
            </a:xfrm>
            <a:custGeom>
              <a:avLst/>
              <a:gdLst>
                <a:gd name="connsiteX0" fmla="*/ 168812 w 2025747"/>
                <a:gd name="connsiteY0" fmla="*/ 0 h 3291840"/>
                <a:gd name="connsiteX1" fmla="*/ 168812 w 2025747"/>
                <a:gd name="connsiteY1" fmla="*/ 56270 h 3291840"/>
                <a:gd name="connsiteX2" fmla="*/ 0 w 2025747"/>
                <a:gd name="connsiteY2" fmla="*/ 98473 h 3291840"/>
                <a:gd name="connsiteX3" fmla="*/ 379827 w 2025747"/>
                <a:gd name="connsiteY3" fmla="*/ 731520 h 3291840"/>
                <a:gd name="connsiteX4" fmla="*/ 801858 w 2025747"/>
                <a:gd name="connsiteY4" fmla="*/ 1125415 h 3291840"/>
                <a:gd name="connsiteX5" fmla="*/ 1181686 w 2025747"/>
                <a:gd name="connsiteY5" fmla="*/ 1885070 h 3291840"/>
                <a:gd name="connsiteX6" fmla="*/ 1434904 w 2025747"/>
                <a:gd name="connsiteY6" fmla="*/ 3277772 h 3291840"/>
                <a:gd name="connsiteX7" fmla="*/ 1674055 w 2025747"/>
                <a:gd name="connsiteY7" fmla="*/ 3291840 h 3291840"/>
                <a:gd name="connsiteX8" fmla="*/ 1800664 w 2025747"/>
                <a:gd name="connsiteY8" fmla="*/ 3108960 h 3291840"/>
                <a:gd name="connsiteX9" fmla="*/ 1702190 w 2025747"/>
                <a:gd name="connsiteY9" fmla="*/ 2883877 h 3291840"/>
                <a:gd name="connsiteX10" fmla="*/ 1659987 w 2025747"/>
                <a:gd name="connsiteY10" fmla="*/ 2475913 h 3291840"/>
                <a:gd name="connsiteX11" fmla="*/ 1856935 w 2025747"/>
                <a:gd name="connsiteY11" fmla="*/ 1814732 h 3291840"/>
                <a:gd name="connsiteX12" fmla="*/ 1885070 w 2025747"/>
                <a:gd name="connsiteY12" fmla="*/ 1617784 h 3291840"/>
                <a:gd name="connsiteX13" fmla="*/ 1491175 w 2025747"/>
                <a:gd name="connsiteY13" fmla="*/ 1181686 h 3291840"/>
                <a:gd name="connsiteX14" fmla="*/ 1772529 w 2025747"/>
                <a:gd name="connsiteY14" fmla="*/ 956603 h 3291840"/>
                <a:gd name="connsiteX15" fmla="*/ 2025747 w 2025747"/>
                <a:gd name="connsiteY15" fmla="*/ 773723 h 3291840"/>
                <a:gd name="connsiteX16" fmla="*/ 2011680 w 2025747"/>
                <a:gd name="connsiteY16" fmla="*/ 548640 h 3291840"/>
                <a:gd name="connsiteX17" fmla="*/ 1871003 w 2025747"/>
                <a:gd name="connsiteY17" fmla="*/ 407963 h 3291840"/>
                <a:gd name="connsiteX18" fmla="*/ 1364566 w 2025747"/>
                <a:gd name="connsiteY18" fmla="*/ 675249 h 3291840"/>
                <a:gd name="connsiteX19" fmla="*/ 1026941 w 2025747"/>
                <a:gd name="connsiteY19" fmla="*/ 450166 h 3291840"/>
                <a:gd name="connsiteX20" fmla="*/ 562707 w 2025747"/>
                <a:gd name="connsiteY20" fmla="*/ 196947 h 3291840"/>
                <a:gd name="connsiteX21" fmla="*/ 422030 w 2025747"/>
                <a:gd name="connsiteY21" fmla="*/ 112541 h 3291840"/>
                <a:gd name="connsiteX22" fmla="*/ 168812 w 2025747"/>
                <a:gd name="connsiteY2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5747" h="3291840">
                  <a:moveTo>
                    <a:pt x="168812" y="0"/>
                  </a:moveTo>
                  <a:lnTo>
                    <a:pt x="168812" y="56270"/>
                  </a:lnTo>
                  <a:lnTo>
                    <a:pt x="0" y="98473"/>
                  </a:lnTo>
                  <a:lnTo>
                    <a:pt x="379827" y="731520"/>
                  </a:lnTo>
                  <a:lnTo>
                    <a:pt x="801858" y="1125415"/>
                  </a:lnTo>
                  <a:lnTo>
                    <a:pt x="1181686" y="1885070"/>
                  </a:lnTo>
                  <a:lnTo>
                    <a:pt x="1434904" y="3277772"/>
                  </a:lnTo>
                  <a:lnTo>
                    <a:pt x="1674055" y="3291840"/>
                  </a:lnTo>
                  <a:lnTo>
                    <a:pt x="1800664" y="3108960"/>
                  </a:lnTo>
                  <a:lnTo>
                    <a:pt x="1702190" y="2883877"/>
                  </a:lnTo>
                  <a:lnTo>
                    <a:pt x="1659987" y="2475913"/>
                  </a:lnTo>
                  <a:lnTo>
                    <a:pt x="1856935" y="1814732"/>
                  </a:lnTo>
                  <a:lnTo>
                    <a:pt x="1885070" y="1617784"/>
                  </a:lnTo>
                  <a:lnTo>
                    <a:pt x="1491175" y="1181686"/>
                  </a:lnTo>
                  <a:lnTo>
                    <a:pt x="1772529" y="956603"/>
                  </a:lnTo>
                  <a:lnTo>
                    <a:pt x="2025747" y="773723"/>
                  </a:lnTo>
                  <a:lnTo>
                    <a:pt x="2011680" y="548640"/>
                  </a:lnTo>
                  <a:lnTo>
                    <a:pt x="1871003" y="407963"/>
                  </a:lnTo>
                  <a:lnTo>
                    <a:pt x="1364566" y="675249"/>
                  </a:lnTo>
                  <a:lnTo>
                    <a:pt x="1026941" y="450166"/>
                  </a:lnTo>
                  <a:lnTo>
                    <a:pt x="562707" y="196947"/>
                  </a:lnTo>
                  <a:lnTo>
                    <a:pt x="422030" y="112541"/>
                  </a:lnTo>
                  <a:lnTo>
                    <a:pt x="168812" y="0"/>
                  </a:lnTo>
                  <a:close/>
                </a:path>
              </a:pathLst>
            </a:cu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3">
              <a:extLst>
                <a:ext uri="{FF2B5EF4-FFF2-40B4-BE49-F238E27FC236}">
                  <a16:creationId xmlns="" xmlns:a16="http://schemas.microsoft.com/office/drawing/2014/main" id="{789852DF-D4B0-4104-856A-0B4A92765C9A}"/>
                </a:ext>
              </a:extLst>
            </p:cNvPr>
            <p:cNvSpPr/>
            <p:nvPr/>
          </p:nvSpPr>
          <p:spPr>
            <a:xfrm>
              <a:off x="6420277" y="2985290"/>
              <a:ext cx="2006156" cy="1428468"/>
            </a:xfrm>
            <a:custGeom>
              <a:avLst/>
              <a:gdLst>
                <a:gd name="connsiteX0" fmla="*/ 2489981 w 2686929"/>
                <a:gd name="connsiteY0" fmla="*/ 1913206 h 1913206"/>
                <a:gd name="connsiteX1" fmla="*/ 2686929 w 2686929"/>
                <a:gd name="connsiteY1" fmla="*/ 1688123 h 1913206"/>
                <a:gd name="connsiteX2" fmla="*/ 2447778 w 2686929"/>
                <a:gd name="connsiteY2" fmla="*/ 1167619 h 1913206"/>
                <a:gd name="connsiteX3" fmla="*/ 2152357 w 2686929"/>
                <a:gd name="connsiteY3" fmla="*/ 1012874 h 1913206"/>
                <a:gd name="connsiteX4" fmla="*/ 1856935 w 2686929"/>
                <a:gd name="connsiteY4" fmla="*/ 914400 h 1913206"/>
                <a:gd name="connsiteX5" fmla="*/ 1589649 w 2686929"/>
                <a:gd name="connsiteY5" fmla="*/ 900333 h 1913206"/>
                <a:gd name="connsiteX6" fmla="*/ 1294227 w 2686929"/>
                <a:gd name="connsiteY6" fmla="*/ 872197 h 1913206"/>
                <a:gd name="connsiteX7" fmla="*/ 1209821 w 2686929"/>
                <a:gd name="connsiteY7" fmla="*/ 590843 h 1913206"/>
                <a:gd name="connsiteX8" fmla="*/ 1111347 w 2686929"/>
                <a:gd name="connsiteY8" fmla="*/ 365760 h 1913206"/>
                <a:gd name="connsiteX9" fmla="*/ 1111347 w 2686929"/>
                <a:gd name="connsiteY9" fmla="*/ 140677 h 1913206"/>
                <a:gd name="connsiteX10" fmla="*/ 1055077 w 2686929"/>
                <a:gd name="connsiteY10" fmla="*/ 0 h 1913206"/>
                <a:gd name="connsiteX11" fmla="*/ 914400 w 2686929"/>
                <a:gd name="connsiteY11" fmla="*/ 0 h 1913206"/>
                <a:gd name="connsiteX12" fmla="*/ 829993 w 2686929"/>
                <a:gd name="connsiteY12" fmla="*/ 196948 h 1913206"/>
                <a:gd name="connsiteX13" fmla="*/ 829993 w 2686929"/>
                <a:gd name="connsiteY13" fmla="*/ 436099 h 1913206"/>
                <a:gd name="connsiteX14" fmla="*/ 872197 w 2686929"/>
                <a:gd name="connsiteY14" fmla="*/ 604911 h 1913206"/>
                <a:gd name="connsiteX15" fmla="*/ 773723 w 2686929"/>
                <a:gd name="connsiteY15" fmla="*/ 773723 h 1913206"/>
                <a:gd name="connsiteX16" fmla="*/ 759655 w 2686929"/>
                <a:gd name="connsiteY16" fmla="*/ 900333 h 1913206"/>
                <a:gd name="connsiteX17" fmla="*/ 900332 w 2686929"/>
                <a:gd name="connsiteY17" fmla="*/ 1026942 h 1913206"/>
                <a:gd name="connsiteX18" fmla="*/ 703384 w 2686929"/>
                <a:gd name="connsiteY18" fmla="*/ 1055077 h 1913206"/>
                <a:gd name="connsiteX19" fmla="*/ 492369 w 2686929"/>
                <a:gd name="connsiteY19" fmla="*/ 900333 h 1913206"/>
                <a:gd name="connsiteX20" fmla="*/ 351692 w 2686929"/>
                <a:gd name="connsiteY20" fmla="*/ 773723 h 1913206"/>
                <a:gd name="connsiteX21" fmla="*/ 267286 w 2686929"/>
                <a:gd name="connsiteY21" fmla="*/ 590843 h 1913206"/>
                <a:gd name="connsiteX22" fmla="*/ 196947 w 2686929"/>
                <a:gd name="connsiteY22" fmla="*/ 422031 h 1913206"/>
                <a:gd name="connsiteX23" fmla="*/ 0 w 2686929"/>
                <a:gd name="connsiteY23" fmla="*/ 407963 h 1913206"/>
                <a:gd name="connsiteX24" fmla="*/ 14067 w 2686929"/>
                <a:gd name="connsiteY24" fmla="*/ 647114 h 1913206"/>
                <a:gd name="connsiteX25" fmla="*/ 98473 w 2686929"/>
                <a:gd name="connsiteY25" fmla="*/ 928468 h 1913206"/>
                <a:gd name="connsiteX26" fmla="*/ 225083 w 2686929"/>
                <a:gd name="connsiteY26" fmla="*/ 1125416 h 1913206"/>
                <a:gd name="connsiteX27" fmla="*/ 407963 w 2686929"/>
                <a:gd name="connsiteY27" fmla="*/ 1237957 h 1913206"/>
                <a:gd name="connsiteX28" fmla="*/ 703384 w 2686929"/>
                <a:gd name="connsiteY28" fmla="*/ 1336431 h 1913206"/>
                <a:gd name="connsiteX29" fmla="*/ 1055077 w 2686929"/>
                <a:gd name="connsiteY29" fmla="*/ 1336431 h 1913206"/>
                <a:gd name="connsiteX30" fmla="*/ 1322363 w 2686929"/>
                <a:gd name="connsiteY30" fmla="*/ 1237957 h 1913206"/>
                <a:gd name="connsiteX31" fmla="*/ 1533378 w 2686929"/>
                <a:gd name="connsiteY31" fmla="*/ 1237957 h 1913206"/>
                <a:gd name="connsiteX32" fmla="*/ 1744393 w 2686929"/>
                <a:gd name="connsiteY32" fmla="*/ 1322363 h 1913206"/>
                <a:gd name="connsiteX33" fmla="*/ 2011680 w 2686929"/>
                <a:gd name="connsiteY33" fmla="*/ 1364566 h 1913206"/>
                <a:gd name="connsiteX34" fmla="*/ 2152357 w 2686929"/>
                <a:gd name="connsiteY34" fmla="*/ 1575582 h 1913206"/>
                <a:gd name="connsiteX35" fmla="*/ 2489981 w 2686929"/>
                <a:gd name="connsiteY35" fmla="*/ 1913206 h 19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6929" h="1913206">
                  <a:moveTo>
                    <a:pt x="2489981" y="1913206"/>
                  </a:moveTo>
                  <a:lnTo>
                    <a:pt x="2686929" y="1688123"/>
                  </a:lnTo>
                  <a:lnTo>
                    <a:pt x="2447778" y="1167619"/>
                  </a:lnTo>
                  <a:lnTo>
                    <a:pt x="2152357" y="1012874"/>
                  </a:lnTo>
                  <a:lnTo>
                    <a:pt x="1856935" y="914400"/>
                  </a:lnTo>
                  <a:lnTo>
                    <a:pt x="1589649" y="900333"/>
                  </a:lnTo>
                  <a:lnTo>
                    <a:pt x="1294227" y="872197"/>
                  </a:lnTo>
                  <a:lnTo>
                    <a:pt x="1209821" y="590843"/>
                  </a:lnTo>
                  <a:lnTo>
                    <a:pt x="1111347" y="365760"/>
                  </a:lnTo>
                  <a:lnTo>
                    <a:pt x="1111347" y="140677"/>
                  </a:lnTo>
                  <a:lnTo>
                    <a:pt x="1055077" y="0"/>
                  </a:lnTo>
                  <a:lnTo>
                    <a:pt x="914400" y="0"/>
                  </a:lnTo>
                  <a:lnTo>
                    <a:pt x="829993" y="196948"/>
                  </a:lnTo>
                  <a:lnTo>
                    <a:pt x="829993" y="436099"/>
                  </a:lnTo>
                  <a:lnTo>
                    <a:pt x="872197" y="604911"/>
                  </a:lnTo>
                  <a:lnTo>
                    <a:pt x="773723" y="773723"/>
                  </a:lnTo>
                  <a:lnTo>
                    <a:pt x="759655" y="900333"/>
                  </a:lnTo>
                  <a:lnTo>
                    <a:pt x="900332" y="1026942"/>
                  </a:lnTo>
                  <a:lnTo>
                    <a:pt x="703384" y="1055077"/>
                  </a:lnTo>
                  <a:lnTo>
                    <a:pt x="492369" y="900333"/>
                  </a:lnTo>
                  <a:lnTo>
                    <a:pt x="351692" y="773723"/>
                  </a:lnTo>
                  <a:lnTo>
                    <a:pt x="267286" y="590843"/>
                  </a:lnTo>
                  <a:lnTo>
                    <a:pt x="196947" y="422031"/>
                  </a:lnTo>
                  <a:lnTo>
                    <a:pt x="0" y="407963"/>
                  </a:lnTo>
                  <a:lnTo>
                    <a:pt x="14067" y="647114"/>
                  </a:lnTo>
                  <a:lnTo>
                    <a:pt x="98473" y="928468"/>
                  </a:lnTo>
                  <a:lnTo>
                    <a:pt x="225083" y="1125416"/>
                  </a:lnTo>
                  <a:lnTo>
                    <a:pt x="407963" y="1237957"/>
                  </a:lnTo>
                  <a:lnTo>
                    <a:pt x="703384" y="1336431"/>
                  </a:lnTo>
                  <a:lnTo>
                    <a:pt x="1055077" y="1336431"/>
                  </a:lnTo>
                  <a:lnTo>
                    <a:pt x="1322363" y="1237957"/>
                  </a:lnTo>
                  <a:lnTo>
                    <a:pt x="1533378" y="1237957"/>
                  </a:lnTo>
                  <a:lnTo>
                    <a:pt x="1744393" y="1322363"/>
                  </a:lnTo>
                  <a:lnTo>
                    <a:pt x="2011680" y="1364566"/>
                  </a:lnTo>
                  <a:lnTo>
                    <a:pt x="2152357" y="1575582"/>
                  </a:lnTo>
                  <a:lnTo>
                    <a:pt x="2489981" y="1913206"/>
                  </a:lnTo>
                  <a:close/>
                </a:path>
              </a:pathLst>
            </a:cu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
              <a:extLst>
                <a:ext uri="{FF2B5EF4-FFF2-40B4-BE49-F238E27FC236}">
                  <a16:creationId xmlns="" xmlns:a16="http://schemas.microsoft.com/office/drawing/2014/main" id="{B416BA8F-9B9C-4790-9998-7F76932F5A71}"/>
                </a:ext>
              </a:extLst>
            </p:cNvPr>
            <p:cNvSpPr/>
            <p:nvPr/>
          </p:nvSpPr>
          <p:spPr>
            <a:xfrm>
              <a:off x="3644900" y="2895600"/>
              <a:ext cx="1968500" cy="1333500"/>
            </a:xfrm>
            <a:custGeom>
              <a:avLst/>
              <a:gdLst>
                <a:gd name="connsiteX0" fmla="*/ 25400 w 1968500"/>
                <a:gd name="connsiteY0" fmla="*/ 254000 h 1333500"/>
                <a:gd name="connsiteX1" fmla="*/ 0 w 1968500"/>
                <a:gd name="connsiteY1" fmla="*/ 571500 h 1333500"/>
                <a:gd name="connsiteX2" fmla="*/ 546100 w 1968500"/>
                <a:gd name="connsiteY2" fmla="*/ 558800 h 1333500"/>
                <a:gd name="connsiteX3" fmla="*/ 812800 w 1968500"/>
                <a:gd name="connsiteY3" fmla="*/ 889000 h 1333500"/>
                <a:gd name="connsiteX4" fmla="*/ 1104900 w 1968500"/>
                <a:gd name="connsiteY4" fmla="*/ 711200 h 1333500"/>
                <a:gd name="connsiteX5" fmla="*/ 1219200 w 1968500"/>
                <a:gd name="connsiteY5" fmla="*/ 711200 h 1333500"/>
                <a:gd name="connsiteX6" fmla="*/ 1358900 w 1968500"/>
                <a:gd name="connsiteY6" fmla="*/ 1066800 h 1333500"/>
                <a:gd name="connsiteX7" fmla="*/ 1549400 w 1968500"/>
                <a:gd name="connsiteY7" fmla="*/ 1295400 h 1333500"/>
                <a:gd name="connsiteX8" fmla="*/ 1828800 w 1968500"/>
                <a:gd name="connsiteY8" fmla="*/ 1333500 h 1333500"/>
                <a:gd name="connsiteX9" fmla="*/ 1917700 w 1968500"/>
                <a:gd name="connsiteY9" fmla="*/ 990600 h 1333500"/>
                <a:gd name="connsiteX10" fmla="*/ 1663700 w 1968500"/>
                <a:gd name="connsiteY10" fmla="*/ 965200 h 1333500"/>
                <a:gd name="connsiteX11" fmla="*/ 1689100 w 1968500"/>
                <a:gd name="connsiteY11" fmla="*/ 774700 h 1333500"/>
                <a:gd name="connsiteX12" fmla="*/ 1778000 w 1968500"/>
                <a:gd name="connsiteY12" fmla="*/ 533400 h 1333500"/>
                <a:gd name="connsiteX13" fmla="*/ 1968500 w 1968500"/>
                <a:gd name="connsiteY13" fmla="*/ 419100 h 1333500"/>
                <a:gd name="connsiteX14" fmla="*/ 1866900 w 1968500"/>
                <a:gd name="connsiteY14" fmla="*/ 317500 h 1333500"/>
                <a:gd name="connsiteX15" fmla="*/ 1562100 w 1968500"/>
                <a:gd name="connsiteY15" fmla="*/ 317500 h 1333500"/>
                <a:gd name="connsiteX16" fmla="*/ 1143000 w 1968500"/>
                <a:gd name="connsiteY16" fmla="*/ 0 h 1333500"/>
                <a:gd name="connsiteX17" fmla="*/ 1016000 w 1968500"/>
                <a:gd name="connsiteY17" fmla="*/ 50800 h 1333500"/>
                <a:gd name="connsiteX18" fmla="*/ 25400 w 1968500"/>
                <a:gd name="connsiteY18" fmla="*/ 2540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8500" h="1333500">
                  <a:moveTo>
                    <a:pt x="25400" y="254000"/>
                  </a:moveTo>
                  <a:lnTo>
                    <a:pt x="0" y="571500"/>
                  </a:lnTo>
                  <a:lnTo>
                    <a:pt x="546100" y="558800"/>
                  </a:lnTo>
                  <a:lnTo>
                    <a:pt x="812800" y="889000"/>
                  </a:lnTo>
                  <a:lnTo>
                    <a:pt x="1104900" y="711200"/>
                  </a:lnTo>
                  <a:lnTo>
                    <a:pt x="1219200" y="711200"/>
                  </a:lnTo>
                  <a:lnTo>
                    <a:pt x="1358900" y="1066800"/>
                  </a:lnTo>
                  <a:lnTo>
                    <a:pt x="1549400" y="1295400"/>
                  </a:lnTo>
                  <a:lnTo>
                    <a:pt x="1828800" y="1333500"/>
                  </a:lnTo>
                  <a:lnTo>
                    <a:pt x="1917700" y="990600"/>
                  </a:lnTo>
                  <a:lnTo>
                    <a:pt x="1663700" y="965200"/>
                  </a:lnTo>
                  <a:lnTo>
                    <a:pt x="1689100" y="774700"/>
                  </a:lnTo>
                  <a:lnTo>
                    <a:pt x="1778000" y="533400"/>
                  </a:lnTo>
                  <a:lnTo>
                    <a:pt x="1968500" y="419100"/>
                  </a:lnTo>
                  <a:lnTo>
                    <a:pt x="1866900" y="317500"/>
                  </a:lnTo>
                  <a:lnTo>
                    <a:pt x="1562100" y="317500"/>
                  </a:lnTo>
                  <a:lnTo>
                    <a:pt x="1143000" y="0"/>
                  </a:lnTo>
                  <a:lnTo>
                    <a:pt x="1016000" y="50800"/>
                  </a:lnTo>
                  <a:lnTo>
                    <a:pt x="25400" y="254000"/>
                  </a:lnTo>
                  <a:close/>
                </a:path>
              </a:pathLst>
            </a:cu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875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8</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a:t>Seismic Hazards Demonstrator</a:t>
            </a:r>
          </a:p>
        </p:txBody>
      </p:sp>
      <p:sp>
        <p:nvSpPr>
          <p:cNvPr id="9" name="Content Placeholder 2"/>
          <p:cNvSpPr>
            <a:spLocks noGrp="1"/>
          </p:cNvSpPr>
          <p:nvPr>
            <p:ph sz="quarter" idx="4294967295"/>
          </p:nvPr>
        </p:nvSpPr>
        <p:spPr>
          <a:xfrm>
            <a:off x="7011402" y="1853100"/>
            <a:ext cx="4638556" cy="345222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Develops </a:t>
            </a:r>
            <a:r>
              <a:rPr lang="en-US" sz="2000" dirty="0">
                <a:latin typeface="Quire Sans" panose="020B0502040400020003" pitchFamily="34" charset="0"/>
                <a:cs typeface="Quire Sans" panose="020B0502040400020003" pitchFamily="34" charset="0"/>
              </a:rPr>
              <a:t>and </a:t>
            </a:r>
            <a:r>
              <a:rPr lang="en-US" sz="2000" dirty="0" smtClean="0">
                <a:latin typeface="Quire Sans" panose="020B0502040400020003" pitchFamily="34" charset="0"/>
                <a:cs typeface="Quire Sans" panose="020B0502040400020003" pitchFamily="34" charset="0"/>
              </a:rPr>
              <a:t>demonstrates </a:t>
            </a:r>
            <a:r>
              <a:rPr lang="en-US" sz="2000" dirty="0">
                <a:latin typeface="Quire Sans" panose="020B0502040400020003" pitchFamily="34" charset="0"/>
                <a:cs typeface="Quire Sans" panose="020B0502040400020003" pitchFamily="34" charset="0"/>
              </a:rPr>
              <a:t>advanced science products for rapid earthquake </a:t>
            </a:r>
            <a:r>
              <a:rPr lang="en-US" sz="2000" dirty="0" smtClean="0">
                <a:latin typeface="Quire Sans" panose="020B0502040400020003" pitchFamily="34" charset="0"/>
                <a:cs typeface="Quire Sans" panose="020B0502040400020003" pitchFamily="34" charset="0"/>
              </a:rPr>
              <a:t>response</a:t>
            </a: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Supports </a:t>
            </a:r>
            <a:r>
              <a:rPr lang="en-US" sz="2000" dirty="0">
                <a:latin typeface="Quire Sans" panose="020B0502040400020003" pitchFamily="34" charset="0"/>
                <a:cs typeface="Quire Sans" panose="020B0502040400020003" pitchFamily="34" charset="0"/>
              </a:rPr>
              <a:t>the uptake of these products and methodologies through co-design and development with WG stakeholders and users.</a:t>
            </a:r>
          </a:p>
        </p:txBody>
      </p:sp>
      <p:pic>
        <p:nvPicPr>
          <p:cNvPr id="11" name="Picture 2" descr="http://ceos.org/wp-content/uploads/2019/01/WGDisasters_seismic_Hazards_figure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73" y="1645442"/>
            <a:ext cx="6191250" cy="38675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9</a:t>
            </a:fld>
            <a:endParaRPr lang="en-AU" sz="1400" b="1" dirty="0">
              <a:solidFill>
                <a:schemeClr val="accent1"/>
              </a:solidFill>
            </a:endParaRPr>
          </a:p>
        </p:txBody>
      </p:sp>
      <p:sp>
        <p:nvSpPr>
          <p:cNvPr id="2" name="Title 1">
            <a:extLst>
              <a:ext uri="{FF2B5EF4-FFF2-40B4-BE49-F238E27FC236}">
                <a16:creationId xmlns="" xmlns:a16="http://schemas.microsoft.com/office/drawing/2014/main" id="{40BC179D-6239-4241-8FED-04230029ECC5}"/>
              </a:ext>
            </a:extLst>
          </p:cNvPr>
          <p:cNvSpPr>
            <a:spLocks noGrp="1"/>
          </p:cNvSpPr>
          <p:nvPr>
            <p:ph type="title"/>
          </p:nvPr>
        </p:nvSpPr>
        <p:spPr/>
        <p:txBody>
          <a:bodyPr/>
          <a:lstStyle/>
          <a:p>
            <a:r>
              <a:rPr lang="en-AU" dirty="0" err="1"/>
              <a:t>GeoHazards</a:t>
            </a:r>
            <a:r>
              <a:rPr lang="en-AU" dirty="0"/>
              <a:t> Lab</a:t>
            </a:r>
          </a:p>
        </p:txBody>
      </p:sp>
      <p:sp>
        <p:nvSpPr>
          <p:cNvPr id="9" name="Content Placeholder 2"/>
          <p:cNvSpPr>
            <a:spLocks noGrp="1"/>
          </p:cNvSpPr>
          <p:nvPr>
            <p:ph sz="quarter" idx="4294967295"/>
          </p:nvPr>
        </p:nvSpPr>
        <p:spPr>
          <a:xfrm>
            <a:off x="156030" y="1555955"/>
            <a:ext cx="4343400" cy="391389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Enable </a:t>
            </a:r>
            <a:r>
              <a:rPr lang="en-US" sz="2000" dirty="0">
                <a:latin typeface="Quire Sans" panose="020B0502040400020003" pitchFamily="34" charset="0"/>
                <a:cs typeface="Quire Sans" panose="020B0502040400020003" pitchFamily="34" charset="0"/>
              </a:rPr>
              <a:t>greater use of EO data and derived products to assess geohazards and their impact</a:t>
            </a:r>
            <a:r>
              <a:rPr lang="en-US" sz="2000" dirty="0" smtClean="0">
                <a:latin typeface="Quire Sans" panose="020B0502040400020003" pitchFamily="34" charset="0"/>
                <a:cs typeface="Quire Sans" panose="020B0502040400020003" pitchFamily="34" charset="0"/>
              </a:rPr>
              <a:t>.</a:t>
            </a:r>
          </a:p>
          <a:p>
            <a:pPr marL="285750" indent="-285750">
              <a:lnSpc>
                <a:spcPct val="150000"/>
              </a:lnSpc>
              <a:buFont typeface="Wingdings" panose="05000000000000000000" pitchFamily="2" charset="2"/>
              <a:buChar char="v"/>
            </a:pPr>
            <a:r>
              <a:rPr lang="en-US" sz="2000" dirty="0" smtClean="0">
                <a:latin typeface="Quire Sans" panose="020B0502040400020003" pitchFamily="34" charset="0"/>
                <a:cs typeface="Quire Sans" panose="020B0502040400020003" pitchFamily="34" charset="0"/>
              </a:rPr>
              <a:t>Optimizes </a:t>
            </a:r>
            <a:r>
              <a:rPr lang="en-US" sz="2000" dirty="0">
                <a:latin typeface="Quire Sans" panose="020B0502040400020003" pitchFamily="34" charset="0"/>
                <a:cs typeface="Quire Sans" panose="020B0502040400020003" pitchFamily="34" charset="0"/>
              </a:rPr>
              <a:t>use of existing and new technologies with a focus on hosted tools and services to exploit satellite data in Cloud environments.</a:t>
            </a:r>
          </a:p>
        </p:txBody>
      </p:sp>
      <p:pic>
        <p:nvPicPr>
          <p:cNvPr id="10" name="Picture 2" descr="http://ceos.org/wp-content/uploads/2019/01/WGDisasters_seismic_Hazards_figure_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5630" y="1632155"/>
            <a:ext cx="7329473" cy="3886200"/>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27907"/>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docProps/app.xml><?xml version="1.0" encoding="utf-8"?>
<Properties xmlns="http://schemas.openxmlformats.org/officeDocument/2006/extended-properties" xmlns:vt="http://schemas.openxmlformats.org/officeDocument/2006/docPropsVTypes">
  <Template>ceos</Template>
  <TotalTime>348</TotalTime>
  <Words>835</Words>
  <Application>Microsoft Office PowerPoint</Application>
  <PresentationFormat>Panorámica</PresentationFormat>
  <Paragraphs>91</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Bold</vt:lpstr>
      <vt:lpstr>Courier New</vt:lpstr>
      <vt:lpstr>Quire Sans</vt:lpstr>
      <vt:lpstr>Wingdings</vt:lpstr>
      <vt:lpstr>ceos</vt:lpstr>
      <vt:lpstr>CEOS WG Disasters   </vt:lpstr>
      <vt:lpstr>WGDisasters Mission Statement</vt:lpstr>
      <vt:lpstr>WGDisasters Objectives</vt:lpstr>
      <vt:lpstr>WGDis Chair Priorities 2022-2023</vt:lpstr>
      <vt:lpstr>WGDisasters Subgroups</vt:lpstr>
      <vt:lpstr>Landslide Demonstrator</vt:lpstr>
      <vt:lpstr>Volcano Demonstrator</vt:lpstr>
      <vt:lpstr>Seismic Hazards Demonstrator</vt:lpstr>
      <vt:lpstr>GeoHazards Lab</vt:lpstr>
      <vt:lpstr>GEO-DARMA</vt:lpstr>
      <vt:lpstr>Flood Pilot</vt:lpstr>
      <vt:lpstr>GSNL</vt:lpstr>
      <vt:lpstr>Recovery Observatory Demonstrator</vt:lpstr>
      <vt:lpstr>Wildfire Pilot</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LauraF</cp:lastModifiedBy>
  <cp:revision>41</cp:revision>
  <dcterms:created xsi:type="dcterms:W3CDTF">2021-10-07T09:33:41Z</dcterms:created>
  <dcterms:modified xsi:type="dcterms:W3CDTF">2022-03-20T21:44:08Z</dcterms:modified>
</cp:coreProperties>
</file>