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7" r:id="rId4"/>
    <p:sldMasterId id="2147483708" r:id="rId5"/>
    <p:sldMasterId id="2147483709" r:id="rId6"/>
    <p:sldMasterId id="2147483710" r:id="rId7"/>
    <p:sldMasterId id="214748371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y="5143500" cx="9144000"/>
  <p:notesSz cx="6858000" cy="9144000"/>
  <p:embeddedFontLst>
    <p:embeddedFont>
      <p:font typeface="Roboto"/>
      <p:regular r:id="rId26"/>
      <p:bold r:id="rId27"/>
      <p:italic r:id="rId28"/>
      <p:boldItalic r:id="rId29"/>
    </p:embeddedFont>
    <p:embeddedFont>
      <p:font typeface="Arial Narrow"/>
      <p:regular r:id="rId30"/>
      <p:bold r:id="rId31"/>
      <p:italic r:id="rId32"/>
      <p:boldItalic r:id="rId33"/>
    </p:embeddedFont>
    <p:embeddedFont>
      <p:font typeface="Candara"/>
      <p:regular r:id="rId34"/>
      <p:bold r:id="rId35"/>
      <p:italic r:id="rId36"/>
      <p:boldItalic r:id="rId37"/>
    </p:embeddedFont>
    <p:embeddedFont>
      <p:font typeface="Helvetica Neue"/>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1.xml"/><Relationship Id="rId42" Type="http://schemas.openxmlformats.org/officeDocument/2006/relationships/font" Target="fonts/OpenSans-regular.fntdata"/><Relationship Id="rId41" Type="http://schemas.openxmlformats.org/officeDocument/2006/relationships/font" Target="fonts/HelveticaNeue-boldItalic.fntdata"/><Relationship Id="rId22" Type="http://schemas.openxmlformats.org/officeDocument/2006/relationships/slide" Target="slides/slide13.xml"/><Relationship Id="rId44" Type="http://schemas.openxmlformats.org/officeDocument/2006/relationships/font" Target="fonts/OpenSans-italic.fntdata"/><Relationship Id="rId21" Type="http://schemas.openxmlformats.org/officeDocument/2006/relationships/slide" Target="slides/slide12.xml"/><Relationship Id="rId43" Type="http://schemas.openxmlformats.org/officeDocument/2006/relationships/font" Target="fonts/OpenSans-bold.fntdata"/><Relationship Id="rId24" Type="http://schemas.openxmlformats.org/officeDocument/2006/relationships/slide" Target="slides/slide15.xml"/><Relationship Id="rId23" Type="http://schemas.openxmlformats.org/officeDocument/2006/relationships/slide" Target="slides/slide14.xml"/><Relationship Id="rId45" Type="http://schemas.openxmlformats.org/officeDocument/2006/relationships/font" Target="fonts/OpenSans-bold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font" Target="fonts/Roboto-regular.fntdata"/><Relationship Id="rId25" Type="http://schemas.openxmlformats.org/officeDocument/2006/relationships/slide" Target="slides/slide16.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boldItalic.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2.xml"/><Relationship Id="rId33" Type="http://schemas.openxmlformats.org/officeDocument/2006/relationships/font" Target="fonts/ArialNarrow-boldItalic.fntdata"/><Relationship Id="rId10" Type="http://schemas.openxmlformats.org/officeDocument/2006/relationships/slide" Target="slides/slide1.xml"/><Relationship Id="rId32" Type="http://schemas.openxmlformats.org/officeDocument/2006/relationships/font" Target="fonts/ArialNarrow-italic.fntdata"/><Relationship Id="rId13" Type="http://schemas.openxmlformats.org/officeDocument/2006/relationships/slide" Target="slides/slide4.xml"/><Relationship Id="rId35" Type="http://schemas.openxmlformats.org/officeDocument/2006/relationships/font" Target="fonts/Candara-bold.fntdata"/><Relationship Id="rId12" Type="http://schemas.openxmlformats.org/officeDocument/2006/relationships/slide" Target="slides/slide3.xml"/><Relationship Id="rId34" Type="http://schemas.openxmlformats.org/officeDocument/2006/relationships/font" Target="fonts/Candara-regular.fntdata"/><Relationship Id="rId15" Type="http://schemas.openxmlformats.org/officeDocument/2006/relationships/slide" Target="slides/slide6.xml"/><Relationship Id="rId37" Type="http://schemas.openxmlformats.org/officeDocument/2006/relationships/font" Target="fonts/Candara-boldItalic.fntdata"/><Relationship Id="rId14" Type="http://schemas.openxmlformats.org/officeDocument/2006/relationships/slide" Target="slides/slide5.xml"/><Relationship Id="rId36" Type="http://schemas.openxmlformats.org/officeDocument/2006/relationships/font" Target="fonts/Candara-italic.fntdata"/><Relationship Id="rId17" Type="http://schemas.openxmlformats.org/officeDocument/2006/relationships/slide" Target="slides/slide8.xml"/><Relationship Id="rId39" Type="http://schemas.openxmlformats.org/officeDocument/2006/relationships/font" Target="fonts/HelveticaNeue-bold.fntdata"/><Relationship Id="rId16" Type="http://schemas.openxmlformats.org/officeDocument/2006/relationships/slide" Target="slides/slide7.xml"/><Relationship Id="rId38" Type="http://schemas.openxmlformats.org/officeDocument/2006/relationships/font" Target="fonts/HelveticaNeue-regular.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osc.noaa.gov/EDMC/nao_212-15.php" TargetMode="External"/><Relationship Id="rId3" Type="http://schemas.openxmlformats.org/officeDocument/2006/relationships/hyperlink" Target="https://nosc.noaa.gov/EDMC/PD.all.php"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61e317ddf7_0_0:notes"/>
          <p:cNvSpPr txBox="1"/>
          <p:nvPr>
            <p:ph idx="1" type="body"/>
          </p:nvPr>
        </p:nvSpPr>
        <p:spPr>
          <a:xfrm>
            <a:off x="685799" y="4343399"/>
            <a:ext cx="5486400" cy="4114800"/>
          </a:xfrm>
          <a:prstGeom prst="rect">
            <a:avLst/>
          </a:prstGeom>
          <a:noFill/>
          <a:ln>
            <a:noFill/>
          </a:ln>
        </p:spPr>
        <p:txBody>
          <a:bodyPr anchorCtr="0" anchor="t" bIns="89575" lIns="89575" spcFirstLastPara="1" rIns="89575" wrap="square" tIns="8957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80" name="Google Shape;380;g61e317ddf7_0_0: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19b0ce5ff7_0_1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119b0ce5ff7_0_1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foundation of the NOAA Cloud Archive consists of the data model provided by the OAIS-Reference Model, an API driven framework consisting of reusable templates to manage archive workflow tasks, and the technology of the semantic web.  Take together, the NOAA Cloud Archive is a set of virtual AIPs, managed in cloud object storage, described and linked together and ultimately with the outside world, but a comprehensive knowledge graph.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19b0ce5ff7_0_1234:notes"/>
          <p:cNvSpPr/>
          <p:nvPr>
            <p:ph idx="2" type="sldImg"/>
          </p:nvPr>
        </p:nvSpPr>
        <p:spPr>
          <a:xfrm>
            <a:off x="-206694" y="378921"/>
            <a:ext cx="7271400" cy="41151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119b0ce5ff7_0_1234:notes"/>
          <p:cNvSpPr txBox="1"/>
          <p:nvPr>
            <p:ph idx="1" type="body"/>
          </p:nvPr>
        </p:nvSpPr>
        <p:spPr>
          <a:xfrm>
            <a:off x="685800" y="4648203"/>
            <a:ext cx="54864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This slide illustrates the concept of the repeatable, reusable templates… configurable steps, combined with other predefined steps, are managed and executed by the Event Bus (using AWS Eventbridge), allowing us to have a full, repeatable provenance trace for every granule and every collection in the NOAA Cloud Archive.</a:t>
            </a:r>
            <a:endParaRPr sz="1200">
              <a:latin typeface="Arial"/>
              <a:ea typeface="Arial"/>
              <a:cs typeface="Arial"/>
              <a:sym typeface="Arial"/>
            </a:endParaRPr>
          </a:p>
        </p:txBody>
      </p:sp>
      <p:sp>
        <p:nvSpPr>
          <p:cNvPr id="668" name="Google Shape;668;g119b0ce5ff7_0_1234:notes"/>
          <p:cNvSpPr txBox="1"/>
          <p:nvPr>
            <p:ph idx="12" type="sldNum"/>
          </p:nvPr>
        </p:nvSpPr>
        <p:spPr>
          <a:xfrm>
            <a:off x="3884617" y="8685216"/>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11df0ca905c_0_0:notes"/>
          <p:cNvSpPr/>
          <p:nvPr>
            <p:ph idx="2" type="sldImg"/>
          </p:nvPr>
        </p:nvSpPr>
        <p:spPr>
          <a:xfrm>
            <a:off x="-206694" y="378921"/>
            <a:ext cx="7271400" cy="41151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11df0ca905c_0_0:notes"/>
          <p:cNvSpPr txBox="1"/>
          <p:nvPr>
            <p:ph idx="1" type="body"/>
          </p:nvPr>
        </p:nvSpPr>
        <p:spPr>
          <a:xfrm>
            <a:off x="685800" y="4648203"/>
            <a:ext cx="54864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This slide illustrates the concept of the repeatable, reusable templates… configurable steps, combined with other predefined steps, are managed and executed by the Event Bus (using AWS Eventbridge), allowing us to have a full, repeatable provenance trace for every granule and every collection in the NOAA Cloud Archive.</a:t>
            </a:r>
            <a:endParaRPr sz="1200">
              <a:latin typeface="Arial"/>
              <a:ea typeface="Arial"/>
              <a:cs typeface="Arial"/>
              <a:sym typeface="Arial"/>
            </a:endParaRPr>
          </a:p>
        </p:txBody>
      </p:sp>
      <p:sp>
        <p:nvSpPr>
          <p:cNvPr id="747" name="Google Shape;747;g11df0ca905c_0_0:notes"/>
          <p:cNvSpPr txBox="1"/>
          <p:nvPr>
            <p:ph idx="12" type="sldNum"/>
          </p:nvPr>
        </p:nvSpPr>
        <p:spPr>
          <a:xfrm>
            <a:off x="3884617" y="8685216"/>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19b0ce5ff7_0_13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g119b0ce5ff7_0_1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Looking ahead, here is the proposed (draft) view of our cloud archive implementation roadmap.  We hope to achieve operationalization of our cloud MVP to each an IOC state by the end of 2022, and achieve FOC by FY25.  The slide also depicts how we plan to break the cloud archive work into three Initiatives (Initial Archive and Access Functionality, Migration/Establishment of the fuller existing archive functionality, and the migration of legacy data streams). and notional dates for when we might be able to retire existing on-prem systems.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61c7d8b67c_0_3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g61c7d8b67c_0_36: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798" name="Google Shape;798;g61c7d8b67c_0_36: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1df0ca905c_0_7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 name="Google Shape;805;g11df0ca905c_0_79: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806" name="Google Shape;806;g11df0ca905c_0_79: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61e317ddf7_0_179: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61e317ddf7_0_179: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g61e317ddf7_0_179: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96ff513b6_0_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1196ff513b6_0_6: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US Federal Data Strategy: The Federal Data Strategy (FDS) encompasses a 10-year vision for how the Federal Government will accelerate the use of data to deliver on mission, serve the public, and steward resources while protecting security, privacy, and confidentiality.</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The NOAA Data Strategy Consists of Five Goals:</a:t>
            </a:r>
            <a:endParaRPr>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1: Align data management leadership roles across the organization.</a:t>
            </a:r>
            <a:endParaRPr>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2: Govern and manage data strategically to most effectively steward the US taxpayers’ investment.</a:t>
            </a:r>
            <a:endParaRPr>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3: Share data as openly and widely as possible to promote maximum utilization of NOAA data. </a:t>
            </a:r>
            <a:endParaRPr>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4: Promote data innovation and quality improvements to facilitate science and support data-driven decision making.</a:t>
            </a:r>
            <a:endParaRPr>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5: Engage stakeholders and leverage partnerships to maximize the value of NOAA data to the Nation.</a:t>
            </a:r>
            <a:endParaRPr>
              <a:solidFill>
                <a:schemeClr val="dk1"/>
              </a:solidFill>
              <a:latin typeface="Calibri"/>
              <a:ea typeface="Calibri"/>
              <a:cs typeface="Calibri"/>
              <a:sym typeface="Calibri"/>
            </a:endParaRPr>
          </a:p>
        </p:txBody>
      </p:sp>
      <p:sp>
        <p:nvSpPr>
          <p:cNvPr id="388" name="Google Shape;388;g1196ff513b6_0_6: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19b0ce5ff7_0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119b0ce5ff7_0_0: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Roboto"/>
                <a:ea typeface="Roboto"/>
                <a:cs typeface="Roboto"/>
                <a:sym typeface="Roboto"/>
              </a:rPr>
              <a:t>The current NOAA data governance approach is out of date and not in alignment with the importance of data to NOAA’s mission.</a:t>
            </a:r>
            <a:r>
              <a:rPr lang="en" sz="1200">
                <a:solidFill>
                  <a:schemeClr val="dk1"/>
                </a:solidFill>
                <a:latin typeface="Roboto"/>
                <a:ea typeface="Roboto"/>
                <a:cs typeface="Roboto"/>
                <a:sym typeface="Roboto"/>
              </a:rPr>
              <a:t> There is a pressing need to expand the scope of data governance in the organization to include all NOAA data, not just the environmental portfolio. A federated governance structure through Assistant Chief Data Officers (ACDO) is required in the line and staff/corporate offices to ensure the policies and best practices are supporting the NOAA mission, taking advantage of new technology and policy advances, and enhancing the access and democratization of NOAA’s critical data holdings</a:t>
            </a:r>
            <a:endParaRPr sz="1200">
              <a:solidFill>
                <a:schemeClr val="dk1"/>
              </a:solidFill>
              <a:latin typeface="Roboto"/>
              <a:ea typeface="Roboto"/>
              <a:cs typeface="Roboto"/>
              <a:sym typeface="Roboto"/>
            </a:endParaRPr>
          </a:p>
          <a:p>
            <a:pPr indent="0" lvl="0" marL="0" rtl="0" algn="l">
              <a:lnSpc>
                <a:spcPct val="115000"/>
              </a:lnSpc>
              <a:spcBef>
                <a:spcPts val="1000"/>
              </a:spcBef>
              <a:spcAft>
                <a:spcPts val="1000"/>
              </a:spcAft>
              <a:buClr>
                <a:schemeClr val="dk1"/>
              </a:buClr>
              <a:buSzPts val="1100"/>
              <a:buFont typeface="Arial"/>
              <a:buNone/>
            </a:pPr>
            <a:r>
              <a:rPr lang="en" sz="1200">
                <a:solidFill>
                  <a:schemeClr val="dk1"/>
                </a:solidFill>
                <a:latin typeface="Roboto"/>
                <a:ea typeface="Roboto"/>
                <a:cs typeface="Roboto"/>
                <a:sym typeface="Roboto"/>
              </a:rPr>
              <a:t>The current NOAA data governance body is the Environmental Data Management Committee (EDMC). The EDMC was formed in 2009 from a formal charge by the NOAA CIO and NOAA Observing Systems Councils (NOSC). NOAA Administrative Order (NAO) </a:t>
            </a:r>
            <a:r>
              <a:rPr lang="en" sz="1200" u="sng">
                <a:solidFill>
                  <a:srgbClr val="1155CC"/>
                </a:solidFill>
                <a:latin typeface="Roboto"/>
                <a:ea typeface="Roboto"/>
                <a:cs typeface="Roboto"/>
                <a:sym typeface="Roboto"/>
                <a:hlinkClick r:id="rId2">
                  <a:extLst>
                    <a:ext uri="{A12FA001-AC4F-418D-AE19-62706E023703}">
                      <ahyp:hlinkClr val="tx"/>
                    </a:ext>
                  </a:extLst>
                </a:hlinkClick>
              </a:rPr>
              <a:t>212-15</a:t>
            </a:r>
            <a:r>
              <a:rPr lang="en" sz="1200">
                <a:solidFill>
                  <a:schemeClr val="dk1"/>
                </a:solidFill>
                <a:latin typeface="Roboto"/>
                <a:ea typeface="Roboto"/>
                <a:cs typeface="Roboto"/>
                <a:sym typeface="Roboto"/>
              </a:rPr>
              <a:t>, last updated in 2010, establishes NOAA’s Environmental Data Management Policy and gives the EDMC authority to develop and approve </a:t>
            </a:r>
            <a:r>
              <a:rPr lang="en" sz="1200" u="sng">
                <a:solidFill>
                  <a:srgbClr val="1155CC"/>
                </a:solidFill>
                <a:latin typeface="Roboto"/>
                <a:ea typeface="Roboto"/>
                <a:cs typeface="Roboto"/>
                <a:sym typeface="Roboto"/>
                <a:hlinkClick r:id="rId3">
                  <a:extLst>
                    <a:ext uri="{A12FA001-AC4F-418D-AE19-62706E023703}">
                      <ahyp:hlinkClr val="tx"/>
                    </a:ext>
                  </a:extLst>
                </a:hlinkClick>
              </a:rPr>
              <a:t>Procedural Directives</a:t>
            </a:r>
            <a:r>
              <a:rPr lang="en" sz="1200">
                <a:solidFill>
                  <a:schemeClr val="dk1"/>
                </a:solidFill>
                <a:latin typeface="Roboto"/>
                <a:ea typeface="Roboto"/>
                <a:cs typeface="Roboto"/>
                <a:sym typeface="Roboto"/>
              </a:rPr>
              <a:t> relevant to management of environmental data.</a:t>
            </a:r>
            <a:r>
              <a:rPr b="1" lang="en" sz="1200">
                <a:solidFill>
                  <a:schemeClr val="dk1"/>
                </a:solidFill>
                <a:latin typeface="Roboto"/>
                <a:ea typeface="Roboto"/>
                <a:cs typeface="Roboto"/>
                <a:sym typeface="Roboto"/>
              </a:rPr>
              <a:t> It has been a dozen years since there has been a substantial update to NOAA’s data governance approach.</a:t>
            </a:r>
            <a:r>
              <a:rPr lang="en" sz="1200">
                <a:solidFill>
                  <a:schemeClr val="dk1"/>
                </a:solidFill>
                <a:latin typeface="Roboto"/>
                <a:ea typeface="Roboto"/>
                <a:cs typeface="Roboto"/>
                <a:sym typeface="Roboto"/>
              </a:rPr>
              <a:t> Requirements for NOAA within the Evidence Act and the Federal Data Strategy, among others, necessitate meaningful change in agency data governance, however, a consistent framework for data governance across NOAA is much more than just a compliance exercise.</a:t>
            </a:r>
            <a:endParaRPr sz="1600">
              <a:solidFill>
                <a:schemeClr val="dk1"/>
              </a:solidFill>
              <a:latin typeface="Calibri"/>
              <a:ea typeface="Calibri"/>
              <a:cs typeface="Calibri"/>
              <a:sym typeface="Calibri"/>
            </a:endParaRPr>
          </a:p>
        </p:txBody>
      </p:sp>
      <p:sp>
        <p:nvSpPr>
          <p:cNvPr id="395" name="Google Shape;395;g119b0ce5ff7_0_0: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19b0ce5ff7_0_3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119b0ce5ff7_0_34: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CDO = Chief Data Officer, ACDO = Assistant Chief Data Officer</a:t>
            </a:r>
            <a:endParaRPr b="1" sz="1200">
              <a:solidFill>
                <a:schemeClr val="dk1"/>
              </a:solidFill>
              <a:latin typeface="Roboto"/>
              <a:ea typeface="Roboto"/>
              <a:cs typeface="Roboto"/>
              <a:sym typeface="Roboto"/>
            </a:endParaRPr>
          </a:p>
          <a:p>
            <a:pPr indent="0" lvl="0" marL="0" rtl="0" algn="l">
              <a:lnSpc>
                <a:spcPct val="115000"/>
              </a:lnSpc>
              <a:spcBef>
                <a:spcPts val="1000"/>
              </a:spcBef>
              <a:spcAft>
                <a:spcPts val="1000"/>
              </a:spcAft>
              <a:buNone/>
            </a:pPr>
            <a:r>
              <a:rPr b="1" lang="en" sz="1200">
                <a:solidFill>
                  <a:schemeClr val="dk1"/>
                </a:solidFill>
                <a:latin typeface="Roboto"/>
                <a:ea typeface="Roboto"/>
                <a:cs typeface="Roboto"/>
                <a:sym typeface="Roboto"/>
              </a:rPr>
              <a:t>NESDIS = National Environmental </a:t>
            </a:r>
            <a:r>
              <a:rPr b="1" lang="en" sz="1200">
                <a:solidFill>
                  <a:schemeClr val="dk1"/>
                </a:solidFill>
                <a:latin typeface="Roboto"/>
                <a:ea typeface="Roboto"/>
                <a:cs typeface="Roboto"/>
                <a:sym typeface="Roboto"/>
              </a:rPr>
              <a:t>Satellite</a:t>
            </a:r>
            <a:r>
              <a:rPr b="1" lang="en" sz="1200">
                <a:solidFill>
                  <a:schemeClr val="dk1"/>
                </a:solidFill>
                <a:latin typeface="Roboto"/>
                <a:ea typeface="Roboto"/>
                <a:cs typeface="Roboto"/>
                <a:sym typeface="Roboto"/>
              </a:rPr>
              <a:t>, Data, and Information Service; NMFS = National Marine Fisheries Service; NOS = National Ocean Service; NWS = National Weather Service; OAR = Oceanic and Atmospheric Research; OMAO = Office of Marine and Aviation Operations;  SO/CO = Staff Office/Corporate Offices</a:t>
            </a:r>
            <a:endParaRPr sz="1600">
              <a:solidFill>
                <a:schemeClr val="dk1"/>
              </a:solidFill>
              <a:latin typeface="Calibri"/>
              <a:ea typeface="Calibri"/>
              <a:cs typeface="Calibri"/>
              <a:sym typeface="Calibri"/>
            </a:endParaRPr>
          </a:p>
        </p:txBody>
      </p:sp>
      <p:sp>
        <p:nvSpPr>
          <p:cNvPr id="402" name="Google Shape;402;g119b0ce5ff7_0_34: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19b0ce5ff7_0_10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19b0ce5ff7_0_10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Several sets of activities, organic at first, but more organized and planned more recently, have led us to where we are today….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19b0ce5ff7_0_10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119b0ce5ff7_0_10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Calibri"/>
                <a:ea typeface="Calibri"/>
                <a:cs typeface="Calibri"/>
                <a:sym typeface="Calibri"/>
              </a:rPr>
              <a:t>This is the vision for the NCCF, capable of ingesting data from all sources, managing those data in the cloud via a set of framework services, and then making the data accessible to our whole spectrum of users.</a:t>
            </a:r>
            <a:endParaRPr>
              <a:latin typeface="Calibri"/>
              <a:ea typeface="Calibri"/>
              <a:cs typeface="Calibri"/>
              <a:sym typeface="Calibri"/>
            </a:endParaRPr>
          </a:p>
          <a:p>
            <a:pPr indent="0" lvl="0" marL="0" marR="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19b0ce5ff7_0_1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g119b0ce5ff7_0_1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is where we stand today in realizing that NCCF vision.  NCAP is coordinating with NCCF, and is currently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19b0ce5ff7_0_14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g119b0ce5ff7_0_14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is where we stand today in realizing that NCCF vision.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19b0ce5ff7_0_1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119b0ce5ff7_0_1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does the NCAP Cloud Archive, being built within and as a part of the NCCF, look like?  Let’s start with a high level overview of our consolidated archive workflow.  The area highlighted in red is the focus of our cloud archive MVP - it is focused on routine, recurring archive submissions.  We call this “consolidated” because right now, on premise, we handle these different kinds of archive submissions with different systems, and indeed even have multiple systems for handling our Recurring Submissions.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idx="1" type="body"/>
          </p:nvPr>
        </p:nvSpPr>
        <p:spPr>
          <a:xfrm>
            <a:off x="309300" y="1122850"/>
            <a:ext cx="8525400" cy="352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8" name="Google Shape;58;p14"/>
          <p:cNvSpPr txBox="1"/>
          <p:nvPr>
            <p:ph idx="12" type="sldNum"/>
          </p:nvPr>
        </p:nvSpPr>
        <p:spPr>
          <a:xfrm>
            <a:off x="8666200" y="4842281"/>
            <a:ext cx="405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4"/>
          <p:cNvPicPr preferRelativeResize="0"/>
          <p:nvPr/>
        </p:nvPicPr>
        <p:blipFill rotWithShape="1">
          <a:blip r:embed="rId2">
            <a:alphaModFix/>
          </a:blip>
          <a:srcRect b="24485" l="0" r="0" t="53159"/>
          <a:stretch/>
        </p:blipFill>
        <p:spPr>
          <a:xfrm>
            <a:off x="0" y="-11073"/>
            <a:ext cx="9143999" cy="437325"/>
          </a:xfrm>
          <a:prstGeom prst="rect">
            <a:avLst/>
          </a:prstGeom>
          <a:noFill/>
          <a:ln>
            <a:noFill/>
          </a:ln>
        </p:spPr>
      </p:pic>
      <p:pic>
        <p:nvPicPr>
          <p:cNvPr id="60" name="Google Shape;60;p14"/>
          <p:cNvPicPr preferRelativeResize="0"/>
          <p:nvPr/>
        </p:nvPicPr>
        <p:blipFill rotWithShape="1">
          <a:blip r:embed="rId3">
            <a:alphaModFix/>
          </a:blip>
          <a:srcRect b="0" l="0" r="0" t="0"/>
          <a:stretch/>
        </p:blipFill>
        <p:spPr>
          <a:xfrm>
            <a:off x="63500" y="4725590"/>
            <a:ext cx="390525" cy="390524"/>
          </a:xfrm>
          <a:prstGeom prst="rect">
            <a:avLst/>
          </a:prstGeom>
          <a:noFill/>
          <a:ln>
            <a:noFill/>
          </a:ln>
        </p:spPr>
      </p:pic>
      <p:sp>
        <p:nvSpPr>
          <p:cNvPr id="61" name="Google Shape;61;p14"/>
          <p:cNvSpPr txBox="1"/>
          <p:nvPr>
            <p:ph type="title"/>
          </p:nvPr>
        </p:nvSpPr>
        <p:spPr>
          <a:xfrm>
            <a:off x="0" y="426244"/>
            <a:ext cx="9144000" cy="696600"/>
          </a:xfrm>
          <a:prstGeom prst="rect">
            <a:avLst/>
          </a:prstGeom>
          <a:solidFill>
            <a:schemeClr val="lt2"/>
          </a:solid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3600"/>
              <a:buNone/>
              <a:defRPr b="1" sz="3600"/>
            </a:lvl1pPr>
            <a:lvl2pPr lvl="1" rtl="0" algn="ctr">
              <a:lnSpc>
                <a:spcPct val="100000"/>
              </a:lnSpc>
              <a:spcBef>
                <a:spcPts val="0"/>
              </a:spcBef>
              <a:spcAft>
                <a:spcPts val="0"/>
              </a:spcAft>
              <a:buSzPts val="3600"/>
              <a:buFont typeface="Calibri"/>
              <a:buNone/>
              <a:defRPr b="1" sz="3600">
                <a:latin typeface="Calibri"/>
                <a:ea typeface="Calibri"/>
                <a:cs typeface="Calibri"/>
                <a:sym typeface="Calibri"/>
              </a:defRPr>
            </a:lvl2pPr>
            <a:lvl3pPr lvl="2" rtl="0" algn="ctr">
              <a:lnSpc>
                <a:spcPct val="100000"/>
              </a:lnSpc>
              <a:spcBef>
                <a:spcPts val="0"/>
              </a:spcBef>
              <a:spcAft>
                <a:spcPts val="0"/>
              </a:spcAft>
              <a:buSzPts val="3600"/>
              <a:buFont typeface="Calibri"/>
              <a:buNone/>
              <a:defRPr b="1" sz="3600">
                <a:latin typeface="Calibri"/>
                <a:ea typeface="Calibri"/>
                <a:cs typeface="Calibri"/>
                <a:sym typeface="Calibri"/>
              </a:defRPr>
            </a:lvl3pPr>
            <a:lvl4pPr lvl="3" rtl="0" algn="ctr">
              <a:lnSpc>
                <a:spcPct val="100000"/>
              </a:lnSpc>
              <a:spcBef>
                <a:spcPts val="0"/>
              </a:spcBef>
              <a:spcAft>
                <a:spcPts val="0"/>
              </a:spcAft>
              <a:buSzPts val="3600"/>
              <a:buFont typeface="Calibri"/>
              <a:buNone/>
              <a:defRPr b="1" sz="3600">
                <a:latin typeface="Calibri"/>
                <a:ea typeface="Calibri"/>
                <a:cs typeface="Calibri"/>
                <a:sym typeface="Calibri"/>
              </a:defRPr>
            </a:lvl4pPr>
            <a:lvl5pPr lvl="4" rtl="0" algn="ctr">
              <a:lnSpc>
                <a:spcPct val="100000"/>
              </a:lnSpc>
              <a:spcBef>
                <a:spcPts val="0"/>
              </a:spcBef>
              <a:spcAft>
                <a:spcPts val="0"/>
              </a:spcAft>
              <a:buSzPts val="3600"/>
              <a:buFont typeface="Calibri"/>
              <a:buNone/>
              <a:defRPr b="1" sz="3600">
                <a:latin typeface="Calibri"/>
                <a:ea typeface="Calibri"/>
                <a:cs typeface="Calibri"/>
                <a:sym typeface="Calibri"/>
              </a:defRPr>
            </a:lvl5pPr>
            <a:lvl6pPr lvl="5" rtl="0" algn="ctr">
              <a:lnSpc>
                <a:spcPct val="100000"/>
              </a:lnSpc>
              <a:spcBef>
                <a:spcPts val="0"/>
              </a:spcBef>
              <a:spcAft>
                <a:spcPts val="0"/>
              </a:spcAft>
              <a:buSzPts val="3600"/>
              <a:buFont typeface="Calibri"/>
              <a:buNone/>
              <a:defRPr b="1" sz="3600">
                <a:latin typeface="Calibri"/>
                <a:ea typeface="Calibri"/>
                <a:cs typeface="Calibri"/>
                <a:sym typeface="Calibri"/>
              </a:defRPr>
            </a:lvl6pPr>
            <a:lvl7pPr lvl="6" rtl="0" algn="ctr">
              <a:lnSpc>
                <a:spcPct val="100000"/>
              </a:lnSpc>
              <a:spcBef>
                <a:spcPts val="0"/>
              </a:spcBef>
              <a:spcAft>
                <a:spcPts val="0"/>
              </a:spcAft>
              <a:buSzPts val="3600"/>
              <a:buFont typeface="Calibri"/>
              <a:buNone/>
              <a:defRPr b="1" sz="3600">
                <a:latin typeface="Calibri"/>
                <a:ea typeface="Calibri"/>
                <a:cs typeface="Calibri"/>
                <a:sym typeface="Calibri"/>
              </a:defRPr>
            </a:lvl7pPr>
            <a:lvl8pPr lvl="7" rtl="0" algn="ctr">
              <a:lnSpc>
                <a:spcPct val="100000"/>
              </a:lnSpc>
              <a:spcBef>
                <a:spcPts val="0"/>
              </a:spcBef>
              <a:spcAft>
                <a:spcPts val="0"/>
              </a:spcAft>
              <a:buSzPts val="3600"/>
              <a:buFont typeface="Calibri"/>
              <a:buNone/>
              <a:defRPr b="1" sz="3600">
                <a:latin typeface="Calibri"/>
                <a:ea typeface="Calibri"/>
                <a:cs typeface="Calibri"/>
                <a:sym typeface="Calibri"/>
              </a:defRPr>
            </a:lvl8pPr>
            <a:lvl9pPr lvl="8" rtl="0" algn="ctr">
              <a:lnSpc>
                <a:spcPct val="100000"/>
              </a:lnSpc>
              <a:spcBef>
                <a:spcPts val="0"/>
              </a:spcBef>
              <a:spcAft>
                <a:spcPts val="0"/>
              </a:spcAft>
              <a:buSzPts val="3600"/>
              <a:buFont typeface="Calibri"/>
              <a:buNone/>
              <a:defRPr b="1" sz="3600">
                <a:latin typeface="Calibri"/>
                <a:ea typeface="Calibri"/>
                <a:cs typeface="Calibri"/>
                <a:sym typeface="Calibri"/>
              </a:defRPr>
            </a:lvl9pPr>
          </a:lstStyle>
          <a:p/>
        </p:txBody>
      </p:sp>
      <p:sp>
        <p:nvSpPr>
          <p:cNvPr id="62" name="Google Shape;62;p14"/>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15"/>
          <p:cNvSpPr txBox="1"/>
          <p:nvPr>
            <p:ph idx="1" type="subTitle"/>
          </p:nvPr>
        </p:nvSpPr>
        <p:spPr>
          <a:xfrm>
            <a:off x="1143000" y="2799988"/>
            <a:ext cx="6858000" cy="17763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5" name="Google Shape;65;p15"/>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National Oceanic</a:t>
            </a:r>
            <a:r>
              <a:rPr b="0" i="0" lang="en" sz="1100" u="none" cap="none" strike="noStrike">
                <a:solidFill>
                  <a:srgbClr val="80AECC"/>
                </a:solidFill>
                <a:latin typeface="Arial Narrow"/>
                <a:ea typeface="Arial Narrow"/>
                <a:cs typeface="Arial Narrow"/>
                <a:sym typeface="Arial Narrow"/>
              </a:rPr>
              <a:t> and Atmospheric Administration   </a:t>
            </a:r>
            <a:r>
              <a:rPr b="0" i="0" lang="en" sz="1100" u="none" cap="none" strike="noStrike">
                <a:solidFill>
                  <a:srgbClr val="80AECC"/>
                </a:solidFill>
                <a:latin typeface="Arial Narrow"/>
                <a:ea typeface="Arial Narrow"/>
                <a:cs typeface="Arial Narrow"/>
                <a:sym typeface="Arial Narrow"/>
              </a:rPr>
              <a:t>|   NOAA Satellite and Information Service</a:t>
            </a:r>
            <a:endParaRPr b="0" i="0" sz="1100" u="none" cap="none" strike="noStrike">
              <a:solidFill>
                <a:srgbClr val="80AECC"/>
              </a:solidFill>
              <a:latin typeface="Arial Narrow"/>
              <a:ea typeface="Arial Narrow"/>
              <a:cs typeface="Arial Narrow"/>
              <a:sym typeface="Arial Narrow"/>
            </a:endParaRPr>
          </a:p>
        </p:txBody>
      </p:sp>
      <p:pic>
        <p:nvPicPr>
          <p:cNvPr id="66" name="Google Shape;66;p15"/>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67" name="Google Shape;67;p15"/>
          <p:cNvSpPr/>
          <p:nvPr/>
        </p:nvSpPr>
        <p:spPr>
          <a:xfrm>
            <a:off x="139175" y="84375"/>
            <a:ext cx="876900" cy="8382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p:nvPr/>
        </p:nvSpPr>
        <p:spPr>
          <a:xfrm>
            <a:off x="0" y="1112825"/>
            <a:ext cx="9144000" cy="1776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 name="Google Shape;69;p15"/>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6"/>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6"/>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1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1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7"/>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9" name="Google Shape;79;p17"/>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8"/>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8"/>
          <p:cNvSpPr txBox="1"/>
          <p:nvPr>
            <p:ph idx="1" type="body"/>
          </p:nvPr>
        </p:nvSpPr>
        <p:spPr>
          <a:xfrm>
            <a:off x="629841" y="1260872"/>
            <a:ext cx="38685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6" name="Google Shape;86;p18"/>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p18"/>
          <p:cNvSpPr txBox="1"/>
          <p:nvPr>
            <p:ph idx="3" type="body"/>
          </p:nvPr>
        </p:nvSpPr>
        <p:spPr>
          <a:xfrm>
            <a:off x="4629150" y="1260872"/>
            <a:ext cx="38874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8" name="Google Shape;88;p18"/>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 name="Google Shape;89;p1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1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2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2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21"/>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1"/>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4" name="Google Shape;104;p21"/>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5" name="Google Shape;105;p2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p2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2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22"/>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1" name="Google Shape;111;p22"/>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2" name="Google Shape;112;p2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2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2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p2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3"/>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4"/>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4" name="Google Shape;124;p2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2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2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2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7" name="Google Shape;137;p2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27"/>
          <p:cNvSpPr/>
          <p:nvPr/>
        </p:nvSpPr>
        <p:spPr>
          <a:xfrm>
            <a:off x="0" y="1303020"/>
            <a:ext cx="9144000" cy="35613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40" name="Google Shape;140;p27"/>
          <p:cNvSpPr txBox="1"/>
          <p:nvPr>
            <p:ph type="title"/>
          </p:nvPr>
        </p:nvSpPr>
        <p:spPr>
          <a:xfrm>
            <a:off x="209550" y="273844"/>
            <a:ext cx="8658300" cy="994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rgbClr val="002060"/>
              </a:buClr>
              <a:buSzPts val="4100"/>
              <a:buFont typeface="Arial Narrow"/>
              <a:buNone/>
              <a:defRPr b="1" i="0" sz="4100" u="none" cap="none" strike="noStrik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1" name="Google Shape;141;p2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400050" lvl="0" marL="457200" marR="0" rtl="0" algn="l">
              <a:lnSpc>
                <a:spcPct val="90000"/>
              </a:lnSpc>
              <a:spcBef>
                <a:spcPts val="800"/>
              </a:spcBef>
              <a:spcAft>
                <a:spcPts val="0"/>
              </a:spcAft>
              <a:buClr>
                <a:srgbClr val="1F3864"/>
              </a:buClr>
              <a:buSzPts val="2700"/>
              <a:buFont typeface="Arial"/>
              <a:buChar char="•"/>
              <a:defRPr b="0" i="0" sz="2700" u="none" cap="none" strike="noStrike">
                <a:solidFill>
                  <a:srgbClr val="1F3864"/>
                </a:solidFill>
                <a:latin typeface="Calibri"/>
                <a:ea typeface="Calibri"/>
                <a:cs typeface="Calibri"/>
                <a:sym typeface="Calibri"/>
              </a:defRPr>
            </a:lvl1pPr>
            <a:lvl2pPr indent="-361950" lvl="1" marL="914400" marR="0" rtl="0" algn="l">
              <a:lnSpc>
                <a:spcPct val="90000"/>
              </a:lnSpc>
              <a:spcBef>
                <a:spcPts val="400"/>
              </a:spcBef>
              <a:spcAft>
                <a:spcPts val="0"/>
              </a:spcAft>
              <a:buClr>
                <a:srgbClr val="1E4E79"/>
              </a:buClr>
              <a:buSzPts val="2100"/>
              <a:buFont typeface="Merriweather Sans"/>
              <a:buChar char="-"/>
              <a:defRPr b="0" i="0" sz="2100" u="none" cap="none" strike="noStrike">
                <a:solidFill>
                  <a:srgbClr val="1E4E79"/>
                </a:solidFill>
                <a:latin typeface="Calibri"/>
                <a:ea typeface="Calibri"/>
                <a:cs typeface="Calibri"/>
                <a:sym typeface="Calibri"/>
              </a:defRPr>
            </a:lvl2pPr>
            <a:lvl3pPr indent="-336550" lvl="2" marL="1371600" marR="0" rtl="0" algn="l">
              <a:lnSpc>
                <a:spcPct val="90000"/>
              </a:lnSpc>
              <a:spcBef>
                <a:spcPts val="400"/>
              </a:spcBef>
              <a:spcAft>
                <a:spcPts val="0"/>
              </a:spcAft>
              <a:buClr>
                <a:srgbClr val="385623"/>
              </a:buClr>
              <a:buSzPts val="1700"/>
              <a:buFont typeface="Merriweather Sans"/>
              <a:buChar char="‣"/>
              <a:defRPr b="0" i="0" sz="1700" u="none" cap="none" strike="noStrike">
                <a:solidFill>
                  <a:srgbClr val="385623"/>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2" name="Google Shape;142;p27"/>
          <p:cNvPicPr preferRelativeResize="0"/>
          <p:nvPr/>
        </p:nvPicPr>
        <p:blipFill rotWithShape="1">
          <a:blip r:embed="rId2">
            <a:alphaModFix/>
          </a:blip>
          <a:srcRect b="0" l="0" r="0" t="0"/>
          <a:stretch/>
        </p:blipFill>
        <p:spPr>
          <a:xfrm>
            <a:off x="47625" y="4725590"/>
            <a:ext cx="390525" cy="3905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3" name="Shape 143"/>
        <p:cNvGrpSpPr/>
        <p:nvPr/>
      </p:nvGrpSpPr>
      <p:grpSpPr>
        <a:xfrm>
          <a:off x="0" y="0"/>
          <a:ext cx="0" cy="0"/>
          <a:chOff x="0" y="0"/>
          <a:chExt cx="0" cy="0"/>
        </a:xfrm>
      </p:grpSpPr>
      <p:sp>
        <p:nvSpPr>
          <p:cNvPr id="144" name="Google Shape;144;p28"/>
          <p:cNvSpPr/>
          <p:nvPr/>
        </p:nvSpPr>
        <p:spPr>
          <a:xfrm>
            <a:off x="0" y="1303020"/>
            <a:ext cx="9144000" cy="35613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45" name="Google Shape;145;p28"/>
          <p:cNvSpPr txBox="1"/>
          <p:nvPr>
            <p:ph type="title"/>
          </p:nvPr>
        </p:nvSpPr>
        <p:spPr>
          <a:xfrm>
            <a:off x="209550" y="273844"/>
            <a:ext cx="8658300" cy="994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rgbClr val="002060"/>
              </a:buClr>
              <a:buSzPts val="4100"/>
              <a:buFont typeface="Arial Narrow"/>
              <a:buNone/>
              <a:defRPr b="1" i="0" sz="4100" u="none" cap="none" strike="noStrik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6" name="Google Shape;146;p2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400050" lvl="0" marL="457200" marR="0" rtl="0" algn="l">
              <a:lnSpc>
                <a:spcPct val="90000"/>
              </a:lnSpc>
              <a:spcBef>
                <a:spcPts val="800"/>
              </a:spcBef>
              <a:spcAft>
                <a:spcPts val="0"/>
              </a:spcAft>
              <a:buClr>
                <a:srgbClr val="1F3864"/>
              </a:buClr>
              <a:buSzPts val="2700"/>
              <a:buFont typeface="Arial"/>
              <a:buChar char="•"/>
              <a:defRPr b="0" i="0" sz="2700" u="none" cap="none" strike="noStrike">
                <a:solidFill>
                  <a:srgbClr val="1F3864"/>
                </a:solidFill>
                <a:latin typeface="Calibri"/>
                <a:ea typeface="Calibri"/>
                <a:cs typeface="Calibri"/>
                <a:sym typeface="Calibri"/>
              </a:defRPr>
            </a:lvl1pPr>
            <a:lvl2pPr indent="-361950" lvl="1" marL="914400" marR="0" rtl="0" algn="l">
              <a:lnSpc>
                <a:spcPct val="90000"/>
              </a:lnSpc>
              <a:spcBef>
                <a:spcPts val="400"/>
              </a:spcBef>
              <a:spcAft>
                <a:spcPts val="0"/>
              </a:spcAft>
              <a:buClr>
                <a:srgbClr val="1E4E79"/>
              </a:buClr>
              <a:buSzPts val="2100"/>
              <a:buFont typeface="Arial"/>
              <a:buChar char="•"/>
              <a:defRPr b="0" i="0" sz="2100" u="none" cap="none" strike="noStrike">
                <a:solidFill>
                  <a:srgbClr val="1E4E79"/>
                </a:solidFill>
                <a:latin typeface="Calibri"/>
                <a:ea typeface="Calibri"/>
                <a:cs typeface="Calibri"/>
                <a:sym typeface="Calibri"/>
              </a:defRPr>
            </a:lvl2pPr>
            <a:lvl3pPr indent="-336550" lvl="2" marL="1371600" marR="0" rtl="0" algn="l">
              <a:lnSpc>
                <a:spcPct val="90000"/>
              </a:lnSpc>
              <a:spcBef>
                <a:spcPts val="400"/>
              </a:spcBef>
              <a:spcAft>
                <a:spcPts val="0"/>
              </a:spcAft>
              <a:buClr>
                <a:srgbClr val="385623"/>
              </a:buClr>
              <a:buSzPts val="1700"/>
              <a:buFont typeface="Arial"/>
              <a:buChar char="•"/>
              <a:defRPr b="0" i="0" sz="1700" u="none" cap="none" strike="noStrike">
                <a:solidFill>
                  <a:srgbClr val="385623"/>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7" name="Google Shape;147;p28"/>
          <p:cNvPicPr preferRelativeResize="0"/>
          <p:nvPr/>
        </p:nvPicPr>
        <p:blipFill rotWithShape="1">
          <a:blip r:embed="rId2">
            <a:alphaModFix/>
          </a:blip>
          <a:srcRect b="0" l="0" r="0" t="0"/>
          <a:stretch/>
        </p:blipFill>
        <p:spPr>
          <a:xfrm>
            <a:off x="47625" y="4725590"/>
            <a:ext cx="390525" cy="3905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p29"/>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0" name="Google Shape;150;p29"/>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51" name="Google Shape;151;p29"/>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2" name="Google Shape;152;p29"/>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3" name="Google Shape;153;p29"/>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 name="Shape 154"/>
        <p:cNvGrpSpPr/>
        <p:nvPr/>
      </p:nvGrpSpPr>
      <p:grpSpPr>
        <a:xfrm>
          <a:off x="0" y="0"/>
          <a:ext cx="0" cy="0"/>
          <a:chOff x="0" y="0"/>
          <a:chExt cx="0" cy="0"/>
        </a:xfrm>
      </p:grpSpPr>
      <p:sp>
        <p:nvSpPr>
          <p:cNvPr id="155" name="Google Shape;155;p30"/>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6" name="Google Shape;156;p30"/>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57" name="Google Shape;157;p30"/>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8" name="Google Shape;158;p30"/>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9" name="Google Shape;159;p30"/>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0" name="Shape 160"/>
        <p:cNvGrpSpPr/>
        <p:nvPr/>
      </p:nvGrpSpPr>
      <p:grpSpPr>
        <a:xfrm>
          <a:off x="0" y="0"/>
          <a:ext cx="0" cy="0"/>
          <a:chOff x="0" y="0"/>
          <a:chExt cx="0" cy="0"/>
        </a:xfrm>
      </p:grpSpPr>
      <p:sp>
        <p:nvSpPr>
          <p:cNvPr id="161" name="Google Shape;161;p31"/>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2" name="Google Shape;162;p31"/>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3" name="Google Shape;163;p31"/>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4" name="Google Shape;164;p31"/>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5" name="Google Shape;165;p31"/>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6" name="Google Shape;166;p31"/>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7" name="Shape 167"/>
        <p:cNvGrpSpPr/>
        <p:nvPr/>
      </p:nvGrpSpPr>
      <p:grpSpPr>
        <a:xfrm>
          <a:off x="0" y="0"/>
          <a:ext cx="0" cy="0"/>
          <a:chOff x="0" y="0"/>
          <a:chExt cx="0" cy="0"/>
        </a:xfrm>
      </p:grpSpPr>
      <p:sp>
        <p:nvSpPr>
          <p:cNvPr id="168" name="Google Shape;168;p32"/>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9" name="Google Shape;169;p32"/>
          <p:cNvSpPr txBox="1"/>
          <p:nvPr>
            <p:ph idx="1" type="body"/>
          </p:nvPr>
        </p:nvSpPr>
        <p:spPr>
          <a:xfrm>
            <a:off x="629841" y="1260872"/>
            <a:ext cx="38685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70" name="Google Shape;170;p32"/>
          <p:cNvSpPr txBox="1"/>
          <p:nvPr>
            <p:ph idx="2" type="body"/>
          </p:nvPr>
        </p:nvSpPr>
        <p:spPr>
          <a:xfrm>
            <a:off x="629841" y="1878806"/>
            <a:ext cx="38685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1" name="Google Shape;171;p32"/>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72" name="Google Shape;172;p32"/>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3" name="Google Shape;173;p32"/>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4" name="Google Shape;174;p32"/>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5" name="Google Shape;175;p3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 name="Shape 176"/>
        <p:cNvGrpSpPr/>
        <p:nvPr/>
      </p:nvGrpSpPr>
      <p:grpSpPr>
        <a:xfrm>
          <a:off x="0" y="0"/>
          <a:ext cx="0" cy="0"/>
          <a:chOff x="0" y="0"/>
          <a:chExt cx="0" cy="0"/>
        </a:xfrm>
      </p:grpSpPr>
      <p:sp>
        <p:nvSpPr>
          <p:cNvPr id="177" name="Google Shape;177;p33"/>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8" name="Google Shape;178;p33"/>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9" name="Google Shape;179;p33"/>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0" name="Google Shape;180;p33"/>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3" name="Google Shape;183;p34"/>
          <p:cNvSpPr txBox="1"/>
          <p:nvPr>
            <p:ph idx="1" type="body"/>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84" name="Google Shape;184;p34"/>
          <p:cNvSpPr txBox="1"/>
          <p:nvPr>
            <p:ph idx="2"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85" name="Google Shape;185;p34"/>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6" name="Google Shape;186;p34"/>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7" name="Google Shape;187;p34"/>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8" name="Shape 188"/>
        <p:cNvGrpSpPr/>
        <p:nvPr/>
      </p:nvGrpSpPr>
      <p:grpSpPr>
        <a:xfrm>
          <a:off x="0" y="0"/>
          <a:ext cx="0" cy="0"/>
          <a:chOff x="0" y="0"/>
          <a:chExt cx="0" cy="0"/>
        </a:xfrm>
      </p:grpSpPr>
      <p:sp>
        <p:nvSpPr>
          <p:cNvPr id="189" name="Google Shape;189;p35"/>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0" name="Google Shape;190;p35"/>
          <p:cNvSpPr/>
          <p:nvPr>
            <p:ph idx="2" type="pic"/>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91" name="Google Shape;191;p35"/>
          <p:cNvSpPr txBox="1"/>
          <p:nvPr>
            <p:ph idx="1"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92" name="Google Shape;192;p35"/>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3" name="Google Shape;193;p35"/>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4" name="Google Shape;194;p35"/>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5" name="Shape 195"/>
        <p:cNvGrpSpPr/>
        <p:nvPr/>
      </p:nvGrpSpPr>
      <p:grpSpPr>
        <a:xfrm>
          <a:off x="0" y="0"/>
          <a:ext cx="0" cy="0"/>
          <a:chOff x="0" y="0"/>
          <a:chExt cx="0" cy="0"/>
        </a:xfrm>
      </p:grpSpPr>
      <p:sp>
        <p:nvSpPr>
          <p:cNvPr id="196" name="Google Shape;196;p36"/>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7" name="Google Shape;197;p36"/>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8" name="Google Shape;198;p36"/>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9" name="Google Shape;199;p3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0" name="Google Shape;200;p3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1" name="Shape 201"/>
        <p:cNvGrpSpPr/>
        <p:nvPr/>
      </p:nvGrpSpPr>
      <p:grpSpPr>
        <a:xfrm>
          <a:off x="0" y="0"/>
          <a:ext cx="0" cy="0"/>
          <a:chOff x="0" y="0"/>
          <a:chExt cx="0" cy="0"/>
        </a:xfrm>
      </p:grpSpPr>
      <p:sp>
        <p:nvSpPr>
          <p:cNvPr id="202" name="Google Shape;202;p37"/>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03" name="Google Shape;203;p37"/>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4" name="Google Shape;204;p37"/>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5" name="Google Shape;205;p37"/>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6" name="Google Shape;206;p3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Bullet Slide">
  <p:cSld name="TITLE_1_1">
    <p:spTree>
      <p:nvGrpSpPr>
        <p:cNvPr id="207" name="Shape 207"/>
        <p:cNvGrpSpPr/>
        <p:nvPr/>
      </p:nvGrpSpPr>
      <p:grpSpPr>
        <a:xfrm>
          <a:off x="0" y="0"/>
          <a:ext cx="0" cy="0"/>
          <a:chOff x="0" y="0"/>
          <a:chExt cx="0" cy="0"/>
        </a:xfrm>
      </p:grpSpPr>
      <p:sp>
        <p:nvSpPr>
          <p:cNvPr id="208" name="Google Shape;208;p38"/>
          <p:cNvSpPr txBox="1"/>
          <p:nvPr>
            <p:ph type="title"/>
          </p:nvPr>
        </p:nvSpPr>
        <p:spPr>
          <a:xfrm>
            <a:off x="805475" y="78563"/>
            <a:ext cx="7537200" cy="492300"/>
          </a:xfrm>
          <a:prstGeom prst="rect">
            <a:avLst/>
          </a:prstGeom>
          <a:noFill/>
          <a:ln>
            <a:noFill/>
          </a:ln>
        </p:spPr>
        <p:txBody>
          <a:bodyPr anchorCtr="0" anchor="ctr" bIns="68575" lIns="68575" spcFirstLastPara="1" rIns="68575" wrap="square" tIns="68575">
            <a:noAutofit/>
          </a:bodyPr>
          <a:lstStyle>
            <a:lvl1pPr indent="0" lvl="0" marL="0" marR="0" rtl="0" algn="ctr">
              <a:lnSpc>
                <a:spcPct val="100000"/>
              </a:lnSpc>
              <a:spcBef>
                <a:spcPts val="0"/>
              </a:spcBef>
              <a:spcAft>
                <a:spcPts val="0"/>
              </a:spcAft>
              <a:buSzPts val="3600"/>
              <a:buFont typeface="Open Sans"/>
              <a:buNone/>
              <a:defRPr b="1">
                <a:latin typeface="Open Sans"/>
                <a:ea typeface="Open Sans"/>
                <a:cs typeface="Open Sans"/>
                <a:sym typeface="Open Sans"/>
              </a:defRPr>
            </a:lvl1pPr>
            <a:lvl2pPr indent="0" lvl="1" marL="0" marR="0" rtl="0" algn="l">
              <a:lnSpc>
                <a:spcPct val="100000"/>
              </a:lnSpc>
              <a:spcBef>
                <a:spcPts val="0"/>
              </a:spcBef>
              <a:spcAft>
                <a:spcPts val="0"/>
              </a:spcAft>
              <a:buSzPts val="1700"/>
              <a:buFont typeface="Open Sans"/>
              <a:buNone/>
              <a:defRPr b="1" sz="1700">
                <a:latin typeface="Open Sans"/>
                <a:ea typeface="Open Sans"/>
                <a:cs typeface="Open Sans"/>
                <a:sym typeface="Open Sans"/>
              </a:defRPr>
            </a:lvl2pPr>
            <a:lvl3pPr indent="0" lvl="2" marL="0" marR="0" rtl="0" algn="l">
              <a:spcBef>
                <a:spcPts val="0"/>
              </a:spcBef>
              <a:spcAft>
                <a:spcPts val="0"/>
              </a:spcAft>
              <a:buSzPts val="1700"/>
              <a:buFont typeface="Open Sans"/>
              <a:buNone/>
              <a:defRPr b="1" sz="1700">
                <a:latin typeface="Open Sans"/>
                <a:ea typeface="Open Sans"/>
                <a:cs typeface="Open Sans"/>
                <a:sym typeface="Open Sans"/>
              </a:defRPr>
            </a:lvl3pPr>
            <a:lvl4pPr indent="0" lvl="3" marL="0" marR="0" rtl="0" algn="l">
              <a:spcBef>
                <a:spcPts val="0"/>
              </a:spcBef>
              <a:spcAft>
                <a:spcPts val="0"/>
              </a:spcAft>
              <a:buSzPts val="1700"/>
              <a:buFont typeface="Open Sans"/>
              <a:buNone/>
              <a:defRPr b="1" sz="1700">
                <a:latin typeface="Open Sans"/>
                <a:ea typeface="Open Sans"/>
                <a:cs typeface="Open Sans"/>
                <a:sym typeface="Open Sans"/>
              </a:defRPr>
            </a:lvl4pPr>
            <a:lvl5pPr indent="0" lvl="4" marL="0" marR="0" rtl="0" algn="l">
              <a:spcBef>
                <a:spcPts val="0"/>
              </a:spcBef>
              <a:spcAft>
                <a:spcPts val="0"/>
              </a:spcAft>
              <a:buSzPts val="1700"/>
              <a:buFont typeface="Open Sans"/>
              <a:buNone/>
              <a:defRPr b="1" sz="1700">
                <a:latin typeface="Open Sans"/>
                <a:ea typeface="Open Sans"/>
                <a:cs typeface="Open Sans"/>
                <a:sym typeface="Open Sans"/>
              </a:defRPr>
            </a:lvl5pPr>
            <a:lvl6pPr indent="0" lvl="5" marL="444500" marR="0" rtl="0" algn="l">
              <a:spcBef>
                <a:spcPts val="0"/>
              </a:spcBef>
              <a:spcAft>
                <a:spcPts val="0"/>
              </a:spcAft>
              <a:buSzPts val="1700"/>
              <a:buFont typeface="Open Sans"/>
              <a:buNone/>
              <a:defRPr b="1" sz="1700">
                <a:latin typeface="Open Sans"/>
                <a:ea typeface="Open Sans"/>
                <a:cs typeface="Open Sans"/>
                <a:sym typeface="Open Sans"/>
              </a:defRPr>
            </a:lvl6pPr>
            <a:lvl7pPr indent="0" lvl="6" marL="889000" marR="0" rtl="0" algn="l">
              <a:spcBef>
                <a:spcPts val="0"/>
              </a:spcBef>
              <a:spcAft>
                <a:spcPts val="0"/>
              </a:spcAft>
              <a:buSzPts val="1700"/>
              <a:buFont typeface="Open Sans"/>
              <a:buNone/>
              <a:defRPr b="1" sz="1700">
                <a:latin typeface="Open Sans"/>
                <a:ea typeface="Open Sans"/>
                <a:cs typeface="Open Sans"/>
                <a:sym typeface="Open Sans"/>
              </a:defRPr>
            </a:lvl7pPr>
            <a:lvl8pPr indent="0" lvl="7" marL="1320800" marR="0" rtl="0" algn="l">
              <a:spcBef>
                <a:spcPts val="0"/>
              </a:spcBef>
              <a:spcAft>
                <a:spcPts val="0"/>
              </a:spcAft>
              <a:buSzPts val="1700"/>
              <a:buFont typeface="Open Sans"/>
              <a:buNone/>
              <a:defRPr b="1" sz="1700">
                <a:latin typeface="Open Sans"/>
                <a:ea typeface="Open Sans"/>
                <a:cs typeface="Open Sans"/>
                <a:sym typeface="Open Sans"/>
              </a:defRPr>
            </a:lvl8pPr>
            <a:lvl9pPr indent="0" lvl="8" marL="1778000" marR="0" rtl="0" algn="l">
              <a:spcBef>
                <a:spcPts val="0"/>
              </a:spcBef>
              <a:spcAft>
                <a:spcPts val="0"/>
              </a:spcAft>
              <a:buSzPts val="1700"/>
              <a:buFont typeface="Open Sans"/>
              <a:buNone/>
              <a:defRPr b="1" sz="1700">
                <a:latin typeface="Open Sans"/>
                <a:ea typeface="Open Sans"/>
                <a:cs typeface="Open Sans"/>
                <a:sym typeface="Open Sans"/>
              </a:defRPr>
            </a:lvl9pPr>
          </a:lstStyle>
          <a:p/>
        </p:txBody>
      </p:sp>
      <p:sp>
        <p:nvSpPr>
          <p:cNvPr id="209" name="Google Shape;209;p38"/>
          <p:cNvSpPr txBox="1"/>
          <p:nvPr>
            <p:ph idx="1" type="body"/>
          </p:nvPr>
        </p:nvSpPr>
        <p:spPr>
          <a:xfrm>
            <a:off x="0" y="1108331"/>
            <a:ext cx="9144000" cy="38025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100000"/>
              </a:lnSpc>
              <a:spcBef>
                <a:spcPts val="500"/>
              </a:spcBef>
              <a:spcAft>
                <a:spcPts val="0"/>
              </a:spcAft>
              <a:buClr>
                <a:srgbClr val="1C4587"/>
              </a:buClr>
              <a:buSzPts val="2100"/>
              <a:buFont typeface="Arial"/>
              <a:buChar char="•"/>
              <a:defRPr>
                <a:solidFill>
                  <a:srgbClr val="1C4587"/>
                </a:solidFill>
                <a:latin typeface="Arial"/>
                <a:ea typeface="Arial"/>
                <a:cs typeface="Arial"/>
                <a:sym typeface="Arial"/>
              </a:defRPr>
            </a:lvl1pPr>
            <a:lvl2pPr indent="-342900" lvl="1" marL="914400" marR="0" rtl="0" algn="l">
              <a:lnSpc>
                <a:spcPct val="100000"/>
              </a:lnSpc>
              <a:spcBef>
                <a:spcPts val="500"/>
              </a:spcBef>
              <a:spcAft>
                <a:spcPts val="0"/>
              </a:spcAft>
              <a:buClr>
                <a:srgbClr val="1C4587"/>
              </a:buClr>
              <a:buSzPts val="1800"/>
              <a:buFont typeface="Arial"/>
              <a:buChar char="–"/>
              <a:defRPr>
                <a:solidFill>
                  <a:srgbClr val="1C4587"/>
                </a:solidFill>
                <a:latin typeface="Arial"/>
                <a:ea typeface="Arial"/>
                <a:cs typeface="Arial"/>
                <a:sym typeface="Arial"/>
              </a:defRPr>
            </a:lvl2pPr>
            <a:lvl3pPr indent="-323850" lvl="2" marL="1371600" marR="0" rtl="0" algn="l">
              <a:lnSpc>
                <a:spcPct val="100000"/>
              </a:lnSpc>
              <a:spcBef>
                <a:spcPts val="400"/>
              </a:spcBef>
              <a:spcAft>
                <a:spcPts val="0"/>
              </a:spcAft>
              <a:buClr>
                <a:srgbClr val="1C4587"/>
              </a:buClr>
              <a:buSzPts val="1500"/>
              <a:buFont typeface="Arial"/>
              <a:buChar char="•"/>
              <a:defRPr>
                <a:solidFill>
                  <a:srgbClr val="1C4587"/>
                </a:solidFill>
                <a:latin typeface="Arial"/>
                <a:ea typeface="Arial"/>
                <a:cs typeface="Arial"/>
                <a:sym typeface="Arial"/>
              </a:defRPr>
            </a:lvl3pPr>
            <a:lvl4pPr indent="-317500" lvl="3" marL="18288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4pPr>
            <a:lvl5pPr indent="-317500" lvl="4" marL="22860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5pPr>
            <a:lvl6pPr indent="-317500" lvl="5" marL="27432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6pPr>
            <a:lvl7pPr indent="-317500" lvl="6" marL="32004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7pPr>
            <a:lvl8pPr indent="-317500" lvl="7" marL="36576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8pPr>
            <a:lvl9pPr indent="-317500" lvl="8" marL="41148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9pPr>
          </a:lstStyle>
          <a:p/>
        </p:txBody>
      </p:sp>
      <p:sp>
        <p:nvSpPr>
          <p:cNvPr id="210" name="Google Shape;210;p38"/>
          <p:cNvSpPr txBox="1"/>
          <p:nvPr>
            <p:ph idx="2" type="subTitle"/>
          </p:nvPr>
        </p:nvSpPr>
        <p:spPr>
          <a:xfrm>
            <a:off x="162300" y="593447"/>
            <a:ext cx="8819400" cy="492300"/>
          </a:xfrm>
          <a:prstGeom prst="rect">
            <a:avLst/>
          </a:prstGeom>
        </p:spPr>
        <p:txBody>
          <a:bodyPr anchorCtr="0" anchor="ctr" bIns="68575" lIns="68575" spcFirstLastPara="1" rIns="68575" wrap="square" tIns="68575">
            <a:noAutofit/>
          </a:bodyPr>
          <a:lstStyle>
            <a:lvl1pPr lvl="0" rtl="0" algn="ctr">
              <a:spcBef>
                <a:spcPts val="800"/>
              </a:spcBef>
              <a:spcAft>
                <a:spcPts val="0"/>
              </a:spcAft>
              <a:buNone/>
              <a:defRPr b="1" sz="2900">
                <a:latin typeface="Arial"/>
                <a:ea typeface="Arial"/>
                <a:cs typeface="Arial"/>
                <a:sym typeface="Arial"/>
              </a:defRPr>
            </a:lvl1pPr>
            <a:lvl2pPr lvl="1" rtl="0">
              <a:spcBef>
                <a:spcPts val="800"/>
              </a:spcBef>
              <a:spcAft>
                <a:spcPts val="0"/>
              </a:spcAft>
              <a:buNone/>
              <a:defRPr b="1" sz="2900"/>
            </a:lvl2pPr>
            <a:lvl3pPr lvl="2" rtl="0">
              <a:spcBef>
                <a:spcPts val="800"/>
              </a:spcBef>
              <a:spcAft>
                <a:spcPts val="0"/>
              </a:spcAft>
              <a:buNone/>
              <a:defRPr b="1" sz="2900"/>
            </a:lvl3pPr>
            <a:lvl4pPr lvl="3" rtl="0">
              <a:spcBef>
                <a:spcPts val="800"/>
              </a:spcBef>
              <a:spcAft>
                <a:spcPts val="0"/>
              </a:spcAft>
              <a:buNone/>
              <a:defRPr b="1" sz="2900"/>
            </a:lvl4pPr>
            <a:lvl5pPr lvl="4" rtl="0">
              <a:spcBef>
                <a:spcPts val="800"/>
              </a:spcBef>
              <a:spcAft>
                <a:spcPts val="0"/>
              </a:spcAft>
              <a:buNone/>
              <a:defRPr b="1" sz="2900"/>
            </a:lvl5pPr>
            <a:lvl6pPr lvl="5" rtl="0">
              <a:spcBef>
                <a:spcPts val="800"/>
              </a:spcBef>
              <a:spcAft>
                <a:spcPts val="0"/>
              </a:spcAft>
              <a:buNone/>
              <a:defRPr b="1" sz="2900"/>
            </a:lvl6pPr>
            <a:lvl7pPr lvl="6" rtl="0">
              <a:spcBef>
                <a:spcPts val="800"/>
              </a:spcBef>
              <a:spcAft>
                <a:spcPts val="0"/>
              </a:spcAft>
              <a:buNone/>
              <a:defRPr b="1" sz="2900"/>
            </a:lvl7pPr>
            <a:lvl8pPr lvl="7" rtl="0">
              <a:spcBef>
                <a:spcPts val="800"/>
              </a:spcBef>
              <a:spcAft>
                <a:spcPts val="0"/>
              </a:spcAft>
              <a:buNone/>
              <a:defRPr b="1" sz="2900"/>
            </a:lvl8pPr>
            <a:lvl9pPr lvl="8" rtl="0">
              <a:spcBef>
                <a:spcPts val="800"/>
              </a:spcBef>
              <a:spcAft>
                <a:spcPts val="0"/>
              </a:spcAft>
              <a:buNone/>
              <a:defRPr b="1" sz="2900"/>
            </a:lvl9pPr>
          </a:lstStyle>
          <a:p/>
        </p:txBody>
      </p:sp>
      <p:sp>
        <p:nvSpPr>
          <p:cNvPr id="211" name="Google Shape;211;p38"/>
          <p:cNvSpPr txBox="1"/>
          <p:nvPr>
            <p:ph idx="12" type="sldNum"/>
          </p:nvPr>
        </p:nvSpPr>
        <p:spPr>
          <a:xfrm>
            <a:off x="8404375" y="4886505"/>
            <a:ext cx="548700" cy="233100"/>
          </a:xfrm>
          <a:prstGeom prst="rect">
            <a:avLst/>
          </a:prstGeom>
          <a:noFill/>
          <a:ln>
            <a:noFill/>
          </a:ln>
        </p:spPr>
        <p:txBody>
          <a:bodyPr anchorCtr="0" anchor="ctr" bIns="88375" lIns="88375" spcFirstLastPara="1" rIns="88375" wrap="square" tIns="8837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7" name="Shape 217"/>
        <p:cNvGrpSpPr/>
        <p:nvPr/>
      </p:nvGrpSpPr>
      <p:grpSpPr>
        <a:xfrm>
          <a:off x="0" y="0"/>
          <a:ext cx="0" cy="0"/>
          <a:chOff x="0" y="0"/>
          <a:chExt cx="0" cy="0"/>
        </a:xfrm>
      </p:grpSpPr>
      <p:sp>
        <p:nvSpPr>
          <p:cNvPr id="218" name="Google Shape;218;p40"/>
          <p:cNvSpPr txBox="1"/>
          <p:nvPr>
            <p:ph idx="1" type="subTitle"/>
          </p:nvPr>
        </p:nvSpPr>
        <p:spPr>
          <a:xfrm>
            <a:off x="1143000" y="3082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19" name="Google Shape;219;p40"/>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80AECC"/>
                </a:solidFill>
                <a:latin typeface="Arial Narrow"/>
                <a:ea typeface="Arial Narrow"/>
                <a:cs typeface="Arial Narrow"/>
                <a:sym typeface="Arial Narrow"/>
              </a:rPr>
              <a:t>National Oceanic and Atmospheric Administration   |   NOAA Satellite and Information Service</a:t>
            </a:r>
            <a:endParaRPr b="0" i="0" sz="1100" u="none" cap="none" strike="noStrike">
              <a:solidFill>
                <a:srgbClr val="80AECC"/>
              </a:solidFill>
              <a:latin typeface="Arial Narrow"/>
              <a:ea typeface="Arial Narrow"/>
              <a:cs typeface="Arial Narrow"/>
              <a:sym typeface="Arial Narrow"/>
            </a:endParaRPr>
          </a:p>
        </p:txBody>
      </p:sp>
      <p:pic>
        <p:nvPicPr>
          <p:cNvPr id="220" name="Google Shape;220;p40"/>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221" name="Google Shape;221;p40"/>
          <p:cNvSpPr/>
          <p:nvPr/>
        </p:nvSpPr>
        <p:spPr>
          <a:xfrm>
            <a:off x="139175" y="84375"/>
            <a:ext cx="859500" cy="859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40"/>
          <p:cNvSpPr/>
          <p:nvPr/>
        </p:nvSpPr>
        <p:spPr>
          <a:xfrm>
            <a:off x="0" y="1112831"/>
            <a:ext cx="9144000" cy="141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40"/>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4" name="Google Shape;224;p40"/>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5" name="Shape 225"/>
        <p:cNvGrpSpPr/>
        <p:nvPr/>
      </p:nvGrpSpPr>
      <p:grpSpPr>
        <a:xfrm>
          <a:off x="0" y="0"/>
          <a:ext cx="0" cy="0"/>
          <a:chOff x="0" y="0"/>
          <a:chExt cx="0" cy="0"/>
        </a:xfrm>
      </p:grpSpPr>
      <p:sp>
        <p:nvSpPr>
          <p:cNvPr id="226" name="Google Shape;226;p41"/>
          <p:cNvSpPr txBox="1"/>
          <p:nvPr>
            <p:ph idx="1" type="body"/>
          </p:nvPr>
        </p:nvSpPr>
        <p:spPr>
          <a:xfrm>
            <a:off x="309300" y="969169"/>
            <a:ext cx="8525400" cy="36750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7" name="Google Shape;227;p41"/>
          <p:cNvSpPr txBox="1"/>
          <p:nvPr>
            <p:ph idx="12" type="sldNum"/>
          </p:nvPr>
        </p:nvSpPr>
        <p:spPr>
          <a:xfrm>
            <a:off x="8666200" y="4842281"/>
            <a:ext cx="405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28" name="Google Shape;228;p41"/>
          <p:cNvPicPr preferRelativeResize="0"/>
          <p:nvPr/>
        </p:nvPicPr>
        <p:blipFill rotWithShape="1">
          <a:blip r:embed="rId2">
            <a:alphaModFix/>
          </a:blip>
          <a:srcRect b="24485" l="0" r="0" t="53157"/>
          <a:stretch/>
        </p:blipFill>
        <p:spPr>
          <a:xfrm>
            <a:off x="0" y="-11081"/>
            <a:ext cx="9143999" cy="337706"/>
          </a:xfrm>
          <a:prstGeom prst="rect">
            <a:avLst/>
          </a:prstGeom>
          <a:noFill/>
          <a:ln>
            <a:noFill/>
          </a:ln>
        </p:spPr>
      </p:pic>
      <p:pic>
        <p:nvPicPr>
          <p:cNvPr id="229" name="Google Shape;229;p41"/>
          <p:cNvPicPr preferRelativeResize="0"/>
          <p:nvPr/>
        </p:nvPicPr>
        <p:blipFill rotWithShape="1">
          <a:blip r:embed="rId3">
            <a:alphaModFix/>
          </a:blip>
          <a:srcRect b="0" l="0" r="0" t="0"/>
          <a:stretch/>
        </p:blipFill>
        <p:spPr>
          <a:xfrm>
            <a:off x="63500" y="4725590"/>
            <a:ext cx="390525" cy="390524"/>
          </a:xfrm>
          <a:prstGeom prst="rect">
            <a:avLst/>
          </a:prstGeom>
          <a:noFill/>
          <a:ln>
            <a:noFill/>
          </a:ln>
        </p:spPr>
      </p:pic>
      <p:sp>
        <p:nvSpPr>
          <p:cNvPr id="230" name="Google Shape;230;p41"/>
          <p:cNvSpPr txBox="1"/>
          <p:nvPr>
            <p:ph type="title"/>
          </p:nvPr>
        </p:nvSpPr>
        <p:spPr>
          <a:xfrm>
            <a:off x="0" y="273844"/>
            <a:ext cx="9144000" cy="696600"/>
          </a:xfrm>
          <a:prstGeom prst="rect">
            <a:avLst/>
          </a:prstGeom>
          <a:solidFill>
            <a:schemeClr val="lt2"/>
          </a:solid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3600"/>
              <a:buNone/>
              <a:defRPr b="1" sz="3600"/>
            </a:lvl1pPr>
            <a:lvl2pPr lvl="1" rtl="0" algn="ctr">
              <a:lnSpc>
                <a:spcPct val="100000"/>
              </a:lnSpc>
              <a:spcBef>
                <a:spcPts val="0"/>
              </a:spcBef>
              <a:spcAft>
                <a:spcPts val="0"/>
              </a:spcAft>
              <a:buSzPts val="3600"/>
              <a:buFont typeface="Calibri"/>
              <a:buNone/>
              <a:defRPr b="1" sz="3600">
                <a:latin typeface="Calibri"/>
                <a:ea typeface="Calibri"/>
                <a:cs typeface="Calibri"/>
                <a:sym typeface="Calibri"/>
              </a:defRPr>
            </a:lvl2pPr>
            <a:lvl3pPr lvl="2" rtl="0" algn="ctr">
              <a:lnSpc>
                <a:spcPct val="100000"/>
              </a:lnSpc>
              <a:spcBef>
                <a:spcPts val="0"/>
              </a:spcBef>
              <a:spcAft>
                <a:spcPts val="0"/>
              </a:spcAft>
              <a:buSzPts val="3600"/>
              <a:buFont typeface="Calibri"/>
              <a:buNone/>
              <a:defRPr b="1" sz="3600">
                <a:latin typeface="Calibri"/>
                <a:ea typeface="Calibri"/>
                <a:cs typeface="Calibri"/>
                <a:sym typeface="Calibri"/>
              </a:defRPr>
            </a:lvl3pPr>
            <a:lvl4pPr lvl="3" rtl="0" algn="ctr">
              <a:lnSpc>
                <a:spcPct val="100000"/>
              </a:lnSpc>
              <a:spcBef>
                <a:spcPts val="0"/>
              </a:spcBef>
              <a:spcAft>
                <a:spcPts val="0"/>
              </a:spcAft>
              <a:buSzPts val="3600"/>
              <a:buFont typeface="Calibri"/>
              <a:buNone/>
              <a:defRPr b="1" sz="3600">
                <a:latin typeface="Calibri"/>
                <a:ea typeface="Calibri"/>
                <a:cs typeface="Calibri"/>
                <a:sym typeface="Calibri"/>
              </a:defRPr>
            </a:lvl4pPr>
            <a:lvl5pPr lvl="4" rtl="0" algn="ctr">
              <a:lnSpc>
                <a:spcPct val="100000"/>
              </a:lnSpc>
              <a:spcBef>
                <a:spcPts val="0"/>
              </a:spcBef>
              <a:spcAft>
                <a:spcPts val="0"/>
              </a:spcAft>
              <a:buSzPts val="3600"/>
              <a:buFont typeface="Calibri"/>
              <a:buNone/>
              <a:defRPr b="1" sz="3600">
                <a:latin typeface="Calibri"/>
                <a:ea typeface="Calibri"/>
                <a:cs typeface="Calibri"/>
                <a:sym typeface="Calibri"/>
              </a:defRPr>
            </a:lvl5pPr>
            <a:lvl6pPr lvl="5" rtl="0" algn="ctr">
              <a:lnSpc>
                <a:spcPct val="100000"/>
              </a:lnSpc>
              <a:spcBef>
                <a:spcPts val="0"/>
              </a:spcBef>
              <a:spcAft>
                <a:spcPts val="0"/>
              </a:spcAft>
              <a:buSzPts val="3600"/>
              <a:buFont typeface="Calibri"/>
              <a:buNone/>
              <a:defRPr b="1" sz="3600">
                <a:latin typeface="Calibri"/>
                <a:ea typeface="Calibri"/>
                <a:cs typeface="Calibri"/>
                <a:sym typeface="Calibri"/>
              </a:defRPr>
            </a:lvl6pPr>
            <a:lvl7pPr lvl="6" rtl="0" algn="ctr">
              <a:lnSpc>
                <a:spcPct val="100000"/>
              </a:lnSpc>
              <a:spcBef>
                <a:spcPts val="0"/>
              </a:spcBef>
              <a:spcAft>
                <a:spcPts val="0"/>
              </a:spcAft>
              <a:buSzPts val="3600"/>
              <a:buFont typeface="Calibri"/>
              <a:buNone/>
              <a:defRPr b="1" sz="3600">
                <a:latin typeface="Calibri"/>
                <a:ea typeface="Calibri"/>
                <a:cs typeface="Calibri"/>
                <a:sym typeface="Calibri"/>
              </a:defRPr>
            </a:lvl7pPr>
            <a:lvl8pPr lvl="7" rtl="0" algn="ctr">
              <a:lnSpc>
                <a:spcPct val="100000"/>
              </a:lnSpc>
              <a:spcBef>
                <a:spcPts val="0"/>
              </a:spcBef>
              <a:spcAft>
                <a:spcPts val="0"/>
              </a:spcAft>
              <a:buSzPts val="3600"/>
              <a:buFont typeface="Calibri"/>
              <a:buNone/>
              <a:defRPr b="1" sz="3600">
                <a:latin typeface="Calibri"/>
                <a:ea typeface="Calibri"/>
                <a:cs typeface="Calibri"/>
                <a:sym typeface="Calibri"/>
              </a:defRPr>
            </a:lvl8pPr>
            <a:lvl9pPr lvl="8" rtl="0" algn="ctr">
              <a:lnSpc>
                <a:spcPct val="100000"/>
              </a:lnSpc>
              <a:spcBef>
                <a:spcPts val="0"/>
              </a:spcBef>
              <a:spcAft>
                <a:spcPts val="0"/>
              </a:spcAft>
              <a:buSzPts val="3600"/>
              <a:buFont typeface="Calibri"/>
              <a:buNone/>
              <a:defRPr b="1" sz="3600">
                <a:latin typeface="Calibri"/>
                <a:ea typeface="Calibri"/>
                <a:cs typeface="Calibri"/>
                <a:sym typeface="Calibri"/>
              </a:defRPr>
            </a:lvl9pPr>
          </a:lstStyle>
          <a:p/>
        </p:txBody>
      </p:sp>
      <p:sp>
        <p:nvSpPr>
          <p:cNvPr id="231" name="Google Shape;231;p41"/>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80AECC"/>
                </a:solidFill>
                <a:latin typeface="Arial Narrow"/>
                <a:ea typeface="Arial Narrow"/>
                <a:cs typeface="Arial Narrow"/>
                <a:sym typeface="Arial Narrow"/>
              </a:rPr>
              <a:t>National Oceanic and Atmospheric Administration   |   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2" name="Shape 232"/>
        <p:cNvGrpSpPr/>
        <p:nvPr/>
      </p:nvGrpSpPr>
      <p:grpSpPr>
        <a:xfrm>
          <a:off x="0" y="0"/>
          <a:ext cx="0" cy="0"/>
          <a:chOff x="0" y="0"/>
          <a:chExt cx="0" cy="0"/>
        </a:xfrm>
      </p:grpSpPr>
      <p:sp>
        <p:nvSpPr>
          <p:cNvPr id="233" name="Google Shape;233;p42"/>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4" name="Google Shape;234;p42"/>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35" name="Google Shape;235;p4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6" name="Google Shape;236;p4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7" name="Shape 237"/>
        <p:cNvGrpSpPr/>
        <p:nvPr/>
      </p:nvGrpSpPr>
      <p:grpSpPr>
        <a:xfrm>
          <a:off x="0" y="0"/>
          <a:ext cx="0" cy="0"/>
          <a:chOff x="0" y="0"/>
          <a:chExt cx="0" cy="0"/>
        </a:xfrm>
      </p:grpSpPr>
      <p:sp>
        <p:nvSpPr>
          <p:cNvPr id="238" name="Google Shape;238;p4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9" name="Google Shape;239;p43"/>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0" name="Google Shape;240;p43"/>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1" name="Google Shape;241;p4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2" name="Shape 242"/>
        <p:cNvGrpSpPr/>
        <p:nvPr/>
      </p:nvGrpSpPr>
      <p:grpSpPr>
        <a:xfrm>
          <a:off x="0" y="0"/>
          <a:ext cx="0" cy="0"/>
          <a:chOff x="0" y="0"/>
          <a:chExt cx="0" cy="0"/>
        </a:xfrm>
      </p:grpSpPr>
      <p:sp>
        <p:nvSpPr>
          <p:cNvPr id="243" name="Google Shape;243;p44"/>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4" name="Google Shape;244;p44"/>
          <p:cNvSpPr txBox="1"/>
          <p:nvPr>
            <p:ph idx="1" type="body"/>
          </p:nvPr>
        </p:nvSpPr>
        <p:spPr>
          <a:xfrm>
            <a:off x="629841" y="1260872"/>
            <a:ext cx="38685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45" name="Google Shape;245;p44"/>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6" name="Google Shape;246;p44"/>
          <p:cNvSpPr txBox="1"/>
          <p:nvPr>
            <p:ph idx="3" type="body"/>
          </p:nvPr>
        </p:nvSpPr>
        <p:spPr>
          <a:xfrm>
            <a:off x="4629150" y="1260872"/>
            <a:ext cx="38874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47" name="Google Shape;247;p44"/>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8" name="Google Shape;248;p4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9" name="Shape 249"/>
        <p:cNvGrpSpPr/>
        <p:nvPr/>
      </p:nvGrpSpPr>
      <p:grpSpPr>
        <a:xfrm>
          <a:off x="0" y="0"/>
          <a:ext cx="0" cy="0"/>
          <a:chOff x="0" y="0"/>
          <a:chExt cx="0" cy="0"/>
        </a:xfrm>
      </p:grpSpPr>
      <p:sp>
        <p:nvSpPr>
          <p:cNvPr id="250" name="Google Shape;250;p4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1" name="Google Shape;251;p4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2" name="Shape 252"/>
        <p:cNvGrpSpPr/>
        <p:nvPr/>
      </p:nvGrpSpPr>
      <p:grpSpPr>
        <a:xfrm>
          <a:off x="0" y="0"/>
          <a:ext cx="0" cy="0"/>
          <a:chOff x="0" y="0"/>
          <a:chExt cx="0" cy="0"/>
        </a:xfrm>
      </p:grpSpPr>
      <p:sp>
        <p:nvSpPr>
          <p:cNvPr id="253" name="Google Shape;253;p4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4" name="Google Shape;254;p4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55" name="Google Shape;255;p46"/>
          <p:cNvSpPr txBox="1"/>
          <p:nvPr/>
        </p:nvSpPr>
        <p:spPr>
          <a:xfrm>
            <a:off x="2686050" y="4733800"/>
            <a:ext cx="34764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Calibri"/>
                <a:ea typeface="Calibri"/>
                <a:cs typeface="Calibri"/>
                <a:sym typeface="Calibri"/>
              </a:rPr>
              <a:t>FOR OFFICIAL USE ONLY</a:t>
            </a:r>
            <a:endParaRPr b="0" i="0" sz="1200" u="none" cap="none" strike="noStrike">
              <a:solidFill>
                <a:srgbClr val="434343"/>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6" name="Shape 256"/>
        <p:cNvGrpSpPr/>
        <p:nvPr/>
      </p:nvGrpSpPr>
      <p:grpSpPr>
        <a:xfrm>
          <a:off x="0" y="0"/>
          <a:ext cx="0" cy="0"/>
          <a:chOff x="0" y="0"/>
          <a:chExt cx="0" cy="0"/>
        </a:xfrm>
      </p:grpSpPr>
      <p:sp>
        <p:nvSpPr>
          <p:cNvPr id="257" name="Google Shape;257;p47"/>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8" name="Google Shape;258;p47"/>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59" name="Google Shape;259;p47"/>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60" name="Google Shape;260;p4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1" name="Google Shape;261;p4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2" name="Google Shape;262;p4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3" name="Shape 263"/>
        <p:cNvGrpSpPr/>
        <p:nvPr/>
      </p:nvGrpSpPr>
      <p:grpSpPr>
        <a:xfrm>
          <a:off x="0" y="0"/>
          <a:ext cx="0" cy="0"/>
          <a:chOff x="0" y="0"/>
          <a:chExt cx="0" cy="0"/>
        </a:xfrm>
      </p:grpSpPr>
      <p:sp>
        <p:nvSpPr>
          <p:cNvPr id="264" name="Google Shape;264;p48"/>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5" name="Google Shape;265;p48"/>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66" name="Google Shape;266;p48"/>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67" name="Google Shape;267;p4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8" name="Google Shape;268;p4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9" name="Google Shape;269;p4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0" name="Shape 270"/>
        <p:cNvGrpSpPr/>
        <p:nvPr/>
      </p:nvGrpSpPr>
      <p:grpSpPr>
        <a:xfrm>
          <a:off x="0" y="0"/>
          <a:ext cx="0" cy="0"/>
          <a:chOff x="0" y="0"/>
          <a:chExt cx="0" cy="0"/>
        </a:xfrm>
      </p:grpSpPr>
      <p:sp>
        <p:nvSpPr>
          <p:cNvPr id="271" name="Google Shape;271;p4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2" name="Google Shape;272;p49"/>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3" name="Google Shape;273;p4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4" name="Google Shape;274;p4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5" name="Google Shape;275;p4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6" name="Shape 276"/>
        <p:cNvGrpSpPr/>
        <p:nvPr/>
      </p:nvGrpSpPr>
      <p:grpSpPr>
        <a:xfrm>
          <a:off x="0" y="0"/>
          <a:ext cx="0" cy="0"/>
          <a:chOff x="0" y="0"/>
          <a:chExt cx="0" cy="0"/>
        </a:xfrm>
      </p:grpSpPr>
      <p:sp>
        <p:nvSpPr>
          <p:cNvPr id="277" name="Google Shape;277;p50"/>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8" name="Google Shape;278;p50"/>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9" name="Google Shape;279;p5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0" name="Google Shape;280;p5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1" name="Google Shape;281;p5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2" name="Shape 282"/>
        <p:cNvGrpSpPr/>
        <p:nvPr/>
      </p:nvGrpSpPr>
      <p:grpSpPr>
        <a:xfrm>
          <a:off x="0" y="0"/>
          <a:ext cx="0" cy="0"/>
          <a:chOff x="0" y="0"/>
          <a:chExt cx="0" cy="0"/>
        </a:xfrm>
      </p:grpSpPr>
      <p:sp>
        <p:nvSpPr>
          <p:cNvPr id="283" name="Google Shape;283;p51"/>
          <p:cNvSpPr txBox="1"/>
          <p:nvPr>
            <p:ph type="title"/>
          </p:nvPr>
        </p:nvSpPr>
        <p:spPr>
          <a:xfrm>
            <a:off x="1088213" y="265325"/>
            <a:ext cx="6954000" cy="572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4400"/>
              <a:buFont typeface="Cambria"/>
              <a:buNone/>
              <a:defRPr>
                <a:latin typeface="Cambria"/>
                <a:ea typeface="Cambria"/>
                <a:cs typeface="Cambria"/>
                <a:sym typeface="Cambria"/>
              </a:defRPr>
            </a:lvl1pPr>
            <a:lvl2pPr lvl="1" rtl="0" algn="l">
              <a:lnSpc>
                <a:spcPct val="100000"/>
              </a:lnSpc>
              <a:spcBef>
                <a:spcPts val="0"/>
              </a:spcBef>
              <a:spcAft>
                <a:spcPts val="0"/>
              </a:spcAft>
              <a:buSzPts val="1400"/>
              <a:buFont typeface="Cambria"/>
              <a:buNone/>
              <a:defRPr>
                <a:latin typeface="Cambria"/>
                <a:ea typeface="Cambria"/>
                <a:cs typeface="Cambria"/>
                <a:sym typeface="Cambria"/>
              </a:defRPr>
            </a:lvl2pPr>
            <a:lvl3pPr lvl="2" rtl="0" algn="l">
              <a:lnSpc>
                <a:spcPct val="100000"/>
              </a:lnSpc>
              <a:spcBef>
                <a:spcPts val="0"/>
              </a:spcBef>
              <a:spcAft>
                <a:spcPts val="0"/>
              </a:spcAft>
              <a:buSzPts val="1400"/>
              <a:buFont typeface="Cambria"/>
              <a:buNone/>
              <a:defRPr>
                <a:latin typeface="Cambria"/>
                <a:ea typeface="Cambria"/>
                <a:cs typeface="Cambria"/>
                <a:sym typeface="Cambria"/>
              </a:defRPr>
            </a:lvl3pPr>
            <a:lvl4pPr lvl="3" rtl="0" algn="l">
              <a:lnSpc>
                <a:spcPct val="100000"/>
              </a:lnSpc>
              <a:spcBef>
                <a:spcPts val="0"/>
              </a:spcBef>
              <a:spcAft>
                <a:spcPts val="0"/>
              </a:spcAft>
              <a:buSzPts val="1400"/>
              <a:buFont typeface="Cambria"/>
              <a:buNone/>
              <a:defRPr>
                <a:latin typeface="Cambria"/>
                <a:ea typeface="Cambria"/>
                <a:cs typeface="Cambria"/>
                <a:sym typeface="Cambria"/>
              </a:defRPr>
            </a:lvl4pPr>
            <a:lvl5pPr lvl="4" rtl="0" algn="l">
              <a:lnSpc>
                <a:spcPct val="100000"/>
              </a:lnSpc>
              <a:spcBef>
                <a:spcPts val="0"/>
              </a:spcBef>
              <a:spcAft>
                <a:spcPts val="0"/>
              </a:spcAft>
              <a:buSzPts val="1400"/>
              <a:buFont typeface="Cambria"/>
              <a:buNone/>
              <a:defRPr>
                <a:latin typeface="Cambria"/>
                <a:ea typeface="Cambria"/>
                <a:cs typeface="Cambria"/>
                <a:sym typeface="Cambria"/>
              </a:defRPr>
            </a:lvl5pPr>
            <a:lvl6pPr lvl="5" rtl="0" algn="l">
              <a:lnSpc>
                <a:spcPct val="100000"/>
              </a:lnSpc>
              <a:spcBef>
                <a:spcPts val="0"/>
              </a:spcBef>
              <a:spcAft>
                <a:spcPts val="0"/>
              </a:spcAft>
              <a:buSzPts val="1400"/>
              <a:buFont typeface="Cambria"/>
              <a:buNone/>
              <a:defRPr>
                <a:latin typeface="Cambria"/>
                <a:ea typeface="Cambria"/>
                <a:cs typeface="Cambria"/>
                <a:sym typeface="Cambria"/>
              </a:defRPr>
            </a:lvl6pPr>
            <a:lvl7pPr lvl="6" rtl="0" algn="l">
              <a:lnSpc>
                <a:spcPct val="100000"/>
              </a:lnSpc>
              <a:spcBef>
                <a:spcPts val="0"/>
              </a:spcBef>
              <a:spcAft>
                <a:spcPts val="0"/>
              </a:spcAft>
              <a:buSzPts val="1400"/>
              <a:buFont typeface="Cambria"/>
              <a:buNone/>
              <a:defRPr>
                <a:latin typeface="Cambria"/>
                <a:ea typeface="Cambria"/>
                <a:cs typeface="Cambria"/>
                <a:sym typeface="Cambria"/>
              </a:defRPr>
            </a:lvl7pPr>
            <a:lvl8pPr lvl="7" rtl="0" algn="l">
              <a:lnSpc>
                <a:spcPct val="100000"/>
              </a:lnSpc>
              <a:spcBef>
                <a:spcPts val="0"/>
              </a:spcBef>
              <a:spcAft>
                <a:spcPts val="0"/>
              </a:spcAft>
              <a:buSzPts val="1400"/>
              <a:buFont typeface="Cambria"/>
              <a:buNone/>
              <a:defRPr>
                <a:latin typeface="Cambria"/>
                <a:ea typeface="Cambria"/>
                <a:cs typeface="Cambria"/>
                <a:sym typeface="Cambria"/>
              </a:defRPr>
            </a:lvl8pPr>
            <a:lvl9pPr lvl="8" rtl="0" algn="l">
              <a:lnSpc>
                <a:spcPct val="100000"/>
              </a:lnSpc>
              <a:spcBef>
                <a:spcPts val="0"/>
              </a:spcBef>
              <a:spcAft>
                <a:spcPts val="0"/>
              </a:spcAft>
              <a:buSzPts val="1400"/>
              <a:buFont typeface="Cambria"/>
              <a:buNone/>
              <a:defRPr>
                <a:latin typeface="Cambria"/>
                <a:ea typeface="Cambria"/>
                <a:cs typeface="Cambria"/>
                <a:sym typeface="Cambria"/>
              </a:defRPr>
            </a:lvl9pPr>
          </a:lstStyle>
          <a:p/>
        </p:txBody>
      </p:sp>
      <p:sp>
        <p:nvSpPr>
          <p:cNvPr id="284" name="Google Shape;284;p51"/>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SzPts val="2800"/>
              <a:buChar char="•"/>
              <a:defRPr/>
            </a:lvl1pPr>
            <a:lvl2pPr indent="-381000" lvl="1" marL="914400" rtl="0" algn="l">
              <a:lnSpc>
                <a:spcPct val="90000"/>
              </a:lnSpc>
              <a:spcBef>
                <a:spcPts val="500"/>
              </a:spcBef>
              <a:spcAft>
                <a:spcPts val="0"/>
              </a:spcAft>
              <a:buSzPts val="2400"/>
              <a:buChar char="•"/>
              <a:defRPr/>
            </a:lvl2pPr>
            <a:lvl3pPr indent="-355600" lvl="2" marL="1371600" rtl="0" algn="l">
              <a:lnSpc>
                <a:spcPct val="90000"/>
              </a:lnSpc>
              <a:spcBef>
                <a:spcPts val="500"/>
              </a:spcBef>
              <a:spcAft>
                <a:spcPts val="0"/>
              </a:spcAft>
              <a:buSzPts val="20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
        <p:nvSpPr>
          <p:cNvPr id="285" name="Google Shape;285;p5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286" name="Google Shape;286;p51"/>
          <p:cNvCxnSpPr/>
          <p:nvPr/>
        </p:nvCxnSpPr>
        <p:spPr>
          <a:xfrm>
            <a:off x="228600" y="1066800"/>
            <a:ext cx="8686800" cy="0"/>
          </a:xfrm>
          <a:prstGeom prst="straightConnector1">
            <a:avLst/>
          </a:prstGeom>
          <a:noFill/>
          <a:ln cap="flat" cmpd="sng" w="28575">
            <a:solidFill>
              <a:srgbClr val="4F81BD"/>
            </a:solidFill>
            <a:prstDash val="solid"/>
            <a:round/>
            <a:headEnd len="sm" w="sm" type="none"/>
            <a:tailEnd len="sm" w="sm" type="none"/>
          </a:ln>
        </p:spPr>
      </p:cxnSp>
      <p:pic>
        <p:nvPicPr>
          <p:cNvPr id="287" name="Google Shape;287;p51"/>
          <p:cNvPicPr preferRelativeResize="0"/>
          <p:nvPr/>
        </p:nvPicPr>
        <p:blipFill rotWithShape="1">
          <a:blip r:embed="rId2">
            <a:alphaModFix/>
          </a:blip>
          <a:srcRect b="0" l="0" r="0" t="0"/>
          <a:stretch/>
        </p:blipFill>
        <p:spPr>
          <a:xfrm>
            <a:off x="8095828" y="89013"/>
            <a:ext cx="693994" cy="693994"/>
          </a:xfrm>
          <a:prstGeom prst="rect">
            <a:avLst/>
          </a:prstGeom>
          <a:noFill/>
          <a:ln>
            <a:noFill/>
          </a:ln>
        </p:spPr>
      </p:pic>
      <p:pic>
        <p:nvPicPr>
          <p:cNvPr descr="doc_logo" id="288" name="Google Shape;288;p51"/>
          <p:cNvPicPr preferRelativeResize="0"/>
          <p:nvPr/>
        </p:nvPicPr>
        <p:blipFill rotWithShape="1">
          <a:blip r:embed="rId3">
            <a:alphaModFix/>
          </a:blip>
          <a:srcRect b="0" l="0" r="0" t="0"/>
          <a:stretch/>
        </p:blipFill>
        <p:spPr>
          <a:xfrm>
            <a:off x="109275" y="91650"/>
            <a:ext cx="693993" cy="690037"/>
          </a:xfrm>
          <a:prstGeom prst="rect">
            <a:avLst/>
          </a:prstGeom>
          <a:noFill/>
          <a:ln>
            <a:noFill/>
          </a:ln>
        </p:spPr>
      </p:pic>
      <p:sp>
        <p:nvSpPr>
          <p:cNvPr id="289" name="Google Shape;289;p51"/>
          <p:cNvSpPr txBox="1"/>
          <p:nvPr/>
        </p:nvSpPr>
        <p:spPr>
          <a:xfrm>
            <a:off x="2816250" y="4796575"/>
            <a:ext cx="3511500" cy="234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Cambria"/>
                <a:ea typeface="Cambria"/>
                <a:cs typeface="Cambria"/>
                <a:sym typeface="Cambria"/>
              </a:rPr>
              <a:t>FOR OFFICIAL USE ONLY</a:t>
            </a:r>
            <a:endParaRPr b="0" i="0" sz="1000" u="none" cap="none" strike="noStrike">
              <a:solidFill>
                <a:schemeClr val="dk2"/>
              </a:solidFill>
              <a:latin typeface="Cambria"/>
              <a:ea typeface="Cambria"/>
              <a:cs typeface="Cambria"/>
              <a:sym typeface="Cambria"/>
            </a:endParaRPr>
          </a:p>
        </p:txBody>
      </p:sp>
      <p:sp>
        <p:nvSpPr>
          <p:cNvPr id="290" name="Google Shape;290;p51"/>
          <p:cNvSpPr txBox="1"/>
          <p:nvPr/>
        </p:nvSpPr>
        <p:spPr>
          <a:xfrm>
            <a:off x="109275" y="4765075"/>
            <a:ext cx="1557000" cy="34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mbria"/>
                <a:ea typeface="Cambria"/>
                <a:cs typeface="Cambria"/>
                <a:sym typeface="Cambria"/>
              </a:rPr>
              <a:t>2019 September 16</a:t>
            </a:r>
            <a:endParaRPr b="0" i="0" sz="1200" u="none" cap="none" strike="noStrike">
              <a:solidFill>
                <a:srgbClr val="000000"/>
              </a:solidFill>
              <a:latin typeface="Cambria"/>
              <a:ea typeface="Cambria"/>
              <a:cs typeface="Cambria"/>
              <a:sym typeface="Cambri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7" name="Shape 297"/>
        <p:cNvGrpSpPr/>
        <p:nvPr/>
      </p:nvGrpSpPr>
      <p:grpSpPr>
        <a:xfrm>
          <a:off x="0" y="0"/>
          <a:ext cx="0" cy="0"/>
          <a:chOff x="0" y="0"/>
          <a:chExt cx="0" cy="0"/>
        </a:xfrm>
      </p:grpSpPr>
      <p:sp>
        <p:nvSpPr>
          <p:cNvPr id="298" name="Google Shape;298;p53"/>
          <p:cNvSpPr txBox="1"/>
          <p:nvPr>
            <p:ph idx="1" type="body"/>
          </p:nvPr>
        </p:nvSpPr>
        <p:spPr>
          <a:xfrm>
            <a:off x="309300" y="969169"/>
            <a:ext cx="8525400" cy="3675000"/>
          </a:xfrm>
          <a:prstGeom prst="rect">
            <a:avLst/>
          </a:prstGeom>
          <a:noFill/>
          <a:ln>
            <a:noFill/>
          </a:ln>
        </p:spPr>
        <p:txBody>
          <a:bodyPr anchorCtr="0" anchor="t" bIns="45700" lIns="91425" spcFirstLastPara="1" rIns="91425" wrap="square" tIns="45700">
            <a:noAutofit/>
          </a:bodyPr>
          <a:lstStyle>
            <a:lvl1pPr indent="-304800" lvl="0" marL="457200" rtl="0" algn="l">
              <a:lnSpc>
                <a:spcPct val="90000"/>
              </a:lnSpc>
              <a:spcBef>
                <a:spcPts val="1000"/>
              </a:spcBef>
              <a:spcAft>
                <a:spcPts val="0"/>
              </a:spcAft>
              <a:buClr>
                <a:schemeClr val="dk1"/>
              </a:buClr>
              <a:buSzPts val="1200"/>
              <a:buChar char="●"/>
              <a:defRPr/>
            </a:lvl1pPr>
            <a:lvl2pPr indent="-304800" lvl="1" marL="914400" rtl="0" algn="l">
              <a:lnSpc>
                <a:spcPct val="90000"/>
              </a:lnSpc>
              <a:spcBef>
                <a:spcPts val="500"/>
              </a:spcBef>
              <a:spcAft>
                <a:spcPts val="0"/>
              </a:spcAft>
              <a:buClr>
                <a:schemeClr val="dk1"/>
              </a:buClr>
              <a:buSzPts val="1200"/>
              <a:buChar char="○"/>
              <a:defRPr/>
            </a:lvl2pPr>
            <a:lvl3pPr indent="-304800" lvl="2" marL="1371600" rtl="0" algn="l">
              <a:lnSpc>
                <a:spcPct val="90000"/>
              </a:lnSpc>
              <a:spcBef>
                <a:spcPts val="500"/>
              </a:spcBef>
              <a:spcAft>
                <a:spcPts val="0"/>
              </a:spcAft>
              <a:buClr>
                <a:schemeClr val="dk1"/>
              </a:buClr>
              <a:buSzPts val="1200"/>
              <a:buChar char="■"/>
              <a:defRPr/>
            </a:lvl3pPr>
            <a:lvl4pPr indent="-304800" lvl="3" marL="1828800" rtl="0" algn="l">
              <a:lnSpc>
                <a:spcPct val="90000"/>
              </a:lnSpc>
              <a:spcBef>
                <a:spcPts val="500"/>
              </a:spcBef>
              <a:spcAft>
                <a:spcPts val="0"/>
              </a:spcAft>
              <a:buClr>
                <a:schemeClr val="dk1"/>
              </a:buClr>
              <a:buSzPts val="12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99" name="Google Shape;299;p53"/>
          <p:cNvSpPr txBox="1"/>
          <p:nvPr>
            <p:ph idx="12" type="sldNum"/>
          </p:nvPr>
        </p:nvSpPr>
        <p:spPr>
          <a:xfrm>
            <a:off x="8631900" y="4783902"/>
            <a:ext cx="405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300" name="Google Shape;300;p53"/>
          <p:cNvPicPr preferRelativeResize="0"/>
          <p:nvPr/>
        </p:nvPicPr>
        <p:blipFill rotWithShape="1">
          <a:blip r:embed="rId2">
            <a:alphaModFix/>
          </a:blip>
          <a:srcRect b="24485" l="0" r="0" t="53157"/>
          <a:stretch/>
        </p:blipFill>
        <p:spPr>
          <a:xfrm>
            <a:off x="0" y="-11081"/>
            <a:ext cx="9143999" cy="337706"/>
          </a:xfrm>
          <a:prstGeom prst="rect">
            <a:avLst/>
          </a:prstGeom>
          <a:noFill/>
          <a:ln>
            <a:noFill/>
          </a:ln>
        </p:spPr>
      </p:pic>
      <p:pic>
        <p:nvPicPr>
          <p:cNvPr id="301" name="Google Shape;301;p53"/>
          <p:cNvPicPr preferRelativeResize="0"/>
          <p:nvPr/>
        </p:nvPicPr>
        <p:blipFill rotWithShape="1">
          <a:blip r:embed="rId3">
            <a:alphaModFix/>
          </a:blip>
          <a:srcRect b="0" l="0" r="0" t="0"/>
          <a:stretch/>
        </p:blipFill>
        <p:spPr>
          <a:xfrm>
            <a:off x="63500" y="4725590"/>
            <a:ext cx="390525" cy="390524"/>
          </a:xfrm>
          <a:prstGeom prst="rect">
            <a:avLst/>
          </a:prstGeom>
          <a:noFill/>
          <a:ln>
            <a:noFill/>
          </a:ln>
        </p:spPr>
      </p:pic>
      <p:sp>
        <p:nvSpPr>
          <p:cNvPr id="302" name="Google Shape;302;p53"/>
          <p:cNvSpPr txBox="1"/>
          <p:nvPr>
            <p:ph type="title"/>
          </p:nvPr>
        </p:nvSpPr>
        <p:spPr>
          <a:xfrm>
            <a:off x="0" y="273844"/>
            <a:ext cx="9144000" cy="696600"/>
          </a:xfrm>
          <a:prstGeom prst="rect">
            <a:avLst/>
          </a:prstGeom>
          <a:solidFill>
            <a:schemeClr val="lt2"/>
          </a:solid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3600"/>
              <a:buNone/>
              <a:defRPr b="1" sz="3600"/>
            </a:lvl1pPr>
            <a:lvl2pPr lvl="1" rtl="0" algn="ctr">
              <a:lnSpc>
                <a:spcPct val="100000"/>
              </a:lnSpc>
              <a:spcBef>
                <a:spcPts val="0"/>
              </a:spcBef>
              <a:spcAft>
                <a:spcPts val="0"/>
              </a:spcAft>
              <a:buSzPts val="3600"/>
              <a:buFont typeface="Calibri"/>
              <a:buNone/>
              <a:defRPr b="1" sz="3600">
                <a:latin typeface="Calibri"/>
                <a:ea typeface="Calibri"/>
                <a:cs typeface="Calibri"/>
                <a:sym typeface="Calibri"/>
              </a:defRPr>
            </a:lvl2pPr>
            <a:lvl3pPr lvl="2" rtl="0" algn="ctr">
              <a:lnSpc>
                <a:spcPct val="100000"/>
              </a:lnSpc>
              <a:spcBef>
                <a:spcPts val="0"/>
              </a:spcBef>
              <a:spcAft>
                <a:spcPts val="0"/>
              </a:spcAft>
              <a:buSzPts val="3600"/>
              <a:buFont typeface="Calibri"/>
              <a:buNone/>
              <a:defRPr b="1" sz="3600">
                <a:latin typeface="Calibri"/>
                <a:ea typeface="Calibri"/>
                <a:cs typeface="Calibri"/>
                <a:sym typeface="Calibri"/>
              </a:defRPr>
            </a:lvl3pPr>
            <a:lvl4pPr lvl="3" rtl="0" algn="ctr">
              <a:lnSpc>
                <a:spcPct val="100000"/>
              </a:lnSpc>
              <a:spcBef>
                <a:spcPts val="0"/>
              </a:spcBef>
              <a:spcAft>
                <a:spcPts val="0"/>
              </a:spcAft>
              <a:buSzPts val="3600"/>
              <a:buFont typeface="Calibri"/>
              <a:buNone/>
              <a:defRPr b="1" sz="3600">
                <a:latin typeface="Calibri"/>
                <a:ea typeface="Calibri"/>
                <a:cs typeface="Calibri"/>
                <a:sym typeface="Calibri"/>
              </a:defRPr>
            </a:lvl4pPr>
            <a:lvl5pPr lvl="4" rtl="0" algn="ctr">
              <a:lnSpc>
                <a:spcPct val="100000"/>
              </a:lnSpc>
              <a:spcBef>
                <a:spcPts val="0"/>
              </a:spcBef>
              <a:spcAft>
                <a:spcPts val="0"/>
              </a:spcAft>
              <a:buSzPts val="3600"/>
              <a:buFont typeface="Calibri"/>
              <a:buNone/>
              <a:defRPr b="1" sz="3600">
                <a:latin typeface="Calibri"/>
                <a:ea typeface="Calibri"/>
                <a:cs typeface="Calibri"/>
                <a:sym typeface="Calibri"/>
              </a:defRPr>
            </a:lvl5pPr>
            <a:lvl6pPr lvl="5" rtl="0" algn="ctr">
              <a:lnSpc>
                <a:spcPct val="100000"/>
              </a:lnSpc>
              <a:spcBef>
                <a:spcPts val="0"/>
              </a:spcBef>
              <a:spcAft>
                <a:spcPts val="0"/>
              </a:spcAft>
              <a:buSzPts val="3600"/>
              <a:buFont typeface="Calibri"/>
              <a:buNone/>
              <a:defRPr b="1" sz="3600">
                <a:latin typeface="Calibri"/>
                <a:ea typeface="Calibri"/>
                <a:cs typeface="Calibri"/>
                <a:sym typeface="Calibri"/>
              </a:defRPr>
            </a:lvl6pPr>
            <a:lvl7pPr lvl="6" rtl="0" algn="ctr">
              <a:lnSpc>
                <a:spcPct val="100000"/>
              </a:lnSpc>
              <a:spcBef>
                <a:spcPts val="0"/>
              </a:spcBef>
              <a:spcAft>
                <a:spcPts val="0"/>
              </a:spcAft>
              <a:buSzPts val="3600"/>
              <a:buFont typeface="Calibri"/>
              <a:buNone/>
              <a:defRPr b="1" sz="3600">
                <a:latin typeface="Calibri"/>
                <a:ea typeface="Calibri"/>
                <a:cs typeface="Calibri"/>
                <a:sym typeface="Calibri"/>
              </a:defRPr>
            </a:lvl7pPr>
            <a:lvl8pPr lvl="7" rtl="0" algn="ctr">
              <a:lnSpc>
                <a:spcPct val="100000"/>
              </a:lnSpc>
              <a:spcBef>
                <a:spcPts val="0"/>
              </a:spcBef>
              <a:spcAft>
                <a:spcPts val="0"/>
              </a:spcAft>
              <a:buSzPts val="3600"/>
              <a:buFont typeface="Calibri"/>
              <a:buNone/>
              <a:defRPr b="1" sz="3600">
                <a:latin typeface="Calibri"/>
                <a:ea typeface="Calibri"/>
                <a:cs typeface="Calibri"/>
                <a:sym typeface="Calibri"/>
              </a:defRPr>
            </a:lvl8pPr>
            <a:lvl9pPr lvl="8" rtl="0" algn="ctr">
              <a:lnSpc>
                <a:spcPct val="100000"/>
              </a:lnSpc>
              <a:spcBef>
                <a:spcPts val="0"/>
              </a:spcBef>
              <a:spcAft>
                <a:spcPts val="0"/>
              </a:spcAft>
              <a:buSzPts val="3600"/>
              <a:buFont typeface="Calibri"/>
              <a:buNone/>
              <a:defRPr b="1" sz="3600">
                <a:latin typeface="Calibri"/>
                <a:ea typeface="Calibri"/>
                <a:cs typeface="Calibri"/>
                <a:sym typeface="Calibri"/>
              </a:defRPr>
            </a:lvl9pPr>
          </a:lstStyle>
          <a:p/>
        </p:txBody>
      </p:sp>
      <p:sp>
        <p:nvSpPr>
          <p:cNvPr id="303" name="Google Shape;303;p53"/>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4" name="Shape 304"/>
        <p:cNvGrpSpPr/>
        <p:nvPr/>
      </p:nvGrpSpPr>
      <p:grpSpPr>
        <a:xfrm>
          <a:off x="0" y="0"/>
          <a:ext cx="0" cy="0"/>
          <a:chOff x="0" y="0"/>
          <a:chExt cx="0" cy="0"/>
        </a:xfrm>
      </p:grpSpPr>
      <p:sp>
        <p:nvSpPr>
          <p:cNvPr id="305" name="Google Shape;305;p54"/>
          <p:cNvSpPr txBox="1"/>
          <p:nvPr>
            <p:ph idx="1" type="subTitle"/>
          </p:nvPr>
        </p:nvSpPr>
        <p:spPr>
          <a:xfrm>
            <a:off x="1143000" y="3082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06" name="Google Shape;306;p54"/>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80AECC"/>
                </a:solidFill>
                <a:latin typeface="Arial Narrow"/>
                <a:ea typeface="Arial Narrow"/>
                <a:cs typeface="Arial Narrow"/>
                <a:sym typeface="Arial Narrow"/>
              </a:rPr>
              <a:t>National Oceanic and Atmospheric Administration   |   NOAA Satellite and Information Service</a:t>
            </a:r>
            <a:endParaRPr b="0" i="0" sz="1100" u="none" cap="none" strike="noStrike">
              <a:solidFill>
                <a:srgbClr val="80AECC"/>
              </a:solidFill>
              <a:latin typeface="Arial Narrow"/>
              <a:ea typeface="Arial Narrow"/>
              <a:cs typeface="Arial Narrow"/>
              <a:sym typeface="Arial Narrow"/>
            </a:endParaRPr>
          </a:p>
        </p:txBody>
      </p:sp>
      <p:pic>
        <p:nvPicPr>
          <p:cNvPr id="307" name="Google Shape;307;p54"/>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308" name="Google Shape;308;p54"/>
          <p:cNvSpPr/>
          <p:nvPr/>
        </p:nvSpPr>
        <p:spPr>
          <a:xfrm>
            <a:off x="139175" y="84375"/>
            <a:ext cx="1166100" cy="862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4"/>
          <p:cNvSpPr/>
          <p:nvPr/>
        </p:nvSpPr>
        <p:spPr>
          <a:xfrm>
            <a:off x="0" y="1112831"/>
            <a:ext cx="9144000" cy="141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0" name="Google Shape;310;p54"/>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1" name="Google Shape;311;p54"/>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2" name="Shape 312"/>
        <p:cNvGrpSpPr/>
        <p:nvPr/>
      </p:nvGrpSpPr>
      <p:grpSpPr>
        <a:xfrm>
          <a:off x="0" y="0"/>
          <a:ext cx="0" cy="0"/>
          <a:chOff x="0" y="0"/>
          <a:chExt cx="0" cy="0"/>
        </a:xfrm>
      </p:grpSpPr>
      <p:sp>
        <p:nvSpPr>
          <p:cNvPr id="313" name="Google Shape;313;p55"/>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4" name="Google Shape;314;p55"/>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15" name="Google Shape;315;p5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6" name="Google Shape;316;p5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7" name="Google Shape;317;p5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8" name="Shape 318"/>
        <p:cNvGrpSpPr/>
        <p:nvPr/>
      </p:nvGrpSpPr>
      <p:grpSpPr>
        <a:xfrm>
          <a:off x="0" y="0"/>
          <a:ext cx="0" cy="0"/>
          <a:chOff x="0" y="0"/>
          <a:chExt cx="0" cy="0"/>
        </a:xfrm>
      </p:grpSpPr>
      <p:sp>
        <p:nvSpPr>
          <p:cNvPr id="319" name="Google Shape;319;p5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0" name="Google Shape;320;p56"/>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1" name="Google Shape;321;p56"/>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2" name="Google Shape;322;p5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3" name="Google Shape;323;p5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4" name="Google Shape;324;p5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5" name="Shape 325"/>
        <p:cNvGrpSpPr/>
        <p:nvPr/>
      </p:nvGrpSpPr>
      <p:grpSpPr>
        <a:xfrm>
          <a:off x="0" y="0"/>
          <a:ext cx="0" cy="0"/>
          <a:chOff x="0" y="0"/>
          <a:chExt cx="0" cy="0"/>
        </a:xfrm>
      </p:grpSpPr>
      <p:sp>
        <p:nvSpPr>
          <p:cNvPr id="326" name="Google Shape;326;p57"/>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7" name="Google Shape;327;p57"/>
          <p:cNvSpPr txBox="1"/>
          <p:nvPr>
            <p:ph idx="1" type="body"/>
          </p:nvPr>
        </p:nvSpPr>
        <p:spPr>
          <a:xfrm>
            <a:off x="629841" y="1260872"/>
            <a:ext cx="38685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28" name="Google Shape;328;p57"/>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9" name="Google Shape;329;p57"/>
          <p:cNvSpPr txBox="1"/>
          <p:nvPr>
            <p:ph idx="3" type="body"/>
          </p:nvPr>
        </p:nvSpPr>
        <p:spPr>
          <a:xfrm>
            <a:off x="4629150" y="1260872"/>
            <a:ext cx="38874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30" name="Google Shape;330;p57"/>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31" name="Google Shape;331;p5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2" name="Google Shape;332;p5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3" name="Google Shape;333;p5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4" name="Shape 334"/>
        <p:cNvGrpSpPr/>
        <p:nvPr/>
      </p:nvGrpSpPr>
      <p:grpSpPr>
        <a:xfrm>
          <a:off x="0" y="0"/>
          <a:ext cx="0" cy="0"/>
          <a:chOff x="0" y="0"/>
          <a:chExt cx="0" cy="0"/>
        </a:xfrm>
      </p:grpSpPr>
      <p:sp>
        <p:nvSpPr>
          <p:cNvPr id="335" name="Google Shape;335;p58"/>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6" name="Google Shape;336;p5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7" name="Google Shape;337;p5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8" name="Google Shape;338;p5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9" name="Shape 339"/>
        <p:cNvGrpSpPr/>
        <p:nvPr/>
      </p:nvGrpSpPr>
      <p:grpSpPr>
        <a:xfrm>
          <a:off x="0" y="0"/>
          <a:ext cx="0" cy="0"/>
          <a:chOff x="0" y="0"/>
          <a:chExt cx="0" cy="0"/>
        </a:xfrm>
      </p:grpSpPr>
      <p:sp>
        <p:nvSpPr>
          <p:cNvPr id="340" name="Google Shape;340;p5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1" name="Google Shape;341;p5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2" name="Google Shape;342;p5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3" name="Shape 343"/>
        <p:cNvGrpSpPr/>
        <p:nvPr/>
      </p:nvGrpSpPr>
      <p:grpSpPr>
        <a:xfrm>
          <a:off x="0" y="0"/>
          <a:ext cx="0" cy="0"/>
          <a:chOff x="0" y="0"/>
          <a:chExt cx="0" cy="0"/>
        </a:xfrm>
      </p:grpSpPr>
      <p:sp>
        <p:nvSpPr>
          <p:cNvPr id="344" name="Google Shape;344;p60"/>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5" name="Google Shape;345;p60"/>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346" name="Google Shape;346;p60"/>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47" name="Google Shape;347;p6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8" name="Google Shape;348;p6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9" name="Google Shape;349;p6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0" name="Shape 350"/>
        <p:cNvGrpSpPr/>
        <p:nvPr/>
      </p:nvGrpSpPr>
      <p:grpSpPr>
        <a:xfrm>
          <a:off x="0" y="0"/>
          <a:ext cx="0" cy="0"/>
          <a:chOff x="0" y="0"/>
          <a:chExt cx="0" cy="0"/>
        </a:xfrm>
      </p:grpSpPr>
      <p:sp>
        <p:nvSpPr>
          <p:cNvPr id="351" name="Google Shape;351;p61"/>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2" name="Google Shape;352;p61"/>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53" name="Google Shape;353;p61"/>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54" name="Google Shape;354;p6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5" name="Google Shape;355;p6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6" name="Google Shape;356;p6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57" name="Shape 357"/>
        <p:cNvGrpSpPr/>
        <p:nvPr/>
      </p:nvGrpSpPr>
      <p:grpSpPr>
        <a:xfrm>
          <a:off x="0" y="0"/>
          <a:ext cx="0" cy="0"/>
          <a:chOff x="0" y="0"/>
          <a:chExt cx="0" cy="0"/>
        </a:xfrm>
      </p:grpSpPr>
      <p:sp>
        <p:nvSpPr>
          <p:cNvPr id="358" name="Google Shape;358;p6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9" name="Google Shape;359;p62"/>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0" name="Google Shape;360;p6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1" name="Google Shape;361;p6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2" name="Google Shape;362;p6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3" name="Shape 363"/>
        <p:cNvGrpSpPr/>
        <p:nvPr/>
      </p:nvGrpSpPr>
      <p:grpSpPr>
        <a:xfrm>
          <a:off x="0" y="0"/>
          <a:ext cx="0" cy="0"/>
          <a:chOff x="0" y="0"/>
          <a:chExt cx="0" cy="0"/>
        </a:xfrm>
      </p:grpSpPr>
      <p:sp>
        <p:nvSpPr>
          <p:cNvPr id="364" name="Google Shape;364;p63"/>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5" name="Google Shape;365;p63"/>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6" name="Google Shape;366;p6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7" name="Google Shape;367;p6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8" name="Google Shape;368;p6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9" name="Shape 369"/>
        <p:cNvGrpSpPr/>
        <p:nvPr/>
      </p:nvGrpSpPr>
      <p:grpSpPr>
        <a:xfrm>
          <a:off x="0" y="0"/>
          <a:ext cx="0" cy="0"/>
          <a:chOff x="0" y="0"/>
          <a:chExt cx="0" cy="0"/>
        </a:xfrm>
      </p:grpSpPr>
      <p:sp>
        <p:nvSpPr>
          <p:cNvPr id="370" name="Google Shape;370;p64"/>
          <p:cNvSpPr txBox="1"/>
          <p:nvPr>
            <p:ph type="title"/>
          </p:nvPr>
        </p:nvSpPr>
        <p:spPr>
          <a:xfrm>
            <a:off x="1088213" y="265325"/>
            <a:ext cx="6954000" cy="572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4400"/>
              <a:buFont typeface="Cambria"/>
              <a:buNone/>
              <a:defRPr>
                <a:latin typeface="Cambria"/>
                <a:ea typeface="Cambria"/>
                <a:cs typeface="Cambria"/>
                <a:sym typeface="Cambria"/>
              </a:defRPr>
            </a:lvl1pPr>
            <a:lvl2pPr lvl="1" rtl="0" algn="l">
              <a:lnSpc>
                <a:spcPct val="100000"/>
              </a:lnSpc>
              <a:spcBef>
                <a:spcPts val="0"/>
              </a:spcBef>
              <a:spcAft>
                <a:spcPts val="0"/>
              </a:spcAft>
              <a:buSzPts val="1400"/>
              <a:buFont typeface="Cambria"/>
              <a:buNone/>
              <a:defRPr>
                <a:latin typeface="Cambria"/>
                <a:ea typeface="Cambria"/>
                <a:cs typeface="Cambria"/>
                <a:sym typeface="Cambria"/>
              </a:defRPr>
            </a:lvl2pPr>
            <a:lvl3pPr lvl="2" rtl="0" algn="l">
              <a:lnSpc>
                <a:spcPct val="100000"/>
              </a:lnSpc>
              <a:spcBef>
                <a:spcPts val="0"/>
              </a:spcBef>
              <a:spcAft>
                <a:spcPts val="0"/>
              </a:spcAft>
              <a:buSzPts val="1400"/>
              <a:buFont typeface="Cambria"/>
              <a:buNone/>
              <a:defRPr>
                <a:latin typeface="Cambria"/>
                <a:ea typeface="Cambria"/>
                <a:cs typeface="Cambria"/>
                <a:sym typeface="Cambria"/>
              </a:defRPr>
            </a:lvl3pPr>
            <a:lvl4pPr lvl="3" rtl="0" algn="l">
              <a:lnSpc>
                <a:spcPct val="100000"/>
              </a:lnSpc>
              <a:spcBef>
                <a:spcPts val="0"/>
              </a:spcBef>
              <a:spcAft>
                <a:spcPts val="0"/>
              </a:spcAft>
              <a:buSzPts val="1400"/>
              <a:buFont typeface="Cambria"/>
              <a:buNone/>
              <a:defRPr>
                <a:latin typeface="Cambria"/>
                <a:ea typeface="Cambria"/>
                <a:cs typeface="Cambria"/>
                <a:sym typeface="Cambria"/>
              </a:defRPr>
            </a:lvl4pPr>
            <a:lvl5pPr lvl="4" rtl="0" algn="l">
              <a:lnSpc>
                <a:spcPct val="100000"/>
              </a:lnSpc>
              <a:spcBef>
                <a:spcPts val="0"/>
              </a:spcBef>
              <a:spcAft>
                <a:spcPts val="0"/>
              </a:spcAft>
              <a:buSzPts val="1400"/>
              <a:buFont typeface="Cambria"/>
              <a:buNone/>
              <a:defRPr>
                <a:latin typeface="Cambria"/>
                <a:ea typeface="Cambria"/>
                <a:cs typeface="Cambria"/>
                <a:sym typeface="Cambria"/>
              </a:defRPr>
            </a:lvl5pPr>
            <a:lvl6pPr lvl="5" rtl="0" algn="l">
              <a:lnSpc>
                <a:spcPct val="100000"/>
              </a:lnSpc>
              <a:spcBef>
                <a:spcPts val="0"/>
              </a:spcBef>
              <a:spcAft>
                <a:spcPts val="0"/>
              </a:spcAft>
              <a:buSzPts val="1400"/>
              <a:buFont typeface="Cambria"/>
              <a:buNone/>
              <a:defRPr>
                <a:latin typeface="Cambria"/>
                <a:ea typeface="Cambria"/>
                <a:cs typeface="Cambria"/>
                <a:sym typeface="Cambria"/>
              </a:defRPr>
            </a:lvl6pPr>
            <a:lvl7pPr lvl="6" rtl="0" algn="l">
              <a:lnSpc>
                <a:spcPct val="100000"/>
              </a:lnSpc>
              <a:spcBef>
                <a:spcPts val="0"/>
              </a:spcBef>
              <a:spcAft>
                <a:spcPts val="0"/>
              </a:spcAft>
              <a:buSzPts val="1400"/>
              <a:buFont typeface="Cambria"/>
              <a:buNone/>
              <a:defRPr>
                <a:latin typeface="Cambria"/>
                <a:ea typeface="Cambria"/>
                <a:cs typeface="Cambria"/>
                <a:sym typeface="Cambria"/>
              </a:defRPr>
            </a:lvl7pPr>
            <a:lvl8pPr lvl="7" rtl="0" algn="l">
              <a:lnSpc>
                <a:spcPct val="100000"/>
              </a:lnSpc>
              <a:spcBef>
                <a:spcPts val="0"/>
              </a:spcBef>
              <a:spcAft>
                <a:spcPts val="0"/>
              </a:spcAft>
              <a:buSzPts val="1400"/>
              <a:buFont typeface="Cambria"/>
              <a:buNone/>
              <a:defRPr>
                <a:latin typeface="Cambria"/>
                <a:ea typeface="Cambria"/>
                <a:cs typeface="Cambria"/>
                <a:sym typeface="Cambria"/>
              </a:defRPr>
            </a:lvl8pPr>
            <a:lvl9pPr lvl="8" rtl="0" algn="l">
              <a:lnSpc>
                <a:spcPct val="100000"/>
              </a:lnSpc>
              <a:spcBef>
                <a:spcPts val="0"/>
              </a:spcBef>
              <a:spcAft>
                <a:spcPts val="0"/>
              </a:spcAft>
              <a:buSzPts val="1400"/>
              <a:buFont typeface="Cambria"/>
              <a:buNone/>
              <a:defRPr>
                <a:latin typeface="Cambria"/>
                <a:ea typeface="Cambria"/>
                <a:cs typeface="Cambria"/>
                <a:sym typeface="Cambria"/>
              </a:defRPr>
            </a:lvl9pPr>
          </a:lstStyle>
          <a:p/>
        </p:txBody>
      </p:sp>
      <p:sp>
        <p:nvSpPr>
          <p:cNvPr id="371" name="Google Shape;371;p64"/>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SzPts val="2800"/>
              <a:buChar char="•"/>
              <a:defRPr/>
            </a:lvl1pPr>
            <a:lvl2pPr indent="-381000" lvl="1" marL="914400" rtl="0" algn="l">
              <a:lnSpc>
                <a:spcPct val="90000"/>
              </a:lnSpc>
              <a:spcBef>
                <a:spcPts val="500"/>
              </a:spcBef>
              <a:spcAft>
                <a:spcPts val="0"/>
              </a:spcAft>
              <a:buSzPts val="2400"/>
              <a:buChar char="•"/>
              <a:defRPr/>
            </a:lvl2pPr>
            <a:lvl3pPr indent="-355600" lvl="2" marL="1371600" rtl="0" algn="l">
              <a:lnSpc>
                <a:spcPct val="90000"/>
              </a:lnSpc>
              <a:spcBef>
                <a:spcPts val="500"/>
              </a:spcBef>
              <a:spcAft>
                <a:spcPts val="0"/>
              </a:spcAft>
              <a:buSzPts val="20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
        <p:nvSpPr>
          <p:cNvPr id="372" name="Google Shape;372;p64"/>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373" name="Google Shape;373;p64"/>
          <p:cNvCxnSpPr/>
          <p:nvPr/>
        </p:nvCxnSpPr>
        <p:spPr>
          <a:xfrm>
            <a:off x="228600" y="1066800"/>
            <a:ext cx="8686800" cy="0"/>
          </a:xfrm>
          <a:prstGeom prst="straightConnector1">
            <a:avLst/>
          </a:prstGeom>
          <a:noFill/>
          <a:ln cap="flat" cmpd="sng" w="28575">
            <a:solidFill>
              <a:srgbClr val="4F81BD"/>
            </a:solidFill>
            <a:prstDash val="solid"/>
            <a:round/>
            <a:headEnd len="sm" w="sm" type="none"/>
            <a:tailEnd len="sm" w="sm" type="none"/>
          </a:ln>
        </p:spPr>
      </p:cxnSp>
      <p:pic>
        <p:nvPicPr>
          <p:cNvPr id="374" name="Google Shape;374;p64"/>
          <p:cNvPicPr preferRelativeResize="0"/>
          <p:nvPr/>
        </p:nvPicPr>
        <p:blipFill rotWithShape="1">
          <a:blip r:embed="rId2">
            <a:alphaModFix/>
          </a:blip>
          <a:srcRect b="0" l="0" r="0" t="0"/>
          <a:stretch/>
        </p:blipFill>
        <p:spPr>
          <a:xfrm>
            <a:off x="8095828" y="89013"/>
            <a:ext cx="693994" cy="693994"/>
          </a:xfrm>
          <a:prstGeom prst="rect">
            <a:avLst/>
          </a:prstGeom>
          <a:noFill/>
          <a:ln>
            <a:noFill/>
          </a:ln>
        </p:spPr>
      </p:pic>
      <p:pic>
        <p:nvPicPr>
          <p:cNvPr descr="doc_logo" id="375" name="Google Shape;375;p64"/>
          <p:cNvPicPr preferRelativeResize="0"/>
          <p:nvPr/>
        </p:nvPicPr>
        <p:blipFill rotWithShape="1">
          <a:blip r:embed="rId3">
            <a:alphaModFix/>
          </a:blip>
          <a:srcRect b="0" l="0" r="0" t="0"/>
          <a:stretch/>
        </p:blipFill>
        <p:spPr>
          <a:xfrm>
            <a:off x="109275" y="91650"/>
            <a:ext cx="693993" cy="690037"/>
          </a:xfrm>
          <a:prstGeom prst="rect">
            <a:avLst/>
          </a:prstGeom>
          <a:noFill/>
          <a:ln>
            <a:noFill/>
          </a:ln>
        </p:spPr>
      </p:pic>
      <p:sp>
        <p:nvSpPr>
          <p:cNvPr id="376" name="Google Shape;376;p64"/>
          <p:cNvSpPr txBox="1"/>
          <p:nvPr/>
        </p:nvSpPr>
        <p:spPr>
          <a:xfrm>
            <a:off x="2816250" y="4796575"/>
            <a:ext cx="3511500" cy="234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Cambria"/>
                <a:ea typeface="Cambria"/>
                <a:cs typeface="Cambria"/>
                <a:sym typeface="Cambria"/>
              </a:rPr>
              <a:t>FOR OFFICIAL USE ONLY</a:t>
            </a:r>
            <a:endParaRPr b="0" i="0" sz="1000" u="none" cap="none" strike="noStrike">
              <a:solidFill>
                <a:schemeClr val="dk2"/>
              </a:solidFill>
              <a:latin typeface="Cambria"/>
              <a:ea typeface="Cambria"/>
              <a:cs typeface="Cambria"/>
              <a:sym typeface="Cambria"/>
            </a:endParaRPr>
          </a:p>
        </p:txBody>
      </p:sp>
      <p:sp>
        <p:nvSpPr>
          <p:cNvPr id="377" name="Google Shape;377;p64"/>
          <p:cNvSpPr txBox="1"/>
          <p:nvPr/>
        </p:nvSpPr>
        <p:spPr>
          <a:xfrm>
            <a:off x="109275" y="4765075"/>
            <a:ext cx="1557000" cy="34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mbria"/>
                <a:ea typeface="Cambria"/>
                <a:cs typeface="Cambria"/>
                <a:sym typeface="Cambria"/>
              </a:rPr>
              <a:t>2019 September 16</a:t>
            </a:r>
            <a:endParaRPr b="0" i="0" sz="1200" u="none" cap="none" strike="noStrike">
              <a:solidFill>
                <a:srgbClr val="000000"/>
              </a:solidFill>
              <a:latin typeface="Cambria"/>
              <a:ea typeface="Cambria"/>
              <a:cs typeface="Cambria"/>
              <a:sym typeface="Cambr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6.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3.png"/><Relationship Id="rId2" Type="http://schemas.openxmlformats.org/officeDocument/2006/relationships/image" Target="../media/image6.jp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6" Type="http://schemas.openxmlformats.org/officeDocument/2006/relationships/theme" Target="../theme/theme1.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theme" Target="../theme/theme2.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theme" Target="../theme/theme3.xml"/><Relationship Id="rId12" Type="http://schemas.openxmlformats.org/officeDocument/2006/relationships/slideLayout" Target="../slideLayouts/slideLayout59.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5"/>
          <p:cNvSpPr/>
          <p:nvPr/>
        </p:nvSpPr>
        <p:spPr>
          <a:xfrm>
            <a:off x="-1" y="205978"/>
            <a:ext cx="9139500" cy="10620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29" name="Google Shape;129;p25"/>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0" name="Google Shape;130;p2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1" name="Google Shape;131;p25"/>
          <p:cNvSpPr txBox="1"/>
          <p:nvPr/>
        </p:nvSpPr>
        <p:spPr>
          <a:xfrm>
            <a:off x="8213248" y="4867276"/>
            <a:ext cx="812100" cy="1833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pic>
        <p:nvPicPr>
          <p:cNvPr id="132" name="Google Shape;132;p25"/>
          <p:cNvPicPr preferRelativeResize="0"/>
          <p:nvPr/>
        </p:nvPicPr>
        <p:blipFill rotWithShape="1">
          <a:blip r:embed="rId1">
            <a:alphaModFix/>
          </a:blip>
          <a:srcRect b="0" l="0" r="0" t="0"/>
          <a:stretch/>
        </p:blipFill>
        <p:spPr>
          <a:xfrm>
            <a:off x="47625" y="4725590"/>
            <a:ext cx="390525" cy="390524"/>
          </a:xfrm>
          <a:prstGeom prst="rect">
            <a:avLst/>
          </a:prstGeom>
          <a:noFill/>
          <a:ln>
            <a:noFill/>
          </a:ln>
        </p:spPr>
      </p:pic>
      <p:pic>
        <p:nvPicPr>
          <p:cNvPr id="133" name="Google Shape;133;p25"/>
          <p:cNvPicPr preferRelativeResize="0"/>
          <p:nvPr/>
        </p:nvPicPr>
        <p:blipFill rotWithShape="1">
          <a:blip r:embed="rId2">
            <a:alphaModFix/>
          </a:blip>
          <a:srcRect b="24485" l="0" r="0" t="53159"/>
          <a:stretch/>
        </p:blipFill>
        <p:spPr>
          <a:xfrm>
            <a:off x="0" y="-11073"/>
            <a:ext cx="9143999" cy="437325"/>
          </a:xfrm>
          <a:prstGeom prst="rect">
            <a:avLst/>
          </a:prstGeom>
          <a:noFill/>
          <a:ln>
            <a:noFill/>
          </a:ln>
        </p:spPr>
      </p:pic>
      <p:sp>
        <p:nvSpPr>
          <p:cNvPr id="134" name="Google Shape;134;p25"/>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3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4" name="Google Shape;214;p3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3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6" name="Google Shape;216;p3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5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3" name="Google Shape;293;p52"/>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4" name="Google Shape;294;p5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5" name="Google Shape;295;p5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6" name="Google Shape;296;p5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hyperlink" Target="https://nosc.noaa.gov/EDMC/PD.all.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25.pn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hyperlink" Target="http://www.noaa.gov/research" TargetMode="External"/><Relationship Id="rId9"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hyperlink" Target="http://www.noaa.gov/fisheries" TargetMode="External"/><Relationship Id="rId7" Type="http://schemas.openxmlformats.org/officeDocument/2006/relationships/image" Target="../media/image13.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descr="Auto Text Box for Title" id="382" name="Google Shape;382;p65"/>
          <p:cNvSpPr txBox="1"/>
          <p:nvPr>
            <p:ph type="ctrTitle"/>
          </p:nvPr>
        </p:nvSpPr>
        <p:spPr>
          <a:xfrm>
            <a:off x="1143000" y="1222775"/>
            <a:ext cx="6858000" cy="159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Calibri"/>
              <a:buNone/>
            </a:pPr>
            <a:r>
              <a:rPr b="1" lang="en"/>
              <a:t>NOAA Agency Report</a:t>
            </a:r>
            <a:endParaRPr b="1"/>
          </a:p>
        </p:txBody>
      </p:sp>
      <p:pic>
        <p:nvPicPr>
          <p:cNvPr descr="Department of Veterans Affairs, Veterans Health Administration, Office of Health Information" id="383" name="Google Shape;383;p65"/>
          <p:cNvPicPr preferRelativeResize="0"/>
          <p:nvPr/>
        </p:nvPicPr>
        <p:blipFill rotWithShape="1">
          <a:blip r:embed="rId3">
            <a:alphaModFix/>
          </a:blip>
          <a:srcRect b="0" l="0" r="0" t="0"/>
          <a:stretch/>
        </p:blipFill>
        <p:spPr>
          <a:xfrm>
            <a:off x="993775" y="371475"/>
            <a:ext cx="123825" cy="123825"/>
          </a:xfrm>
          <a:prstGeom prst="rect">
            <a:avLst/>
          </a:prstGeom>
          <a:noFill/>
          <a:ln>
            <a:noFill/>
          </a:ln>
        </p:spPr>
      </p:pic>
      <p:sp>
        <p:nvSpPr>
          <p:cNvPr descr="Auto Text Box for Title" id="384" name="Google Shape;384;p65"/>
          <p:cNvSpPr txBox="1"/>
          <p:nvPr/>
        </p:nvSpPr>
        <p:spPr>
          <a:xfrm>
            <a:off x="314700" y="3009175"/>
            <a:ext cx="8514600" cy="171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Kenneth Casey, PhD</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Deputy Director, Data Stewardship Division</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NOAA/NESDIS National Centers for Environmental Information (NCEI)</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t/>
            </a:r>
            <a:endParaRPr>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March </a:t>
            </a:r>
            <a:r>
              <a:rPr lang="en" sz="1200">
                <a:solidFill>
                  <a:schemeClr val="dk1"/>
                </a:solidFill>
                <a:latin typeface="Calibri"/>
                <a:ea typeface="Calibri"/>
                <a:cs typeface="Calibri"/>
                <a:sym typeface="Calibri"/>
              </a:rPr>
              <a:t>2022</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WGISS-53</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Virtual</a:t>
            </a:r>
            <a:endParaRPr sz="1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4"/>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655" name="Google Shape;655;p74"/>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NOAA Cloud Archive Foundation</a:t>
            </a:r>
            <a:endParaRPr/>
          </a:p>
        </p:txBody>
      </p:sp>
      <p:sp>
        <p:nvSpPr>
          <p:cNvPr id="656" name="Google Shape;656;p74"/>
          <p:cNvSpPr/>
          <p:nvPr/>
        </p:nvSpPr>
        <p:spPr>
          <a:xfrm>
            <a:off x="6055950" y="1615401"/>
            <a:ext cx="1007700" cy="503700"/>
          </a:xfrm>
          <a:prstGeom prst="rightArrow">
            <a:avLst>
              <a:gd fmla="val 50000" name="adj1"/>
              <a:gd fmla="val 50000" name="adj2"/>
            </a:avLst>
          </a:prstGeom>
          <a:solidFill>
            <a:srgbClr val="CEDBE6"/>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7" name="Google Shape;657;p74"/>
          <p:cNvSpPr/>
          <p:nvPr/>
        </p:nvSpPr>
        <p:spPr>
          <a:xfrm>
            <a:off x="433050" y="1307301"/>
            <a:ext cx="1320300" cy="1119900"/>
          </a:xfrm>
          <a:prstGeom prst="rect">
            <a:avLst/>
          </a:prstGeom>
          <a:solidFill>
            <a:srgbClr val="CFE2F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noAutofit/>
          </a:bodyPr>
          <a:lstStyle/>
          <a:p>
            <a:pPr indent="0" lvl="0" marL="0" rtl="0" algn="ctr">
              <a:spcBef>
                <a:spcPts val="0"/>
              </a:spcBef>
              <a:spcAft>
                <a:spcPts val="0"/>
              </a:spcAft>
              <a:buNone/>
            </a:pPr>
            <a:r>
              <a:rPr b="1" lang="en" sz="1000">
                <a:solidFill>
                  <a:srgbClr val="000000"/>
                </a:solidFill>
              </a:rPr>
              <a:t>Data Model</a:t>
            </a:r>
            <a:endParaRPr b="1" sz="1000">
              <a:solidFill>
                <a:srgbClr val="000000"/>
              </a:solidFill>
            </a:endParaRPr>
          </a:p>
          <a:p>
            <a:pPr indent="0" lvl="0" marL="0" rtl="0" algn="ctr">
              <a:spcBef>
                <a:spcPts val="0"/>
              </a:spcBef>
              <a:spcAft>
                <a:spcPts val="0"/>
              </a:spcAft>
              <a:buNone/>
            </a:pPr>
            <a:r>
              <a:rPr i="1" lang="en" sz="900">
                <a:solidFill>
                  <a:srgbClr val="000000"/>
                </a:solidFill>
              </a:rPr>
              <a:t>OAIS-RM</a:t>
            </a:r>
            <a:endParaRPr i="1" sz="900">
              <a:solidFill>
                <a:srgbClr val="000000"/>
              </a:solidFill>
            </a:endParaRPr>
          </a:p>
          <a:p>
            <a:pPr indent="0" lvl="0" marL="0" rtl="0" algn="ctr">
              <a:spcBef>
                <a:spcPts val="0"/>
              </a:spcBef>
              <a:spcAft>
                <a:spcPts val="0"/>
              </a:spcAft>
              <a:buNone/>
            </a:pPr>
            <a:r>
              <a:t/>
            </a:r>
            <a:endParaRPr sz="900">
              <a:solidFill>
                <a:srgbClr val="000000"/>
              </a:solidFill>
            </a:endParaRPr>
          </a:p>
          <a:p>
            <a:pPr indent="0" lvl="0" marL="0" rtl="0" algn="ctr">
              <a:spcBef>
                <a:spcPts val="0"/>
              </a:spcBef>
              <a:spcAft>
                <a:spcPts val="0"/>
              </a:spcAft>
              <a:buNone/>
            </a:pPr>
            <a:r>
              <a:rPr lang="en" sz="900">
                <a:solidFill>
                  <a:srgbClr val="000000"/>
                </a:solidFill>
              </a:rPr>
              <a:t>Ingest as SIP</a:t>
            </a:r>
            <a:endParaRPr sz="900">
              <a:solidFill>
                <a:srgbClr val="000000"/>
              </a:solidFill>
            </a:endParaRPr>
          </a:p>
          <a:p>
            <a:pPr indent="0" lvl="0" marL="0" rtl="0" algn="ctr">
              <a:spcBef>
                <a:spcPts val="0"/>
              </a:spcBef>
              <a:spcAft>
                <a:spcPts val="0"/>
              </a:spcAft>
              <a:buNone/>
            </a:pPr>
            <a:r>
              <a:rPr lang="en" sz="900">
                <a:solidFill>
                  <a:srgbClr val="000000"/>
                </a:solidFill>
              </a:rPr>
              <a:t>Storage via AIU</a:t>
            </a:r>
            <a:endParaRPr sz="900">
              <a:solidFill>
                <a:srgbClr val="000000"/>
              </a:solidFill>
            </a:endParaRPr>
          </a:p>
          <a:p>
            <a:pPr indent="0" lvl="0" marL="0" rtl="0" algn="ctr">
              <a:spcBef>
                <a:spcPts val="0"/>
              </a:spcBef>
              <a:spcAft>
                <a:spcPts val="0"/>
              </a:spcAft>
              <a:buNone/>
            </a:pPr>
            <a:r>
              <a:rPr lang="en" sz="900">
                <a:solidFill>
                  <a:srgbClr val="000000"/>
                </a:solidFill>
              </a:rPr>
              <a:t>Context via AIC</a:t>
            </a:r>
            <a:endParaRPr sz="900">
              <a:solidFill>
                <a:srgbClr val="000000"/>
              </a:solidFill>
            </a:endParaRPr>
          </a:p>
          <a:p>
            <a:pPr indent="0" lvl="0" marL="0" rtl="0" algn="ctr">
              <a:spcBef>
                <a:spcPts val="0"/>
              </a:spcBef>
              <a:spcAft>
                <a:spcPts val="0"/>
              </a:spcAft>
              <a:buNone/>
            </a:pPr>
            <a:r>
              <a:rPr lang="en" sz="900">
                <a:solidFill>
                  <a:srgbClr val="000000"/>
                </a:solidFill>
              </a:rPr>
              <a:t>Access via AA as DIP</a:t>
            </a:r>
            <a:endParaRPr sz="900">
              <a:solidFill>
                <a:srgbClr val="000000"/>
              </a:solidFill>
            </a:endParaRPr>
          </a:p>
        </p:txBody>
      </p:sp>
      <p:sp>
        <p:nvSpPr>
          <p:cNvPr id="658" name="Google Shape;658;p74"/>
          <p:cNvSpPr/>
          <p:nvPr/>
        </p:nvSpPr>
        <p:spPr>
          <a:xfrm>
            <a:off x="2469548" y="1307301"/>
            <a:ext cx="1320300" cy="1119900"/>
          </a:xfrm>
          <a:prstGeom prst="rect">
            <a:avLst/>
          </a:prstGeom>
          <a:solidFill>
            <a:srgbClr val="CEDBE6"/>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noAutofit/>
          </a:bodyPr>
          <a:lstStyle/>
          <a:p>
            <a:pPr indent="0" lvl="0" marL="0" rtl="0" algn="ctr">
              <a:spcBef>
                <a:spcPts val="0"/>
              </a:spcBef>
              <a:spcAft>
                <a:spcPts val="0"/>
              </a:spcAft>
              <a:buNone/>
            </a:pPr>
            <a:r>
              <a:rPr b="1" lang="en" sz="1000">
                <a:solidFill>
                  <a:srgbClr val="000000"/>
                </a:solidFill>
              </a:rPr>
              <a:t>Framework</a:t>
            </a:r>
            <a:endParaRPr b="1" sz="1000">
              <a:solidFill>
                <a:srgbClr val="000000"/>
              </a:solidFill>
            </a:endParaRPr>
          </a:p>
          <a:p>
            <a:pPr indent="0" lvl="0" marL="0" rtl="0" algn="ctr">
              <a:spcBef>
                <a:spcPts val="0"/>
              </a:spcBef>
              <a:spcAft>
                <a:spcPts val="0"/>
              </a:spcAft>
              <a:buNone/>
            </a:pPr>
            <a:r>
              <a:rPr i="1" lang="en" sz="900">
                <a:solidFill>
                  <a:srgbClr val="000000"/>
                </a:solidFill>
              </a:rPr>
              <a:t>API Driven Policy</a:t>
            </a:r>
            <a:endParaRPr i="1" sz="900">
              <a:solidFill>
                <a:srgbClr val="000000"/>
              </a:solidFill>
            </a:endParaRPr>
          </a:p>
          <a:p>
            <a:pPr indent="0" lvl="0" marL="0" rtl="0" algn="ctr">
              <a:spcBef>
                <a:spcPts val="0"/>
              </a:spcBef>
              <a:spcAft>
                <a:spcPts val="0"/>
              </a:spcAft>
              <a:buNone/>
            </a:pPr>
            <a:r>
              <a:t/>
            </a:r>
            <a:endParaRPr sz="900">
              <a:solidFill>
                <a:srgbClr val="000000"/>
              </a:solidFill>
            </a:endParaRPr>
          </a:p>
          <a:p>
            <a:pPr indent="0" lvl="0" marL="0" rtl="0" algn="ctr">
              <a:spcBef>
                <a:spcPts val="0"/>
              </a:spcBef>
              <a:spcAft>
                <a:spcPts val="0"/>
              </a:spcAft>
              <a:buNone/>
            </a:pPr>
            <a:r>
              <a:rPr lang="en" sz="900">
                <a:solidFill>
                  <a:srgbClr val="000000"/>
                </a:solidFill>
              </a:rPr>
              <a:t>Archetypes</a:t>
            </a:r>
            <a:endParaRPr sz="900">
              <a:solidFill>
                <a:srgbClr val="000000"/>
              </a:solidFill>
            </a:endParaRPr>
          </a:p>
          <a:p>
            <a:pPr indent="0" lvl="0" marL="0" rtl="0" algn="ctr">
              <a:spcBef>
                <a:spcPts val="0"/>
              </a:spcBef>
              <a:spcAft>
                <a:spcPts val="0"/>
              </a:spcAft>
              <a:buNone/>
            </a:pPr>
            <a:r>
              <a:rPr lang="en" sz="900">
                <a:solidFill>
                  <a:srgbClr val="000000"/>
                </a:solidFill>
              </a:rPr>
              <a:t>Templates</a:t>
            </a:r>
            <a:endParaRPr sz="900">
              <a:solidFill>
                <a:srgbClr val="000000"/>
              </a:solidFill>
            </a:endParaRPr>
          </a:p>
          <a:p>
            <a:pPr indent="0" lvl="0" marL="0" rtl="0" algn="ctr">
              <a:spcBef>
                <a:spcPts val="0"/>
              </a:spcBef>
              <a:spcAft>
                <a:spcPts val="0"/>
              </a:spcAft>
              <a:buNone/>
            </a:pPr>
            <a:r>
              <a:rPr lang="en" sz="900">
                <a:solidFill>
                  <a:srgbClr val="000000"/>
                </a:solidFill>
              </a:rPr>
              <a:t>Instances</a:t>
            </a:r>
            <a:endParaRPr sz="900">
              <a:solidFill>
                <a:srgbClr val="000000"/>
              </a:solidFill>
            </a:endParaRPr>
          </a:p>
        </p:txBody>
      </p:sp>
      <p:sp>
        <p:nvSpPr>
          <p:cNvPr id="659" name="Google Shape;659;p74"/>
          <p:cNvSpPr/>
          <p:nvPr/>
        </p:nvSpPr>
        <p:spPr>
          <a:xfrm>
            <a:off x="4506047" y="1307301"/>
            <a:ext cx="1320300" cy="11199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noAutofit/>
          </a:bodyPr>
          <a:lstStyle/>
          <a:p>
            <a:pPr indent="0" lvl="0" marL="0" rtl="0" algn="ctr">
              <a:spcBef>
                <a:spcPts val="0"/>
              </a:spcBef>
              <a:spcAft>
                <a:spcPts val="0"/>
              </a:spcAft>
              <a:buNone/>
            </a:pPr>
            <a:r>
              <a:rPr b="1" lang="en" sz="1000">
                <a:solidFill>
                  <a:srgbClr val="000000"/>
                </a:solidFill>
              </a:rPr>
              <a:t>Technology</a:t>
            </a:r>
            <a:endParaRPr b="1" sz="1000">
              <a:solidFill>
                <a:srgbClr val="000000"/>
              </a:solidFill>
            </a:endParaRPr>
          </a:p>
          <a:p>
            <a:pPr indent="0" lvl="0" marL="0" rtl="0" algn="ctr">
              <a:spcBef>
                <a:spcPts val="0"/>
              </a:spcBef>
              <a:spcAft>
                <a:spcPts val="0"/>
              </a:spcAft>
              <a:buNone/>
            </a:pPr>
            <a:r>
              <a:rPr i="1" lang="en" sz="900">
                <a:solidFill>
                  <a:srgbClr val="000000"/>
                </a:solidFill>
              </a:rPr>
              <a:t>Semantic Web</a:t>
            </a:r>
            <a:endParaRPr i="1" sz="9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ctr">
              <a:spcBef>
                <a:spcPts val="0"/>
              </a:spcBef>
              <a:spcAft>
                <a:spcPts val="0"/>
              </a:spcAft>
              <a:buNone/>
            </a:pPr>
            <a:r>
              <a:rPr lang="en" sz="900">
                <a:solidFill>
                  <a:srgbClr val="000000"/>
                </a:solidFill>
              </a:rPr>
              <a:t>Ontologies</a:t>
            </a:r>
            <a:endParaRPr sz="900">
              <a:solidFill>
                <a:srgbClr val="000000"/>
              </a:solidFill>
            </a:endParaRPr>
          </a:p>
          <a:p>
            <a:pPr indent="0" lvl="0" marL="0" rtl="0" algn="ctr">
              <a:spcBef>
                <a:spcPts val="0"/>
              </a:spcBef>
              <a:spcAft>
                <a:spcPts val="0"/>
              </a:spcAft>
              <a:buNone/>
            </a:pPr>
            <a:r>
              <a:rPr lang="en" sz="900"/>
              <a:t>Knowledge Graphs</a:t>
            </a:r>
            <a:endParaRPr sz="900">
              <a:solidFill>
                <a:srgbClr val="000000"/>
              </a:solidFill>
            </a:endParaRPr>
          </a:p>
          <a:p>
            <a:pPr indent="0" lvl="0" marL="0" rtl="0" algn="ctr">
              <a:spcBef>
                <a:spcPts val="0"/>
              </a:spcBef>
              <a:spcAft>
                <a:spcPts val="0"/>
              </a:spcAft>
              <a:buNone/>
            </a:pPr>
            <a:r>
              <a:rPr lang="en" sz="900"/>
              <a:t>Object Storage</a:t>
            </a:r>
            <a:endParaRPr i="1" sz="800">
              <a:solidFill>
                <a:srgbClr val="000000"/>
              </a:solidFill>
            </a:endParaRPr>
          </a:p>
        </p:txBody>
      </p:sp>
      <p:pic>
        <p:nvPicPr>
          <p:cNvPr id="660" name="Google Shape;660;p74"/>
          <p:cNvPicPr preferRelativeResize="0"/>
          <p:nvPr/>
        </p:nvPicPr>
        <p:blipFill>
          <a:blip r:embed="rId3">
            <a:alphaModFix/>
          </a:blip>
          <a:stretch>
            <a:fillRect/>
          </a:stretch>
        </p:blipFill>
        <p:spPr>
          <a:xfrm>
            <a:off x="1882453" y="1658114"/>
            <a:ext cx="486565" cy="418275"/>
          </a:xfrm>
          <a:prstGeom prst="rect">
            <a:avLst/>
          </a:prstGeom>
          <a:noFill/>
          <a:ln>
            <a:noFill/>
          </a:ln>
        </p:spPr>
      </p:pic>
      <p:pic>
        <p:nvPicPr>
          <p:cNvPr id="661" name="Google Shape;661;p74"/>
          <p:cNvPicPr preferRelativeResize="0"/>
          <p:nvPr/>
        </p:nvPicPr>
        <p:blipFill>
          <a:blip r:embed="rId3">
            <a:alphaModFix/>
          </a:blip>
          <a:stretch>
            <a:fillRect/>
          </a:stretch>
        </p:blipFill>
        <p:spPr>
          <a:xfrm>
            <a:off x="3918938" y="1658114"/>
            <a:ext cx="486565" cy="418275"/>
          </a:xfrm>
          <a:prstGeom prst="rect">
            <a:avLst/>
          </a:prstGeom>
          <a:noFill/>
          <a:ln>
            <a:noFill/>
          </a:ln>
        </p:spPr>
      </p:pic>
      <p:sp>
        <p:nvSpPr>
          <p:cNvPr id="662" name="Google Shape;662;p74"/>
          <p:cNvSpPr txBox="1"/>
          <p:nvPr/>
        </p:nvSpPr>
        <p:spPr>
          <a:xfrm>
            <a:off x="888975" y="3115825"/>
            <a:ext cx="2901000" cy="1543800"/>
          </a:xfrm>
          <a:prstGeom prst="rect">
            <a:avLst/>
          </a:prstGeom>
          <a:solidFill>
            <a:srgbClr val="CCCCCC"/>
          </a:solidFill>
          <a:ln>
            <a:noFill/>
          </a:ln>
          <a:effectLst>
            <a:outerShdw blurRad="57150" rotWithShape="0" algn="bl" dir="5400000" dist="38100">
              <a:srgbClr val="000000">
                <a:alpha val="50000"/>
              </a:srgbClr>
            </a:outerShdw>
          </a:effectLst>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u="sng"/>
              <a:t>From the Open Archival Information System Reference Model (OAIS-RM):</a:t>
            </a:r>
            <a:endParaRPr b="1" sz="1100" u="sng"/>
          </a:p>
          <a:p>
            <a:pPr indent="0" lvl="0" marL="0" rtl="0" algn="l">
              <a:lnSpc>
                <a:spcPct val="90000"/>
              </a:lnSpc>
              <a:spcBef>
                <a:spcPts val="0"/>
              </a:spcBef>
              <a:spcAft>
                <a:spcPts val="0"/>
              </a:spcAft>
              <a:buNone/>
            </a:pPr>
            <a:r>
              <a:rPr lang="en" sz="1000"/>
              <a:t> SIP - Submission Information Package </a:t>
            </a:r>
            <a:endParaRPr sz="1000"/>
          </a:p>
          <a:p>
            <a:pPr indent="0" lvl="0" marL="0" rtl="0" algn="l">
              <a:lnSpc>
                <a:spcPct val="90000"/>
              </a:lnSpc>
              <a:spcBef>
                <a:spcPts val="0"/>
              </a:spcBef>
              <a:spcAft>
                <a:spcPts val="0"/>
              </a:spcAft>
              <a:buNone/>
            </a:pPr>
            <a:r>
              <a:rPr lang="en" sz="1000"/>
              <a:t> AIU - Archival Information Unit</a:t>
            </a:r>
            <a:endParaRPr sz="1000"/>
          </a:p>
          <a:p>
            <a:pPr indent="0" lvl="0" marL="0" rtl="0" algn="l">
              <a:lnSpc>
                <a:spcPct val="90000"/>
              </a:lnSpc>
              <a:spcBef>
                <a:spcPts val="0"/>
              </a:spcBef>
              <a:spcAft>
                <a:spcPts val="0"/>
              </a:spcAft>
              <a:buNone/>
            </a:pPr>
            <a:r>
              <a:rPr lang="en" sz="1000"/>
              <a:t> AIC - Archival Information Collection</a:t>
            </a:r>
            <a:endParaRPr sz="1000"/>
          </a:p>
          <a:p>
            <a:pPr indent="0" lvl="0" marL="0" rtl="0" algn="l">
              <a:lnSpc>
                <a:spcPct val="90000"/>
              </a:lnSpc>
              <a:spcBef>
                <a:spcPts val="0"/>
              </a:spcBef>
              <a:spcAft>
                <a:spcPts val="0"/>
              </a:spcAft>
              <a:buNone/>
            </a:pPr>
            <a:r>
              <a:rPr lang="en" sz="1000"/>
              <a:t>  AA - Access Aid</a:t>
            </a:r>
            <a:endParaRPr sz="1000"/>
          </a:p>
          <a:p>
            <a:pPr indent="0" lvl="0" marL="0" rtl="0" algn="l">
              <a:lnSpc>
                <a:spcPct val="90000"/>
              </a:lnSpc>
              <a:spcBef>
                <a:spcPts val="0"/>
              </a:spcBef>
              <a:spcAft>
                <a:spcPts val="0"/>
              </a:spcAft>
              <a:buNone/>
            </a:pPr>
            <a:r>
              <a:rPr lang="en" sz="1000"/>
              <a:t> DIP - Dissemination Information Package</a:t>
            </a:r>
            <a:endParaRPr sz="1000"/>
          </a:p>
          <a:p>
            <a:pPr indent="0" lvl="0" marL="0" rtl="0" algn="l">
              <a:lnSpc>
                <a:spcPct val="90000"/>
              </a:lnSpc>
              <a:spcBef>
                <a:spcPts val="0"/>
              </a:spcBef>
              <a:spcAft>
                <a:spcPts val="0"/>
              </a:spcAft>
              <a:buNone/>
            </a:pPr>
            <a:r>
              <a:rPr lang="en" sz="1000"/>
              <a:t> AIP - Archival Information Package</a:t>
            </a:r>
            <a:endParaRPr sz="1000"/>
          </a:p>
          <a:p>
            <a:pPr indent="0" lvl="0" marL="0" rtl="0" algn="l">
              <a:lnSpc>
                <a:spcPct val="90000"/>
              </a:lnSpc>
              <a:spcBef>
                <a:spcPts val="0"/>
              </a:spcBef>
              <a:spcAft>
                <a:spcPts val="0"/>
              </a:spcAft>
              <a:buNone/>
            </a:pPr>
            <a:r>
              <a:rPr lang="en" sz="1000"/>
              <a:t>vAIP - Virtual AIP</a:t>
            </a:r>
            <a:endParaRPr sz="1000"/>
          </a:p>
        </p:txBody>
      </p:sp>
      <p:pic>
        <p:nvPicPr>
          <p:cNvPr id="663" name="Google Shape;663;p74"/>
          <p:cNvPicPr preferRelativeResize="0"/>
          <p:nvPr/>
        </p:nvPicPr>
        <p:blipFill rotWithShape="1">
          <a:blip r:embed="rId4">
            <a:alphaModFix/>
          </a:blip>
          <a:srcRect b="34386" l="16688" r="17348" t="16093"/>
          <a:stretch/>
        </p:blipFill>
        <p:spPr>
          <a:xfrm>
            <a:off x="7333973" y="1416989"/>
            <a:ext cx="1110655" cy="900526"/>
          </a:xfrm>
          <a:prstGeom prst="rect">
            <a:avLst/>
          </a:prstGeom>
          <a:noFill/>
          <a:ln>
            <a:noFill/>
          </a:ln>
        </p:spPr>
      </p:pic>
      <p:sp>
        <p:nvSpPr>
          <p:cNvPr id="664" name="Google Shape;664;p74"/>
          <p:cNvSpPr txBox="1"/>
          <p:nvPr/>
        </p:nvSpPr>
        <p:spPr>
          <a:xfrm>
            <a:off x="6824000" y="2469925"/>
            <a:ext cx="2130600" cy="191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The NOAA Cloud Archive</a:t>
            </a:r>
            <a:r>
              <a:rPr lang="en">
                <a:latin typeface="Calibri"/>
                <a:ea typeface="Calibri"/>
                <a:cs typeface="Calibri"/>
                <a:sym typeface="Calibri"/>
              </a:rPr>
              <a:t>: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a set of virtual AIPs, stored in the cloud, described and linked together (and ultimately with the outside world) by a comprehensive knowledge graph</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75"/>
          <p:cNvSpPr/>
          <p:nvPr/>
        </p:nvSpPr>
        <p:spPr>
          <a:xfrm>
            <a:off x="7225850" y="427957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Build AIC, AA Messages</a:t>
            </a:r>
            <a:endParaRPr sz="900"/>
          </a:p>
        </p:txBody>
      </p:sp>
      <p:sp>
        <p:nvSpPr>
          <p:cNvPr id="671" name="Google Shape;671;p75"/>
          <p:cNvSpPr/>
          <p:nvPr/>
        </p:nvSpPr>
        <p:spPr>
          <a:xfrm>
            <a:off x="6937313" y="387592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Generate Delivery Record</a:t>
            </a:r>
            <a:endParaRPr sz="900"/>
          </a:p>
        </p:txBody>
      </p:sp>
      <p:sp>
        <p:nvSpPr>
          <p:cNvPr id="672" name="Google Shape;672;p75"/>
          <p:cNvSpPr/>
          <p:nvPr/>
        </p:nvSpPr>
        <p:spPr>
          <a:xfrm>
            <a:off x="3492050" y="397477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Build AIC, AA Messages</a:t>
            </a:r>
            <a:endParaRPr sz="900"/>
          </a:p>
        </p:txBody>
      </p:sp>
      <p:sp>
        <p:nvSpPr>
          <p:cNvPr id="673" name="Google Shape;673;p75"/>
          <p:cNvSpPr/>
          <p:nvPr/>
        </p:nvSpPr>
        <p:spPr>
          <a:xfrm>
            <a:off x="3263450" y="3517563"/>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Generate AIU</a:t>
            </a:r>
            <a:endParaRPr sz="900"/>
          </a:p>
        </p:txBody>
      </p:sp>
      <p:sp>
        <p:nvSpPr>
          <p:cNvPr id="674" name="Google Shape;674;p75"/>
          <p:cNvSpPr/>
          <p:nvPr/>
        </p:nvSpPr>
        <p:spPr>
          <a:xfrm>
            <a:off x="3011300" y="3074525"/>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Archive Data</a:t>
            </a:r>
            <a:endParaRPr sz="900"/>
          </a:p>
        </p:txBody>
      </p:sp>
      <p:sp>
        <p:nvSpPr>
          <p:cNvPr id="675" name="Google Shape;675;p75"/>
          <p:cNvSpPr/>
          <p:nvPr/>
        </p:nvSpPr>
        <p:spPr>
          <a:xfrm>
            <a:off x="309275" y="1907250"/>
            <a:ext cx="941400" cy="448200"/>
          </a:xfrm>
          <a:prstGeom prst="roundRect">
            <a:avLst>
              <a:gd fmla="val 16667" name="adj"/>
            </a:avLst>
          </a:prstGeom>
          <a:solidFill>
            <a:srgbClr val="D9EAD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file</a:t>
            </a:r>
            <a:endParaRPr sz="1200"/>
          </a:p>
        </p:txBody>
      </p:sp>
      <p:sp>
        <p:nvSpPr>
          <p:cNvPr id="676" name="Google Shape;676;p75"/>
          <p:cNvSpPr/>
          <p:nvPr/>
        </p:nvSpPr>
        <p:spPr>
          <a:xfrm>
            <a:off x="1640675" y="1831050"/>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Pre-</a:t>
            </a:r>
            <a:br>
              <a:rPr lang="en" sz="1200"/>
            </a:br>
            <a:r>
              <a:rPr lang="en" sz="1200"/>
              <a:t>processor</a:t>
            </a:r>
            <a:endParaRPr sz="1200"/>
          </a:p>
        </p:txBody>
      </p:sp>
      <p:sp>
        <p:nvSpPr>
          <p:cNvPr id="677" name="Google Shape;677;p75"/>
          <p:cNvSpPr/>
          <p:nvPr/>
        </p:nvSpPr>
        <p:spPr>
          <a:xfrm>
            <a:off x="2707838" y="1830763"/>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AIU </a:t>
            </a:r>
            <a:br>
              <a:rPr lang="en" sz="1200"/>
            </a:br>
            <a:r>
              <a:rPr lang="en" sz="1200"/>
              <a:t>Workflow</a:t>
            </a:r>
            <a:endParaRPr sz="1200"/>
          </a:p>
        </p:txBody>
      </p:sp>
      <p:sp>
        <p:nvSpPr>
          <p:cNvPr id="678" name="Google Shape;678;p75"/>
          <p:cNvSpPr/>
          <p:nvPr/>
        </p:nvSpPr>
        <p:spPr>
          <a:xfrm>
            <a:off x="2707850" y="2622525"/>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Load Config</a:t>
            </a:r>
            <a:endParaRPr sz="900"/>
          </a:p>
        </p:txBody>
      </p:sp>
      <p:sp>
        <p:nvSpPr>
          <p:cNvPr id="679" name="Google Shape;679;p75"/>
          <p:cNvSpPr/>
          <p:nvPr/>
        </p:nvSpPr>
        <p:spPr>
          <a:xfrm>
            <a:off x="200975" y="968750"/>
            <a:ext cx="1191300" cy="448200"/>
          </a:xfrm>
          <a:prstGeom prst="roundRect">
            <a:avLst>
              <a:gd fmla="val 16667" name="adj"/>
            </a:avLst>
          </a:prstGeom>
          <a:solidFill>
            <a:srgbClr val="0000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Ingest</a:t>
            </a:r>
            <a:endParaRPr sz="1200">
              <a:solidFill>
                <a:srgbClr val="FFFFFF"/>
              </a:solidFill>
            </a:endParaRPr>
          </a:p>
        </p:txBody>
      </p:sp>
      <p:sp>
        <p:nvSpPr>
          <p:cNvPr id="680" name="Google Shape;680;p75"/>
          <p:cNvSpPr/>
          <p:nvPr/>
        </p:nvSpPr>
        <p:spPr>
          <a:xfrm>
            <a:off x="2476950" y="1118750"/>
            <a:ext cx="1153500" cy="298200"/>
          </a:xfrm>
          <a:prstGeom prst="cube">
            <a:avLst>
              <a:gd fmla="val 28932" name="adj"/>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5"/>
          <p:cNvSpPr/>
          <p:nvPr/>
        </p:nvSpPr>
        <p:spPr>
          <a:xfrm>
            <a:off x="1783800" y="968750"/>
            <a:ext cx="6181200" cy="448200"/>
          </a:xfrm>
          <a:prstGeom prst="cube">
            <a:avLst>
              <a:gd fmla="val 28932" name="adj"/>
            </a:avLst>
          </a:prstGeom>
          <a:solidFill>
            <a:srgbClr val="45818E"/>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2" name="Google Shape;682;p75"/>
          <p:cNvCxnSpPr>
            <a:stCxn id="677" idx="2"/>
            <a:endCxn id="678" idx="0"/>
          </p:cNvCxnSpPr>
          <p:nvPr/>
        </p:nvCxnSpPr>
        <p:spPr>
          <a:xfrm>
            <a:off x="3178538" y="2278963"/>
            <a:ext cx="0" cy="343500"/>
          </a:xfrm>
          <a:prstGeom prst="straightConnector1">
            <a:avLst/>
          </a:prstGeom>
          <a:noFill/>
          <a:ln cap="flat" cmpd="sng" w="28575">
            <a:solidFill>
              <a:srgbClr val="A64D79"/>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683" name="Google Shape;683;p75"/>
          <p:cNvCxnSpPr/>
          <p:nvPr/>
        </p:nvCxnSpPr>
        <p:spPr>
          <a:xfrm flipH="1" rot="10800000">
            <a:off x="789800" y="1257750"/>
            <a:ext cx="1003800" cy="6495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cxnSp>
        <p:nvCxnSpPr>
          <p:cNvPr id="684" name="Google Shape;684;p75"/>
          <p:cNvCxnSpPr>
            <a:endCxn id="676" idx="0"/>
          </p:cNvCxnSpPr>
          <p:nvPr/>
        </p:nvCxnSpPr>
        <p:spPr>
          <a:xfrm>
            <a:off x="2107775" y="1429350"/>
            <a:ext cx="3600" cy="4017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42000"/>
              </a:srgbClr>
            </a:outerShdw>
          </a:effectLst>
        </p:spPr>
      </p:cxnSp>
      <p:cxnSp>
        <p:nvCxnSpPr>
          <p:cNvPr id="685" name="Google Shape;685;p75"/>
          <p:cNvCxnSpPr>
            <a:stCxn id="679" idx="2"/>
            <a:endCxn id="675" idx="0"/>
          </p:cNvCxnSpPr>
          <p:nvPr/>
        </p:nvCxnSpPr>
        <p:spPr>
          <a:xfrm flipH="1">
            <a:off x="780125" y="1416950"/>
            <a:ext cx="16500" cy="4902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cxnSp>
        <p:nvCxnSpPr>
          <p:cNvPr id="686" name="Google Shape;686;p75"/>
          <p:cNvCxnSpPr>
            <a:stCxn id="676" idx="2"/>
            <a:endCxn id="687" idx="0"/>
          </p:cNvCxnSpPr>
          <p:nvPr/>
        </p:nvCxnSpPr>
        <p:spPr>
          <a:xfrm flipH="1">
            <a:off x="2102075" y="2279250"/>
            <a:ext cx="9300" cy="331500"/>
          </a:xfrm>
          <a:prstGeom prst="straightConnector1">
            <a:avLst/>
          </a:prstGeom>
          <a:noFill/>
          <a:ln cap="flat" cmpd="sng" w="19050">
            <a:solidFill>
              <a:srgbClr val="A64D79"/>
            </a:solidFill>
            <a:prstDash val="solid"/>
            <a:round/>
            <a:headEnd len="med" w="med" type="none"/>
            <a:tailEnd len="med" w="med" type="triangle"/>
          </a:ln>
          <a:effectLst>
            <a:outerShdw blurRad="57150" rotWithShape="0" algn="bl" dir="5400000" dist="19050">
              <a:srgbClr val="000000">
                <a:alpha val="42000"/>
              </a:srgbClr>
            </a:outerShdw>
          </a:effectLst>
        </p:spPr>
      </p:cxnSp>
      <p:sp>
        <p:nvSpPr>
          <p:cNvPr id="688" name="Google Shape;688;p75"/>
          <p:cNvSpPr txBox="1"/>
          <p:nvPr/>
        </p:nvSpPr>
        <p:spPr>
          <a:xfrm>
            <a:off x="3419853" y="1083200"/>
            <a:ext cx="2596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CCCCCC"/>
                </a:solidFill>
              </a:rPr>
              <a:t>Event Bus (EventBridge)</a:t>
            </a:r>
            <a:endParaRPr sz="1200">
              <a:solidFill>
                <a:srgbClr val="CCCCCC"/>
              </a:solidFill>
            </a:endParaRPr>
          </a:p>
        </p:txBody>
      </p:sp>
      <p:cxnSp>
        <p:nvCxnSpPr>
          <p:cNvPr id="689" name="Google Shape;689;p75"/>
          <p:cNvCxnSpPr>
            <a:endCxn id="677" idx="0"/>
          </p:cNvCxnSpPr>
          <p:nvPr/>
        </p:nvCxnSpPr>
        <p:spPr>
          <a:xfrm flipH="1">
            <a:off x="3178538" y="1457563"/>
            <a:ext cx="1200" cy="3732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690" name="Google Shape;690;p75"/>
          <p:cNvSpPr/>
          <p:nvPr/>
        </p:nvSpPr>
        <p:spPr>
          <a:xfrm>
            <a:off x="3794300" y="2962250"/>
            <a:ext cx="336900" cy="2613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s3</a:t>
            </a:r>
            <a:endParaRPr sz="1000"/>
          </a:p>
        </p:txBody>
      </p:sp>
      <p:sp>
        <p:nvSpPr>
          <p:cNvPr id="691" name="Google Shape;691;p75"/>
          <p:cNvSpPr/>
          <p:nvPr/>
        </p:nvSpPr>
        <p:spPr>
          <a:xfrm>
            <a:off x="3978800" y="3441375"/>
            <a:ext cx="495900" cy="211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692" name="Google Shape;692;p75"/>
          <p:cNvSpPr/>
          <p:nvPr/>
        </p:nvSpPr>
        <p:spPr>
          <a:xfrm>
            <a:off x="3419850" y="247762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693" name="Google Shape;693;p75"/>
          <p:cNvSpPr/>
          <p:nvPr/>
        </p:nvSpPr>
        <p:spPr>
          <a:xfrm>
            <a:off x="4263325" y="381337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694" name="Google Shape;694;p75"/>
          <p:cNvSpPr/>
          <p:nvPr/>
        </p:nvSpPr>
        <p:spPr>
          <a:xfrm>
            <a:off x="1103800" y="1798350"/>
            <a:ext cx="336900" cy="2613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s3</a:t>
            </a:r>
            <a:endParaRPr sz="1000"/>
          </a:p>
        </p:txBody>
      </p:sp>
      <p:sp>
        <p:nvSpPr>
          <p:cNvPr id="687" name="Google Shape;687;p75"/>
          <p:cNvSpPr/>
          <p:nvPr/>
        </p:nvSpPr>
        <p:spPr>
          <a:xfrm>
            <a:off x="1631400" y="2610725"/>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Apply Tags</a:t>
            </a:r>
            <a:endParaRPr sz="1200"/>
          </a:p>
        </p:txBody>
      </p:sp>
      <p:cxnSp>
        <p:nvCxnSpPr>
          <p:cNvPr id="695" name="Google Shape;695;p75"/>
          <p:cNvCxnSpPr>
            <a:stCxn id="676" idx="0"/>
          </p:cNvCxnSpPr>
          <p:nvPr/>
        </p:nvCxnSpPr>
        <p:spPr>
          <a:xfrm flipH="1" rot="10800000">
            <a:off x="2111375" y="1447950"/>
            <a:ext cx="278700" cy="3831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42000"/>
              </a:srgbClr>
            </a:outerShdw>
          </a:effectLst>
        </p:spPr>
      </p:cxnSp>
      <p:cxnSp>
        <p:nvCxnSpPr>
          <p:cNvPr id="696" name="Google Shape;696;p75"/>
          <p:cNvCxnSpPr>
            <a:stCxn id="677" idx="0"/>
          </p:cNvCxnSpPr>
          <p:nvPr/>
        </p:nvCxnSpPr>
        <p:spPr>
          <a:xfrm flipH="1" rot="10800000">
            <a:off x="3178538" y="1447963"/>
            <a:ext cx="714300" cy="3828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697" name="Google Shape;697;p75"/>
          <p:cNvSpPr/>
          <p:nvPr/>
        </p:nvSpPr>
        <p:spPr>
          <a:xfrm>
            <a:off x="4308050" y="1798350"/>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AIC</a:t>
            </a:r>
            <a:br>
              <a:rPr lang="en" sz="1200"/>
            </a:br>
            <a:r>
              <a:rPr lang="en" sz="1200"/>
              <a:t>Workflow</a:t>
            </a:r>
            <a:endParaRPr sz="1200"/>
          </a:p>
        </p:txBody>
      </p:sp>
      <p:cxnSp>
        <p:nvCxnSpPr>
          <p:cNvPr id="698" name="Google Shape;698;p75"/>
          <p:cNvCxnSpPr>
            <a:endCxn id="697" idx="0"/>
          </p:cNvCxnSpPr>
          <p:nvPr/>
        </p:nvCxnSpPr>
        <p:spPr>
          <a:xfrm>
            <a:off x="4773050" y="1457250"/>
            <a:ext cx="5700" cy="3411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699" name="Google Shape;699;p75"/>
          <p:cNvSpPr/>
          <p:nvPr/>
        </p:nvSpPr>
        <p:spPr>
          <a:xfrm>
            <a:off x="5092250" y="405097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Build AIC, AA Messages</a:t>
            </a:r>
            <a:endParaRPr sz="900"/>
          </a:p>
        </p:txBody>
      </p:sp>
      <p:sp>
        <p:nvSpPr>
          <p:cNvPr id="700" name="Google Shape;700;p75"/>
          <p:cNvSpPr/>
          <p:nvPr/>
        </p:nvSpPr>
        <p:spPr>
          <a:xfrm>
            <a:off x="4863650" y="3593763"/>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Generate AIC Membership</a:t>
            </a:r>
            <a:endParaRPr sz="900"/>
          </a:p>
        </p:txBody>
      </p:sp>
      <p:sp>
        <p:nvSpPr>
          <p:cNvPr id="701" name="Google Shape;701;p75"/>
          <p:cNvSpPr/>
          <p:nvPr/>
        </p:nvSpPr>
        <p:spPr>
          <a:xfrm>
            <a:off x="4577000" y="3172025"/>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Compute Membership</a:t>
            </a:r>
            <a:endParaRPr sz="900"/>
          </a:p>
        </p:txBody>
      </p:sp>
      <p:sp>
        <p:nvSpPr>
          <p:cNvPr id="702" name="Google Shape;702;p75"/>
          <p:cNvSpPr/>
          <p:nvPr/>
        </p:nvSpPr>
        <p:spPr>
          <a:xfrm>
            <a:off x="4308050" y="2774925"/>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Read Message</a:t>
            </a:r>
            <a:endParaRPr sz="900"/>
          </a:p>
        </p:txBody>
      </p:sp>
      <p:sp>
        <p:nvSpPr>
          <p:cNvPr id="703" name="Google Shape;703;p75"/>
          <p:cNvSpPr/>
          <p:nvPr/>
        </p:nvSpPr>
        <p:spPr>
          <a:xfrm>
            <a:off x="5394500" y="3038450"/>
            <a:ext cx="336900" cy="2613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s3</a:t>
            </a:r>
            <a:endParaRPr sz="1000"/>
          </a:p>
        </p:txBody>
      </p:sp>
      <p:sp>
        <p:nvSpPr>
          <p:cNvPr id="704" name="Google Shape;704;p75"/>
          <p:cNvSpPr/>
          <p:nvPr/>
        </p:nvSpPr>
        <p:spPr>
          <a:xfrm>
            <a:off x="5731400" y="3517575"/>
            <a:ext cx="495900" cy="211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705" name="Google Shape;705;p75"/>
          <p:cNvSpPr/>
          <p:nvPr/>
        </p:nvSpPr>
        <p:spPr>
          <a:xfrm>
            <a:off x="6015925" y="396577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cxnSp>
        <p:nvCxnSpPr>
          <p:cNvPr id="706" name="Google Shape;706;p75"/>
          <p:cNvCxnSpPr>
            <a:stCxn id="697" idx="2"/>
            <a:endCxn id="702" idx="0"/>
          </p:cNvCxnSpPr>
          <p:nvPr/>
        </p:nvCxnSpPr>
        <p:spPr>
          <a:xfrm>
            <a:off x="4778750" y="2246550"/>
            <a:ext cx="0" cy="528300"/>
          </a:xfrm>
          <a:prstGeom prst="straightConnector1">
            <a:avLst/>
          </a:prstGeom>
          <a:noFill/>
          <a:ln cap="flat" cmpd="sng" w="28575">
            <a:solidFill>
              <a:srgbClr val="A64D79"/>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707" name="Google Shape;707;p75"/>
          <p:cNvSpPr/>
          <p:nvPr/>
        </p:nvSpPr>
        <p:spPr>
          <a:xfrm>
            <a:off x="5945275" y="1798350"/>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AA</a:t>
            </a:r>
            <a:br>
              <a:rPr lang="en" sz="1200"/>
            </a:br>
            <a:r>
              <a:rPr lang="en" sz="1200"/>
              <a:t>Workflow</a:t>
            </a:r>
            <a:endParaRPr sz="1200"/>
          </a:p>
        </p:txBody>
      </p:sp>
      <p:cxnSp>
        <p:nvCxnSpPr>
          <p:cNvPr id="708" name="Google Shape;708;p75"/>
          <p:cNvCxnSpPr>
            <a:stCxn id="707" idx="2"/>
            <a:endCxn id="709" idx="0"/>
          </p:cNvCxnSpPr>
          <p:nvPr/>
        </p:nvCxnSpPr>
        <p:spPr>
          <a:xfrm>
            <a:off x="6415975" y="2246550"/>
            <a:ext cx="0" cy="346500"/>
          </a:xfrm>
          <a:prstGeom prst="straightConnector1">
            <a:avLst/>
          </a:prstGeom>
          <a:noFill/>
          <a:ln cap="flat" cmpd="sng" w="28575">
            <a:solidFill>
              <a:srgbClr val="A64D79"/>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710" name="Google Shape;710;p75"/>
          <p:cNvSpPr/>
          <p:nvPr/>
        </p:nvSpPr>
        <p:spPr>
          <a:xfrm>
            <a:off x="6624900" y="3457750"/>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Store Data</a:t>
            </a:r>
            <a:endParaRPr sz="900"/>
          </a:p>
        </p:txBody>
      </p:sp>
      <p:sp>
        <p:nvSpPr>
          <p:cNvPr id="711" name="Google Shape;711;p75"/>
          <p:cNvSpPr/>
          <p:nvPr/>
        </p:nvSpPr>
        <p:spPr>
          <a:xfrm>
            <a:off x="6261775" y="3040800"/>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Transform Data</a:t>
            </a:r>
            <a:endParaRPr sz="900"/>
          </a:p>
        </p:txBody>
      </p:sp>
      <p:sp>
        <p:nvSpPr>
          <p:cNvPr id="709" name="Google Shape;709;p75"/>
          <p:cNvSpPr/>
          <p:nvPr/>
        </p:nvSpPr>
        <p:spPr>
          <a:xfrm>
            <a:off x="5945275" y="2593050"/>
            <a:ext cx="941400" cy="448200"/>
          </a:xfrm>
          <a:prstGeom prst="roundRect">
            <a:avLst>
              <a:gd fmla="val 16667" name="adj"/>
            </a:avLst>
          </a:prstGeom>
          <a:solidFill>
            <a:srgbClr val="ADADAD"/>
          </a:solidFill>
          <a:ln cap="flat" cmpd="sng" w="9525">
            <a:solidFill>
              <a:srgbClr val="30303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Read Message</a:t>
            </a:r>
            <a:endParaRPr sz="900"/>
          </a:p>
        </p:txBody>
      </p:sp>
      <p:cxnSp>
        <p:nvCxnSpPr>
          <p:cNvPr id="712" name="Google Shape;712;p75"/>
          <p:cNvCxnSpPr>
            <a:endCxn id="707" idx="0"/>
          </p:cNvCxnSpPr>
          <p:nvPr/>
        </p:nvCxnSpPr>
        <p:spPr>
          <a:xfrm>
            <a:off x="6405775" y="1457550"/>
            <a:ext cx="10200" cy="3408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713" name="Google Shape;713;p75"/>
          <p:cNvSpPr/>
          <p:nvPr/>
        </p:nvSpPr>
        <p:spPr>
          <a:xfrm>
            <a:off x="7100550" y="2809850"/>
            <a:ext cx="336900" cy="2613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s3</a:t>
            </a:r>
            <a:endParaRPr sz="1000"/>
          </a:p>
        </p:txBody>
      </p:sp>
      <p:sp>
        <p:nvSpPr>
          <p:cNvPr id="714" name="Google Shape;714;p75"/>
          <p:cNvSpPr/>
          <p:nvPr/>
        </p:nvSpPr>
        <p:spPr>
          <a:xfrm>
            <a:off x="7478650" y="3299750"/>
            <a:ext cx="336900" cy="261300"/>
          </a:xfrm>
          <a:prstGeom prst="foldedCorner">
            <a:avLst>
              <a:gd fmla="val 50000" name="adj"/>
            </a:avLst>
          </a:prstGeom>
          <a:solidFill>
            <a:srgbClr val="F1C232"/>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s3</a:t>
            </a:r>
            <a:endParaRPr sz="1000"/>
          </a:p>
        </p:txBody>
      </p:sp>
      <p:sp>
        <p:nvSpPr>
          <p:cNvPr id="715" name="Google Shape;715;p75"/>
          <p:cNvSpPr/>
          <p:nvPr/>
        </p:nvSpPr>
        <p:spPr>
          <a:xfrm>
            <a:off x="7860988" y="3714525"/>
            <a:ext cx="495900" cy="211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cxnSp>
        <p:nvCxnSpPr>
          <p:cNvPr id="716" name="Google Shape;716;p75"/>
          <p:cNvCxnSpPr>
            <a:stCxn id="697" idx="0"/>
          </p:cNvCxnSpPr>
          <p:nvPr/>
        </p:nvCxnSpPr>
        <p:spPr>
          <a:xfrm flipH="1" rot="10800000">
            <a:off x="4778750" y="1457550"/>
            <a:ext cx="516300" cy="3408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717" name="Google Shape;717;p75"/>
          <p:cNvSpPr/>
          <p:nvPr/>
        </p:nvSpPr>
        <p:spPr>
          <a:xfrm>
            <a:off x="8149525" y="419437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cxnSp>
        <p:nvCxnSpPr>
          <p:cNvPr id="718" name="Google Shape;718;p75"/>
          <p:cNvCxnSpPr>
            <a:stCxn id="707" idx="0"/>
          </p:cNvCxnSpPr>
          <p:nvPr/>
        </p:nvCxnSpPr>
        <p:spPr>
          <a:xfrm flipH="1" rot="10800000">
            <a:off x="6415975" y="1438650"/>
            <a:ext cx="542400" cy="3597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grpSp>
        <p:nvGrpSpPr>
          <p:cNvPr id="719" name="Google Shape;719;p75"/>
          <p:cNvGrpSpPr/>
          <p:nvPr/>
        </p:nvGrpSpPr>
        <p:grpSpPr>
          <a:xfrm>
            <a:off x="110050" y="3171879"/>
            <a:ext cx="2751850" cy="1375783"/>
            <a:chOff x="110050" y="3385725"/>
            <a:chExt cx="2751850" cy="1167600"/>
          </a:xfrm>
        </p:grpSpPr>
        <p:sp>
          <p:nvSpPr>
            <p:cNvPr id="720" name="Google Shape;720;p75"/>
            <p:cNvSpPr/>
            <p:nvPr/>
          </p:nvSpPr>
          <p:spPr>
            <a:xfrm>
              <a:off x="110050" y="3387225"/>
              <a:ext cx="2688300" cy="1166100"/>
            </a:xfrm>
            <a:prstGeom prst="rect">
              <a:avLst/>
            </a:prstGeom>
            <a:solidFill>
              <a:srgbClr val="CEDBE6"/>
            </a:solidFill>
            <a:ln cap="flat" cmpd="sng" w="9525">
              <a:solidFill>
                <a:srgbClr val="37354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t>Legend</a:t>
              </a:r>
              <a:endParaRPr b="1" sz="1000"/>
            </a:p>
            <a:p>
              <a:pPr indent="0" lvl="0" marL="0" rtl="0" algn="l">
                <a:spcBef>
                  <a:spcPts val="0"/>
                </a:spcBef>
                <a:spcAft>
                  <a:spcPts val="0"/>
                </a:spcAft>
                <a:buNone/>
              </a:pPr>
              <a:r>
                <a:t/>
              </a:r>
              <a:endParaRPr b="1" sz="1000"/>
            </a:p>
          </p:txBody>
        </p:sp>
        <p:grpSp>
          <p:nvGrpSpPr>
            <p:cNvPr id="721" name="Google Shape;721;p75"/>
            <p:cNvGrpSpPr/>
            <p:nvPr/>
          </p:nvGrpSpPr>
          <p:grpSpPr>
            <a:xfrm>
              <a:off x="156875" y="3523515"/>
              <a:ext cx="1155775" cy="274200"/>
              <a:chOff x="309275" y="3523515"/>
              <a:chExt cx="1155775" cy="274200"/>
            </a:xfrm>
          </p:grpSpPr>
          <p:sp>
            <p:nvSpPr>
              <p:cNvPr id="722" name="Google Shape;722;p75"/>
              <p:cNvSpPr/>
              <p:nvPr/>
            </p:nvSpPr>
            <p:spPr>
              <a:xfrm>
                <a:off x="309275" y="3628339"/>
                <a:ext cx="236100" cy="1485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723" name="Google Shape;723;p75"/>
              <p:cNvSpPr txBox="1"/>
              <p:nvPr/>
            </p:nvSpPr>
            <p:spPr>
              <a:xfrm>
                <a:off x="523650" y="3523515"/>
                <a:ext cx="9414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read</a:t>
                </a:r>
                <a:endParaRPr sz="900">
                  <a:latin typeface="Calibri"/>
                  <a:ea typeface="Calibri"/>
                  <a:cs typeface="Calibri"/>
                  <a:sym typeface="Calibri"/>
                </a:endParaRPr>
              </a:p>
            </p:txBody>
          </p:sp>
        </p:grpSp>
        <p:sp>
          <p:nvSpPr>
            <p:cNvPr id="724" name="Google Shape;724;p75"/>
            <p:cNvSpPr/>
            <p:nvPr/>
          </p:nvSpPr>
          <p:spPr>
            <a:xfrm>
              <a:off x="110050" y="4191400"/>
              <a:ext cx="2688300" cy="359700"/>
            </a:xfrm>
            <a:prstGeom prst="rect">
              <a:avLst/>
            </a:prstGeom>
            <a:solidFill>
              <a:srgbClr val="CEDBE6"/>
            </a:solidFill>
            <a:ln cap="flat" cmpd="sng" w="9525">
              <a:solidFill>
                <a:srgbClr val="373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5"/>
            <p:cNvSpPr txBox="1"/>
            <p:nvPr/>
          </p:nvSpPr>
          <p:spPr>
            <a:xfrm>
              <a:off x="110050" y="4287825"/>
              <a:ext cx="1948200" cy="26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000000"/>
                  </a:solidFill>
                </a:rPr>
                <a:t>s3 </a:t>
              </a:r>
              <a:r>
                <a:rPr lang="en" sz="800">
                  <a:solidFill>
                    <a:srgbClr val="000000"/>
                  </a:solidFill>
                </a:rPr>
                <a:t>= object storage interaction</a:t>
              </a:r>
              <a:endParaRPr sz="1500">
                <a:latin typeface="Calibri"/>
                <a:ea typeface="Calibri"/>
                <a:cs typeface="Calibri"/>
                <a:sym typeface="Calibri"/>
              </a:endParaRPr>
            </a:p>
          </p:txBody>
        </p:sp>
        <p:grpSp>
          <p:nvGrpSpPr>
            <p:cNvPr id="726" name="Google Shape;726;p75"/>
            <p:cNvGrpSpPr/>
            <p:nvPr/>
          </p:nvGrpSpPr>
          <p:grpSpPr>
            <a:xfrm>
              <a:off x="156875" y="3711171"/>
              <a:ext cx="771175" cy="274200"/>
              <a:chOff x="294875" y="3687446"/>
              <a:chExt cx="771175" cy="274200"/>
            </a:xfrm>
          </p:grpSpPr>
          <p:sp>
            <p:nvSpPr>
              <p:cNvPr id="727" name="Google Shape;727;p75"/>
              <p:cNvSpPr txBox="1"/>
              <p:nvPr/>
            </p:nvSpPr>
            <p:spPr>
              <a:xfrm>
                <a:off x="523650" y="3687446"/>
                <a:ext cx="5424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write</a:t>
                </a:r>
                <a:endParaRPr sz="900">
                  <a:latin typeface="Calibri"/>
                  <a:ea typeface="Calibri"/>
                  <a:cs typeface="Calibri"/>
                  <a:sym typeface="Calibri"/>
                </a:endParaRPr>
              </a:p>
            </p:txBody>
          </p:sp>
          <p:sp>
            <p:nvSpPr>
              <p:cNvPr id="728" name="Google Shape;728;p75"/>
              <p:cNvSpPr/>
              <p:nvPr/>
            </p:nvSpPr>
            <p:spPr>
              <a:xfrm>
                <a:off x="294875" y="3774746"/>
                <a:ext cx="236100" cy="148500"/>
              </a:xfrm>
              <a:prstGeom prst="foldedCorner">
                <a:avLst>
                  <a:gd fmla="val 50000" name="adj"/>
                </a:avLst>
              </a:prstGeom>
              <a:solidFill>
                <a:srgbClr val="F1C232"/>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grpSp>
        <p:sp>
          <p:nvSpPr>
            <p:cNvPr id="729" name="Google Shape;729;p75"/>
            <p:cNvSpPr txBox="1"/>
            <p:nvPr/>
          </p:nvSpPr>
          <p:spPr>
            <a:xfrm>
              <a:off x="110050" y="4146375"/>
              <a:ext cx="1948200" cy="26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000000"/>
                  </a:solidFill>
                </a:rPr>
                <a:t>graph </a:t>
              </a:r>
              <a:r>
                <a:rPr lang="en" sz="800">
                  <a:solidFill>
                    <a:srgbClr val="000000"/>
                  </a:solidFill>
                </a:rPr>
                <a:t>= knowledge graph interaction</a:t>
              </a:r>
              <a:endParaRPr>
                <a:latin typeface="Calibri"/>
                <a:ea typeface="Calibri"/>
                <a:cs typeface="Calibri"/>
                <a:sym typeface="Calibri"/>
              </a:endParaRPr>
            </a:p>
          </p:txBody>
        </p:sp>
        <p:sp>
          <p:nvSpPr>
            <p:cNvPr id="730" name="Google Shape;730;p75"/>
            <p:cNvSpPr/>
            <p:nvPr/>
          </p:nvSpPr>
          <p:spPr>
            <a:xfrm>
              <a:off x="1203100" y="3385725"/>
              <a:ext cx="1595400" cy="808500"/>
            </a:xfrm>
            <a:prstGeom prst="rect">
              <a:avLst/>
            </a:prstGeom>
            <a:solidFill>
              <a:srgbClr val="CEDBE6"/>
            </a:solidFill>
            <a:ln cap="flat" cmpd="sng" w="9525">
              <a:solidFill>
                <a:srgbClr val="373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1" name="Google Shape;731;p75"/>
            <p:cNvGrpSpPr/>
            <p:nvPr/>
          </p:nvGrpSpPr>
          <p:grpSpPr>
            <a:xfrm>
              <a:off x="1259675" y="3385725"/>
              <a:ext cx="1602225" cy="274200"/>
              <a:chOff x="1335875" y="3461925"/>
              <a:chExt cx="1602225" cy="274200"/>
            </a:xfrm>
          </p:grpSpPr>
          <p:sp>
            <p:nvSpPr>
              <p:cNvPr id="732" name="Google Shape;732;p75"/>
              <p:cNvSpPr/>
              <p:nvPr/>
            </p:nvSpPr>
            <p:spPr>
              <a:xfrm>
                <a:off x="1335875" y="3549225"/>
                <a:ext cx="234000" cy="1485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sp>
            <p:nvSpPr>
              <p:cNvPr id="733" name="Google Shape;733;p75"/>
              <p:cNvSpPr txBox="1"/>
              <p:nvPr/>
            </p:nvSpPr>
            <p:spPr>
              <a:xfrm>
                <a:off x="1521800" y="3461925"/>
                <a:ext cx="14163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step function archetype</a:t>
                </a:r>
                <a:endParaRPr sz="900">
                  <a:latin typeface="Calibri"/>
                  <a:ea typeface="Calibri"/>
                  <a:cs typeface="Calibri"/>
                  <a:sym typeface="Calibri"/>
                </a:endParaRPr>
              </a:p>
            </p:txBody>
          </p:sp>
        </p:grpSp>
        <p:grpSp>
          <p:nvGrpSpPr>
            <p:cNvPr id="734" name="Google Shape;734;p75"/>
            <p:cNvGrpSpPr/>
            <p:nvPr/>
          </p:nvGrpSpPr>
          <p:grpSpPr>
            <a:xfrm>
              <a:off x="1259675" y="3625450"/>
              <a:ext cx="1290125" cy="274200"/>
              <a:chOff x="1259675" y="3701650"/>
              <a:chExt cx="1290125" cy="274200"/>
            </a:xfrm>
          </p:grpSpPr>
          <p:sp>
            <p:nvSpPr>
              <p:cNvPr id="735" name="Google Shape;735;p75"/>
              <p:cNvSpPr txBox="1"/>
              <p:nvPr/>
            </p:nvSpPr>
            <p:spPr>
              <a:xfrm>
                <a:off x="1440700" y="3701650"/>
                <a:ext cx="11091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predefined step</a:t>
                </a:r>
                <a:endParaRPr sz="900">
                  <a:latin typeface="Calibri"/>
                  <a:ea typeface="Calibri"/>
                  <a:cs typeface="Calibri"/>
                  <a:sym typeface="Calibri"/>
                </a:endParaRPr>
              </a:p>
            </p:txBody>
          </p:sp>
          <p:sp>
            <p:nvSpPr>
              <p:cNvPr id="736" name="Google Shape;736;p75"/>
              <p:cNvSpPr/>
              <p:nvPr/>
            </p:nvSpPr>
            <p:spPr>
              <a:xfrm>
                <a:off x="1259675" y="3805575"/>
                <a:ext cx="234000" cy="1506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p>
            </p:txBody>
          </p:sp>
        </p:grpSp>
        <p:grpSp>
          <p:nvGrpSpPr>
            <p:cNvPr id="737" name="Google Shape;737;p75"/>
            <p:cNvGrpSpPr/>
            <p:nvPr/>
          </p:nvGrpSpPr>
          <p:grpSpPr>
            <a:xfrm>
              <a:off x="1259675" y="3883225"/>
              <a:ext cx="1290113" cy="274200"/>
              <a:chOff x="1259675" y="3930250"/>
              <a:chExt cx="1290113" cy="274200"/>
            </a:xfrm>
          </p:grpSpPr>
          <p:sp>
            <p:nvSpPr>
              <p:cNvPr id="738" name="Google Shape;738;p75"/>
              <p:cNvSpPr txBox="1"/>
              <p:nvPr/>
            </p:nvSpPr>
            <p:spPr>
              <a:xfrm>
                <a:off x="1440688" y="3930250"/>
                <a:ext cx="11091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configurable step</a:t>
                </a:r>
                <a:endParaRPr sz="900">
                  <a:latin typeface="Calibri"/>
                  <a:ea typeface="Calibri"/>
                  <a:cs typeface="Calibri"/>
                  <a:sym typeface="Calibri"/>
                </a:endParaRPr>
              </a:p>
            </p:txBody>
          </p:sp>
          <p:sp>
            <p:nvSpPr>
              <p:cNvPr id="739" name="Google Shape;739;p75"/>
              <p:cNvSpPr/>
              <p:nvPr/>
            </p:nvSpPr>
            <p:spPr>
              <a:xfrm>
                <a:off x="1259675" y="4016488"/>
                <a:ext cx="234000" cy="1506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p>
            </p:txBody>
          </p:sp>
        </p:grpSp>
      </p:grpSp>
      <p:grpSp>
        <p:nvGrpSpPr>
          <p:cNvPr id="740" name="Google Shape;740;p75"/>
          <p:cNvGrpSpPr/>
          <p:nvPr/>
        </p:nvGrpSpPr>
        <p:grpSpPr>
          <a:xfrm>
            <a:off x="156875" y="3783950"/>
            <a:ext cx="1000075" cy="323090"/>
            <a:chOff x="294875" y="3687444"/>
            <a:chExt cx="1000075" cy="274200"/>
          </a:xfrm>
        </p:grpSpPr>
        <p:sp>
          <p:nvSpPr>
            <p:cNvPr id="741" name="Google Shape;741;p75"/>
            <p:cNvSpPr txBox="1"/>
            <p:nvPr/>
          </p:nvSpPr>
          <p:spPr>
            <a:xfrm>
              <a:off x="523650" y="3687444"/>
              <a:ext cx="7713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read/write</a:t>
              </a:r>
              <a:endParaRPr sz="900">
                <a:latin typeface="Calibri"/>
                <a:ea typeface="Calibri"/>
                <a:cs typeface="Calibri"/>
                <a:sym typeface="Calibri"/>
              </a:endParaRPr>
            </a:p>
          </p:txBody>
        </p:sp>
        <p:sp>
          <p:nvSpPr>
            <p:cNvPr id="742" name="Google Shape;742;p75"/>
            <p:cNvSpPr/>
            <p:nvPr/>
          </p:nvSpPr>
          <p:spPr>
            <a:xfrm>
              <a:off x="294875" y="3774746"/>
              <a:ext cx="236100" cy="1485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grpSp>
      <p:sp>
        <p:nvSpPr>
          <p:cNvPr id="743" name="Google Shape;743;p75"/>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Repeatable Process Templates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76"/>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Cloud Archive Knowledge Graph</a:t>
            </a:r>
            <a:endParaRPr/>
          </a:p>
        </p:txBody>
      </p:sp>
      <p:sp>
        <p:nvSpPr>
          <p:cNvPr id="750" name="Google Shape;750;p76"/>
          <p:cNvSpPr txBox="1"/>
          <p:nvPr/>
        </p:nvSpPr>
        <p:spPr>
          <a:xfrm>
            <a:off x="556925" y="4764225"/>
            <a:ext cx="6498600" cy="361800"/>
          </a:xfrm>
          <a:prstGeom prst="rect">
            <a:avLst/>
          </a:prstGeom>
          <a:solidFill>
            <a:srgbClr val="D8D8D8"/>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dk1"/>
                </a:solidFill>
                <a:latin typeface="Helvetica Neue"/>
                <a:ea typeface="Helvetica Neue"/>
                <a:cs typeface="Helvetica Neue"/>
                <a:sym typeface="Helvetica Neue"/>
              </a:rPr>
              <a:t>With thanks to Dave Neufeld: </a:t>
            </a:r>
            <a:r>
              <a:rPr b="0" i="0" lang="en" sz="1100" u="none" cap="none" strike="noStrike">
                <a:solidFill>
                  <a:schemeClr val="dk1"/>
                </a:solidFill>
                <a:latin typeface="Helvetica Neue"/>
                <a:ea typeface="Helvetica Neue"/>
                <a:cs typeface="Helvetica Neue"/>
                <a:sym typeface="Helvetica Neue"/>
              </a:rPr>
              <a:t>Cooperative Institute for Research in Environmental Sciences</a:t>
            </a:r>
            <a:endParaRPr sz="1100">
              <a:solidFill>
                <a:schemeClr val="dk1"/>
              </a:solidFill>
            </a:endParaRPr>
          </a:p>
          <a:p>
            <a:pPr indent="0" lvl="0" marL="0" marR="0" rtl="0" algn="ctr">
              <a:spcBef>
                <a:spcPts val="0"/>
              </a:spcBef>
              <a:spcAft>
                <a:spcPts val="0"/>
              </a:spcAft>
              <a:buNone/>
            </a:pPr>
            <a:r>
              <a:rPr lang="en" sz="800">
                <a:solidFill>
                  <a:schemeClr val="dk1"/>
                </a:solidFill>
                <a:latin typeface="Helvetica Neue"/>
                <a:ea typeface="Helvetica Neue"/>
                <a:cs typeface="Helvetica Neue"/>
                <a:sym typeface="Helvetica Neue"/>
              </a:rPr>
              <a:t>UNIVERSITY OF COLORADO </a:t>
            </a:r>
            <a:r>
              <a:rPr b="1" lang="en" sz="800">
                <a:solidFill>
                  <a:schemeClr val="dk1"/>
                </a:solidFill>
                <a:latin typeface="Helvetica Neue"/>
                <a:ea typeface="Helvetica Neue"/>
                <a:cs typeface="Helvetica Neue"/>
                <a:sym typeface="Helvetica Neue"/>
              </a:rPr>
              <a:t>BOULDER</a:t>
            </a:r>
            <a:r>
              <a:rPr lang="en" sz="800">
                <a:solidFill>
                  <a:schemeClr val="dk1"/>
                </a:solidFill>
                <a:latin typeface="Helvetica Neue"/>
                <a:ea typeface="Helvetica Neue"/>
                <a:cs typeface="Helvetica Neue"/>
                <a:sym typeface="Helvetica Neue"/>
              </a:rPr>
              <a:t> and </a:t>
            </a:r>
            <a:r>
              <a:rPr b="1" lang="en" sz="800">
                <a:solidFill>
                  <a:schemeClr val="dk1"/>
                </a:solidFill>
                <a:latin typeface="Helvetica Neue"/>
                <a:ea typeface="Helvetica Neue"/>
                <a:cs typeface="Helvetica Neue"/>
                <a:sym typeface="Helvetica Neue"/>
              </a:rPr>
              <a:t>NOAA</a:t>
            </a:r>
            <a:endParaRPr sz="1100">
              <a:solidFill>
                <a:schemeClr val="dk1"/>
              </a:solidFill>
            </a:endParaRPr>
          </a:p>
        </p:txBody>
      </p:sp>
      <p:sp>
        <p:nvSpPr>
          <p:cNvPr id="751" name="Google Shape;751;p76"/>
          <p:cNvSpPr/>
          <p:nvPr/>
        </p:nvSpPr>
        <p:spPr>
          <a:xfrm>
            <a:off x="2785514" y="247962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Archival Information Unit</a:t>
            </a:r>
            <a:endParaRPr sz="1000">
              <a:solidFill>
                <a:schemeClr val="lt1"/>
              </a:solidFill>
            </a:endParaRPr>
          </a:p>
        </p:txBody>
      </p:sp>
      <p:sp>
        <p:nvSpPr>
          <p:cNvPr id="752" name="Google Shape;752;p76"/>
          <p:cNvSpPr txBox="1"/>
          <p:nvPr/>
        </p:nvSpPr>
        <p:spPr>
          <a:xfrm>
            <a:off x="4958513" y="995425"/>
            <a:ext cx="1143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rPr>
              <a:t>Archival</a:t>
            </a:r>
            <a:endParaRPr b="1" sz="1100">
              <a:solidFill>
                <a:srgbClr val="FFFFFF"/>
              </a:solidFill>
            </a:endParaRPr>
          </a:p>
          <a:p>
            <a:pPr indent="0" lvl="0" marL="0" rtl="0" algn="ctr">
              <a:spcBef>
                <a:spcPts val="0"/>
              </a:spcBef>
              <a:spcAft>
                <a:spcPts val="0"/>
              </a:spcAft>
              <a:buNone/>
            </a:pPr>
            <a:r>
              <a:rPr b="1" lang="en" sz="1100">
                <a:solidFill>
                  <a:srgbClr val="FFFFFF"/>
                </a:solidFill>
              </a:rPr>
              <a:t>Information </a:t>
            </a:r>
            <a:endParaRPr b="1" sz="1100">
              <a:solidFill>
                <a:srgbClr val="FFFFFF"/>
              </a:solidFill>
            </a:endParaRPr>
          </a:p>
          <a:p>
            <a:pPr indent="0" lvl="0" marL="0" rtl="0" algn="ctr">
              <a:spcBef>
                <a:spcPts val="0"/>
              </a:spcBef>
              <a:spcAft>
                <a:spcPts val="0"/>
              </a:spcAft>
              <a:buNone/>
            </a:pPr>
            <a:r>
              <a:rPr b="1" lang="en" sz="1100">
                <a:solidFill>
                  <a:srgbClr val="FFFFFF"/>
                </a:solidFill>
              </a:rPr>
              <a:t>Unit</a:t>
            </a:r>
            <a:endParaRPr b="1" sz="1100">
              <a:solidFill>
                <a:srgbClr val="FFFFFF"/>
              </a:solidFill>
            </a:endParaRPr>
          </a:p>
        </p:txBody>
      </p:sp>
      <p:cxnSp>
        <p:nvCxnSpPr>
          <p:cNvPr id="753" name="Google Shape;753;p76"/>
          <p:cNvCxnSpPr>
            <a:stCxn id="751" idx="7"/>
            <a:endCxn id="754" idx="2"/>
          </p:cNvCxnSpPr>
          <p:nvPr/>
        </p:nvCxnSpPr>
        <p:spPr>
          <a:xfrm flipH="1" rot="10800000">
            <a:off x="3609279" y="1890818"/>
            <a:ext cx="1210200" cy="729000"/>
          </a:xfrm>
          <a:prstGeom prst="straightConnector1">
            <a:avLst/>
          </a:prstGeom>
          <a:noFill/>
          <a:ln cap="flat" cmpd="sng" w="28575">
            <a:solidFill>
              <a:srgbClr val="595959"/>
            </a:solidFill>
            <a:prstDash val="dash"/>
            <a:round/>
            <a:headEnd len="med" w="med" type="none"/>
            <a:tailEnd len="med" w="med" type="stealth"/>
          </a:ln>
        </p:spPr>
      </p:cxnSp>
      <p:sp>
        <p:nvSpPr>
          <p:cNvPr id="755" name="Google Shape;755;p76"/>
          <p:cNvSpPr txBox="1"/>
          <p:nvPr/>
        </p:nvSpPr>
        <p:spPr>
          <a:xfrm>
            <a:off x="3789713" y="1724275"/>
            <a:ext cx="81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describedBy</a:t>
            </a:r>
            <a:endParaRPr sz="800"/>
          </a:p>
        </p:txBody>
      </p:sp>
      <p:sp>
        <p:nvSpPr>
          <p:cNvPr id="754" name="Google Shape;754;p76"/>
          <p:cNvSpPr/>
          <p:nvPr/>
        </p:nvSpPr>
        <p:spPr>
          <a:xfrm>
            <a:off x="4819614" y="14120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Granule Description</a:t>
            </a:r>
            <a:endParaRPr sz="1000">
              <a:solidFill>
                <a:schemeClr val="lt1"/>
              </a:solidFill>
            </a:endParaRPr>
          </a:p>
        </p:txBody>
      </p:sp>
      <p:cxnSp>
        <p:nvCxnSpPr>
          <p:cNvPr id="756" name="Google Shape;756;p76"/>
          <p:cNvCxnSpPr>
            <a:stCxn id="751" idx="6"/>
            <a:endCxn id="757" idx="2"/>
          </p:cNvCxnSpPr>
          <p:nvPr/>
        </p:nvCxnSpPr>
        <p:spPr>
          <a:xfrm>
            <a:off x="3750614" y="2958275"/>
            <a:ext cx="1031700" cy="0"/>
          </a:xfrm>
          <a:prstGeom prst="straightConnector1">
            <a:avLst/>
          </a:prstGeom>
          <a:noFill/>
          <a:ln cap="flat" cmpd="sng" w="28575">
            <a:solidFill>
              <a:srgbClr val="595959"/>
            </a:solidFill>
            <a:prstDash val="dash"/>
            <a:round/>
            <a:headEnd len="med" w="med" type="none"/>
            <a:tailEnd len="med" w="med" type="stealth"/>
          </a:ln>
        </p:spPr>
      </p:cxnSp>
      <p:sp>
        <p:nvSpPr>
          <p:cNvPr id="758" name="Google Shape;758;p76"/>
          <p:cNvSpPr txBox="1"/>
          <p:nvPr/>
        </p:nvSpPr>
        <p:spPr>
          <a:xfrm>
            <a:off x="3783888" y="2619835"/>
            <a:ext cx="965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hasAccessRights</a:t>
            </a:r>
            <a:endParaRPr sz="800"/>
          </a:p>
        </p:txBody>
      </p:sp>
      <p:sp>
        <p:nvSpPr>
          <p:cNvPr id="757" name="Google Shape;757;p76"/>
          <p:cNvSpPr/>
          <p:nvPr/>
        </p:nvSpPr>
        <p:spPr>
          <a:xfrm>
            <a:off x="4782264" y="247962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Distribution License</a:t>
            </a:r>
            <a:endParaRPr sz="1000">
              <a:solidFill>
                <a:schemeClr val="lt1"/>
              </a:solidFill>
            </a:endParaRPr>
          </a:p>
        </p:txBody>
      </p:sp>
      <p:cxnSp>
        <p:nvCxnSpPr>
          <p:cNvPr id="759" name="Google Shape;759;p76"/>
          <p:cNvCxnSpPr>
            <a:stCxn id="751" idx="5"/>
            <a:endCxn id="760" idx="2"/>
          </p:cNvCxnSpPr>
          <p:nvPr/>
        </p:nvCxnSpPr>
        <p:spPr>
          <a:xfrm>
            <a:off x="3609279" y="3296732"/>
            <a:ext cx="1191600" cy="761100"/>
          </a:xfrm>
          <a:prstGeom prst="straightConnector1">
            <a:avLst/>
          </a:prstGeom>
          <a:noFill/>
          <a:ln cap="flat" cmpd="sng" w="28575">
            <a:solidFill>
              <a:srgbClr val="595959"/>
            </a:solidFill>
            <a:prstDash val="dash"/>
            <a:round/>
            <a:headEnd len="med" w="med" type="none"/>
            <a:tailEnd len="med" w="med" type="stealth"/>
          </a:ln>
        </p:spPr>
      </p:cxnSp>
      <p:sp>
        <p:nvSpPr>
          <p:cNvPr id="761" name="Google Shape;761;p76"/>
          <p:cNvSpPr txBox="1"/>
          <p:nvPr/>
        </p:nvSpPr>
        <p:spPr>
          <a:xfrm>
            <a:off x="3789713" y="3867850"/>
            <a:ext cx="744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hasContent</a:t>
            </a:r>
            <a:endParaRPr sz="800"/>
          </a:p>
        </p:txBody>
      </p:sp>
      <p:sp>
        <p:nvSpPr>
          <p:cNvPr id="760" name="Google Shape;760;p76"/>
          <p:cNvSpPr/>
          <p:nvPr/>
        </p:nvSpPr>
        <p:spPr>
          <a:xfrm>
            <a:off x="4800939" y="35792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File</a:t>
            </a:r>
            <a:endParaRPr sz="1000">
              <a:solidFill>
                <a:schemeClr val="lt1"/>
              </a:solidFill>
            </a:endParaRPr>
          </a:p>
        </p:txBody>
      </p:sp>
      <p:sp>
        <p:nvSpPr>
          <p:cNvPr id="762" name="Google Shape;762;p76"/>
          <p:cNvSpPr/>
          <p:nvPr/>
        </p:nvSpPr>
        <p:spPr>
          <a:xfrm>
            <a:off x="809189" y="14120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Policy</a:t>
            </a:r>
            <a:endParaRPr sz="1000">
              <a:solidFill>
                <a:schemeClr val="lt1"/>
              </a:solidFill>
            </a:endParaRPr>
          </a:p>
        </p:txBody>
      </p:sp>
      <p:cxnSp>
        <p:nvCxnSpPr>
          <p:cNvPr id="763" name="Google Shape;763;p76"/>
          <p:cNvCxnSpPr>
            <a:stCxn id="751" idx="1"/>
            <a:endCxn id="762" idx="6"/>
          </p:cNvCxnSpPr>
          <p:nvPr/>
        </p:nvCxnSpPr>
        <p:spPr>
          <a:xfrm rot="10800000">
            <a:off x="1774250" y="1890818"/>
            <a:ext cx="1152600" cy="729000"/>
          </a:xfrm>
          <a:prstGeom prst="straightConnector1">
            <a:avLst/>
          </a:prstGeom>
          <a:noFill/>
          <a:ln cap="flat" cmpd="sng" w="28575">
            <a:solidFill>
              <a:srgbClr val="595959"/>
            </a:solidFill>
            <a:prstDash val="dash"/>
            <a:round/>
            <a:headEnd len="med" w="med" type="none"/>
            <a:tailEnd len="med" w="med" type="stealth"/>
          </a:ln>
        </p:spPr>
      </p:cxnSp>
      <p:sp>
        <p:nvSpPr>
          <p:cNvPr id="764" name="Google Shape;764;p76"/>
          <p:cNvSpPr txBox="1"/>
          <p:nvPr/>
        </p:nvSpPr>
        <p:spPr>
          <a:xfrm>
            <a:off x="1934313" y="1724275"/>
            <a:ext cx="81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hasContext</a:t>
            </a:r>
            <a:endParaRPr sz="800"/>
          </a:p>
        </p:txBody>
      </p:sp>
      <p:sp>
        <p:nvSpPr>
          <p:cNvPr id="765" name="Google Shape;765;p76"/>
          <p:cNvSpPr/>
          <p:nvPr/>
        </p:nvSpPr>
        <p:spPr>
          <a:xfrm>
            <a:off x="809189" y="35792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Granule Packaging</a:t>
            </a:r>
            <a:endParaRPr sz="1000">
              <a:solidFill>
                <a:schemeClr val="lt1"/>
              </a:solidFill>
            </a:endParaRPr>
          </a:p>
        </p:txBody>
      </p:sp>
      <p:cxnSp>
        <p:nvCxnSpPr>
          <p:cNvPr id="766" name="Google Shape;766;p76"/>
          <p:cNvCxnSpPr>
            <a:stCxn id="751" idx="3"/>
            <a:endCxn id="765" idx="6"/>
          </p:cNvCxnSpPr>
          <p:nvPr/>
        </p:nvCxnSpPr>
        <p:spPr>
          <a:xfrm flipH="1">
            <a:off x="1774250" y="3296732"/>
            <a:ext cx="1152600" cy="761100"/>
          </a:xfrm>
          <a:prstGeom prst="straightConnector1">
            <a:avLst/>
          </a:prstGeom>
          <a:noFill/>
          <a:ln cap="flat" cmpd="sng" w="28575">
            <a:solidFill>
              <a:srgbClr val="595959"/>
            </a:solidFill>
            <a:prstDash val="dash"/>
            <a:round/>
            <a:headEnd len="med" w="med" type="none"/>
            <a:tailEnd len="med" w="med" type="stealth"/>
          </a:ln>
        </p:spPr>
      </p:cxnSp>
      <p:sp>
        <p:nvSpPr>
          <p:cNvPr id="767" name="Google Shape;767;p76"/>
          <p:cNvSpPr txBox="1"/>
          <p:nvPr/>
        </p:nvSpPr>
        <p:spPr>
          <a:xfrm>
            <a:off x="1924913" y="3867850"/>
            <a:ext cx="7446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packagedAs</a:t>
            </a:r>
            <a:endParaRPr sz="800"/>
          </a:p>
        </p:txBody>
      </p:sp>
      <p:sp>
        <p:nvSpPr>
          <p:cNvPr id="768" name="Google Shape;768;p76"/>
          <p:cNvSpPr/>
          <p:nvPr/>
        </p:nvSpPr>
        <p:spPr>
          <a:xfrm>
            <a:off x="782264" y="24956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000">
                <a:solidFill>
                  <a:schemeClr val="lt1"/>
                </a:solidFill>
              </a:rPr>
              <a:t>Storage Checksum</a:t>
            </a:r>
            <a:endParaRPr sz="1000">
              <a:solidFill>
                <a:schemeClr val="lt1"/>
              </a:solidFill>
            </a:endParaRPr>
          </a:p>
        </p:txBody>
      </p:sp>
      <p:cxnSp>
        <p:nvCxnSpPr>
          <p:cNvPr id="769" name="Google Shape;769;p76"/>
          <p:cNvCxnSpPr>
            <a:stCxn id="751" idx="2"/>
            <a:endCxn id="768" idx="6"/>
          </p:cNvCxnSpPr>
          <p:nvPr/>
        </p:nvCxnSpPr>
        <p:spPr>
          <a:xfrm flipH="1">
            <a:off x="1747214" y="2958275"/>
            <a:ext cx="1038300" cy="16200"/>
          </a:xfrm>
          <a:prstGeom prst="straightConnector1">
            <a:avLst/>
          </a:prstGeom>
          <a:noFill/>
          <a:ln cap="flat" cmpd="sng" w="28575">
            <a:solidFill>
              <a:srgbClr val="595959"/>
            </a:solidFill>
            <a:prstDash val="dash"/>
            <a:round/>
            <a:headEnd len="med" w="med" type="none"/>
            <a:tailEnd len="med" w="med" type="stealth"/>
          </a:ln>
        </p:spPr>
      </p:cxnSp>
      <p:sp>
        <p:nvSpPr>
          <p:cNvPr id="770" name="Google Shape;770;p76"/>
          <p:cNvSpPr txBox="1"/>
          <p:nvPr/>
        </p:nvSpPr>
        <p:spPr>
          <a:xfrm>
            <a:off x="1815262" y="2674175"/>
            <a:ext cx="616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hasFixity</a:t>
            </a:r>
            <a:endParaRPr sz="800"/>
          </a:p>
        </p:txBody>
      </p:sp>
      <p:cxnSp>
        <p:nvCxnSpPr>
          <p:cNvPr id="771" name="Google Shape;771;p76"/>
          <p:cNvCxnSpPr>
            <a:stCxn id="760" idx="7"/>
            <a:endCxn id="772" idx="3"/>
          </p:cNvCxnSpPr>
          <p:nvPr/>
        </p:nvCxnSpPr>
        <p:spPr>
          <a:xfrm flipH="1" rot="10800000">
            <a:off x="5624704" y="3266168"/>
            <a:ext cx="823500" cy="453300"/>
          </a:xfrm>
          <a:prstGeom prst="straightConnector1">
            <a:avLst/>
          </a:prstGeom>
          <a:noFill/>
          <a:ln cap="flat" cmpd="sng" w="28575">
            <a:solidFill>
              <a:srgbClr val="595959"/>
            </a:solidFill>
            <a:prstDash val="dash"/>
            <a:round/>
            <a:headEnd len="med" w="med" type="none"/>
            <a:tailEnd len="med" w="med" type="stealth"/>
          </a:ln>
        </p:spPr>
      </p:cxnSp>
      <p:sp>
        <p:nvSpPr>
          <p:cNvPr id="773" name="Google Shape;773;p76"/>
          <p:cNvSpPr txBox="1"/>
          <p:nvPr/>
        </p:nvSpPr>
        <p:spPr>
          <a:xfrm>
            <a:off x="5984613" y="3436925"/>
            <a:ext cx="81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hasData</a:t>
            </a:r>
            <a:endParaRPr sz="800"/>
          </a:p>
        </p:txBody>
      </p:sp>
      <p:sp>
        <p:nvSpPr>
          <p:cNvPr id="772" name="Google Shape;772;p76"/>
          <p:cNvSpPr/>
          <p:nvPr/>
        </p:nvSpPr>
        <p:spPr>
          <a:xfrm>
            <a:off x="6306839" y="2449013"/>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File Link</a:t>
            </a:r>
            <a:endParaRPr sz="1000">
              <a:solidFill>
                <a:schemeClr val="lt1"/>
              </a:solidFill>
            </a:endParaRPr>
          </a:p>
        </p:txBody>
      </p:sp>
      <p:sp>
        <p:nvSpPr>
          <p:cNvPr id="774" name="Google Shape;774;p76"/>
          <p:cNvSpPr/>
          <p:nvPr/>
        </p:nvSpPr>
        <p:spPr>
          <a:xfrm>
            <a:off x="7906814" y="4067350"/>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000">
                <a:solidFill>
                  <a:schemeClr val="lt1"/>
                </a:solidFill>
              </a:rPr>
              <a:t>File Schema</a:t>
            </a:r>
            <a:endParaRPr sz="1000">
              <a:solidFill>
                <a:schemeClr val="lt1"/>
              </a:solidFill>
            </a:endParaRPr>
          </a:p>
        </p:txBody>
      </p:sp>
      <p:cxnSp>
        <p:nvCxnSpPr>
          <p:cNvPr id="775" name="Google Shape;775;p76"/>
          <p:cNvCxnSpPr>
            <a:stCxn id="760" idx="5"/>
            <a:endCxn id="774" idx="2"/>
          </p:cNvCxnSpPr>
          <p:nvPr/>
        </p:nvCxnSpPr>
        <p:spPr>
          <a:xfrm>
            <a:off x="5624704" y="4396382"/>
            <a:ext cx="2282100" cy="149700"/>
          </a:xfrm>
          <a:prstGeom prst="straightConnector1">
            <a:avLst/>
          </a:prstGeom>
          <a:noFill/>
          <a:ln cap="flat" cmpd="sng" w="28575">
            <a:solidFill>
              <a:srgbClr val="595959"/>
            </a:solidFill>
            <a:prstDash val="dash"/>
            <a:round/>
            <a:headEnd len="med" w="med" type="none"/>
            <a:tailEnd len="med" w="med" type="stealth"/>
          </a:ln>
        </p:spPr>
      </p:cxnSp>
      <p:sp>
        <p:nvSpPr>
          <p:cNvPr id="776" name="Google Shape;776;p76"/>
          <p:cNvSpPr txBox="1"/>
          <p:nvPr/>
        </p:nvSpPr>
        <p:spPr>
          <a:xfrm>
            <a:off x="6647763" y="4211475"/>
            <a:ext cx="857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hasSemantics</a:t>
            </a:r>
            <a:endParaRPr sz="800"/>
          </a:p>
        </p:txBody>
      </p:sp>
      <p:sp>
        <p:nvSpPr>
          <p:cNvPr id="777" name="Google Shape;777;p76"/>
          <p:cNvSpPr/>
          <p:nvPr/>
        </p:nvSpPr>
        <p:spPr>
          <a:xfrm>
            <a:off x="7093689" y="32661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File Format</a:t>
            </a:r>
            <a:endParaRPr sz="1000">
              <a:solidFill>
                <a:schemeClr val="lt1"/>
              </a:solidFill>
            </a:endParaRPr>
          </a:p>
        </p:txBody>
      </p:sp>
      <p:cxnSp>
        <p:nvCxnSpPr>
          <p:cNvPr id="778" name="Google Shape;778;p76"/>
          <p:cNvCxnSpPr>
            <a:stCxn id="760" idx="6"/>
            <a:endCxn id="777" idx="2"/>
          </p:cNvCxnSpPr>
          <p:nvPr/>
        </p:nvCxnSpPr>
        <p:spPr>
          <a:xfrm flipH="1" rot="10800000">
            <a:off x="5766039" y="3744725"/>
            <a:ext cx="1327800" cy="313200"/>
          </a:xfrm>
          <a:prstGeom prst="straightConnector1">
            <a:avLst/>
          </a:prstGeom>
          <a:noFill/>
          <a:ln cap="flat" cmpd="sng" w="28575">
            <a:solidFill>
              <a:srgbClr val="595959"/>
            </a:solidFill>
            <a:prstDash val="dash"/>
            <a:round/>
            <a:headEnd len="med" w="med" type="none"/>
            <a:tailEnd len="med" w="med" type="stealth"/>
          </a:ln>
        </p:spPr>
      </p:cxnSp>
      <p:sp>
        <p:nvSpPr>
          <p:cNvPr id="779" name="Google Shape;779;p76"/>
          <p:cNvSpPr txBox="1"/>
          <p:nvPr/>
        </p:nvSpPr>
        <p:spPr>
          <a:xfrm>
            <a:off x="6281588" y="3900400"/>
            <a:ext cx="81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hasStructure</a:t>
            </a:r>
            <a:endParaRPr sz="800"/>
          </a:p>
        </p:txBody>
      </p:sp>
      <p:sp>
        <p:nvSpPr>
          <p:cNvPr id="780" name="Google Shape;780;p76"/>
          <p:cNvSpPr/>
          <p:nvPr/>
        </p:nvSpPr>
        <p:spPr>
          <a:xfrm>
            <a:off x="6199100" y="1160125"/>
            <a:ext cx="2838000" cy="9852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6"/>
          <p:cNvSpPr txBox="1"/>
          <p:nvPr/>
        </p:nvSpPr>
        <p:spPr>
          <a:xfrm>
            <a:off x="6238725" y="1141400"/>
            <a:ext cx="2838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solidFill>
                  <a:srgbClr val="000000"/>
                </a:solidFill>
                <a:latin typeface="Roboto"/>
                <a:ea typeface="Roboto"/>
                <a:cs typeface="Roboto"/>
                <a:sym typeface="Roboto"/>
              </a:rPr>
              <a:t>As Archival Information Units (AIUs) are processed in the workflow,</a:t>
            </a:r>
            <a:endParaRPr i="1" sz="1300">
              <a:solidFill>
                <a:srgbClr val="000000"/>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i="1" lang="en" sz="1300">
                <a:solidFill>
                  <a:srgbClr val="000000"/>
                </a:solidFill>
                <a:latin typeface="Roboto"/>
                <a:ea typeface="Roboto"/>
                <a:cs typeface="Roboto"/>
                <a:sym typeface="Roboto"/>
              </a:rPr>
              <a:t>information about the AIU and its relationships </a:t>
            </a:r>
            <a:r>
              <a:rPr i="1" lang="en" sz="1300">
                <a:latin typeface="Roboto"/>
                <a:ea typeface="Roboto"/>
                <a:cs typeface="Roboto"/>
                <a:sym typeface="Roboto"/>
              </a:rPr>
              <a:t>are</a:t>
            </a:r>
            <a:r>
              <a:rPr i="1" lang="en" sz="1300">
                <a:solidFill>
                  <a:srgbClr val="000000"/>
                </a:solidFill>
                <a:latin typeface="Roboto"/>
                <a:ea typeface="Roboto"/>
                <a:cs typeface="Roboto"/>
                <a:sym typeface="Roboto"/>
              </a:rPr>
              <a:t> stored in the graph.</a:t>
            </a:r>
            <a:endParaRPr i="1" sz="1300">
              <a:latin typeface="Roboto"/>
              <a:ea typeface="Roboto"/>
              <a:cs typeface="Roboto"/>
              <a:sym typeface="Roboto"/>
            </a:endParaRPr>
          </a:p>
        </p:txBody>
      </p:sp>
      <p:sp>
        <p:nvSpPr>
          <p:cNvPr id="782" name="Google Shape;782;p76"/>
          <p:cNvSpPr/>
          <p:nvPr/>
        </p:nvSpPr>
        <p:spPr>
          <a:xfrm>
            <a:off x="2785514" y="879425"/>
            <a:ext cx="965100" cy="957300"/>
          </a:xfrm>
          <a:prstGeom prst="ellipse">
            <a:avLst/>
          </a:prstGeom>
          <a:solidFill>
            <a:schemeClr val="accent6"/>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Archival Information Collection</a:t>
            </a:r>
            <a:endParaRPr sz="1000">
              <a:solidFill>
                <a:schemeClr val="lt1"/>
              </a:solidFill>
            </a:endParaRPr>
          </a:p>
        </p:txBody>
      </p:sp>
      <p:cxnSp>
        <p:nvCxnSpPr>
          <p:cNvPr id="783" name="Google Shape;783;p76"/>
          <p:cNvCxnSpPr>
            <a:stCxn id="782" idx="4"/>
          </p:cNvCxnSpPr>
          <p:nvPr/>
        </p:nvCxnSpPr>
        <p:spPr>
          <a:xfrm>
            <a:off x="3268064" y="1836725"/>
            <a:ext cx="12900" cy="636600"/>
          </a:xfrm>
          <a:prstGeom prst="straightConnector1">
            <a:avLst/>
          </a:prstGeom>
          <a:noFill/>
          <a:ln cap="flat" cmpd="sng" w="28575">
            <a:solidFill>
              <a:srgbClr val="595959"/>
            </a:solidFill>
            <a:prstDash val="dash"/>
            <a:round/>
            <a:headEnd len="med" w="med" type="none"/>
            <a:tailEnd len="med" w="med" type="stealth"/>
          </a:ln>
        </p:spPr>
      </p:cxnSp>
      <p:sp>
        <p:nvSpPr>
          <p:cNvPr id="784" name="Google Shape;784;p76"/>
          <p:cNvSpPr txBox="1"/>
          <p:nvPr/>
        </p:nvSpPr>
        <p:spPr>
          <a:xfrm>
            <a:off x="3256313" y="2029075"/>
            <a:ext cx="81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hasMembers</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77"/>
          <p:cNvSpPr txBox="1"/>
          <p:nvPr>
            <p:ph type="title"/>
          </p:nvPr>
        </p:nvSpPr>
        <p:spPr>
          <a:xfrm>
            <a:off x="0" y="273844"/>
            <a:ext cx="9144000" cy="696600"/>
          </a:xfrm>
          <a:prstGeom prst="rect">
            <a:avLst/>
          </a:prstGeom>
          <a:solidFill>
            <a:schemeClr val="lt2"/>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600"/>
              <a:buNone/>
            </a:pPr>
            <a:r>
              <a:rPr lang="en"/>
              <a:t>Looking Ahead</a:t>
            </a:r>
            <a:endParaRPr/>
          </a:p>
        </p:txBody>
      </p:sp>
      <p:pic>
        <p:nvPicPr>
          <p:cNvPr id="790" name="Google Shape;790;p77"/>
          <p:cNvPicPr preferRelativeResize="0"/>
          <p:nvPr/>
        </p:nvPicPr>
        <p:blipFill>
          <a:blip r:embed="rId3">
            <a:alphaModFix/>
          </a:blip>
          <a:stretch>
            <a:fillRect/>
          </a:stretch>
        </p:blipFill>
        <p:spPr>
          <a:xfrm>
            <a:off x="1090476" y="1128150"/>
            <a:ext cx="7196699" cy="3585050"/>
          </a:xfrm>
          <a:prstGeom prst="rect">
            <a:avLst/>
          </a:prstGeom>
          <a:noFill/>
          <a:ln>
            <a:noFill/>
          </a:ln>
        </p:spPr>
      </p:pic>
      <p:sp>
        <p:nvSpPr>
          <p:cNvPr id="791" name="Google Shape;791;p77"/>
          <p:cNvSpPr/>
          <p:nvPr/>
        </p:nvSpPr>
        <p:spPr>
          <a:xfrm>
            <a:off x="4436706" y="3685373"/>
            <a:ext cx="135300" cy="132000"/>
          </a:xfrm>
          <a:prstGeom prst="triangle">
            <a:avLst>
              <a:gd fmla="val 50000" name="adj"/>
            </a:avLst>
          </a:prstGeom>
          <a:solidFill>
            <a:srgbClr val="00FF00"/>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792" name="Google Shape;792;p77"/>
          <p:cNvSpPr/>
          <p:nvPr/>
        </p:nvSpPr>
        <p:spPr>
          <a:xfrm>
            <a:off x="5957281" y="3685373"/>
            <a:ext cx="135300" cy="132000"/>
          </a:xfrm>
          <a:prstGeom prst="triangle">
            <a:avLst>
              <a:gd fmla="val 50000" name="adj"/>
            </a:avLst>
          </a:prstGeom>
          <a:solidFill>
            <a:srgbClr val="00FF00"/>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793" name="Google Shape;793;p77"/>
          <p:cNvSpPr txBox="1"/>
          <p:nvPr/>
        </p:nvSpPr>
        <p:spPr>
          <a:xfrm>
            <a:off x="3982600" y="3609172"/>
            <a:ext cx="710100" cy="298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rPr b="1" i="0" lang="en" sz="800" u="none" cap="none" strike="noStrike">
                <a:solidFill>
                  <a:srgbClr val="000000"/>
                </a:solidFill>
                <a:latin typeface="Calibri"/>
                <a:ea typeface="Calibri"/>
                <a:cs typeface="Calibri"/>
                <a:sym typeface="Calibri"/>
              </a:rPr>
              <a:t>IOC</a:t>
            </a:r>
            <a:endParaRPr b="1" i="0" sz="800" u="none" cap="none" strike="noStrike">
              <a:solidFill>
                <a:srgbClr val="000000"/>
              </a:solidFill>
              <a:latin typeface="Calibri"/>
              <a:ea typeface="Calibri"/>
              <a:cs typeface="Calibri"/>
              <a:sym typeface="Calibri"/>
            </a:endParaRPr>
          </a:p>
        </p:txBody>
      </p:sp>
      <p:sp>
        <p:nvSpPr>
          <p:cNvPr id="794" name="Google Shape;794;p77"/>
          <p:cNvSpPr txBox="1"/>
          <p:nvPr/>
        </p:nvSpPr>
        <p:spPr>
          <a:xfrm>
            <a:off x="5506600" y="3609172"/>
            <a:ext cx="710100" cy="298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rPr b="1" lang="en" sz="800">
                <a:latin typeface="Calibri"/>
                <a:ea typeface="Calibri"/>
                <a:cs typeface="Calibri"/>
                <a:sym typeface="Calibri"/>
              </a:rPr>
              <a:t>F</a:t>
            </a:r>
            <a:r>
              <a:rPr b="1" i="0" lang="en" sz="800" u="none" cap="none" strike="noStrike">
                <a:solidFill>
                  <a:srgbClr val="000000"/>
                </a:solidFill>
                <a:latin typeface="Calibri"/>
                <a:ea typeface="Calibri"/>
                <a:cs typeface="Calibri"/>
                <a:sym typeface="Calibri"/>
              </a:rPr>
              <a:t>OC</a:t>
            </a:r>
            <a:endParaRPr b="1" i="0" sz="8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78"/>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Activities at NCEI</a:t>
            </a:r>
            <a:endParaRPr b="1" i="0" sz="3600" u="none" cap="none" strike="noStrike">
              <a:latin typeface="Calibri"/>
              <a:ea typeface="Calibri"/>
              <a:cs typeface="Calibri"/>
              <a:sym typeface="Calibri"/>
            </a:endParaRPr>
          </a:p>
        </p:txBody>
      </p:sp>
      <p:sp>
        <p:nvSpPr>
          <p:cNvPr id="801" name="Google Shape;801;p78"/>
          <p:cNvSpPr txBox="1"/>
          <p:nvPr/>
        </p:nvSpPr>
        <p:spPr>
          <a:xfrm>
            <a:off x="454200" y="1242581"/>
            <a:ext cx="8235600" cy="33168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Launched a new Scaled Agile Framework (SAFe) implementation of an Agile Release Train (ART), focused on sustaining our on-premise enterprise archive systems and data ingest until we migrate to the cloud</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OneStop-Inventory Manager V3 update planned for May-June release (public updates had been on hold for last couple years)</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Re-enables the official NOAA Data Catalog</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CoMET updates </a:t>
            </a:r>
            <a:r>
              <a:rPr lang="en" sz="2300">
                <a:solidFill>
                  <a:schemeClr val="dk1"/>
                </a:solidFill>
                <a:latin typeface="Calibri"/>
                <a:ea typeface="Calibri"/>
                <a:cs typeface="Calibri"/>
                <a:sym typeface="Calibri"/>
              </a:rPr>
              <a:t>continue…</a:t>
            </a:r>
            <a:endParaRPr sz="2300">
              <a:solidFill>
                <a:schemeClr val="dk1"/>
              </a:solidFill>
              <a:latin typeface="Calibri"/>
              <a:ea typeface="Calibri"/>
              <a:cs typeface="Calibri"/>
              <a:sym typeface="Calibri"/>
            </a:endParaRPr>
          </a:p>
        </p:txBody>
      </p:sp>
      <p:sp>
        <p:nvSpPr>
          <p:cNvPr id="802" name="Google Shape;802;p78"/>
          <p:cNvSpPr txBox="1"/>
          <p:nvPr/>
        </p:nvSpPr>
        <p:spPr>
          <a:xfrm>
            <a:off x="5643150" y="4585150"/>
            <a:ext cx="332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CoMET</a:t>
            </a:r>
            <a:r>
              <a:rPr lang="en">
                <a:latin typeface="Calibri"/>
                <a:ea typeface="Calibri"/>
                <a:cs typeface="Calibri"/>
                <a:sym typeface="Calibri"/>
              </a:rPr>
              <a:t> = Collection Metadata </a:t>
            </a:r>
            <a:r>
              <a:rPr lang="en">
                <a:latin typeface="Calibri"/>
                <a:ea typeface="Calibri"/>
                <a:cs typeface="Calibri"/>
                <a:sym typeface="Calibri"/>
              </a:rPr>
              <a:t>Editing</a:t>
            </a:r>
            <a:r>
              <a:rPr lang="en">
                <a:latin typeface="Calibri"/>
                <a:ea typeface="Calibri"/>
                <a:cs typeface="Calibri"/>
                <a:sym typeface="Calibri"/>
              </a:rPr>
              <a:t> Tool</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79"/>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Activities at NCEI: </a:t>
            </a:r>
            <a:r>
              <a:rPr b="1" lang="en" sz="3600">
                <a:latin typeface="Calibri"/>
                <a:ea typeface="Calibri"/>
                <a:cs typeface="Calibri"/>
                <a:sym typeface="Calibri"/>
              </a:rPr>
              <a:t>CoMET</a:t>
            </a:r>
            <a:endParaRPr b="1" i="0" sz="3600" u="none" cap="none" strike="noStrike">
              <a:latin typeface="Calibri"/>
              <a:ea typeface="Calibri"/>
              <a:cs typeface="Calibri"/>
              <a:sym typeface="Calibri"/>
            </a:endParaRPr>
          </a:p>
        </p:txBody>
      </p:sp>
      <p:sp>
        <p:nvSpPr>
          <p:cNvPr id="809" name="Google Shape;809;p79"/>
          <p:cNvSpPr txBox="1"/>
          <p:nvPr/>
        </p:nvSpPr>
        <p:spPr>
          <a:xfrm>
            <a:off x="454200" y="1242575"/>
            <a:ext cx="8235600" cy="35313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Repository-like (e.g. Git) functionalities</a:t>
            </a:r>
            <a:endParaRPr sz="2300">
              <a:solidFill>
                <a:schemeClr val="dk1"/>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Version Control, Revert, and User Tracking</a:t>
            </a:r>
            <a:endParaRPr sz="20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Application Programming Interface (API)</a:t>
            </a:r>
            <a:endParaRPr sz="2300">
              <a:solidFill>
                <a:schemeClr val="dk1"/>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Bulk automation and flexible workflow</a:t>
            </a:r>
            <a:endParaRPr sz="20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Data Stewardship Maturity Questionnaire (DSMQ) integrated </a:t>
            </a:r>
            <a:endParaRPr sz="2300">
              <a:solidFill>
                <a:schemeClr val="dk1"/>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Data Stewardship Maturity Report (DSMR) capability later this year</a:t>
            </a:r>
            <a:endParaRPr sz="2000">
              <a:solidFill>
                <a:schemeClr val="dk1"/>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Allows for output of a compliant PDF document for submission to </a:t>
            </a:r>
            <a:r>
              <a:rPr lang="en" sz="2000">
                <a:solidFill>
                  <a:schemeClr val="dk1"/>
                </a:solidFill>
                <a:latin typeface="Calibri"/>
                <a:ea typeface="Calibri"/>
                <a:cs typeface="Calibri"/>
                <a:sym typeface="Calibri"/>
              </a:rPr>
              <a:t>NOAA Central Library</a:t>
            </a:r>
            <a:r>
              <a:rPr lang="en" sz="2000">
                <a:solidFill>
                  <a:schemeClr val="dk1"/>
                </a:solidFill>
                <a:latin typeface="Calibri"/>
                <a:ea typeface="Calibri"/>
                <a:cs typeface="Calibri"/>
                <a:sym typeface="Calibri"/>
              </a:rPr>
              <a:t> (with cross-referencing and DOI)</a:t>
            </a:r>
            <a:endParaRPr sz="2000">
              <a:solidFill>
                <a:schemeClr val="dk1"/>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Timeframe </a:t>
            </a:r>
            <a:r>
              <a:rPr lang="en" sz="2100">
                <a:solidFill>
                  <a:schemeClr val="dk1"/>
                </a:solidFill>
                <a:latin typeface="Calibri"/>
                <a:ea typeface="Calibri"/>
                <a:cs typeface="Calibri"/>
                <a:sym typeface="Calibri"/>
              </a:rPr>
              <a:t>for public availability still being determined</a:t>
            </a:r>
            <a:endParaRPr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300">
              <a:solidFill>
                <a:schemeClr val="dk1"/>
              </a:solidFill>
              <a:latin typeface="Calibri"/>
              <a:ea typeface="Calibri"/>
              <a:cs typeface="Calibri"/>
              <a:sym typeface="Calibri"/>
            </a:endParaRPr>
          </a:p>
        </p:txBody>
      </p:sp>
      <p:sp>
        <p:nvSpPr>
          <p:cNvPr id="810" name="Google Shape;810;p79"/>
          <p:cNvSpPr txBox="1"/>
          <p:nvPr/>
        </p:nvSpPr>
        <p:spPr>
          <a:xfrm>
            <a:off x="6269550" y="4585150"/>
            <a:ext cx="269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811" name="Google Shape;811;p79"/>
          <p:cNvSpPr txBox="1"/>
          <p:nvPr/>
        </p:nvSpPr>
        <p:spPr>
          <a:xfrm>
            <a:off x="5643150" y="4585150"/>
            <a:ext cx="332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CoMET = Collection Metadata Editing Tool</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80"/>
          <p:cNvSpPr txBox="1"/>
          <p:nvPr>
            <p:ph type="ctrTitle"/>
          </p:nvPr>
        </p:nvSpPr>
        <p:spPr>
          <a:xfrm>
            <a:off x="1143000" y="1454524"/>
            <a:ext cx="6858000" cy="124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6"/>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One-Slide Summary</a:t>
            </a:r>
            <a:endParaRPr b="1" i="0" sz="3600" u="none" cap="none" strike="noStrike">
              <a:latin typeface="Calibri"/>
              <a:ea typeface="Calibri"/>
              <a:cs typeface="Calibri"/>
              <a:sym typeface="Calibri"/>
            </a:endParaRPr>
          </a:p>
        </p:txBody>
      </p:sp>
      <p:sp>
        <p:nvSpPr>
          <p:cNvPr id="391" name="Google Shape;391;p66"/>
          <p:cNvSpPr txBox="1"/>
          <p:nvPr/>
        </p:nvSpPr>
        <p:spPr>
          <a:xfrm>
            <a:off x="383250" y="1242575"/>
            <a:ext cx="8377500" cy="3316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300"/>
              </a:spcBef>
              <a:spcAft>
                <a:spcPts val="0"/>
              </a:spcAft>
              <a:buClr>
                <a:schemeClr val="dk1"/>
              </a:buClr>
              <a:buSzPts val="1800"/>
              <a:buChar char="●"/>
            </a:pPr>
            <a:r>
              <a:rPr lang="en" sz="1800">
                <a:solidFill>
                  <a:schemeClr val="dk1"/>
                </a:solidFill>
                <a:highlight>
                  <a:srgbClr val="FFFFFF"/>
                </a:highlight>
              </a:rPr>
              <a:t>As part of changes across the US Federal Government, NOAA is substantially revising its data governance</a:t>
            </a:r>
            <a:endParaRPr sz="1800">
              <a:solidFill>
                <a:schemeClr val="dk1"/>
              </a:solidFill>
              <a:highlight>
                <a:srgbClr val="FFFFFF"/>
              </a:highlight>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New “Assistant Chief Data Officers” </a:t>
            </a:r>
            <a:r>
              <a:rPr lang="en" sz="1200">
                <a:solidFill>
                  <a:schemeClr val="dk1"/>
                </a:solidFill>
                <a:highlight>
                  <a:schemeClr val="lt1"/>
                </a:highlight>
              </a:rPr>
              <a:t>from all components of NOAA </a:t>
            </a:r>
            <a:r>
              <a:rPr lang="en" sz="1200">
                <a:solidFill>
                  <a:schemeClr val="dk1"/>
                </a:solidFill>
                <a:highlight>
                  <a:srgbClr val="FFFFFF"/>
                </a:highlight>
              </a:rPr>
              <a:t>supporting Chief Data Officer</a:t>
            </a:r>
            <a:endParaRPr sz="1200">
              <a:solidFill>
                <a:schemeClr val="dk1"/>
              </a:solidFill>
              <a:highlight>
                <a:srgbClr val="FFFFFF"/>
              </a:highlight>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“Environmental Data Management Committee” evolving to the “NOAA Data Governance Committee”</a:t>
            </a:r>
            <a:endParaRPr sz="1200">
              <a:solidFill>
                <a:schemeClr val="dk1"/>
              </a:solidFill>
              <a:highlight>
                <a:srgbClr val="FFFFFF"/>
              </a:highlight>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Scope now includes all NOAA data (business, administrative, financial, etc) not just environmental</a:t>
            </a:r>
            <a:endParaRPr sz="1200">
              <a:solidFill>
                <a:schemeClr val="dk1"/>
              </a:solidFill>
              <a:highlight>
                <a:srgbClr val="FFFFFF"/>
              </a:highlight>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highlight>
                  <a:srgbClr val="FFFFFF"/>
                </a:highlight>
              </a:rPr>
              <a:t>Update on NESDIS Common Cloud Framework (NCCF)</a:t>
            </a:r>
            <a:endParaRPr sz="1800">
              <a:solidFill>
                <a:schemeClr val="dk1"/>
              </a:solidFill>
              <a:highlight>
                <a:srgbClr val="FFFFFF"/>
              </a:highlight>
            </a:endParaRPr>
          </a:p>
          <a:p>
            <a:pPr indent="-298450" lvl="1" marL="914400" rtl="0" algn="l">
              <a:lnSpc>
                <a:spcPct val="115000"/>
              </a:lnSpc>
              <a:spcBef>
                <a:spcPts val="0"/>
              </a:spcBef>
              <a:spcAft>
                <a:spcPts val="0"/>
              </a:spcAft>
              <a:buClr>
                <a:schemeClr val="dk1"/>
              </a:buClr>
              <a:buSzPts val="1100"/>
              <a:buChar char="○"/>
            </a:pPr>
            <a:r>
              <a:rPr lang="en" sz="1200">
                <a:solidFill>
                  <a:schemeClr val="dk1"/>
                </a:solidFill>
                <a:highlight>
                  <a:srgbClr val="FFFFFF"/>
                </a:highlight>
              </a:rPr>
              <a:t>NCCF continues progress</a:t>
            </a:r>
            <a:endParaRPr sz="1200">
              <a:solidFill>
                <a:schemeClr val="dk1"/>
              </a:solidFill>
              <a:highlight>
                <a:srgbClr val="FFFFFF"/>
              </a:highlight>
            </a:endParaRPr>
          </a:p>
          <a:p>
            <a:pPr indent="-298450" lvl="1" marL="914400" rtl="0" algn="l">
              <a:lnSpc>
                <a:spcPct val="115000"/>
              </a:lnSpc>
              <a:spcBef>
                <a:spcPts val="0"/>
              </a:spcBef>
              <a:spcAft>
                <a:spcPts val="0"/>
              </a:spcAft>
              <a:buClr>
                <a:schemeClr val="dk1"/>
              </a:buClr>
              <a:buSzPts val="1100"/>
              <a:buChar char="○"/>
            </a:pPr>
            <a:r>
              <a:rPr lang="en" sz="1200">
                <a:solidFill>
                  <a:schemeClr val="dk1"/>
                </a:solidFill>
                <a:highlight>
                  <a:srgbClr val="FFFFFF"/>
                </a:highlight>
              </a:rPr>
              <a:t>NESDIS Cloud Archive Program integrated into NCCF and on track for late 2022 initial operating capability</a:t>
            </a:r>
            <a:endParaRPr sz="1200">
              <a:solidFill>
                <a:schemeClr val="dk1"/>
              </a:solidFill>
              <a:highlight>
                <a:srgbClr val="FFFFFF"/>
              </a:highlight>
            </a:endParaRPr>
          </a:p>
          <a:p>
            <a:pPr indent="-298450" lvl="1" marL="914400" rtl="0" algn="l">
              <a:lnSpc>
                <a:spcPct val="115000"/>
              </a:lnSpc>
              <a:spcBef>
                <a:spcPts val="0"/>
              </a:spcBef>
              <a:spcAft>
                <a:spcPts val="0"/>
              </a:spcAft>
              <a:buClr>
                <a:schemeClr val="dk1"/>
              </a:buClr>
              <a:buSzPts val="1100"/>
              <a:buChar char="○"/>
            </a:pPr>
            <a:r>
              <a:rPr lang="en" sz="1200">
                <a:solidFill>
                  <a:schemeClr val="dk1"/>
                </a:solidFill>
                <a:highlight>
                  <a:srgbClr val="FFFFFF"/>
                </a:highlight>
              </a:rPr>
              <a:t>New knowledge graph supports the emerging Cloud Archive</a:t>
            </a:r>
            <a:endParaRPr sz="1200">
              <a:solidFill>
                <a:schemeClr val="dk1"/>
              </a:solidFill>
              <a:highlight>
                <a:srgbClr val="FFFFFF"/>
              </a:highlight>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highlight>
                  <a:srgbClr val="FFFFFF"/>
                </a:highlight>
              </a:rPr>
              <a:t>Updates from NCEI</a:t>
            </a:r>
            <a:endParaRPr sz="1800">
              <a:solidFill>
                <a:schemeClr val="dk1"/>
              </a:solidFill>
              <a:highlight>
                <a:srgbClr val="FFFFFF"/>
              </a:highlight>
            </a:endParaRPr>
          </a:p>
          <a:p>
            <a:pPr indent="-298450" lvl="1" marL="914400" rtl="0" algn="l">
              <a:lnSpc>
                <a:spcPct val="115000"/>
              </a:lnSpc>
              <a:spcBef>
                <a:spcPts val="0"/>
              </a:spcBef>
              <a:spcAft>
                <a:spcPts val="0"/>
              </a:spcAft>
              <a:buClr>
                <a:schemeClr val="dk1"/>
              </a:buClr>
              <a:buSzPts val="1100"/>
              <a:buChar char="○"/>
            </a:pPr>
            <a:r>
              <a:rPr lang="en" sz="1200">
                <a:solidFill>
                  <a:schemeClr val="dk1"/>
                </a:solidFill>
                <a:highlight>
                  <a:srgbClr val="FFFFFF"/>
                </a:highlight>
              </a:rPr>
              <a:t>OneStop NOAA Data Catalog update to V3 in May-June </a:t>
            </a:r>
            <a:r>
              <a:rPr lang="en" sz="1200">
                <a:solidFill>
                  <a:schemeClr val="dk1"/>
                </a:solidFill>
                <a:highlight>
                  <a:srgbClr val="FFFFFF"/>
                </a:highlight>
              </a:rPr>
              <a:t>time frame</a:t>
            </a:r>
            <a:endParaRPr sz="1200">
              <a:solidFill>
                <a:schemeClr val="dk1"/>
              </a:solidFill>
              <a:highlight>
                <a:srgbClr val="FFFFFF"/>
              </a:highlight>
            </a:endParaRPr>
          </a:p>
          <a:p>
            <a:pPr indent="-298450" lvl="1" marL="914400" rtl="0" algn="l">
              <a:lnSpc>
                <a:spcPct val="115000"/>
              </a:lnSpc>
              <a:spcBef>
                <a:spcPts val="0"/>
              </a:spcBef>
              <a:spcAft>
                <a:spcPts val="0"/>
              </a:spcAft>
              <a:buClr>
                <a:schemeClr val="dk1"/>
              </a:buClr>
              <a:buSzPts val="1100"/>
              <a:buChar char="○"/>
            </a:pPr>
            <a:r>
              <a:rPr lang="en" sz="1200">
                <a:solidFill>
                  <a:schemeClr val="dk1"/>
                </a:solidFill>
                <a:highlight>
                  <a:srgbClr val="FFFFFF"/>
                </a:highlight>
              </a:rPr>
              <a:t>Collection Metadata </a:t>
            </a:r>
            <a:r>
              <a:rPr lang="en" sz="1200">
                <a:solidFill>
                  <a:schemeClr val="dk1"/>
                </a:solidFill>
                <a:highlight>
                  <a:srgbClr val="FFFFFF"/>
                </a:highlight>
              </a:rPr>
              <a:t>Editing</a:t>
            </a:r>
            <a:r>
              <a:rPr lang="en" sz="1200">
                <a:solidFill>
                  <a:schemeClr val="dk1"/>
                </a:solidFill>
                <a:highlight>
                  <a:srgbClr val="FFFFFF"/>
                </a:highlight>
              </a:rPr>
              <a:t> Tool (CoMET) continues progress, integrating Data Stewardship Maturity tools</a:t>
            </a:r>
            <a:endParaRPr sz="23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7"/>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New Data Governance at NOAA</a:t>
            </a:r>
            <a:endParaRPr b="1" i="0" sz="3600" u="none" cap="none" strike="noStrike">
              <a:latin typeface="Calibri"/>
              <a:ea typeface="Calibri"/>
              <a:cs typeface="Calibri"/>
              <a:sym typeface="Calibri"/>
            </a:endParaRPr>
          </a:p>
        </p:txBody>
      </p:sp>
      <p:sp>
        <p:nvSpPr>
          <p:cNvPr id="398" name="Google Shape;398;p67"/>
          <p:cNvSpPr txBox="1"/>
          <p:nvPr/>
        </p:nvSpPr>
        <p:spPr>
          <a:xfrm>
            <a:off x="454200" y="1242581"/>
            <a:ext cx="8235600" cy="3316800"/>
          </a:xfrm>
          <a:prstGeom prst="rect">
            <a:avLst/>
          </a:prstGeom>
          <a:noFill/>
          <a:ln>
            <a:noFill/>
          </a:ln>
        </p:spPr>
        <p:txBody>
          <a:bodyPr anchorCtr="0" anchor="t" bIns="91425" lIns="91425" spcFirstLastPara="1" rIns="91425" wrap="square" tIns="91425">
            <a:noAutofit/>
          </a:bodyPr>
          <a:lstStyle/>
          <a:p>
            <a:pPr indent="-361950" lvl="0" marL="457200" marR="0" rtl="0" algn="l">
              <a:lnSpc>
                <a:spcPct val="10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Updates to data governance across US Federal agencies as a result of the Evidence Act and the Federal Data Strategy </a:t>
            </a:r>
            <a:endParaRPr sz="2100">
              <a:solidFill>
                <a:schemeClr val="dk1"/>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Current NOAA data governance approach is out of date and not in alignment with the importance of data to NOAA’s mission</a:t>
            </a:r>
            <a:endParaRPr sz="2100">
              <a:solidFill>
                <a:schemeClr val="dk1"/>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Data governance is being expanded to include all of NOAA’s data, not just environmental data</a:t>
            </a:r>
            <a:endParaRPr sz="2100">
              <a:solidFill>
                <a:schemeClr val="dk1"/>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Since 2009, the Environmental Data Management Committee (EDMC) has implemented </a:t>
            </a:r>
            <a:r>
              <a:rPr lang="en" sz="2100" u="sng">
                <a:solidFill>
                  <a:srgbClr val="1155CC"/>
                </a:solidFill>
                <a:latin typeface="Calibri"/>
                <a:ea typeface="Calibri"/>
                <a:cs typeface="Calibri"/>
                <a:sym typeface="Calibri"/>
                <a:hlinkClick r:id="rId3">
                  <a:extLst>
                    <a:ext uri="{A12FA001-AC4F-418D-AE19-62706E023703}">
                      <ahyp:hlinkClr val="tx"/>
                    </a:ext>
                  </a:extLst>
                </a:hlinkClick>
              </a:rPr>
              <a:t>Procedural Directives</a:t>
            </a:r>
            <a:r>
              <a:rPr lang="en" sz="2100">
                <a:solidFill>
                  <a:schemeClr val="dk1"/>
                </a:solidFill>
                <a:latin typeface="Calibri"/>
                <a:ea typeface="Calibri"/>
                <a:cs typeface="Calibri"/>
                <a:sym typeface="Calibri"/>
              </a:rPr>
              <a:t> to manage the environmental data, but the EDMC is evolving into the NOAA Data Governance Committee (DGC) and will have within its scope all NOAA data</a:t>
            </a:r>
            <a:endParaRPr sz="21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8"/>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New Data Governance at NOAA</a:t>
            </a:r>
            <a:endParaRPr b="1" i="0" sz="3600" u="none" cap="none" strike="noStrike">
              <a:latin typeface="Calibri"/>
              <a:ea typeface="Calibri"/>
              <a:cs typeface="Calibri"/>
              <a:sym typeface="Calibri"/>
            </a:endParaRPr>
          </a:p>
        </p:txBody>
      </p:sp>
      <p:sp>
        <p:nvSpPr>
          <p:cNvPr id="405" name="Google Shape;405;p68"/>
          <p:cNvSpPr txBox="1"/>
          <p:nvPr>
            <p:ph idx="4294967295" type="title"/>
          </p:nvPr>
        </p:nvSpPr>
        <p:spPr>
          <a:xfrm>
            <a:off x="45275" y="1262875"/>
            <a:ext cx="1323900" cy="895200"/>
          </a:xfrm>
          <a:prstGeom prst="rect">
            <a:avLst/>
          </a:prstGeom>
        </p:spPr>
        <p:txBody>
          <a:bodyPr anchorCtr="0" anchor="ctr" bIns="68575" lIns="68575" spcFirstLastPara="1" rIns="68575" wrap="square" tIns="68575">
            <a:normAutofit/>
          </a:bodyPr>
          <a:lstStyle/>
          <a:p>
            <a:pPr indent="0" lvl="0" marL="0" rtl="0" algn="l">
              <a:spcBef>
                <a:spcPts val="0"/>
              </a:spcBef>
              <a:spcAft>
                <a:spcPts val="0"/>
              </a:spcAft>
              <a:buSzPts val="990"/>
              <a:buNone/>
            </a:pPr>
            <a:r>
              <a:rPr lang="en" sz="1300"/>
              <a:t>Assistant Chief Data Officers (ACDOs)</a:t>
            </a:r>
            <a:endParaRPr sz="1300"/>
          </a:p>
        </p:txBody>
      </p:sp>
      <p:sp>
        <p:nvSpPr>
          <p:cNvPr id="406" name="Google Shape;406;p68"/>
          <p:cNvSpPr txBox="1"/>
          <p:nvPr>
            <p:ph idx="4294967295" type="body"/>
          </p:nvPr>
        </p:nvSpPr>
        <p:spPr>
          <a:xfrm>
            <a:off x="5332625" y="1116100"/>
            <a:ext cx="3694500" cy="3946200"/>
          </a:xfrm>
          <a:prstGeom prst="rect">
            <a:avLst/>
          </a:prstGeom>
          <a:solidFill>
            <a:srgbClr val="0A4595"/>
          </a:solidFill>
          <a:effectLst>
            <a:outerShdw blurRad="57150" rotWithShape="0" algn="bl" dir="8220000" dist="123825">
              <a:srgbClr val="000000">
                <a:alpha val="50000"/>
              </a:srgbClr>
            </a:outerShdw>
          </a:effectLst>
        </p:spPr>
        <p:txBody>
          <a:bodyPr anchorCtr="0" anchor="ctr" bIns="68575" lIns="68575" spcFirstLastPara="1" rIns="68575" wrap="square" tIns="68575">
            <a:noAutofit/>
          </a:bodyPr>
          <a:lstStyle/>
          <a:p>
            <a:pPr indent="0" lvl="0" marL="114300" rtl="0" algn="l">
              <a:spcBef>
                <a:spcPts val="0"/>
              </a:spcBef>
              <a:spcAft>
                <a:spcPts val="0"/>
              </a:spcAft>
              <a:buNone/>
            </a:pPr>
            <a:r>
              <a:rPr b="1" lang="en" sz="1600">
                <a:solidFill>
                  <a:schemeClr val="lt1"/>
                </a:solidFill>
                <a:latin typeface="Candara"/>
                <a:ea typeface="Candara"/>
                <a:cs typeface="Candara"/>
                <a:sym typeface="Candara"/>
              </a:rPr>
              <a:t>ACDO Recommendation:</a:t>
            </a:r>
            <a:endParaRPr sz="1500">
              <a:solidFill>
                <a:schemeClr val="lt1"/>
              </a:solidFill>
              <a:latin typeface="Candara"/>
              <a:ea typeface="Candara"/>
              <a:cs typeface="Candara"/>
              <a:sym typeface="Candara"/>
            </a:endParaRPr>
          </a:p>
          <a:p>
            <a:pPr indent="-209550" lvl="0" marL="342900" rtl="0" algn="l">
              <a:spcBef>
                <a:spcPts val="1000"/>
              </a:spcBef>
              <a:spcAft>
                <a:spcPts val="0"/>
              </a:spcAft>
              <a:buClr>
                <a:schemeClr val="lt1"/>
              </a:buClr>
              <a:buSzPts val="1500"/>
              <a:buFont typeface="Candara"/>
              <a:buChar char="•"/>
            </a:pPr>
            <a:r>
              <a:rPr lang="en" sz="1500">
                <a:solidFill>
                  <a:schemeClr val="lt1"/>
                </a:solidFill>
                <a:latin typeface="Candara"/>
                <a:ea typeface="Candara"/>
                <a:cs typeface="Candara"/>
                <a:sym typeface="Candara"/>
              </a:rPr>
              <a:t>Full-time ACDO in each NOAA line office</a:t>
            </a:r>
            <a:endParaRPr sz="1500">
              <a:solidFill>
                <a:schemeClr val="lt1"/>
              </a:solidFill>
              <a:latin typeface="Candara"/>
              <a:ea typeface="Candara"/>
              <a:cs typeface="Candara"/>
              <a:sym typeface="Candara"/>
            </a:endParaRPr>
          </a:p>
          <a:p>
            <a:pPr indent="-209550" lvl="0" marL="342900" rtl="0" algn="l">
              <a:spcBef>
                <a:spcPts val="0"/>
              </a:spcBef>
              <a:spcAft>
                <a:spcPts val="0"/>
              </a:spcAft>
              <a:buClr>
                <a:schemeClr val="lt1"/>
              </a:buClr>
              <a:buSzPts val="1500"/>
              <a:buFont typeface="Candara"/>
              <a:buChar char="•"/>
            </a:pPr>
            <a:r>
              <a:rPr lang="en" sz="1500">
                <a:solidFill>
                  <a:schemeClr val="lt1"/>
                </a:solidFill>
                <a:latin typeface="Candara"/>
                <a:ea typeface="Candara"/>
                <a:cs typeface="Candara"/>
                <a:sym typeface="Candara"/>
              </a:rPr>
              <a:t>Lead for data governance and NOAA Data Strategy implementation</a:t>
            </a:r>
            <a:endParaRPr sz="1500">
              <a:solidFill>
                <a:schemeClr val="lt1"/>
              </a:solidFill>
              <a:latin typeface="Candara"/>
              <a:ea typeface="Candara"/>
              <a:cs typeface="Candara"/>
              <a:sym typeface="Candara"/>
            </a:endParaRPr>
          </a:p>
          <a:p>
            <a:pPr indent="-209550" lvl="0" marL="342900" rtl="0" algn="l">
              <a:spcBef>
                <a:spcPts val="0"/>
              </a:spcBef>
              <a:spcAft>
                <a:spcPts val="0"/>
              </a:spcAft>
              <a:buClr>
                <a:schemeClr val="lt1"/>
              </a:buClr>
              <a:buSzPts val="1500"/>
              <a:buFont typeface="Candara"/>
              <a:buChar char="•"/>
            </a:pPr>
            <a:r>
              <a:rPr lang="en" sz="1500">
                <a:solidFill>
                  <a:schemeClr val="lt1"/>
                </a:solidFill>
                <a:latin typeface="Candara"/>
                <a:ea typeface="Candara"/>
                <a:cs typeface="Candara"/>
                <a:sym typeface="Candara"/>
              </a:rPr>
              <a:t>Report directly to a senior official </a:t>
            </a:r>
            <a:endParaRPr sz="1500">
              <a:solidFill>
                <a:schemeClr val="lt1"/>
              </a:solidFill>
              <a:latin typeface="Candara"/>
              <a:ea typeface="Candara"/>
              <a:cs typeface="Candara"/>
              <a:sym typeface="Candara"/>
            </a:endParaRPr>
          </a:p>
          <a:p>
            <a:pPr indent="-209550" lvl="0" marL="342900" rtl="0" algn="l">
              <a:spcBef>
                <a:spcPts val="0"/>
              </a:spcBef>
              <a:spcAft>
                <a:spcPts val="0"/>
              </a:spcAft>
              <a:buClr>
                <a:schemeClr val="lt1"/>
              </a:buClr>
              <a:buSzPts val="1500"/>
              <a:buFont typeface="Candara"/>
              <a:buChar char="•"/>
            </a:pPr>
            <a:r>
              <a:rPr lang="en" sz="1500">
                <a:solidFill>
                  <a:schemeClr val="lt1"/>
                </a:solidFill>
                <a:latin typeface="Candara"/>
                <a:ea typeface="Candara"/>
                <a:cs typeface="Candara"/>
                <a:sym typeface="Candara"/>
              </a:rPr>
              <a:t>Principal Member on the NOAA Data Governance Committee</a:t>
            </a:r>
            <a:endParaRPr sz="1500">
              <a:solidFill>
                <a:schemeClr val="lt1"/>
              </a:solidFill>
              <a:latin typeface="Candara"/>
              <a:ea typeface="Candara"/>
              <a:cs typeface="Candara"/>
              <a:sym typeface="Candara"/>
            </a:endParaRPr>
          </a:p>
          <a:p>
            <a:pPr indent="0" lvl="0" marL="457200" rtl="0" algn="l">
              <a:spcBef>
                <a:spcPts val="0"/>
              </a:spcBef>
              <a:spcAft>
                <a:spcPts val="0"/>
              </a:spcAft>
              <a:buNone/>
            </a:pPr>
            <a:r>
              <a:t/>
            </a:r>
            <a:endParaRPr sz="1500">
              <a:solidFill>
                <a:schemeClr val="lt1"/>
              </a:solidFill>
              <a:latin typeface="Candara"/>
              <a:ea typeface="Candara"/>
              <a:cs typeface="Candara"/>
              <a:sym typeface="Candara"/>
            </a:endParaRPr>
          </a:p>
          <a:p>
            <a:pPr indent="0" lvl="0" marL="114300" rtl="0" algn="l">
              <a:spcBef>
                <a:spcPts val="0"/>
              </a:spcBef>
              <a:spcAft>
                <a:spcPts val="0"/>
              </a:spcAft>
              <a:buNone/>
            </a:pPr>
            <a:r>
              <a:rPr b="1" lang="en" sz="1600">
                <a:solidFill>
                  <a:schemeClr val="lt1"/>
                </a:solidFill>
                <a:latin typeface="Candara"/>
                <a:ea typeface="Candara"/>
                <a:cs typeface="Candara"/>
                <a:sym typeface="Candara"/>
              </a:rPr>
              <a:t>NOAA DGC:</a:t>
            </a:r>
            <a:endParaRPr b="1" sz="1600">
              <a:solidFill>
                <a:schemeClr val="lt1"/>
              </a:solidFill>
              <a:latin typeface="Candara"/>
              <a:ea typeface="Candara"/>
              <a:cs typeface="Candara"/>
              <a:sym typeface="Candara"/>
            </a:endParaRPr>
          </a:p>
          <a:p>
            <a:pPr indent="-209550" lvl="0" marL="342900" rtl="0" algn="l">
              <a:spcBef>
                <a:spcPts val="1000"/>
              </a:spcBef>
              <a:spcAft>
                <a:spcPts val="0"/>
              </a:spcAft>
              <a:buClr>
                <a:schemeClr val="lt1"/>
              </a:buClr>
              <a:buSzPts val="1500"/>
              <a:buFont typeface="Candara"/>
              <a:buChar char="•"/>
            </a:pPr>
            <a:r>
              <a:rPr lang="en" sz="1500">
                <a:solidFill>
                  <a:schemeClr val="lt1"/>
                </a:solidFill>
                <a:latin typeface="Candara"/>
                <a:ea typeface="Candara"/>
                <a:cs typeface="Candara"/>
                <a:sym typeface="Candara"/>
              </a:rPr>
              <a:t>Governance and Policy</a:t>
            </a:r>
            <a:endParaRPr sz="1500">
              <a:solidFill>
                <a:schemeClr val="lt1"/>
              </a:solidFill>
              <a:latin typeface="Candara"/>
              <a:ea typeface="Candara"/>
              <a:cs typeface="Candara"/>
              <a:sym typeface="Candara"/>
            </a:endParaRPr>
          </a:p>
          <a:p>
            <a:pPr indent="-209550" lvl="0" marL="342900" rtl="0" algn="l">
              <a:spcBef>
                <a:spcPts val="0"/>
              </a:spcBef>
              <a:spcAft>
                <a:spcPts val="0"/>
              </a:spcAft>
              <a:buClr>
                <a:schemeClr val="lt1"/>
              </a:buClr>
              <a:buSzPts val="1500"/>
              <a:buFont typeface="Candara"/>
              <a:buChar char="•"/>
            </a:pPr>
            <a:r>
              <a:rPr lang="en" sz="1500">
                <a:solidFill>
                  <a:schemeClr val="lt1"/>
                </a:solidFill>
                <a:latin typeface="Candara"/>
                <a:ea typeface="Candara"/>
                <a:cs typeface="Candara"/>
                <a:sym typeface="Candara"/>
              </a:rPr>
              <a:t>Data Lifecycle Management Coordination &amp; Integration</a:t>
            </a:r>
            <a:endParaRPr sz="1500">
              <a:solidFill>
                <a:schemeClr val="lt1"/>
              </a:solidFill>
              <a:latin typeface="Candara"/>
              <a:ea typeface="Candara"/>
              <a:cs typeface="Candara"/>
              <a:sym typeface="Candara"/>
            </a:endParaRPr>
          </a:p>
          <a:p>
            <a:pPr indent="-209550" lvl="0" marL="342900" rtl="0" algn="l">
              <a:spcBef>
                <a:spcPts val="0"/>
              </a:spcBef>
              <a:spcAft>
                <a:spcPts val="0"/>
              </a:spcAft>
              <a:buClr>
                <a:schemeClr val="lt1"/>
              </a:buClr>
              <a:buSzPts val="1500"/>
              <a:buFont typeface="Candara"/>
              <a:buChar char="•"/>
            </a:pPr>
            <a:r>
              <a:rPr lang="en" sz="1500">
                <a:solidFill>
                  <a:schemeClr val="lt1"/>
                </a:solidFill>
                <a:latin typeface="Candara"/>
                <a:ea typeface="Candara"/>
                <a:cs typeface="Candara"/>
                <a:sym typeface="Candara"/>
              </a:rPr>
              <a:t>Stakeholder Engagement and Collaboration</a:t>
            </a:r>
            <a:endParaRPr sz="1500">
              <a:solidFill>
                <a:schemeClr val="lt1"/>
              </a:solidFill>
              <a:latin typeface="Candara"/>
              <a:ea typeface="Candara"/>
              <a:cs typeface="Candara"/>
              <a:sym typeface="Candara"/>
            </a:endParaRPr>
          </a:p>
          <a:p>
            <a:pPr indent="-209550" lvl="0" marL="342900" rtl="0" algn="l">
              <a:spcBef>
                <a:spcPts val="0"/>
              </a:spcBef>
              <a:spcAft>
                <a:spcPts val="0"/>
              </a:spcAft>
              <a:buClr>
                <a:schemeClr val="lt1"/>
              </a:buClr>
              <a:buSzPts val="1500"/>
              <a:buFont typeface="Candara"/>
              <a:buChar char="•"/>
            </a:pPr>
            <a:r>
              <a:rPr lang="en" sz="1500">
                <a:solidFill>
                  <a:schemeClr val="lt1"/>
                </a:solidFill>
                <a:latin typeface="Candara"/>
                <a:ea typeface="Candara"/>
                <a:cs typeface="Candara"/>
                <a:sym typeface="Candara"/>
              </a:rPr>
              <a:t>Workforce Capabilities, Capacity, and Innovation</a:t>
            </a:r>
            <a:endParaRPr sz="1500">
              <a:solidFill>
                <a:schemeClr val="lt1"/>
              </a:solidFill>
              <a:latin typeface="Candara"/>
              <a:ea typeface="Candara"/>
              <a:cs typeface="Candara"/>
              <a:sym typeface="Candara"/>
            </a:endParaRPr>
          </a:p>
        </p:txBody>
      </p:sp>
      <p:grpSp>
        <p:nvGrpSpPr>
          <p:cNvPr id="407" name="Google Shape;407;p68"/>
          <p:cNvGrpSpPr/>
          <p:nvPr/>
        </p:nvGrpSpPr>
        <p:grpSpPr>
          <a:xfrm>
            <a:off x="445000" y="1476382"/>
            <a:ext cx="4887621" cy="3225636"/>
            <a:chOff x="1100120" y="358338"/>
            <a:chExt cx="6570266" cy="4212662"/>
          </a:xfrm>
        </p:grpSpPr>
        <p:pic>
          <p:nvPicPr>
            <p:cNvPr id="408" name="Google Shape;408;p68"/>
            <p:cNvPicPr preferRelativeResize="0"/>
            <p:nvPr/>
          </p:nvPicPr>
          <p:blipFill>
            <a:blip r:embed="rId3">
              <a:alphaModFix/>
            </a:blip>
            <a:stretch>
              <a:fillRect/>
            </a:stretch>
          </p:blipFill>
          <p:spPr>
            <a:xfrm>
              <a:off x="5713875" y="1415637"/>
              <a:ext cx="904925" cy="898727"/>
            </a:xfrm>
            <a:prstGeom prst="rect">
              <a:avLst/>
            </a:prstGeom>
            <a:noFill/>
            <a:ln>
              <a:noFill/>
            </a:ln>
          </p:spPr>
        </p:pic>
        <p:pic>
          <p:nvPicPr>
            <p:cNvPr id="409" name="Google Shape;409;p68"/>
            <p:cNvPicPr preferRelativeResize="0"/>
            <p:nvPr/>
          </p:nvPicPr>
          <p:blipFill>
            <a:blip r:embed="rId4">
              <a:alphaModFix/>
            </a:blip>
            <a:stretch>
              <a:fillRect/>
            </a:stretch>
          </p:blipFill>
          <p:spPr>
            <a:xfrm>
              <a:off x="5699138" y="2605639"/>
              <a:ext cx="934386" cy="927983"/>
            </a:xfrm>
            <a:prstGeom prst="rect">
              <a:avLst/>
            </a:prstGeom>
            <a:noFill/>
            <a:ln>
              <a:noFill/>
            </a:ln>
          </p:spPr>
        </p:pic>
        <p:pic>
          <p:nvPicPr>
            <p:cNvPr id="410" name="Google Shape;410;p68"/>
            <p:cNvPicPr preferRelativeResize="0"/>
            <p:nvPr/>
          </p:nvPicPr>
          <p:blipFill>
            <a:blip r:embed="rId5">
              <a:alphaModFix/>
            </a:blip>
            <a:stretch>
              <a:fillRect/>
            </a:stretch>
          </p:blipFill>
          <p:spPr>
            <a:xfrm>
              <a:off x="4648203" y="358338"/>
              <a:ext cx="898560" cy="904909"/>
            </a:xfrm>
            <a:prstGeom prst="rect">
              <a:avLst/>
            </a:prstGeom>
            <a:noFill/>
            <a:ln>
              <a:noFill/>
            </a:ln>
          </p:spPr>
        </p:pic>
        <p:pic>
          <p:nvPicPr>
            <p:cNvPr id="411" name="Google Shape;411;p68"/>
            <p:cNvPicPr preferRelativeResize="0"/>
            <p:nvPr/>
          </p:nvPicPr>
          <p:blipFill>
            <a:blip r:embed="rId6">
              <a:alphaModFix/>
            </a:blip>
            <a:stretch>
              <a:fillRect/>
            </a:stretch>
          </p:blipFill>
          <p:spPr>
            <a:xfrm>
              <a:off x="2381155" y="1412539"/>
              <a:ext cx="904910" cy="904909"/>
            </a:xfrm>
            <a:prstGeom prst="rect">
              <a:avLst/>
            </a:prstGeom>
            <a:noFill/>
            <a:ln>
              <a:noFill/>
            </a:ln>
          </p:spPr>
        </p:pic>
        <p:pic>
          <p:nvPicPr>
            <p:cNvPr id="412" name="Google Shape;412;p68"/>
            <p:cNvPicPr preferRelativeResize="0"/>
            <p:nvPr/>
          </p:nvPicPr>
          <p:blipFill>
            <a:blip r:embed="rId7">
              <a:alphaModFix/>
            </a:blip>
            <a:stretch>
              <a:fillRect/>
            </a:stretch>
          </p:blipFill>
          <p:spPr>
            <a:xfrm>
              <a:off x="3438476" y="361437"/>
              <a:ext cx="904917" cy="898732"/>
            </a:xfrm>
            <a:prstGeom prst="rect">
              <a:avLst/>
            </a:prstGeom>
            <a:noFill/>
            <a:ln>
              <a:noFill/>
            </a:ln>
          </p:spPr>
        </p:pic>
        <p:pic>
          <p:nvPicPr>
            <p:cNvPr id="413" name="Google Shape;413;p68"/>
            <p:cNvPicPr preferRelativeResize="0"/>
            <p:nvPr/>
          </p:nvPicPr>
          <p:blipFill>
            <a:blip r:embed="rId8">
              <a:alphaModFix/>
            </a:blip>
            <a:stretch>
              <a:fillRect/>
            </a:stretch>
          </p:blipFill>
          <p:spPr>
            <a:xfrm>
              <a:off x="4648201" y="3660059"/>
              <a:ext cx="898551" cy="898549"/>
            </a:xfrm>
            <a:prstGeom prst="rect">
              <a:avLst/>
            </a:prstGeom>
            <a:noFill/>
            <a:ln>
              <a:noFill/>
            </a:ln>
          </p:spPr>
        </p:pic>
        <p:pic>
          <p:nvPicPr>
            <p:cNvPr id="414" name="Google Shape;414;p68"/>
            <p:cNvPicPr preferRelativeResize="0"/>
            <p:nvPr/>
          </p:nvPicPr>
          <p:blipFill>
            <a:blip r:embed="rId9">
              <a:alphaModFix/>
            </a:blip>
            <a:stretch>
              <a:fillRect/>
            </a:stretch>
          </p:blipFill>
          <p:spPr>
            <a:xfrm>
              <a:off x="2366413" y="2605658"/>
              <a:ext cx="934382" cy="934380"/>
            </a:xfrm>
            <a:prstGeom prst="rect">
              <a:avLst/>
            </a:prstGeom>
            <a:noFill/>
            <a:ln>
              <a:noFill/>
            </a:ln>
          </p:spPr>
        </p:pic>
        <p:sp>
          <p:nvSpPr>
            <p:cNvPr id="415" name="Google Shape;415;p68"/>
            <p:cNvSpPr/>
            <p:nvPr/>
          </p:nvSpPr>
          <p:spPr>
            <a:xfrm>
              <a:off x="3310800" y="1276650"/>
              <a:ext cx="2370000" cy="2370000"/>
            </a:xfrm>
            <a:prstGeom prst="ellipse">
              <a:avLst/>
            </a:prstGeom>
            <a:solidFill>
              <a:srgbClr val="0A4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8"/>
            <p:cNvSpPr txBox="1"/>
            <p:nvPr/>
          </p:nvSpPr>
          <p:spPr>
            <a:xfrm>
              <a:off x="3280054" y="1676659"/>
              <a:ext cx="2370000" cy="1566900"/>
            </a:xfrm>
            <a:prstGeom prst="rect">
              <a:avLst/>
            </a:prstGeom>
            <a:noFill/>
            <a:ln>
              <a:noFill/>
            </a:ln>
          </p:spPr>
          <p:txBody>
            <a:bodyPr anchorCtr="0" anchor="t" bIns="91425" lIns="91425" spcFirstLastPara="1" rIns="91425" wrap="square" tIns="91425">
              <a:noAutofit/>
            </a:bodyPr>
            <a:lstStyle/>
            <a:p>
              <a:pPr indent="0" lvl="0" marL="0" rtl="0" algn="ctr">
                <a:lnSpc>
                  <a:spcPct val="70000"/>
                </a:lnSpc>
                <a:spcBef>
                  <a:spcPts val="0"/>
                </a:spcBef>
                <a:spcAft>
                  <a:spcPts val="0"/>
                </a:spcAft>
                <a:buNone/>
              </a:pPr>
              <a:r>
                <a:rPr b="1" lang="en" sz="2200">
                  <a:solidFill>
                    <a:srgbClr val="FFFFFF"/>
                  </a:solidFill>
                  <a:latin typeface="Calibri"/>
                  <a:ea typeface="Calibri"/>
                  <a:cs typeface="Calibri"/>
                  <a:sym typeface="Calibri"/>
                </a:rPr>
                <a:t>NOAA </a:t>
              </a:r>
              <a:endParaRPr b="1" sz="2200">
                <a:solidFill>
                  <a:srgbClr val="FFFFFF"/>
                </a:solidFill>
                <a:latin typeface="Calibri"/>
                <a:ea typeface="Calibri"/>
                <a:cs typeface="Calibri"/>
                <a:sym typeface="Calibri"/>
              </a:endParaRPr>
            </a:p>
            <a:p>
              <a:pPr indent="0" lvl="0" marL="0" rtl="0" algn="ctr">
                <a:lnSpc>
                  <a:spcPct val="70000"/>
                </a:lnSpc>
                <a:spcBef>
                  <a:spcPts val="0"/>
                </a:spcBef>
                <a:spcAft>
                  <a:spcPts val="0"/>
                </a:spcAft>
                <a:buNone/>
              </a:pPr>
              <a:r>
                <a:rPr b="1" lang="en" sz="2200">
                  <a:solidFill>
                    <a:srgbClr val="FFFFFF"/>
                  </a:solidFill>
                  <a:latin typeface="Calibri"/>
                  <a:ea typeface="Calibri"/>
                  <a:cs typeface="Calibri"/>
                  <a:sym typeface="Calibri"/>
                </a:rPr>
                <a:t>Data  Governance Committee</a:t>
              </a:r>
              <a:endParaRPr b="1" sz="2200">
                <a:solidFill>
                  <a:srgbClr val="FFFFFF"/>
                </a:solidFill>
                <a:latin typeface="Calibri"/>
                <a:ea typeface="Calibri"/>
                <a:cs typeface="Calibri"/>
                <a:sym typeface="Calibri"/>
              </a:endParaRPr>
            </a:p>
          </p:txBody>
        </p:sp>
        <p:sp>
          <p:nvSpPr>
            <p:cNvPr id="417" name="Google Shape;417;p68"/>
            <p:cNvSpPr txBox="1"/>
            <p:nvPr/>
          </p:nvSpPr>
          <p:spPr>
            <a:xfrm>
              <a:off x="1100120" y="1500555"/>
              <a:ext cx="1281000" cy="646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2"/>
                  </a:solidFill>
                  <a:latin typeface="Calibri"/>
                  <a:ea typeface="Calibri"/>
                  <a:cs typeface="Calibri"/>
                  <a:sym typeface="Calibri"/>
                </a:rPr>
                <a:t>NESDIS </a:t>
              </a:r>
              <a:endParaRPr b="1" sz="1600">
                <a:solidFill>
                  <a:schemeClr val="dk2"/>
                </a:solidFill>
                <a:latin typeface="Calibri"/>
                <a:ea typeface="Calibri"/>
                <a:cs typeface="Calibri"/>
                <a:sym typeface="Calibri"/>
              </a:endParaRPr>
            </a:p>
            <a:p>
              <a:pPr indent="0" lvl="0" marL="0" rtl="0" algn="r">
                <a:spcBef>
                  <a:spcPts val="0"/>
                </a:spcBef>
                <a:spcAft>
                  <a:spcPts val="0"/>
                </a:spcAft>
                <a:buNone/>
              </a:pPr>
              <a:r>
                <a:rPr b="1" lang="en" sz="1600">
                  <a:solidFill>
                    <a:schemeClr val="dk2"/>
                  </a:solidFill>
                  <a:latin typeface="Calibri"/>
                  <a:ea typeface="Calibri"/>
                  <a:cs typeface="Calibri"/>
                  <a:sym typeface="Calibri"/>
                </a:rPr>
                <a:t>ACDO</a:t>
              </a:r>
              <a:endParaRPr b="1" sz="1600">
                <a:solidFill>
                  <a:schemeClr val="dk2"/>
                </a:solidFill>
                <a:latin typeface="Calibri"/>
                <a:ea typeface="Calibri"/>
                <a:cs typeface="Calibri"/>
                <a:sym typeface="Calibri"/>
              </a:endParaRPr>
            </a:p>
          </p:txBody>
        </p:sp>
        <p:sp>
          <p:nvSpPr>
            <p:cNvPr id="418" name="Google Shape;418;p68"/>
            <p:cNvSpPr txBox="1"/>
            <p:nvPr/>
          </p:nvSpPr>
          <p:spPr>
            <a:xfrm>
              <a:off x="1287634" y="2732018"/>
              <a:ext cx="1093500" cy="801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rgbClr val="002060"/>
                  </a:solidFill>
                  <a:latin typeface="Calibri"/>
                  <a:ea typeface="Calibri"/>
                  <a:cs typeface="Calibri"/>
                  <a:sym typeface="Calibri"/>
                </a:rPr>
                <a:t>NOAA </a:t>
              </a:r>
              <a:endParaRPr b="1" sz="1600">
                <a:solidFill>
                  <a:srgbClr val="002060"/>
                </a:solidFill>
                <a:latin typeface="Calibri"/>
                <a:ea typeface="Calibri"/>
                <a:cs typeface="Calibri"/>
                <a:sym typeface="Calibri"/>
              </a:endParaRPr>
            </a:p>
            <a:p>
              <a:pPr indent="0" lvl="0" marL="0" rtl="0" algn="r">
                <a:spcBef>
                  <a:spcPts val="0"/>
                </a:spcBef>
                <a:spcAft>
                  <a:spcPts val="0"/>
                </a:spcAft>
                <a:buNone/>
              </a:pPr>
              <a:r>
                <a:rPr b="1" lang="en" sz="1600">
                  <a:solidFill>
                    <a:srgbClr val="002060"/>
                  </a:solidFill>
                  <a:latin typeface="Calibri"/>
                  <a:ea typeface="Calibri"/>
                  <a:cs typeface="Calibri"/>
                  <a:sym typeface="Calibri"/>
                </a:rPr>
                <a:t>CDO</a:t>
              </a:r>
              <a:endParaRPr sz="1600">
                <a:solidFill>
                  <a:srgbClr val="002060"/>
                </a:solidFill>
                <a:latin typeface="Calibri"/>
                <a:ea typeface="Calibri"/>
                <a:cs typeface="Calibri"/>
                <a:sym typeface="Calibri"/>
              </a:endParaRPr>
            </a:p>
          </p:txBody>
        </p:sp>
        <p:sp>
          <p:nvSpPr>
            <p:cNvPr id="419" name="Google Shape;419;p68"/>
            <p:cNvSpPr txBox="1"/>
            <p:nvPr/>
          </p:nvSpPr>
          <p:spPr>
            <a:xfrm>
              <a:off x="5546755" y="480047"/>
              <a:ext cx="1281000" cy="56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002060"/>
                  </a:solidFill>
                  <a:latin typeface="Calibri"/>
                  <a:ea typeface="Calibri"/>
                  <a:cs typeface="Calibri"/>
                  <a:sym typeface="Calibri"/>
                </a:rPr>
                <a:t>NOS </a:t>
              </a:r>
              <a:endParaRPr b="1" sz="1600">
                <a:solidFill>
                  <a:srgbClr val="002060"/>
                </a:solidFill>
                <a:latin typeface="Calibri"/>
                <a:ea typeface="Calibri"/>
                <a:cs typeface="Calibri"/>
                <a:sym typeface="Calibri"/>
              </a:endParaRPr>
            </a:p>
            <a:p>
              <a:pPr indent="0" lvl="0" marL="0" rtl="0" algn="l">
                <a:spcBef>
                  <a:spcPts val="0"/>
                </a:spcBef>
                <a:spcAft>
                  <a:spcPts val="0"/>
                </a:spcAft>
                <a:buNone/>
              </a:pPr>
              <a:r>
                <a:rPr b="1" lang="en" sz="1600">
                  <a:solidFill>
                    <a:srgbClr val="002060"/>
                  </a:solidFill>
                  <a:latin typeface="Calibri"/>
                  <a:ea typeface="Calibri"/>
                  <a:cs typeface="Calibri"/>
                  <a:sym typeface="Calibri"/>
                </a:rPr>
                <a:t>ACDO</a:t>
              </a:r>
              <a:endParaRPr b="1" sz="1600">
                <a:solidFill>
                  <a:srgbClr val="002060"/>
                </a:solidFill>
                <a:latin typeface="Calibri"/>
                <a:ea typeface="Calibri"/>
                <a:cs typeface="Calibri"/>
                <a:sym typeface="Calibri"/>
              </a:endParaRPr>
            </a:p>
          </p:txBody>
        </p:sp>
        <p:sp>
          <p:nvSpPr>
            <p:cNvPr id="420" name="Google Shape;420;p68"/>
            <p:cNvSpPr txBox="1"/>
            <p:nvPr/>
          </p:nvSpPr>
          <p:spPr>
            <a:xfrm>
              <a:off x="5498628" y="3794944"/>
              <a:ext cx="1329000" cy="56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 sz="1600">
                  <a:solidFill>
                    <a:srgbClr val="002060"/>
                  </a:solidFill>
                  <a:latin typeface="Calibri"/>
                  <a:ea typeface="Calibri"/>
                  <a:cs typeface="Calibri"/>
                  <a:sym typeface="Calibri"/>
                </a:rPr>
                <a:t>OMAO </a:t>
              </a:r>
              <a:endParaRPr b="1" i="1" sz="1600">
                <a:solidFill>
                  <a:srgbClr val="002060"/>
                </a:solidFill>
                <a:latin typeface="Calibri"/>
                <a:ea typeface="Calibri"/>
                <a:cs typeface="Calibri"/>
                <a:sym typeface="Calibri"/>
              </a:endParaRPr>
            </a:p>
            <a:p>
              <a:pPr indent="0" lvl="0" marL="0" rtl="0" algn="l">
                <a:spcBef>
                  <a:spcPts val="0"/>
                </a:spcBef>
                <a:spcAft>
                  <a:spcPts val="0"/>
                </a:spcAft>
                <a:buNone/>
              </a:pPr>
              <a:r>
                <a:rPr b="1" i="1" lang="en" sz="1600">
                  <a:solidFill>
                    <a:srgbClr val="002060"/>
                  </a:solidFill>
                  <a:latin typeface="Calibri"/>
                  <a:ea typeface="Calibri"/>
                  <a:cs typeface="Calibri"/>
                  <a:sym typeface="Calibri"/>
                </a:rPr>
                <a:t>ACDO</a:t>
              </a:r>
              <a:endParaRPr b="1" i="1" sz="1600">
                <a:solidFill>
                  <a:srgbClr val="002060"/>
                </a:solidFill>
                <a:latin typeface="Calibri"/>
                <a:ea typeface="Calibri"/>
                <a:cs typeface="Calibri"/>
                <a:sym typeface="Calibri"/>
              </a:endParaRPr>
            </a:p>
          </p:txBody>
        </p:sp>
        <p:sp>
          <p:nvSpPr>
            <p:cNvPr id="421" name="Google Shape;421;p68"/>
            <p:cNvSpPr txBox="1"/>
            <p:nvPr/>
          </p:nvSpPr>
          <p:spPr>
            <a:xfrm>
              <a:off x="6576774" y="2735728"/>
              <a:ext cx="1093500" cy="56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002060"/>
                  </a:solidFill>
                  <a:latin typeface="Calibri"/>
                  <a:ea typeface="Calibri"/>
                  <a:cs typeface="Calibri"/>
                  <a:sym typeface="Calibri"/>
                </a:rPr>
                <a:t>OAR </a:t>
              </a:r>
              <a:endParaRPr b="1" sz="1600">
                <a:solidFill>
                  <a:srgbClr val="002060"/>
                </a:solidFill>
                <a:latin typeface="Calibri"/>
                <a:ea typeface="Calibri"/>
                <a:cs typeface="Calibri"/>
                <a:sym typeface="Calibri"/>
              </a:endParaRPr>
            </a:p>
            <a:p>
              <a:pPr indent="0" lvl="0" marL="0" rtl="0" algn="l">
                <a:spcBef>
                  <a:spcPts val="0"/>
                </a:spcBef>
                <a:spcAft>
                  <a:spcPts val="0"/>
                </a:spcAft>
                <a:buNone/>
              </a:pPr>
              <a:r>
                <a:rPr b="1" lang="en" sz="1600">
                  <a:solidFill>
                    <a:srgbClr val="002060"/>
                  </a:solidFill>
                  <a:latin typeface="Calibri"/>
                  <a:ea typeface="Calibri"/>
                  <a:cs typeface="Calibri"/>
                  <a:sym typeface="Calibri"/>
                </a:rPr>
                <a:t>ACDO</a:t>
              </a:r>
              <a:endParaRPr sz="1600">
                <a:solidFill>
                  <a:srgbClr val="002060"/>
                </a:solidFill>
                <a:latin typeface="Calibri"/>
                <a:ea typeface="Calibri"/>
                <a:cs typeface="Calibri"/>
                <a:sym typeface="Calibri"/>
              </a:endParaRPr>
            </a:p>
          </p:txBody>
        </p:sp>
        <p:sp>
          <p:nvSpPr>
            <p:cNvPr id="422" name="Google Shape;422;p68"/>
            <p:cNvSpPr txBox="1"/>
            <p:nvPr/>
          </p:nvSpPr>
          <p:spPr>
            <a:xfrm>
              <a:off x="6548986" y="1542839"/>
              <a:ext cx="1121400" cy="56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002060"/>
                  </a:solidFill>
                  <a:latin typeface="Calibri"/>
                  <a:ea typeface="Calibri"/>
                  <a:cs typeface="Calibri"/>
                  <a:sym typeface="Calibri"/>
                </a:rPr>
                <a:t>NWS </a:t>
              </a:r>
              <a:endParaRPr b="1" sz="1600">
                <a:solidFill>
                  <a:srgbClr val="002060"/>
                </a:solidFill>
                <a:latin typeface="Calibri"/>
                <a:ea typeface="Calibri"/>
                <a:cs typeface="Calibri"/>
                <a:sym typeface="Calibri"/>
              </a:endParaRPr>
            </a:p>
            <a:p>
              <a:pPr indent="0" lvl="0" marL="0" rtl="0" algn="l">
                <a:spcBef>
                  <a:spcPts val="0"/>
                </a:spcBef>
                <a:spcAft>
                  <a:spcPts val="0"/>
                </a:spcAft>
                <a:buNone/>
              </a:pPr>
              <a:r>
                <a:rPr b="1" lang="en" sz="1600">
                  <a:solidFill>
                    <a:srgbClr val="002060"/>
                  </a:solidFill>
                  <a:latin typeface="Calibri"/>
                  <a:ea typeface="Calibri"/>
                  <a:cs typeface="Calibri"/>
                  <a:sym typeface="Calibri"/>
                </a:rPr>
                <a:t>ACDO</a:t>
              </a:r>
              <a:endParaRPr sz="1600">
                <a:solidFill>
                  <a:srgbClr val="002060"/>
                </a:solidFill>
                <a:latin typeface="Calibri"/>
                <a:ea typeface="Calibri"/>
                <a:cs typeface="Calibri"/>
                <a:sym typeface="Calibri"/>
              </a:endParaRPr>
            </a:p>
          </p:txBody>
        </p:sp>
        <p:sp>
          <p:nvSpPr>
            <p:cNvPr id="423" name="Google Shape;423;p68"/>
            <p:cNvSpPr/>
            <p:nvPr/>
          </p:nvSpPr>
          <p:spPr>
            <a:xfrm>
              <a:off x="3438525" y="3672500"/>
              <a:ext cx="904800" cy="898500"/>
            </a:xfrm>
            <a:prstGeom prst="ellipse">
              <a:avLst/>
            </a:prstGeom>
            <a:solidFill>
              <a:srgbClr val="009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4" name="Google Shape;424;p68"/>
            <p:cNvGrpSpPr/>
            <p:nvPr/>
          </p:nvGrpSpPr>
          <p:grpSpPr>
            <a:xfrm>
              <a:off x="3567916" y="3897623"/>
              <a:ext cx="646029" cy="516521"/>
              <a:chOff x="3082200" y="4311475"/>
              <a:chExt cx="864600" cy="691275"/>
            </a:xfrm>
          </p:grpSpPr>
          <p:sp>
            <p:nvSpPr>
              <p:cNvPr id="425" name="Google Shape;425;p68"/>
              <p:cNvSpPr/>
              <p:nvPr/>
            </p:nvSpPr>
            <p:spPr>
              <a:xfrm>
                <a:off x="3539400" y="4469086"/>
                <a:ext cx="407400" cy="407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8"/>
              <p:cNvSpPr/>
              <p:nvPr/>
            </p:nvSpPr>
            <p:spPr>
              <a:xfrm>
                <a:off x="3624920" y="4311475"/>
                <a:ext cx="236100" cy="236100"/>
              </a:xfrm>
              <a:prstGeom prst="ellipse">
                <a:avLst/>
              </a:prstGeom>
              <a:solidFill>
                <a:srgbClr val="FFFFFF"/>
              </a:solidFill>
              <a:ln cap="flat" cmpd="sng" w="19050">
                <a:solidFill>
                  <a:srgbClr val="0099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8"/>
              <p:cNvSpPr/>
              <p:nvPr/>
            </p:nvSpPr>
            <p:spPr>
              <a:xfrm>
                <a:off x="3082200" y="4469086"/>
                <a:ext cx="407400" cy="407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8"/>
              <p:cNvSpPr/>
              <p:nvPr/>
            </p:nvSpPr>
            <p:spPr>
              <a:xfrm>
                <a:off x="3167720" y="4311475"/>
                <a:ext cx="236100" cy="236100"/>
              </a:xfrm>
              <a:prstGeom prst="ellipse">
                <a:avLst/>
              </a:prstGeom>
              <a:solidFill>
                <a:srgbClr val="FFFFFF"/>
              </a:solidFill>
              <a:ln cap="flat" cmpd="sng" w="19050">
                <a:solidFill>
                  <a:srgbClr val="0099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8"/>
              <p:cNvSpPr/>
              <p:nvPr/>
            </p:nvSpPr>
            <p:spPr>
              <a:xfrm>
                <a:off x="3300800" y="4545550"/>
                <a:ext cx="457200" cy="457200"/>
              </a:xfrm>
              <a:prstGeom prst="ellipse">
                <a:avLst/>
              </a:prstGeom>
              <a:solidFill>
                <a:srgbClr val="0A4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8"/>
              <p:cNvSpPr/>
              <p:nvPr/>
            </p:nvSpPr>
            <p:spPr>
              <a:xfrm>
                <a:off x="3396800" y="4368625"/>
                <a:ext cx="265200" cy="265200"/>
              </a:xfrm>
              <a:prstGeom prst="ellipse">
                <a:avLst/>
              </a:prstGeom>
              <a:solidFill>
                <a:srgbClr val="0A459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1" name="Google Shape;431;p68"/>
            <p:cNvSpPr txBox="1"/>
            <p:nvPr/>
          </p:nvSpPr>
          <p:spPr>
            <a:xfrm>
              <a:off x="2251245" y="3881464"/>
              <a:ext cx="1212000" cy="564900"/>
            </a:xfrm>
            <a:prstGeom prst="rect">
              <a:avLst/>
            </a:prstGeom>
            <a:noFill/>
            <a:ln>
              <a:noFill/>
            </a:ln>
          </p:spPr>
          <p:txBody>
            <a:bodyPr anchorCtr="0" anchor="ctr" bIns="91425" lIns="91425" spcFirstLastPara="1" rIns="91425" wrap="square" tIns="91425">
              <a:noAutofit/>
            </a:bodyPr>
            <a:lstStyle/>
            <a:p>
              <a:pPr indent="0" lvl="0" marL="0" rtl="0" algn="r">
                <a:lnSpc>
                  <a:spcPct val="80000"/>
                </a:lnSpc>
                <a:spcBef>
                  <a:spcPts val="0"/>
                </a:spcBef>
                <a:spcAft>
                  <a:spcPts val="0"/>
                </a:spcAft>
                <a:buNone/>
              </a:pPr>
              <a:r>
                <a:rPr b="1" lang="en" sz="1600">
                  <a:solidFill>
                    <a:srgbClr val="002060"/>
                  </a:solidFill>
                  <a:latin typeface="Calibri"/>
                  <a:ea typeface="Calibri"/>
                  <a:cs typeface="Calibri"/>
                  <a:sym typeface="Calibri"/>
                </a:rPr>
                <a:t>SO/CO </a:t>
              </a:r>
              <a:endParaRPr b="1" sz="1600">
                <a:solidFill>
                  <a:srgbClr val="002060"/>
                </a:solidFill>
                <a:latin typeface="Calibri"/>
                <a:ea typeface="Calibri"/>
                <a:cs typeface="Calibri"/>
                <a:sym typeface="Calibri"/>
              </a:endParaRPr>
            </a:p>
            <a:p>
              <a:pPr indent="0" lvl="0" marL="0" rtl="0" algn="r">
                <a:lnSpc>
                  <a:spcPct val="80000"/>
                </a:lnSpc>
                <a:spcBef>
                  <a:spcPts val="0"/>
                </a:spcBef>
                <a:spcAft>
                  <a:spcPts val="0"/>
                </a:spcAft>
                <a:buNone/>
              </a:pPr>
              <a:r>
                <a:rPr b="1" lang="en" sz="1600">
                  <a:solidFill>
                    <a:srgbClr val="002060"/>
                  </a:solidFill>
                  <a:latin typeface="Calibri"/>
                  <a:ea typeface="Calibri"/>
                  <a:cs typeface="Calibri"/>
                  <a:sym typeface="Calibri"/>
                </a:rPr>
                <a:t>ACDO</a:t>
              </a:r>
              <a:endParaRPr b="1" sz="1600">
                <a:solidFill>
                  <a:srgbClr val="002060"/>
                </a:solidFill>
                <a:latin typeface="Calibri"/>
                <a:ea typeface="Calibri"/>
                <a:cs typeface="Calibri"/>
                <a:sym typeface="Calibri"/>
              </a:endParaRPr>
            </a:p>
          </p:txBody>
        </p:sp>
        <p:sp>
          <p:nvSpPr>
            <p:cNvPr id="432" name="Google Shape;432;p68"/>
            <p:cNvSpPr txBox="1"/>
            <p:nvPr/>
          </p:nvSpPr>
          <p:spPr>
            <a:xfrm>
              <a:off x="2447445" y="483255"/>
              <a:ext cx="1015800" cy="56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rgbClr val="002060"/>
                  </a:solidFill>
                  <a:latin typeface="Calibri"/>
                  <a:ea typeface="Calibri"/>
                  <a:cs typeface="Calibri"/>
                  <a:sym typeface="Calibri"/>
                </a:rPr>
                <a:t>NMFS </a:t>
              </a:r>
              <a:endParaRPr b="1" sz="1600">
                <a:solidFill>
                  <a:srgbClr val="002060"/>
                </a:solidFill>
                <a:latin typeface="Calibri"/>
                <a:ea typeface="Calibri"/>
                <a:cs typeface="Calibri"/>
                <a:sym typeface="Calibri"/>
              </a:endParaRPr>
            </a:p>
            <a:p>
              <a:pPr indent="0" lvl="0" marL="0" rtl="0" algn="r">
                <a:spcBef>
                  <a:spcPts val="0"/>
                </a:spcBef>
                <a:spcAft>
                  <a:spcPts val="0"/>
                </a:spcAft>
                <a:buNone/>
              </a:pPr>
              <a:r>
                <a:rPr b="1" lang="en" sz="1600">
                  <a:solidFill>
                    <a:srgbClr val="002060"/>
                  </a:solidFill>
                  <a:latin typeface="Calibri"/>
                  <a:ea typeface="Calibri"/>
                  <a:cs typeface="Calibri"/>
                  <a:sym typeface="Calibri"/>
                </a:rPr>
                <a:t>ACDO</a:t>
              </a:r>
              <a:endParaRPr b="1" sz="1600">
                <a:solidFill>
                  <a:srgbClr val="002060"/>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9"/>
          <p:cNvSpPr txBox="1"/>
          <p:nvPr>
            <p:ph idx="1" type="body"/>
          </p:nvPr>
        </p:nvSpPr>
        <p:spPr>
          <a:xfrm>
            <a:off x="309300" y="1045375"/>
            <a:ext cx="8525400" cy="3835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 sz="1400"/>
              <a:t>(2014-2015) NODC Cloud Pilots:</a:t>
            </a:r>
            <a:r>
              <a:rPr lang="en" sz="1400"/>
              <a:t> teams from the NOAA National Data Centers worked in AWS to demonstrate serving archived data and generating value-added products</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b="1" lang="en" sz="1400"/>
              <a:t>(2015-today) NOAA OneStop and the Mission Data Management System (MDMS):</a:t>
            </a:r>
            <a:r>
              <a:rPr lang="en" sz="1400"/>
              <a:t> NESDIS then launched the OneStop project at NCEI to unify NOAA data discovery. Concurrently, NCEI worked on the MDMS to unify data management for the NCEI archives.  Both built on premise but with cloud implementation in mind</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b="1" lang="en" sz="1400"/>
              <a:t>(2017-2018) NESDIS Secure Ingest Gateway Pilot (SIGP):</a:t>
            </a:r>
            <a:r>
              <a:rPr lang="en" sz="1400"/>
              <a:t> a cloud-based service for securely receiving and ingesting foreign satellite data sources into NESDIS </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Clr>
                <a:schemeClr val="dk1"/>
              </a:buClr>
              <a:buSzPts val="1100"/>
              <a:buFont typeface="Arial"/>
              <a:buNone/>
            </a:pPr>
            <a:r>
              <a:rPr b="1" lang="en" sz="1400"/>
              <a:t>(2019-2021) NESDIS Cloud Integrated Project Team (IPT):</a:t>
            </a:r>
            <a:r>
              <a:rPr lang="en" sz="1400"/>
              <a:t> two projects to demonstrate its single enterprise data management and production system in the cloud</a:t>
            </a:r>
            <a:endParaRPr sz="1400"/>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Clr>
                <a:schemeClr val="dk1"/>
              </a:buClr>
              <a:buSzPts val="1100"/>
              <a:buFont typeface="Arial"/>
              <a:buNone/>
            </a:pPr>
            <a:r>
              <a:rPr b="1" lang="en" sz="1400"/>
              <a:t>(2020-today) NESDIS Common Cloud Framework (NCCF):</a:t>
            </a:r>
            <a:r>
              <a:rPr lang="en" sz="1400"/>
              <a:t> ongoing efforts to operationalize capabilities, develop new features, migrate products and systems, etc</a:t>
            </a:r>
            <a:endParaRPr sz="1400"/>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Clr>
                <a:schemeClr val="dk1"/>
              </a:buClr>
              <a:buSzPts val="1100"/>
              <a:buFont typeface="Arial"/>
              <a:buNone/>
            </a:pPr>
            <a:r>
              <a:rPr b="1" lang="en" sz="1400"/>
              <a:t>(2021-today) NESDIS Cloud Archive Program (NCAP):</a:t>
            </a:r>
            <a:r>
              <a:rPr lang="en" sz="1400"/>
              <a:t> the effort to first prototype and now operationalize and iteratively improve the cloud archive implementation in the NCCF</a:t>
            </a:r>
            <a:endParaRPr sz="1400"/>
          </a:p>
          <a:p>
            <a:pPr indent="0" lvl="0" marL="0" rtl="0" algn="l">
              <a:lnSpc>
                <a:spcPct val="100000"/>
              </a:lnSpc>
              <a:spcBef>
                <a:spcPts val="0"/>
              </a:spcBef>
              <a:spcAft>
                <a:spcPts val="0"/>
              </a:spcAft>
              <a:buClr>
                <a:schemeClr val="dk1"/>
              </a:buClr>
              <a:buSzPts val="1100"/>
              <a:buFont typeface="Arial"/>
              <a:buNone/>
            </a:pPr>
            <a:r>
              <a:t/>
            </a:r>
            <a:endParaRPr sz="1400"/>
          </a:p>
        </p:txBody>
      </p:sp>
      <p:sp>
        <p:nvSpPr>
          <p:cNvPr id="438" name="Google Shape;438;p69"/>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439" name="Google Shape;439;p69"/>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Update on the</a:t>
            </a:r>
            <a:r>
              <a:rPr lang="en"/>
              <a:t> NOAA/NESDIS Cloud: Context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0"/>
          <p:cNvSpPr txBox="1"/>
          <p:nvPr>
            <p:ph type="title"/>
          </p:nvPr>
        </p:nvSpPr>
        <p:spPr>
          <a:xfrm>
            <a:off x="0" y="273844"/>
            <a:ext cx="9144000" cy="696600"/>
          </a:xfrm>
          <a:prstGeom prst="rect">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SzPts val="3600"/>
              <a:buNone/>
            </a:pPr>
            <a:r>
              <a:rPr lang="en"/>
              <a:t>NESDIS Cloud Portfolio Vision</a:t>
            </a:r>
            <a:endParaRPr/>
          </a:p>
        </p:txBody>
      </p:sp>
      <p:sp>
        <p:nvSpPr>
          <p:cNvPr id="445" name="Google Shape;445;p70"/>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446" name="Google Shape;446;p70"/>
          <p:cNvSpPr/>
          <p:nvPr/>
        </p:nvSpPr>
        <p:spPr>
          <a:xfrm>
            <a:off x="7648175" y="763000"/>
            <a:ext cx="1201200" cy="4128300"/>
          </a:xfrm>
          <a:prstGeom prst="roundRect">
            <a:avLst>
              <a:gd fmla="val 45871" name="adj"/>
            </a:avLst>
          </a:prstGeom>
          <a:gradFill>
            <a:gsLst>
              <a:gs pos="0">
                <a:srgbClr val="07336F"/>
              </a:gs>
              <a:gs pos="29000">
                <a:srgbClr val="083470"/>
              </a:gs>
              <a:gs pos="36000">
                <a:srgbClr val="07336F"/>
              </a:gs>
              <a:gs pos="78000">
                <a:srgbClr val="D8D8D8"/>
              </a:gs>
              <a:gs pos="100000">
                <a:srgbClr val="F2F2F2"/>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7" name="Google Shape;447;p70"/>
          <p:cNvSpPr/>
          <p:nvPr/>
        </p:nvSpPr>
        <p:spPr>
          <a:xfrm>
            <a:off x="1988150" y="1323175"/>
            <a:ext cx="5299200" cy="2924700"/>
          </a:xfrm>
          <a:prstGeom prst="roundRect">
            <a:avLst>
              <a:gd fmla="val 16667" name="adj"/>
            </a:avLst>
          </a:prstGeom>
          <a:solidFill>
            <a:srgbClr val="FFFFFF"/>
          </a:solidFill>
          <a:ln cap="flat" cmpd="sng" w="381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A4595"/>
              </a:solidFill>
              <a:latin typeface="Calibri"/>
              <a:ea typeface="Calibri"/>
              <a:cs typeface="Calibri"/>
              <a:sym typeface="Calibri"/>
            </a:endParaRPr>
          </a:p>
        </p:txBody>
      </p:sp>
      <p:cxnSp>
        <p:nvCxnSpPr>
          <p:cNvPr id="448" name="Google Shape;448;p70"/>
          <p:cNvCxnSpPr/>
          <p:nvPr/>
        </p:nvCxnSpPr>
        <p:spPr>
          <a:xfrm flipH="1" rot="10800000">
            <a:off x="1410402" y="3010913"/>
            <a:ext cx="495900" cy="1396500"/>
          </a:xfrm>
          <a:prstGeom prst="straightConnector1">
            <a:avLst/>
          </a:prstGeom>
          <a:noFill/>
          <a:ln cap="flat" cmpd="sng" w="19050">
            <a:solidFill>
              <a:schemeClr val="accent4"/>
            </a:solidFill>
            <a:prstDash val="solid"/>
            <a:round/>
            <a:headEnd len="sm" w="sm" type="none"/>
            <a:tailEnd len="sm" w="sm" type="none"/>
          </a:ln>
        </p:spPr>
      </p:cxnSp>
      <p:cxnSp>
        <p:nvCxnSpPr>
          <p:cNvPr id="449" name="Google Shape;449;p70"/>
          <p:cNvCxnSpPr/>
          <p:nvPr/>
        </p:nvCxnSpPr>
        <p:spPr>
          <a:xfrm>
            <a:off x="1326075" y="1299350"/>
            <a:ext cx="750300" cy="1380300"/>
          </a:xfrm>
          <a:prstGeom prst="straightConnector1">
            <a:avLst/>
          </a:prstGeom>
          <a:noFill/>
          <a:ln cap="flat" cmpd="sng" w="19050">
            <a:solidFill>
              <a:srgbClr val="0097D8"/>
            </a:solidFill>
            <a:prstDash val="solid"/>
            <a:round/>
            <a:headEnd len="sm" w="sm" type="none"/>
            <a:tailEnd len="sm" w="sm" type="none"/>
          </a:ln>
        </p:spPr>
      </p:cxnSp>
      <p:cxnSp>
        <p:nvCxnSpPr>
          <p:cNvPr id="450" name="Google Shape;450;p70"/>
          <p:cNvCxnSpPr/>
          <p:nvPr/>
        </p:nvCxnSpPr>
        <p:spPr>
          <a:xfrm>
            <a:off x="1498550" y="2394850"/>
            <a:ext cx="1018500" cy="512700"/>
          </a:xfrm>
          <a:prstGeom prst="straightConnector1">
            <a:avLst/>
          </a:prstGeom>
          <a:noFill/>
          <a:ln cap="flat" cmpd="sng" w="19050">
            <a:solidFill>
              <a:srgbClr val="00B050"/>
            </a:solidFill>
            <a:prstDash val="solid"/>
            <a:round/>
            <a:headEnd len="sm" w="sm" type="none"/>
            <a:tailEnd len="sm" w="sm" type="none"/>
          </a:ln>
        </p:spPr>
      </p:cxnSp>
      <p:cxnSp>
        <p:nvCxnSpPr>
          <p:cNvPr id="451" name="Google Shape;451;p70"/>
          <p:cNvCxnSpPr/>
          <p:nvPr/>
        </p:nvCxnSpPr>
        <p:spPr>
          <a:xfrm flipH="1" rot="10800000">
            <a:off x="1534073" y="2691731"/>
            <a:ext cx="891000" cy="522000"/>
          </a:xfrm>
          <a:prstGeom prst="straightConnector1">
            <a:avLst/>
          </a:prstGeom>
          <a:noFill/>
          <a:ln cap="flat" cmpd="sng" w="19050">
            <a:solidFill>
              <a:srgbClr val="9900FF"/>
            </a:solidFill>
            <a:prstDash val="solid"/>
            <a:round/>
            <a:headEnd len="sm" w="sm" type="none"/>
            <a:tailEnd len="sm" w="sm" type="none"/>
          </a:ln>
        </p:spPr>
      </p:cxnSp>
      <p:sp>
        <p:nvSpPr>
          <p:cNvPr id="452" name="Google Shape;452;p70"/>
          <p:cNvSpPr/>
          <p:nvPr/>
        </p:nvSpPr>
        <p:spPr>
          <a:xfrm>
            <a:off x="332975" y="763000"/>
            <a:ext cx="1201200" cy="4128300"/>
          </a:xfrm>
          <a:prstGeom prst="roundRect">
            <a:avLst>
              <a:gd fmla="val 45871" name="adj"/>
            </a:avLst>
          </a:prstGeom>
          <a:gradFill>
            <a:gsLst>
              <a:gs pos="0">
                <a:srgbClr val="07336F"/>
              </a:gs>
              <a:gs pos="29000">
                <a:srgbClr val="083470"/>
              </a:gs>
              <a:gs pos="36000">
                <a:srgbClr val="07336F"/>
              </a:gs>
              <a:gs pos="78000">
                <a:srgbClr val="D8D8D8"/>
              </a:gs>
              <a:gs pos="100000">
                <a:srgbClr val="F2F2F2"/>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3" name="Google Shape;453;p70"/>
          <p:cNvSpPr/>
          <p:nvPr/>
        </p:nvSpPr>
        <p:spPr>
          <a:xfrm rot="-4893469">
            <a:off x="1046246" y="4354174"/>
            <a:ext cx="71440" cy="59536"/>
          </a:xfrm>
          <a:custGeom>
            <a:rect b="b" l="l" r="r" t="t"/>
            <a:pathLst>
              <a:path extrusionOk="0" h="58" w="75">
                <a:moveTo>
                  <a:pt x="3" y="57"/>
                </a:moveTo>
                <a:cubicBezTo>
                  <a:pt x="4" y="57"/>
                  <a:pt x="8" y="58"/>
                  <a:pt x="14" y="58"/>
                </a:cubicBezTo>
                <a:cubicBezTo>
                  <a:pt x="14" y="58"/>
                  <a:pt x="14" y="58"/>
                  <a:pt x="14" y="58"/>
                </a:cubicBezTo>
                <a:cubicBezTo>
                  <a:pt x="29" y="58"/>
                  <a:pt x="63" y="53"/>
                  <a:pt x="75" y="6"/>
                </a:cubicBezTo>
                <a:cubicBezTo>
                  <a:pt x="75" y="5"/>
                  <a:pt x="75" y="4"/>
                  <a:pt x="75" y="3"/>
                </a:cubicBezTo>
                <a:cubicBezTo>
                  <a:pt x="74" y="2"/>
                  <a:pt x="73" y="1"/>
                  <a:pt x="72" y="1"/>
                </a:cubicBezTo>
                <a:cubicBezTo>
                  <a:pt x="70" y="0"/>
                  <a:pt x="70" y="0"/>
                  <a:pt x="70" y="0"/>
                </a:cubicBezTo>
                <a:cubicBezTo>
                  <a:pt x="68" y="0"/>
                  <a:pt x="66" y="1"/>
                  <a:pt x="65" y="3"/>
                </a:cubicBezTo>
                <a:cubicBezTo>
                  <a:pt x="56" y="40"/>
                  <a:pt x="32" y="48"/>
                  <a:pt x="14" y="48"/>
                </a:cubicBezTo>
                <a:cubicBezTo>
                  <a:pt x="10" y="48"/>
                  <a:pt x="6" y="48"/>
                  <a:pt x="6" y="48"/>
                </a:cubicBezTo>
                <a:cubicBezTo>
                  <a:pt x="5" y="47"/>
                  <a:pt x="5" y="47"/>
                  <a:pt x="5" y="47"/>
                </a:cubicBezTo>
                <a:cubicBezTo>
                  <a:pt x="5" y="47"/>
                  <a:pt x="5" y="47"/>
                  <a:pt x="5" y="47"/>
                </a:cubicBezTo>
                <a:cubicBezTo>
                  <a:pt x="3" y="47"/>
                  <a:pt x="1" y="49"/>
                  <a:pt x="1" y="51"/>
                </a:cubicBezTo>
                <a:cubicBezTo>
                  <a:pt x="0" y="52"/>
                  <a:pt x="0" y="52"/>
                  <a:pt x="0" y="52"/>
                </a:cubicBezTo>
                <a:cubicBezTo>
                  <a:pt x="0" y="54"/>
                  <a:pt x="0" y="55"/>
                  <a:pt x="1" y="56"/>
                </a:cubicBezTo>
                <a:cubicBezTo>
                  <a:pt x="1" y="56"/>
                  <a:pt x="2" y="57"/>
                  <a:pt x="3" y="5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54" name="Google Shape;454;p70"/>
          <p:cNvSpPr txBox="1"/>
          <p:nvPr/>
        </p:nvSpPr>
        <p:spPr>
          <a:xfrm>
            <a:off x="134204" y="1397077"/>
            <a:ext cx="1531200" cy="6651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rPr b="0" i="0" lang="en" sz="1400" u="none" cap="none" strike="noStrike">
                <a:solidFill>
                  <a:srgbClr val="FFFFFF"/>
                </a:solidFill>
                <a:latin typeface="Calibri"/>
                <a:ea typeface="Calibri"/>
                <a:cs typeface="Calibri"/>
                <a:sym typeface="Calibri"/>
              </a:rPr>
              <a:t>NOAA Sources (sat, in situ, </a:t>
            </a:r>
            <a:endParaRPr b="0" i="0" sz="1400" u="none" cap="none" strike="noStrike">
              <a:solidFill>
                <a:srgbClr val="FFFFFF"/>
              </a:solidFill>
              <a:latin typeface="Calibri"/>
              <a:ea typeface="Calibri"/>
              <a:cs typeface="Calibri"/>
              <a:sym typeface="Calibri"/>
            </a:endParaRPr>
          </a:p>
          <a:p>
            <a:pPr indent="0" lvl="0" marL="0" marR="0" rtl="0" algn="ctr">
              <a:lnSpc>
                <a:spcPct val="80000"/>
              </a:lnSpc>
              <a:spcBef>
                <a:spcPts val="0"/>
              </a:spcBef>
              <a:spcAft>
                <a:spcPts val="0"/>
              </a:spcAft>
              <a:buClr>
                <a:srgbClr val="000000"/>
              </a:buClr>
              <a:buSzPts val="1400"/>
              <a:buFont typeface="Arial"/>
              <a:buNone/>
            </a:pPr>
            <a:r>
              <a:rPr b="0" i="0" lang="en" sz="1400" u="none" cap="none" strike="noStrike">
                <a:solidFill>
                  <a:srgbClr val="FFFFFF"/>
                </a:solidFill>
                <a:latin typeface="Calibri"/>
                <a:ea typeface="Calibri"/>
                <a:cs typeface="Calibri"/>
                <a:sym typeface="Calibri"/>
              </a:rPr>
              <a:t> radar, etc.)</a:t>
            </a:r>
            <a:endParaRPr b="0" i="0" sz="1400" u="none" cap="none" strike="noStrike">
              <a:solidFill>
                <a:srgbClr val="000000"/>
              </a:solidFill>
              <a:latin typeface="Arial"/>
              <a:ea typeface="Arial"/>
              <a:cs typeface="Arial"/>
              <a:sym typeface="Arial"/>
            </a:endParaRPr>
          </a:p>
        </p:txBody>
      </p:sp>
      <p:sp>
        <p:nvSpPr>
          <p:cNvPr id="455" name="Google Shape;455;p70"/>
          <p:cNvSpPr txBox="1"/>
          <p:nvPr/>
        </p:nvSpPr>
        <p:spPr>
          <a:xfrm>
            <a:off x="154544" y="2610967"/>
            <a:ext cx="1531200" cy="282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Calibri"/>
                <a:ea typeface="Calibri"/>
                <a:cs typeface="Calibri"/>
                <a:sym typeface="Calibri"/>
              </a:rPr>
              <a:t>International</a:t>
            </a:r>
            <a:endParaRPr b="0" i="0" sz="1400" u="none" cap="none" strike="noStrike">
              <a:solidFill>
                <a:srgbClr val="000000"/>
              </a:solidFill>
              <a:latin typeface="Arial"/>
              <a:ea typeface="Arial"/>
              <a:cs typeface="Arial"/>
              <a:sym typeface="Arial"/>
            </a:endParaRPr>
          </a:p>
        </p:txBody>
      </p:sp>
      <p:sp>
        <p:nvSpPr>
          <p:cNvPr id="456" name="Google Shape;456;p70"/>
          <p:cNvSpPr txBox="1"/>
          <p:nvPr/>
        </p:nvSpPr>
        <p:spPr>
          <a:xfrm>
            <a:off x="333050" y="3442175"/>
            <a:ext cx="1201200" cy="282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rPr b="0" i="0" lang="en" sz="1400" u="none" cap="none" strike="noStrike">
                <a:solidFill>
                  <a:srgbClr val="0A4595"/>
                </a:solidFill>
                <a:latin typeface="Calibri"/>
                <a:ea typeface="Calibri"/>
                <a:cs typeface="Calibri"/>
                <a:sym typeface="Calibri"/>
              </a:rPr>
              <a:t>Other Partners</a:t>
            </a:r>
            <a:endParaRPr b="0" i="0" sz="1400" u="none" cap="none" strike="noStrike">
              <a:solidFill>
                <a:srgbClr val="0A4595"/>
              </a:solidFill>
              <a:latin typeface="Arial"/>
              <a:ea typeface="Arial"/>
              <a:cs typeface="Arial"/>
              <a:sym typeface="Arial"/>
            </a:endParaRPr>
          </a:p>
        </p:txBody>
      </p:sp>
      <p:sp>
        <p:nvSpPr>
          <p:cNvPr id="457" name="Google Shape;457;p70"/>
          <p:cNvSpPr txBox="1"/>
          <p:nvPr/>
        </p:nvSpPr>
        <p:spPr>
          <a:xfrm>
            <a:off x="297500" y="4349550"/>
            <a:ext cx="1201200" cy="282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A4595"/>
                </a:solidFill>
                <a:latin typeface="Calibri"/>
                <a:ea typeface="Calibri"/>
                <a:cs typeface="Calibri"/>
                <a:sym typeface="Calibri"/>
              </a:rPr>
              <a:t>Commercial</a:t>
            </a:r>
            <a:endParaRPr b="0" i="0" sz="1400" u="none" cap="none" strike="noStrike">
              <a:solidFill>
                <a:srgbClr val="0A4595"/>
              </a:solidFill>
              <a:latin typeface="Arial"/>
              <a:ea typeface="Arial"/>
              <a:cs typeface="Arial"/>
              <a:sym typeface="Arial"/>
            </a:endParaRPr>
          </a:p>
        </p:txBody>
      </p:sp>
      <p:grpSp>
        <p:nvGrpSpPr>
          <p:cNvPr id="458" name="Google Shape;458;p70"/>
          <p:cNvGrpSpPr/>
          <p:nvPr/>
        </p:nvGrpSpPr>
        <p:grpSpPr>
          <a:xfrm>
            <a:off x="1662772" y="2120225"/>
            <a:ext cx="1545049" cy="1421348"/>
            <a:chOff x="1815172" y="2044025"/>
            <a:chExt cx="1545049" cy="1421348"/>
          </a:xfrm>
        </p:grpSpPr>
        <p:sp>
          <p:nvSpPr>
            <p:cNvPr id="459" name="Google Shape;459;p70"/>
            <p:cNvSpPr/>
            <p:nvPr/>
          </p:nvSpPr>
          <p:spPr>
            <a:xfrm>
              <a:off x="1964174" y="2044025"/>
              <a:ext cx="1396046" cy="1421348"/>
            </a:xfrm>
            <a:custGeom>
              <a:rect b="b" l="l" r="r" t="t"/>
              <a:pathLst>
                <a:path extrusionOk="0" h="2816" w="5807">
                  <a:moveTo>
                    <a:pt x="5760" y="1641"/>
                  </a:moveTo>
                  <a:lnTo>
                    <a:pt x="5760" y="1641"/>
                  </a:lnTo>
                  <a:lnTo>
                    <a:pt x="5683" y="1643"/>
                  </a:lnTo>
                  <a:lnTo>
                    <a:pt x="5605" y="1644"/>
                  </a:lnTo>
                  <a:lnTo>
                    <a:pt x="5522" y="1648"/>
                  </a:lnTo>
                  <a:lnTo>
                    <a:pt x="5436" y="1653"/>
                  </a:lnTo>
                  <a:lnTo>
                    <a:pt x="5346" y="1658"/>
                  </a:lnTo>
                  <a:lnTo>
                    <a:pt x="5255" y="1666"/>
                  </a:lnTo>
                  <a:lnTo>
                    <a:pt x="5066" y="1683"/>
                  </a:lnTo>
                  <a:lnTo>
                    <a:pt x="4865" y="1703"/>
                  </a:lnTo>
                  <a:lnTo>
                    <a:pt x="4656" y="1728"/>
                  </a:lnTo>
                  <a:lnTo>
                    <a:pt x="4441" y="1757"/>
                  </a:lnTo>
                  <a:lnTo>
                    <a:pt x="4220" y="1788"/>
                  </a:lnTo>
                  <a:lnTo>
                    <a:pt x="3993" y="1822"/>
                  </a:lnTo>
                  <a:lnTo>
                    <a:pt x="3762" y="1859"/>
                  </a:lnTo>
                  <a:lnTo>
                    <a:pt x="3530" y="1899"/>
                  </a:lnTo>
                  <a:lnTo>
                    <a:pt x="3295" y="1941"/>
                  </a:lnTo>
                  <a:lnTo>
                    <a:pt x="3060" y="1985"/>
                  </a:lnTo>
                  <a:lnTo>
                    <a:pt x="2826" y="2030"/>
                  </a:lnTo>
                  <a:lnTo>
                    <a:pt x="2593" y="2076"/>
                  </a:lnTo>
                  <a:lnTo>
                    <a:pt x="2362" y="2125"/>
                  </a:lnTo>
                  <a:lnTo>
                    <a:pt x="2137" y="2173"/>
                  </a:lnTo>
                  <a:lnTo>
                    <a:pt x="1916" y="2223"/>
                  </a:lnTo>
                  <a:lnTo>
                    <a:pt x="1702" y="2271"/>
                  </a:lnTo>
                  <a:lnTo>
                    <a:pt x="1496" y="2321"/>
                  </a:lnTo>
                  <a:lnTo>
                    <a:pt x="1297" y="2370"/>
                  </a:lnTo>
                  <a:lnTo>
                    <a:pt x="1109" y="2418"/>
                  </a:lnTo>
                  <a:lnTo>
                    <a:pt x="931" y="2467"/>
                  </a:lnTo>
                  <a:lnTo>
                    <a:pt x="764" y="2514"/>
                  </a:lnTo>
                  <a:lnTo>
                    <a:pt x="612" y="2558"/>
                  </a:lnTo>
                  <a:lnTo>
                    <a:pt x="473" y="2602"/>
                  </a:lnTo>
                  <a:lnTo>
                    <a:pt x="349" y="2643"/>
                  </a:lnTo>
                  <a:lnTo>
                    <a:pt x="294" y="2665"/>
                  </a:lnTo>
                  <a:lnTo>
                    <a:pt x="242" y="2683"/>
                  </a:lnTo>
                  <a:lnTo>
                    <a:pt x="195" y="2703"/>
                  </a:lnTo>
                  <a:lnTo>
                    <a:pt x="153" y="2720"/>
                  </a:lnTo>
                  <a:lnTo>
                    <a:pt x="114" y="2739"/>
                  </a:lnTo>
                  <a:lnTo>
                    <a:pt x="81" y="2756"/>
                  </a:lnTo>
                  <a:lnTo>
                    <a:pt x="53" y="2772"/>
                  </a:lnTo>
                  <a:lnTo>
                    <a:pt x="30" y="2787"/>
                  </a:lnTo>
                  <a:lnTo>
                    <a:pt x="11" y="2802"/>
                  </a:lnTo>
                  <a:lnTo>
                    <a:pt x="4" y="2809"/>
                  </a:lnTo>
                  <a:lnTo>
                    <a:pt x="0" y="2816"/>
                  </a:lnTo>
                  <a:lnTo>
                    <a:pt x="0" y="2816"/>
                  </a:lnTo>
                  <a:lnTo>
                    <a:pt x="10" y="2800"/>
                  </a:lnTo>
                  <a:lnTo>
                    <a:pt x="20" y="2783"/>
                  </a:lnTo>
                  <a:lnTo>
                    <a:pt x="30" y="2763"/>
                  </a:lnTo>
                  <a:lnTo>
                    <a:pt x="38" y="2742"/>
                  </a:lnTo>
                  <a:lnTo>
                    <a:pt x="48" y="2718"/>
                  </a:lnTo>
                  <a:lnTo>
                    <a:pt x="57" y="2690"/>
                  </a:lnTo>
                  <a:lnTo>
                    <a:pt x="76" y="2632"/>
                  </a:lnTo>
                  <a:lnTo>
                    <a:pt x="93" y="2565"/>
                  </a:lnTo>
                  <a:lnTo>
                    <a:pt x="108" y="2491"/>
                  </a:lnTo>
                  <a:lnTo>
                    <a:pt x="123" y="2410"/>
                  </a:lnTo>
                  <a:lnTo>
                    <a:pt x="135" y="2323"/>
                  </a:lnTo>
                  <a:lnTo>
                    <a:pt x="148" y="2229"/>
                  </a:lnTo>
                  <a:lnTo>
                    <a:pt x="160" y="2129"/>
                  </a:lnTo>
                  <a:lnTo>
                    <a:pt x="168" y="2023"/>
                  </a:lnTo>
                  <a:lnTo>
                    <a:pt x="177" y="1914"/>
                  </a:lnTo>
                  <a:lnTo>
                    <a:pt x="184" y="1800"/>
                  </a:lnTo>
                  <a:lnTo>
                    <a:pt x="188" y="1680"/>
                  </a:lnTo>
                  <a:lnTo>
                    <a:pt x="191" y="1559"/>
                  </a:lnTo>
                  <a:lnTo>
                    <a:pt x="192" y="1433"/>
                  </a:lnTo>
                  <a:lnTo>
                    <a:pt x="192" y="1433"/>
                  </a:lnTo>
                  <a:lnTo>
                    <a:pt x="192" y="1305"/>
                  </a:lnTo>
                  <a:lnTo>
                    <a:pt x="190" y="1179"/>
                  </a:lnTo>
                  <a:lnTo>
                    <a:pt x="185" y="1057"/>
                  </a:lnTo>
                  <a:lnTo>
                    <a:pt x="180" y="938"/>
                  </a:lnTo>
                  <a:lnTo>
                    <a:pt x="171" y="824"/>
                  </a:lnTo>
                  <a:lnTo>
                    <a:pt x="162" y="716"/>
                  </a:lnTo>
                  <a:lnTo>
                    <a:pt x="151" y="612"/>
                  </a:lnTo>
                  <a:lnTo>
                    <a:pt x="138" y="514"/>
                  </a:lnTo>
                  <a:lnTo>
                    <a:pt x="125" y="422"/>
                  </a:lnTo>
                  <a:lnTo>
                    <a:pt x="111" y="338"/>
                  </a:lnTo>
                  <a:lnTo>
                    <a:pt x="94" y="261"/>
                  </a:lnTo>
                  <a:lnTo>
                    <a:pt x="77" y="192"/>
                  </a:lnTo>
                  <a:lnTo>
                    <a:pt x="58" y="130"/>
                  </a:lnTo>
                  <a:lnTo>
                    <a:pt x="50" y="103"/>
                  </a:lnTo>
                  <a:lnTo>
                    <a:pt x="40" y="77"/>
                  </a:lnTo>
                  <a:lnTo>
                    <a:pt x="30" y="55"/>
                  </a:lnTo>
                  <a:lnTo>
                    <a:pt x="20" y="35"/>
                  </a:lnTo>
                  <a:lnTo>
                    <a:pt x="10" y="16"/>
                  </a:lnTo>
                  <a:lnTo>
                    <a:pt x="0" y="0"/>
                  </a:lnTo>
                  <a:lnTo>
                    <a:pt x="0" y="0"/>
                  </a:lnTo>
                  <a:lnTo>
                    <a:pt x="4" y="8"/>
                  </a:lnTo>
                  <a:lnTo>
                    <a:pt x="11" y="15"/>
                  </a:lnTo>
                  <a:lnTo>
                    <a:pt x="30" y="29"/>
                  </a:lnTo>
                  <a:lnTo>
                    <a:pt x="53" y="45"/>
                  </a:lnTo>
                  <a:lnTo>
                    <a:pt x="81" y="60"/>
                  </a:lnTo>
                  <a:lnTo>
                    <a:pt x="114" y="77"/>
                  </a:lnTo>
                  <a:lnTo>
                    <a:pt x="153" y="95"/>
                  </a:lnTo>
                  <a:lnTo>
                    <a:pt x="195" y="113"/>
                  </a:lnTo>
                  <a:lnTo>
                    <a:pt x="242" y="132"/>
                  </a:lnTo>
                  <a:lnTo>
                    <a:pt x="294" y="152"/>
                  </a:lnTo>
                  <a:lnTo>
                    <a:pt x="349" y="172"/>
                  </a:lnTo>
                  <a:lnTo>
                    <a:pt x="473" y="214"/>
                  </a:lnTo>
                  <a:lnTo>
                    <a:pt x="612" y="257"/>
                  </a:lnTo>
                  <a:lnTo>
                    <a:pt x="764" y="303"/>
                  </a:lnTo>
                  <a:lnTo>
                    <a:pt x="931" y="350"/>
                  </a:lnTo>
                  <a:lnTo>
                    <a:pt x="1109" y="397"/>
                  </a:lnTo>
                  <a:lnTo>
                    <a:pt x="1297" y="445"/>
                  </a:lnTo>
                  <a:lnTo>
                    <a:pt x="1496" y="495"/>
                  </a:lnTo>
                  <a:lnTo>
                    <a:pt x="1702" y="544"/>
                  </a:lnTo>
                  <a:lnTo>
                    <a:pt x="1916" y="594"/>
                  </a:lnTo>
                  <a:lnTo>
                    <a:pt x="2137" y="643"/>
                  </a:lnTo>
                  <a:lnTo>
                    <a:pt x="2362" y="692"/>
                  </a:lnTo>
                  <a:lnTo>
                    <a:pt x="2593" y="739"/>
                  </a:lnTo>
                  <a:lnTo>
                    <a:pt x="2826" y="786"/>
                  </a:lnTo>
                  <a:lnTo>
                    <a:pt x="3060" y="832"/>
                  </a:lnTo>
                  <a:lnTo>
                    <a:pt x="3295" y="874"/>
                  </a:lnTo>
                  <a:lnTo>
                    <a:pt x="3530" y="917"/>
                  </a:lnTo>
                  <a:lnTo>
                    <a:pt x="3762" y="957"/>
                  </a:lnTo>
                  <a:lnTo>
                    <a:pt x="3993" y="994"/>
                  </a:lnTo>
                  <a:lnTo>
                    <a:pt x="4220" y="1028"/>
                  </a:lnTo>
                  <a:lnTo>
                    <a:pt x="4441" y="1060"/>
                  </a:lnTo>
                  <a:lnTo>
                    <a:pt x="4656" y="1088"/>
                  </a:lnTo>
                  <a:lnTo>
                    <a:pt x="4865" y="1112"/>
                  </a:lnTo>
                  <a:lnTo>
                    <a:pt x="5066" y="1134"/>
                  </a:lnTo>
                  <a:lnTo>
                    <a:pt x="5255" y="1151"/>
                  </a:lnTo>
                  <a:lnTo>
                    <a:pt x="5346" y="1158"/>
                  </a:lnTo>
                  <a:lnTo>
                    <a:pt x="5436" y="1164"/>
                  </a:lnTo>
                  <a:lnTo>
                    <a:pt x="5522" y="1168"/>
                  </a:lnTo>
                  <a:lnTo>
                    <a:pt x="5605" y="1171"/>
                  </a:lnTo>
                  <a:lnTo>
                    <a:pt x="5683" y="1174"/>
                  </a:lnTo>
                  <a:lnTo>
                    <a:pt x="5760" y="1175"/>
                  </a:lnTo>
                  <a:lnTo>
                    <a:pt x="5760" y="1175"/>
                  </a:lnTo>
                  <a:lnTo>
                    <a:pt x="5766" y="1177"/>
                  </a:lnTo>
                  <a:lnTo>
                    <a:pt x="5770" y="1179"/>
                  </a:lnTo>
                  <a:lnTo>
                    <a:pt x="5776" y="1187"/>
                  </a:lnTo>
                  <a:lnTo>
                    <a:pt x="5780" y="1195"/>
                  </a:lnTo>
                  <a:lnTo>
                    <a:pt x="5784" y="1206"/>
                  </a:lnTo>
                  <a:lnTo>
                    <a:pt x="5788" y="1219"/>
                  </a:lnTo>
                  <a:lnTo>
                    <a:pt x="5796" y="1251"/>
                  </a:lnTo>
                  <a:lnTo>
                    <a:pt x="5800" y="1286"/>
                  </a:lnTo>
                  <a:lnTo>
                    <a:pt x="5804" y="1326"/>
                  </a:lnTo>
                  <a:lnTo>
                    <a:pt x="5806" y="1369"/>
                  </a:lnTo>
                  <a:lnTo>
                    <a:pt x="5807" y="1412"/>
                  </a:lnTo>
                  <a:lnTo>
                    <a:pt x="5807" y="1412"/>
                  </a:lnTo>
                  <a:lnTo>
                    <a:pt x="5806" y="1453"/>
                  </a:lnTo>
                  <a:lnTo>
                    <a:pt x="5801" y="1492"/>
                  </a:lnTo>
                  <a:lnTo>
                    <a:pt x="5797" y="1527"/>
                  </a:lnTo>
                  <a:lnTo>
                    <a:pt x="5790" y="1560"/>
                  </a:lnTo>
                  <a:lnTo>
                    <a:pt x="5783" y="1587"/>
                  </a:lnTo>
                  <a:lnTo>
                    <a:pt x="5774" y="1611"/>
                  </a:lnTo>
                  <a:lnTo>
                    <a:pt x="5767" y="1628"/>
                  </a:lnTo>
                  <a:lnTo>
                    <a:pt x="5760" y="1641"/>
                  </a:lnTo>
                  <a:lnTo>
                    <a:pt x="5760" y="1641"/>
                  </a:lnTo>
                  <a:close/>
                </a:path>
              </a:pathLst>
            </a:custGeom>
            <a:gradFill>
              <a:gsLst>
                <a:gs pos="0">
                  <a:srgbClr val="666666"/>
                </a:gs>
                <a:gs pos="15000">
                  <a:srgbClr val="666666"/>
                </a:gs>
                <a:gs pos="64000">
                  <a:srgbClr val="F2F2F2"/>
                </a:gs>
                <a:gs pos="87000">
                  <a:srgbClr val="9B9B9B"/>
                </a:gs>
                <a:gs pos="100000">
                  <a:srgbClr val="9B9B9B"/>
                </a:gs>
              </a:gsLst>
              <a:lin ang="16679948" scaled="0"/>
            </a:gradFill>
            <a:ln cap="flat" cmpd="sng" w="9525">
              <a:solidFill>
                <a:srgbClr val="868686">
                  <a:alpha val="4824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60" name="Google Shape;460;p70"/>
            <p:cNvSpPr/>
            <p:nvPr/>
          </p:nvSpPr>
          <p:spPr>
            <a:xfrm>
              <a:off x="1815172" y="2052891"/>
              <a:ext cx="268200" cy="1393800"/>
            </a:xfrm>
            <a:prstGeom prst="ellipse">
              <a:avLst/>
            </a:prstGeom>
            <a:solidFill>
              <a:srgbClr val="D8D8D8"/>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1" name="Google Shape;461;p70"/>
            <p:cNvSpPr txBox="1"/>
            <p:nvPr/>
          </p:nvSpPr>
          <p:spPr>
            <a:xfrm>
              <a:off x="1897726" y="2463260"/>
              <a:ext cx="955800" cy="52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2060"/>
                  </a:solidFill>
                  <a:latin typeface="Calibri"/>
                  <a:ea typeface="Calibri"/>
                  <a:cs typeface="Calibri"/>
                  <a:sym typeface="Calibri"/>
                </a:rPr>
                <a:t>Secure Ingest</a:t>
              </a:r>
              <a:endParaRPr b="0" i="0" sz="1400" u="none" cap="none" strike="noStrike">
                <a:solidFill>
                  <a:srgbClr val="000000"/>
                </a:solidFill>
                <a:latin typeface="Arial"/>
                <a:ea typeface="Arial"/>
                <a:cs typeface="Arial"/>
                <a:sym typeface="Arial"/>
              </a:endParaRPr>
            </a:p>
          </p:txBody>
        </p:sp>
      </p:grpSp>
      <p:grpSp>
        <p:nvGrpSpPr>
          <p:cNvPr id="462" name="Google Shape;462;p70"/>
          <p:cNvGrpSpPr/>
          <p:nvPr/>
        </p:nvGrpSpPr>
        <p:grpSpPr>
          <a:xfrm>
            <a:off x="3596865" y="929621"/>
            <a:ext cx="317240" cy="29756"/>
            <a:chOff x="5272752" y="2065459"/>
            <a:chExt cx="774700" cy="69900"/>
          </a:xfrm>
        </p:grpSpPr>
        <p:sp>
          <p:nvSpPr>
            <p:cNvPr id="463" name="Google Shape;463;p70"/>
            <p:cNvSpPr/>
            <p:nvPr/>
          </p:nvSpPr>
          <p:spPr>
            <a:xfrm>
              <a:off x="5272752" y="2065459"/>
              <a:ext cx="774700" cy="0"/>
            </a:xfrm>
            <a:custGeom>
              <a:rect b="b" l="l" r="r" t="t"/>
              <a:pathLst>
                <a:path extrusionOk="0" h="120000"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64" name="Google Shape;464;p70"/>
            <p:cNvSpPr/>
            <p:nvPr/>
          </p:nvSpPr>
          <p:spPr>
            <a:xfrm>
              <a:off x="5272752" y="2065459"/>
              <a:ext cx="774600" cy="6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grpSp>
        <p:nvGrpSpPr>
          <p:cNvPr id="465" name="Google Shape;465;p70"/>
          <p:cNvGrpSpPr/>
          <p:nvPr/>
        </p:nvGrpSpPr>
        <p:grpSpPr>
          <a:xfrm>
            <a:off x="5218332" y="970631"/>
            <a:ext cx="431904" cy="38819"/>
            <a:chOff x="3372323" y="3021347"/>
            <a:chExt cx="504973" cy="33900"/>
          </a:xfrm>
        </p:grpSpPr>
        <p:sp>
          <p:nvSpPr>
            <p:cNvPr id="466" name="Google Shape;466;p70"/>
            <p:cNvSpPr/>
            <p:nvPr/>
          </p:nvSpPr>
          <p:spPr>
            <a:xfrm>
              <a:off x="3372323" y="3021347"/>
              <a:ext cx="504973" cy="0"/>
            </a:xfrm>
            <a:custGeom>
              <a:rect b="b" l="l" r="r" t="t"/>
              <a:pathLst>
                <a:path extrusionOk="0" h="120000"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67" name="Google Shape;467;p70"/>
            <p:cNvSpPr/>
            <p:nvPr/>
          </p:nvSpPr>
          <p:spPr>
            <a:xfrm>
              <a:off x="3372323" y="3021347"/>
              <a:ext cx="504900" cy="3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sp>
        <p:nvSpPr>
          <p:cNvPr id="468" name="Google Shape;468;p70"/>
          <p:cNvSpPr/>
          <p:nvPr/>
        </p:nvSpPr>
        <p:spPr>
          <a:xfrm>
            <a:off x="3511124" y="4372969"/>
            <a:ext cx="204329" cy="0"/>
          </a:xfrm>
          <a:custGeom>
            <a:rect b="b" l="l" r="r" t="t"/>
            <a:pathLst>
              <a:path extrusionOk="0" h="120000"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nvGrpSpPr>
          <p:cNvPr id="469" name="Google Shape;469;p70"/>
          <p:cNvGrpSpPr/>
          <p:nvPr/>
        </p:nvGrpSpPr>
        <p:grpSpPr>
          <a:xfrm>
            <a:off x="5154745" y="4502238"/>
            <a:ext cx="292827" cy="389249"/>
            <a:chOff x="5945188" y="4821238"/>
            <a:chExt cx="1498603" cy="1333500"/>
          </a:xfrm>
        </p:grpSpPr>
        <p:sp>
          <p:nvSpPr>
            <p:cNvPr id="470" name="Google Shape;470;p70"/>
            <p:cNvSpPr/>
            <p:nvPr/>
          </p:nvSpPr>
          <p:spPr>
            <a:xfrm>
              <a:off x="6413500" y="6108700"/>
              <a:ext cx="327025" cy="46038"/>
            </a:xfrm>
            <a:custGeom>
              <a:rect b="b" l="l" r="r" t="t"/>
              <a:pathLst>
                <a:path extrusionOk="0" h="96" w="629">
                  <a:moveTo>
                    <a:pt x="0" y="96"/>
                  </a:moveTo>
                  <a:lnTo>
                    <a:pt x="138" y="77"/>
                  </a:lnTo>
                  <a:lnTo>
                    <a:pt x="261" y="60"/>
                  </a:lnTo>
                  <a:lnTo>
                    <a:pt x="368" y="43"/>
                  </a:lnTo>
                  <a:lnTo>
                    <a:pt x="457" y="29"/>
                  </a:lnTo>
                  <a:lnTo>
                    <a:pt x="529" y="18"/>
                  </a:lnTo>
                  <a:lnTo>
                    <a:pt x="581" y="8"/>
                  </a:lnTo>
                  <a:lnTo>
                    <a:pt x="615" y="2"/>
                  </a:lnTo>
                  <a:lnTo>
                    <a:pt x="628" y="0"/>
                  </a:lnTo>
                  <a:lnTo>
                    <a:pt x="629" y="0"/>
                  </a:lnTo>
                  <a:lnTo>
                    <a:pt x="629" y="0"/>
                  </a:lnTo>
                  <a:lnTo>
                    <a:pt x="629" y="0"/>
                  </a:lnTo>
                  <a:lnTo>
                    <a:pt x="618" y="2"/>
                  </a:lnTo>
                  <a:lnTo>
                    <a:pt x="586" y="7"/>
                  </a:lnTo>
                  <a:lnTo>
                    <a:pt x="535" y="17"/>
                  </a:lnTo>
                  <a:lnTo>
                    <a:pt x="464" y="28"/>
                  </a:lnTo>
                  <a:lnTo>
                    <a:pt x="374" y="43"/>
                  </a:lnTo>
                  <a:lnTo>
                    <a:pt x="266" y="58"/>
                  </a:lnTo>
                  <a:lnTo>
                    <a:pt x="141" y="77"/>
                  </a:lnTo>
                  <a:lnTo>
                    <a:pt x="0" y="96"/>
                  </a:lnTo>
                  <a:close/>
                </a:path>
              </a:pathLst>
            </a:custGeom>
            <a:solidFill>
              <a:srgbClr val="AE3437"/>
            </a:solidFill>
            <a:ln>
              <a:noFill/>
            </a:ln>
          </p:spPr>
          <p:txBody>
            <a:bodyPr anchorCtr="0" anchor="t" bIns="42925" lIns="85850" spcFirstLastPara="1" rIns="85850" wrap="square" tIns="42925">
              <a:noAutofit/>
            </a:bodyPr>
            <a:lstStyle/>
            <a:p>
              <a:pPr indent="0" lvl="0" marL="0" marR="0" rtl="0" algn="l">
                <a:lnSpc>
                  <a:spcPct val="100000"/>
                </a:lnSpc>
                <a:spcBef>
                  <a:spcPts val="0"/>
                </a:spcBef>
                <a:spcAft>
                  <a:spcPts val="0"/>
                </a:spcAft>
                <a:buClr>
                  <a:srgbClr val="000000"/>
                </a:buClr>
                <a:buSzPts val="1690"/>
                <a:buFont typeface="Arial"/>
                <a:buNone/>
              </a:pPr>
              <a:r>
                <a:t/>
              </a:r>
              <a:endParaRPr b="0" i="0" sz="1690" u="none" cap="none" strike="noStrike">
                <a:solidFill>
                  <a:srgbClr val="0A4595"/>
                </a:solidFill>
                <a:latin typeface="Calibri"/>
                <a:ea typeface="Calibri"/>
                <a:cs typeface="Calibri"/>
                <a:sym typeface="Calibri"/>
              </a:endParaRPr>
            </a:p>
          </p:txBody>
        </p:sp>
        <p:sp>
          <p:nvSpPr>
            <p:cNvPr id="471" name="Google Shape;471;p70"/>
            <p:cNvSpPr/>
            <p:nvPr/>
          </p:nvSpPr>
          <p:spPr>
            <a:xfrm>
              <a:off x="5945188" y="4821238"/>
              <a:ext cx="1498602" cy="1189040"/>
            </a:xfrm>
            <a:custGeom>
              <a:rect b="b" l="l" r="r" t="t"/>
              <a:pathLst>
                <a:path extrusionOk="0" h="2555" w="2868">
                  <a:moveTo>
                    <a:pt x="0" y="2555"/>
                  </a:moveTo>
                  <a:lnTo>
                    <a:pt x="0" y="2555"/>
                  </a:lnTo>
                  <a:lnTo>
                    <a:pt x="194" y="2532"/>
                  </a:lnTo>
                  <a:lnTo>
                    <a:pt x="381" y="2508"/>
                  </a:lnTo>
                  <a:lnTo>
                    <a:pt x="558" y="2485"/>
                  </a:lnTo>
                  <a:lnTo>
                    <a:pt x="724" y="2461"/>
                  </a:lnTo>
                  <a:lnTo>
                    <a:pt x="880" y="2437"/>
                  </a:lnTo>
                  <a:lnTo>
                    <a:pt x="1026" y="2414"/>
                  </a:lnTo>
                  <a:lnTo>
                    <a:pt x="1160" y="2391"/>
                  </a:lnTo>
                  <a:lnTo>
                    <a:pt x="1281" y="2370"/>
                  </a:lnTo>
                  <a:lnTo>
                    <a:pt x="1390" y="2350"/>
                  </a:lnTo>
                  <a:lnTo>
                    <a:pt x="1487" y="2331"/>
                  </a:lnTo>
                  <a:lnTo>
                    <a:pt x="1569" y="2315"/>
                  </a:lnTo>
                  <a:lnTo>
                    <a:pt x="1639" y="2302"/>
                  </a:lnTo>
                  <a:lnTo>
                    <a:pt x="1693" y="2290"/>
                  </a:lnTo>
                  <a:lnTo>
                    <a:pt x="1732" y="2282"/>
                  </a:lnTo>
                  <a:lnTo>
                    <a:pt x="1756" y="2277"/>
                  </a:lnTo>
                  <a:lnTo>
                    <a:pt x="1764" y="2275"/>
                  </a:lnTo>
                  <a:lnTo>
                    <a:pt x="2868" y="0"/>
                  </a:lnTo>
                  <a:lnTo>
                    <a:pt x="2858" y="2"/>
                  </a:lnTo>
                  <a:lnTo>
                    <a:pt x="2827" y="7"/>
                  </a:lnTo>
                  <a:lnTo>
                    <a:pt x="2778" y="15"/>
                  </a:lnTo>
                  <a:lnTo>
                    <a:pt x="2709" y="27"/>
                  </a:lnTo>
                  <a:lnTo>
                    <a:pt x="2623" y="41"/>
                  </a:lnTo>
                  <a:lnTo>
                    <a:pt x="2518" y="56"/>
                  </a:lnTo>
                  <a:lnTo>
                    <a:pt x="2397" y="74"/>
                  </a:lnTo>
                  <a:lnTo>
                    <a:pt x="2260" y="94"/>
                  </a:lnTo>
                  <a:lnTo>
                    <a:pt x="2106" y="116"/>
                  </a:lnTo>
                  <a:lnTo>
                    <a:pt x="1937" y="138"/>
                  </a:lnTo>
                  <a:lnTo>
                    <a:pt x="1754" y="161"/>
                  </a:lnTo>
                  <a:lnTo>
                    <a:pt x="1557" y="185"/>
                  </a:lnTo>
                  <a:lnTo>
                    <a:pt x="1346" y="208"/>
                  </a:lnTo>
                  <a:lnTo>
                    <a:pt x="1123" y="232"/>
                  </a:lnTo>
                  <a:lnTo>
                    <a:pt x="889" y="256"/>
                  </a:lnTo>
                  <a:lnTo>
                    <a:pt x="642" y="279"/>
                  </a:lnTo>
                  <a:lnTo>
                    <a:pt x="642" y="279"/>
                  </a:lnTo>
                  <a:lnTo>
                    <a:pt x="889" y="256"/>
                  </a:lnTo>
                  <a:lnTo>
                    <a:pt x="1123" y="232"/>
                  </a:lnTo>
                  <a:lnTo>
                    <a:pt x="1346" y="208"/>
                  </a:lnTo>
                  <a:lnTo>
                    <a:pt x="1557" y="185"/>
                  </a:lnTo>
                  <a:lnTo>
                    <a:pt x="1754" y="161"/>
                  </a:lnTo>
                  <a:lnTo>
                    <a:pt x="1937" y="138"/>
                  </a:lnTo>
                  <a:lnTo>
                    <a:pt x="2106" y="116"/>
                  </a:lnTo>
                  <a:lnTo>
                    <a:pt x="2260" y="94"/>
                  </a:lnTo>
                  <a:lnTo>
                    <a:pt x="2397" y="74"/>
                  </a:lnTo>
                  <a:lnTo>
                    <a:pt x="2518" y="56"/>
                  </a:lnTo>
                  <a:lnTo>
                    <a:pt x="2623" y="41"/>
                  </a:lnTo>
                  <a:lnTo>
                    <a:pt x="2709" y="27"/>
                  </a:lnTo>
                  <a:lnTo>
                    <a:pt x="2778" y="15"/>
                  </a:lnTo>
                  <a:lnTo>
                    <a:pt x="2827" y="7"/>
                  </a:lnTo>
                  <a:lnTo>
                    <a:pt x="2858" y="2"/>
                  </a:lnTo>
                  <a:lnTo>
                    <a:pt x="2868" y="0"/>
                  </a:lnTo>
                  <a:lnTo>
                    <a:pt x="2868" y="0"/>
                  </a:lnTo>
                  <a:lnTo>
                    <a:pt x="2868" y="0"/>
                  </a:lnTo>
                  <a:lnTo>
                    <a:pt x="2868" y="0"/>
                  </a:lnTo>
                  <a:lnTo>
                    <a:pt x="2868" y="0"/>
                  </a:lnTo>
                  <a:lnTo>
                    <a:pt x="1764" y="2275"/>
                  </a:lnTo>
                  <a:lnTo>
                    <a:pt x="1756" y="2277"/>
                  </a:lnTo>
                  <a:lnTo>
                    <a:pt x="1732" y="2282"/>
                  </a:lnTo>
                  <a:lnTo>
                    <a:pt x="1693" y="2290"/>
                  </a:lnTo>
                  <a:lnTo>
                    <a:pt x="1639" y="2302"/>
                  </a:lnTo>
                  <a:lnTo>
                    <a:pt x="1569" y="2315"/>
                  </a:lnTo>
                  <a:lnTo>
                    <a:pt x="1487" y="2331"/>
                  </a:lnTo>
                  <a:lnTo>
                    <a:pt x="1390" y="2350"/>
                  </a:lnTo>
                  <a:lnTo>
                    <a:pt x="1281" y="2370"/>
                  </a:lnTo>
                  <a:lnTo>
                    <a:pt x="1160" y="2391"/>
                  </a:lnTo>
                  <a:lnTo>
                    <a:pt x="1026" y="2414"/>
                  </a:lnTo>
                  <a:lnTo>
                    <a:pt x="880" y="2437"/>
                  </a:lnTo>
                  <a:lnTo>
                    <a:pt x="724" y="2461"/>
                  </a:lnTo>
                  <a:lnTo>
                    <a:pt x="558" y="2485"/>
                  </a:lnTo>
                  <a:lnTo>
                    <a:pt x="381" y="2509"/>
                  </a:lnTo>
                  <a:lnTo>
                    <a:pt x="194" y="2532"/>
                  </a:lnTo>
                  <a:lnTo>
                    <a:pt x="0" y="2555"/>
                  </a:lnTo>
                  <a:close/>
                </a:path>
              </a:pathLst>
            </a:custGeom>
            <a:solidFill>
              <a:srgbClr val="F7F7F8"/>
            </a:solidFill>
            <a:ln>
              <a:noFill/>
            </a:ln>
          </p:spPr>
          <p:txBody>
            <a:bodyPr anchorCtr="0" anchor="t" bIns="42925" lIns="85850" spcFirstLastPara="1" rIns="85850" wrap="square" tIns="42925">
              <a:noAutofit/>
            </a:bodyPr>
            <a:lstStyle/>
            <a:p>
              <a:pPr indent="0" lvl="0" marL="0" marR="0" rtl="0" algn="l">
                <a:lnSpc>
                  <a:spcPct val="100000"/>
                </a:lnSpc>
                <a:spcBef>
                  <a:spcPts val="0"/>
                </a:spcBef>
                <a:spcAft>
                  <a:spcPts val="0"/>
                </a:spcAft>
                <a:buClr>
                  <a:srgbClr val="000000"/>
                </a:buClr>
                <a:buSzPts val="1690"/>
                <a:buFont typeface="Arial"/>
                <a:buNone/>
              </a:pPr>
              <a:r>
                <a:t/>
              </a:r>
              <a:endParaRPr b="0" i="0" sz="1690" u="none" cap="none" strike="noStrike">
                <a:solidFill>
                  <a:srgbClr val="0A4595"/>
                </a:solidFill>
                <a:latin typeface="Calibri"/>
                <a:ea typeface="Calibri"/>
                <a:cs typeface="Calibri"/>
                <a:sym typeface="Calibri"/>
              </a:endParaRPr>
            </a:p>
          </p:txBody>
        </p:sp>
        <p:sp>
          <p:nvSpPr>
            <p:cNvPr id="472" name="Google Shape;472;p70"/>
            <p:cNvSpPr/>
            <p:nvPr/>
          </p:nvSpPr>
          <p:spPr>
            <a:xfrm>
              <a:off x="6278563" y="4821238"/>
              <a:ext cx="1165228" cy="130175"/>
            </a:xfrm>
            <a:custGeom>
              <a:rect b="b" l="l" r="r" t="t"/>
              <a:pathLst>
                <a:path extrusionOk="0" h="279" w="2226">
                  <a:moveTo>
                    <a:pt x="0" y="279"/>
                  </a:moveTo>
                  <a:lnTo>
                    <a:pt x="0" y="279"/>
                  </a:lnTo>
                  <a:lnTo>
                    <a:pt x="245" y="256"/>
                  </a:lnTo>
                  <a:lnTo>
                    <a:pt x="478" y="233"/>
                  </a:lnTo>
                  <a:lnTo>
                    <a:pt x="699" y="209"/>
                  </a:lnTo>
                  <a:lnTo>
                    <a:pt x="909" y="185"/>
                  </a:lnTo>
                  <a:lnTo>
                    <a:pt x="1104" y="162"/>
                  </a:lnTo>
                  <a:lnTo>
                    <a:pt x="1287" y="139"/>
                  </a:lnTo>
                  <a:lnTo>
                    <a:pt x="1454" y="117"/>
                  </a:lnTo>
                  <a:lnTo>
                    <a:pt x="1608" y="96"/>
                  </a:lnTo>
                  <a:lnTo>
                    <a:pt x="1745" y="76"/>
                  </a:lnTo>
                  <a:lnTo>
                    <a:pt x="1867" y="58"/>
                  </a:lnTo>
                  <a:lnTo>
                    <a:pt x="1972" y="42"/>
                  </a:lnTo>
                  <a:lnTo>
                    <a:pt x="2059" y="28"/>
                  </a:lnTo>
                  <a:lnTo>
                    <a:pt x="2130" y="16"/>
                  </a:lnTo>
                  <a:lnTo>
                    <a:pt x="2181" y="8"/>
                  </a:lnTo>
                  <a:lnTo>
                    <a:pt x="2213" y="2"/>
                  </a:lnTo>
                  <a:lnTo>
                    <a:pt x="2226" y="0"/>
                  </a:lnTo>
                  <a:lnTo>
                    <a:pt x="2226" y="0"/>
                  </a:lnTo>
                  <a:lnTo>
                    <a:pt x="2226" y="0"/>
                  </a:lnTo>
                  <a:lnTo>
                    <a:pt x="2216" y="2"/>
                  </a:lnTo>
                  <a:lnTo>
                    <a:pt x="2185" y="7"/>
                  </a:lnTo>
                  <a:lnTo>
                    <a:pt x="2136" y="15"/>
                  </a:lnTo>
                  <a:lnTo>
                    <a:pt x="2067" y="27"/>
                  </a:lnTo>
                  <a:lnTo>
                    <a:pt x="1981" y="41"/>
                  </a:lnTo>
                  <a:lnTo>
                    <a:pt x="1876" y="56"/>
                  </a:lnTo>
                  <a:lnTo>
                    <a:pt x="1755" y="74"/>
                  </a:lnTo>
                  <a:lnTo>
                    <a:pt x="1618" y="94"/>
                  </a:lnTo>
                  <a:lnTo>
                    <a:pt x="1464" y="116"/>
                  </a:lnTo>
                  <a:lnTo>
                    <a:pt x="1295" y="138"/>
                  </a:lnTo>
                  <a:lnTo>
                    <a:pt x="1112" y="161"/>
                  </a:lnTo>
                  <a:lnTo>
                    <a:pt x="915" y="185"/>
                  </a:lnTo>
                  <a:lnTo>
                    <a:pt x="704" y="208"/>
                  </a:lnTo>
                  <a:lnTo>
                    <a:pt x="481" y="232"/>
                  </a:lnTo>
                  <a:lnTo>
                    <a:pt x="247" y="256"/>
                  </a:lnTo>
                  <a:lnTo>
                    <a:pt x="0" y="279"/>
                  </a:lnTo>
                  <a:close/>
                </a:path>
              </a:pathLst>
            </a:custGeom>
            <a:solidFill>
              <a:srgbClr val="3D3D82"/>
            </a:solidFill>
            <a:ln>
              <a:noFill/>
            </a:ln>
          </p:spPr>
          <p:txBody>
            <a:bodyPr anchorCtr="0" anchor="t" bIns="42925" lIns="85850" spcFirstLastPara="1" rIns="85850" wrap="square" tIns="42925">
              <a:noAutofit/>
            </a:bodyPr>
            <a:lstStyle/>
            <a:p>
              <a:pPr indent="0" lvl="0" marL="0" marR="0" rtl="0" algn="l">
                <a:lnSpc>
                  <a:spcPct val="100000"/>
                </a:lnSpc>
                <a:spcBef>
                  <a:spcPts val="0"/>
                </a:spcBef>
                <a:spcAft>
                  <a:spcPts val="0"/>
                </a:spcAft>
                <a:buClr>
                  <a:srgbClr val="000000"/>
                </a:buClr>
                <a:buSzPts val="1690"/>
                <a:buFont typeface="Arial"/>
                <a:buNone/>
              </a:pPr>
              <a:r>
                <a:t/>
              </a:r>
              <a:endParaRPr b="0" i="0" sz="1690" u="none" cap="none" strike="noStrike">
                <a:solidFill>
                  <a:srgbClr val="0A4595"/>
                </a:solidFill>
                <a:latin typeface="Calibri"/>
                <a:ea typeface="Calibri"/>
                <a:cs typeface="Calibri"/>
                <a:sym typeface="Calibri"/>
              </a:endParaRPr>
            </a:p>
          </p:txBody>
        </p:sp>
      </p:grpSp>
      <p:sp>
        <p:nvSpPr>
          <p:cNvPr id="473" name="Google Shape;473;p70"/>
          <p:cNvSpPr/>
          <p:nvPr/>
        </p:nvSpPr>
        <p:spPr>
          <a:xfrm>
            <a:off x="5635502" y="3245490"/>
            <a:ext cx="322579" cy="0"/>
          </a:xfrm>
          <a:custGeom>
            <a:rect b="b" l="l" r="r" t="t"/>
            <a:pathLst>
              <a:path extrusionOk="0" h="120000"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74" name="Google Shape;474;p70"/>
          <p:cNvSpPr txBox="1"/>
          <p:nvPr/>
        </p:nvSpPr>
        <p:spPr>
          <a:xfrm>
            <a:off x="1988152" y="3988125"/>
            <a:ext cx="5299200" cy="22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7336F"/>
                </a:solidFill>
                <a:latin typeface="Calibri"/>
                <a:ea typeface="Calibri"/>
                <a:cs typeface="Calibri"/>
                <a:sym typeface="Calibri"/>
              </a:rPr>
              <a:t>Non-Real-Time Operational User Data Flows</a:t>
            </a:r>
            <a:endParaRPr b="1" i="0" sz="1400" u="none" cap="none" strike="noStrike">
              <a:solidFill>
                <a:srgbClr val="000000"/>
              </a:solidFill>
              <a:latin typeface="Calibri"/>
              <a:ea typeface="Calibri"/>
              <a:cs typeface="Calibri"/>
              <a:sym typeface="Calibri"/>
            </a:endParaRPr>
          </a:p>
        </p:txBody>
      </p:sp>
      <p:sp>
        <p:nvSpPr>
          <p:cNvPr id="475" name="Google Shape;475;p70"/>
          <p:cNvSpPr txBox="1"/>
          <p:nvPr/>
        </p:nvSpPr>
        <p:spPr>
          <a:xfrm>
            <a:off x="1498558" y="4510788"/>
            <a:ext cx="1729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124163"/>
                </a:solidFill>
                <a:latin typeface="Calibri"/>
                <a:ea typeface="Calibri"/>
                <a:cs typeface="Calibri"/>
                <a:sym typeface="Calibri"/>
              </a:rPr>
              <a:t>DATA SOURCES</a:t>
            </a:r>
            <a:endParaRPr b="1" i="0" sz="1400" u="none" cap="none" strike="noStrike">
              <a:solidFill>
                <a:srgbClr val="124163"/>
              </a:solidFill>
              <a:latin typeface="Calibri"/>
              <a:ea typeface="Calibri"/>
              <a:cs typeface="Calibri"/>
              <a:sym typeface="Calibri"/>
            </a:endParaRPr>
          </a:p>
        </p:txBody>
      </p:sp>
      <p:sp>
        <p:nvSpPr>
          <p:cNvPr id="476" name="Google Shape;476;p70"/>
          <p:cNvSpPr txBox="1"/>
          <p:nvPr/>
        </p:nvSpPr>
        <p:spPr>
          <a:xfrm>
            <a:off x="7696425" y="3593625"/>
            <a:ext cx="1118700" cy="9540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000"/>
              <a:buFont typeface="Arial"/>
              <a:buNone/>
            </a:pPr>
            <a:r>
              <a:rPr i="0" lang="en" u="none" cap="none" strike="noStrike">
                <a:solidFill>
                  <a:srgbClr val="0A4595"/>
                </a:solidFill>
                <a:latin typeface="Calibri"/>
                <a:ea typeface="Calibri"/>
                <a:cs typeface="Calibri"/>
                <a:sym typeface="Calibri"/>
              </a:rPr>
              <a:t>Non-Real</a:t>
            </a:r>
            <a:r>
              <a:rPr lang="en">
                <a:solidFill>
                  <a:srgbClr val="0A4595"/>
                </a:solidFill>
                <a:latin typeface="Calibri"/>
                <a:ea typeface="Calibri"/>
                <a:cs typeface="Calibri"/>
                <a:sym typeface="Calibri"/>
              </a:rPr>
              <a:t> T</a:t>
            </a:r>
            <a:r>
              <a:rPr i="0" lang="en" u="none" cap="none" strike="noStrike">
                <a:solidFill>
                  <a:srgbClr val="0A4595"/>
                </a:solidFill>
                <a:latin typeface="Calibri"/>
                <a:ea typeface="Calibri"/>
                <a:cs typeface="Calibri"/>
                <a:sym typeface="Calibri"/>
              </a:rPr>
              <a:t>ime/Non- Operational Users</a:t>
            </a:r>
            <a:endParaRPr i="0" u="none" cap="none" strike="noStrike">
              <a:solidFill>
                <a:srgbClr val="0A4595"/>
              </a:solidFill>
              <a:latin typeface="Calibri"/>
              <a:ea typeface="Calibri"/>
              <a:cs typeface="Calibri"/>
              <a:sym typeface="Calibri"/>
            </a:endParaRPr>
          </a:p>
          <a:p>
            <a:pPr indent="0" lvl="0" marL="0" marR="0" rtl="0" algn="ctr">
              <a:lnSpc>
                <a:spcPct val="80000"/>
              </a:lnSpc>
              <a:spcBef>
                <a:spcPts val="0"/>
              </a:spcBef>
              <a:spcAft>
                <a:spcPts val="0"/>
              </a:spcAft>
              <a:buClr>
                <a:srgbClr val="000000"/>
              </a:buClr>
              <a:buSzPts val="1000"/>
              <a:buFont typeface="Arial"/>
              <a:buNone/>
            </a:pPr>
            <a:r>
              <a:rPr lang="en">
                <a:solidFill>
                  <a:srgbClr val="0A4595"/>
                </a:solidFill>
                <a:latin typeface="Calibri"/>
                <a:ea typeface="Calibri"/>
                <a:cs typeface="Calibri"/>
                <a:sym typeface="Calibri"/>
              </a:rPr>
              <a:t>(public, etc.)</a:t>
            </a:r>
            <a:endParaRPr>
              <a:solidFill>
                <a:srgbClr val="0A4595"/>
              </a:solidFill>
              <a:latin typeface="Calibri"/>
              <a:ea typeface="Calibri"/>
              <a:cs typeface="Calibri"/>
              <a:sym typeface="Calibri"/>
            </a:endParaRPr>
          </a:p>
        </p:txBody>
      </p:sp>
      <p:sp>
        <p:nvSpPr>
          <p:cNvPr id="477" name="Google Shape;477;p70"/>
          <p:cNvSpPr txBox="1"/>
          <p:nvPr/>
        </p:nvSpPr>
        <p:spPr>
          <a:xfrm>
            <a:off x="7658825" y="957425"/>
            <a:ext cx="1201200" cy="9540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000"/>
              <a:buFont typeface="Arial"/>
              <a:buNone/>
            </a:pPr>
            <a:r>
              <a:rPr i="0" lang="en" u="none" cap="none" strike="noStrike">
                <a:solidFill>
                  <a:srgbClr val="FFFFFF"/>
                </a:solidFill>
                <a:latin typeface="Calibri"/>
                <a:ea typeface="Calibri"/>
                <a:cs typeface="Calibri"/>
                <a:sym typeface="Calibri"/>
              </a:rPr>
              <a:t>Real-Time Operational Community (NWS, DOD, NOS, etc)</a:t>
            </a:r>
            <a:endParaRPr i="0" u="none" cap="none" strike="noStrike">
              <a:solidFill>
                <a:srgbClr val="FFFFFF"/>
              </a:solidFill>
              <a:latin typeface="Calibri"/>
              <a:ea typeface="Calibri"/>
              <a:cs typeface="Calibri"/>
              <a:sym typeface="Calibri"/>
            </a:endParaRPr>
          </a:p>
        </p:txBody>
      </p:sp>
      <p:grpSp>
        <p:nvGrpSpPr>
          <p:cNvPr id="478" name="Google Shape;478;p70"/>
          <p:cNvGrpSpPr/>
          <p:nvPr/>
        </p:nvGrpSpPr>
        <p:grpSpPr>
          <a:xfrm>
            <a:off x="97908" y="938316"/>
            <a:ext cx="443467" cy="423540"/>
            <a:chOff x="-1523687" y="1852048"/>
            <a:chExt cx="493344" cy="470495"/>
          </a:xfrm>
        </p:grpSpPr>
        <p:sp>
          <p:nvSpPr>
            <p:cNvPr id="479" name="Google Shape;479;p70"/>
            <p:cNvSpPr/>
            <p:nvPr/>
          </p:nvSpPr>
          <p:spPr>
            <a:xfrm>
              <a:off x="-1523687" y="2093814"/>
              <a:ext cx="220264" cy="228729"/>
            </a:xfrm>
            <a:custGeom>
              <a:rect b="b" l="l" r="r" t="t"/>
              <a:pathLst>
                <a:path extrusionOk="0" h="158" w="156">
                  <a:moveTo>
                    <a:pt x="111" y="4"/>
                  </a:moveTo>
                  <a:cubicBezTo>
                    <a:pt x="107" y="0"/>
                    <a:pt x="101" y="0"/>
                    <a:pt x="97" y="4"/>
                  </a:cubicBezTo>
                  <a:cubicBezTo>
                    <a:pt x="4" y="100"/>
                    <a:pt x="4" y="100"/>
                    <a:pt x="4" y="100"/>
                  </a:cubicBezTo>
                  <a:cubicBezTo>
                    <a:pt x="0" y="104"/>
                    <a:pt x="0" y="110"/>
                    <a:pt x="4" y="114"/>
                  </a:cubicBezTo>
                  <a:cubicBezTo>
                    <a:pt x="45" y="154"/>
                    <a:pt x="45" y="154"/>
                    <a:pt x="45" y="154"/>
                  </a:cubicBezTo>
                  <a:cubicBezTo>
                    <a:pt x="49" y="158"/>
                    <a:pt x="55" y="158"/>
                    <a:pt x="59" y="154"/>
                  </a:cubicBezTo>
                  <a:cubicBezTo>
                    <a:pt x="152" y="57"/>
                    <a:pt x="152" y="57"/>
                    <a:pt x="152" y="57"/>
                  </a:cubicBezTo>
                  <a:cubicBezTo>
                    <a:pt x="156" y="53"/>
                    <a:pt x="156" y="47"/>
                    <a:pt x="152" y="43"/>
                  </a:cubicBezTo>
                  <a:lnTo>
                    <a:pt x="111" y="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80" name="Google Shape;480;p70"/>
            <p:cNvSpPr/>
            <p:nvPr/>
          </p:nvSpPr>
          <p:spPr>
            <a:xfrm>
              <a:off x="-1290704" y="1852048"/>
              <a:ext cx="221998" cy="229914"/>
            </a:xfrm>
            <a:custGeom>
              <a:rect b="b" l="l" r="r" t="t"/>
              <a:pathLst>
                <a:path extrusionOk="0" h="159" w="157">
                  <a:moveTo>
                    <a:pt x="153" y="44"/>
                  </a:moveTo>
                  <a:cubicBezTo>
                    <a:pt x="112" y="4"/>
                    <a:pt x="112" y="4"/>
                    <a:pt x="112" y="4"/>
                  </a:cubicBezTo>
                  <a:cubicBezTo>
                    <a:pt x="108" y="0"/>
                    <a:pt x="102" y="0"/>
                    <a:pt x="98" y="4"/>
                  </a:cubicBezTo>
                  <a:cubicBezTo>
                    <a:pt x="4" y="101"/>
                    <a:pt x="4" y="101"/>
                    <a:pt x="4" y="101"/>
                  </a:cubicBezTo>
                  <a:cubicBezTo>
                    <a:pt x="4" y="101"/>
                    <a:pt x="3" y="102"/>
                    <a:pt x="3" y="103"/>
                  </a:cubicBezTo>
                  <a:cubicBezTo>
                    <a:pt x="0" y="107"/>
                    <a:pt x="1" y="112"/>
                    <a:pt x="4" y="116"/>
                  </a:cubicBezTo>
                  <a:cubicBezTo>
                    <a:pt x="45" y="155"/>
                    <a:pt x="45" y="155"/>
                    <a:pt x="45" y="155"/>
                  </a:cubicBezTo>
                  <a:cubicBezTo>
                    <a:pt x="49" y="159"/>
                    <a:pt x="55" y="159"/>
                    <a:pt x="59" y="155"/>
                  </a:cubicBezTo>
                  <a:cubicBezTo>
                    <a:pt x="153" y="59"/>
                    <a:pt x="153" y="59"/>
                    <a:pt x="153" y="59"/>
                  </a:cubicBezTo>
                  <a:cubicBezTo>
                    <a:pt x="153" y="58"/>
                    <a:pt x="154" y="57"/>
                    <a:pt x="154" y="56"/>
                  </a:cubicBezTo>
                  <a:cubicBezTo>
                    <a:pt x="157" y="52"/>
                    <a:pt x="156" y="47"/>
                    <a:pt x="153" y="44"/>
                  </a:cubicBez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81" name="Google Shape;481;p70"/>
            <p:cNvSpPr/>
            <p:nvPr/>
          </p:nvSpPr>
          <p:spPr>
            <a:xfrm>
              <a:off x="-1395344" y="1996633"/>
              <a:ext cx="175171" cy="162362"/>
            </a:xfrm>
            <a:custGeom>
              <a:rect b="b" l="l" r="r" t="t"/>
              <a:pathLst>
                <a:path extrusionOk="0" h="112" w="124">
                  <a:moveTo>
                    <a:pt x="112" y="74"/>
                  </a:moveTo>
                  <a:cubicBezTo>
                    <a:pt x="116" y="68"/>
                    <a:pt x="115" y="60"/>
                    <a:pt x="110" y="55"/>
                  </a:cubicBezTo>
                  <a:cubicBezTo>
                    <a:pt x="81" y="29"/>
                    <a:pt x="81" y="29"/>
                    <a:pt x="81" y="29"/>
                  </a:cubicBezTo>
                  <a:cubicBezTo>
                    <a:pt x="78" y="26"/>
                    <a:pt x="73" y="25"/>
                    <a:pt x="68" y="26"/>
                  </a:cubicBezTo>
                  <a:cubicBezTo>
                    <a:pt x="52" y="11"/>
                    <a:pt x="52" y="11"/>
                    <a:pt x="52" y="11"/>
                  </a:cubicBezTo>
                  <a:cubicBezTo>
                    <a:pt x="48" y="8"/>
                    <a:pt x="42" y="7"/>
                    <a:pt x="38" y="9"/>
                  </a:cubicBezTo>
                  <a:cubicBezTo>
                    <a:pt x="31" y="3"/>
                    <a:pt x="31" y="3"/>
                    <a:pt x="31" y="3"/>
                  </a:cubicBezTo>
                  <a:cubicBezTo>
                    <a:pt x="27" y="0"/>
                    <a:pt x="22" y="0"/>
                    <a:pt x="19" y="4"/>
                  </a:cubicBezTo>
                  <a:cubicBezTo>
                    <a:pt x="4" y="20"/>
                    <a:pt x="4" y="20"/>
                    <a:pt x="4" y="20"/>
                  </a:cubicBezTo>
                  <a:cubicBezTo>
                    <a:pt x="0" y="24"/>
                    <a:pt x="1" y="29"/>
                    <a:pt x="4" y="33"/>
                  </a:cubicBezTo>
                  <a:cubicBezTo>
                    <a:pt x="12" y="40"/>
                    <a:pt x="12" y="40"/>
                    <a:pt x="12" y="40"/>
                  </a:cubicBezTo>
                  <a:cubicBezTo>
                    <a:pt x="11" y="44"/>
                    <a:pt x="13" y="48"/>
                    <a:pt x="16" y="51"/>
                  </a:cubicBezTo>
                  <a:cubicBezTo>
                    <a:pt x="33" y="66"/>
                    <a:pt x="33" y="66"/>
                    <a:pt x="33" y="66"/>
                  </a:cubicBezTo>
                  <a:cubicBezTo>
                    <a:pt x="33" y="70"/>
                    <a:pt x="35" y="74"/>
                    <a:pt x="38" y="77"/>
                  </a:cubicBezTo>
                  <a:cubicBezTo>
                    <a:pt x="66" y="103"/>
                    <a:pt x="66" y="103"/>
                    <a:pt x="66" y="103"/>
                  </a:cubicBezTo>
                  <a:cubicBezTo>
                    <a:pt x="72" y="108"/>
                    <a:pt x="81" y="108"/>
                    <a:pt x="87" y="102"/>
                  </a:cubicBezTo>
                  <a:cubicBezTo>
                    <a:pt x="88" y="101"/>
                    <a:pt x="88" y="101"/>
                    <a:pt x="88" y="101"/>
                  </a:cubicBezTo>
                  <a:cubicBezTo>
                    <a:pt x="96" y="109"/>
                    <a:pt x="96" y="109"/>
                    <a:pt x="96" y="109"/>
                  </a:cubicBezTo>
                  <a:cubicBezTo>
                    <a:pt x="100" y="112"/>
                    <a:pt x="105" y="112"/>
                    <a:pt x="108" y="109"/>
                  </a:cubicBezTo>
                  <a:cubicBezTo>
                    <a:pt x="122" y="93"/>
                    <a:pt x="122" y="93"/>
                    <a:pt x="122" y="93"/>
                  </a:cubicBezTo>
                  <a:cubicBezTo>
                    <a:pt x="124" y="90"/>
                    <a:pt x="124" y="85"/>
                    <a:pt x="121" y="82"/>
                  </a:cubicBezTo>
                  <a:lnTo>
                    <a:pt x="112" y="7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nvGrpSpPr>
            <p:cNvPr id="482" name="Google Shape;482;p70"/>
            <p:cNvGrpSpPr/>
            <p:nvPr/>
          </p:nvGrpSpPr>
          <p:grpSpPr>
            <a:xfrm rot="-572261">
              <a:off x="-1263407" y="2094107"/>
              <a:ext cx="218748" cy="191047"/>
              <a:chOff x="-1249178" y="2127032"/>
              <a:chExt cx="218743" cy="191043"/>
            </a:xfrm>
          </p:grpSpPr>
          <p:sp>
            <p:nvSpPr>
              <p:cNvPr id="483" name="Google Shape;483;p70"/>
              <p:cNvSpPr/>
              <p:nvPr/>
            </p:nvSpPr>
            <p:spPr>
              <a:xfrm>
                <a:off x="-1230679" y="2129524"/>
                <a:ext cx="101599" cy="88408"/>
              </a:xfrm>
              <a:custGeom>
                <a:rect b="b" l="l" r="r" t="t"/>
                <a:pathLst>
                  <a:path extrusionOk="0" h="58" w="75">
                    <a:moveTo>
                      <a:pt x="3" y="57"/>
                    </a:moveTo>
                    <a:cubicBezTo>
                      <a:pt x="4" y="57"/>
                      <a:pt x="8" y="58"/>
                      <a:pt x="14" y="58"/>
                    </a:cubicBezTo>
                    <a:cubicBezTo>
                      <a:pt x="14" y="58"/>
                      <a:pt x="14" y="58"/>
                      <a:pt x="14" y="58"/>
                    </a:cubicBezTo>
                    <a:cubicBezTo>
                      <a:pt x="29" y="58"/>
                      <a:pt x="63" y="53"/>
                      <a:pt x="75" y="6"/>
                    </a:cubicBezTo>
                    <a:cubicBezTo>
                      <a:pt x="75" y="5"/>
                      <a:pt x="75" y="4"/>
                      <a:pt x="75" y="3"/>
                    </a:cubicBezTo>
                    <a:cubicBezTo>
                      <a:pt x="74" y="2"/>
                      <a:pt x="73" y="1"/>
                      <a:pt x="72" y="1"/>
                    </a:cubicBezTo>
                    <a:cubicBezTo>
                      <a:pt x="70" y="0"/>
                      <a:pt x="70" y="0"/>
                      <a:pt x="70" y="0"/>
                    </a:cubicBezTo>
                    <a:cubicBezTo>
                      <a:pt x="68" y="0"/>
                      <a:pt x="66" y="1"/>
                      <a:pt x="65" y="3"/>
                    </a:cubicBezTo>
                    <a:cubicBezTo>
                      <a:pt x="56" y="40"/>
                      <a:pt x="32" y="48"/>
                      <a:pt x="14" y="48"/>
                    </a:cubicBezTo>
                    <a:cubicBezTo>
                      <a:pt x="10" y="48"/>
                      <a:pt x="6" y="48"/>
                      <a:pt x="6" y="48"/>
                    </a:cubicBezTo>
                    <a:cubicBezTo>
                      <a:pt x="5" y="47"/>
                      <a:pt x="5" y="47"/>
                      <a:pt x="5" y="47"/>
                    </a:cubicBezTo>
                    <a:cubicBezTo>
                      <a:pt x="5" y="47"/>
                      <a:pt x="5" y="47"/>
                      <a:pt x="5" y="47"/>
                    </a:cubicBezTo>
                    <a:cubicBezTo>
                      <a:pt x="3" y="47"/>
                      <a:pt x="1" y="49"/>
                      <a:pt x="1" y="51"/>
                    </a:cubicBezTo>
                    <a:cubicBezTo>
                      <a:pt x="0" y="52"/>
                      <a:pt x="0" y="52"/>
                      <a:pt x="0" y="52"/>
                    </a:cubicBezTo>
                    <a:cubicBezTo>
                      <a:pt x="0" y="54"/>
                      <a:pt x="0" y="55"/>
                      <a:pt x="1" y="56"/>
                    </a:cubicBezTo>
                    <a:cubicBezTo>
                      <a:pt x="1" y="56"/>
                      <a:pt x="2" y="57"/>
                      <a:pt x="3" y="57"/>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84" name="Google Shape;484;p70"/>
              <p:cNvSpPr/>
              <p:nvPr/>
            </p:nvSpPr>
            <p:spPr>
              <a:xfrm>
                <a:off x="-1243397" y="2127032"/>
                <a:ext cx="167111" cy="140083"/>
              </a:xfrm>
              <a:custGeom>
                <a:rect b="b" l="l" r="r" t="t"/>
                <a:pathLst>
                  <a:path extrusionOk="0" h="92" w="123">
                    <a:moveTo>
                      <a:pt x="4" y="91"/>
                    </a:moveTo>
                    <a:cubicBezTo>
                      <a:pt x="4" y="91"/>
                      <a:pt x="10" y="92"/>
                      <a:pt x="18" y="92"/>
                    </a:cubicBezTo>
                    <a:cubicBezTo>
                      <a:pt x="18" y="92"/>
                      <a:pt x="18" y="92"/>
                      <a:pt x="18" y="92"/>
                    </a:cubicBezTo>
                    <a:cubicBezTo>
                      <a:pt x="43" y="92"/>
                      <a:pt x="101" y="84"/>
                      <a:pt x="123" y="7"/>
                    </a:cubicBezTo>
                    <a:cubicBezTo>
                      <a:pt x="123" y="5"/>
                      <a:pt x="123" y="4"/>
                      <a:pt x="123" y="3"/>
                    </a:cubicBezTo>
                    <a:cubicBezTo>
                      <a:pt x="122" y="3"/>
                      <a:pt x="121" y="2"/>
                      <a:pt x="120" y="2"/>
                    </a:cubicBezTo>
                    <a:cubicBezTo>
                      <a:pt x="119" y="1"/>
                      <a:pt x="119" y="1"/>
                      <a:pt x="119" y="1"/>
                    </a:cubicBezTo>
                    <a:cubicBezTo>
                      <a:pt x="116" y="0"/>
                      <a:pt x="114" y="2"/>
                      <a:pt x="114" y="4"/>
                    </a:cubicBezTo>
                    <a:cubicBezTo>
                      <a:pt x="94" y="72"/>
                      <a:pt x="46" y="82"/>
                      <a:pt x="18" y="82"/>
                    </a:cubicBezTo>
                    <a:cubicBezTo>
                      <a:pt x="12" y="82"/>
                      <a:pt x="7" y="81"/>
                      <a:pt x="6" y="81"/>
                    </a:cubicBezTo>
                    <a:cubicBezTo>
                      <a:pt x="5" y="81"/>
                      <a:pt x="5" y="81"/>
                      <a:pt x="5" y="81"/>
                    </a:cubicBezTo>
                    <a:cubicBezTo>
                      <a:pt x="3" y="81"/>
                      <a:pt x="1" y="82"/>
                      <a:pt x="1" y="84"/>
                    </a:cubicBezTo>
                    <a:cubicBezTo>
                      <a:pt x="1" y="86"/>
                      <a:pt x="1" y="86"/>
                      <a:pt x="1" y="86"/>
                    </a:cubicBezTo>
                    <a:cubicBezTo>
                      <a:pt x="1" y="86"/>
                      <a:pt x="1" y="86"/>
                      <a:pt x="1" y="86"/>
                    </a:cubicBezTo>
                    <a:cubicBezTo>
                      <a:pt x="0" y="88"/>
                      <a:pt x="2" y="90"/>
                      <a:pt x="4" y="9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85" name="Google Shape;485;p70"/>
              <p:cNvSpPr/>
              <p:nvPr/>
            </p:nvSpPr>
            <p:spPr>
              <a:xfrm>
                <a:off x="-1249178" y="2133788"/>
                <a:ext cx="218743" cy="184287"/>
              </a:xfrm>
              <a:custGeom>
                <a:rect b="b" l="l" r="r" t="t"/>
                <a:pathLst>
                  <a:path extrusionOk="0" h="121" w="161">
                    <a:moveTo>
                      <a:pt x="158" y="1"/>
                    </a:moveTo>
                    <a:cubicBezTo>
                      <a:pt x="156" y="0"/>
                      <a:pt x="156" y="0"/>
                      <a:pt x="156" y="0"/>
                    </a:cubicBezTo>
                    <a:cubicBezTo>
                      <a:pt x="155" y="0"/>
                      <a:pt x="154" y="0"/>
                      <a:pt x="153" y="1"/>
                    </a:cubicBezTo>
                    <a:cubicBezTo>
                      <a:pt x="152" y="1"/>
                      <a:pt x="151" y="2"/>
                      <a:pt x="151" y="3"/>
                    </a:cubicBezTo>
                    <a:cubicBezTo>
                      <a:pt x="126" y="101"/>
                      <a:pt x="50" y="111"/>
                      <a:pt x="18" y="111"/>
                    </a:cubicBezTo>
                    <a:cubicBezTo>
                      <a:pt x="11" y="111"/>
                      <a:pt x="6" y="111"/>
                      <a:pt x="5" y="111"/>
                    </a:cubicBezTo>
                    <a:cubicBezTo>
                      <a:pt x="5" y="111"/>
                      <a:pt x="5" y="111"/>
                      <a:pt x="5" y="111"/>
                    </a:cubicBezTo>
                    <a:cubicBezTo>
                      <a:pt x="5" y="111"/>
                      <a:pt x="5" y="111"/>
                      <a:pt x="5" y="111"/>
                    </a:cubicBezTo>
                    <a:cubicBezTo>
                      <a:pt x="3" y="111"/>
                      <a:pt x="1" y="112"/>
                      <a:pt x="1" y="114"/>
                    </a:cubicBezTo>
                    <a:cubicBezTo>
                      <a:pt x="0" y="116"/>
                      <a:pt x="0" y="116"/>
                      <a:pt x="0" y="116"/>
                    </a:cubicBezTo>
                    <a:cubicBezTo>
                      <a:pt x="0" y="117"/>
                      <a:pt x="0" y="118"/>
                      <a:pt x="1" y="119"/>
                    </a:cubicBezTo>
                    <a:cubicBezTo>
                      <a:pt x="2" y="120"/>
                      <a:pt x="3" y="120"/>
                      <a:pt x="4" y="121"/>
                    </a:cubicBezTo>
                    <a:cubicBezTo>
                      <a:pt x="4" y="121"/>
                      <a:pt x="9" y="121"/>
                      <a:pt x="18" y="121"/>
                    </a:cubicBezTo>
                    <a:cubicBezTo>
                      <a:pt x="19" y="121"/>
                      <a:pt x="19" y="121"/>
                      <a:pt x="19" y="121"/>
                    </a:cubicBezTo>
                    <a:cubicBezTo>
                      <a:pt x="52" y="121"/>
                      <a:pt x="134" y="110"/>
                      <a:pt x="161" y="5"/>
                    </a:cubicBezTo>
                    <a:cubicBezTo>
                      <a:pt x="161" y="3"/>
                      <a:pt x="160" y="1"/>
                      <a:pt x="158" y="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grpSp>
      <p:grpSp>
        <p:nvGrpSpPr>
          <p:cNvPr id="486" name="Google Shape;486;p70"/>
          <p:cNvGrpSpPr/>
          <p:nvPr/>
        </p:nvGrpSpPr>
        <p:grpSpPr>
          <a:xfrm rot="-4611736">
            <a:off x="735420" y="2143339"/>
            <a:ext cx="444088" cy="422958"/>
            <a:chOff x="-1523687" y="1852048"/>
            <a:chExt cx="493344" cy="470495"/>
          </a:xfrm>
        </p:grpSpPr>
        <p:sp>
          <p:nvSpPr>
            <p:cNvPr id="487" name="Google Shape;487;p70"/>
            <p:cNvSpPr/>
            <p:nvPr/>
          </p:nvSpPr>
          <p:spPr>
            <a:xfrm>
              <a:off x="-1523687" y="2093814"/>
              <a:ext cx="220264" cy="228729"/>
            </a:xfrm>
            <a:custGeom>
              <a:rect b="b" l="l" r="r" t="t"/>
              <a:pathLst>
                <a:path extrusionOk="0" h="158" w="156">
                  <a:moveTo>
                    <a:pt x="111" y="4"/>
                  </a:moveTo>
                  <a:cubicBezTo>
                    <a:pt x="107" y="0"/>
                    <a:pt x="101" y="0"/>
                    <a:pt x="97" y="4"/>
                  </a:cubicBezTo>
                  <a:cubicBezTo>
                    <a:pt x="4" y="100"/>
                    <a:pt x="4" y="100"/>
                    <a:pt x="4" y="100"/>
                  </a:cubicBezTo>
                  <a:cubicBezTo>
                    <a:pt x="0" y="104"/>
                    <a:pt x="0" y="110"/>
                    <a:pt x="4" y="114"/>
                  </a:cubicBezTo>
                  <a:cubicBezTo>
                    <a:pt x="45" y="154"/>
                    <a:pt x="45" y="154"/>
                    <a:pt x="45" y="154"/>
                  </a:cubicBezTo>
                  <a:cubicBezTo>
                    <a:pt x="49" y="158"/>
                    <a:pt x="55" y="158"/>
                    <a:pt x="59" y="154"/>
                  </a:cubicBezTo>
                  <a:cubicBezTo>
                    <a:pt x="152" y="57"/>
                    <a:pt x="152" y="57"/>
                    <a:pt x="152" y="57"/>
                  </a:cubicBezTo>
                  <a:cubicBezTo>
                    <a:pt x="156" y="53"/>
                    <a:pt x="156" y="47"/>
                    <a:pt x="152" y="43"/>
                  </a:cubicBezTo>
                  <a:lnTo>
                    <a:pt x="111" y="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88" name="Google Shape;488;p70"/>
            <p:cNvSpPr/>
            <p:nvPr/>
          </p:nvSpPr>
          <p:spPr>
            <a:xfrm>
              <a:off x="-1290704" y="1852048"/>
              <a:ext cx="221998" cy="229914"/>
            </a:xfrm>
            <a:custGeom>
              <a:rect b="b" l="l" r="r" t="t"/>
              <a:pathLst>
                <a:path extrusionOk="0" h="159" w="157">
                  <a:moveTo>
                    <a:pt x="153" y="44"/>
                  </a:moveTo>
                  <a:cubicBezTo>
                    <a:pt x="112" y="4"/>
                    <a:pt x="112" y="4"/>
                    <a:pt x="112" y="4"/>
                  </a:cubicBezTo>
                  <a:cubicBezTo>
                    <a:pt x="108" y="0"/>
                    <a:pt x="102" y="0"/>
                    <a:pt x="98" y="4"/>
                  </a:cubicBezTo>
                  <a:cubicBezTo>
                    <a:pt x="4" y="101"/>
                    <a:pt x="4" y="101"/>
                    <a:pt x="4" y="101"/>
                  </a:cubicBezTo>
                  <a:cubicBezTo>
                    <a:pt x="4" y="101"/>
                    <a:pt x="3" y="102"/>
                    <a:pt x="3" y="103"/>
                  </a:cubicBezTo>
                  <a:cubicBezTo>
                    <a:pt x="0" y="107"/>
                    <a:pt x="1" y="112"/>
                    <a:pt x="4" y="116"/>
                  </a:cubicBezTo>
                  <a:cubicBezTo>
                    <a:pt x="45" y="155"/>
                    <a:pt x="45" y="155"/>
                    <a:pt x="45" y="155"/>
                  </a:cubicBezTo>
                  <a:cubicBezTo>
                    <a:pt x="49" y="159"/>
                    <a:pt x="55" y="159"/>
                    <a:pt x="59" y="155"/>
                  </a:cubicBezTo>
                  <a:cubicBezTo>
                    <a:pt x="153" y="59"/>
                    <a:pt x="153" y="59"/>
                    <a:pt x="153" y="59"/>
                  </a:cubicBezTo>
                  <a:cubicBezTo>
                    <a:pt x="153" y="58"/>
                    <a:pt x="154" y="57"/>
                    <a:pt x="154" y="56"/>
                  </a:cubicBezTo>
                  <a:cubicBezTo>
                    <a:pt x="157" y="52"/>
                    <a:pt x="156" y="47"/>
                    <a:pt x="153" y="44"/>
                  </a:cubicBez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89" name="Google Shape;489;p70"/>
            <p:cNvSpPr/>
            <p:nvPr/>
          </p:nvSpPr>
          <p:spPr>
            <a:xfrm>
              <a:off x="-1395344" y="1996633"/>
              <a:ext cx="175171" cy="162362"/>
            </a:xfrm>
            <a:custGeom>
              <a:rect b="b" l="l" r="r" t="t"/>
              <a:pathLst>
                <a:path extrusionOk="0" h="112" w="124">
                  <a:moveTo>
                    <a:pt x="112" y="74"/>
                  </a:moveTo>
                  <a:cubicBezTo>
                    <a:pt x="116" y="68"/>
                    <a:pt x="115" y="60"/>
                    <a:pt x="110" y="55"/>
                  </a:cubicBezTo>
                  <a:cubicBezTo>
                    <a:pt x="81" y="29"/>
                    <a:pt x="81" y="29"/>
                    <a:pt x="81" y="29"/>
                  </a:cubicBezTo>
                  <a:cubicBezTo>
                    <a:pt x="78" y="26"/>
                    <a:pt x="73" y="25"/>
                    <a:pt x="68" y="26"/>
                  </a:cubicBezTo>
                  <a:cubicBezTo>
                    <a:pt x="52" y="11"/>
                    <a:pt x="52" y="11"/>
                    <a:pt x="52" y="11"/>
                  </a:cubicBezTo>
                  <a:cubicBezTo>
                    <a:pt x="48" y="8"/>
                    <a:pt x="42" y="7"/>
                    <a:pt x="38" y="9"/>
                  </a:cubicBezTo>
                  <a:cubicBezTo>
                    <a:pt x="31" y="3"/>
                    <a:pt x="31" y="3"/>
                    <a:pt x="31" y="3"/>
                  </a:cubicBezTo>
                  <a:cubicBezTo>
                    <a:pt x="27" y="0"/>
                    <a:pt x="22" y="0"/>
                    <a:pt x="19" y="4"/>
                  </a:cubicBezTo>
                  <a:cubicBezTo>
                    <a:pt x="4" y="20"/>
                    <a:pt x="4" y="20"/>
                    <a:pt x="4" y="20"/>
                  </a:cubicBezTo>
                  <a:cubicBezTo>
                    <a:pt x="0" y="24"/>
                    <a:pt x="1" y="29"/>
                    <a:pt x="4" y="33"/>
                  </a:cubicBezTo>
                  <a:cubicBezTo>
                    <a:pt x="12" y="40"/>
                    <a:pt x="12" y="40"/>
                    <a:pt x="12" y="40"/>
                  </a:cubicBezTo>
                  <a:cubicBezTo>
                    <a:pt x="11" y="44"/>
                    <a:pt x="13" y="48"/>
                    <a:pt x="16" y="51"/>
                  </a:cubicBezTo>
                  <a:cubicBezTo>
                    <a:pt x="33" y="66"/>
                    <a:pt x="33" y="66"/>
                    <a:pt x="33" y="66"/>
                  </a:cubicBezTo>
                  <a:cubicBezTo>
                    <a:pt x="33" y="70"/>
                    <a:pt x="35" y="74"/>
                    <a:pt x="38" y="77"/>
                  </a:cubicBezTo>
                  <a:cubicBezTo>
                    <a:pt x="66" y="103"/>
                    <a:pt x="66" y="103"/>
                    <a:pt x="66" y="103"/>
                  </a:cubicBezTo>
                  <a:cubicBezTo>
                    <a:pt x="72" y="108"/>
                    <a:pt x="81" y="108"/>
                    <a:pt x="87" y="102"/>
                  </a:cubicBezTo>
                  <a:cubicBezTo>
                    <a:pt x="88" y="101"/>
                    <a:pt x="88" y="101"/>
                    <a:pt x="88" y="101"/>
                  </a:cubicBezTo>
                  <a:cubicBezTo>
                    <a:pt x="96" y="109"/>
                    <a:pt x="96" y="109"/>
                    <a:pt x="96" y="109"/>
                  </a:cubicBezTo>
                  <a:cubicBezTo>
                    <a:pt x="100" y="112"/>
                    <a:pt x="105" y="112"/>
                    <a:pt x="108" y="109"/>
                  </a:cubicBezTo>
                  <a:cubicBezTo>
                    <a:pt x="122" y="93"/>
                    <a:pt x="122" y="93"/>
                    <a:pt x="122" y="93"/>
                  </a:cubicBezTo>
                  <a:cubicBezTo>
                    <a:pt x="124" y="90"/>
                    <a:pt x="124" y="85"/>
                    <a:pt x="121" y="82"/>
                  </a:cubicBezTo>
                  <a:lnTo>
                    <a:pt x="112" y="7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nvGrpSpPr>
            <p:cNvPr id="490" name="Google Shape;490;p70"/>
            <p:cNvGrpSpPr/>
            <p:nvPr/>
          </p:nvGrpSpPr>
          <p:grpSpPr>
            <a:xfrm rot="-572261">
              <a:off x="-1263407" y="2094107"/>
              <a:ext cx="218748" cy="191047"/>
              <a:chOff x="-1249178" y="2127032"/>
              <a:chExt cx="218743" cy="191043"/>
            </a:xfrm>
          </p:grpSpPr>
          <p:sp>
            <p:nvSpPr>
              <p:cNvPr id="491" name="Google Shape;491;p70"/>
              <p:cNvSpPr/>
              <p:nvPr/>
            </p:nvSpPr>
            <p:spPr>
              <a:xfrm>
                <a:off x="-1230679" y="2129524"/>
                <a:ext cx="101599" cy="88408"/>
              </a:xfrm>
              <a:custGeom>
                <a:rect b="b" l="l" r="r" t="t"/>
                <a:pathLst>
                  <a:path extrusionOk="0" h="58" w="75">
                    <a:moveTo>
                      <a:pt x="3" y="57"/>
                    </a:moveTo>
                    <a:cubicBezTo>
                      <a:pt x="4" y="57"/>
                      <a:pt x="8" y="58"/>
                      <a:pt x="14" y="58"/>
                    </a:cubicBezTo>
                    <a:cubicBezTo>
                      <a:pt x="14" y="58"/>
                      <a:pt x="14" y="58"/>
                      <a:pt x="14" y="58"/>
                    </a:cubicBezTo>
                    <a:cubicBezTo>
                      <a:pt x="29" y="58"/>
                      <a:pt x="63" y="53"/>
                      <a:pt x="75" y="6"/>
                    </a:cubicBezTo>
                    <a:cubicBezTo>
                      <a:pt x="75" y="5"/>
                      <a:pt x="75" y="4"/>
                      <a:pt x="75" y="3"/>
                    </a:cubicBezTo>
                    <a:cubicBezTo>
                      <a:pt x="74" y="2"/>
                      <a:pt x="73" y="1"/>
                      <a:pt x="72" y="1"/>
                    </a:cubicBezTo>
                    <a:cubicBezTo>
                      <a:pt x="70" y="0"/>
                      <a:pt x="70" y="0"/>
                      <a:pt x="70" y="0"/>
                    </a:cubicBezTo>
                    <a:cubicBezTo>
                      <a:pt x="68" y="0"/>
                      <a:pt x="66" y="1"/>
                      <a:pt x="65" y="3"/>
                    </a:cubicBezTo>
                    <a:cubicBezTo>
                      <a:pt x="56" y="40"/>
                      <a:pt x="32" y="48"/>
                      <a:pt x="14" y="48"/>
                    </a:cubicBezTo>
                    <a:cubicBezTo>
                      <a:pt x="10" y="48"/>
                      <a:pt x="6" y="48"/>
                      <a:pt x="6" y="48"/>
                    </a:cubicBezTo>
                    <a:cubicBezTo>
                      <a:pt x="5" y="47"/>
                      <a:pt x="5" y="47"/>
                      <a:pt x="5" y="47"/>
                    </a:cubicBezTo>
                    <a:cubicBezTo>
                      <a:pt x="5" y="47"/>
                      <a:pt x="5" y="47"/>
                      <a:pt x="5" y="47"/>
                    </a:cubicBezTo>
                    <a:cubicBezTo>
                      <a:pt x="3" y="47"/>
                      <a:pt x="1" y="49"/>
                      <a:pt x="1" y="51"/>
                    </a:cubicBezTo>
                    <a:cubicBezTo>
                      <a:pt x="0" y="52"/>
                      <a:pt x="0" y="52"/>
                      <a:pt x="0" y="52"/>
                    </a:cubicBezTo>
                    <a:cubicBezTo>
                      <a:pt x="0" y="54"/>
                      <a:pt x="0" y="55"/>
                      <a:pt x="1" y="56"/>
                    </a:cubicBezTo>
                    <a:cubicBezTo>
                      <a:pt x="1" y="56"/>
                      <a:pt x="2" y="57"/>
                      <a:pt x="3" y="57"/>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92" name="Google Shape;492;p70"/>
              <p:cNvSpPr/>
              <p:nvPr/>
            </p:nvSpPr>
            <p:spPr>
              <a:xfrm>
                <a:off x="-1243397" y="2127032"/>
                <a:ext cx="167111" cy="140083"/>
              </a:xfrm>
              <a:custGeom>
                <a:rect b="b" l="l" r="r" t="t"/>
                <a:pathLst>
                  <a:path extrusionOk="0" h="92" w="123">
                    <a:moveTo>
                      <a:pt x="4" y="91"/>
                    </a:moveTo>
                    <a:cubicBezTo>
                      <a:pt x="4" y="91"/>
                      <a:pt x="10" y="92"/>
                      <a:pt x="18" y="92"/>
                    </a:cubicBezTo>
                    <a:cubicBezTo>
                      <a:pt x="18" y="92"/>
                      <a:pt x="18" y="92"/>
                      <a:pt x="18" y="92"/>
                    </a:cubicBezTo>
                    <a:cubicBezTo>
                      <a:pt x="43" y="92"/>
                      <a:pt x="101" y="84"/>
                      <a:pt x="123" y="7"/>
                    </a:cubicBezTo>
                    <a:cubicBezTo>
                      <a:pt x="123" y="5"/>
                      <a:pt x="123" y="4"/>
                      <a:pt x="123" y="3"/>
                    </a:cubicBezTo>
                    <a:cubicBezTo>
                      <a:pt x="122" y="3"/>
                      <a:pt x="121" y="2"/>
                      <a:pt x="120" y="2"/>
                    </a:cubicBezTo>
                    <a:cubicBezTo>
                      <a:pt x="119" y="1"/>
                      <a:pt x="119" y="1"/>
                      <a:pt x="119" y="1"/>
                    </a:cubicBezTo>
                    <a:cubicBezTo>
                      <a:pt x="116" y="0"/>
                      <a:pt x="114" y="2"/>
                      <a:pt x="114" y="4"/>
                    </a:cubicBezTo>
                    <a:cubicBezTo>
                      <a:pt x="94" y="72"/>
                      <a:pt x="46" y="82"/>
                      <a:pt x="18" y="82"/>
                    </a:cubicBezTo>
                    <a:cubicBezTo>
                      <a:pt x="12" y="82"/>
                      <a:pt x="7" y="81"/>
                      <a:pt x="6" y="81"/>
                    </a:cubicBezTo>
                    <a:cubicBezTo>
                      <a:pt x="5" y="81"/>
                      <a:pt x="5" y="81"/>
                      <a:pt x="5" y="81"/>
                    </a:cubicBezTo>
                    <a:cubicBezTo>
                      <a:pt x="3" y="81"/>
                      <a:pt x="1" y="82"/>
                      <a:pt x="1" y="84"/>
                    </a:cubicBezTo>
                    <a:cubicBezTo>
                      <a:pt x="1" y="86"/>
                      <a:pt x="1" y="86"/>
                      <a:pt x="1" y="86"/>
                    </a:cubicBezTo>
                    <a:cubicBezTo>
                      <a:pt x="1" y="86"/>
                      <a:pt x="1" y="86"/>
                      <a:pt x="1" y="86"/>
                    </a:cubicBezTo>
                    <a:cubicBezTo>
                      <a:pt x="0" y="88"/>
                      <a:pt x="2" y="90"/>
                      <a:pt x="4" y="9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93" name="Google Shape;493;p70"/>
              <p:cNvSpPr/>
              <p:nvPr/>
            </p:nvSpPr>
            <p:spPr>
              <a:xfrm>
                <a:off x="-1249178" y="2133788"/>
                <a:ext cx="218743" cy="184287"/>
              </a:xfrm>
              <a:custGeom>
                <a:rect b="b" l="l" r="r" t="t"/>
                <a:pathLst>
                  <a:path extrusionOk="0" h="121" w="161">
                    <a:moveTo>
                      <a:pt x="158" y="1"/>
                    </a:moveTo>
                    <a:cubicBezTo>
                      <a:pt x="156" y="0"/>
                      <a:pt x="156" y="0"/>
                      <a:pt x="156" y="0"/>
                    </a:cubicBezTo>
                    <a:cubicBezTo>
                      <a:pt x="155" y="0"/>
                      <a:pt x="154" y="0"/>
                      <a:pt x="153" y="1"/>
                    </a:cubicBezTo>
                    <a:cubicBezTo>
                      <a:pt x="152" y="1"/>
                      <a:pt x="151" y="2"/>
                      <a:pt x="151" y="3"/>
                    </a:cubicBezTo>
                    <a:cubicBezTo>
                      <a:pt x="126" y="101"/>
                      <a:pt x="50" y="111"/>
                      <a:pt x="18" y="111"/>
                    </a:cubicBezTo>
                    <a:cubicBezTo>
                      <a:pt x="11" y="111"/>
                      <a:pt x="6" y="111"/>
                      <a:pt x="5" y="111"/>
                    </a:cubicBezTo>
                    <a:cubicBezTo>
                      <a:pt x="5" y="111"/>
                      <a:pt x="5" y="111"/>
                      <a:pt x="5" y="111"/>
                    </a:cubicBezTo>
                    <a:cubicBezTo>
                      <a:pt x="5" y="111"/>
                      <a:pt x="5" y="111"/>
                      <a:pt x="5" y="111"/>
                    </a:cubicBezTo>
                    <a:cubicBezTo>
                      <a:pt x="3" y="111"/>
                      <a:pt x="1" y="112"/>
                      <a:pt x="1" y="114"/>
                    </a:cubicBezTo>
                    <a:cubicBezTo>
                      <a:pt x="0" y="116"/>
                      <a:pt x="0" y="116"/>
                      <a:pt x="0" y="116"/>
                    </a:cubicBezTo>
                    <a:cubicBezTo>
                      <a:pt x="0" y="117"/>
                      <a:pt x="0" y="118"/>
                      <a:pt x="1" y="119"/>
                    </a:cubicBezTo>
                    <a:cubicBezTo>
                      <a:pt x="2" y="120"/>
                      <a:pt x="3" y="120"/>
                      <a:pt x="4" y="121"/>
                    </a:cubicBezTo>
                    <a:cubicBezTo>
                      <a:pt x="4" y="121"/>
                      <a:pt x="9" y="121"/>
                      <a:pt x="18" y="121"/>
                    </a:cubicBezTo>
                    <a:cubicBezTo>
                      <a:pt x="19" y="121"/>
                      <a:pt x="19" y="121"/>
                      <a:pt x="19" y="121"/>
                    </a:cubicBezTo>
                    <a:cubicBezTo>
                      <a:pt x="52" y="121"/>
                      <a:pt x="134" y="110"/>
                      <a:pt x="161" y="5"/>
                    </a:cubicBezTo>
                    <a:cubicBezTo>
                      <a:pt x="161" y="3"/>
                      <a:pt x="160" y="1"/>
                      <a:pt x="158" y="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grpSp>
      <p:grpSp>
        <p:nvGrpSpPr>
          <p:cNvPr id="494" name="Google Shape;494;p70"/>
          <p:cNvGrpSpPr/>
          <p:nvPr/>
        </p:nvGrpSpPr>
        <p:grpSpPr>
          <a:xfrm>
            <a:off x="690605" y="2998354"/>
            <a:ext cx="443467" cy="423540"/>
            <a:chOff x="-1523687" y="1852048"/>
            <a:chExt cx="493344" cy="470495"/>
          </a:xfrm>
        </p:grpSpPr>
        <p:sp>
          <p:nvSpPr>
            <p:cNvPr id="495" name="Google Shape;495;p70"/>
            <p:cNvSpPr/>
            <p:nvPr/>
          </p:nvSpPr>
          <p:spPr>
            <a:xfrm>
              <a:off x="-1523687" y="2093814"/>
              <a:ext cx="220264" cy="228729"/>
            </a:xfrm>
            <a:custGeom>
              <a:rect b="b" l="l" r="r" t="t"/>
              <a:pathLst>
                <a:path extrusionOk="0" h="158" w="156">
                  <a:moveTo>
                    <a:pt x="111" y="4"/>
                  </a:moveTo>
                  <a:cubicBezTo>
                    <a:pt x="107" y="0"/>
                    <a:pt x="101" y="0"/>
                    <a:pt x="97" y="4"/>
                  </a:cubicBezTo>
                  <a:cubicBezTo>
                    <a:pt x="4" y="100"/>
                    <a:pt x="4" y="100"/>
                    <a:pt x="4" y="100"/>
                  </a:cubicBezTo>
                  <a:cubicBezTo>
                    <a:pt x="0" y="104"/>
                    <a:pt x="0" y="110"/>
                    <a:pt x="4" y="114"/>
                  </a:cubicBezTo>
                  <a:cubicBezTo>
                    <a:pt x="45" y="154"/>
                    <a:pt x="45" y="154"/>
                    <a:pt x="45" y="154"/>
                  </a:cubicBezTo>
                  <a:cubicBezTo>
                    <a:pt x="49" y="158"/>
                    <a:pt x="55" y="158"/>
                    <a:pt x="59" y="154"/>
                  </a:cubicBezTo>
                  <a:cubicBezTo>
                    <a:pt x="152" y="57"/>
                    <a:pt x="152" y="57"/>
                    <a:pt x="152" y="57"/>
                  </a:cubicBezTo>
                  <a:cubicBezTo>
                    <a:pt x="156" y="53"/>
                    <a:pt x="156" y="47"/>
                    <a:pt x="152" y="43"/>
                  </a:cubicBezTo>
                  <a:lnTo>
                    <a:pt x="111" y="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96" name="Google Shape;496;p70"/>
            <p:cNvSpPr/>
            <p:nvPr/>
          </p:nvSpPr>
          <p:spPr>
            <a:xfrm>
              <a:off x="-1290704" y="1852048"/>
              <a:ext cx="221998" cy="229914"/>
            </a:xfrm>
            <a:custGeom>
              <a:rect b="b" l="l" r="r" t="t"/>
              <a:pathLst>
                <a:path extrusionOk="0" h="159" w="157">
                  <a:moveTo>
                    <a:pt x="153" y="44"/>
                  </a:moveTo>
                  <a:cubicBezTo>
                    <a:pt x="112" y="4"/>
                    <a:pt x="112" y="4"/>
                    <a:pt x="112" y="4"/>
                  </a:cubicBezTo>
                  <a:cubicBezTo>
                    <a:pt x="108" y="0"/>
                    <a:pt x="102" y="0"/>
                    <a:pt x="98" y="4"/>
                  </a:cubicBezTo>
                  <a:cubicBezTo>
                    <a:pt x="4" y="101"/>
                    <a:pt x="4" y="101"/>
                    <a:pt x="4" y="101"/>
                  </a:cubicBezTo>
                  <a:cubicBezTo>
                    <a:pt x="4" y="101"/>
                    <a:pt x="3" y="102"/>
                    <a:pt x="3" y="103"/>
                  </a:cubicBezTo>
                  <a:cubicBezTo>
                    <a:pt x="0" y="107"/>
                    <a:pt x="1" y="112"/>
                    <a:pt x="4" y="116"/>
                  </a:cubicBezTo>
                  <a:cubicBezTo>
                    <a:pt x="45" y="155"/>
                    <a:pt x="45" y="155"/>
                    <a:pt x="45" y="155"/>
                  </a:cubicBezTo>
                  <a:cubicBezTo>
                    <a:pt x="49" y="159"/>
                    <a:pt x="55" y="159"/>
                    <a:pt x="59" y="155"/>
                  </a:cubicBezTo>
                  <a:cubicBezTo>
                    <a:pt x="153" y="59"/>
                    <a:pt x="153" y="59"/>
                    <a:pt x="153" y="59"/>
                  </a:cubicBezTo>
                  <a:cubicBezTo>
                    <a:pt x="153" y="58"/>
                    <a:pt x="154" y="57"/>
                    <a:pt x="154" y="56"/>
                  </a:cubicBezTo>
                  <a:cubicBezTo>
                    <a:pt x="157" y="52"/>
                    <a:pt x="156" y="47"/>
                    <a:pt x="153" y="44"/>
                  </a:cubicBez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497" name="Google Shape;497;p70"/>
            <p:cNvSpPr/>
            <p:nvPr/>
          </p:nvSpPr>
          <p:spPr>
            <a:xfrm>
              <a:off x="-1395344" y="1996633"/>
              <a:ext cx="175171" cy="162362"/>
            </a:xfrm>
            <a:custGeom>
              <a:rect b="b" l="l" r="r" t="t"/>
              <a:pathLst>
                <a:path extrusionOk="0" h="112" w="124">
                  <a:moveTo>
                    <a:pt x="112" y="74"/>
                  </a:moveTo>
                  <a:cubicBezTo>
                    <a:pt x="116" y="68"/>
                    <a:pt x="115" y="60"/>
                    <a:pt x="110" y="55"/>
                  </a:cubicBezTo>
                  <a:cubicBezTo>
                    <a:pt x="81" y="29"/>
                    <a:pt x="81" y="29"/>
                    <a:pt x="81" y="29"/>
                  </a:cubicBezTo>
                  <a:cubicBezTo>
                    <a:pt x="78" y="26"/>
                    <a:pt x="73" y="25"/>
                    <a:pt x="68" y="26"/>
                  </a:cubicBezTo>
                  <a:cubicBezTo>
                    <a:pt x="52" y="11"/>
                    <a:pt x="52" y="11"/>
                    <a:pt x="52" y="11"/>
                  </a:cubicBezTo>
                  <a:cubicBezTo>
                    <a:pt x="48" y="8"/>
                    <a:pt x="42" y="7"/>
                    <a:pt x="38" y="9"/>
                  </a:cubicBezTo>
                  <a:cubicBezTo>
                    <a:pt x="31" y="3"/>
                    <a:pt x="31" y="3"/>
                    <a:pt x="31" y="3"/>
                  </a:cubicBezTo>
                  <a:cubicBezTo>
                    <a:pt x="27" y="0"/>
                    <a:pt x="22" y="0"/>
                    <a:pt x="19" y="4"/>
                  </a:cubicBezTo>
                  <a:cubicBezTo>
                    <a:pt x="4" y="20"/>
                    <a:pt x="4" y="20"/>
                    <a:pt x="4" y="20"/>
                  </a:cubicBezTo>
                  <a:cubicBezTo>
                    <a:pt x="0" y="24"/>
                    <a:pt x="1" y="29"/>
                    <a:pt x="4" y="33"/>
                  </a:cubicBezTo>
                  <a:cubicBezTo>
                    <a:pt x="12" y="40"/>
                    <a:pt x="12" y="40"/>
                    <a:pt x="12" y="40"/>
                  </a:cubicBezTo>
                  <a:cubicBezTo>
                    <a:pt x="11" y="44"/>
                    <a:pt x="13" y="48"/>
                    <a:pt x="16" y="51"/>
                  </a:cubicBezTo>
                  <a:cubicBezTo>
                    <a:pt x="33" y="66"/>
                    <a:pt x="33" y="66"/>
                    <a:pt x="33" y="66"/>
                  </a:cubicBezTo>
                  <a:cubicBezTo>
                    <a:pt x="33" y="70"/>
                    <a:pt x="35" y="74"/>
                    <a:pt x="38" y="77"/>
                  </a:cubicBezTo>
                  <a:cubicBezTo>
                    <a:pt x="66" y="103"/>
                    <a:pt x="66" y="103"/>
                    <a:pt x="66" y="103"/>
                  </a:cubicBezTo>
                  <a:cubicBezTo>
                    <a:pt x="72" y="108"/>
                    <a:pt x="81" y="108"/>
                    <a:pt x="87" y="102"/>
                  </a:cubicBezTo>
                  <a:cubicBezTo>
                    <a:pt x="88" y="101"/>
                    <a:pt x="88" y="101"/>
                    <a:pt x="88" y="101"/>
                  </a:cubicBezTo>
                  <a:cubicBezTo>
                    <a:pt x="96" y="109"/>
                    <a:pt x="96" y="109"/>
                    <a:pt x="96" y="109"/>
                  </a:cubicBezTo>
                  <a:cubicBezTo>
                    <a:pt x="100" y="112"/>
                    <a:pt x="105" y="112"/>
                    <a:pt x="108" y="109"/>
                  </a:cubicBezTo>
                  <a:cubicBezTo>
                    <a:pt x="122" y="93"/>
                    <a:pt x="122" y="93"/>
                    <a:pt x="122" y="93"/>
                  </a:cubicBezTo>
                  <a:cubicBezTo>
                    <a:pt x="124" y="90"/>
                    <a:pt x="124" y="85"/>
                    <a:pt x="121" y="82"/>
                  </a:cubicBezTo>
                  <a:lnTo>
                    <a:pt x="112" y="7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nvGrpSpPr>
            <p:cNvPr id="498" name="Google Shape;498;p70"/>
            <p:cNvGrpSpPr/>
            <p:nvPr/>
          </p:nvGrpSpPr>
          <p:grpSpPr>
            <a:xfrm rot="-572261">
              <a:off x="-1263407" y="2094107"/>
              <a:ext cx="218748" cy="191047"/>
              <a:chOff x="-1249178" y="2127032"/>
              <a:chExt cx="218743" cy="191043"/>
            </a:xfrm>
          </p:grpSpPr>
          <p:sp>
            <p:nvSpPr>
              <p:cNvPr id="499" name="Google Shape;499;p70"/>
              <p:cNvSpPr/>
              <p:nvPr/>
            </p:nvSpPr>
            <p:spPr>
              <a:xfrm>
                <a:off x="-1230679" y="2129524"/>
                <a:ext cx="101599" cy="88408"/>
              </a:xfrm>
              <a:custGeom>
                <a:rect b="b" l="l" r="r" t="t"/>
                <a:pathLst>
                  <a:path extrusionOk="0" h="58" w="75">
                    <a:moveTo>
                      <a:pt x="3" y="57"/>
                    </a:moveTo>
                    <a:cubicBezTo>
                      <a:pt x="4" y="57"/>
                      <a:pt x="8" y="58"/>
                      <a:pt x="14" y="58"/>
                    </a:cubicBezTo>
                    <a:cubicBezTo>
                      <a:pt x="14" y="58"/>
                      <a:pt x="14" y="58"/>
                      <a:pt x="14" y="58"/>
                    </a:cubicBezTo>
                    <a:cubicBezTo>
                      <a:pt x="29" y="58"/>
                      <a:pt x="63" y="53"/>
                      <a:pt x="75" y="6"/>
                    </a:cubicBezTo>
                    <a:cubicBezTo>
                      <a:pt x="75" y="5"/>
                      <a:pt x="75" y="4"/>
                      <a:pt x="75" y="3"/>
                    </a:cubicBezTo>
                    <a:cubicBezTo>
                      <a:pt x="74" y="2"/>
                      <a:pt x="73" y="1"/>
                      <a:pt x="72" y="1"/>
                    </a:cubicBezTo>
                    <a:cubicBezTo>
                      <a:pt x="70" y="0"/>
                      <a:pt x="70" y="0"/>
                      <a:pt x="70" y="0"/>
                    </a:cubicBezTo>
                    <a:cubicBezTo>
                      <a:pt x="68" y="0"/>
                      <a:pt x="66" y="1"/>
                      <a:pt x="65" y="3"/>
                    </a:cubicBezTo>
                    <a:cubicBezTo>
                      <a:pt x="56" y="40"/>
                      <a:pt x="32" y="48"/>
                      <a:pt x="14" y="48"/>
                    </a:cubicBezTo>
                    <a:cubicBezTo>
                      <a:pt x="10" y="48"/>
                      <a:pt x="6" y="48"/>
                      <a:pt x="6" y="48"/>
                    </a:cubicBezTo>
                    <a:cubicBezTo>
                      <a:pt x="5" y="47"/>
                      <a:pt x="5" y="47"/>
                      <a:pt x="5" y="47"/>
                    </a:cubicBezTo>
                    <a:cubicBezTo>
                      <a:pt x="5" y="47"/>
                      <a:pt x="5" y="47"/>
                      <a:pt x="5" y="47"/>
                    </a:cubicBezTo>
                    <a:cubicBezTo>
                      <a:pt x="3" y="47"/>
                      <a:pt x="1" y="49"/>
                      <a:pt x="1" y="51"/>
                    </a:cubicBezTo>
                    <a:cubicBezTo>
                      <a:pt x="0" y="52"/>
                      <a:pt x="0" y="52"/>
                      <a:pt x="0" y="52"/>
                    </a:cubicBezTo>
                    <a:cubicBezTo>
                      <a:pt x="0" y="54"/>
                      <a:pt x="0" y="55"/>
                      <a:pt x="1" y="56"/>
                    </a:cubicBezTo>
                    <a:cubicBezTo>
                      <a:pt x="1" y="56"/>
                      <a:pt x="2" y="57"/>
                      <a:pt x="3" y="57"/>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500" name="Google Shape;500;p70"/>
              <p:cNvSpPr/>
              <p:nvPr/>
            </p:nvSpPr>
            <p:spPr>
              <a:xfrm>
                <a:off x="-1243397" y="2127032"/>
                <a:ext cx="167111" cy="140083"/>
              </a:xfrm>
              <a:custGeom>
                <a:rect b="b" l="l" r="r" t="t"/>
                <a:pathLst>
                  <a:path extrusionOk="0" h="92" w="123">
                    <a:moveTo>
                      <a:pt x="4" y="91"/>
                    </a:moveTo>
                    <a:cubicBezTo>
                      <a:pt x="4" y="91"/>
                      <a:pt x="10" y="92"/>
                      <a:pt x="18" y="92"/>
                    </a:cubicBezTo>
                    <a:cubicBezTo>
                      <a:pt x="18" y="92"/>
                      <a:pt x="18" y="92"/>
                      <a:pt x="18" y="92"/>
                    </a:cubicBezTo>
                    <a:cubicBezTo>
                      <a:pt x="43" y="92"/>
                      <a:pt x="101" y="84"/>
                      <a:pt x="123" y="7"/>
                    </a:cubicBezTo>
                    <a:cubicBezTo>
                      <a:pt x="123" y="5"/>
                      <a:pt x="123" y="4"/>
                      <a:pt x="123" y="3"/>
                    </a:cubicBezTo>
                    <a:cubicBezTo>
                      <a:pt x="122" y="3"/>
                      <a:pt x="121" y="2"/>
                      <a:pt x="120" y="2"/>
                    </a:cubicBezTo>
                    <a:cubicBezTo>
                      <a:pt x="119" y="1"/>
                      <a:pt x="119" y="1"/>
                      <a:pt x="119" y="1"/>
                    </a:cubicBezTo>
                    <a:cubicBezTo>
                      <a:pt x="116" y="0"/>
                      <a:pt x="114" y="2"/>
                      <a:pt x="114" y="4"/>
                    </a:cubicBezTo>
                    <a:cubicBezTo>
                      <a:pt x="94" y="72"/>
                      <a:pt x="46" y="82"/>
                      <a:pt x="18" y="82"/>
                    </a:cubicBezTo>
                    <a:cubicBezTo>
                      <a:pt x="12" y="82"/>
                      <a:pt x="7" y="81"/>
                      <a:pt x="6" y="81"/>
                    </a:cubicBezTo>
                    <a:cubicBezTo>
                      <a:pt x="5" y="81"/>
                      <a:pt x="5" y="81"/>
                      <a:pt x="5" y="81"/>
                    </a:cubicBezTo>
                    <a:cubicBezTo>
                      <a:pt x="3" y="81"/>
                      <a:pt x="1" y="82"/>
                      <a:pt x="1" y="84"/>
                    </a:cubicBezTo>
                    <a:cubicBezTo>
                      <a:pt x="1" y="86"/>
                      <a:pt x="1" y="86"/>
                      <a:pt x="1" y="86"/>
                    </a:cubicBezTo>
                    <a:cubicBezTo>
                      <a:pt x="1" y="86"/>
                      <a:pt x="1" y="86"/>
                      <a:pt x="1" y="86"/>
                    </a:cubicBezTo>
                    <a:cubicBezTo>
                      <a:pt x="0" y="88"/>
                      <a:pt x="2" y="90"/>
                      <a:pt x="4" y="9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501" name="Google Shape;501;p70"/>
              <p:cNvSpPr/>
              <p:nvPr/>
            </p:nvSpPr>
            <p:spPr>
              <a:xfrm>
                <a:off x="-1249178" y="2133788"/>
                <a:ext cx="218743" cy="184287"/>
              </a:xfrm>
              <a:custGeom>
                <a:rect b="b" l="l" r="r" t="t"/>
                <a:pathLst>
                  <a:path extrusionOk="0" h="121" w="161">
                    <a:moveTo>
                      <a:pt x="158" y="1"/>
                    </a:moveTo>
                    <a:cubicBezTo>
                      <a:pt x="156" y="0"/>
                      <a:pt x="156" y="0"/>
                      <a:pt x="156" y="0"/>
                    </a:cubicBezTo>
                    <a:cubicBezTo>
                      <a:pt x="155" y="0"/>
                      <a:pt x="154" y="0"/>
                      <a:pt x="153" y="1"/>
                    </a:cubicBezTo>
                    <a:cubicBezTo>
                      <a:pt x="152" y="1"/>
                      <a:pt x="151" y="2"/>
                      <a:pt x="151" y="3"/>
                    </a:cubicBezTo>
                    <a:cubicBezTo>
                      <a:pt x="126" y="101"/>
                      <a:pt x="50" y="111"/>
                      <a:pt x="18" y="111"/>
                    </a:cubicBezTo>
                    <a:cubicBezTo>
                      <a:pt x="11" y="111"/>
                      <a:pt x="6" y="111"/>
                      <a:pt x="5" y="111"/>
                    </a:cubicBezTo>
                    <a:cubicBezTo>
                      <a:pt x="5" y="111"/>
                      <a:pt x="5" y="111"/>
                      <a:pt x="5" y="111"/>
                    </a:cubicBezTo>
                    <a:cubicBezTo>
                      <a:pt x="5" y="111"/>
                      <a:pt x="5" y="111"/>
                      <a:pt x="5" y="111"/>
                    </a:cubicBezTo>
                    <a:cubicBezTo>
                      <a:pt x="3" y="111"/>
                      <a:pt x="1" y="112"/>
                      <a:pt x="1" y="114"/>
                    </a:cubicBezTo>
                    <a:cubicBezTo>
                      <a:pt x="0" y="116"/>
                      <a:pt x="0" y="116"/>
                      <a:pt x="0" y="116"/>
                    </a:cubicBezTo>
                    <a:cubicBezTo>
                      <a:pt x="0" y="117"/>
                      <a:pt x="0" y="118"/>
                      <a:pt x="1" y="119"/>
                    </a:cubicBezTo>
                    <a:cubicBezTo>
                      <a:pt x="2" y="120"/>
                      <a:pt x="3" y="120"/>
                      <a:pt x="4" y="121"/>
                    </a:cubicBezTo>
                    <a:cubicBezTo>
                      <a:pt x="4" y="121"/>
                      <a:pt x="9" y="121"/>
                      <a:pt x="18" y="121"/>
                    </a:cubicBezTo>
                    <a:cubicBezTo>
                      <a:pt x="19" y="121"/>
                      <a:pt x="19" y="121"/>
                      <a:pt x="19" y="121"/>
                    </a:cubicBezTo>
                    <a:cubicBezTo>
                      <a:pt x="52" y="121"/>
                      <a:pt x="134" y="110"/>
                      <a:pt x="161" y="5"/>
                    </a:cubicBezTo>
                    <a:cubicBezTo>
                      <a:pt x="161" y="3"/>
                      <a:pt x="160" y="1"/>
                      <a:pt x="158" y="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grpSp>
      <p:grpSp>
        <p:nvGrpSpPr>
          <p:cNvPr id="502" name="Google Shape;502;p70"/>
          <p:cNvGrpSpPr/>
          <p:nvPr/>
        </p:nvGrpSpPr>
        <p:grpSpPr>
          <a:xfrm rot="-4611736">
            <a:off x="699685" y="3909789"/>
            <a:ext cx="444088" cy="422958"/>
            <a:chOff x="-1523687" y="1852048"/>
            <a:chExt cx="493344" cy="470495"/>
          </a:xfrm>
        </p:grpSpPr>
        <p:sp>
          <p:nvSpPr>
            <p:cNvPr id="503" name="Google Shape;503;p70"/>
            <p:cNvSpPr/>
            <p:nvPr/>
          </p:nvSpPr>
          <p:spPr>
            <a:xfrm>
              <a:off x="-1523687" y="2093814"/>
              <a:ext cx="220264" cy="228729"/>
            </a:xfrm>
            <a:custGeom>
              <a:rect b="b" l="l" r="r" t="t"/>
              <a:pathLst>
                <a:path extrusionOk="0" h="158" w="156">
                  <a:moveTo>
                    <a:pt x="111" y="4"/>
                  </a:moveTo>
                  <a:cubicBezTo>
                    <a:pt x="107" y="0"/>
                    <a:pt x="101" y="0"/>
                    <a:pt x="97" y="4"/>
                  </a:cubicBezTo>
                  <a:cubicBezTo>
                    <a:pt x="4" y="100"/>
                    <a:pt x="4" y="100"/>
                    <a:pt x="4" y="100"/>
                  </a:cubicBezTo>
                  <a:cubicBezTo>
                    <a:pt x="0" y="104"/>
                    <a:pt x="0" y="110"/>
                    <a:pt x="4" y="114"/>
                  </a:cubicBezTo>
                  <a:cubicBezTo>
                    <a:pt x="45" y="154"/>
                    <a:pt x="45" y="154"/>
                    <a:pt x="45" y="154"/>
                  </a:cubicBezTo>
                  <a:cubicBezTo>
                    <a:pt x="49" y="158"/>
                    <a:pt x="55" y="158"/>
                    <a:pt x="59" y="154"/>
                  </a:cubicBezTo>
                  <a:cubicBezTo>
                    <a:pt x="152" y="57"/>
                    <a:pt x="152" y="57"/>
                    <a:pt x="152" y="57"/>
                  </a:cubicBezTo>
                  <a:cubicBezTo>
                    <a:pt x="156" y="53"/>
                    <a:pt x="156" y="47"/>
                    <a:pt x="152" y="43"/>
                  </a:cubicBezTo>
                  <a:lnTo>
                    <a:pt x="111" y="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504" name="Google Shape;504;p70"/>
            <p:cNvSpPr/>
            <p:nvPr/>
          </p:nvSpPr>
          <p:spPr>
            <a:xfrm>
              <a:off x="-1290704" y="1852048"/>
              <a:ext cx="221998" cy="229914"/>
            </a:xfrm>
            <a:custGeom>
              <a:rect b="b" l="l" r="r" t="t"/>
              <a:pathLst>
                <a:path extrusionOk="0" h="159" w="157">
                  <a:moveTo>
                    <a:pt x="153" y="44"/>
                  </a:moveTo>
                  <a:cubicBezTo>
                    <a:pt x="112" y="4"/>
                    <a:pt x="112" y="4"/>
                    <a:pt x="112" y="4"/>
                  </a:cubicBezTo>
                  <a:cubicBezTo>
                    <a:pt x="108" y="0"/>
                    <a:pt x="102" y="0"/>
                    <a:pt x="98" y="4"/>
                  </a:cubicBezTo>
                  <a:cubicBezTo>
                    <a:pt x="4" y="101"/>
                    <a:pt x="4" y="101"/>
                    <a:pt x="4" y="101"/>
                  </a:cubicBezTo>
                  <a:cubicBezTo>
                    <a:pt x="4" y="101"/>
                    <a:pt x="3" y="102"/>
                    <a:pt x="3" y="103"/>
                  </a:cubicBezTo>
                  <a:cubicBezTo>
                    <a:pt x="0" y="107"/>
                    <a:pt x="1" y="112"/>
                    <a:pt x="4" y="116"/>
                  </a:cubicBezTo>
                  <a:cubicBezTo>
                    <a:pt x="45" y="155"/>
                    <a:pt x="45" y="155"/>
                    <a:pt x="45" y="155"/>
                  </a:cubicBezTo>
                  <a:cubicBezTo>
                    <a:pt x="49" y="159"/>
                    <a:pt x="55" y="159"/>
                    <a:pt x="59" y="155"/>
                  </a:cubicBezTo>
                  <a:cubicBezTo>
                    <a:pt x="153" y="59"/>
                    <a:pt x="153" y="59"/>
                    <a:pt x="153" y="59"/>
                  </a:cubicBezTo>
                  <a:cubicBezTo>
                    <a:pt x="153" y="58"/>
                    <a:pt x="154" y="57"/>
                    <a:pt x="154" y="56"/>
                  </a:cubicBezTo>
                  <a:cubicBezTo>
                    <a:pt x="157" y="52"/>
                    <a:pt x="156" y="47"/>
                    <a:pt x="153" y="44"/>
                  </a:cubicBez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505" name="Google Shape;505;p70"/>
            <p:cNvSpPr/>
            <p:nvPr/>
          </p:nvSpPr>
          <p:spPr>
            <a:xfrm>
              <a:off x="-1395344" y="1996633"/>
              <a:ext cx="175171" cy="162362"/>
            </a:xfrm>
            <a:custGeom>
              <a:rect b="b" l="l" r="r" t="t"/>
              <a:pathLst>
                <a:path extrusionOk="0" h="112" w="124">
                  <a:moveTo>
                    <a:pt x="112" y="74"/>
                  </a:moveTo>
                  <a:cubicBezTo>
                    <a:pt x="116" y="68"/>
                    <a:pt x="115" y="60"/>
                    <a:pt x="110" y="55"/>
                  </a:cubicBezTo>
                  <a:cubicBezTo>
                    <a:pt x="81" y="29"/>
                    <a:pt x="81" y="29"/>
                    <a:pt x="81" y="29"/>
                  </a:cubicBezTo>
                  <a:cubicBezTo>
                    <a:pt x="78" y="26"/>
                    <a:pt x="73" y="25"/>
                    <a:pt x="68" y="26"/>
                  </a:cubicBezTo>
                  <a:cubicBezTo>
                    <a:pt x="52" y="11"/>
                    <a:pt x="52" y="11"/>
                    <a:pt x="52" y="11"/>
                  </a:cubicBezTo>
                  <a:cubicBezTo>
                    <a:pt x="48" y="8"/>
                    <a:pt x="42" y="7"/>
                    <a:pt x="38" y="9"/>
                  </a:cubicBezTo>
                  <a:cubicBezTo>
                    <a:pt x="31" y="3"/>
                    <a:pt x="31" y="3"/>
                    <a:pt x="31" y="3"/>
                  </a:cubicBezTo>
                  <a:cubicBezTo>
                    <a:pt x="27" y="0"/>
                    <a:pt x="22" y="0"/>
                    <a:pt x="19" y="4"/>
                  </a:cubicBezTo>
                  <a:cubicBezTo>
                    <a:pt x="4" y="20"/>
                    <a:pt x="4" y="20"/>
                    <a:pt x="4" y="20"/>
                  </a:cubicBezTo>
                  <a:cubicBezTo>
                    <a:pt x="0" y="24"/>
                    <a:pt x="1" y="29"/>
                    <a:pt x="4" y="33"/>
                  </a:cubicBezTo>
                  <a:cubicBezTo>
                    <a:pt x="12" y="40"/>
                    <a:pt x="12" y="40"/>
                    <a:pt x="12" y="40"/>
                  </a:cubicBezTo>
                  <a:cubicBezTo>
                    <a:pt x="11" y="44"/>
                    <a:pt x="13" y="48"/>
                    <a:pt x="16" y="51"/>
                  </a:cubicBezTo>
                  <a:cubicBezTo>
                    <a:pt x="33" y="66"/>
                    <a:pt x="33" y="66"/>
                    <a:pt x="33" y="66"/>
                  </a:cubicBezTo>
                  <a:cubicBezTo>
                    <a:pt x="33" y="70"/>
                    <a:pt x="35" y="74"/>
                    <a:pt x="38" y="77"/>
                  </a:cubicBezTo>
                  <a:cubicBezTo>
                    <a:pt x="66" y="103"/>
                    <a:pt x="66" y="103"/>
                    <a:pt x="66" y="103"/>
                  </a:cubicBezTo>
                  <a:cubicBezTo>
                    <a:pt x="72" y="108"/>
                    <a:pt x="81" y="108"/>
                    <a:pt x="87" y="102"/>
                  </a:cubicBezTo>
                  <a:cubicBezTo>
                    <a:pt x="88" y="101"/>
                    <a:pt x="88" y="101"/>
                    <a:pt x="88" y="101"/>
                  </a:cubicBezTo>
                  <a:cubicBezTo>
                    <a:pt x="96" y="109"/>
                    <a:pt x="96" y="109"/>
                    <a:pt x="96" y="109"/>
                  </a:cubicBezTo>
                  <a:cubicBezTo>
                    <a:pt x="100" y="112"/>
                    <a:pt x="105" y="112"/>
                    <a:pt x="108" y="109"/>
                  </a:cubicBezTo>
                  <a:cubicBezTo>
                    <a:pt x="122" y="93"/>
                    <a:pt x="122" y="93"/>
                    <a:pt x="122" y="93"/>
                  </a:cubicBezTo>
                  <a:cubicBezTo>
                    <a:pt x="124" y="90"/>
                    <a:pt x="124" y="85"/>
                    <a:pt x="121" y="82"/>
                  </a:cubicBezTo>
                  <a:lnTo>
                    <a:pt x="112" y="7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nvGrpSpPr>
            <p:cNvPr id="506" name="Google Shape;506;p70"/>
            <p:cNvGrpSpPr/>
            <p:nvPr/>
          </p:nvGrpSpPr>
          <p:grpSpPr>
            <a:xfrm rot="-572261">
              <a:off x="-1263407" y="2094107"/>
              <a:ext cx="218748" cy="191047"/>
              <a:chOff x="-1249178" y="2127032"/>
              <a:chExt cx="218743" cy="191043"/>
            </a:xfrm>
          </p:grpSpPr>
          <p:sp>
            <p:nvSpPr>
              <p:cNvPr id="507" name="Google Shape;507;p70"/>
              <p:cNvSpPr/>
              <p:nvPr/>
            </p:nvSpPr>
            <p:spPr>
              <a:xfrm>
                <a:off x="-1230679" y="2129524"/>
                <a:ext cx="101599" cy="88408"/>
              </a:xfrm>
              <a:custGeom>
                <a:rect b="b" l="l" r="r" t="t"/>
                <a:pathLst>
                  <a:path extrusionOk="0" h="58" w="75">
                    <a:moveTo>
                      <a:pt x="3" y="57"/>
                    </a:moveTo>
                    <a:cubicBezTo>
                      <a:pt x="4" y="57"/>
                      <a:pt x="8" y="58"/>
                      <a:pt x="14" y="58"/>
                    </a:cubicBezTo>
                    <a:cubicBezTo>
                      <a:pt x="14" y="58"/>
                      <a:pt x="14" y="58"/>
                      <a:pt x="14" y="58"/>
                    </a:cubicBezTo>
                    <a:cubicBezTo>
                      <a:pt x="29" y="58"/>
                      <a:pt x="63" y="53"/>
                      <a:pt x="75" y="6"/>
                    </a:cubicBezTo>
                    <a:cubicBezTo>
                      <a:pt x="75" y="5"/>
                      <a:pt x="75" y="4"/>
                      <a:pt x="75" y="3"/>
                    </a:cubicBezTo>
                    <a:cubicBezTo>
                      <a:pt x="74" y="2"/>
                      <a:pt x="73" y="1"/>
                      <a:pt x="72" y="1"/>
                    </a:cubicBezTo>
                    <a:cubicBezTo>
                      <a:pt x="70" y="0"/>
                      <a:pt x="70" y="0"/>
                      <a:pt x="70" y="0"/>
                    </a:cubicBezTo>
                    <a:cubicBezTo>
                      <a:pt x="68" y="0"/>
                      <a:pt x="66" y="1"/>
                      <a:pt x="65" y="3"/>
                    </a:cubicBezTo>
                    <a:cubicBezTo>
                      <a:pt x="56" y="40"/>
                      <a:pt x="32" y="48"/>
                      <a:pt x="14" y="48"/>
                    </a:cubicBezTo>
                    <a:cubicBezTo>
                      <a:pt x="10" y="48"/>
                      <a:pt x="6" y="48"/>
                      <a:pt x="6" y="48"/>
                    </a:cubicBezTo>
                    <a:cubicBezTo>
                      <a:pt x="5" y="47"/>
                      <a:pt x="5" y="47"/>
                      <a:pt x="5" y="47"/>
                    </a:cubicBezTo>
                    <a:cubicBezTo>
                      <a:pt x="5" y="47"/>
                      <a:pt x="5" y="47"/>
                      <a:pt x="5" y="47"/>
                    </a:cubicBezTo>
                    <a:cubicBezTo>
                      <a:pt x="3" y="47"/>
                      <a:pt x="1" y="49"/>
                      <a:pt x="1" y="51"/>
                    </a:cubicBezTo>
                    <a:cubicBezTo>
                      <a:pt x="0" y="52"/>
                      <a:pt x="0" y="52"/>
                      <a:pt x="0" y="52"/>
                    </a:cubicBezTo>
                    <a:cubicBezTo>
                      <a:pt x="0" y="54"/>
                      <a:pt x="0" y="55"/>
                      <a:pt x="1" y="56"/>
                    </a:cubicBezTo>
                    <a:cubicBezTo>
                      <a:pt x="1" y="56"/>
                      <a:pt x="2" y="57"/>
                      <a:pt x="3" y="57"/>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508" name="Google Shape;508;p70"/>
              <p:cNvSpPr/>
              <p:nvPr/>
            </p:nvSpPr>
            <p:spPr>
              <a:xfrm>
                <a:off x="-1243397" y="2127032"/>
                <a:ext cx="167111" cy="140083"/>
              </a:xfrm>
              <a:custGeom>
                <a:rect b="b" l="l" r="r" t="t"/>
                <a:pathLst>
                  <a:path extrusionOk="0" h="92" w="123">
                    <a:moveTo>
                      <a:pt x="4" y="91"/>
                    </a:moveTo>
                    <a:cubicBezTo>
                      <a:pt x="4" y="91"/>
                      <a:pt x="10" y="92"/>
                      <a:pt x="18" y="92"/>
                    </a:cubicBezTo>
                    <a:cubicBezTo>
                      <a:pt x="18" y="92"/>
                      <a:pt x="18" y="92"/>
                      <a:pt x="18" y="92"/>
                    </a:cubicBezTo>
                    <a:cubicBezTo>
                      <a:pt x="43" y="92"/>
                      <a:pt x="101" y="84"/>
                      <a:pt x="123" y="7"/>
                    </a:cubicBezTo>
                    <a:cubicBezTo>
                      <a:pt x="123" y="5"/>
                      <a:pt x="123" y="4"/>
                      <a:pt x="123" y="3"/>
                    </a:cubicBezTo>
                    <a:cubicBezTo>
                      <a:pt x="122" y="3"/>
                      <a:pt x="121" y="2"/>
                      <a:pt x="120" y="2"/>
                    </a:cubicBezTo>
                    <a:cubicBezTo>
                      <a:pt x="119" y="1"/>
                      <a:pt x="119" y="1"/>
                      <a:pt x="119" y="1"/>
                    </a:cubicBezTo>
                    <a:cubicBezTo>
                      <a:pt x="116" y="0"/>
                      <a:pt x="114" y="2"/>
                      <a:pt x="114" y="4"/>
                    </a:cubicBezTo>
                    <a:cubicBezTo>
                      <a:pt x="94" y="72"/>
                      <a:pt x="46" y="82"/>
                      <a:pt x="18" y="82"/>
                    </a:cubicBezTo>
                    <a:cubicBezTo>
                      <a:pt x="12" y="82"/>
                      <a:pt x="7" y="81"/>
                      <a:pt x="6" y="81"/>
                    </a:cubicBezTo>
                    <a:cubicBezTo>
                      <a:pt x="5" y="81"/>
                      <a:pt x="5" y="81"/>
                      <a:pt x="5" y="81"/>
                    </a:cubicBezTo>
                    <a:cubicBezTo>
                      <a:pt x="3" y="81"/>
                      <a:pt x="1" y="82"/>
                      <a:pt x="1" y="84"/>
                    </a:cubicBezTo>
                    <a:cubicBezTo>
                      <a:pt x="1" y="86"/>
                      <a:pt x="1" y="86"/>
                      <a:pt x="1" y="86"/>
                    </a:cubicBezTo>
                    <a:cubicBezTo>
                      <a:pt x="1" y="86"/>
                      <a:pt x="1" y="86"/>
                      <a:pt x="1" y="86"/>
                    </a:cubicBezTo>
                    <a:cubicBezTo>
                      <a:pt x="0" y="88"/>
                      <a:pt x="2" y="90"/>
                      <a:pt x="4" y="9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509" name="Google Shape;509;p70"/>
              <p:cNvSpPr/>
              <p:nvPr/>
            </p:nvSpPr>
            <p:spPr>
              <a:xfrm>
                <a:off x="-1249178" y="2133788"/>
                <a:ext cx="218743" cy="184287"/>
              </a:xfrm>
              <a:custGeom>
                <a:rect b="b" l="l" r="r" t="t"/>
                <a:pathLst>
                  <a:path extrusionOk="0" h="121" w="161">
                    <a:moveTo>
                      <a:pt x="158" y="1"/>
                    </a:moveTo>
                    <a:cubicBezTo>
                      <a:pt x="156" y="0"/>
                      <a:pt x="156" y="0"/>
                      <a:pt x="156" y="0"/>
                    </a:cubicBezTo>
                    <a:cubicBezTo>
                      <a:pt x="155" y="0"/>
                      <a:pt x="154" y="0"/>
                      <a:pt x="153" y="1"/>
                    </a:cubicBezTo>
                    <a:cubicBezTo>
                      <a:pt x="152" y="1"/>
                      <a:pt x="151" y="2"/>
                      <a:pt x="151" y="3"/>
                    </a:cubicBezTo>
                    <a:cubicBezTo>
                      <a:pt x="126" y="101"/>
                      <a:pt x="50" y="111"/>
                      <a:pt x="18" y="111"/>
                    </a:cubicBezTo>
                    <a:cubicBezTo>
                      <a:pt x="11" y="111"/>
                      <a:pt x="6" y="111"/>
                      <a:pt x="5" y="111"/>
                    </a:cubicBezTo>
                    <a:cubicBezTo>
                      <a:pt x="5" y="111"/>
                      <a:pt x="5" y="111"/>
                      <a:pt x="5" y="111"/>
                    </a:cubicBezTo>
                    <a:cubicBezTo>
                      <a:pt x="5" y="111"/>
                      <a:pt x="5" y="111"/>
                      <a:pt x="5" y="111"/>
                    </a:cubicBezTo>
                    <a:cubicBezTo>
                      <a:pt x="3" y="111"/>
                      <a:pt x="1" y="112"/>
                      <a:pt x="1" y="114"/>
                    </a:cubicBezTo>
                    <a:cubicBezTo>
                      <a:pt x="0" y="116"/>
                      <a:pt x="0" y="116"/>
                      <a:pt x="0" y="116"/>
                    </a:cubicBezTo>
                    <a:cubicBezTo>
                      <a:pt x="0" y="117"/>
                      <a:pt x="0" y="118"/>
                      <a:pt x="1" y="119"/>
                    </a:cubicBezTo>
                    <a:cubicBezTo>
                      <a:pt x="2" y="120"/>
                      <a:pt x="3" y="120"/>
                      <a:pt x="4" y="121"/>
                    </a:cubicBezTo>
                    <a:cubicBezTo>
                      <a:pt x="4" y="121"/>
                      <a:pt x="9" y="121"/>
                      <a:pt x="18" y="121"/>
                    </a:cubicBezTo>
                    <a:cubicBezTo>
                      <a:pt x="19" y="121"/>
                      <a:pt x="19" y="121"/>
                      <a:pt x="19" y="121"/>
                    </a:cubicBezTo>
                    <a:cubicBezTo>
                      <a:pt x="52" y="121"/>
                      <a:pt x="134" y="110"/>
                      <a:pt x="161" y="5"/>
                    </a:cubicBezTo>
                    <a:cubicBezTo>
                      <a:pt x="161" y="3"/>
                      <a:pt x="160" y="1"/>
                      <a:pt x="158" y="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grpSp>
      </p:grpSp>
      <p:sp>
        <p:nvSpPr>
          <p:cNvPr id="510" name="Google Shape;510;p70"/>
          <p:cNvSpPr txBox="1"/>
          <p:nvPr/>
        </p:nvSpPr>
        <p:spPr>
          <a:xfrm>
            <a:off x="1988100" y="1397700"/>
            <a:ext cx="5299200" cy="22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7336F"/>
                </a:solidFill>
                <a:latin typeface="Calibri"/>
                <a:ea typeface="Calibri"/>
                <a:cs typeface="Calibri"/>
                <a:sym typeface="Calibri"/>
              </a:rPr>
              <a:t>Real-Time Operational User Data Flows</a:t>
            </a:r>
            <a:endParaRPr b="1" i="0" sz="1400" u="none" cap="none" strike="noStrike">
              <a:solidFill>
                <a:srgbClr val="000000"/>
              </a:solidFill>
              <a:latin typeface="Calibri"/>
              <a:ea typeface="Calibri"/>
              <a:cs typeface="Calibri"/>
              <a:sym typeface="Calibri"/>
            </a:endParaRPr>
          </a:p>
        </p:txBody>
      </p:sp>
      <p:sp>
        <p:nvSpPr>
          <p:cNvPr id="511" name="Google Shape;511;p70"/>
          <p:cNvSpPr/>
          <p:nvPr/>
        </p:nvSpPr>
        <p:spPr>
          <a:xfrm>
            <a:off x="1988150" y="976950"/>
            <a:ext cx="5299200" cy="3048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 sz="1600" u="none" cap="none" strike="noStrike">
                <a:solidFill>
                  <a:srgbClr val="124163"/>
                </a:solidFill>
                <a:latin typeface="Calibri"/>
                <a:ea typeface="Calibri"/>
                <a:cs typeface="Calibri"/>
                <a:sym typeface="Calibri"/>
              </a:rPr>
              <a:t>NESDIS Common Cloud Framework (NCCF)</a:t>
            </a:r>
            <a:endParaRPr b="1" i="0" sz="1600" u="none" cap="none" strike="noStrike">
              <a:solidFill>
                <a:srgbClr val="124163"/>
              </a:solidFill>
              <a:latin typeface="Calibri"/>
              <a:ea typeface="Calibri"/>
              <a:cs typeface="Calibri"/>
              <a:sym typeface="Calibri"/>
            </a:endParaRPr>
          </a:p>
        </p:txBody>
      </p:sp>
      <p:grpSp>
        <p:nvGrpSpPr>
          <p:cNvPr id="512" name="Google Shape;512;p70"/>
          <p:cNvGrpSpPr/>
          <p:nvPr/>
        </p:nvGrpSpPr>
        <p:grpSpPr>
          <a:xfrm flipH="1">
            <a:off x="6463372" y="2120225"/>
            <a:ext cx="1545049" cy="1421348"/>
            <a:chOff x="1815172" y="2044025"/>
            <a:chExt cx="1545049" cy="1421348"/>
          </a:xfrm>
        </p:grpSpPr>
        <p:sp>
          <p:nvSpPr>
            <p:cNvPr id="513" name="Google Shape;513;p70"/>
            <p:cNvSpPr/>
            <p:nvPr/>
          </p:nvSpPr>
          <p:spPr>
            <a:xfrm>
              <a:off x="1964174" y="2044025"/>
              <a:ext cx="1396046" cy="1421348"/>
            </a:xfrm>
            <a:custGeom>
              <a:rect b="b" l="l" r="r" t="t"/>
              <a:pathLst>
                <a:path extrusionOk="0" h="2816" w="5807">
                  <a:moveTo>
                    <a:pt x="5760" y="1641"/>
                  </a:moveTo>
                  <a:lnTo>
                    <a:pt x="5760" y="1641"/>
                  </a:lnTo>
                  <a:lnTo>
                    <a:pt x="5683" y="1643"/>
                  </a:lnTo>
                  <a:lnTo>
                    <a:pt x="5605" y="1644"/>
                  </a:lnTo>
                  <a:lnTo>
                    <a:pt x="5522" y="1648"/>
                  </a:lnTo>
                  <a:lnTo>
                    <a:pt x="5436" y="1653"/>
                  </a:lnTo>
                  <a:lnTo>
                    <a:pt x="5346" y="1658"/>
                  </a:lnTo>
                  <a:lnTo>
                    <a:pt x="5255" y="1666"/>
                  </a:lnTo>
                  <a:lnTo>
                    <a:pt x="5066" y="1683"/>
                  </a:lnTo>
                  <a:lnTo>
                    <a:pt x="4865" y="1703"/>
                  </a:lnTo>
                  <a:lnTo>
                    <a:pt x="4656" y="1728"/>
                  </a:lnTo>
                  <a:lnTo>
                    <a:pt x="4441" y="1757"/>
                  </a:lnTo>
                  <a:lnTo>
                    <a:pt x="4220" y="1788"/>
                  </a:lnTo>
                  <a:lnTo>
                    <a:pt x="3993" y="1822"/>
                  </a:lnTo>
                  <a:lnTo>
                    <a:pt x="3762" y="1859"/>
                  </a:lnTo>
                  <a:lnTo>
                    <a:pt x="3530" y="1899"/>
                  </a:lnTo>
                  <a:lnTo>
                    <a:pt x="3295" y="1941"/>
                  </a:lnTo>
                  <a:lnTo>
                    <a:pt x="3060" y="1985"/>
                  </a:lnTo>
                  <a:lnTo>
                    <a:pt x="2826" y="2030"/>
                  </a:lnTo>
                  <a:lnTo>
                    <a:pt x="2593" y="2076"/>
                  </a:lnTo>
                  <a:lnTo>
                    <a:pt x="2362" y="2125"/>
                  </a:lnTo>
                  <a:lnTo>
                    <a:pt x="2137" y="2173"/>
                  </a:lnTo>
                  <a:lnTo>
                    <a:pt x="1916" y="2223"/>
                  </a:lnTo>
                  <a:lnTo>
                    <a:pt x="1702" y="2271"/>
                  </a:lnTo>
                  <a:lnTo>
                    <a:pt x="1496" y="2321"/>
                  </a:lnTo>
                  <a:lnTo>
                    <a:pt x="1297" y="2370"/>
                  </a:lnTo>
                  <a:lnTo>
                    <a:pt x="1109" y="2418"/>
                  </a:lnTo>
                  <a:lnTo>
                    <a:pt x="931" y="2467"/>
                  </a:lnTo>
                  <a:lnTo>
                    <a:pt x="764" y="2514"/>
                  </a:lnTo>
                  <a:lnTo>
                    <a:pt x="612" y="2558"/>
                  </a:lnTo>
                  <a:lnTo>
                    <a:pt x="473" y="2602"/>
                  </a:lnTo>
                  <a:lnTo>
                    <a:pt x="349" y="2643"/>
                  </a:lnTo>
                  <a:lnTo>
                    <a:pt x="294" y="2665"/>
                  </a:lnTo>
                  <a:lnTo>
                    <a:pt x="242" y="2683"/>
                  </a:lnTo>
                  <a:lnTo>
                    <a:pt x="195" y="2703"/>
                  </a:lnTo>
                  <a:lnTo>
                    <a:pt x="153" y="2720"/>
                  </a:lnTo>
                  <a:lnTo>
                    <a:pt x="114" y="2739"/>
                  </a:lnTo>
                  <a:lnTo>
                    <a:pt x="81" y="2756"/>
                  </a:lnTo>
                  <a:lnTo>
                    <a:pt x="53" y="2772"/>
                  </a:lnTo>
                  <a:lnTo>
                    <a:pt x="30" y="2787"/>
                  </a:lnTo>
                  <a:lnTo>
                    <a:pt x="11" y="2802"/>
                  </a:lnTo>
                  <a:lnTo>
                    <a:pt x="4" y="2809"/>
                  </a:lnTo>
                  <a:lnTo>
                    <a:pt x="0" y="2816"/>
                  </a:lnTo>
                  <a:lnTo>
                    <a:pt x="0" y="2816"/>
                  </a:lnTo>
                  <a:lnTo>
                    <a:pt x="10" y="2800"/>
                  </a:lnTo>
                  <a:lnTo>
                    <a:pt x="20" y="2783"/>
                  </a:lnTo>
                  <a:lnTo>
                    <a:pt x="30" y="2763"/>
                  </a:lnTo>
                  <a:lnTo>
                    <a:pt x="38" y="2742"/>
                  </a:lnTo>
                  <a:lnTo>
                    <a:pt x="48" y="2718"/>
                  </a:lnTo>
                  <a:lnTo>
                    <a:pt x="57" y="2690"/>
                  </a:lnTo>
                  <a:lnTo>
                    <a:pt x="76" y="2632"/>
                  </a:lnTo>
                  <a:lnTo>
                    <a:pt x="93" y="2565"/>
                  </a:lnTo>
                  <a:lnTo>
                    <a:pt x="108" y="2491"/>
                  </a:lnTo>
                  <a:lnTo>
                    <a:pt x="123" y="2410"/>
                  </a:lnTo>
                  <a:lnTo>
                    <a:pt x="135" y="2323"/>
                  </a:lnTo>
                  <a:lnTo>
                    <a:pt x="148" y="2229"/>
                  </a:lnTo>
                  <a:lnTo>
                    <a:pt x="160" y="2129"/>
                  </a:lnTo>
                  <a:lnTo>
                    <a:pt x="168" y="2023"/>
                  </a:lnTo>
                  <a:lnTo>
                    <a:pt x="177" y="1914"/>
                  </a:lnTo>
                  <a:lnTo>
                    <a:pt x="184" y="1800"/>
                  </a:lnTo>
                  <a:lnTo>
                    <a:pt x="188" y="1680"/>
                  </a:lnTo>
                  <a:lnTo>
                    <a:pt x="191" y="1559"/>
                  </a:lnTo>
                  <a:lnTo>
                    <a:pt x="192" y="1433"/>
                  </a:lnTo>
                  <a:lnTo>
                    <a:pt x="192" y="1433"/>
                  </a:lnTo>
                  <a:lnTo>
                    <a:pt x="192" y="1305"/>
                  </a:lnTo>
                  <a:lnTo>
                    <a:pt x="190" y="1179"/>
                  </a:lnTo>
                  <a:lnTo>
                    <a:pt x="185" y="1057"/>
                  </a:lnTo>
                  <a:lnTo>
                    <a:pt x="180" y="938"/>
                  </a:lnTo>
                  <a:lnTo>
                    <a:pt x="171" y="824"/>
                  </a:lnTo>
                  <a:lnTo>
                    <a:pt x="162" y="716"/>
                  </a:lnTo>
                  <a:lnTo>
                    <a:pt x="151" y="612"/>
                  </a:lnTo>
                  <a:lnTo>
                    <a:pt x="138" y="514"/>
                  </a:lnTo>
                  <a:lnTo>
                    <a:pt x="125" y="422"/>
                  </a:lnTo>
                  <a:lnTo>
                    <a:pt x="111" y="338"/>
                  </a:lnTo>
                  <a:lnTo>
                    <a:pt x="94" y="261"/>
                  </a:lnTo>
                  <a:lnTo>
                    <a:pt x="77" y="192"/>
                  </a:lnTo>
                  <a:lnTo>
                    <a:pt x="58" y="130"/>
                  </a:lnTo>
                  <a:lnTo>
                    <a:pt x="50" y="103"/>
                  </a:lnTo>
                  <a:lnTo>
                    <a:pt x="40" y="77"/>
                  </a:lnTo>
                  <a:lnTo>
                    <a:pt x="30" y="55"/>
                  </a:lnTo>
                  <a:lnTo>
                    <a:pt x="20" y="35"/>
                  </a:lnTo>
                  <a:lnTo>
                    <a:pt x="10" y="16"/>
                  </a:lnTo>
                  <a:lnTo>
                    <a:pt x="0" y="0"/>
                  </a:lnTo>
                  <a:lnTo>
                    <a:pt x="0" y="0"/>
                  </a:lnTo>
                  <a:lnTo>
                    <a:pt x="4" y="8"/>
                  </a:lnTo>
                  <a:lnTo>
                    <a:pt x="11" y="15"/>
                  </a:lnTo>
                  <a:lnTo>
                    <a:pt x="30" y="29"/>
                  </a:lnTo>
                  <a:lnTo>
                    <a:pt x="53" y="45"/>
                  </a:lnTo>
                  <a:lnTo>
                    <a:pt x="81" y="60"/>
                  </a:lnTo>
                  <a:lnTo>
                    <a:pt x="114" y="77"/>
                  </a:lnTo>
                  <a:lnTo>
                    <a:pt x="153" y="95"/>
                  </a:lnTo>
                  <a:lnTo>
                    <a:pt x="195" y="113"/>
                  </a:lnTo>
                  <a:lnTo>
                    <a:pt x="242" y="132"/>
                  </a:lnTo>
                  <a:lnTo>
                    <a:pt x="294" y="152"/>
                  </a:lnTo>
                  <a:lnTo>
                    <a:pt x="349" y="172"/>
                  </a:lnTo>
                  <a:lnTo>
                    <a:pt x="473" y="214"/>
                  </a:lnTo>
                  <a:lnTo>
                    <a:pt x="612" y="257"/>
                  </a:lnTo>
                  <a:lnTo>
                    <a:pt x="764" y="303"/>
                  </a:lnTo>
                  <a:lnTo>
                    <a:pt x="931" y="350"/>
                  </a:lnTo>
                  <a:lnTo>
                    <a:pt x="1109" y="397"/>
                  </a:lnTo>
                  <a:lnTo>
                    <a:pt x="1297" y="445"/>
                  </a:lnTo>
                  <a:lnTo>
                    <a:pt x="1496" y="495"/>
                  </a:lnTo>
                  <a:lnTo>
                    <a:pt x="1702" y="544"/>
                  </a:lnTo>
                  <a:lnTo>
                    <a:pt x="1916" y="594"/>
                  </a:lnTo>
                  <a:lnTo>
                    <a:pt x="2137" y="643"/>
                  </a:lnTo>
                  <a:lnTo>
                    <a:pt x="2362" y="692"/>
                  </a:lnTo>
                  <a:lnTo>
                    <a:pt x="2593" y="739"/>
                  </a:lnTo>
                  <a:lnTo>
                    <a:pt x="2826" y="786"/>
                  </a:lnTo>
                  <a:lnTo>
                    <a:pt x="3060" y="832"/>
                  </a:lnTo>
                  <a:lnTo>
                    <a:pt x="3295" y="874"/>
                  </a:lnTo>
                  <a:lnTo>
                    <a:pt x="3530" y="917"/>
                  </a:lnTo>
                  <a:lnTo>
                    <a:pt x="3762" y="957"/>
                  </a:lnTo>
                  <a:lnTo>
                    <a:pt x="3993" y="994"/>
                  </a:lnTo>
                  <a:lnTo>
                    <a:pt x="4220" y="1028"/>
                  </a:lnTo>
                  <a:lnTo>
                    <a:pt x="4441" y="1060"/>
                  </a:lnTo>
                  <a:lnTo>
                    <a:pt x="4656" y="1088"/>
                  </a:lnTo>
                  <a:lnTo>
                    <a:pt x="4865" y="1112"/>
                  </a:lnTo>
                  <a:lnTo>
                    <a:pt x="5066" y="1134"/>
                  </a:lnTo>
                  <a:lnTo>
                    <a:pt x="5255" y="1151"/>
                  </a:lnTo>
                  <a:lnTo>
                    <a:pt x="5346" y="1158"/>
                  </a:lnTo>
                  <a:lnTo>
                    <a:pt x="5436" y="1164"/>
                  </a:lnTo>
                  <a:lnTo>
                    <a:pt x="5522" y="1168"/>
                  </a:lnTo>
                  <a:lnTo>
                    <a:pt x="5605" y="1171"/>
                  </a:lnTo>
                  <a:lnTo>
                    <a:pt x="5683" y="1174"/>
                  </a:lnTo>
                  <a:lnTo>
                    <a:pt x="5760" y="1175"/>
                  </a:lnTo>
                  <a:lnTo>
                    <a:pt x="5760" y="1175"/>
                  </a:lnTo>
                  <a:lnTo>
                    <a:pt x="5766" y="1177"/>
                  </a:lnTo>
                  <a:lnTo>
                    <a:pt x="5770" y="1179"/>
                  </a:lnTo>
                  <a:lnTo>
                    <a:pt x="5776" y="1187"/>
                  </a:lnTo>
                  <a:lnTo>
                    <a:pt x="5780" y="1195"/>
                  </a:lnTo>
                  <a:lnTo>
                    <a:pt x="5784" y="1206"/>
                  </a:lnTo>
                  <a:lnTo>
                    <a:pt x="5788" y="1219"/>
                  </a:lnTo>
                  <a:lnTo>
                    <a:pt x="5796" y="1251"/>
                  </a:lnTo>
                  <a:lnTo>
                    <a:pt x="5800" y="1286"/>
                  </a:lnTo>
                  <a:lnTo>
                    <a:pt x="5804" y="1326"/>
                  </a:lnTo>
                  <a:lnTo>
                    <a:pt x="5806" y="1369"/>
                  </a:lnTo>
                  <a:lnTo>
                    <a:pt x="5807" y="1412"/>
                  </a:lnTo>
                  <a:lnTo>
                    <a:pt x="5807" y="1412"/>
                  </a:lnTo>
                  <a:lnTo>
                    <a:pt x="5806" y="1453"/>
                  </a:lnTo>
                  <a:lnTo>
                    <a:pt x="5801" y="1492"/>
                  </a:lnTo>
                  <a:lnTo>
                    <a:pt x="5797" y="1527"/>
                  </a:lnTo>
                  <a:lnTo>
                    <a:pt x="5790" y="1560"/>
                  </a:lnTo>
                  <a:lnTo>
                    <a:pt x="5783" y="1587"/>
                  </a:lnTo>
                  <a:lnTo>
                    <a:pt x="5774" y="1611"/>
                  </a:lnTo>
                  <a:lnTo>
                    <a:pt x="5767" y="1628"/>
                  </a:lnTo>
                  <a:lnTo>
                    <a:pt x="5760" y="1641"/>
                  </a:lnTo>
                  <a:lnTo>
                    <a:pt x="5760" y="1641"/>
                  </a:lnTo>
                  <a:close/>
                </a:path>
              </a:pathLst>
            </a:custGeom>
            <a:gradFill>
              <a:gsLst>
                <a:gs pos="0">
                  <a:srgbClr val="666666"/>
                </a:gs>
                <a:gs pos="15000">
                  <a:srgbClr val="666666"/>
                </a:gs>
                <a:gs pos="64000">
                  <a:srgbClr val="F2F2F2"/>
                </a:gs>
                <a:gs pos="87000">
                  <a:srgbClr val="9B9B9B"/>
                </a:gs>
                <a:gs pos="100000">
                  <a:srgbClr val="9B9B9B"/>
                </a:gs>
              </a:gsLst>
              <a:lin ang="16679948" scaled="0"/>
            </a:gradFill>
            <a:ln cap="flat" cmpd="sng" w="9525">
              <a:solidFill>
                <a:srgbClr val="868686">
                  <a:alpha val="4824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Calibri"/>
                <a:ea typeface="Calibri"/>
                <a:cs typeface="Calibri"/>
                <a:sym typeface="Calibri"/>
              </a:endParaRPr>
            </a:p>
          </p:txBody>
        </p:sp>
        <p:sp>
          <p:nvSpPr>
            <p:cNvPr id="514" name="Google Shape;514;p70"/>
            <p:cNvSpPr/>
            <p:nvPr/>
          </p:nvSpPr>
          <p:spPr>
            <a:xfrm>
              <a:off x="1815172" y="2052891"/>
              <a:ext cx="268200" cy="1393800"/>
            </a:xfrm>
            <a:prstGeom prst="ellipse">
              <a:avLst/>
            </a:prstGeom>
            <a:solidFill>
              <a:srgbClr val="D8D8D8"/>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5" name="Google Shape;515;p70"/>
            <p:cNvSpPr txBox="1"/>
            <p:nvPr/>
          </p:nvSpPr>
          <p:spPr>
            <a:xfrm>
              <a:off x="1897726" y="2463260"/>
              <a:ext cx="955800" cy="52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n" sz="1600">
                  <a:solidFill>
                    <a:srgbClr val="002060"/>
                  </a:solidFill>
                  <a:latin typeface="Calibri"/>
                  <a:ea typeface="Calibri"/>
                  <a:cs typeface="Calibri"/>
                  <a:sym typeface="Calibri"/>
                </a:rPr>
                <a:t>Broad Access</a:t>
              </a:r>
              <a:endParaRPr b="0" i="0" sz="1400" u="none" cap="none" strike="noStrike">
                <a:solidFill>
                  <a:srgbClr val="000000"/>
                </a:solidFill>
                <a:latin typeface="Arial"/>
                <a:ea typeface="Arial"/>
                <a:cs typeface="Arial"/>
                <a:sym typeface="Arial"/>
              </a:endParaRPr>
            </a:p>
          </p:txBody>
        </p:sp>
      </p:grpSp>
      <p:grpSp>
        <p:nvGrpSpPr>
          <p:cNvPr id="516" name="Google Shape;516;p70"/>
          <p:cNvGrpSpPr/>
          <p:nvPr/>
        </p:nvGrpSpPr>
        <p:grpSpPr>
          <a:xfrm>
            <a:off x="2595150" y="1735357"/>
            <a:ext cx="4412425" cy="2223218"/>
            <a:chOff x="1985550" y="1430557"/>
            <a:chExt cx="4412425" cy="2223218"/>
          </a:xfrm>
        </p:grpSpPr>
        <p:sp>
          <p:nvSpPr>
            <p:cNvPr id="517" name="Google Shape;517;p70"/>
            <p:cNvSpPr/>
            <p:nvPr/>
          </p:nvSpPr>
          <p:spPr>
            <a:xfrm>
              <a:off x="4308879" y="1430611"/>
              <a:ext cx="1146600" cy="1035600"/>
            </a:xfrm>
            <a:prstGeom prst="roundRect">
              <a:avLst>
                <a:gd fmla="val 16667" name="adj"/>
              </a:avLst>
            </a:prstGeom>
            <a:solidFill>
              <a:srgbClr val="EA999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rPr>
                <a:t>Interactive Ops/</a:t>
              </a:r>
              <a:r>
                <a:rPr b="1" i="0" lang="en" sz="1200" u="none" cap="none" strike="noStrike">
                  <a:solidFill>
                    <a:srgbClr val="000000"/>
                  </a:solidFill>
                  <a:latin typeface="Calibri"/>
                  <a:ea typeface="Calibri"/>
                  <a:cs typeface="Calibri"/>
                  <a:sym typeface="Calibri"/>
                </a:rPr>
                <a:t>Science and Dev</a:t>
              </a:r>
              <a:r>
                <a:rPr b="1" lang="en" sz="1200">
                  <a:latin typeface="Calibri"/>
                  <a:ea typeface="Calibri"/>
                  <a:cs typeface="Calibri"/>
                  <a:sym typeface="Calibri"/>
                </a:rPr>
                <a:t> Environment</a:t>
              </a:r>
              <a:endParaRPr b="1" i="0" sz="1200" u="none" cap="none" strike="noStrike">
                <a:solidFill>
                  <a:srgbClr val="000000"/>
                </a:solidFill>
                <a:latin typeface="Calibri"/>
                <a:ea typeface="Calibri"/>
                <a:cs typeface="Calibri"/>
                <a:sym typeface="Calibri"/>
              </a:endParaRPr>
            </a:p>
          </p:txBody>
        </p:sp>
        <p:sp>
          <p:nvSpPr>
            <p:cNvPr id="518" name="Google Shape;518;p70"/>
            <p:cNvSpPr/>
            <p:nvPr/>
          </p:nvSpPr>
          <p:spPr>
            <a:xfrm>
              <a:off x="2877000" y="2763250"/>
              <a:ext cx="2546400" cy="859200"/>
            </a:xfrm>
            <a:prstGeom prst="roundRect">
              <a:avLst>
                <a:gd fmla="val 16667" name="adj"/>
              </a:avLst>
            </a:prstGeom>
            <a:solidFill>
              <a:srgbClr val="9FC5E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p:txBody>
        </p:sp>
        <p:sp>
          <p:nvSpPr>
            <p:cNvPr id="519" name="Google Shape;519;p70"/>
            <p:cNvSpPr/>
            <p:nvPr/>
          </p:nvSpPr>
          <p:spPr>
            <a:xfrm>
              <a:off x="2877011" y="1430557"/>
              <a:ext cx="1146600" cy="1035000"/>
            </a:xfrm>
            <a:prstGeom prst="roundRect">
              <a:avLst>
                <a:gd fmla="val 16667" name="adj"/>
              </a:avLst>
            </a:prstGeom>
            <a:solidFill>
              <a:srgbClr val="FFE59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Compute Environment </a:t>
              </a:r>
              <a:endParaRPr b="1" i="0" sz="1200" u="none" cap="none" strike="noStrike">
                <a:solidFill>
                  <a:srgbClr val="000000"/>
                </a:solidFill>
                <a:latin typeface="Calibri"/>
                <a:ea typeface="Calibri"/>
                <a:cs typeface="Calibri"/>
                <a:sym typeface="Calibri"/>
              </a:endParaRPr>
            </a:p>
          </p:txBody>
        </p:sp>
        <p:sp>
          <p:nvSpPr>
            <p:cNvPr id="520" name="Google Shape;520;p70"/>
            <p:cNvSpPr/>
            <p:nvPr/>
          </p:nvSpPr>
          <p:spPr>
            <a:xfrm rot="-5400000">
              <a:off x="1202550" y="2214875"/>
              <a:ext cx="2206200" cy="640200"/>
            </a:xfrm>
            <a:prstGeom prst="roundRect">
              <a:avLst>
                <a:gd fmla="val 16667" name="adj"/>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Consolidated Ingest</a:t>
              </a:r>
              <a:endParaRPr b="1" i="0" sz="1200" u="none" cap="none" strike="noStrike">
                <a:solidFill>
                  <a:srgbClr val="000000"/>
                </a:solidFill>
                <a:latin typeface="Calibri"/>
                <a:ea typeface="Calibri"/>
                <a:cs typeface="Calibri"/>
                <a:sym typeface="Calibri"/>
              </a:endParaRPr>
            </a:p>
          </p:txBody>
        </p:sp>
        <p:sp>
          <p:nvSpPr>
            <p:cNvPr id="521" name="Google Shape;521;p70"/>
            <p:cNvSpPr/>
            <p:nvPr/>
          </p:nvSpPr>
          <p:spPr>
            <a:xfrm rot="-5400000">
              <a:off x="4972075" y="2227875"/>
              <a:ext cx="2208900" cy="642900"/>
            </a:xfrm>
            <a:prstGeom prst="roundRect">
              <a:avLst>
                <a:gd fmla="val 16667" name="adj"/>
              </a:avLst>
            </a:prstGeom>
            <a:solidFill>
              <a:srgbClr val="99999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Distribution and Access</a:t>
              </a:r>
              <a:endParaRPr b="1" i="0" sz="1200" u="none" cap="none" strike="noStrike">
                <a:solidFill>
                  <a:srgbClr val="000000"/>
                </a:solidFill>
                <a:latin typeface="Calibri"/>
                <a:ea typeface="Calibri"/>
                <a:cs typeface="Calibri"/>
                <a:sym typeface="Calibri"/>
              </a:endParaRPr>
            </a:p>
          </p:txBody>
        </p:sp>
        <p:sp>
          <p:nvSpPr>
            <p:cNvPr id="522" name="Google Shape;522;p70"/>
            <p:cNvSpPr/>
            <p:nvPr/>
          </p:nvSpPr>
          <p:spPr>
            <a:xfrm>
              <a:off x="3576325" y="2875950"/>
              <a:ext cx="1146600" cy="503100"/>
            </a:xfrm>
            <a:prstGeom prst="roundRect">
              <a:avLst>
                <a:gd fmla="val 16667" name="adj"/>
              </a:avLst>
            </a:prstGeom>
            <a:solidFill>
              <a:srgbClr val="BF9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Metadata Catalog</a:t>
              </a:r>
              <a:endParaRPr b="1" i="0" sz="1200" u="none" cap="none" strike="noStrike">
                <a:solidFill>
                  <a:srgbClr val="000000"/>
                </a:solidFill>
                <a:latin typeface="Calibri"/>
                <a:ea typeface="Calibri"/>
                <a:cs typeface="Calibri"/>
                <a:sym typeface="Calibri"/>
              </a:endParaRPr>
            </a:p>
          </p:txBody>
        </p:sp>
        <p:cxnSp>
          <p:nvCxnSpPr>
            <p:cNvPr id="523" name="Google Shape;523;p70"/>
            <p:cNvCxnSpPr/>
            <p:nvPr/>
          </p:nvCxnSpPr>
          <p:spPr>
            <a:xfrm rot="10800000">
              <a:off x="4998041" y="2471648"/>
              <a:ext cx="0" cy="291600"/>
            </a:xfrm>
            <a:prstGeom prst="straightConnector1">
              <a:avLst/>
            </a:prstGeom>
            <a:noFill/>
            <a:ln cap="flat" cmpd="sng" w="19050">
              <a:solidFill>
                <a:srgbClr val="000000"/>
              </a:solidFill>
              <a:prstDash val="dash"/>
              <a:round/>
              <a:headEnd len="sm" w="sm" type="none"/>
              <a:tailEnd len="med" w="med" type="triangle"/>
            </a:ln>
          </p:spPr>
        </p:cxnSp>
        <p:cxnSp>
          <p:nvCxnSpPr>
            <p:cNvPr id="524" name="Google Shape;524;p70"/>
            <p:cNvCxnSpPr>
              <a:stCxn id="517" idx="2"/>
              <a:endCxn id="522" idx="3"/>
            </p:cNvCxnSpPr>
            <p:nvPr/>
          </p:nvCxnSpPr>
          <p:spPr>
            <a:xfrm rot="5400000">
              <a:off x="4471929" y="2717161"/>
              <a:ext cx="661200" cy="159300"/>
            </a:xfrm>
            <a:prstGeom prst="bentConnector2">
              <a:avLst/>
            </a:prstGeom>
            <a:noFill/>
            <a:ln cap="flat" cmpd="sng" w="19050">
              <a:solidFill>
                <a:srgbClr val="9900FF"/>
              </a:solidFill>
              <a:prstDash val="dash"/>
              <a:round/>
              <a:headEnd len="sm" w="sm" type="none"/>
              <a:tailEnd len="med" w="med" type="triangle"/>
            </a:ln>
          </p:spPr>
        </p:cxnSp>
        <p:cxnSp>
          <p:nvCxnSpPr>
            <p:cNvPr id="525" name="Google Shape;525;p70"/>
            <p:cNvCxnSpPr/>
            <p:nvPr/>
          </p:nvCxnSpPr>
          <p:spPr>
            <a:xfrm>
              <a:off x="2633675" y="3041650"/>
              <a:ext cx="236100" cy="600"/>
            </a:xfrm>
            <a:prstGeom prst="straightConnector1">
              <a:avLst/>
            </a:prstGeom>
            <a:noFill/>
            <a:ln cap="flat" cmpd="sng" w="19050">
              <a:solidFill>
                <a:srgbClr val="000000"/>
              </a:solidFill>
              <a:prstDash val="dash"/>
              <a:round/>
              <a:headEnd len="sm" w="sm" type="none"/>
              <a:tailEnd len="med" w="med" type="triangle"/>
            </a:ln>
          </p:spPr>
        </p:cxnSp>
        <p:cxnSp>
          <p:nvCxnSpPr>
            <p:cNvPr id="526" name="Google Shape;526;p70"/>
            <p:cNvCxnSpPr/>
            <p:nvPr/>
          </p:nvCxnSpPr>
          <p:spPr>
            <a:xfrm flipH="1">
              <a:off x="4786250" y="3199000"/>
              <a:ext cx="1000200" cy="4800"/>
            </a:xfrm>
            <a:prstGeom prst="straightConnector1">
              <a:avLst/>
            </a:prstGeom>
            <a:noFill/>
            <a:ln cap="flat" cmpd="sng" w="19050">
              <a:solidFill>
                <a:srgbClr val="9900FF"/>
              </a:solidFill>
              <a:prstDash val="dash"/>
              <a:round/>
              <a:headEnd len="sm" w="sm" type="none"/>
              <a:tailEnd len="med" w="med" type="triangle"/>
            </a:ln>
          </p:spPr>
        </p:cxnSp>
        <p:cxnSp>
          <p:nvCxnSpPr>
            <p:cNvPr id="527" name="Google Shape;527;p70"/>
            <p:cNvCxnSpPr/>
            <p:nvPr/>
          </p:nvCxnSpPr>
          <p:spPr>
            <a:xfrm>
              <a:off x="5448085" y="3089306"/>
              <a:ext cx="291300" cy="11100"/>
            </a:xfrm>
            <a:prstGeom prst="straightConnector1">
              <a:avLst/>
            </a:prstGeom>
            <a:noFill/>
            <a:ln cap="flat" cmpd="sng" w="19050">
              <a:solidFill>
                <a:srgbClr val="000000"/>
              </a:solidFill>
              <a:prstDash val="dash"/>
              <a:round/>
              <a:headEnd len="sm" w="sm" type="none"/>
              <a:tailEnd len="med" w="med" type="triangle"/>
            </a:ln>
          </p:spPr>
        </p:cxnSp>
        <p:sp>
          <p:nvSpPr>
            <p:cNvPr id="528" name="Google Shape;528;p70"/>
            <p:cNvSpPr txBox="1"/>
            <p:nvPr/>
          </p:nvSpPr>
          <p:spPr>
            <a:xfrm>
              <a:off x="2931200" y="3323650"/>
              <a:ext cx="891000" cy="23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 sz="1500" u="none" cap="none" strike="noStrike">
                  <a:solidFill>
                    <a:srgbClr val="000000"/>
                  </a:solidFill>
                  <a:latin typeface="Calibri"/>
                  <a:ea typeface="Calibri"/>
                  <a:cs typeface="Calibri"/>
                  <a:sym typeface="Calibri"/>
                </a:rPr>
                <a:t>Storage</a:t>
              </a:r>
              <a:endParaRPr b="1" i="0" sz="1500" u="none" cap="none" strike="noStrike">
                <a:solidFill>
                  <a:srgbClr val="000000"/>
                </a:solidFill>
                <a:latin typeface="Calibri"/>
                <a:ea typeface="Calibri"/>
                <a:cs typeface="Calibri"/>
                <a:sym typeface="Calibri"/>
              </a:endParaRPr>
            </a:p>
          </p:txBody>
        </p:sp>
        <p:cxnSp>
          <p:nvCxnSpPr>
            <p:cNvPr id="529" name="Google Shape;529;p70"/>
            <p:cNvCxnSpPr/>
            <p:nvPr/>
          </p:nvCxnSpPr>
          <p:spPr>
            <a:xfrm>
              <a:off x="3272307" y="2462254"/>
              <a:ext cx="4200" cy="302100"/>
            </a:xfrm>
            <a:prstGeom prst="straightConnector1">
              <a:avLst/>
            </a:prstGeom>
            <a:noFill/>
            <a:ln cap="flat" cmpd="sng" w="19050">
              <a:solidFill>
                <a:srgbClr val="000000"/>
              </a:solidFill>
              <a:prstDash val="dash"/>
              <a:round/>
              <a:headEnd len="med" w="med" type="triangle"/>
              <a:tailEnd len="sm" w="sm" type="none"/>
            </a:ln>
          </p:spPr>
        </p:cxnSp>
        <p:cxnSp>
          <p:nvCxnSpPr>
            <p:cNvPr id="530" name="Google Shape;530;p70"/>
            <p:cNvCxnSpPr/>
            <p:nvPr/>
          </p:nvCxnSpPr>
          <p:spPr>
            <a:xfrm>
              <a:off x="3817406" y="2462074"/>
              <a:ext cx="4200" cy="302100"/>
            </a:xfrm>
            <a:prstGeom prst="straightConnector1">
              <a:avLst/>
            </a:prstGeom>
            <a:noFill/>
            <a:ln cap="flat" cmpd="sng" w="19050">
              <a:solidFill>
                <a:srgbClr val="000000"/>
              </a:solidFill>
              <a:prstDash val="dash"/>
              <a:round/>
              <a:headEnd len="sm" w="sm" type="none"/>
              <a:tailEnd len="med" w="med" type="triangle"/>
            </a:ln>
          </p:spPr>
        </p:cxnSp>
        <p:cxnSp>
          <p:nvCxnSpPr>
            <p:cNvPr id="531" name="Google Shape;531;p70"/>
            <p:cNvCxnSpPr>
              <a:stCxn id="519" idx="2"/>
              <a:endCxn id="522" idx="1"/>
            </p:cNvCxnSpPr>
            <p:nvPr/>
          </p:nvCxnSpPr>
          <p:spPr>
            <a:xfrm flipH="1" rot="-5400000">
              <a:off x="3182411" y="2733457"/>
              <a:ext cx="661800" cy="126000"/>
            </a:xfrm>
            <a:prstGeom prst="bentConnector2">
              <a:avLst/>
            </a:prstGeom>
            <a:noFill/>
            <a:ln cap="flat" cmpd="sng" w="19050">
              <a:solidFill>
                <a:srgbClr val="9900FF"/>
              </a:solidFill>
              <a:prstDash val="dash"/>
              <a:round/>
              <a:headEnd len="sm" w="sm" type="none"/>
              <a:tailEnd len="med" w="med" type="triangle"/>
            </a:ln>
          </p:spPr>
        </p:cxnSp>
        <p:cxnSp>
          <p:nvCxnSpPr>
            <p:cNvPr id="532" name="Google Shape;532;p70"/>
            <p:cNvCxnSpPr>
              <a:endCxn id="518" idx="1"/>
            </p:cNvCxnSpPr>
            <p:nvPr/>
          </p:nvCxnSpPr>
          <p:spPr>
            <a:xfrm>
              <a:off x="2628900" y="3189250"/>
              <a:ext cx="248100" cy="3600"/>
            </a:xfrm>
            <a:prstGeom prst="straightConnector1">
              <a:avLst/>
            </a:prstGeom>
            <a:noFill/>
            <a:ln cap="flat" cmpd="sng" w="19050">
              <a:solidFill>
                <a:srgbClr val="9900FF"/>
              </a:solidFill>
              <a:prstDash val="dash"/>
              <a:round/>
              <a:headEnd len="sm" w="sm" type="none"/>
              <a:tailEnd len="med" w="med" type="triangle"/>
            </a:ln>
          </p:spPr>
        </p:cxnSp>
      </p:grpSp>
      <p:sp>
        <p:nvSpPr>
          <p:cNvPr id="533" name="Google Shape;533;p70"/>
          <p:cNvSpPr txBox="1"/>
          <p:nvPr/>
        </p:nvSpPr>
        <p:spPr>
          <a:xfrm>
            <a:off x="6908754" y="4510800"/>
            <a:ext cx="7845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 sz="1600">
                <a:solidFill>
                  <a:srgbClr val="124163"/>
                </a:solidFill>
                <a:latin typeface="Calibri"/>
                <a:ea typeface="Calibri"/>
                <a:cs typeface="Calibri"/>
                <a:sym typeface="Calibri"/>
              </a:rPr>
              <a:t>USERS</a:t>
            </a:r>
            <a:endParaRPr b="1" i="0" sz="1400" u="none" cap="none" strike="noStrike">
              <a:solidFill>
                <a:srgbClr val="124163"/>
              </a:solidFill>
              <a:latin typeface="Calibri"/>
              <a:ea typeface="Calibri"/>
              <a:cs typeface="Calibri"/>
              <a:sym typeface="Calibri"/>
            </a:endParaRPr>
          </a:p>
        </p:txBody>
      </p:sp>
      <p:pic>
        <p:nvPicPr>
          <p:cNvPr id="534" name="Google Shape;534;p70"/>
          <p:cNvPicPr preferRelativeResize="0"/>
          <p:nvPr/>
        </p:nvPicPr>
        <p:blipFill>
          <a:blip r:embed="rId3">
            <a:alphaModFix/>
          </a:blip>
          <a:stretch>
            <a:fillRect/>
          </a:stretch>
        </p:blipFill>
        <p:spPr>
          <a:xfrm flipH="1">
            <a:off x="8061657" y="2549963"/>
            <a:ext cx="720218" cy="594000"/>
          </a:xfrm>
          <a:prstGeom prst="rect">
            <a:avLst/>
          </a:prstGeom>
          <a:noFill/>
          <a:ln>
            <a:noFill/>
          </a:ln>
        </p:spPr>
      </p:pic>
      <p:sp>
        <p:nvSpPr>
          <p:cNvPr id="535" name="Google Shape;535;p70"/>
          <p:cNvSpPr txBox="1"/>
          <p:nvPr/>
        </p:nvSpPr>
        <p:spPr>
          <a:xfrm>
            <a:off x="5064954" y="3655899"/>
            <a:ext cx="1087200" cy="270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500"/>
              <a:buFont typeface="Arial"/>
              <a:buNone/>
            </a:pPr>
            <a:r>
              <a:rPr b="1" i="0" lang="en" sz="1500" u="none" cap="none" strike="noStrike">
                <a:latin typeface="Calibri"/>
                <a:ea typeface="Calibri"/>
                <a:cs typeface="Calibri"/>
                <a:sym typeface="Calibri"/>
              </a:rPr>
              <a:t>Archive</a:t>
            </a:r>
            <a:endParaRPr b="1" i="0" sz="1400" u="none" cap="none" strike="noStrike"/>
          </a:p>
        </p:txBody>
      </p:sp>
      <p:pic>
        <p:nvPicPr>
          <p:cNvPr descr="C:\Users\jacqui.fenner\Desktop\PTT templates\images\noaa icons\noaa_icons-05.png" id="536" name="Google Shape;536;p70">
            <a:hlinkClick r:id="rId4"/>
          </p:cNvPr>
          <p:cNvPicPr preferRelativeResize="0"/>
          <p:nvPr/>
        </p:nvPicPr>
        <p:blipFill rotWithShape="1">
          <a:blip r:embed="rId5">
            <a:alphaModFix/>
          </a:blip>
          <a:srcRect b="0" l="0" r="0" t="0"/>
          <a:stretch/>
        </p:blipFill>
        <p:spPr>
          <a:xfrm>
            <a:off x="1569812" y="3562350"/>
            <a:ext cx="472440" cy="243007"/>
          </a:xfrm>
          <a:prstGeom prst="rect">
            <a:avLst/>
          </a:prstGeom>
          <a:noFill/>
          <a:ln>
            <a:noFill/>
          </a:ln>
        </p:spPr>
      </p:pic>
      <p:pic>
        <p:nvPicPr>
          <p:cNvPr descr="C:\Users\jacqui.fenner\Desktop\PTT templates\images\noaa icons\noaa_icons-07.png" id="537" name="Google Shape;537;p70">
            <a:hlinkClick r:id="rId6"/>
          </p:cNvPr>
          <p:cNvPicPr preferRelativeResize="0"/>
          <p:nvPr/>
        </p:nvPicPr>
        <p:blipFill rotWithShape="1">
          <a:blip r:embed="rId7">
            <a:alphaModFix/>
          </a:blip>
          <a:srcRect b="0" l="0" r="0" t="0"/>
          <a:stretch/>
        </p:blipFill>
        <p:spPr>
          <a:xfrm>
            <a:off x="1569812" y="1962150"/>
            <a:ext cx="472440" cy="243007"/>
          </a:xfrm>
          <a:prstGeom prst="rect">
            <a:avLst/>
          </a:prstGeom>
          <a:noFill/>
          <a:ln>
            <a:noFill/>
          </a:ln>
        </p:spPr>
      </p:pic>
      <p:pic>
        <p:nvPicPr>
          <p:cNvPr id="538" name="Google Shape;538;p70"/>
          <p:cNvPicPr preferRelativeResize="0"/>
          <p:nvPr/>
        </p:nvPicPr>
        <p:blipFill>
          <a:blip r:embed="rId8">
            <a:alphaModFix/>
          </a:blip>
          <a:stretch>
            <a:fillRect/>
          </a:stretch>
        </p:blipFill>
        <p:spPr>
          <a:xfrm>
            <a:off x="1352051" y="881875"/>
            <a:ext cx="392226" cy="522000"/>
          </a:xfrm>
          <a:prstGeom prst="rect">
            <a:avLst/>
          </a:prstGeom>
          <a:noFill/>
          <a:ln>
            <a:noFill/>
          </a:ln>
        </p:spPr>
      </p:pic>
      <p:pic>
        <p:nvPicPr>
          <p:cNvPr id="539" name="Google Shape;539;p70"/>
          <p:cNvPicPr preferRelativeResize="0"/>
          <p:nvPr/>
        </p:nvPicPr>
        <p:blipFill>
          <a:blip r:embed="rId9">
            <a:alphaModFix/>
          </a:blip>
          <a:stretch>
            <a:fillRect/>
          </a:stretch>
        </p:blipFill>
        <p:spPr>
          <a:xfrm>
            <a:off x="561750" y="759900"/>
            <a:ext cx="720225" cy="720225"/>
          </a:xfrm>
          <a:prstGeom prst="rect">
            <a:avLst/>
          </a:prstGeom>
          <a:noFill/>
          <a:ln>
            <a:noFill/>
          </a:ln>
        </p:spPr>
      </p:pic>
      <p:grpSp>
        <p:nvGrpSpPr>
          <p:cNvPr id="540" name="Google Shape;540;p70"/>
          <p:cNvGrpSpPr/>
          <p:nvPr/>
        </p:nvGrpSpPr>
        <p:grpSpPr>
          <a:xfrm>
            <a:off x="3192173" y="1677888"/>
            <a:ext cx="3858352" cy="3270838"/>
            <a:chOff x="3192173" y="1677888"/>
            <a:chExt cx="3858352" cy="3270838"/>
          </a:xfrm>
        </p:grpSpPr>
        <p:sp>
          <p:nvSpPr>
            <p:cNvPr id="541" name="Google Shape;541;p70"/>
            <p:cNvSpPr/>
            <p:nvPr/>
          </p:nvSpPr>
          <p:spPr>
            <a:xfrm flipH="1">
              <a:off x="3436125" y="1677888"/>
              <a:ext cx="3614400" cy="2310300"/>
            </a:xfrm>
            <a:prstGeom prst="corner">
              <a:avLst>
                <a:gd fmla="val 45658" name="adj1"/>
                <a:gd fmla="val 32165"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70"/>
            <p:cNvSpPr txBox="1"/>
            <p:nvPr/>
          </p:nvSpPr>
          <p:spPr>
            <a:xfrm>
              <a:off x="3192173" y="4209825"/>
              <a:ext cx="3614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Calibri"/>
                  <a:ea typeface="Calibri"/>
                  <a:cs typeface="Calibri"/>
                  <a:sym typeface="Calibri"/>
                </a:rPr>
                <a:t>NCAP focused on </a:t>
              </a:r>
              <a:r>
                <a:rPr i="1" lang="en" sz="1200">
                  <a:solidFill>
                    <a:srgbClr val="FF0000"/>
                  </a:solidFill>
                  <a:latin typeface="Calibri"/>
                  <a:ea typeface="Calibri"/>
                  <a:cs typeface="Calibri"/>
                  <a:sym typeface="Calibri"/>
                </a:rPr>
                <a:t>Storage</a:t>
              </a:r>
              <a:r>
                <a:rPr lang="en" sz="1200">
                  <a:solidFill>
                    <a:srgbClr val="FF0000"/>
                  </a:solidFill>
                  <a:latin typeface="Calibri"/>
                  <a:ea typeface="Calibri"/>
                  <a:cs typeface="Calibri"/>
                  <a:sym typeface="Calibri"/>
                </a:rPr>
                <a:t>, </a:t>
              </a:r>
              <a:r>
                <a:rPr i="1" lang="en" sz="1200">
                  <a:solidFill>
                    <a:srgbClr val="FF0000"/>
                  </a:solidFill>
                  <a:latin typeface="Calibri"/>
                  <a:ea typeface="Calibri"/>
                  <a:cs typeface="Calibri"/>
                  <a:sym typeface="Calibri"/>
                </a:rPr>
                <a:t>Archive</a:t>
              </a:r>
              <a:r>
                <a:rPr lang="en" sz="1200">
                  <a:solidFill>
                    <a:srgbClr val="FF0000"/>
                  </a:solidFill>
                  <a:latin typeface="Calibri"/>
                  <a:ea typeface="Calibri"/>
                  <a:cs typeface="Calibri"/>
                  <a:sym typeface="Calibri"/>
                </a:rPr>
                <a:t>, &amp; </a:t>
              </a:r>
              <a:r>
                <a:rPr i="1" lang="en" sz="1200">
                  <a:solidFill>
                    <a:srgbClr val="FF0000"/>
                  </a:solidFill>
                  <a:latin typeface="Calibri"/>
                  <a:ea typeface="Calibri"/>
                  <a:cs typeface="Calibri"/>
                  <a:sym typeface="Calibri"/>
                </a:rPr>
                <a:t>Distribution and Access</a:t>
              </a:r>
              <a:r>
                <a:rPr lang="en" sz="1200">
                  <a:solidFill>
                    <a:srgbClr val="FF0000"/>
                  </a:solidFill>
                  <a:latin typeface="Calibri"/>
                  <a:ea typeface="Calibri"/>
                  <a:cs typeface="Calibri"/>
                  <a:sym typeface="Calibri"/>
                </a:rPr>
                <a:t> Services of the NCCF and will utilize the other components like C</a:t>
              </a:r>
              <a:r>
                <a:rPr i="1" lang="en" sz="1200">
                  <a:solidFill>
                    <a:srgbClr val="FF0000"/>
                  </a:solidFill>
                  <a:latin typeface="Calibri"/>
                  <a:ea typeface="Calibri"/>
                  <a:cs typeface="Calibri"/>
                  <a:sym typeface="Calibri"/>
                </a:rPr>
                <a:t>onsolidated Ingest</a:t>
              </a:r>
              <a:endParaRPr i="1" sz="1200">
                <a:solidFill>
                  <a:srgbClr val="FF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1"/>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548" name="Google Shape;548;p71"/>
          <p:cNvSpPr txBox="1"/>
          <p:nvPr>
            <p:ph type="title"/>
          </p:nvPr>
        </p:nvSpPr>
        <p:spPr>
          <a:xfrm>
            <a:off x="0" y="273844"/>
            <a:ext cx="9144000" cy="696600"/>
          </a:xfrm>
          <a:prstGeom prst="rect">
            <a:avLst/>
          </a:prstGeom>
          <a:solidFill>
            <a:schemeClr val="lt2"/>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600"/>
              <a:buNone/>
            </a:pPr>
            <a:r>
              <a:rPr lang="en"/>
              <a:t>Where do we stand today?</a:t>
            </a:r>
            <a:endParaRPr/>
          </a:p>
        </p:txBody>
      </p:sp>
      <p:sp>
        <p:nvSpPr>
          <p:cNvPr id="549" name="Google Shape;549;p71"/>
          <p:cNvSpPr/>
          <p:nvPr/>
        </p:nvSpPr>
        <p:spPr>
          <a:xfrm>
            <a:off x="814638" y="1182181"/>
            <a:ext cx="3347700" cy="3402900"/>
          </a:xfrm>
          <a:prstGeom prst="round2DiagRect">
            <a:avLst>
              <a:gd fmla="val 0" name="adj1"/>
              <a:gd fmla="val 17764" name="adj2"/>
            </a:avLst>
          </a:prstGeom>
          <a:solidFill>
            <a:srgbClr val="3494BA"/>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lang="en" sz="2400">
                <a:latin typeface="Calibri"/>
                <a:ea typeface="Calibri"/>
                <a:cs typeface="Calibri"/>
                <a:sym typeface="Calibri"/>
              </a:rPr>
              <a:t>NCCF</a:t>
            </a:r>
            <a:endParaRPr b="1"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700"/>
              <a:buFont typeface="Arial"/>
              <a:buNone/>
            </a:pPr>
            <a:r>
              <a:t/>
            </a:r>
            <a:endParaRPr b="1" sz="500">
              <a:latin typeface="Calibri"/>
              <a:ea typeface="Calibri"/>
              <a:cs typeface="Calibri"/>
              <a:sym typeface="Calibri"/>
            </a:endParaRPr>
          </a:p>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Operational cloud ingest, compute, and product generation in a high-security, high-availability environment in AWS</a:t>
            </a:r>
            <a:endParaRPr sz="1700">
              <a:latin typeface="Calibri"/>
              <a:ea typeface="Calibri"/>
              <a:cs typeface="Calibri"/>
              <a:sym typeface="Calibri"/>
            </a:endParaRPr>
          </a:p>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Numerous activities to migrate legacy operational data ingest and product generation</a:t>
            </a:r>
            <a:endParaRPr sz="1700">
              <a:latin typeface="Calibri"/>
              <a:ea typeface="Calibri"/>
              <a:cs typeface="Calibri"/>
              <a:sym typeface="Calibri"/>
            </a:endParaRPr>
          </a:p>
        </p:txBody>
      </p:sp>
      <p:sp>
        <p:nvSpPr>
          <p:cNvPr id="550" name="Google Shape;550;p71"/>
          <p:cNvSpPr/>
          <p:nvPr/>
        </p:nvSpPr>
        <p:spPr>
          <a:xfrm>
            <a:off x="4981663" y="1182256"/>
            <a:ext cx="3347700" cy="3402900"/>
          </a:xfrm>
          <a:prstGeom prst="round2DiagRect">
            <a:avLst>
              <a:gd fmla="val 0" name="adj1"/>
              <a:gd fmla="val 17764" name="adj2"/>
            </a:avLst>
          </a:prstGeom>
          <a:solidFill>
            <a:schemeClr val="accent6"/>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lang="en" sz="2400">
                <a:latin typeface="Calibri"/>
                <a:ea typeface="Calibri"/>
                <a:cs typeface="Calibri"/>
                <a:sym typeface="Calibri"/>
              </a:rPr>
              <a:t>NCAP</a:t>
            </a:r>
            <a:endParaRPr b="1"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700"/>
              <a:buFont typeface="Arial"/>
              <a:buNone/>
            </a:pPr>
            <a:r>
              <a:t/>
            </a:r>
            <a:endParaRPr b="1" sz="500">
              <a:latin typeface="Calibri"/>
              <a:ea typeface="Calibri"/>
              <a:cs typeface="Calibri"/>
              <a:sym typeface="Calibri"/>
            </a:endParaRPr>
          </a:p>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Finalized prototype for all cloud archive MVP Features</a:t>
            </a:r>
            <a:endParaRPr sz="1700">
              <a:latin typeface="Calibri"/>
              <a:ea typeface="Calibri"/>
              <a:cs typeface="Calibri"/>
              <a:sym typeface="Calibri"/>
            </a:endParaRPr>
          </a:p>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Added prioritized features to support completeness</a:t>
            </a:r>
            <a:endParaRPr sz="1700">
              <a:latin typeface="Calibri"/>
              <a:ea typeface="Calibri"/>
              <a:cs typeface="Calibri"/>
              <a:sym typeface="Calibri"/>
            </a:endParaRPr>
          </a:p>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Hardened the prioritized features to prepare the MVP for transition to operations in the NCCF</a:t>
            </a:r>
            <a:endParaRPr sz="1700">
              <a:latin typeface="Calibri"/>
              <a:ea typeface="Calibri"/>
              <a:cs typeface="Calibri"/>
              <a:sym typeface="Calibri"/>
            </a:endParaRPr>
          </a:p>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Experimented with NASA CMR</a:t>
            </a:r>
            <a:endParaRPr sz="1700">
              <a:latin typeface="Calibri"/>
              <a:ea typeface="Calibri"/>
              <a:cs typeface="Calibri"/>
              <a:sym typeface="Calibri"/>
            </a:endParaRPr>
          </a:p>
        </p:txBody>
      </p:sp>
      <p:sp>
        <p:nvSpPr>
          <p:cNvPr id="551" name="Google Shape;551;p71"/>
          <p:cNvSpPr txBox="1"/>
          <p:nvPr/>
        </p:nvSpPr>
        <p:spPr>
          <a:xfrm>
            <a:off x="6269550" y="4585150"/>
            <a:ext cx="269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MVP = Minimally Viable Product</a:t>
            </a:r>
            <a:endParaRPr>
              <a:latin typeface="Calibri"/>
              <a:ea typeface="Calibri"/>
              <a:cs typeface="Calibri"/>
              <a:sym typeface="Calibri"/>
            </a:endParaRPr>
          </a:p>
        </p:txBody>
      </p:sp>
      <p:sp>
        <p:nvSpPr>
          <p:cNvPr id="552" name="Google Shape;552;p71"/>
          <p:cNvSpPr txBox="1"/>
          <p:nvPr/>
        </p:nvSpPr>
        <p:spPr>
          <a:xfrm>
            <a:off x="840575" y="4585150"/>
            <a:ext cx="35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CMR</a:t>
            </a:r>
            <a:r>
              <a:rPr lang="en">
                <a:latin typeface="Calibri"/>
                <a:ea typeface="Calibri"/>
                <a:cs typeface="Calibri"/>
                <a:sym typeface="Calibri"/>
              </a:rPr>
              <a:t> = Common Metadata Repository</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2"/>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558" name="Google Shape;558;p72"/>
          <p:cNvSpPr txBox="1"/>
          <p:nvPr>
            <p:ph type="title"/>
          </p:nvPr>
        </p:nvSpPr>
        <p:spPr>
          <a:xfrm>
            <a:off x="0" y="273844"/>
            <a:ext cx="9144000" cy="696600"/>
          </a:xfrm>
          <a:prstGeom prst="rect">
            <a:avLst/>
          </a:prstGeom>
          <a:solidFill>
            <a:schemeClr val="lt2"/>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600"/>
              <a:buNone/>
            </a:pPr>
            <a:r>
              <a:rPr lang="en"/>
              <a:t>Where will we stand next week (literally)?</a:t>
            </a:r>
            <a:endParaRPr/>
          </a:p>
        </p:txBody>
      </p:sp>
      <p:sp>
        <p:nvSpPr>
          <p:cNvPr id="559" name="Google Shape;559;p72"/>
          <p:cNvSpPr/>
          <p:nvPr/>
        </p:nvSpPr>
        <p:spPr>
          <a:xfrm>
            <a:off x="1106250" y="1182175"/>
            <a:ext cx="6931500" cy="3402900"/>
          </a:xfrm>
          <a:prstGeom prst="round2DiagRect">
            <a:avLst>
              <a:gd fmla="val 0" name="adj1"/>
              <a:gd fmla="val 17764" name="adj2"/>
            </a:avLst>
          </a:prstGeom>
          <a:solidFill>
            <a:srgbClr val="3494BA"/>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lang="en" sz="2400">
                <a:latin typeface="Calibri"/>
                <a:ea typeface="Calibri"/>
                <a:cs typeface="Calibri"/>
                <a:sym typeface="Calibri"/>
              </a:rPr>
              <a:t>NCCF</a:t>
            </a:r>
            <a:endParaRPr b="1"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700"/>
              <a:buFont typeface="Arial"/>
              <a:buNone/>
            </a:pPr>
            <a:r>
              <a:t/>
            </a:r>
            <a:endParaRPr b="1" sz="500">
              <a:latin typeface="Calibri"/>
              <a:ea typeface="Calibri"/>
              <a:cs typeface="Calibri"/>
              <a:sym typeface="Calibri"/>
            </a:endParaRPr>
          </a:p>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Operational cloud ingest, compute, and product generation in a high-security, high-availability environment in AWS</a:t>
            </a:r>
            <a:endParaRPr sz="1700">
              <a:latin typeface="Calibri"/>
              <a:ea typeface="Calibri"/>
              <a:cs typeface="Calibri"/>
              <a:sym typeface="Calibri"/>
            </a:endParaRPr>
          </a:p>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Numerous activities to migrate legacy operational data ingest and product generation</a:t>
            </a:r>
            <a:endParaRPr sz="1700">
              <a:latin typeface="Calibri"/>
              <a:ea typeface="Calibri"/>
              <a:cs typeface="Calibri"/>
              <a:sym typeface="Calibri"/>
            </a:endParaRPr>
          </a:p>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Integrated NCAP as new “NCCF Archive and Access Team”</a:t>
            </a:r>
            <a:endParaRPr sz="1700">
              <a:latin typeface="Calibri"/>
              <a:ea typeface="Calibri"/>
              <a:cs typeface="Calibri"/>
              <a:sym typeface="Calibri"/>
            </a:endParaRPr>
          </a:p>
          <a:p>
            <a:pPr indent="-336550" lvl="1" marL="9144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Establishes cloud archive as a clear, foundational element of the NESDIS Common Cloud Framework</a:t>
            </a:r>
            <a:endParaRPr sz="1700">
              <a:latin typeface="Calibri"/>
              <a:ea typeface="Calibri"/>
              <a:cs typeface="Calibri"/>
              <a:sym typeface="Calibri"/>
            </a:endParaRPr>
          </a:p>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Initializing 3-month program </a:t>
            </a:r>
            <a:r>
              <a:rPr lang="en" sz="1700">
                <a:latin typeface="Calibri"/>
                <a:ea typeface="Calibri"/>
                <a:cs typeface="Calibri"/>
                <a:sym typeface="Calibri"/>
              </a:rPr>
              <a:t>increment</a:t>
            </a:r>
            <a:r>
              <a:rPr lang="en" sz="1700">
                <a:latin typeface="Calibri"/>
                <a:ea typeface="Calibri"/>
                <a:cs typeface="Calibri"/>
                <a:sym typeface="Calibri"/>
              </a:rPr>
              <a:t> to begin operationalization of initial cloud archive capability (with goal to reach IOC this fall)</a:t>
            </a:r>
            <a:endParaRPr sz="1700">
              <a:latin typeface="Calibri"/>
              <a:ea typeface="Calibri"/>
              <a:cs typeface="Calibri"/>
              <a:sym typeface="Calibri"/>
            </a:endParaRPr>
          </a:p>
        </p:txBody>
      </p:sp>
      <p:sp>
        <p:nvSpPr>
          <p:cNvPr id="560" name="Google Shape;560;p72"/>
          <p:cNvSpPr txBox="1"/>
          <p:nvPr/>
        </p:nvSpPr>
        <p:spPr>
          <a:xfrm>
            <a:off x="6269550" y="4585150"/>
            <a:ext cx="269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IOC</a:t>
            </a:r>
            <a:r>
              <a:rPr lang="en">
                <a:latin typeface="Calibri"/>
                <a:ea typeface="Calibri"/>
                <a:cs typeface="Calibri"/>
                <a:sym typeface="Calibri"/>
              </a:rPr>
              <a:t> = Initial Operating Capability</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3"/>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566" name="Google Shape;566;p73"/>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Consolidated Cloud Archive Workflow</a:t>
            </a:r>
            <a:endParaRPr/>
          </a:p>
        </p:txBody>
      </p:sp>
      <p:grpSp>
        <p:nvGrpSpPr>
          <p:cNvPr id="567" name="Google Shape;567;p73"/>
          <p:cNvGrpSpPr/>
          <p:nvPr/>
        </p:nvGrpSpPr>
        <p:grpSpPr>
          <a:xfrm>
            <a:off x="36766505" y="2228851"/>
            <a:ext cx="2620864" cy="1703249"/>
            <a:chOff x="1536450" y="1460300"/>
            <a:chExt cx="9116050" cy="5196000"/>
          </a:xfrm>
        </p:grpSpPr>
        <p:sp>
          <p:nvSpPr>
            <p:cNvPr id="568" name="Google Shape;568;p73"/>
            <p:cNvSpPr/>
            <p:nvPr/>
          </p:nvSpPr>
          <p:spPr>
            <a:xfrm>
              <a:off x="1960900" y="1460300"/>
              <a:ext cx="8691600" cy="928800"/>
            </a:xfrm>
            <a:prstGeom prst="rect">
              <a:avLst/>
            </a:prstGeom>
            <a:solidFill>
              <a:srgbClr val="A4C2F4"/>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3"/>
            <p:cNvSpPr/>
            <p:nvPr/>
          </p:nvSpPr>
          <p:spPr>
            <a:xfrm>
              <a:off x="1960900" y="2450900"/>
              <a:ext cx="8691600" cy="1503300"/>
            </a:xfrm>
            <a:prstGeom prst="rect">
              <a:avLst/>
            </a:prstGeom>
            <a:solidFill>
              <a:srgbClr val="A4C2F4"/>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3"/>
            <p:cNvSpPr/>
            <p:nvPr/>
          </p:nvSpPr>
          <p:spPr>
            <a:xfrm>
              <a:off x="1960900" y="4013200"/>
              <a:ext cx="8691600" cy="1640700"/>
            </a:xfrm>
            <a:prstGeom prst="rect">
              <a:avLst/>
            </a:prstGeom>
            <a:solidFill>
              <a:srgbClr val="A4C2F4"/>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3"/>
            <p:cNvSpPr/>
            <p:nvPr/>
          </p:nvSpPr>
          <p:spPr>
            <a:xfrm>
              <a:off x="1540775" y="1460300"/>
              <a:ext cx="276600" cy="928800"/>
            </a:xfrm>
            <a:prstGeom prst="roundRect">
              <a:avLst>
                <a:gd fmla="val 16667" name="adj"/>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DENT</a:t>
              </a:r>
              <a:endParaRPr b="1" sz="1200">
                <a:solidFill>
                  <a:srgbClr val="FFFFFF"/>
                </a:solidFill>
              </a:endParaRPr>
            </a:p>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FY</a:t>
              </a:r>
              <a:endParaRPr b="1" sz="1200">
                <a:solidFill>
                  <a:srgbClr val="FFFFFF"/>
                </a:solidFill>
              </a:endParaRPr>
            </a:p>
          </p:txBody>
        </p:sp>
        <p:sp>
          <p:nvSpPr>
            <p:cNvPr id="572" name="Google Shape;572;p73"/>
            <p:cNvSpPr/>
            <p:nvPr/>
          </p:nvSpPr>
          <p:spPr>
            <a:xfrm>
              <a:off x="5643288" y="1591613"/>
              <a:ext cx="889075" cy="637800"/>
            </a:xfrm>
            <a:prstGeom prst="flowChartProcess">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Submit Archive Request</a:t>
              </a:r>
              <a:endParaRPr sz="1800"/>
            </a:p>
          </p:txBody>
        </p:sp>
        <p:sp>
          <p:nvSpPr>
            <p:cNvPr id="573" name="Google Shape;573;p73"/>
            <p:cNvSpPr/>
            <p:nvPr/>
          </p:nvSpPr>
          <p:spPr>
            <a:xfrm>
              <a:off x="5007513" y="2571425"/>
              <a:ext cx="2237050" cy="535350"/>
            </a:xfrm>
            <a:prstGeom prst="flowChartDecision">
              <a:avLst/>
            </a:prstGeom>
            <a:solidFill>
              <a:srgbClr val="B4A7D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Rapid Appraisal</a:t>
              </a:r>
              <a:endParaRPr sz="1800"/>
            </a:p>
          </p:txBody>
        </p:sp>
        <p:sp>
          <p:nvSpPr>
            <p:cNvPr id="574" name="Google Shape;574;p73"/>
            <p:cNvSpPr/>
            <p:nvPr/>
          </p:nvSpPr>
          <p:spPr>
            <a:xfrm>
              <a:off x="7368288" y="3333425"/>
              <a:ext cx="2240280" cy="535350"/>
            </a:xfrm>
            <a:prstGeom prst="flowChartDecision">
              <a:avLst/>
            </a:prstGeom>
            <a:solidFill>
              <a:srgbClr val="B4A7D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Full </a:t>
              </a:r>
              <a:endParaRPr sz="1800"/>
            </a:p>
            <a:p>
              <a:pPr indent="0" lvl="0" marL="0" rtl="0" algn="ctr">
                <a:spcBef>
                  <a:spcPts val="0"/>
                </a:spcBef>
                <a:spcAft>
                  <a:spcPts val="0"/>
                </a:spcAft>
                <a:buNone/>
              </a:pPr>
              <a:r>
                <a:rPr lang="en" sz="1800"/>
                <a:t>Appraisal</a:t>
              </a:r>
              <a:endParaRPr sz="1800"/>
            </a:p>
          </p:txBody>
        </p:sp>
        <p:cxnSp>
          <p:nvCxnSpPr>
            <p:cNvPr id="575" name="Google Shape;575;p73"/>
            <p:cNvCxnSpPr>
              <a:stCxn id="572" idx="1"/>
              <a:endCxn id="576" idx="3"/>
            </p:cNvCxnSpPr>
            <p:nvPr/>
          </p:nvCxnSpPr>
          <p:spPr>
            <a:xfrm flipH="1">
              <a:off x="4497588" y="1910513"/>
              <a:ext cx="1145700" cy="76500"/>
            </a:xfrm>
            <a:prstGeom prst="bentConnector3">
              <a:avLst>
                <a:gd fmla="val 50006" name="adj1"/>
              </a:avLst>
            </a:prstGeom>
            <a:noFill/>
            <a:ln cap="flat" cmpd="sng" w="9525">
              <a:solidFill>
                <a:srgbClr val="44546A"/>
              </a:solidFill>
              <a:prstDash val="solid"/>
              <a:round/>
              <a:headEnd len="med" w="med" type="none"/>
              <a:tailEnd len="med" w="med" type="triangle"/>
            </a:ln>
          </p:spPr>
        </p:cxnSp>
        <p:cxnSp>
          <p:nvCxnSpPr>
            <p:cNvPr id="577" name="Google Shape;577;p73"/>
            <p:cNvCxnSpPr>
              <a:stCxn id="572" idx="3"/>
              <a:endCxn id="578" idx="1"/>
            </p:cNvCxnSpPr>
            <p:nvPr/>
          </p:nvCxnSpPr>
          <p:spPr>
            <a:xfrm>
              <a:off x="6532363" y="1910513"/>
              <a:ext cx="1456800" cy="98400"/>
            </a:xfrm>
            <a:prstGeom prst="bentConnector3">
              <a:avLst>
                <a:gd fmla="val 49998" name="adj1"/>
              </a:avLst>
            </a:prstGeom>
            <a:noFill/>
            <a:ln cap="flat" cmpd="sng" w="9525">
              <a:solidFill>
                <a:srgbClr val="44546A"/>
              </a:solidFill>
              <a:prstDash val="solid"/>
              <a:round/>
              <a:headEnd len="med" w="med" type="none"/>
              <a:tailEnd len="med" w="med" type="triangle"/>
            </a:ln>
          </p:spPr>
        </p:cxnSp>
        <p:sp>
          <p:nvSpPr>
            <p:cNvPr id="576" name="Google Shape;576;p73"/>
            <p:cNvSpPr/>
            <p:nvPr/>
          </p:nvSpPr>
          <p:spPr>
            <a:xfrm>
              <a:off x="3498825" y="1752850"/>
              <a:ext cx="998622" cy="468450"/>
            </a:xfrm>
            <a:prstGeom prst="flowChartDocument">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Descriptive Info</a:t>
              </a:r>
              <a:endParaRPr sz="1800"/>
            </a:p>
          </p:txBody>
        </p:sp>
        <p:sp>
          <p:nvSpPr>
            <p:cNvPr id="579" name="Google Shape;579;p73"/>
            <p:cNvSpPr txBox="1"/>
            <p:nvPr/>
          </p:nvSpPr>
          <p:spPr>
            <a:xfrm>
              <a:off x="3683150" y="2751425"/>
              <a:ext cx="998700" cy="36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Y: Single submission</a:t>
              </a:r>
              <a:endParaRPr sz="1800">
                <a:latin typeface="Calibri"/>
                <a:ea typeface="Calibri"/>
                <a:cs typeface="Calibri"/>
                <a:sym typeface="Calibri"/>
              </a:endParaRPr>
            </a:p>
          </p:txBody>
        </p:sp>
        <p:sp>
          <p:nvSpPr>
            <p:cNvPr id="580" name="Google Shape;580;p73"/>
            <p:cNvSpPr txBox="1"/>
            <p:nvPr/>
          </p:nvSpPr>
          <p:spPr>
            <a:xfrm>
              <a:off x="6136463" y="3014420"/>
              <a:ext cx="233100" cy="36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N</a:t>
              </a:r>
              <a:endParaRPr sz="1800">
                <a:latin typeface="Calibri"/>
                <a:ea typeface="Calibri"/>
                <a:cs typeface="Calibri"/>
                <a:sym typeface="Calibri"/>
              </a:endParaRPr>
            </a:p>
          </p:txBody>
        </p:sp>
        <p:cxnSp>
          <p:nvCxnSpPr>
            <p:cNvPr id="581" name="Google Shape;581;p73"/>
            <p:cNvCxnSpPr>
              <a:stCxn id="573" idx="1"/>
              <a:endCxn id="582" idx="0"/>
            </p:cNvCxnSpPr>
            <p:nvPr/>
          </p:nvCxnSpPr>
          <p:spPr>
            <a:xfrm flipH="1">
              <a:off x="3687513" y="2839100"/>
              <a:ext cx="1320000" cy="1320600"/>
            </a:xfrm>
            <a:prstGeom prst="straightConnector1">
              <a:avLst/>
            </a:prstGeom>
            <a:noFill/>
            <a:ln cap="flat" cmpd="sng" w="9525">
              <a:solidFill>
                <a:srgbClr val="44546A"/>
              </a:solidFill>
              <a:prstDash val="solid"/>
              <a:round/>
              <a:headEnd len="med" w="med" type="none"/>
              <a:tailEnd len="med" w="med" type="triangle"/>
            </a:ln>
          </p:spPr>
        </p:cxnSp>
        <p:cxnSp>
          <p:nvCxnSpPr>
            <p:cNvPr id="583" name="Google Shape;583;p73"/>
            <p:cNvCxnSpPr>
              <a:stCxn id="574" idx="2"/>
              <a:endCxn id="584" idx="0"/>
            </p:cNvCxnSpPr>
            <p:nvPr/>
          </p:nvCxnSpPr>
          <p:spPr>
            <a:xfrm>
              <a:off x="8488428" y="3868775"/>
              <a:ext cx="25200" cy="292800"/>
            </a:xfrm>
            <a:prstGeom prst="straightConnector1">
              <a:avLst/>
            </a:prstGeom>
            <a:noFill/>
            <a:ln cap="flat" cmpd="sng" w="9525">
              <a:solidFill>
                <a:srgbClr val="44546A"/>
              </a:solidFill>
              <a:prstDash val="solid"/>
              <a:round/>
              <a:headEnd len="med" w="med" type="none"/>
              <a:tailEnd len="med" w="med" type="triangle"/>
            </a:ln>
          </p:spPr>
        </p:cxnSp>
        <p:sp>
          <p:nvSpPr>
            <p:cNvPr id="585" name="Google Shape;585;p73"/>
            <p:cNvSpPr/>
            <p:nvPr/>
          </p:nvSpPr>
          <p:spPr>
            <a:xfrm>
              <a:off x="1536450" y="2450900"/>
              <a:ext cx="276600" cy="1503300"/>
            </a:xfrm>
            <a:prstGeom prst="roundRect">
              <a:avLst>
                <a:gd fmla="val 16667" name="adj"/>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APPRA</a:t>
              </a:r>
              <a:endParaRPr b="1" sz="1200">
                <a:solidFill>
                  <a:srgbClr val="FFFFFF"/>
                </a:solidFill>
              </a:endParaRPr>
            </a:p>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SE</a:t>
              </a:r>
              <a:endParaRPr b="1" sz="1200">
                <a:solidFill>
                  <a:srgbClr val="FFFFFF"/>
                </a:solidFill>
              </a:endParaRPr>
            </a:p>
          </p:txBody>
        </p:sp>
        <p:sp>
          <p:nvSpPr>
            <p:cNvPr id="586" name="Google Shape;586;p73"/>
            <p:cNvSpPr/>
            <p:nvPr/>
          </p:nvSpPr>
          <p:spPr>
            <a:xfrm>
              <a:off x="1536450" y="4013300"/>
              <a:ext cx="276600" cy="1640700"/>
            </a:xfrm>
            <a:prstGeom prst="roundRect">
              <a:avLst>
                <a:gd fmla="val 16667" name="adj"/>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MPLEMENT</a:t>
              </a:r>
              <a:endParaRPr b="1" sz="1200">
                <a:solidFill>
                  <a:srgbClr val="FFFFFF"/>
                </a:solidFill>
              </a:endParaRPr>
            </a:p>
          </p:txBody>
        </p:sp>
        <p:cxnSp>
          <p:nvCxnSpPr>
            <p:cNvPr id="587" name="Google Shape;587;p73"/>
            <p:cNvCxnSpPr>
              <a:stCxn id="573" idx="2"/>
              <a:endCxn id="588" idx="0"/>
            </p:cNvCxnSpPr>
            <p:nvPr/>
          </p:nvCxnSpPr>
          <p:spPr>
            <a:xfrm>
              <a:off x="6126038" y="3106775"/>
              <a:ext cx="1800" cy="167700"/>
            </a:xfrm>
            <a:prstGeom prst="straightConnector1">
              <a:avLst/>
            </a:prstGeom>
            <a:noFill/>
            <a:ln cap="flat" cmpd="sng" w="9525">
              <a:solidFill>
                <a:srgbClr val="44546A"/>
              </a:solidFill>
              <a:prstDash val="solid"/>
              <a:round/>
              <a:headEnd len="med" w="med" type="none"/>
              <a:tailEnd len="med" w="med" type="triangle"/>
            </a:ln>
          </p:spPr>
        </p:cxnSp>
        <p:sp>
          <p:nvSpPr>
            <p:cNvPr id="588" name="Google Shape;588;p73"/>
            <p:cNvSpPr/>
            <p:nvPr/>
          </p:nvSpPr>
          <p:spPr>
            <a:xfrm>
              <a:off x="5072075" y="3274425"/>
              <a:ext cx="2111238" cy="570618"/>
            </a:xfrm>
            <a:prstGeom prst="flowChartTerminator">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Decline</a:t>
              </a:r>
              <a:r>
                <a:rPr lang="en" sz="1800"/>
                <a:t>: Inform producer, update dashboards</a:t>
              </a:r>
              <a:endParaRPr sz="1800"/>
            </a:p>
          </p:txBody>
        </p:sp>
        <p:cxnSp>
          <p:nvCxnSpPr>
            <p:cNvPr id="589" name="Google Shape;589;p73"/>
            <p:cNvCxnSpPr>
              <a:stCxn id="573" idx="3"/>
              <a:endCxn id="574" idx="0"/>
            </p:cNvCxnSpPr>
            <p:nvPr/>
          </p:nvCxnSpPr>
          <p:spPr>
            <a:xfrm>
              <a:off x="7244563" y="2839100"/>
              <a:ext cx="1243800" cy="494400"/>
            </a:xfrm>
            <a:prstGeom prst="straightConnector1">
              <a:avLst/>
            </a:prstGeom>
            <a:noFill/>
            <a:ln cap="flat" cmpd="sng" w="9525">
              <a:solidFill>
                <a:srgbClr val="44546A"/>
              </a:solidFill>
              <a:prstDash val="solid"/>
              <a:round/>
              <a:headEnd len="med" w="med" type="none"/>
              <a:tailEnd len="med" w="med" type="triangle"/>
            </a:ln>
          </p:spPr>
        </p:cxnSp>
        <p:sp>
          <p:nvSpPr>
            <p:cNvPr id="590" name="Google Shape;590;p73"/>
            <p:cNvSpPr txBox="1"/>
            <p:nvPr/>
          </p:nvSpPr>
          <p:spPr>
            <a:xfrm>
              <a:off x="7826125" y="2751425"/>
              <a:ext cx="1179900" cy="36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Y: Recurring Submission</a:t>
              </a:r>
              <a:endParaRPr sz="1800">
                <a:latin typeface="Calibri"/>
                <a:ea typeface="Calibri"/>
                <a:cs typeface="Calibri"/>
                <a:sym typeface="Calibri"/>
              </a:endParaRPr>
            </a:p>
          </p:txBody>
        </p:sp>
        <p:sp>
          <p:nvSpPr>
            <p:cNvPr id="582" name="Google Shape;582;p73"/>
            <p:cNvSpPr/>
            <p:nvPr/>
          </p:nvSpPr>
          <p:spPr>
            <a:xfrm>
              <a:off x="2037150" y="4159775"/>
              <a:ext cx="3300984" cy="468425"/>
            </a:xfrm>
            <a:prstGeom prst="flowChartPredefinedProcess">
              <a:avLst/>
            </a:prstGeom>
            <a:solidFill>
              <a:srgbClr val="FFF2CC"/>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Single Submission Process</a:t>
              </a:r>
              <a:endParaRPr b="1" sz="1500"/>
            </a:p>
            <a:p>
              <a:pPr indent="0" lvl="0" marL="0" rtl="0" algn="ctr">
                <a:spcBef>
                  <a:spcPts val="0"/>
                </a:spcBef>
                <a:spcAft>
                  <a:spcPts val="0"/>
                </a:spcAft>
                <a:buNone/>
              </a:pPr>
              <a:r>
                <a:rPr lang="en" sz="1500"/>
                <a:t>(follow checklists, review metadata, iterate with producer if needed)</a:t>
              </a:r>
              <a:endParaRPr sz="1500"/>
            </a:p>
          </p:txBody>
        </p:sp>
        <p:sp>
          <p:nvSpPr>
            <p:cNvPr id="584" name="Google Shape;584;p73"/>
            <p:cNvSpPr/>
            <p:nvPr/>
          </p:nvSpPr>
          <p:spPr>
            <a:xfrm>
              <a:off x="6865113" y="4161600"/>
              <a:ext cx="3296900" cy="468425"/>
            </a:xfrm>
            <a:prstGeom prst="flowChartPredefinedProcess">
              <a:avLst/>
            </a:prstGeom>
            <a:solidFill>
              <a:srgbClr val="FFF2CC"/>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Recurring Submission Process</a:t>
              </a:r>
              <a:endParaRPr b="1" sz="1500"/>
            </a:p>
            <a:p>
              <a:pPr indent="0" lvl="0" marL="0" rtl="0" algn="ctr">
                <a:spcBef>
                  <a:spcPts val="0"/>
                </a:spcBef>
                <a:spcAft>
                  <a:spcPts val="0"/>
                </a:spcAft>
                <a:buNone/>
              </a:pPr>
              <a:r>
                <a:rPr lang="en" sz="1500"/>
                <a:t>(establish SA, configure ingest, develop metadata, integration and test)</a:t>
              </a:r>
              <a:endParaRPr sz="1500"/>
            </a:p>
          </p:txBody>
        </p:sp>
        <p:sp>
          <p:nvSpPr>
            <p:cNvPr id="591" name="Google Shape;591;p73"/>
            <p:cNvSpPr/>
            <p:nvPr/>
          </p:nvSpPr>
          <p:spPr>
            <a:xfrm>
              <a:off x="7812817" y="4834883"/>
              <a:ext cx="1415090" cy="535359"/>
            </a:xfrm>
            <a:prstGeom prst="flowChartDecision">
              <a:avLst/>
            </a:prstGeom>
            <a:solidFill>
              <a:srgbClr val="B4A7D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Ready?</a:t>
              </a:r>
              <a:endParaRPr sz="1800"/>
            </a:p>
          </p:txBody>
        </p:sp>
        <p:cxnSp>
          <p:nvCxnSpPr>
            <p:cNvPr id="592" name="Google Shape;592;p73"/>
            <p:cNvCxnSpPr>
              <a:stCxn id="582" idx="2"/>
              <a:endCxn id="593" idx="0"/>
            </p:cNvCxnSpPr>
            <p:nvPr/>
          </p:nvCxnSpPr>
          <p:spPr>
            <a:xfrm>
              <a:off x="3687642" y="4628200"/>
              <a:ext cx="0" cy="205200"/>
            </a:xfrm>
            <a:prstGeom prst="straightConnector1">
              <a:avLst/>
            </a:prstGeom>
            <a:noFill/>
            <a:ln cap="flat" cmpd="sng" w="9525">
              <a:solidFill>
                <a:srgbClr val="44546A"/>
              </a:solidFill>
              <a:prstDash val="solid"/>
              <a:round/>
              <a:headEnd len="med" w="med" type="triangle"/>
              <a:tailEnd len="med" w="med" type="triangle"/>
            </a:ln>
          </p:spPr>
        </p:cxnSp>
        <p:cxnSp>
          <p:nvCxnSpPr>
            <p:cNvPr id="594" name="Google Shape;594;p73"/>
            <p:cNvCxnSpPr>
              <a:stCxn id="584" idx="2"/>
              <a:endCxn id="591" idx="0"/>
            </p:cNvCxnSpPr>
            <p:nvPr/>
          </p:nvCxnSpPr>
          <p:spPr>
            <a:xfrm>
              <a:off x="8513563" y="4630025"/>
              <a:ext cx="6900" cy="204900"/>
            </a:xfrm>
            <a:prstGeom prst="straightConnector1">
              <a:avLst/>
            </a:prstGeom>
            <a:noFill/>
            <a:ln cap="flat" cmpd="sng" w="9525">
              <a:solidFill>
                <a:srgbClr val="44546A"/>
              </a:solidFill>
              <a:prstDash val="solid"/>
              <a:round/>
              <a:headEnd len="med" w="med" type="triangle"/>
              <a:tailEnd len="med" w="med" type="triangle"/>
            </a:ln>
          </p:spPr>
        </p:cxnSp>
        <p:cxnSp>
          <p:nvCxnSpPr>
            <p:cNvPr id="595" name="Google Shape;595;p73"/>
            <p:cNvCxnSpPr>
              <a:stCxn id="591" idx="1"/>
              <a:endCxn id="596" idx="3"/>
            </p:cNvCxnSpPr>
            <p:nvPr/>
          </p:nvCxnSpPr>
          <p:spPr>
            <a:xfrm rot="10800000">
              <a:off x="7347217" y="5102562"/>
              <a:ext cx="465600" cy="0"/>
            </a:xfrm>
            <a:prstGeom prst="straightConnector1">
              <a:avLst/>
            </a:prstGeom>
            <a:noFill/>
            <a:ln cap="flat" cmpd="sng" w="9525">
              <a:solidFill>
                <a:srgbClr val="44546A"/>
              </a:solidFill>
              <a:prstDash val="solid"/>
              <a:round/>
              <a:headEnd len="med" w="med" type="none"/>
              <a:tailEnd len="med" w="med" type="triangle"/>
            </a:ln>
          </p:spPr>
        </p:cxnSp>
        <p:sp>
          <p:nvSpPr>
            <p:cNvPr id="596" name="Google Shape;596;p73"/>
            <p:cNvSpPr/>
            <p:nvPr/>
          </p:nvSpPr>
          <p:spPr>
            <a:xfrm>
              <a:off x="4878500" y="4732638"/>
              <a:ext cx="2468718" cy="739854"/>
            </a:xfrm>
            <a:prstGeom prst="flowChartTerminator">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Archive + Publish</a:t>
              </a:r>
              <a:r>
                <a:rPr lang="en" sz="1800"/>
                <a:t>: Inform producer, update dashboards, publish metadata, tag data</a:t>
              </a:r>
              <a:endParaRPr sz="1800"/>
            </a:p>
          </p:txBody>
        </p:sp>
        <p:sp>
          <p:nvSpPr>
            <p:cNvPr id="597" name="Google Shape;597;p73"/>
            <p:cNvSpPr txBox="1"/>
            <p:nvPr/>
          </p:nvSpPr>
          <p:spPr>
            <a:xfrm>
              <a:off x="7617075" y="5070063"/>
              <a:ext cx="233100" cy="36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Y</a:t>
              </a:r>
              <a:endParaRPr sz="1800">
                <a:latin typeface="Calibri"/>
                <a:ea typeface="Calibri"/>
                <a:cs typeface="Calibri"/>
                <a:sym typeface="Calibri"/>
              </a:endParaRPr>
            </a:p>
          </p:txBody>
        </p:sp>
        <p:sp>
          <p:nvSpPr>
            <p:cNvPr id="598" name="Google Shape;598;p73"/>
            <p:cNvSpPr/>
            <p:nvPr/>
          </p:nvSpPr>
          <p:spPr>
            <a:xfrm>
              <a:off x="1536450" y="5727500"/>
              <a:ext cx="276600" cy="928800"/>
            </a:xfrm>
            <a:prstGeom prst="roundRect">
              <a:avLst>
                <a:gd fmla="val 16667" name="adj"/>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MA</a:t>
              </a:r>
              <a:endParaRPr b="1" sz="1200">
                <a:solidFill>
                  <a:srgbClr val="FFFFFF"/>
                </a:solidFill>
              </a:endParaRPr>
            </a:p>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NTA</a:t>
              </a:r>
              <a:endParaRPr b="1" sz="1200">
                <a:solidFill>
                  <a:srgbClr val="FFFFFF"/>
                </a:solidFill>
              </a:endParaRPr>
            </a:p>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N</a:t>
              </a:r>
              <a:endParaRPr b="1" sz="1200">
                <a:solidFill>
                  <a:srgbClr val="FFFFFF"/>
                </a:solidFill>
              </a:endParaRPr>
            </a:p>
          </p:txBody>
        </p:sp>
        <p:sp>
          <p:nvSpPr>
            <p:cNvPr id="599" name="Google Shape;599;p73"/>
            <p:cNvSpPr/>
            <p:nvPr/>
          </p:nvSpPr>
          <p:spPr>
            <a:xfrm>
              <a:off x="1960900" y="5727500"/>
              <a:ext cx="8691600" cy="928800"/>
            </a:xfrm>
            <a:prstGeom prst="rect">
              <a:avLst/>
            </a:prstGeom>
            <a:solidFill>
              <a:srgbClr val="A4C2F4"/>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3"/>
            <p:cNvSpPr/>
            <p:nvPr/>
          </p:nvSpPr>
          <p:spPr>
            <a:xfrm>
              <a:off x="4879688" y="5850550"/>
              <a:ext cx="2468718" cy="739854"/>
            </a:xfrm>
            <a:prstGeom prst="flowChartTerminator">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Maintain</a:t>
              </a:r>
              <a:r>
                <a:rPr lang="en" sz="1800"/>
                <a:t>: Update metadata, publish new versions, apply retention schedules, etc.</a:t>
              </a:r>
              <a:endParaRPr sz="1800"/>
            </a:p>
          </p:txBody>
        </p:sp>
        <p:sp>
          <p:nvSpPr>
            <p:cNvPr id="593" name="Google Shape;593;p73"/>
            <p:cNvSpPr/>
            <p:nvPr/>
          </p:nvSpPr>
          <p:spPr>
            <a:xfrm>
              <a:off x="2981664" y="4833388"/>
              <a:ext cx="1411955" cy="535344"/>
            </a:xfrm>
            <a:prstGeom prst="flowChartDecision">
              <a:avLst/>
            </a:prstGeom>
            <a:solidFill>
              <a:srgbClr val="B4A7D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Ready?</a:t>
              </a:r>
              <a:endParaRPr sz="1800"/>
            </a:p>
          </p:txBody>
        </p:sp>
        <p:cxnSp>
          <p:nvCxnSpPr>
            <p:cNvPr id="601" name="Google Shape;601;p73"/>
            <p:cNvCxnSpPr>
              <a:stCxn id="593" idx="3"/>
              <a:endCxn id="596" idx="1"/>
            </p:cNvCxnSpPr>
            <p:nvPr/>
          </p:nvCxnSpPr>
          <p:spPr>
            <a:xfrm>
              <a:off x="4393619" y="5101060"/>
              <a:ext cx="484800" cy="1500"/>
            </a:xfrm>
            <a:prstGeom prst="straightConnector1">
              <a:avLst/>
            </a:prstGeom>
            <a:noFill/>
            <a:ln cap="flat" cmpd="sng" w="9525">
              <a:solidFill>
                <a:srgbClr val="44546A"/>
              </a:solidFill>
              <a:prstDash val="solid"/>
              <a:round/>
              <a:headEnd len="med" w="med" type="none"/>
              <a:tailEnd len="med" w="med" type="triangle"/>
            </a:ln>
          </p:spPr>
        </p:cxnSp>
        <p:sp>
          <p:nvSpPr>
            <p:cNvPr id="602" name="Google Shape;602;p73"/>
            <p:cNvSpPr txBox="1"/>
            <p:nvPr/>
          </p:nvSpPr>
          <p:spPr>
            <a:xfrm>
              <a:off x="4340475" y="5070063"/>
              <a:ext cx="233100" cy="36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Y</a:t>
              </a:r>
              <a:endParaRPr sz="1800">
                <a:latin typeface="Calibri"/>
                <a:ea typeface="Calibri"/>
                <a:cs typeface="Calibri"/>
                <a:sym typeface="Calibri"/>
              </a:endParaRPr>
            </a:p>
          </p:txBody>
        </p:sp>
        <p:cxnSp>
          <p:nvCxnSpPr>
            <p:cNvPr id="603" name="Google Shape;603;p73"/>
            <p:cNvCxnSpPr>
              <a:stCxn id="596" idx="2"/>
              <a:endCxn id="600" idx="0"/>
            </p:cNvCxnSpPr>
            <p:nvPr/>
          </p:nvCxnSpPr>
          <p:spPr>
            <a:xfrm>
              <a:off x="6112859" y="5472492"/>
              <a:ext cx="1200" cy="378000"/>
            </a:xfrm>
            <a:prstGeom prst="straightConnector1">
              <a:avLst/>
            </a:prstGeom>
            <a:noFill/>
            <a:ln cap="flat" cmpd="sng" w="9525">
              <a:solidFill>
                <a:srgbClr val="44546A"/>
              </a:solidFill>
              <a:prstDash val="solid"/>
              <a:round/>
              <a:headEnd len="med" w="med" type="triangle"/>
              <a:tailEnd len="med" w="med" type="triangle"/>
            </a:ln>
          </p:spPr>
        </p:cxnSp>
        <p:sp>
          <p:nvSpPr>
            <p:cNvPr id="578" name="Google Shape;578;p73"/>
            <p:cNvSpPr/>
            <p:nvPr/>
          </p:nvSpPr>
          <p:spPr>
            <a:xfrm>
              <a:off x="7989113" y="1774650"/>
              <a:ext cx="998622" cy="468450"/>
            </a:xfrm>
            <a:prstGeom prst="flowChartDocument">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Descriptive Info</a:t>
              </a:r>
              <a:endParaRPr sz="1800"/>
            </a:p>
          </p:txBody>
        </p:sp>
        <p:sp>
          <p:nvSpPr>
            <p:cNvPr id="604" name="Google Shape;604;p73"/>
            <p:cNvSpPr/>
            <p:nvPr/>
          </p:nvSpPr>
          <p:spPr>
            <a:xfrm>
              <a:off x="3022975" y="1761600"/>
              <a:ext cx="554500" cy="409025"/>
            </a:xfrm>
            <a:prstGeom prst="flowChartMagneticDisk">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Data</a:t>
              </a:r>
              <a:endParaRPr sz="1800"/>
            </a:p>
          </p:txBody>
        </p:sp>
        <p:cxnSp>
          <p:nvCxnSpPr>
            <p:cNvPr id="605" name="Google Shape;605;p73"/>
            <p:cNvCxnSpPr>
              <a:stCxn id="576" idx="2"/>
              <a:endCxn id="573" idx="0"/>
            </p:cNvCxnSpPr>
            <p:nvPr/>
          </p:nvCxnSpPr>
          <p:spPr>
            <a:xfrm>
              <a:off x="3998136" y="2190330"/>
              <a:ext cx="2127900" cy="381000"/>
            </a:xfrm>
            <a:prstGeom prst="straightConnector1">
              <a:avLst/>
            </a:prstGeom>
            <a:noFill/>
            <a:ln cap="flat" cmpd="sng" w="9525">
              <a:solidFill>
                <a:srgbClr val="44546A"/>
              </a:solidFill>
              <a:prstDash val="solid"/>
              <a:round/>
              <a:headEnd len="med" w="med" type="none"/>
              <a:tailEnd len="med" w="med" type="triangle"/>
            </a:ln>
          </p:spPr>
        </p:cxnSp>
        <p:cxnSp>
          <p:nvCxnSpPr>
            <p:cNvPr id="606" name="Google Shape;606;p73"/>
            <p:cNvCxnSpPr>
              <a:stCxn id="578" idx="2"/>
              <a:endCxn id="573" idx="0"/>
            </p:cNvCxnSpPr>
            <p:nvPr/>
          </p:nvCxnSpPr>
          <p:spPr>
            <a:xfrm flipH="1">
              <a:off x="6125924" y="2212130"/>
              <a:ext cx="2362500" cy="359400"/>
            </a:xfrm>
            <a:prstGeom prst="straightConnector1">
              <a:avLst/>
            </a:prstGeom>
            <a:noFill/>
            <a:ln cap="flat" cmpd="sng" w="9525">
              <a:solidFill>
                <a:srgbClr val="44546A"/>
              </a:solidFill>
              <a:prstDash val="solid"/>
              <a:round/>
              <a:headEnd len="med" w="med" type="none"/>
              <a:tailEnd len="med" w="med" type="triangle"/>
            </a:ln>
          </p:spPr>
        </p:cxnSp>
      </p:grpSp>
      <p:grpSp>
        <p:nvGrpSpPr>
          <p:cNvPr id="607" name="Google Shape;607;p73"/>
          <p:cNvGrpSpPr/>
          <p:nvPr/>
        </p:nvGrpSpPr>
        <p:grpSpPr>
          <a:xfrm>
            <a:off x="36918967" y="2381222"/>
            <a:ext cx="13106145" cy="8515724"/>
            <a:chOff x="1536450" y="1460300"/>
            <a:chExt cx="9116050" cy="5196000"/>
          </a:xfrm>
        </p:grpSpPr>
        <p:sp>
          <p:nvSpPr>
            <p:cNvPr id="608" name="Google Shape;608;p73"/>
            <p:cNvSpPr/>
            <p:nvPr/>
          </p:nvSpPr>
          <p:spPr>
            <a:xfrm>
              <a:off x="1960900" y="1460300"/>
              <a:ext cx="8691600" cy="928800"/>
            </a:xfrm>
            <a:prstGeom prst="rect">
              <a:avLst/>
            </a:prstGeom>
            <a:solidFill>
              <a:srgbClr val="A4C2F4"/>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3"/>
            <p:cNvSpPr/>
            <p:nvPr/>
          </p:nvSpPr>
          <p:spPr>
            <a:xfrm>
              <a:off x="1960900" y="2450900"/>
              <a:ext cx="8691600" cy="1503300"/>
            </a:xfrm>
            <a:prstGeom prst="rect">
              <a:avLst/>
            </a:prstGeom>
            <a:solidFill>
              <a:srgbClr val="A4C2F4"/>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3"/>
            <p:cNvSpPr/>
            <p:nvPr/>
          </p:nvSpPr>
          <p:spPr>
            <a:xfrm>
              <a:off x="1960900" y="4013200"/>
              <a:ext cx="8691600" cy="1640700"/>
            </a:xfrm>
            <a:prstGeom prst="rect">
              <a:avLst/>
            </a:prstGeom>
            <a:solidFill>
              <a:srgbClr val="A4C2F4"/>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3"/>
            <p:cNvSpPr/>
            <p:nvPr/>
          </p:nvSpPr>
          <p:spPr>
            <a:xfrm>
              <a:off x="1540775" y="1460300"/>
              <a:ext cx="276600" cy="928800"/>
            </a:xfrm>
            <a:prstGeom prst="roundRect">
              <a:avLst>
                <a:gd fmla="val 16667" name="adj"/>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DENT</a:t>
              </a:r>
              <a:endParaRPr b="1" sz="1200">
                <a:solidFill>
                  <a:srgbClr val="FFFFFF"/>
                </a:solidFill>
              </a:endParaRPr>
            </a:p>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FY</a:t>
              </a:r>
              <a:endParaRPr b="1" sz="1200">
                <a:solidFill>
                  <a:srgbClr val="FFFFFF"/>
                </a:solidFill>
              </a:endParaRPr>
            </a:p>
          </p:txBody>
        </p:sp>
        <p:sp>
          <p:nvSpPr>
            <p:cNvPr id="612" name="Google Shape;612;p73"/>
            <p:cNvSpPr/>
            <p:nvPr/>
          </p:nvSpPr>
          <p:spPr>
            <a:xfrm>
              <a:off x="5643288" y="1591613"/>
              <a:ext cx="889075" cy="637800"/>
            </a:xfrm>
            <a:prstGeom prst="flowChartProcess">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Submit Archive Request</a:t>
              </a:r>
              <a:endParaRPr sz="1800"/>
            </a:p>
          </p:txBody>
        </p:sp>
        <p:sp>
          <p:nvSpPr>
            <p:cNvPr id="613" name="Google Shape;613;p73"/>
            <p:cNvSpPr/>
            <p:nvPr/>
          </p:nvSpPr>
          <p:spPr>
            <a:xfrm>
              <a:off x="5007513" y="2571425"/>
              <a:ext cx="2237050" cy="535350"/>
            </a:xfrm>
            <a:prstGeom prst="flowChartDecision">
              <a:avLst/>
            </a:prstGeom>
            <a:solidFill>
              <a:srgbClr val="B4A7D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Rapid Appraisal</a:t>
              </a:r>
              <a:endParaRPr sz="1800"/>
            </a:p>
          </p:txBody>
        </p:sp>
        <p:sp>
          <p:nvSpPr>
            <p:cNvPr id="614" name="Google Shape;614;p73"/>
            <p:cNvSpPr/>
            <p:nvPr/>
          </p:nvSpPr>
          <p:spPr>
            <a:xfrm>
              <a:off x="7368288" y="3333425"/>
              <a:ext cx="2240280" cy="535350"/>
            </a:xfrm>
            <a:prstGeom prst="flowChartDecision">
              <a:avLst/>
            </a:prstGeom>
            <a:solidFill>
              <a:srgbClr val="B4A7D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Full </a:t>
              </a:r>
              <a:endParaRPr sz="1800"/>
            </a:p>
            <a:p>
              <a:pPr indent="0" lvl="0" marL="0" rtl="0" algn="ctr">
                <a:spcBef>
                  <a:spcPts val="0"/>
                </a:spcBef>
                <a:spcAft>
                  <a:spcPts val="0"/>
                </a:spcAft>
                <a:buNone/>
              </a:pPr>
              <a:r>
                <a:rPr lang="en" sz="1800"/>
                <a:t>Appraisal</a:t>
              </a:r>
              <a:endParaRPr sz="1800"/>
            </a:p>
          </p:txBody>
        </p:sp>
        <p:cxnSp>
          <p:nvCxnSpPr>
            <p:cNvPr id="615" name="Google Shape;615;p73"/>
            <p:cNvCxnSpPr>
              <a:stCxn id="612" idx="1"/>
              <a:endCxn id="616" idx="3"/>
            </p:cNvCxnSpPr>
            <p:nvPr/>
          </p:nvCxnSpPr>
          <p:spPr>
            <a:xfrm flipH="1">
              <a:off x="4497588" y="1910513"/>
              <a:ext cx="1145700" cy="76500"/>
            </a:xfrm>
            <a:prstGeom prst="bentConnector3">
              <a:avLst>
                <a:gd fmla="val 50006" name="adj1"/>
              </a:avLst>
            </a:prstGeom>
            <a:noFill/>
            <a:ln cap="flat" cmpd="sng" w="9525">
              <a:solidFill>
                <a:srgbClr val="44546A"/>
              </a:solidFill>
              <a:prstDash val="solid"/>
              <a:round/>
              <a:headEnd len="med" w="med" type="none"/>
              <a:tailEnd len="med" w="med" type="triangle"/>
            </a:ln>
          </p:spPr>
        </p:cxnSp>
        <p:cxnSp>
          <p:nvCxnSpPr>
            <p:cNvPr id="617" name="Google Shape;617;p73"/>
            <p:cNvCxnSpPr>
              <a:stCxn id="612" idx="3"/>
              <a:endCxn id="618" idx="1"/>
            </p:cNvCxnSpPr>
            <p:nvPr/>
          </p:nvCxnSpPr>
          <p:spPr>
            <a:xfrm>
              <a:off x="6532363" y="1910513"/>
              <a:ext cx="1456800" cy="98400"/>
            </a:xfrm>
            <a:prstGeom prst="bentConnector3">
              <a:avLst>
                <a:gd fmla="val 49998" name="adj1"/>
              </a:avLst>
            </a:prstGeom>
            <a:noFill/>
            <a:ln cap="flat" cmpd="sng" w="9525">
              <a:solidFill>
                <a:srgbClr val="44546A"/>
              </a:solidFill>
              <a:prstDash val="solid"/>
              <a:round/>
              <a:headEnd len="med" w="med" type="none"/>
              <a:tailEnd len="med" w="med" type="triangle"/>
            </a:ln>
          </p:spPr>
        </p:cxnSp>
        <p:sp>
          <p:nvSpPr>
            <p:cNvPr id="616" name="Google Shape;616;p73"/>
            <p:cNvSpPr/>
            <p:nvPr/>
          </p:nvSpPr>
          <p:spPr>
            <a:xfrm>
              <a:off x="3498825" y="1752850"/>
              <a:ext cx="998622" cy="468450"/>
            </a:xfrm>
            <a:prstGeom prst="flowChartDocument">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Descriptive Info</a:t>
              </a:r>
              <a:endParaRPr sz="1800"/>
            </a:p>
          </p:txBody>
        </p:sp>
        <p:sp>
          <p:nvSpPr>
            <p:cNvPr id="619" name="Google Shape;619;p73"/>
            <p:cNvSpPr txBox="1"/>
            <p:nvPr/>
          </p:nvSpPr>
          <p:spPr>
            <a:xfrm>
              <a:off x="3683150" y="2751425"/>
              <a:ext cx="998700" cy="36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Y: Single submission</a:t>
              </a:r>
              <a:endParaRPr sz="1800">
                <a:latin typeface="Calibri"/>
                <a:ea typeface="Calibri"/>
                <a:cs typeface="Calibri"/>
                <a:sym typeface="Calibri"/>
              </a:endParaRPr>
            </a:p>
          </p:txBody>
        </p:sp>
        <p:sp>
          <p:nvSpPr>
            <p:cNvPr id="620" name="Google Shape;620;p73"/>
            <p:cNvSpPr txBox="1"/>
            <p:nvPr/>
          </p:nvSpPr>
          <p:spPr>
            <a:xfrm>
              <a:off x="6136463" y="3014420"/>
              <a:ext cx="233100" cy="36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N</a:t>
              </a:r>
              <a:endParaRPr sz="1800">
                <a:latin typeface="Calibri"/>
                <a:ea typeface="Calibri"/>
                <a:cs typeface="Calibri"/>
                <a:sym typeface="Calibri"/>
              </a:endParaRPr>
            </a:p>
          </p:txBody>
        </p:sp>
        <p:cxnSp>
          <p:nvCxnSpPr>
            <p:cNvPr id="621" name="Google Shape;621;p73"/>
            <p:cNvCxnSpPr>
              <a:stCxn id="613" idx="1"/>
              <a:endCxn id="622" idx="0"/>
            </p:cNvCxnSpPr>
            <p:nvPr/>
          </p:nvCxnSpPr>
          <p:spPr>
            <a:xfrm flipH="1">
              <a:off x="3687513" y="2839100"/>
              <a:ext cx="1320000" cy="1320600"/>
            </a:xfrm>
            <a:prstGeom prst="straightConnector1">
              <a:avLst/>
            </a:prstGeom>
            <a:noFill/>
            <a:ln cap="flat" cmpd="sng" w="9525">
              <a:solidFill>
                <a:srgbClr val="44546A"/>
              </a:solidFill>
              <a:prstDash val="solid"/>
              <a:round/>
              <a:headEnd len="med" w="med" type="none"/>
              <a:tailEnd len="med" w="med" type="triangle"/>
            </a:ln>
          </p:spPr>
        </p:cxnSp>
        <p:cxnSp>
          <p:nvCxnSpPr>
            <p:cNvPr id="623" name="Google Shape;623;p73"/>
            <p:cNvCxnSpPr>
              <a:stCxn id="614" idx="2"/>
              <a:endCxn id="624" idx="0"/>
            </p:cNvCxnSpPr>
            <p:nvPr/>
          </p:nvCxnSpPr>
          <p:spPr>
            <a:xfrm>
              <a:off x="8488428" y="3868775"/>
              <a:ext cx="25200" cy="292800"/>
            </a:xfrm>
            <a:prstGeom prst="straightConnector1">
              <a:avLst/>
            </a:prstGeom>
            <a:noFill/>
            <a:ln cap="flat" cmpd="sng" w="9525">
              <a:solidFill>
                <a:srgbClr val="44546A"/>
              </a:solidFill>
              <a:prstDash val="solid"/>
              <a:round/>
              <a:headEnd len="med" w="med" type="none"/>
              <a:tailEnd len="med" w="med" type="triangle"/>
            </a:ln>
          </p:spPr>
        </p:cxnSp>
        <p:sp>
          <p:nvSpPr>
            <p:cNvPr id="625" name="Google Shape;625;p73"/>
            <p:cNvSpPr/>
            <p:nvPr/>
          </p:nvSpPr>
          <p:spPr>
            <a:xfrm>
              <a:off x="1536450" y="2450900"/>
              <a:ext cx="276600" cy="1503300"/>
            </a:xfrm>
            <a:prstGeom prst="roundRect">
              <a:avLst>
                <a:gd fmla="val 16667" name="adj"/>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APPRA</a:t>
              </a:r>
              <a:endParaRPr b="1" sz="1200">
                <a:solidFill>
                  <a:srgbClr val="FFFFFF"/>
                </a:solidFill>
              </a:endParaRPr>
            </a:p>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SE</a:t>
              </a:r>
              <a:endParaRPr b="1" sz="1200">
                <a:solidFill>
                  <a:srgbClr val="FFFFFF"/>
                </a:solidFill>
              </a:endParaRPr>
            </a:p>
          </p:txBody>
        </p:sp>
        <p:sp>
          <p:nvSpPr>
            <p:cNvPr id="626" name="Google Shape;626;p73"/>
            <p:cNvSpPr/>
            <p:nvPr/>
          </p:nvSpPr>
          <p:spPr>
            <a:xfrm>
              <a:off x="1536450" y="4013300"/>
              <a:ext cx="276600" cy="1640700"/>
            </a:xfrm>
            <a:prstGeom prst="roundRect">
              <a:avLst>
                <a:gd fmla="val 16667" name="adj"/>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MPLEMENT</a:t>
              </a:r>
              <a:endParaRPr b="1" sz="1200">
                <a:solidFill>
                  <a:srgbClr val="FFFFFF"/>
                </a:solidFill>
              </a:endParaRPr>
            </a:p>
          </p:txBody>
        </p:sp>
        <p:cxnSp>
          <p:nvCxnSpPr>
            <p:cNvPr id="627" name="Google Shape;627;p73"/>
            <p:cNvCxnSpPr>
              <a:stCxn id="613" idx="2"/>
              <a:endCxn id="628" idx="0"/>
            </p:cNvCxnSpPr>
            <p:nvPr/>
          </p:nvCxnSpPr>
          <p:spPr>
            <a:xfrm>
              <a:off x="6126038" y="3106775"/>
              <a:ext cx="1800" cy="167700"/>
            </a:xfrm>
            <a:prstGeom prst="straightConnector1">
              <a:avLst/>
            </a:prstGeom>
            <a:noFill/>
            <a:ln cap="flat" cmpd="sng" w="9525">
              <a:solidFill>
                <a:srgbClr val="44546A"/>
              </a:solidFill>
              <a:prstDash val="solid"/>
              <a:round/>
              <a:headEnd len="med" w="med" type="none"/>
              <a:tailEnd len="med" w="med" type="triangle"/>
            </a:ln>
          </p:spPr>
        </p:cxnSp>
        <p:sp>
          <p:nvSpPr>
            <p:cNvPr id="628" name="Google Shape;628;p73"/>
            <p:cNvSpPr/>
            <p:nvPr/>
          </p:nvSpPr>
          <p:spPr>
            <a:xfrm>
              <a:off x="5072075" y="3274425"/>
              <a:ext cx="2111238" cy="570618"/>
            </a:xfrm>
            <a:prstGeom prst="flowChartTerminator">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Decline</a:t>
              </a:r>
              <a:r>
                <a:rPr lang="en" sz="1800"/>
                <a:t>: Inform producer, update dashboards</a:t>
              </a:r>
              <a:endParaRPr sz="1800"/>
            </a:p>
          </p:txBody>
        </p:sp>
        <p:cxnSp>
          <p:nvCxnSpPr>
            <p:cNvPr id="629" name="Google Shape;629;p73"/>
            <p:cNvCxnSpPr>
              <a:stCxn id="613" idx="3"/>
              <a:endCxn id="614" idx="0"/>
            </p:cNvCxnSpPr>
            <p:nvPr/>
          </p:nvCxnSpPr>
          <p:spPr>
            <a:xfrm>
              <a:off x="7244563" y="2839100"/>
              <a:ext cx="1243800" cy="494400"/>
            </a:xfrm>
            <a:prstGeom prst="straightConnector1">
              <a:avLst/>
            </a:prstGeom>
            <a:noFill/>
            <a:ln cap="flat" cmpd="sng" w="9525">
              <a:solidFill>
                <a:srgbClr val="44546A"/>
              </a:solidFill>
              <a:prstDash val="solid"/>
              <a:round/>
              <a:headEnd len="med" w="med" type="none"/>
              <a:tailEnd len="med" w="med" type="triangle"/>
            </a:ln>
          </p:spPr>
        </p:cxnSp>
        <p:sp>
          <p:nvSpPr>
            <p:cNvPr id="630" name="Google Shape;630;p73"/>
            <p:cNvSpPr txBox="1"/>
            <p:nvPr/>
          </p:nvSpPr>
          <p:spPr>
            <a:xfrm>
              <a:off x="7826125" y="2751425"/>
              <a:ext cx="1179900" cy="36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Y: Recurring Submission</a:t>
              </a:r>
              <a:endParaRPr sz="1800">
                <a:latin typeface="Calibri"/>
                <a:ea typeface="Calibri"/>
                <a:cs typeface="Calibri"/>
                <a:sym typeface="Calibri"/>
              </a:endParaRPr>
            </a:p>
          </p:txBody>
        </p:sp>
        <p:sp>
          <p:nvSpPr>
            <p:cNvPr id="622" name="Google Shape;622;p73"/>
            <p:cNvSpPr/>
            <p:nvPr/>
          </p:nvSpPr>
          <p:spPr>
            <a:xfrm>
              <a:off x="2037150" y="4159775"/>
              <a:ext cx="3300984" cy="468425"/>
            </a:xfrm>
            <a:prstGeom prst="flowChartPredefinedProcess">
              <a:avLst/>
            </a:prstGeom>
            <a:solidFill>
              <a:srgbClr val="FFF2CC"/>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Single Submission Process</a:t>
              </a:r>
              <a:endParaRPr b="1" sz="1500"/>
            </a:p>
            <a:p>
              <a:pPr indent="0" lvl="0" marL="0" rtl="0" algn="ctr">
                <a:spcBef>
                  <a:spcPts val="0"/>
                </a:spcBef>
                <a:spcAft>
                  <a:spcPts val="0"/>
                </a:spcAft>
                <a:buNone/>
              </a:pPr>
              <a:r>
                <a:rPr lang="en" sz="1500"/>
                <a:t>(follow checklists, review metadata, iterate with producer if needed)</a:t>
              </a:r>
              <a:endParaRPr sz="1500"/>
            </a:p>
          </p:txBody>
        </p:sp>
        <p:sp>
          <p:nvSpPr>
            <p:cNvPr id="624" name="Google Shape;624;p73"/>
            <p:cNvSpPr/>
            <p:nvPr/>
          </p:nvSpPr>
          <p:spPr>
            <a:xfrm>
              <a:off x="6865113" y="4161600"/>
              <a:ext cx="3296900" cy="468425"/>
            </a:xfrm>
            <a:prstGeom prst="flowChartPredefinedProcess">
              <a:avLst/>
            </a:prstGeom>
            <a:solidFill>
              <a:srgbClr val="FFF2CC"/>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Recurring Submission Process</a:t>
              </a:r>
              <a:endParaRPr b="1" sz="1500"/>
            </a:p>
            <a:p>
              <a:pPr indent="0" lvl="0" marL="0" rtl="0" algn="ctr">
                <a:spcBef>
                  <a:spcPts val="0"/>
                </a:spcBef>
                <a:spcAft>
                  <a:spcPts val="0"/>
                </a:spcAft>
                <a:buNone/>
              </a:pPr>
              <a:r>
                <a:rPr lang="en" sz="1500"/>
                <a:t>(establish SA, configure ingest, develop metadata, integration and test)</a:t>
              </a:r>
              <a:endParaRPr sz="1500"/>
            </a:p>
          </p:txBody>
        </p:sp>
        <p:sp>
          <p:nvSpPr>
            <p:cNvPr id="631" name="Google Shape;631;p73"/>
            <p:cNvSpPr/>
            <p:nvPr/>
          </p:nvSpPr>
          <p:spPr>
            <a:xfrm>
              <a:off x="7812817" y="4834883"/>
              <a:ext cx="1415090" cy="535359"/>
            </a:xfrm>
            <a:prstGeom prst="flowChartDecision">
              <a:avLst/>
            </a:prstGeom>
            <a:solidFill>
              <a:srgbClr val="B4A7D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Ready?</a:t>
              </a:r>
              <a:endParaRPr sz="1800"/>
            </a:p>
          </p:txBody>
        </p:sp>
        <p:cxnSp>
          <p:nvCxnSpPr>
            <p:cNvPr id="632" name="Google Shape;632;p73"/>
            <p:cNvCxnSpPr>
              <a:stCxn id="622" idx="2"/>
              <a:endCxn id="633" idx="0"/>
            </p:cNvCxnSpPr>
            <p:nvPr/>
          </p:nvCxnSpPr>
          <p:spPr>
            <a:xfrm>
              <a:off x="3687642" y="4628200"/>
              <a:ext cx="0" cy="205200"/>
            </a:xfrm>
            <a:prstGeom prst="straightConnector1">
              <a:avLst/>
            </a:prstGeom>
            <a:noFill/>
            <a:ln cap="flat" cmpd="sng" w="9525">
              <a:solidFill>
                <a:srgbClr val="44546A"/>
              </a:solidFill>
              <a:prstDash val="solid"/>
              <a:round/>
              <a:headEnd len="med" w="med" type="triangle"/>
              <a:tailEnd len="med" w="med" type="triangle"/>
            </a:ln>
          </p:spPr>
        </p:cxnSp>
        <p:cxnSp>
          <p:nvCxnSpPr>
            <p:cNvPr id="634" name="Google Shape;634;p73"/>
            <p:cNvCxnSpPr>
              <a:stCxn id="624" idx="2"/>
              <a:endCxn id="631" idx="0"/>
            </p:cNvCxnSpPr>
            <p:nvPr/>
          </p:nvCxnSpPr>
          <p:spPr>
            <a:xfrm>
              <a:off x="8513563" y="4630025"/>
              <a:ext cx="6900" cy="204900"/>
            </a:xfrm>
            <a:prstGeom prst="straightConnector1">
              <a:avLst/>
            </a:prstGeom>
            <a:noFill/>
            <a:ln cap="flat" cmpd="sng" w="9525">
              <a:solidFill>
                <a:srgbClr val="44546A"/>
              </a:solidFill>
              <a:prstDash val="solid"/>
              <a:round/>
              <a:headEnd len="med" w="med" type="triangle"/>
              <a:tailEnd len="med" w="med" type="triangle"/>
            </a:ln>
          </p:spPr>
        </p:cxnSp>
        <p:cxnSp>
          <p:nvCxnSpPr>
            <p:cNvPr id="635" name="Google Shape;635;p73"/>
            <p:cNvCxnSpPr>
              <a:stCxn id="631" idx="1"/>
              <a:endCxn id="636" idx="3"/>
            </p:cNvCxnSpPr>
            <p:nvPr/>
          </p:nvCxnSpPr>
          <p:spPr>
            <a:xfrm rot="10800000">
              <a:off x="7347217" y="5102562"/>
              <a:ext cx="465600" cy="0"/>
            </a:xfrm>
            <a:prstGeom prst="straightConnector1">
              <a:avLst/>
            </a:prstGeom>
            <a:noFill/>
            <a:ln cap="flat" cmpd="sng" w="9525">
              <a:solidFill>
                <a:srgbClr val="44546A"/>
              </a:solidFill>
              <a:prstDash val="solid"/>
              <a:round/>
              <a:headEnd len="med" w="med" type="none"/>
              <a:tailEnd len="med" w="med" type="triangle"/>
            </a:ln>
          </p:spPr>
        </p:cxnSp>
        <p:sp>
          <p:nvSpPr>
            <p:cNvPr id="636" name="Google Shape;636;p73"/>
            <p:cNvSpPr/>
            <p:nvPr/>
          </p:nvSpPr>
          <p:spPr>
            <a:xfrm>
              <a:off x="4878500" y="4732638"/>
              <a:ext cx="2468718" cy="739854"/>
            </a:xfrm>
            <a:prstGeom prst="flowChartTerminator">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Archive + Publish</a:t>
              </a:r>
              <a:r>
                <a:rPr lang="en" sz="1800"/>
                <a:t>: Inform producer, update dashboards, publish metadata, tag data</a:t>
              </a:r>
              <a:endParaRPr sz="1800"/>
            </a:p>
          </p:txBody>
        </p:sp>
        <p:sp>
          <p:nvSpPr>
            <p:cNvPr id="637" name="Google Shape;637;p73"/>
            <p:cNvSpPr txBox="1"/>
            <p:nvPr/>
          </p:nvSpPr>
          <p:spPr>
            <a:xfrm>
              <a:off x="7617075" y="5070063"/>
              <a:ext cx="233100" cy="36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Y</a:t>
              </a:r>
              <a:endParaRPr sz="1800">
                <a:latin typeface="Calibri"/>
                <a:ea typeface="Calibri"/>
                <a:cs typeface="Calibri"/>
                <a:sym typeface="Calibri"/>
              </a:endParaRPr>
            </a:p>
          </p:txBody>
        </p:sp>
        <p:sp>
          <p:nvSpPr>
            <p:cNvPr id="638" name="Google Shape;638;p73"/>
            <p:cNvSpPr/>
            <p:nvPr/>
          </p:nvSpPr>
          <p:spPr>
            <a:xfrm>
              <a:off x="1536450" y="5727500"/>
              <a:ext cx="276600" cy="928800"/>
            </a:xfrm>
            <a:prstGeom prst="roundRect">
              <a:avLst>
                <a:gd fmla="val 16667" name="adj"/>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MA</a:t>
              </a:r>
              <a:endParaRPr b="1" sz="1200">
                <a:solidFill>
                  <a:srgbClr val="FFFFFF"/>
                </a:solidFill>
              </a:endParaRPr>
            </a:p>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NTA</a:t>
              </a:r>
              <a:endParaRPr b="1" sz="1200">
                <a:solidFill>
                  <a:srgbClr val="FFFFFF"/>
                </a:solidFill>
              </a:endParaRPr>
            </a:p>
            <a:p>
              <a:pPr indent="0" lvl="0" marL="0" rtl="0" algn="ctr">
                <a:spcBef>
                  <a:spcPts val="0"/>
                </a:spcBef>
                <a:spcAft>
                  <a:spcPts val="0"/>
                </a:spcAft>
                <a:buNone/>
              </a:pPr>
              <a:r>
                <a:rPr b="1" lang="en" sz="1200">
                  <a:solidFill>
                    <a:srgbClr val="FFFFFF"/>
                  </a:solidFill>
                </a:rPr>
                <a:t>I</a:t>
              </a:r>
              <a:endParaRPr b="1" sz="1200">
                <a:solidFill>
                  <a:srgbClr val="FFFFFF"/>
                </a:solidFill>
              </a:endParaRPr>
            </a:p>
            <a:p>
              <a:pPr indent="0" lvl="0" marL="0" rtl="0" algn="ctr">
                <a:spcBef>
                  <a:spcPts val="0"/>
                </a:spcBef>
                <a:spcAft>
                  <a:spcPts val="0"/>
                </a:spcAft>
                <a:buNone/>
              </a:pPr>
              <a:r>
                <a:rPr b="1" lang="en" sz="1200">
                  <a:solidFill>
                    <a:srgbClr val="FFFFFF"/>
                  </a:solidFill>
                </a:rPr>
                <a:t>N</a:t>
              </a:r>
              <a:endParaRPr b="1" sz="1200">
                <a:solidFill>
                  <a:srgbClr val="FFFFFF"/>
                </a:solidFill>
              </a:endParaRPr>
            </a:p>
          </p:txBody>
        </p:sp>
        <p:sp>
          <p:nvSpPr>
            <p:cNvPr id="639" name="Google Shape;639;p73"/>
            <p:cNvSpPr/>
            <p:nvPr/>
          </p:nvSpPr>
          <p:spPr>
            <a:xfrm>
              <a:off x="1960900" y="5727500"/>
              <a:ext cx="8691600" cy="928800"/>
            </a:xfrm>
            <a:prstGeom prst="rect">
              <a:avLst/>
            </a:prstGeom>
            <a:solidFill>
              <a:srgbClr val="A4C2F4"/>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3"/>
            <p:cNvSpPr/>
            <p:nvPr/>
          </p:nvSpPr>
          <p:spPr>
            <a:xfrm>
              <a:off x="4879688" y="5850550"/>
              <a:ext cx="2468718" cy="739854"/>
            </a:xfrm>
            <a:prstGeom prst="flowChartTerminator">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Maintain</a:t>
              </a:r>
              <a:r>
                <a:rPr lang="en" sz="1800"/>
                <a:t>: Update metadata, publish new versions, apply retention schedules, etc.</a:t>
              </a:r>
              <a:endParaRPr sz="1800"/>
            </a:p>
          </p:txBody>
        </p:sp>
        <p:sp>
          <p:nvSpPr>
            <p:cNvPr id="633" name="Google Shape;633;p73"/>
            <p:cNvSpPr/>
            <p:nvPr/>
          </p:nvSpPr>
          <p:spPr>
            <a:xfrm>
              <a:off x="2981664" y="4833388"/>
              <a:ext cx="1411955" cy="535344"/>
            </a:xfrm>
            <a:prstGeom prst="flowChartDecision">
              <a:avLst/>
            </a:prstGeom>
            <a:solidFill>
              <a:srgbClr val="B4A7D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Ready?</a:t>
              </a:r>
              <a:endParaRPr sz="1800"/>
            </a:p>
          </p:txBody>
        </p:sp>
        <p:cxnSp>
          <p:nvCxnSpPr>
            <p:cNvPr id="641" name="Google Shape;641;p73"/>
            <p:cNvCxnSpPr>
              <a:stCxn id="633" idx="3"/>
              <a:endCxn id="636" idx="1"/>
            </p:cNvCxnSpPr>
            <p:nvPr/>
          </p:nvCxnSpPr>
          <p:spPr>
            <a:xfrm>
              <a:off x="4393619" y="5101060"/>
              <a:ext cx="484800" cy="1500"/>
            </a:xfrm>
            <a:prstGeom prst="straightConnector1">
              <a:avLst/>
            </a:prstGeom>
            <a:noFill/>
            <a:ln cap="flat" cmpd="sng" w="9525">
              <a:solidFill>
                <a:srgbClr val="44546A"/>
              </a:solidFill>
              <a:prstDash val="solid"/>
              <a:round/>
              <a:headEnd len="med" w="med" type="none"/>
              <a:tailEnd len="med" w="med" type="triangle"/>
            </a:ln>
          </p:spPr>
        </p:cxnSp>
        <p:sp>
          <p:nvSpPr>
            <p:cNvPr id="642" name="Google Shape;642;p73"/>
            <p:cNvSpPr txBox="1"/>
            <p:nvPr/>
          </p:nvSpPr>
          <p:spPr>
            <a:xfrm>
              <a:off x="4340475" y="5070063"/>
              <a:ext cx="233100" cy="36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Y</a:t>
              </a:r>
              <a:endParaRPr sz="1800">
                <a:latin typeface="Calibri"/>
                <a:ea typeface="Calibri"/>
                <a:cs typeface="Calibri"/>
                <a:sym typeface="Calibri"/>
              </a:endParaRPr>
            </a:p>
          </p:txBody>
        </p:sp>
        <p:cxnSp>
          <p:nvCxnSpPr>
            <p:cNvPr id="643" name="Google Shape;643;p73"/>
            <p:cNvCxnSpPr>
              <a:stCxn id="636" idx="2"/>
              <a:endCxn id="640" idx="0"/>
            </p:cNvCxnSpPr>
            <p:nvPr/>
          </p:nvCxnSpPr>
          <p:spPr>
            <a:xfrm>
              <a:off x="6112859" y="5472492"/>
              <a:ext cx="1200" cy="378000"/>
            </a:xfrm>
            <a:prstGeom prst="straightConnector1">
              <a:avLst/>
            </a:prstGeom>
            <a:noFill/>
            <a:ln cap="flat" cmpd="sng" w="9525">
              <a:solidFill>
                <a:srgbClr val="44546A"/>
              </a:solidFill>
              <a:prstDash val="solid"/>
              <a:round/>
              <a:headEnd len="med" w="med" type="triangle"/>
              <a:tailEnd len="med" w="med" type="triangle"/>
            </a:ln>
          </p:spPr>
        </p:cxnSp>
        <p:sp>
          <p:nvSpPr>
            <p:cNvPr id="618" name="Google Shape;618;p73"/>
            <p:cNvSpPr/>
            <p:nvPr/>
          </p:nvSpPr>
          <p:spPr>
            <a:xfrm>
              <a:off x="7989113" y="1774650"/>
              <a:ext cx="998622" cy="468450"/>
            </a:xfrm>
            <a:prstGeom prst="flowChartDocument">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Descriptive Info</a:t>
              </a:r>
              <a:endParaRPr sz="1800"/>
            </a:p>
          </p:txBody>
        </p:sp>
        <p:sp>
          <p:nvSpPr>
            <p:cNvPr id="644" name="Google Shape;644;p73"/>
            <p:cNvSpPr/>
            <p:nvPr/>
          </p:nvSpPr>
          <p:spPr>
            <a:xfrm>
              <a:off x="3022975" y="1761600"/>
              <a:ext cx="554500" cy="409025"/>
            </a:xfrm>
            <a:prstGeom prst="flowChartMagneticDisk">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Data</a:t>
              </a:r>
              <a:endParaRPr sz="1800"/>
            </a:p>
          </p:txBody>
        </p:sp>
        <p:cxnSp>
          <p:nvCxnSpPr>
            <p:cNvPr id="645" name="Google Shape;645;p73"/>
            <p:cNvCxnSpPr>
              <a:stCxn id="616" idx="2"/>
              <a:endCxn id="613" idx="0"/>
            </p:cNvCxnSpPr>
            <p:nvPr/>
          </p:nvCxnSpPr>
          <p:spPr>
            <a:xfrm>
              <a:off x="3998136" y="2190330"/>
              <a:ext cx="2127900" cy="381000"/>
            </a:xfrm>
            <a:prstGeom prst="straightConnector1">
              <a:avLst/>
            </a:prstGeom>
            <a:noFill/>
            <a:ln cap="flat" cmpd="sng" w="9525">
              <a:solidFill>
                <a:srgbClr val="44546A"/>
              </a:solidFill>
              <a:prstDash val="solid"/>
              <a:round/>
              <a:headEnd len="med" w="med" type="none"/>
              <a:tailEnd len="med" w="med" type="triangle"/>
            </a:ln>
          </p:spPr>
        </p:cxnSp>
        <p:cxnSp>
          <p:nvCxnSpPr>
            <p:cNvPr id="646" name="Google Shape;646;p73"/>
            <p:cNvCxnSpPr>
              <a:stCxn id="618" idx="2"/>
              <a:endCxn id="613" idx="0"/>
            </p:cNvCxnSpPr>
            <p:nvPr/>
          </p:nvCxnSpPr>
          <p:spPr>
            <a:xfrm flipH="1">
              <a:off x="6125924" y="2212130"/>
              <a:ext cx="2362500" cy="359400"/>
            </a:xfrm>
            <a:prstGeom prst="straightConnector1">
              <a:avLst/>
            </a:prstGeom>
            <a:noFill/>
            <a:ln cap="flat" cmpd="sng" w="9525">
              <a:solidFill>
                <a:srgbClr val="44546A"/>
              </a:solidFill>
              <a:prstDash val="solid"/>
              <a:round/>
              <a:headEnd len="med" w="med" type="none"/>
              <a:tailEnd len="med" w="med" type="triangle"/>
            </a:ln>
          </p:spPr>
        </p:cxnSp>
      </p:grpSp>
      <p:pic>
        <p:nvPicPr>
          <p:cNvPr descr="https://lh5.googleusercontent.com/Ppd6UwSnAXFvM2iw1ar-TdqaRgSzoEIVMOri0JgG4jkd8hzkTYCh_c7UJx6iVOflOPHLepgQR4gbd8N_hecIld7GuxP2Cvd5GT84N_Q2q1WvY0XypHLzEJDWMjnCjLcy5C1mfeLRk_U=s0" id="647" name="Google Shape;647;p73"/>
          <p:cNvPicPr preferRelativeResize="0"/>
          <p:nvPr/>
        </p:nvPicPr>
        <p:blipFill rotWithShape="1">
          <a:blip r:embed="rId3">
            <a:alphaModFix/>
          </a:blip>
          <a:srcRect b="0" l="0" r="0" t="0"/>
          <a:stretch/>
        </p:blipFill>
        <p:spPr>
          <a:xfrm>
            <a:off x="1240700" y="947760"/>
            <a:ext cx="6662600" cy="3828132"/>
          </a:xfrm>
          <a:prstGeom prst="rect">
            <a:avLst/>
          </a:prstGeom>
          <a:noFill/>
          <a:ln>
            <a:noFill/>
          </a:ln>
        </p:spPr>
      </p:pic>
      <p:sp>
        <p:nvSpPr>
          <p:cNvPr id="648" name="Google Shape;648;p73"/>
          <p:cNvSpPr/>
          <p:nvPr/>
        </p:nvSpPr>
        <p:spPr>
          <a:xfrm>
            <a:off x="3687800" y="2828426"/>
            <a:ext cx="4055400" cy="18459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9" name="Google Shape;649;p73"/>
          <p:cNvSpPr txBox="1"/>
          <p:nvPr/>
        </p:nvSpPr>
        <p:spPr>
          <a:xfrm rot="-5400000">
            <a:off x="6999700" y="3561777"/>
            <a:ext cx="190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0000"/>
                </a:solidFill>
                <a:latin typeface="Calibri"/>
                <a:ea typeface="Calibri"/>
                <a:cs typeface="Calibri"/>
                <a:sym typeface="Calibri"/>
              </a:rPr>
              <a:t>Cloud Archive</a:t>
            </a:r>
            <a:r>
              <a:rPr lang="en">
                <a:solidFill>
                  <a:srgbClr val="FF0000"/>
                </a:solidFill>
                <a:latin typeface="Calibri"/>
                <a:ea typeface="Calibri"/>
                <a:cs typeface="Calibri"/>
                <a:sym typeface="Calibri"/>
              </a:rPr>
              <a:t> MVP</a:t>
            </a:r>
            <a:endParaRPr>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SDIS Cloud IPT Template 1909">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