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12"/>
  </p:notesMasterIdLst>
  <p:sldIdLst>
    <p:sldId id="256" r:id="rId2"/>
    <p:sldId id="260" r:id="rId3"/>
    <p:sldId id="261" r:id="rId4"/>
    <p:sldId id="262" r:id="rId5"/>
    <p:sldId id="263" r:id="rId6"/>
    <p:sldId id="264" r:id="rId7"/>
    <p:sldId id="265" r:id="rId8"/>
    <p:sldId id="266" r:id="rId9"/>
    <p:sldId id="267" r:id="rId10"/>
    <p:sldId id="268"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6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4"/>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WGCV-51, 3-6 October 2022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5"/>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WGCV-51, 3-6 October 2022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WGCV-51, 3-6 October 2022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xfrm>
            <a:off x="265293" y="6356350"/>
            <a:ext cx="2743200" cy="365125"/>
          </a:xfrm>
          <a:prstGeom prst="rect">
            <a:avLst/>
          </a:prstGeom>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xfrm>
            <a:off x="9652000" y="6546851"/>
            <a:ext cx="2540000" cy="246221"/>
          </a:xfrm>
          <a:prstGeom prst="rect">
            <a:avLst/>
          </a:prstGeom>
          <a:ln/>
        </p:spPr>
        <p:txBody>
          <a:bodyPr/>
          <a:lstStyle>
            <a:lvl1pPr>
              <a:defRPr/>
            </a:lvl1pPr>
          </a:lstStyle>
          <a:p>
            <a:pPr>
              <a:defRPr/>
            </a:pPr>
            <a:fld id="{92B7386E-C2F9-4FDD-850A-759F4B31A3FD}" type="slidenum">
              <a:rPr lang="en-US" altLang="ja-JP"/>
              <a:pPr>
                <a:defRPr/>
              </a:pPr>
              <a:t>‹#›</a:t>
            </a:fld>
            <a:endParaRPr lang="en-US" altLang="ja-JP" dirty="0"/>
          </a:p>
        </p:txBody>
      </p:sp>
    </p:spTree>
    <p:extLst>
      <p:ext uri="{BB962C8B-B14F-4D97-AF65-F5344CB8AC3E}">
        <p14:creationId xmlns:p14="http://schemas.microsoft.com/office/powerpoint/2010/main" val="2454301103"/>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iopscience.iop.org/article/10.1088/1681-7575/ab1705/pdf"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ceos.org/ard/"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arth.esa.int/eogateway/activities/edap/edap-best-practice-guidelines"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47" y="175938"/>
            <a:ext cx="9867363"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7500" dirty="0" smtClean="0"/>
              <a:t>WGISS / WGCV-51</a:t>
            </a:r>
            <a:endParaRPr sz="7500" dirty="0"/>
          </a:p>
          <a:p>
            <a:r>
              <a:rPr lang="en-GB" sz="4000" i="1" dirty="0" smtClean="0"/>
              <a:t/>
            </a:r>
            <a:br>
              <a:rPr lang="en-GB" sz="4000" i="1" dirty="0" smtClean="0"/>
            </a:br>
            <a:r>
              <a:rPr lang="en-GB" sz="3600" dirty="0"/>
              <a:t>Data Quality Assessment and Indicators, </a:t>
            </a:r>
            <a:r>
              <a:rPr lang="en-GB" sz="3600" dirty="0" smtClean="0"/>
              <a:t/>
            </a:r>
            <a:br>
              <a:rPr lang="en-GB" sz="3600" dirty="0" smtClean="0"/>
            </a:br>
            <a:r>
              <a:rPr lang="en-GB" sz="3600" dirty="0" smtClean="0"/>
              <a:t>and </a:t>
            </a:r>
            <a:r>
              <a:rPr lang="en-GB" sz="3600" dirty="0"/>
              <a:t>DMSMM Maturity Matrix</a:t>
            </a:r>
            <a:r>
              <a:rPr lang="en-GB" sz="1400" dirty="0"/>
              <a:t/>
            </a:r>
            <a:br>
              <a:rPr lang="en-GB" sz="1400" dirty="0"/>
            </a:br>
            <a:r>
              <a:rPr lang="en-GB" sz="3600" dirty="0"/>
              <a:t>Data Quality Indicators  </a:t>
            </a:r>
            <a:br>
              <a:rPr lang="en-GB" sz="3600" dirty="0"/>
            </a:br>
            <a:r>
              <a:rPr lang="en-GB" sz="2000" i="1" dirty="0" smtClean="0"/>
              <a:t/>
            </a:r>
            <a:br>
              <a:rPr lang="en-GB" sz="2000" i="1" dirty="0" smtClean="0"/>
            </a:br>
            <a:r>
              <a:rPr lang="en-GB" sz="2000" i="1" dirty="0"/>
              <a:t/>
            </a:r>
            <a:br>
              <a:rPr lang="en-GB" sz="2000" i="1" dirty="0"/>
            </a:br>
            <a:endParaRPr sz="2000" i="1" dirty="0"/>
          </a:p>
        </p:txBody>
      </p:sp>
      <p:sp>
        <p:nvSpPr>
          <p:cNvPr id="67" name="Google Shape;67;p7"/>
          <p:cNvSpPr/>
          <p:nvPr/>
        </p:nvSpPr>
        <p:spPr>
          <a:xfrm>
            <a:off x="7222284" y="4252682"/>
            <a:ext cx="4832943" cy="2605318"/>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endParaRPr sz="2200" b="1" dirty="0">
              <a:solidFill>
                <a:schemeClr val="accent1"/>
              </a:solidFill>
            </a:endParaRPr>
          </a:p>
          <a:p>
            <a:pPr marL="0" marR="0" lvl="0" indent="0" algn="r" rtl="0">
              <a:lnSpc>
                <a:spcPct val="150000"/>
              </a:lnSpc>
              <a:spcBef>
                <a:spcPts val="0"/>
              </a:spcBef>
              <a:spcAft>
                <a:spcPts val="0"/>
              </a:spcAft>
              <a:buNone/>
            </a:pPr>
            <a:r>
              <a:rPr lang="en-GB" sz="2200" b="1" i="0" u="none" strike="noStrike" cap="none" dirty="0" smtClean="0">
                <a:solidFill>
                  <a:schemeClr val="accent1"/>
                </a:solidFill>
                <a:latin typeface="Arial"/>
                <a:ea typeface="Arial"/>
                <a:cs typeface="Arial"/>
                <a:sym typeface="Arial"/>
              </a:rPr>
              <a:t>Philippe Goryl, ESA </a:t>
            </a:r>
            <a:endParaRPr dirty="0"/>
          </a:p>
          <a:p>
            <a:pPr marL="0" marR="0" lvl="0" indent="0" algn="r" rtl="0">
              <a:lnSpc>
                <a:spcPct val="150000"/>
              </a:lnSpc>
              <a:spcBef>
                <a:spcPts val="0"/>
              </a:spcBef>
              <a:spcAft>
                <a:spcPts val="0"/>
              </a:spcAft>
              <a:buNone/>
            </a:pPr>
            <a:r>
              <a:rPr lang="en-GB" sz="2200" b="1" dirty="0" smtClean="0">
                <a:solidFill>
                  <a:schemeClr val="accent1"/>
                </a:solidFill>
              </a:rPr>
              <a:t>Joint WGISS/WGCV</a:t>
            </a:r>
            <a:endParaRPr dirty="0"/>
          </a:p>
          <a:p>
            <a:pPr marL="0" marR="0" lvl="0" indent="0" algn="r" rtl="0">
              <a:lnSpc>
                <a:spcPct val="150000"/>
              </a:lnSpc>
              <a:spcBef>
                <a:spcPts val="0"/>
              </a:spcBef>
              <a:spcAft>
                <a:spcPts val="0"/>
              </a:spcAft>
              <a:buNone/>
            </a:pPr>
            <a:r>
              <a:rPr lang="en-GB" sz="2200" b="1" dirty="0">
                <a:solidFill>
                  <a:schemeClr val="accent1"/>
                </a:solidFill>
              </a:rPr>
              <a:t>WGCV-51, Tokyo, Japan</a:t>
            </a:r>
            <a:endParaRPr sz="22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GB" sz="2200" b="1" dirty="0">
                <a:solidFill>
                  <a:schemeClr val="accent1"/>
                </a:solidFill>
              </a:rPr>
              <a:t>3rd - 6th October 2022</a:t>
            </a:r>
            <a:endParaRPr sz="2200" b="1" i="0" u="none" strike="noStrike" cap="none" dirty="0">
              <a:solidFill>
                <a:schemeClr val="accen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E69F8C-7E01-6344-9D75-F61374C76109}"/>
              </a:ext>
            </a:extLst>
          </p:cNvPr>
          <p:cNvSpPr>
            <a:spLocks noGrp="1"/>
          </p:cNvSpPr>
          <p:nvPr>
            <p:ph type="sldNum" sz="quarter" idx="12"/>
          </p:nvPr>
        </p:nvSpPr>
        <p:spPr/>
        <p:txBody>
          <a:bodyPr/>
          <a:lstStyle/>
          <a:p>
            <a:pPr>
              <a:defRPr/>
            </a:pPr>
            <a:fld id="{92B7386E-C2F9-4FDD-850A-759F4B31A3FD}" type="slidenum">
              <a:rPr lang="en-US" altLang="ja-JP" smtClean="0"/>
              <a:pPr>
                <a:defRPr/>
              </a:pPr>
              <a:t>10</a:t>
            </a:fld>
            <a:endParaRPr lang="en-US" altLang="ja-JP" dirty="0"/>
          </a:p>
        </p:txBody>
      </p:sp>
      <p:sp>
        <p:nvSpPr>
          <p:cNvPr id="4" name="正方形/長方形 3">
            <a:extLst>
              <a:ext uri="{FF2B5EF4-FFF2-40B4-BE49-F238E27FC236}">
                <a16:creationId xmlns:a16="http://schemas.microsoft.com/office/drawing/2014/main" id="{78C0DCF7-3A49-A341-8342-5E8962147705}"/>
              </a:ext>
            </a:extLst>
          </p:cNvPr>
          <p:cNvSpPr/>
          <p:nvPr/>
        </p:nvSpPr>
        <p:spPr>
          <a:xfrm>
            <a:off x="2409106" y="130700"/>
            <a:ext cx="7373788" cy="523220"/>
          </a:xfrm>
          <a:prstGeom prst="rect">
            <a:avLst/>
          </a:prstGeom>
        </p:spPr>
        <p:txBody>
          <a:bodyPr wrap="square">
            <a:spAutoFit/>
          </a:bodyPr>
          <a:lstStyle/>
          <a:p>
            <a:pPr algn="ctr"/>
            <a:r>
              <a:rPr lang="en-GB" altLang="ja-JP" sz="2800" dirty="0">
                <a:solidFill>
                  <a:schemeClr val="bg1"/>
                </a:solidFill>
              </a:rPr>
              <a:t>Conclusion</a:t>
            </a:r>
            <a:endParaRPr lang="ja-JP" altLang="en-US" sz="280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5" name="Rectangle 4">
            <a:extLst>
              <a:ext uri="{FF2B5EF4-FFF2-40B4-BE49-F238E27FC236}">
                <a16:creationId xmlns:a16="http://schemas.microsoft.com/office/drawing/2014/main" id="{5B61BF11-B7FE-AA4E-9476-540CA6DBA4FE}"/>
              </a:ext>
            </a:extLst>
          </p:cNvPr>
          <p:cNvSpPr/>
          <p:nvPr/>
        </p:nvSpPr>
        <p:spPr>
          <a:xfrm>
            <a:off x="214859" y="1296678"/>
            <a:ext cx="11430000" cy="4607415"/>
          </a:xfrm>
          <a:prstGeom prst="rect">
            <a:avLst/>
          </a:prstGeom>
        </p:spPr>
        <p:txBody>
          <a:bodyPr wrap="square">
            <a:spAutoFit/>
          </a:bodyPr>
          <a:lstStyle/>
          <a:p>
            <a:pPr algn="just">
              <a:lnSpc>
                <a:spcPct val="90000"/>
              </a:lnSpc>
              <a:defRPr/>
            </a:pPr>
            <a:r>
              <a:rPr lang="en-GB" sz="2400" dirty="0">
                <a:latin typeface="Calibri" panose="020F0502020204030204" pitchFamily="34" charset="0"/>
                <a:ea typeface="MS PGothic" charset="0"/>
                <a:cs typeface="Calibri" panose="020F0502020204030204" pitchFamily="34" charset="0"/>
              </a:rPr>
              <a:t>The following aspects are recognized crucial for an optimal EO data quality assessment:</a:t>
            </a:r>
          </a:p>
          <a:p>
            <a:pPr algn="just">
              <a:lnSpc>
                <a:spcPct val="90000"/>
              </a:lnSpc>
              <a:defRPr/>
            </a:pPr>
            <a:r>
              <a:rPr lang="en-GB" sz="2400" dirty="0">
                <a:latin typeface="Calibri" panose="020F0502020204030204" pitchFamily="34" charset="0"/>
                <a:ea typeface="MS PGothic" charset="0"/>
                <a:cs typeface="Calibri" panose="020F0502020204030204" pitchFamily="34" charset="0"/>
              </a:rPr>
              <a:t> </a:t>
            </a:r>
          </a:p>
          <a:p>
            <a:pPr marL="171450" indent="-171450" algn="just">
              <a:lnSpc>
                <a:spcPct val="90000"/>
              </a:lnSpc>
              <a:buFont typeface="Arial" panose="020B0604020202020204" pitchFamily="34" charset="0"/>
              <a:buChar char="•"/>
              <a:defRPr/>
            </a:pPr>
            <a:r>
              <a:rPr lang="en-GB" sz="2400" dirty="0">
                <a:latin typeface="Calibri" panose="020F0502020204030204" pitchFamily="34" charset="0"/>
                <a:ea typeface="MS PGothic" charset="0"/>
                <a:cs typeface="Calibri" panose="020F0502020204030204" pitchFamily="34" charset="0"/>
              </a:rPr>
              <a:t>The overall strategy shall be in line with the </a:t>
            </a:r>
            <a:r>
              <a:rPr lang="en-GB" sz="2400" b="1" dirty="0">
                <a:latin typeface="Calibri" panose="020F0502020204030204" pitchFamily="34" charset="0"/>
                <a:ea typeface="MS PGothic" charset="0"/>
                <a:cs typeface="Calibri" panose="020F0502020204030204" pitchFamily="34" charset="0"/>
              </a:rPr>
              <a:t>QA4EO principles</a:t>
            </a:r>
          </a:p>
          <a:p>
            <a:pPr marL="171450" indent="-171450" algn="just" rtl="0" latinLnBrk="1" hangingPunct="0">
              <a:lnSpc>
                <a:spcPct val="90000"/>
              </a:lnSpc>
              <a:buFont typeface="Arial" panose="020B0604020202020204" pitchFamily="34" charset="0"/>
              <a:buChar char="•"/>
              <a:defRPr/>
            </a:pPr>
            <a:r>
              <a:rPr lang="en-GB" sz="2400" dirty="0">
                <a:latin typeface="Calibri" panose="020F0502020204030204" pitchFamily="34" charset="0"/>
                <a:ea typeface="MS PGothic" charset="0"/>
                <a:cs typeface="Calibri" panose="020F0502020204030204" pitchFamily="34" charset="0"/>
              </a:rPr>
              <a:t>It is optimal to have </a:t>
            </a:r>
            <a:r>
              <a:rPr lang="en-GB" sz="2400" b="1" dirty="0">
                <a:latin typeface="Calibri" panose="020F0502020204030204" pitchFamily="34" charset="0"/>
                <a:ea typeface="MS PGothic" charset="0"/>
                <a:cs typeface="Calibri" panose="020F0502020204030204" pitchFamily="34" charset="0"/>
              </a:rPr>
              <a:t>quality information per pixel </a:t>
            </a:r>
            <a:r>
              <a:rPr lang="en-GB" sz="2400" dirty="0">
                <a:latin typeface="Calibri" panose="020F0502020204030204" pitchFamily="34" charset="0"/>
                <a:ea typeface="MS PGothic" charset="0"/>
                <a:cs typeface="Calibri" panose="020F0502020204030204" pitchFamily="34" charset="0"/>
              </a:rPr>
              <a:t>and at </a:t>
            </a:r>
            <a:r>
              <a:rPr lang="en-GB" sz="2400" b="1" dirty="0">
                <a:latin typeface="Calibri" panose="020F0502020204030204" pitchFamily="34" charset="0"/>
                <a:ea typeface="MS PGothic" charset="0"/>
                <a:cs typeface="Calibri" panose="020F0502020204030204" pitchFamily="34" charset="0"/>
              </a:rPr>
              <a:t>lower processing level</a:t>
            </a:r>
          </a:p>
          <a:p>
            <a:pPr marL="171450" indent="-171450" algn="just" rtl="0" latinLnBrk="1" hangingPunct="0">
              <a:lnSpc>
                <a:spcPct val="90000"/>
              </a:lnSpc>
              <a:buFont typeface="Arial" panose="020B0604020202020204" pitchFamily="34" charset="0"/>
              <a:buChar char="•"/>
              <a:defRPr/>
            </a:pPr>
            <a:r>
              <a:rPr lang="en-GB" sz="2400" b="1" dirty="0">
                <a:latin typeface="Calibri" panose="020F0502020204030204" pitchFamily="34" charset="0"/>
                <a:ea typeface="MS PGothic" charset="0"/>
                <a:cs typeface="Calibri" panose="020F0502020204030204" pitchFamily="34" charset="0"/>
              </a:rPr>
              <a:t>Uncertainty Characterization </a:t>
            </a:r>
            <a:r>
              <a:rPr lang="en-GB" sz="2400" dirty="0">
                <a:latin typeface="Calibri" panose="020F0502020204030204" pitchFamily="34" charset="0"/>
                <a:ea typeface="MS PGothic" charset="0"/>
                <a:cs typeface="Calibri" panose="020F0502020204030204" pitchFamily="34" charset="0"/>
              </a:rPr>
              <a:t>for EO Product shall follow standard guidelines</a:t>
            </a:r>
          </a:p>
          <a:p>
            <a:pPr marL="171450" indent="-171450" algn="just" rtl="0" latinLnBrk="1" hangingPunct="0">
              <a:lnSpc>
                <a:spcPct val="90000"/>
              </a:lnSpc>
              <a:buFont typeface="Arial" panose="020B0604020202020204" pitchFamily="34" charset="0"/>
              <a:buChar char="•"/>
              <a:defRPr/>
            </a:pPr>
            <a:r>
              <a:rPr lang="en-GB" sz="2400" b="1" dirty="0">
                <a:latin typeface="Calibri" panose="020F0502020204030204" pitchFamily="34" charset="0"/>
                <a:ea typeface="MS PGothic" charset="0"/>
                <a:cs typeface="Calibri" panose="020F0502020204030204" pitchFamily="34" charset="0"/>
              </a:rPr>
              <a:t>Cal/Val activities </a:t>
            </a:r>
            <a:r>
              <a:rPr lang="en-GB" sz="2400" dirty="0">
                <a:latin typeface="Calibri" panose="020F0502020204030204" pitchFamily="34" charset="0"/>
                <a:ea typeface="MS PGothic" charset="0"/>
                <a:cs typeface="Calibri" panose="020F0502020204030204" pitchFamily="34" charset="0"/>
              </a:rPr>
              <a:t>shall be part of the overall Satellite Mission </a:t>
            </a:r>
          </a:p>
          <a:p>
            <a:pPr marL="171450" indent="-171450" algn="just" rtl="0" latinLnBrk="1" hangingPunct="0">
              <a:lnSpc>
                <a:spcPct val="90000"/>
              </a:lnSpc>
              <a:buFont typeface="Arial" panose="020B0604020202020204" pitchFamily="34" charset="0"/>
              <a:buChar char="•"/>
              <a:defRPr/>
            </a:pPr>
            <a:r>
              <a:rPr lang="en-GB" sz="2400" b="1" dirty="0">
                <a:latin typeface="Calibri" panose="020F0502020204030204" pitchFamily="34" charset="0"/>
                <a:ea typeface="MS PGothic" charset="0"/>
                <a:cs typeface="Calibri" panose="020F0502020204030204" pitchFamily="34" charset="0"/>
              </a:rPr>
              <a:t>Metadata</a:t>
            </a:r>
            <a:r>
              <a:rPr lang="en-GB" sz="2400" dirty="0">
                <a:latin typeface="Calibri" panose="020F0502020204030204" pitchFamily="34" charset="0"/>
                <a:ea typeface="MS PGothic" charset="0"/>
                <a:cs typeface="Calibri" panose="020F0502020204030204" pitchFamily="34" charset="0"/>
              </a:rPr>
              <a:t> shall include quality information and follow good practices and standards</a:t>
            </a:r>
          </a:p>
          <a:p>
            <a:pPr marL="171450" indent="-171450" algn="just" rtl="0" latinLnBrk="1" hangingPunct="0">
              <a:lnSpc>
                <a:spcPct val="90000"/>
              </a:lnSpc>
              <a:buFont typeface="Arial" panose="020B0604020202020204" pitchFamily="34" charset="0"/>
              <a:buChar char="•"/>
              <a:defRPr/>
            </a:pPr>
            <a:r>
              <a:rPr lang="en-GB" sz="2400" dirty="0">
                <a:latin typeface="Calibri" panose="020F0502020204030204" pitchFamily="34" charset="0"/>
                <a:cs typeface="Calibri" panose="020F0502020204030204" pitchFamily="34" charset="0"/>
              </a:rPr>
              <a:t>Post-launch Cal/Val activities shall exploit appropriate </a:t>
            </a:r>
            <a:r>
              <a:rPr lang="en-GB" sz="2400" b="1" dirty="0">
                <a:latin typeface="Calibri" panose="020F0502020204030204" pitchFamily="34" charset="0"/>
                <a:cs typeface="Calibri" panose="020F0502020204030204" pitchFamily="34" charset="0"/>
              </a:rPr>
              <a:t>infrastructure/methods traceable to SI </a:t>
            </a:r>
            <a:r>
              <a:rPr lang="en-GB" sz="2400" dirty="0">
                <a:latin typeface="Calibri" panose="020F0502020204030204" pitchFamily="34" charset="0"/>
                <a:cs typeface="Calibri" panose="020F0502020204030204" pitchFamily="34" charset="0"/>
              </a:rPr>
              <a:t>(e.g. FRM).</a:t>
            </a:r>
            <a:endParaRPr lang="en-GB" sz="2400" dirty="0">
              <a:latin typeface="Calibri" panose="020F0502020204030204" pitchFamily="34" charset="0"/>
              <a:ea typeface="MS PGothic" charset="0"/>
              <a:cs typeface="Calibri" panose="020F0502020204030204" pitchFamily="34" charset="0"/>
            </a:endParaRPr>
          </a:p>
          <a:p>
            <a:pPr marL="171450" indent="-171450" algn="just">
              <a:lnSpc>
                <a:spcPct val="90000"/>
              </a:lnSpc>
              <a:buFont typeface="Arial" panose="020B0604020202020204" pitchFamily="34" charset="0"/>
              <a:buChar char="•"/>
              <a:defRPr/>
            </a:pPr>
            <a:r>
              <a:rPr lang="en-GB" sz="2400" dirty="0">
                <a:latin typeface="Calibri" panose="020F0502020204030204" pitchFamily="34" charset="0"/>
                <a:ea typeface="MS PGothic" charset="0"/>
                <a:cs typeface="Calibri" panose="020F0502020204030204" pitchFamily="34" charset="0"/>
              </a:rPr>
              <a:t>Validation plans are implemented involving: Mission Performance Centres  and Validation Teams</a:t>
            </a:r>
          </a:p>
          <a:p>
            <a:pPr marL="171450" indent="-171450" algn="just">
              <a:lnSpc>
                <a:spcPct val="90000"/>
              </a:lnSpc>
              <a:buFont typeface="Arial" panose="020B0604020202020204" pitchFamily="34" charset="0"/>
              <a:buChar char="•"/>
              <a:defRPr/>
            </a:pPr>
            <a:r>
              <a:rPr lang="en-GB" sz="2400" b="1" dirty="0">
                <a:latin typeface="Calibri" panose="020F0502020204030204" pitchFamily="34" charset="0"/>
              </a:rPr>
              <a:t>State-of-the-art</a:t>
            </a:r>
            <a:r>
              <a:rPr lang="en-GB" sz="2400" dirty="0">
                <a:latin typeface="Calibri" panose="020F0502020204030204" pitchFamily="34" charset="0"/>
              </a:rPr>
              <a:t> algorithms, tools and procedures used, easily “</a:t>
            </a:r>
            <a:r>
              <a:rPr lang="en-GB" sz="2400" b="1" dirty="0">
                <a:latin typeface="Calibri" panose="020F0502020204030204" pitchFamily="34" charset="0"/>
              </a:rPr>
              <a:t>fit for purpose</a:t>
            </a:r>
            <a:r>
              <a:rPr lang="en-GB" sz="2400" dirty="0">
                <a:latin typeface="Calibri" panose="020F0502020204030204" pitchFamily="34" charset="0"/>
              </a:rPr>
              <a:t>” in terms of the mission’s stated performance.</a:t>
            </a:r>
            <a:endParaRPr lang="en-GB" sz="2400" dirty="0">
              <a:solidFill>
                <a:schemeClr val="tx1">
                  <a:lumMod val="65000"/>
                  <a:lumOff val="35000"/>
                </a:schemeClr>
              </a:solidFill>
              <a:latin typeface="Calibri" panose="020F0502020204030204" pitchFamily="34" charset="0"/>
              <a:ea typeface="MS PGothic" charset="0"/>
              <a:cs typeface="Calibri" panose="020F0502020204030204" pitchFamily="34" charset="0"/>
            </a:endParaRPr>
          </a:p>
          <a:p>
            <a:pPr algn="just">
              <a:lnSpc>
                <a:spcPct val="90000"/>
              </a:lnSpc>
              <a:defRPr/>
            </a:pPr>
            <a:endParaRPr lang="en-GB" dirty="0">
              <a:latin typeface="Calibri" panose="020F0502020204030204" pitchFamily="34" charset="0"/>
              <a:ea typeface="MS PGothic" charset="0"/>
              <a:cs typeface="Calibri" panose="020F0502020204030204" pitchFamily="34" charset="0"/>
            </a:endParaRPr>
          </a:p>
        </p:txBody>
      </p:sp>
    </p:spTree>
    <p:extLst>
      <p:ext uri="{BB962C8B-B14F-4D97-AF65-F5344CB8AC3E}">
        <p14:creationId xmlns:p14="http://schemas.microsoft.com/office/powerpoint/2010/main" val="2634677758"/>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E016244-6052-444F-A050-58E37AE6DE91}"/>
              </a:ext>
            </a:extLst>
          </p:cNvPr>
          <p:cNvSpPr/>
          <p:nvPr/>
        </p:nvSpPr>
        <p:spPr>
          <a:xfrm>
            <a:off x="2278212" y="168372"/>
            <a:ext cx="7373788" cy="523220"/>
          </a:xfrm>
          <a:prstGeom prst="rect">
            <a:avLst/>
          </a:prstGeom>
        </p:spPr>
        <p:txBody>
          <a:bodyPr wrap="square">
            <a:spAutoFit/>
          </a:bodyPr>
          <a:lstStyle/>
          <a:p>
            <a:pPr algn="ctr"/>
            <a:r>
              <a:rPr lang="en-US" altLang="ja-JP" sz="2800" dirty="0">
                <a:solidFill>
                  <a:schemeClr val="bg1"/>
                </a:solidFill>
                <a:latin typeface="Arial" panose="020B0604020202020204" pitchFamily="34" charset="0"/>
                <a:ea typeface="Meiryo UI" panose="020B0604030504040204" pitchFamily="50" charset="-128"/>
                <a:cs typeface="Arial" panose="020B0604020202020204" pitchFamily="34" charset="0"/>
              </a:rPr>
              <a:t>QA4EO Principle</a:t>
            </a:r>
            <a:endParaRPr lang="ja-JP" altLang="en-US" sz="280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8" name="スライド番号プレースホルダー 2">
            <a:extLst>
              <a:ext uri="{FF2B5EF4-FFF2-40B4-BE49-F238E27FC236}">
                <a16:creationId xmlns:a16="http://schemas.microsoft.com/office/drawing/2014/main" id="{AF3155A8-8793-467C-BE6C-2FA5DC42BFC7}"/>
              </a:ext>
            </a:extLst>
          </p:cNvPr>
          <p:cNvSpPr>
            <a:spLocks noGrp="1"/>
          </p:cNvSpPr>
          <p:nvPr>
            <p:ph type="sldNum" sz="quarter" idx="12"/>
          </p:nvPr>
        </p:nvSpPr>
        <p:spPr>
          <a:xfrm>
            <a:off x="9652000" y="6512562"/>
            <a:ext cx="2540000" cy="369332"/>
          </a:xfrm>
        </p:spPr>
        <p:txBody>
          <a:bodyPr/>
          <a:lstStyle/>
          <a:p>
            <a:pPr>
              <a:defRPr/>
            </a:pPr>
            <a:fld id="{92B7386E-C2F9-4FDD-850A-759F4B31A3FD}" type="slidenum">
              <a:rPr lang="en-US" altLang="ja-JP" smtClean="0"/>
              <a:pPr>
                <a:defRPr/>
              </a:pPr>
              <a:t>2</a:t>
            </a:fld>
            <a:endParaRPr lang="en-US" altLang="ja-JP" dirty="0"/>
          </a:p>
        </p:txBody>
      </p:sp>
      <p:sp>
        <p:nvSpPr>
          <p:cNvPr id="2" name="Rectangle 1"/>
          <p:cNvSpPr/>
          <p:nvPr/>
        </p:nvSpPr>
        <p:spPr>
          <a:xfrm>
            <a:off x="170747" y="1177243"/>
            <a:ext cx="11820525" cy="1323439"/>
          </a:xfrm>
          <a:prstGeom prst="rect">
            <a:avLst/>
          </a:prstGeom>
        </p:spPr>
        <p:txBody>
          <a:bodyPr wrap="square">
            <a:spAutoFit/>
          </a:bodyPr>
          <a:lstStyle/>
          <a:p>
            <a:pPr algn="just"/>
            <a:r>
              <a:rPr lang="en-GB" sz="1600" dirty="0">
                <a:solidFill>
                  <a:schemeClr val="accent5">
                    <a:lumMod val="50000"/>
                  </a:schemeClr>
                </a:solidFill>
                <a:latin typeface="Calibri" panose="020F0502020204030204" pitchFamily="34" charset="0"/>
                <a:cs typeface="Calibri" panose="020F0502020204030204" pitchFamily="34" charset="0"/>
              </a:rPr>
              <a:t>QA4EO has been endorsed by CEOS as a contribution to facilitate the GEO vision for a Global Earth Observation System of Systems (GEOSS). The aim of GEOSS is to deliver comprehensive and timely knowledge / information products worldwide to meet the needs of its nine “societal benefit areas”: If the vision of GEOSS is to be achieved, </a:t>
            </a:r>
            <a:r>
              <a:rPr lang="en-GB" sz="1600" b="1" dirty="0">
                <a:solidFill>
                  <a:schemeClr val="accent5">
                    <a:lumMod val="50000"/>
                  </a:schemeClr>
                </a:solidFill>
                <a:latin typeface="Calibri" panose="020F0502020204030204" pitchFamily="34" charset="0"/>
                <a:cs typeface="Calibri" panose="020F0502020204030204" pitchFamily="34" charset="0"/>
              </a:rPr>
              <a:t>Quality Indicators </a:t>
            </a:r>
            <a:r>
              <a:rPr lang="en-GB" sz="1600" dirty="0">
                <a:solidFill>
                  <a:schemeClr val="accent5">
                    <a:lumMod val="50000"/>
                  </a:schemeClr>
                </a:solidFill>
                <a:latin typeface="Calibri" panose="020F0502020204030204" pitchFamily="34" charset="0"/>
                <a:cs typeface="Calibri" panose="020F0502020204030204" pitchFamily="34" charset="0"/>
              </a:rPr>
              <a:t>(QIs) should be ascribed to data and, in particular, to delivered information products, at each stage of the data processing chain - from collection and processing to delivery. A QI should provide sufficient information to allow all users to readily evaluate a product’s suitability for their particular application, i.e. its “</a:t>
            </a:r>
            <a:r>
              <a:rPr lang="en-GB" sz="1600" b="1" dirty="0">
                <a:solidFill>
                  <a:schemeClr val="accent5">
                    <a:lumMod val="50000"/>
                  </a:schemeClr>
                </a:solidFill>
                <a:latin typeface="Calibri" panose="020F0502020204030204" pitchFamily="34" charset="0"/>
                <a:cs typeface="Calibri" panose="020F0502020204030204" pitchFamily="34" charset="0"/>
              </a:rPr>
              <a:t>fitness for purpose</a:t>
            </a:r>
            <a:r>
              <a:rPr lang="en-GB" sz="1600" dirty="0">
                <a:solidFill>
                  <a:schemeClr val="accent5">
                    <a:lumMod val="50000"/>
                  </a:schemeClr>
                </a:solidFill>
                <a:latin typeface="Calibri" panose="020F0502020204030204" pitchFamily="34" charset="0"/>
                <a:cs typeface="Calibri" panose="020F0502020204030204" pitchFamily="34" charset="0"/>
              </a:rPr>
              <a:t>”. </a:t>
            </a:r>
          </a:p>
        </p:txBody>
      </p:sp>
      <p:pic>
        <p:nvPicPr>
          <p:cNvPr id="3" name="Picture 2"/>
          <p:cNvPicPr>
            <a:picLocks noChangeAspect="1"/>
          </p:cNvPicPr>
          <p:nvPr/>
        </p:nvPicPr>
        <p:blipFill>
          <a:blip r:embed="rId2"/>
          <a:stretch>
            <a:fillRect/>
          </a:stretch>
        </p:blipFill>
        <p:spPr>
          <a:xfrm>
            <a:off x="1550743" y="2859375"/>
            <a:ext cx="8828725" cy="3294494"/>
          </a:xfrm>
          <a:prstGeom prst="rect">
            <a:avLst/>
          </a:prstGeom>
        </p:spPr>
      </p:pic>
    </p:spTree>
    <p:extLst>
      <p:ext uri="{BB962C8B-B14F-4D97-AF65-F5344CB8AC3E}">
        <p14:creationId xmlns:p14="http://schemas.microsoft.com/office/powerpoint/2010/main" val="2062696757"/>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2">
            <a:extLst>
              <a:ext uri="{FF2B5EF4-FFF2-40B4-BE49-F238E27FC236}">
                <a16:creationId xmlns:a16="http://schemas.microsoft.com/office/drawing/2014/main" id="{AF3155A8-8793-467C-BE6C-2FA5DC42BFC7}"/>
              </a:ext>
            </a:extLst>
          </p:cNvPr>
          <p:cNvSpPr>
            <a:spLocks noGrp="1"/>
          </p:cNvSpPr>
          <p:nvPr>
            <p:ph type="sldNum" sz="quarter" idx="12"/>
          </p:nvPr>
        </p:nvSpPr>
        <p:spPr>
          <a:xfrm>
            <a:off x="9652000" y="6512562"/>
            <a:ext cx="2540000" cy="369332"/>
          </a:xfrm>
        </p:spPr>
        <p:txBody>
          <a:bodyPr/>
          <a:lstStyle/>
          <a:p>
            <a:pPr>
              <a:defRPr/>
            </a:pPr>
            <a:fld id="{92B7386E-C2F9-4FDD-850A-759F4B31A3FD}" type="slidenum">
              <a:rPr lang="en-US" altLang="ja-JP" smtClean="0"/>
              <a:pPr>
                <a:defRPr/>
              </a:pPr>
              <a:t>3</a:t>
            </a:fld>
            <a:endParaRPr lang="en-US" altLang="ja-JP" dirty="0"/>
          </a:p>
        </p:txBody>
      </p:sp>
      <p:sp>
        <p:nvSpPr>
          <p:cNvPr id="19" name="テキスト ボックス 18">
            <a:extLst>
              <a:ext uri="{FF2B5EF4-FFF2-40B4-BE49-F238E27FC236}">
                <a16:creationId xmlns:a16="http://schemas.microsoft.com/office/drawing/2014/main" id="{3E02BBB9-3F45-473B-A3C1-D8F017FB6F2E}"/>
              </a:ext>
            </a:extLst>
          </p:cNvPr>
          <p:cNvSpPr txBox="1"/>
          <p:nvPr/>
        </p:nvSpPr>
        <p:spPr>
          <a:xfrm>
            <a:off x="0" y="1676400"/>
            <a:ext cx="12192000" cy="384720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GB" altLang="ja-JP" sz="2800" dirty="0">
                <a:latin typeface="Calibri" panose="020F0502020204030204" pitchFamily="34" charset="0"/>
                <a:cs typeface="Calibri" panose="020F0502020204030204" pitchFamily="34" charset="0"/>
              </a:rPr>
              <a:t>Quality Indicators can be expressed in different layers of information:</a:t>
            </a:r>
          </a:p>
          <a:p>
            <a:endParaRPr lang="en-GB" altLang="ja-JP" sz="2800" dirty="0">
              <a:latin typeface="Calibri" panose="020F0502020204030204" pitchFamily="34" charset="0"/>
              <a:cs typeface="Calibri" panose="020F0502020204030204" pitchFamily="34" charset="0"/>
            </a:endParaRPr>
          </a:p>
          <a:p>
            <a:pPr marL="457200" indent="-457200">
              <a:buFont typeface="Wingdings" pitchFamily="2" charset="2"/>
              <a:buChar char="Ø"/>
            </a:pPr>
            <a:r>
              <a:rPr lang="en-GB" altLang="ja-JP" sz="2800" dirty="0">
                <a:latin typeface="Calibri" panose="020F0502020204030204" pitchFamily="34" charset="0"/>
                <a:cs typeface="Calibri" panose="020F0502020204030204" pitchFamily="34" charset="0"/>
              </a:rPr>
              <a:t>per pixel quality info (e.g.: </a:t>
            </a:r>
            <a:r>
              <a:rPr lang="en-GB" altLang="ja-JP" sz="2800" dirty="0">
                <a:latin typeface="Calibri" panose="020F0502020204030204" pitchFamily="34" charset="0"/>
                <a:cs typeface="Calibri" panose="020F0502020204030204" pitchFamily="34" charset="0"/>
                <a:sym typeface="Wingdings" panose="05000000000000000000" pitchFamily="2" charset="2"/>
              </a:rPr>
              <a:t>cloudy, saturation, straylight, algorithm failed, etc.); </a:t>
            </a:r>
          </a:p>
          <a:p>
            <a:pPr marL="457200" indent="-457200">
              <a:buFont typeface="Wingdings" pitchFamily="2" charset="2"/>
              <a:buChar char="Ø"/>
            </a:pPr>
            <a:r>
              <a:rPr lang="en-GB" altLang="ja-JP" sz="2800" dirty="0">
                <a:latin typeface="Calibri" panose="020F0502020204030204" pitchFamily="34" charset="0"/>
                <a:cs typeface="Calibri" panose="020F0502020204030204" pitchFamily="34" charset="0"/>
                <a:sym typeface="Wingdings" panose="05000000000000000000" pitchFamily="2" charset="2"/>
              </a:rPr>
              <a:t>Uncertainties per measurements (pixels/bands); </a:t>
            </a:r>
          </a:p>
          <a:p>
            <a:pPr marL="457200" indent="-457200">
              <a:buFont typeface="Wingdings" pitchFamily="2" charset="2"/>
              <a:buChar char="Ø"/>
            </a:pPr>
            <a:r>
              <a:rPr lang="en-GB" altLang="ja-JP" sz="2800" dirty="0">
                <a:latin typeface="Calibri" panose="020F0502020204030204" pitchFamily="34" charset="0"/>
                <a:cs typeface="Calibri" panose="020F0502020204030204" pitchFamily="34" charset="0"/>
              </a:rPr>
              <a:t>Cal/Val results summary (geometry; radiometry; algorithms/methods and results compliance…)  per data set;</a:t>
            </a:r>
          </a:p>
          <a:p>
            <a:pPr marL="457200" indent="-457200">
              <a:buFont typeface="Wingdings" pitchFamily="2" charset="2"/>
              <a:buChar char="Ø"/>
            </a:pPr>
            <a:r>
              <a:rPr lang="en-GB" altLang="ja-JP" sz="2800" dirty="0">
                <a:latin typeface="Calibri" panose="020F0502020204030204" pitchFamily="34" charset="0"/>
                <a:cs typeface="Calibri" panose="020F0502020204030204" pitchFamily="34" charset="0"/>
              </a:rPr>
              <a:t>Summary quality in the metadata (importance of standardization); </a:t>
            </a:r>
          </a:p>
          <a:p>
            <a:pPr marL="457200" indent="-457200">
              <a:buFont typeface="Wingdings" pitchFamily="2" charset="2"/>
              <a:buChar char="Ø"/>
            </a:pPr>
            <a:r>
              <a:rPr lang="en-GB" altLang="ja-JP" sz="2800" dirty="0">
                <a:latin typeface="Calibri" panose="020F0502020204030204" pitchFamily="34" charset="0"/>
                <a:cs typeface="Calibri" panose="020F0502020204030204" pitchFamily="34" charset="0"/>
              </a:rPr>
              <a:t>Tools and Procedures (including Product Generation and Quality tools)</a:t>
            </a:r>
          </a:p>
          <a:p>
            <a:pPr marL="342900" indent="-342900">
              <a:buFontTx/>
              <a:buChar char="-"/>
            </a:pPr>
            <a:endParaRPr lang="ja-JP" altLang="en-US" sz="2000" dirty="0"/>
          </a:p>
        </p:txBody>
      </p:sp>
      <p:sp>
        <p:nvSpPr>
          <p:cNvPr id="5" name="正方形/長方形 3">
            <a:extLst>
              <a:ext uri="{FF2B5EF4-FFF2-40B4-BE49-F238E27FC236}">
                <a16:creationId xmlns:a16="http://schemas.microsoft.com/office/drawing/2014/main" id="{22551404-E008-D64A-98F8-A7FF79079576}"/>
              </a:ext>
            </a:extLst>
          </p:cNvPr>
          <p:cNvSpPr/>
          <p:nvPr/>
        </p:nvSpPr>
        <p:spPr>
          <a:xfrm>
            <a:off x="2251493" y="228600"/>
            <a:ext cx="7373788" cy="523220"/>
          </a:xfrm>
          <a:prstGeom prst="rect">
            <a:avLst/>
          </a:prstGeom>
        </p:spPr>
        <p:txBody>
          <a:bodyPr wrap="square">
            <a:spAutoFit/>
          </a:bodyPr>
          <a:lstStyle/>
          <a:p>
            <a:pPr algn="ctr"/>
            <a:r>
              <a:rPr lang="en-US" altLang="ja-JP" sz="2800" dirty="0">
                <a:solidFill>
                  <a:schemeClr val="bg1"/>
                </a:solidFill>
                <a:latin typeface="Arial" panose="020B0604020202020204" pitchFamily="34" charset="0"/>
                <a:ea typeface="Meiryo UI" panose="020B0604030504040204" pitchFamily="50" charset="-128"/>
                <a:cs typeface="Arial" panose="020B0604020202020204" pitchFamily="34" charset="0"/>
              </a:rPr>
              <a:t>Quality Indicators</a:t>
            </a:r>
            <a:endParaRPr lang="ja-JP" altLang="en-US" sz="280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1996713833"/>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2B7386E-C2F9-4FDD-850A-759F4B31A3FD}" type="slidenum">
              <a:rPr lang="en-US" altLang="ja-JP" smtClean="0"/>
              <a:pPr>
                <a:defRPr/>
              </a:pPr>
              <a:t>4</a:t>
            </a:fld>
            <a:endParaRPr lang="en-US" altLang="ja-JP" dirty="0"/>
          </a:p>
        </p:txBody>
      </p:sp>
      <p:sp>
        <p:nvSpPr>
          <p:cNvPr id="3" name="Rectangle 2"/>
          <p:cNvSpPr/>
          <p:nvPr/>
        </p:nvSpPr>
        <p:spPr>
          <a:xfrm>
            <a:off x="304800" y="1305104"/>
            <a:ext cx="11430000" cy="3785652"/>
          </a:xfrm>
          <a:prstGeom prst="rect">
            <a:avLst/>
          </a:prstGeom>
        </p:spPr>
        <p:txBody>
          <a:bodyPr wrap="square">
            <a:spAutoFit/>
          </a:bodyPr>
          <a:lstStyle/>
          <a:p>
            <a:r>
              <a:rPr lang="en-GB" altLang="ja-JP" sz="2000" b="1" dirty="0">
                <a:latin typeface="Calibri" panose="020F0502020204030204" pitchFamily="34" charset="0"/>
                <a:cs typeface="Calibri" panose="020F0502020204030204" pitchFamily="34" charset="0"/>
                <a:sym typeface="Wingdings" panose="05000000000000000000" pitchFamily="2" charset="2"/>
              </a:rPr>
              <a:t>Basic information at pixel level is provided to give confidence on the pixel quality to a “certain extend</a:t>
            </a:r>
            <a:r>
              <a:rPr lang="en-GB" altLang="ja-JP" sz="2000" b="1" dirty="0" smtClean="0">
                <a:latin typeface="Calibri" panose="020F0502020204030204" pitchFamily="34" charset="0"/>
                <a:cs typeface="Calibri" panose="020F0502020204030204" pitchFamily="34" charset="0"/>
                <a:sym typeface="Wingdings" panose="05000000000000000000" pitchFamily="2" charset="2"/>
              </a:rPr>
              <a:t>”</a:t>
            </a:r>
          </a:p>
          <a:p>
            <a:r>
              <a:rPr lang="en-GB" altLang="ja-JP" b="1" dirty="0"/>
              <a:t>Quality layer (per pixels </a:t>
            </a:r>
            <a:r>
              <a:rPr lang="en-GB" altLang="ja-JP" b="1" dirty="0">
                <a:sym typeface="Wingdings" panose="05000000000000000000" pitchFamily="2" charset="2"/>
              </a:rPr>
              <a:t> e.g.: cloudy/saturation/</a:t>
            </a:r>
            <a:r>
              <a:rPr lang="en-GB" altLang="ja-JP" b="1" dirty="0" err="1">
                <a:sym typeface="Wingdings" panose="05000000000000000000" pitchFamily="2" charset="2"/>
              </a:rPr>
              <a:t>straylight</a:t>
            </a:r>
            <a:r>
              <a:rPr lang="en-GB" altLang="ja-JP" b="1" dirty="0">
                <a:sym typeface="Wingdings" panose="05000000000000000000" pitchFamily="2" charset="2"/>
              </a:rPr>
              <a:t>/algorithm failed/….</a:t>
            </a:r>
            <a:r>
              <a:rPr lang="en-GB" altLang="ja-JP" b="1" dirty="0" err="1">
                <a:sym typeface="Wingdings" panose="05000000000000000000" pitchFamily="2" charset="2"/>
              </a:rPr>
              <a:t>etc</a:t>
            </a:r>
            <a:r>
              <a:rPr lang="en-GB" altLang="ja-JP" b="1" dirty="0">
                <a:sym typeface="Wingdings" panose="05000000000000000000" pitchFamily="2" charset="2"/>
              </a:rPr>
              <a:t>….)</a:t>
            </a:r>
          </a:p>
          <a:p>
            <a:endParaRPr lang="en-GB" altLang="ja-JP" sz="2000" b="1" dirty="0">
              <a:latin typeface="Calibri" panose="020F0502020204030204" pitchFamily="34" charset="0"/>
              <a:cs typeface="Calibri" panose="020F0502020204030204" pitchFamily="34" charset="0"/>
              <a:sym typeface="Wingdings" panose="05000000000000000000" pitchFamily="2" charset="2"/>
            </a:endParaRPr>
          </a:p>
          <a:p>
            <a:endParaRPr lang="en-GB" altLang="ja-JP" sz="2000" b="1" u="sng" dirty="0">
              <a:latin typeface="Calibri" panose="020F0502020204030204" pitchFamily="34" charset="0"/>
              <a:cs typeface="Calibri" panose="020F0502020204030204" pitchFamily="34" charset="0"/>
              <a:sym typeface="Wingdings" panose="05000000000000000000" pitchFamily="2" charset="2"/>
            </a:endParaRPr>
          </a:p>
          <a:p>
            <a:r>
              <a:rPr lang="en-GB" altLang="ja-JP" sz="2000" b="1" u="sng" dirty="0">
                <a:latin typeface="Calibri" panose="020F0502020204030204" pitchFamily="34" charset="0"/>
                <a:cs typeface="Calibri" panose="020F0502020204030204" pitchFamily="34" charset="0"/>
                <a:sym typeface="Wingdings" panose="05000000000000000000" pitchFamily="2" charset="2"/>
              </a:rPr>
              <a:t>Examples;</a:t>
            </a:r>
            <a:r>
              <a:rPr lang="en-GB" altLang="ja-JP" sz="2000" b="1" dirty="0">
                <a:latin typeface="Calibri" panose="020F0502020204030204" pitchFamily="34" charset="0"/>
                <a:cs typeface="Calibri" panose="020F0502020204030204" pitchFamily="34" charset="0"/>
                <a:sym typeface="Wingdings" panose="05000000000000000000" pitchFamily="2" charset="2"/>
              </a:rPr>
              <a:t> </a:t>
            </a:r>
          </a:p>
          <a:p>
            <a:pPr marL="285750" indent="-285750">
              <a:buFont typeface="Arial" panose="020B0604020202020204" pitchFamily="34" charset="0"/>
              <a:buChar char="•"/>
            </a:pPr>
            <a:r>
              <a:rPr lang="en-GB" altLang="ja-JP" sz="2000" b="1" dirty="0">
                <a:latin typeface="Calibri" panose="020F0502020204030204" pitchFamily="34" charset="0"/>
                <a:cs typeface="Calibri" panose="020F0502020204030204" pitchFamily="34" charset="0"/>
                <a:sym typeface="Wingdings" panose="05000000000000000000" pitchFamily="2" charset="2"/>
              </a:rPr>
              <a:t>Cloud</a:t>
            </a:r>
          </a:p>
          <a:p>
            <a:pPr marL="285750" indent="-285750">
              <a:buFont typeface="Arial" panose="020B0604020202020204" pitchFamily="34" charset="0"/>
              <a:buChar char="•"/>
            </a:pPr>
            <a:r>
              <a:rPr lang="en-GB" altLang="ja-JP" sz="2000" b="1" dirty="0">
                <a:latin typeface="Calibri" panose="020F0502020204030204" pitchFamily="34" charset="0"/>
                <a:cs typeface="Calibri" panose="020F0502020204030204" pitchFamily="34" charset="0"/>
                <a:sym typeface="Wingdings" panose="05000000000000000000" pitchFamily="2" charset="2"/>
              </a:rPr>
              <a:t>Cloud shadow</a:t>
            </a:r>
          </a:p>
          <a:p>
            <a:pPr marL="285750" indent="-285750">
              <a:buFont typeface="Arial" panose="020B0604020202020204" pitchFamily="34" charset="0"/>
              <a:buChar char="•"/>
            </a:pPr>
            <a:r>
              <a:rPr lang="en-GB" altLang="ja-JP" sz="2000" b="1" dirty="0">
                <a:latin typeface="Calibri" panose="020F0502020204030204" pitchFamily="34" charset="0"/>
                <a:cs typeface="Calibri" panose="020F0502020204030204" pitchFamily="34" charset="0"/>
                <a:sym typeface="Wingdings" panose="05000000000000000000" pitchFamily="2" charset="2"/>
              </a:rPr>
              <a:t>Saturation</a:t>
            </a:r>
          </a:p>
          <a:p>
            <a:pPr marL="285750" indent="-285750">
              <a:buFont typeface="Arial" panose="020B0604020202020204" pitchFamily="34" charset="0"/>
              <a:buChar char="•"/>
            </a:pPr>
            <a:r>
              <a:rPr lang="en-GB" altLang="ja-JP" sz="2000" b="1" dirty="0">
                <a:latin typeface="Calibri" panose="020F0502020204030204" pitchFamily="34" charset="0"/>
                <a:cs typeface="Calibri" panose="020F0502020204030204" pitchFamily="34" charset="0"/>
                <a:sym typeface="Wingdings" panose="05000000000000000000" pitchFamily="2" charset="2"/>
              </a:rPr>
              <a:t>Straylight</a:t>
            </a:r>
          </a:p>
          <a:p>
            <a:pPr marL="285750" indent="-285750">
              <a:buFont typeface="Arial" panose="020B0604020202020204" pitchFamily="34" charset="0"/>
              <a:buChar char="•"/>
            </a:pPr>
            <a:r>
              <a:rPr lang="en-GB" altLang="ja-JP" sz="2000" b="1" dirty="0">
                <a:latin typeface="Calibri" panose="020F0502020204030204" pitchFamily="34" charset="0"/>
                <a:cs typeface="Calibri" panose="020F0502020204030204" pitchFamily="34" charset="0"/>
                <a:sym typeface="Wingdings" panose="05000000000000000000" pitchFamily="2" charset="2"/>
              </a:rPr>
              <a:t>algorithm failed</a:t>
            </a:r>
          </a:p>
          <a:p>
            <a:pPr marL="285750" indent="-285750">
              <a:buFont typeface="Arial" panose="020B0604020202020204" pitchFamily="34" charset="0"/>
              <a:buChar char="•"/>
            </a:pPr>
            <a:r>
              <a:rPr lang="en-GB" altLang="ja-JP" sz="2000" b="1" dirty="0">
                <a:latin typeface="Calibri" panose="020F0502020204030204" pitchFamily="34" charset="0"/>
                <a:cs typeface="Calibri" panose="020F0502020204030204" pitchFamily="34" charset="0"/>
                <a:sym typeface="Wingdings" panose="05000000000000000000" pitchFamily="2" charset="2"/>
              </a:rPr>
              <a:t>Glint/Glint risk</a:t>
            </a:r>
          </a:p>
          <a:p>
            <a:pPr marL="285750" indent="-285750">
              <a:buFont typeface="Arial" panose="020B0604020202020204" pitchFamily="34" charset="0"/>
              <a:buChar char="•"/>
            </a:pPr>
            <a:r>
              <a:rPr lang="en-GB" altLang="ja-JP" sz="2000" b="1" dirty="0">
                <a:latin typeface="Calibri" panose="020F0502020204030204" pitchFamily="34" charset="0"/>
                <a:cs typeface="Calibri" panose="020F0502020204030204" pitchFamily="34" charset="0"/>
                <a:sym typeface="Wingdings" panose="05000000000000000000" pitchFamily="2" charset="2"/>
              </a:rPr>
              <a:t>etc….</a:t>
            </a:r>
          </a:p>
        </p:txBody>
      </p:sp>
      <p:pic>
        <p:nvPicPr>
          <p:cNvPr id="4" name="Picture 3"/>
          <p:cNvPicPr>
            <a:picLocks noChangeAspect="1"/>
          </p:cNvPicPr>
          <p:nvPr/>
        </p:nvPicPr>
        <p:blipFill>
          <a:blip r:embed="rId2"/>
          <a:stretch>
            <a:fillRect/>
          </a:stretch>
        </p:blipFill>
        <p:spPr>
          <a:xfrm>
            <a:off x="5146223" y="2028033"/>
            <a:ext cx="6303735" cy="4394343"/>
          </a:xfrm>
          <a:prstGeom prst="rect">
            <a:avLst/>
          </a:prstGeom>
          <a:ln>
            <a:solidFill>
              <a:schemeClr val="tx1"/>
            </a:solidFill>
          </a:ln>
        </p:spPr>
      </p:pic>
      <p:sp>
        <p:nvSpPr>
          <p:cNvPr id="5" name="Rectangle 4"/>
          <p:cNvSpPr/>
          <p:nvPr/>
        </p:nvSpPr>
        <p:spPr>
          <a:xfrm>
            <a:off x="169888" y="5387234"/>
            <a:ext cx="4556581" cy="738664"/>
          </a:xfrm>
          <a:prstGeom prst="rect">
            <a:avLst/>
          </a:prstGeom>
        </p:spPr>
        <p:txBody>
          <a:bodyPr wrap="square">
            <a:spAutoFit/>
          </a:bodyPr>
          <a:lstStyle/>
          <a:p>
            <a:r>
              <a:rPr lang="en-GB" dirty="0">
                <a:latin typeface="Calibri" panose="020F0502020204030204" pitchFamily="34" charset="0"/>
                <a:cs typeface="Calibri" panose="020F0502020204030204" pitchFamily="34" charset="0"/>
              </a:rPr>
              <a:t>See e.g</a:t>
            </a:r>
            <a:r>
              <a:rPr lang="en-GB" b="1" dirty="0">
                <a:latin typeface="Calibri" panose="020F0502020204030204" pitchFamily="34" charset="0"/>
                <a:cs typeface="Calibri" panose="020F0502020204030204" pitchFamily="34" charset="0"/>
              </a:rPr>
              <a:t>.: Introduction into MERIS data and BEAM software.  </a:t>
            </a:r>
          </a:p>
          <a:p>
            <a:r>
              <a:rPr lang="en-GB" b="1" dirty="0">
                <a:latin typeface="Calibri" panose="020F0502020204030204" pitchFamily="34" charset="0"/>
                <a:cs typeface="Calibri" panose="020F0502020204030204" pitchFamily="34" charset="0"/>
              </a:rPr>
              <a:t>C. </a:t>
            </a:r>
            <a:r>
              <a:rPr lang="en-GB" b="1" dirty="0" err="1">
                <a:latin typeface="Calibri" panose="020F0502020204030204" pitchFamily="34" charset="0"/>
                <a:cs typeface="Calibri" panose="020F0502020204030204" pitchFamily="34" charset="0"/>
              </a:rPr>
              <a:t>Brockmann</a:t>
            </a:r>
            <a:r>
              <a:rPr lang="en-GB" b="1" dirty="0">
                <a:latin typeface="Calibri" panose="020F0502020204030204" pitchFamily="34" charset="0"/>
                <a:cs typeface="Calibri" panose="020F0502020204030204" pitchFamily="34" charset="0"/>
              </a:rPr>
              <a:t> &amp; R. </a:t>
            </a:r>
            <a:r>
              <a:rPr lang="en-GB" b="1" dirty="0" err="1">
                <a:latin typeface="Calibri" panose="020F0502020204030204" pitchFamily="34" charset="0"/>
                <a:cs typeface="Calibri" panose="020F0502020204030204" pitchFamily="34" charset="0"/>
              </a:rPr>
              <a:t>Doerffer</a:t>
            </a:r>
            <a:r>
              <a:rPr lang="en-GB" b="1"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http://www.cearac-project.org/wg4/3rdRST/Day2_H1_Doerffer.pdf</a:t>
            </a:r>
          </a:p>
        </p:txBody>
      </p:sp>
      <p:sp>
        <p:nvSpPr>
          <p:cNvPr id="6" name="正方形/長方形 3">
            <a:extLst>
              <a:ext uri="{FF2B5EF4-FFF2-40B4-BE49-F238E27FC236}">
                <a16:creationId xmlns:a16="http://schemas.microsoft.com/office/drawing/2014/main" id="{BA1C8C01-FB38-8E42-8FC5-B2424899382C}"/>
              </a:ext>
            </a:extLst>
          </p:cNvPr>
          <p:cNvSpPr/>
          <p:nvPr/>
        </p:nvSpPr>
        <p:spPr>
          <a:xfrm>
            <a:off x="2251493" y="228600"/>
            <a:ext cx="7373788" cy="523220"/>
          </a:xfrm>
          <a:prstGeom prst="rect">
            <a:avLst/>
          </a:prstGeom>
        </p:spPr>
        <p:txBody>
          <a:bodyPr wrap="square">
            <a:spAutoFit/>
          </a:bodyPr>
          <a:lstStyle/>
          <a:p>
            <a:pPr algn="ctr"/>
            <a:r>
              <a:rPr lang="en-US" altLang="ja-JP" sz="2800" dirty="0">
                <a:solidFill>
                  <a:schemeClr val="bg1"/>
                </a:solidFill>
                <a:latin typeface="Arial" panose="020B0604020202020204" pitchFamily="34" charset="0"/>
                <a:ea typeface="Meiryo UI" panose="020B0604030504040204" pitchFamily="50" charset="-128"/>
                <a:cs typeface="Arial" panose="020B0604020202020204" pitchFamily="34" charset="0"/>
              </a:rPr>
              <a:t>Quality layer (per pixel)</a:t>
            </a:r>
            <a:endParaRPr lang="ja-JP" altLang="en-US" sz="280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57670137"/>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E016244-6052-444F-A050-58E37AE6DE91}"/>
              </a:ext>
            </a:extLst>
          </p:cNvPr>
          <p:cNvSpPr/>
          <p:nvPr/>
        </p:nvSpPr>
        <p:spPr>
          <a:xfrm>
            <a:off x="2409106" y="130700"/>
            <a:ext cx="7373788" cy="523220"/>
          </a:xfrm>
          <a:prstGeom prst="rect">
            <a:avLst/>
          </a:prstGeom>
        </p:spPr>
        <p:txBody>
          <a:bodyPr wrap="square">
            <a:spAutoFit/>
          </a:bodyPr>
          <a:lstStyle/>
          <a:p>
            <a:pPr algn="ctr"/>
            <a:r>
              <a:rPr lang="en-GB" altLang="ja-JP" sz="2800" dirty="0">
                <a:solidFill>
                  <a:schemeClr val="bg1"/>
                </a:solidFill>
              </a:rPr>
              <a:t>Pixel-level uncertainties</a:t>
            </a:r>
            <a:endParaRPr lang="ja-JP" altLang="en-US" sz="280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8" name="スライド番号プレースホルダー 2">
            <a:extLst>
              <a:ext uri="{FF2B5EF4-FFF2-40B4-BE49-F238E27FC236}">
                <a16:creationId xmlns:a16="http://schemas.microsoft.com/office/drawing/2014/main" id="{AF3155A8-8793-467C-BE6C-2FA5DC42BFC7}"/>
              </a:ext>
            </a:extLst>
          </p:cNvPr>
          <p:cNvSpPr>
            <a:spLocks noGrp="1"/>
          </p:cNvSpPr>
          <p:nvPr>
            <p:ph type="sldNum" sz="quarter" idx="12"/>
          </p:nvPr>
        </p:nvSpPr>
        <p:spPr>
          <a:xfrm>
            <a:off x="9652000" y="6512562"/>
            <a:ext cx="2540000" cy="369332"/>
          </a:xfrm>
        </p:spPr>
        <p:txBody>
          <a:bodyPr/>
          <a:lstStyle/>
          <a:p>
            <a:pPr>
              <a:defRPr/>
            </a:pPr>
            <a:fld id="{92B7386E-C2F9-4FDD-850A-759F4B31A3FD}" type="slidenum">
              <a:rPr lang="en-US" altLang="ja-JP" smtClean="0"/>
              <a:pPr>
                <a:defRPr/>
              </a:pPr>
              <a:t>5</a:t>
            </a:fld>
            <a:endParaRPr lang="en-US" altLang="ja-JP" dirty="0"/>
          </a:p>
        </p:txBody>
      </p:sp>
      <p:sp>
        <p:nvSpPr>
          <p:cNvPr id="19" name="テキスト ボックス 18">
            <a:extLst>
              <a:ext uri="{FF2B5EF4-FFF2-40B4-BE49-F238E27FC236}">
                <a16:creationId xmlns:a16="http://schemas.microsoft.com/office/drawing/2014/main" id="{3E02BBB9-3F45-473B-A3C1-D8F017FB6F2E}"/>
              </a:ext>
            </a:extLst>
          </p:cNvPr>
          <p:cNvSpPr txBox="1"/>
          <p:nvPr/>
        </p:nvSpPr>
        <p:spPr>
          <a:xfrm>
            <a:off x="152400" y="1316496"/>
            <a:ext cx="11887200" cy="830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GB" sz="1600" b="1" i="1" dirty="0" smtClean="0">
                <a:latin typeface="Arial" panose="020B0604020202020204" pitchFamily="34" charset="0"/>
                <a:cs typeface="Arial" panose="020B0604020202020204" pitchFamily="34" charset="0"/>
              </a:rPr>
              <a:t>A </a:t>
            </a:r>
            <a:r>
              <a:rPr lang="en-GB" sz="1600" b="1" i="1" dirty="0">
                <a:latin typeface="Arial" panose="020B0604020202020204" pitchFamily="34" charset="0"/>
                <a:cs typeface="Arial" panose="020B0604020202020204" pitchFamily="34" charset="0"/>
              </a:rPr>
              <a:t>barrier to improved uncertainty information in EO is the absence of pixel-level uncertainty information in level-1 radiance products (with </a:t>
            </a:r>
            <a:r>
              <a:rPr lang="en-GB" sz="1600" b="1" i="1" dirty="0" smtClean="0">
                <a:latin typeface="Arial" panose="020B0604020202020204" pitchFamily="34" charset="0"/>
                <a:cs typeface="Arial" panose="020B0604020202020204" pitchFamily="34" charset="0"/>
              </a:rPr>
              <a:t>few exceptions</a:t>
            </a:r>
            <a:r>
              <a:rPr lang="en-GB" sz="1600" b="1" i="1" dirty="0">
                <a:latin typeface="Arial" panose="020B0604020202020204" pitchFamily="34" charset="0"/>
                <a:cs typeface="Arial" panose="020B0604020202020204" pitchFamily="34" charset="0"/>
              </a:rPr>
              <a:t>, e.g. </a:t>
            </a:r>
            <a:r>
              <a:rPr lang="en-GB" sz="1600" b="1" i="1" dirty="0" err="1">
                <a:latin typeface="Arial" panose="020B0604020202020204" pitchFamily="34" charset="0"/>
                <a:cs typeface="Arial" panose="020B0604020202020204" pitchFamily="34" charset="0"/>
              </a:rPr>
              <a:t>Gorroño</a:t>
            </a:r>
            <a:r>
              <a:rPr lang="en-GB" sz="1600" b="1" i="1" dirty="0">
                <a:latin typeface="Arial" panose="020B0604020202020204" pitchFamily="34" charset="0"/>
                <a:cs typeface="Arial" panose="020B0604020202020204" pitchFamily="34" charset="0"/>
              </a:rPr>
              <a:t> et al (2017) for Sentinel-2; or the MODIS uncertainty index see MODIS Level 1B Product User’s Guide </a:t>
            </a:r>
            <a:r>
              <a:rPr lang="en-GB" sz="1400" b="1" i="1" dirty="0" smtClean="0">
                <a:latin typeface="Arial" panose="020B0604020202020204" pitchFamily="34" charset="0"/>
                <a:cs typeface="Arial" panose="020B0604020202020204" pitchFamily="34" charset="0"/>
              </a:rPr>
              <a:t>https</a:t>
            </a:r>
            <a:r>
              <a:rPr lang="en-GB" sz="1400" b="1" i="1" dirty="0">
                <a:latin typeface="Arial" panose="020B0604020202020204" pitchFamily="34" charset="0"/>
                <a:cs typeface="Arial" panose="020B0604020202020204" pitchFamily="34" charset="0"/>
              </a:rPr>
              <a:t>://mcst.gsfc.nasa.gov/ </a:t>
            </a:r>
            <a:r>
              <a:rPr lang="en-GB" sz="1400" b="1" i="1" dirty="0" smtClean="0">
                <a:latin typeface="Arial" panose="020B0604020202020204" pitchFamily="34" charset="0"/>
                <a:cs typeface="Arial" panose="020B0604020202020204" pitchFamily="34" charset="0"/>
              </a:rPr>
              <a:t>sites/</a:t>
            </a:r>
            <a:r>
              <a:rPr lang="en-GB" sz="1400" b="1" i="1" dirty="0" err="1" smtClean="0">
                <a:latin typeface="Arial" panose="020B0604020202020204" pitchFamily="34" charset="0"/>
                <a:cs typeface="Arial" panose="020B0604020202020204" pitchFamily="34" charset="0"/>
              </a:rPr>
              <a:t>mcst.gsfc</a:t>
            </a:r>
            <a:r>
              <a:rPr lang="en-GB" sz="1400" b="1" i="1" dirty="0" smtClean="0">
                <a:latin typeface="Arial" panose="020B0604020202020204" pitchFamily="34" charset="0"/>
                <a:cs typeface="Arial" panose="020B0604020202020204" pitchFamily="34" charset="0"/>
              </a:rPr>
              <a:t>/files/</a:t>
            </a:r>
            <a:r>
              <a:rPr lang="en-GB" sz="1400" b="1" i="1" dirty="0" err="1" smtClean="0">
                <a:latin typeface="Arial" panose="020B0604020202020204" pitchFamily="34" charset="0"/>
                <a:cs typeface="Arial" panose="020B0604020202020204" pitchFamily="34" charset="0"/>
              </a:rPr>
              <a:t>file_attachments</a:t>
            </a:r>
            <a:r>
              <a:rPr lang="en-GB" sz="1400" b="1" i="1" dirty="0" smtClean="0">
                <a:latin typeface="Arial" panose="020B0604020202020204" pitchFamily="34" charset="0"/>
                <a:cs typeface="Arial" panose="020B0604020202020204" pitchFamily="34" charset="0"/>
              </a:rPr>
              <a:t>/M1054.pdf</a:t>
            </a:r>
            <a:r>
              <a:rPr lang="en-GB" sz="1400" b="1" i="1" dirty="0">
                <a:latin typeface="Arial" panose="020B0604020202020204" pitchFamily="34" charset="0"/>
                <a:cs typeface="Arial" panose="020B0604020202020204" pitchFamily="34" charset="0"/>
              </a:rPr>
              <a:t>). </a:t>
            </a:r>
            <a:endParaRPr lang="en-GB" sz="16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902D321-2B76-1B42-9ADB-985E8E9A6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2958498"/>
            <a:ext cx="5638800" cy="3071324"/>
          </a:xfrm>
          <a:prstGeom prst="rect">
            <a:avLst/>
          </a:prstGeom>
        </p:spPr>
      </p:pic>
      <p:sp>
        <p:nvSpPr>
          <p:cNvPr id="5" name="TextBox 4">
            <a:extLst>
              <a:ext uri="{FF2B5EF4-FFF2-40B4-BE49-F238E27FC236}">
                <a16:creationId xmlns:a16="http://schemas.microsoft.com/office/drawing/2014/main" id="{2B22D4D6-B0E7-AD49-8D6B-54FC7913A19B}"/>
              </a:ext>
            </a:extLst>
          </p:cNvPr>
          <p:cNvSpPr txBox="1"/>
          <p:nvPr/>
        </p:nvSpPr>
        <p:spPr>
          <a:xfrm>
            <a:off x="152400" y="3897424"/>
            <a:ext cx="5791200" cy="258532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GB" i="1" dirty="0"/>
              <a:t>All applications follow from the transformation of satellite data from level 1 to higher-level data</a:t>
            </a:r>
          </a:p>
          <a:p>
            <a:pPr algn="l" rtl="0" latinLnBrk="1" hangingPunct="0"/>
            <a:endParaRPr lang="en-GB" i="1" dirty="0"/>
          </a:p>
          <a:p>
            <a:pPr algn="l" rtl="0" latinLnBrk="1" hangingPunct="0"/>
            <a:r>
              <a:rPr lang="en-GB" altLang="ja-JP" b="1" dirty="0"/>
              <a:t>REF: [</a:t>
            </a:r>
            <a:r>
              <a:rPr lang="en-GB" b="1" dirty="0"/>
              <a:t>Jonathan </a:t>
            </a:r>
            <a:r>
              <a:rPr lang="en-GB" b="1" dirty="0" err="1"/>
              <a:t>Mittaz</a:t>
            </a:r>
            <a:r>
              <a:rPr lang="en-GB" b="1" dirty="0"/>
              <a:t> et al 2019 </a:t>
            </a:r>
            <a:r>
              <a:rPr lang="en-GB" b="1" dirty="0" err="1"/>
              <a:t>Metrologia</a:t>
            </a:r>
            <a:r>
              <a:rPr lang="en-GB" b="1" dirty="0"/>
              <a:t> 56 032002 - </a:t>
            </a:r>
            <a:r>
              <a:rPr lang="en-GB" b="1" dirty="0">
                <a:hlinkClick r:id="rId3"/>
              </a:rPr>
              <a:t>https://iopscience.iop.org/article/10.1088/1681-7575/ab1705/pdf</a:t>
            </a:r>
            <a:r>
              <a:rPr lang="en-GB" b="1" dirty="0"/>
              <a:t>]</a:t>
            </a:r>
          </a:p>
          <a:p>
            <a:pPr algn="l" rtl="0" latinLnBrk="1" hangingPunct="0"/>
            <a:endParaRPr lang="en-GB" altLang="ja-JP" b="1" i="1" dirty="0"/>
          </a:p>
          <a:p>
            <a:pPr algn="l" rtl="0" latinLnBrk="1" hangingPunct="0"/>
            <a:r>
              <a:rPr lang="en-GB" dirty="0"/>
              <a:t>→ Uncertainty in lower-level data propagates to the </a:t>
            </a:r>
          </a:p>
          <a:p>
            <a:pPr algn="l" rtl="0" latinLnBrk="1" hangingPunct="0"/>
            <a:r>
              <a:rPr lang="en-GB" dirty="0"/>
              <a:t>higher level </a:t>
            </a:r>
          </a:p>
        </p:txBody>
      </p:sp>
      <p:sp>
        <p:nvSpPr>
          <p:cNvPr id="2" name="Rectangle 1"/>
          <p:cNvSpPr/>
          <p:nvPr/>
        </p:nvSpPr>
        <p:spPr>
          <a:xfrm>
            <a:off x="152400" y="2200698"/>
            <a:ext cx="11658600" cy="1200329"/>
          </a:xfrm>
          <a:prstGeom prst="rect">
            <a:avLst/>
          </a:prstGeom>
        </p:spPr>
        <p:txBody>
          <a:bodyPr wrap="square">
            <a:spAutoFit/>
          </a:bodyPr>
          <a:lstStyle/>
          <a:p>
            <a:pPr algn="just"/>
            <a:r>
              <a:rPr lang="en-GB" dirty="0">
                <a:latin typeface="Arial" panose="020B0604020202020204" pitchFamily="34" charset="0"/>
                <a:cs typeface="Arial" panose="020B0604020202020204" pitchFamily="34" charset="0"/>
              </a:rPr>
              <a:t>The Quality Assurance framework for Earth Observation (QA4EO) </a:t>
            </a:r>
            <a:r>
              <a:rPr lang="en-GB" dirty="0" smtClean="0">
                <a:latin typeface="Arial" panose="020B0604020202020204" pitchFamily="34" charset="0"/>
                <a:cs typeface="Arial" panose="020B0604020202020204" pitchFamily="34" charset="0"/>
              </a:rPr>
              <a:t>Looks </a:t>
            </a:r>
            <a:r>
              <a:rPr lang="en-GB" dirty="0">
                <a:latin typeface="Arial" panose="020B0604020202020204" pitchFamily="34" charset="0"/>
                <a:cs typeface="Arial" panose="020B0604020202020204" pitchFamily="34" charset="0"/>
              </a:rPr>
              <a:t>to make the GUM accessible to the EO </a:t>
            </a:r>
            <a:r>
              <a:rPr lang="en-GB" dirty="0" smtClean="0">
                <a:latin typeface="Arial" panose="020B0604020202020204" pitchFamily="34" charset="0"/>
                <a:cs typeface="Arial" panose="020B0604020202020204" pitchFamily="34" charset="0"/>
              </a:rPr>
              <a:t>community.  The </a:t>
            </a:r>
            <a:r>
              <a:rPr lang="en-GB" dirty="0">
                <a:latin typeface="Arial" panose="020B0604020202020204" pitchFamily="34" charset="0"/>
                <a:cs typeface="Arial" panose="020B0604020202020204" pitchFamily="34" charset="0"/>
              </a:rPr>
              <a:t>Guide to the expression of Uncertainty in Measurement (GUM) • The foremost authority and guide to the expression and calculation of uncertainty in measurement science • Written by the BIPM, ISO, </a:t>
            </a:r>
            <a:r>
              <a:rPr lang="en-GB" dirty="0" err="1" smtClean="0">
                <a:latin typeface="Arial" panose="020B0604020202020204" pitchFamily="34" charset="0"/>
                <a:cs typeface="Arial" panose="020B0604020202020204" pitchFamily="34" charset="0"/>
              </a:rPr>
              <a:t>etc</a:t>
            </a:r>
            <a:endParaRPr lang="en-GB" dirty="0" smtClean="0">
              <a:latin typeface="Arial" panose="020B0604020202020204" pitchFamily="34" charset="0"/>
              <a:cs typeface="Arial" panose="020B0604020202020204" pitchFamily="34" charset="0"/>
            </a:endParaRPr>
          </a:p>
          <a:p>
            <a:pPr algn="just"/>
            <a:r>
              <a:rPr lang="en-GB" b="1" i="1" dirty="0" smtClean="0">
                <a:latin typeface="Arial" panose="020B0604020202020204" pitchFamily="34" charset="0"/>
                <a:cs typeface="Arial" panose="020B0604020202020204" pitchFamily="34" charset="0"/>
              </a:rPr>
              <a:t>http</a:t>
            </a:r>
            <a:r>
              <a:rPr lang="en-GB" b="1" i="1" dirty="0">
                <a:latin typeface="Arial" panose="020B0604020202020204" pitchFamily="34" charset="0"/>
                <a:cs typeface="Arial" panose="020B0604020202020204" pitchFamily="34" charset="0"/>
              </a:rPr>
              <a:t>://www.bipm.org/en/publications/guides/gum.html</a:t>
            </a:r>
          </a:p>
        </p:txBody>
      </p:sp>
    </p:spTree>
    <p:extLst>
      <p:ext uri="{BB962C8B-B14F-4D97-AF65-F5344CB8AC3E}">
        <p14:creationId xmlns:p14="http://schemas.microsoft.com/office/powerpoint/2010/main" val="1916485181"/>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E016244-6052-444F-A050-58E37AE6DE91}"/>
              </a:ext>
            </a:extLst>
          </p:cNvPr>
          <p:cNvSpPr/>
          <p:nvPr/>
        </p:nvSpPr>
        <p:spPr>
          <a:xfrm>
            <a:off x="2409106" y="130700"/>
            <a:ext cx="7373788" cy="523220"/>
          </a:xfrm>
          <a:prstGeom prst="rect">
            <a:avLst/>
          </a:prstGeom>
        </p:spPr>
        <p:txBody>
          <a:bodyPr wrap="square">
            <a:spAutoFit/>
          </a:bodyPr>
          <a:lstStyle/>
          <a:p>
            <a:pPr algn="ctr"/>
            <a:r>
              <a:rPr lang="en-GB" altLang="ja-JP" sz="2800" dirty="0">
                <a:solidFill>
                  <a:schemeClr val="bg1"/>
                </a:solidFill>
              </a:rPr>
              <a:t>Metrology and Uncertainty Characterisation</a:t>
            </a:r>
            <a:endParaRPr lang="ja-JP" altLang="en-US" sz="280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8" name="スライド番号プレースホルダー 2">
            <a:extLst>
              <a:ext uri="{FF2B5EF4-FFF2-40B4-BE49-F238E27FC236}">
                <a16:creationId xmlns:a16="http://schemas.microsoft.com/office/drawing/2014/main" id="{AF3155A8-8793-467C-BE6C-2FA5DC42BFC7}"/>
              </a:ext>
            </a:extLst>
          </p:cNvPr>
          <p:cNvSpPr>
            <a:spLocks noGrp="1"/>
          </p:cNvSpPr>
          <p:nvPr>
            <p:ph type="sldNum" sz="quarter" idx="12"/>
          </p:nvPr>
        </p:nvSpPr>
        <p:spPr>
          <a:xfrm>
            <a:off x="9652000" y="6512562"/>
            <a:ext cx="2540000" cy="369332"/>
          </a:xfrm>
        </p:spPr>
        <p:txBody>
          <a:bodyPr/>
          <a:lstStyle/>
          <a:p>
            <a:pPr>
              <a:defRPr/>
            </a:pPr>
            <a:fld id="{92B7386E-C2F9-4FDD-850A-759F4B31A3FD}" type="slidenum">
              <a:rPr lang="en-US" altLang="ja-JP" smtClean="0"/>
              <a:pPr>
                <a:defRPr/>
              </a:pPr>
              <a:t>6</a:t>
            </a:fld>
            <a:endParaRPr lang="en-US" altLang="ja-JP" dirty="0"/>
          </a:p>
        </p:txBody>
      </p:sp>
      <p:sp>
        <p:nvSpPr>
          <p:cNvPr id="2" name="TextBox 1">
            <a:extLst>
              <a:ext uri="{FF2B5EF4-FFF2-40B4-BE49-F238E27FC236}">
                <a16:creationId xmlns:a16="http://schemas.microsoft.com/office/drawing/2014/main" id="{838CF289-5683-0740-A58C-24443096B516}"/>
              </a:ext>
            </a:extLst>
          </p:cNvPr>
          <p:cNvSpPr txBox="1"/>
          <p:nvPr/>
        </p:nvSpPr>
        <p:spPr>
          <a:xfrm>
            <a:off x="228598" y="875463"/>
            <a:ext cx="11287539" cy="1138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endParaRPr lang="en-GB" sz="1400" b="1" dirty="0">
              <a:solidFill>
                <a:srgbClr val="0000FF"/>
              </a:solidFill>
              <a:latin typeface="Arial" panose="020B0604020202020204" pitchFamily="34" charset="0"/>
              <a:cs typeface="Arial" panose="020B0604020202020204" pitchFamily="34" charset="0"/>
            </a:endParaRPr>
          </a:p>
          <a:p>
            <a:pPr algn="just"/>
            <a:r>
              <a:rPr lang="en-GB" sz="2000" b="1" dirty="0">
                <a:solidFill>
                  <a:srgbClr val="0000FF"/>
                </a:solidFill>
                <a:latin typeface="Arial" panose="020B0604020202020204" pitchFamily="34" charset="0"/>
                <a:cs typeface="Arial" panose="020B0604020202020204" pitchFamily="34" charset="0"/>
              </a:rPr>
              <a:t>Metrology is the science of measurement;  It covers the aspects of the mission related to measurement quality, including calibration, traceability and uncertainty. </a:t>
            </a:r>
          </a:p>
          <a:p>
            <a:pPr algn="just"/>
            <a:endParaRPr lang="en-GB" sz="1400" dirty="0" smtClean="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4924269" y="1877590"/>
            <a:ext cx="7139609" cy="4622224"/>
          </a:xfrm>
          <a:prstGeom prst="rect">
            <a:avLst/>
          </a:prstGeom>
        </p:spPr>
      </p:pic>
      <p:sp>
        <p:nvSpPr>
          <p:cNvPr id="8" name="Rectangle 7"/>
          <p:cNvSpPr/>
          <p:nvPr/>
        </p:nvSpPr>
        <p:spPr>
          <a:xfrm>
            <a:off x="251789" y="1975499"/>
            <a:ext cx="4777411" cy="4524315"/>
          </a:xfrm>
          <a:prstGeom prst="rect">
            <a:avLst/>
          </a:prstGeom>
        </p:spPr>
        <p:txBody>
          <a:bodyPr wrap="square">
            <a:spAutoFit/>
          </a:bodyPr>
          <a:lstStyle/>
          <a:p>
            <a:pPr algn="just"/>
            <a:r>
              <a:rPr lang="en-GB" sz="1600" dirty="0">
                <a:latin typeface="Arial" panose="020B0604020202020204" pitchFamily="34" charset="0"/>
                <a:cs typeface="Arial" panose="020B0604020202020204" pitchFamily="34" charset="0"/>
              </a:rPr>
              <a:t>Uncertainty values should be provided in EO data products </a:t>
            </a:r>
            <a:r>
              <a:rPr lang="en-GB" sz="1600" b="1" dirty="0">
                <a:latin typeface="Arial" panose="020B0604020202020204" pitchFamily="34" charset="0"/>
                <a:cs typeface="Arial" panose="020B0604020202020204" pitchFamily="34" charset="0"/>
              </a:rPr>
              <a:t>per-pixel</a:t>
            </a:r>
            <a:r>
              <a:rPr lang="en-GB" sz="1600" dirty="0">
                <a:latin typeface="Arial" panose="020B0604020202020204" pitchFamily="34" charset="0"/>
                <a:cs typeface="Arial" panose="020B0604020202020204" pitchFamily="34" charset="0"/>
              </a:rPr>
              <a:t>, in a manner that describes the pixel error-covariance. Since it is not practical to provide a full error-covariance matrix for an EO data product due to their data volume various approaches have been developed to approximate this. For example, the </a:t>
            </a:r>
            <a:r>
              <a:rPr lang="en-GB" sz="1600" b="1" dirty="0">
                <a:latin typeface="Arial" panose="020B0604020202020204" pitchFamily="34" charset="0"/>
                <a:cs typeface="Arial" panose="020B0604020202020204" pitchFamily="34" charset="0"/>
              </a:rPr>
              <a:t>FIDUCEO </a:t>
            </a:r>
            <a:r>
              <a:rPr lang="en-GB" sz="1600" dirty="0">
                <a:latin typeface="Arial" panose="020B0604020202020204" pitchFamily="34" charset="0"/>
                <a:cs typeface="Arial" panose="020B0604020202020204" pitchFamily="34" charset="0"/>
              </a:rPr>
              <a:t>project FCDRs contain three components of uncertainty – </a:t>
            </a:r>
            <a:r>
              <a:rPr lang="en-GB" sz="1600" b="1" i="1" dirty="0">
                <a:latin typeface="Arial" panose="020B0604020202020204" pitchFamily="34" charset="0"/>
                <a:cs typeface="Arial" panose="020B0604020202020204" pitchFamily="34" charset="0"/>
              </a:rPr>
              <a:t>independent</a:t>
            </a:r>
            <a:r>
              <a:rPr lang="en-GB" sz="1600" b="1" dirty="0">
                <a:latin typeface="Arial" panose="020B0604020202020204" pitchFamily="34" charset="0"/>
                <a:cs typeface="Arial" panose="020B0604020202020204" pitchFamily="34" charset="0"/>
              </a:rPr>
              <a:t>, </a:t>
            </a:r>
            <a:r>
              <a:rPr lang="en-GB" sz="1600" b="1" i="1" dirty="0">
                <a:latin typeface="Arial" panose="020B0604020202020204" pitchFamily="34" charset="0"/>
                <a:cs typeface="Arial" panose="020B0604020202020204" pitchFamily="34" charset="0"/>
              </a:rPr>
              <a:t>structured</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and </a:t>
            </a:r>
            <a:r>
              <a:rPr lang="en-GB" sz="1600" b="1" i="1" dirty="0">
                <a:latin typeface="Arial" panose="020B0604020202020204" pitchFamily="34" charset="0"/>
                <a:cs typeface="Arial" panose="020B0604020202020204" pitchFamily="34" charset="0"/>
              </a:rPr>
              <a:t>common</a:t>
            </a:r>
            <a:r>
              <a:rPr lang="en-GB" sz="1600" dirty="0">
                <a:latin typeface="Arial" panose="020B0604020202020204" pitchFamily="34" charset="0"/>
                <a:cs typeface="Arial" panose="020B0604020202020204" pitchFamily="34" charset="0"/>
              </a:rPr>
              <a:t> – to describe the three typical scales of error correlation. It is still typical however for uncertainty values to be provided, if at all, on a </a:t>
            </a:r>
            <a:r>
              <a:rPr lang="en-GB" sz="1600" b="1" dirty="0">
                <a:latin typeface="Arial" panose="020B0604020202020204" pitchFamily="34" charset="0"/>
                <a:cs typeface="Arial" panose="020B0604020202020204" pitchFamily="34" charset="0"/>
              </a:rPr>
              <a:t>per-product</a:t>
            </a:r>
            <a:r>
              <a:rPr lang="en-GB" sz="1600" dirty="0">
                <a:latin typeface="Arial" panose="020B0604020202020204" pitchFamily="34" charset="0"/>
                <a:cs typeface="Arial" panose="020B0604020202020204" pitchFamily="34" charset="0"/>
              </a:rPr>
              <a:t> or, more often, a </a:t>
            </a:r>
            <a:r>
              <a:rPr lang="en-GB" sz="1600" b="1" dirty="0">
                <a:latin typeface="Arial" panose="020B0604020202020204" pitchFamily="34" charset="0"/>
                <a:cs typeface="Arial" panose="020B0604020202020204" pitchFamily="34" charset="0"/>
              </a:rPr>
              <a:t>per-mission</a:t>
            </a:r>
            <a:r>
              <a:rPr lang="en-GB" sz="1600" dirty="0">
                <a:latin typeface="Arial" panose="020B0604020202020204" pitchFamily="34" charset="0"/>
                <a:cs typeface="Arial" panose="020B0604020202020204" pitchFamily="34" charset="0"/>
              </a:rPr>
              <a:t> basis – losing a great deal of </a:t>
            </a:r>
            <a:r>
              <a:rPr lang="en-GB" sz="1600" dirty="0" smtClean="0">
                <a:latin typeface="Arial" panose="020B0604020202020204" pitchFamily="34" charset="0"/>
                <a:cs typeface="Arial" panose="020B0604020202020204" pitchFamily="34" charset="0"/>
              </a:rPr>
              <a:t>information</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See also:</a:t>
            </a:r>
          </a:p>
          <a:p>
            <a:pPr algn="just"/>
            <a:r>
              <a:rPr lang="en-GB" sz="1600" b="1" dirty="0">
                <a:solidFill>
                  <a:srgbClr val="0000FF"/>
                </a:solidFill>
                <a:latin typeface="Arial" panose="020B0604020202020204" pitchFamily="34" charset="0"/>
                <a:cs typeface="Arial" panose="020B0604020202020204" pitchFamily="34" charset="0"/>
              </a:rPr>
              <a:t>https://earth.esa.int/eogateway/documents/20142/37627/1_Metrology_Nigel_Fox_et_al_.</a:t>
            </a:r>
            <a:r>
              <a:rPr lang="en-GB" sz="1600" b="1" dirty="0" smtClean="0">
                <a:solidFill>
                  <a:srgbClr val="0000FF"/>
                </a:solidFill>
                <a:latin typeface="Arial" panose="020B0604020202020204" pitchFamily="34" charset="0"/>
                <a:cs typeface="Arial" panose="020B0604020202020204" pitchFamily="34" charset="0"/>
              </a:rPr>
              <a:t>pdf </a:t>
            </a:r>
            <a:endParaRPr lang="en-GB" sz="1600" b="1" dirty="0">
              <a:solidFill>
                <a:srgbClr val="0000FF"/>
              </a:solidFill>
            </a:endParaRPr>
          </a:p>
        </p:txBody>
      </p:sp>
    </p:spTree>
    <p:extLst>
      <p:ext uri="{BB962C8B-B14F-4D97-AF65-F5344CB8AC3E}">
        <p14:creationId xmlns:p14="http://schemas.microsoft.com/office/powerpoint/2010/main" val="3571846570"/>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E016244-6052-444F-A050-58E37AE6DE91}"/>
              </a:ext>
            </a:extLst>
          </p:cNvPr>
          <p:cNvSpPr/>
          <p:nvPr/>
        </p:nvSpPr>
        <p:spPr>
          <a:xfrm>
            <a:off x="2409106" y="130700"/>
            <a:ext cx="7373788" cy="523220"/>
          </a:xfrm>
          <a:prstGeom prst="rect">
            <a:avLst/>
          </a:prstGeom>
        </p:spPr>
        <p:txBody>
          <a:bodyPr wrap="square">
            <a:spAutoFit/>
          </a:bodyPr>
          <a:lstStyle/>
          <a:p>
            <a:pPr algn="ctr"/>
            <a:r>
              <a:rPr lang="en-GB" altLang="ja-JP" sz="2800" dirty="0">
                <a:solidFill>
                  <a:schemeClr val="bg1"/>
                </a:solidFill>
              </a:rPr>
              <a:t>Cal/Val definitions</a:t>
            </a:r>
            <a:endParaRPr lang="ja-JP" altLang="en-US" sz="280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8" name="スライド番号プレースホルダー 2">
            <a:extLst>
              <a:ext uri="{FF2B5EF4-FFF2-40B4-BE49-F238E27FC236}">
                <a16:creationId xmlns:a16="http://schemas.microsoft.com/office/drawing/2014/main" id="{AF3155A8-8793-467C-BE6C-2FA5DC42BFC7}"/>
              </a:ext>
            </a:extLst>
          </p:cNvPr>
          <p:cNvSpPr>
            <a:spLocks noGrp="1"/>
          </p:cNvSpPr>
          <p:nvPr>
            <p:ph type="sldNum" sz="quarter" idx="12"/>
          </p:nvPr>
        </p:nvSpPr>
        <p:spPr>
          <a:xfrm>
            <a:off x="9652000" y="6512562"/>
            <a:ext cx="2540000" cy="369332"/>
          </a:xfrm>
        </p:spPr>
        <p:txBody>
          <a:bodyPr/>
          <a:lstStyle/>
          <a:p>
            <a:pPr>
              <a:defRPr/>
            </a:pPr>
            <a:fld id="{92B7386E-C2F9-4FDD-850A-759F4B31A3FD}" type="slidenum">
              <a:rPr lang="en-US" altLang="ja-JP" smtClean="0"/>
              <a:pPr>
                <a:defRPr/>
              </a:pPr>
              <a:t>7</a:t>
            </a:fld>
            <a:endParaRPr lang="en-US" altLang="ja-JP" dirty="0"/>
          </a:p>
        </p:txBody>
      </p:sp>
      <p:sp>
        <p:nvSpPr>
          <p:cNvPr id="2" name="Rectangle 1">
            <a:extLst>
              <a:ext uri="{FF2B5EF4-FFF2-40B4-BE49-F238E27FC236}">
                <a16:creationId xmlns:a16="http://schemas.microsoft.com/office/drawing/2014/main" id="{A54FCB10-D180-364D-8D06-66B534D8755B}"/>
              </a:ext>
            </a:extLst>
          </p:cNvPr>
          <p:cNvSpPr/>
          <p:nvPr/>
        </p:nvSpPr>
        <p:spPr>
          <a:xfrm>
            <a:off x="228600" y="1603176"/>
            <a:ext cx="5638800" cy="2246767"/>
          </a:xfrm>
          <a:prstGeom prst="rect">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9" rIns="180000" bIns="45719" numCol="1" spcCol="38100" rtlCol="0" anchor="ctr" anchorCtr="0">
            <a:spAutoFit/>
          </a:bodyPr>
          <a:lstStyle/>
          <a:p>
            <a:pPr algn="just"/>
            <a:endParaRPr lang="en-GB" b="1" dirty="0"/>
          </a:p>
          <a:p>
            <a:pPr algn="just"/>
            <a:r>
              <a:rPr lang="en-GB" sz="1600" b="1" dirty="0"/>
              <a:t>Calibration</a:t>
            </a:r>
            <a:r>
              <a:rPr lang="en-GB" sz="1600" dirty="0"/>
              <a:t> is the process of quantitatively defining the system response to known controlled signal inputs. Hence the calibration process aims at determination of the sensor model parameters precisely. This is the working definition used by the Working Group on Calibration and Validation (</a:t>
            </a:r>
            <a:r>
              <a:rPr lang="en-GB" sz="1600" b="1" dirty="0"/>
              <a:t>WGCV</a:t>
            </a:r>
            <a:r>
              <a:rPr lang="en-GB" sz="1600" dirty="0"/>
              <a:t>) of the international Committee on Earth Observation Satellites (</a:t>
            </a:r>
            <a:r>
              <a:rPr lang="en-GB" sz="1600" b="1" dirty="0"/>
              <a:t>CEOS</a:t>
            </a:r>
            <a:r>
              <a:rPr lang="en-GB" sz="1600" dirty="0"/>
              <a:t>).</a:t>
            </a:r>
          </a:p>
          <a:p>
            <a:pPr algn="just"/>
            <a:endParaRPr lang="en-GB" dirty="0"/>
          </a:p>
        </p:txBody>
      </p:sp>
      <p:sp>
        <p:nvSpPr>
          <p:cNvPr id="6" name="Rectangle 5">
            <a:extLst>
              <a:ext uri="{FF2B5EF4-FFF2-40B4-BE49-F238E27FC236}">
                <a16:creationId xmlns:a16="http://schemas.microsoft.com/office/drawing/2014/main" id="{76A7E6F2-62EA-6847-A1E7-89E52ADE69AB}"/>
              </a:ext>
            </a:extLst>
          </p:cNvPr>
          <p:cNvSpPr/>
          <p:nvPr/>
        </p:nvSpPr>
        <p:spPr>
          <a:xfrm>
            <a:off x="6190938" y="1649343"/>
            <a:ext cx="5696262" cy="2062101"/>
          </a:xfrm>
          <a:prstGeom prst="rect">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9" rIns="180000" bIns="45719" numCol="1" spcCol="38100" rtlCol="0" anchor="ctr">
            <a:spAutoFit/>
          </a:bodyPr>
          <a:lstStyle/>
          <a:p>
            <a:pPr algn="just"/>
            <a:r>
              <a:rPr lang="en-GB" sz="1600" b="1" dirty="0"/>
              <a:t>Validation</a:t>
            </a:r>
            <a:r>
              <a:rPr lang="en-GB" sz="1600" dirty="0"/>
              <a:t> is the process of assessing, by independent means, the quality of the data products derived from the system outputs. The validation process aims to check the quality of the data. According to the accuracy results obtained in the validation process, the calibration procedure might be repeated. On the other hand, the validation process can be applied for the methods as well. This is the working definition used by </a:t>
            </a:r>
            <a:r>
              <a:rPr lang="en-GB" sz="1600" b="1" dirty="0"/>
              <a:t>WGCV</a:t>
            </a:r>
            <a:r>
              <a:rPr lang="en-GB" sz="1600" dirty="0"/>
              <a:t> of </a:t>
            </a:r>
            <a:r>
              <a:rPr lang="en-GB" sz="1600" b="1" dirty="0"/>
              <a:t>CEOS</a:t>
            </a:r>
            <a:r>
              <a:rPr lang="en-GB" sz="1600" dirty="0"/>
              <a:t>.</a:t>
            </a:r>
          </a:p>
        </p:txBody>
      </p:sp>
      <p:sp>
        <p:nvSpPr>
          <p:cNvPr id="3" name="TextBox 2">
            <a:extLst>
              <a:ext uri="{FF2B5EF4-FFF2-40B4-BE49-F238E27FC236}">
                <a16:creationId xmlns:a16="http://schemas.microsoft.com/office/drawing/2014/main" id="{C8608E12-605F-B44F-A2B4-637143C2428D}"/>
              </a:ext>
            </a:extLst>
          </p:cNvPr>
          <p:cNvSpPr txBox="1"/>
          <p:nvPr/>
        </p:nvSpPr>
        <p:spPr>
          <a:xfrm>
            <a:off x="381000" y="4050352"/>
            <a:ext cx="11506200" cy="28930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Arial" panose="020B0604020202020204" pitchFamily="34" charset="0"/>
              <a:buChar char="•"/>
            </a:pPr>
            <a:r>
              <a:rPr lang="en-GB" sz="2800" dirty="0">
                <a:latin typeface="Calibri" panose="020F0502020204030204" pitchFamily="34" charset="0"/>
                <a:cs typeface="Calibri" panose="020F0502020204030204" pitchFamily="34" charset="0"/>
              </a:rPr>
              <a:t>Calibration and Validation are part of the Space Component</a:t>
            </a:r>
          </a:p>
          <a:p>
            <a:pPr marL="342900" indent="-342900">
              <a:buFont typeface="Arial" panose="020B0604020202020204" pitchFamily="34" charset="0"/>
              <a:buChar char="•"/>
            </a:pPr>
            <a:r>
              <a:rPr lang="en-GB" sz="2800" dirty="0">
                <a:latin typeface="Calibri" panose="020F0502020204030204" pitchFamily="34" charset="0"/>
                <a:cs typeface="Calibri" panose="020F0502020204030204" pitchFamily="34" charset="0"/>
              </a:rPr>
              <a:t>Satellite program includes a Cal/Val plan</a:t>
            </a:r>
          </a:p>
          <a:p>
            <a:pPr marL="342900" indent="-342900">
              <a:buFont typeface="Arial" panose="020B0604020202020204" pitchFamily="34" charset="0"/>
              <a:buChar char="•"/>
            </a:pPr>
            <a:r>
              <a:rPr lang="en-GB" sz="2800" dirty="0" smtClean="0">
                <a:latin typeface="Calibri" panose="020F0502020204030204" pitchFamily="34" charset="0"/>
                <a:cs typeface="Calibri" panose="020F0502020204030204" pitchFamily="34" charset="0"/>
              </a:rPr>
              <a:t>Calibration/Validation </a:t>
            </a:r>
            <a:r>
              <a:rPr lang="en-GB" sz="2800" dirty="0">
                <a:latin typeface="Calibri" panose="020F0502020204030204" pitchFamily="34" charset="0"/>
                <a:cs typeface="Calibri" panose="020F0502020204030204" pitchFamily="34" charset="0"/>
              </a:rPr>
              <a:t>rely </a:t>
            </a:r>
            <a:r>
              <a:rPr lang="en-GB" sz="2800" dirty="0" smtClean="0">
                <a:latin typeface="Calibri" panose="020F0502020204030204" pitchFamily="34" charset="0"/>
                <a:cs typeface="Calibri" panose="020F0502020204030204" pitchFamily="34" charset="0"/>
              </a:rPr>
              <a:t>also on </a:t>
            </a:r>
            <a:r>
              <a:rPr lang="en-GB" sz="2800" dirty="0">
                <a:latin typeface="Calibri" panose="020F0502020204030204" pitchFamily="34" charset="0"/>
                <a:cs typeface="Calibri" panose="020F0502020204030204" pitchFamily="34" charset="0"/>
              </a:rPr>
              <a:t>On-Ground system (vicarious calibration) </a:t>
            </a:r>
          </a:p>
          <a:p>
            <a:pPr marL="342900" indent="-342900">
              <a:buFont typeface="Arial" panose="020B0604020202020204" pitchFamily="34" charset="0"/>
              <a:buChar char="•"/>
            </a:pPr>
            <a:r>
              <a:rPr lang="en-GB" sz="2800" dirty="0">
                <a:latin typeface="Calibri" panose="020F0502020204030204" pitchFamily="34" charset="0"/>
                <a:cs typeface="Calibri" panose="020F0502020204030204" pitchFamily="34" charset="0"/>
              </a:rPr>
              <a:t>Validation is based on the synthesis from various input: </a:t>
            </a:r>
            <a:endParaRPr lang="en-GB" sz="2800" dirty="0">
              <a:latin typeface="Calibri" panose="020F0502020204030204" pitchFamily="34" charset="0"/>
              <a:cs typeface="Calibri" panose="020F0502020204030204" pitchFamily="34" charset="0"/>
            </a:endParaRPr>
          </a:p>
          <a:p>
            <a:r>
              <a:rPr lang="en-GB" sz="2800" dirty="0" smtClean="0">
                <a:latin typeface="Calibri" panose="020F0502020204030204" pitchFamily="34" charset="0"/>
                <a:cs typeface="Calibri" panose="020F0502020204030204" pitchFamily="34" charset="0"/>
                <a:sym typeface="Wingdings" panose="05000000000000000000" pitchFamily="2" charset="2"/>
              </a:rPr>
              <a:t>                                      Fitness for purpose </a:t>
            </a:r>
            <a:endParaRPr lang="en-GB" sz="2800" dirty="0">
              <a:latin typeface="Calibri" panose="020F0502020204030204" pitchFamily="34" charset="0"/>
              <a:cs typeface="Calibri" panose="020F0502020204030204" pitchFamily="34" charset="0"/>
            </a:endParaRPr>
          </a:p>
          <a:p>
            <a:endParaRPr lang="en-GB" dirty="0"/>
          </a:p>
          <a:p>
            <a:r>
              <a:rPr lang="en-GB" dirty="0"/>
              <a:t> </a:t>
            </a:r>
          </a:p>
          <a:p>
            <a:endParaRPr lang="en-GB" dirty="0">
              <a:effectLst/>
            </a:endParaRPr>
          </a:p>
        </p:txBody>
      </p:sp>
    </p:spTree>
    <p:extLst>
      <p:ext uri="{BB962C8B-B14F-4D97-AF65-F5344CB8AC3E}">
        <p14:creationId xmlns:p14="http://schemas.microsoft.com/office/powerpoint/2010/main" val="3478194345"/>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B8C529-04A2-3E4A-A051-0D355FB83DC3}"/>
              </a:ext>
            </a:extLst>
          </p:cNvPr>
          <p:cNvSpPr>
            <a:spLocks noGrp="1"/>
          </p:cNvSpPr>
          <p:nvPr>
            <p:ph type="sldNum" sz="quarter" idx="12"/>
          </p:nvPr>
        </p:nvSpPr>
        <p:spPr/>
        <p:txBody>
          <a:bodyPr/>
          <a:lstStyle/>
          <a:p>
            <a:pPr>
              <a:defRPr/>
            </a:pPr>
            <a:fld id="{92B7386E-C2F9-4FDD-850A-759F4B31A3FD}" type="slidenum">
              <a:rPr lang="en-US" altLang="ja-JP" smtClean="0"/>
              <a:pPr>
                <a:defRPr/>
              </a:pPr>
              <a:t>8</a:t>
            </a:fld>
            <a:endParaRPr lang="en-US" altLang="ja-JP" dirty="0"/>
          </a:p>
        </p:txBody>
      </p:sp>
      <p:sp>
        <p:nvSpPr>
          <p:cNvPr id="3" name="正方形/長方形 3">
            <a:extLst>
              <a:ext uri="{FF2B5EF4-FFF2-40B4-BE49-F238E27FC236}">
                <a16:creationId xmlns:a16="http://schemas.microsoft.com/office/drawing/2014/main" id="{1F129E59-1495-1744-9D28-93A6AB814CE7}"/>
              </a:ext>
            </a:extLst>
          </p:cNvPr>
          <p:cNvSpPr/>
          <p:nvPr/>
        </p:nvSpPr>
        <p:spPr>
          <a:xfrm>
            <a:off x="2251493" y="228600"/>
            <a:ext cx="7373788" cy="523220"/>
          </a:xfrm>
          <a:prstGeom prst="rect">
            <a:avLst/>
          </a:prstGeom>
        </p:spPr>
        <p:txBody>
          <a:bodyPr wrap="square">
            <a:spAutoFit/>
          </a:bodyPr>
          <a:lstStyle/>
          <a:p>
            <a:pPr algn="ctr"/>
            <a:r>
              <a:rPr lang="en-US" altLang="ja-JP" sz="2800" dirty="0">
                <a:solidFill>
                  <a:schemeClr val="bg1"/>
                </a:solidFill>
                <a:latin typeface="Arial" panose="020B0604020202020204" pitchFamily="34" charset="0"/>
                <a:ea typeface="Meiryo UI" panose="020B0604030504040204" pitchFamily="50" charset="-128"/>
                <a:cs typeface="Arial" panose="020B0604020202020204" pitchFamily="34" charset="0"/>
              </a:rPr>
              <a:t>Summary Quality in the Metadata</a:t>
            </a:r>
            <a:endParaRPr lang="ja-JP" altLang="en-US" sz="280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4" name="TextBox 3">
            <a:extLst>
              <a:ext uri="{FF2B5EF4-FFF2-40B4-BE49-F238E27FC236}">
                <a16:creationId xmlns:a16="http://schemas.microsoft.com/office/drawing/2014/main" id="{7CB8965C-D0A1-A243-912E-84603F78400C}"/>
              </a:ext>
            </a:extLst>
          </p:cNvPr>
          <p:cNvSpPr txBox="1"/>
          <p:nvPr/>
        </p:nvSpPr>
        <p:spPr>
          <a:xfrm>
            <a:off x="276068" y="1453151"/>
            <a:ext cx="11596141" cy="50937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r>
              <a:rPr lang="en-GB" sz="2400" i="1" dirty="0"/>
              <a:t>An important aspect of EO data products that ensures they are most easily accessible to the widest variety of users is their format. Product </a:t>
            </a:r>
            <a:r>
              <a:rPr lang="en-GB" sz="2400" b="1" i="1" dirty="0"/>
              <a:t>metadata</a:t>
            </a:r>
            <a:r>
              <a:rPr lang="en-GB" sz="2400" i="1" dirty="0"/>
              <a:t> and </a:t>
            </a:r>
            <a:r>
              <a:rPr lang="en-GB" sz="2400" b="1" i="1" dirty="0"/>
              <a:t>flags</a:t>
            </a:r>
            <a:r>
              <a:rPr lang="en-GB" sz="2400" i="1" dirty="0"/>
              <a:t> offer users important extra layers of useful descriptive information in addition to the measurements themselves that can be crucial to their analysis. </a:t>
            </a:r>
          </a:p>
          <a:p>
            <a:pPr algn="just"/>
            <a:r>
              <a:rPr lang="en-GB" sz="2400" i="1" dirty="0"/>
              <a:t>In the ideal case, an assessed mission product format should meet any appropriate </a:t>
            </a:r>
            <a:r>
              <a:rPr lang="en-GB" sz="2400" b="1" i="1" dirty="0"/>
              <a:t>CEOS Analysis Ready Data (ARD) metadata guidelines</a:t>
            </a:r>
            <a:r>
              <a:rPr lang="en-GB" sz="2400" i="1" dirty="0"/>
              <a:t>, for example CARD4L requirements in the case of surface reflectance products </a:t>
            </a:r>
          </a:p>
          <a:p>
            <a:pPr algn="just"/>
            <a:endParaRPr lang="en-GB" sz="2400" dirty="0" smtClean="0"/>
          </a:p>
          <a:p>
            <a:pPr algn="just"/>
            <a:endParaRPr lang="en-GB" sz="2400" dirty="0"/>
          </a:p>
          <a:p>
            <a:pPr algn="just"/>
            <a:r>
              <a:rPr lang="en-GB" sz="2400" dirty="0" smtClean="0"/>
              <a:t>CEOS LSI</a:t>
            </a:r>
            <a:r>
              <a:rPr lang="en-GB" sz="2400" dirty="0" smtClean="0"/>
              <a:t>VC</a:t>
            </a:r>
            <a:endParaRPr lang="en-GB" sz="2400" dirty="0" smtClean="0"/>
          </a:p>
          <a:p>
            <a:pPr algn="just"/>
            <a:r>
              <a:rPr lang="en-GB" sz="2400" dirty="0" smtClean="0">
                <a:hlinkClick r:id="rId2"/>
              </a:rPr>
              <a:t>https</a:t>
            </a:r>
            <a:r>
              <a:rPr lang="en-GB" sz="2400" dirty="0">
                <a:hlinkClick r:id="rId2"/>
              </a:rPr>
              <a:t>://ceos.org/ard</a:t>
            </a:r>
            <a:r>
              <a:rPr lang="en-GB" sz="2400" dirty="0" smtClean="0">
                <a:hlinkClick r:id="rId2"/>
              </a:rPr>
              <a:t>/</a:t>
            </a:r>
            <a:r>
              <a:rPr lang="en-GB" sz="2400" dirty="0" smtClean="0"/>
              <a:t> </a:t>
            </a:r>
          </a:p>
          <a:p>
            <a:pPr algn="just"/>
            <a:r>
              <a:rPr lang="en-GB" sz="2400" dirty="0" smtClean="0"/>
              <a:t>Product </a:t>
            </a:r>
            <a:r>
              <a:rPr lang="en-GB" sz="2400" dirty="0"/>
              <a:t>Family </a:t>
            </a:r>
            <a:r>
              <a:rPr lang="en-GB" sz="2400" dirty="0" smtClean="0"/>
              <a:t>Specification</a:t>
            </a:r>
          </a:p>
          <a:p>
            <a:pPr algn="just"/>
            <a:endParaRPr kumimoji="0" lang="en-GB" sz="1900" b="0" i="0" u="none" strike="noStrike" cap="none" spc="0" normalizeH="0" baseline="0" dirty="0">
              <a:ln>
                <a:noFill/>
              </a:ln>
              <a:solidFill>
                <a:srgbClr val="002569"/>
              </a:solidFill>
              <a:effectLst/>
              <a:uFillTx/>
            </a:endParaRPr>
          </a:p>
          <a:p>
            <a:pPr algn="just"/>
            <a:endParaRPr kumimoji="0" lang="en-GB"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4257149928"/>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A1893A-CA53-C741-91B4-B80B67168C8B}"/>
              </a:ext>
            </a:extLst>
          </p:cNvPr>
          <p:cNvSpPr>
            <a:spLocks noGrp="1"/>
          </p:cNvSpPr>
          <p:nvPr>
            <p:ph type="sldNum" sz="quarter" idx="12"/>
          </p:nvPr>
        </p:nvSpPr>
        <p:spPr/>
        <p:txBody>
          <a:bodyPr/>
          <a:lstStyle/>
          <a:p>
            <a:pPr>
              <a:defRPr/>
            </a:pPr>
            <a:fld id="{92B7386E-C2F9-4FDD-850A-759F4B31A3FD}" type="slidenum">
              <a:rPr lang="en-US" altLang="ja-JP" smtClean="0"/>
              <a:pPr>
                <a:defRPr/>
              </a:pPr>
              <a:t>9</a:t>
            </a:fld>
            <a:endParaRPr lang="en-US" altLang="ja-JP" dirty="0"/>
          </a:p>
        </p:txBody>
      </p:sp>
      <p:sp>
        <p:nvSpPr>
          <p:cNvPr id="3" name="正方形/長方形 3">
            <a:extLst>
              <a:ext uri="{FF2B5EF4-FFF2-40B4-BE49-F238E27FC236}">
                <a16:creationId xmlns:a16="http://schemas.microsoft.com/office/drawing/2014/main" id="{EC0389E8-4280-1947-8728-FC134B0C3A95}"/>
              </a:ext>
            </a:extLst>
          </p:cNvPr>
          <p:cNvSpPr/>
          <p:nvPr/>
        </p:nvSpPr>
        <p:spPr>
          <a:xfrm>
            <a:off x="2251493" y="228600"/>
            <a:ext cx="7373788" cy="523220"/>
          </a:xfrm>
          <a:prstGeom prst="rect">
            <a:avLst/>
          </a:prstGeom>
        </p:spPr>
        <p:txBody>
          <a:bodyPr wrap="square">
            <a:spAutoFit/>
          </a:bodyPr>
          <a:lstStyle/>
          <a:p>
            <a:pPr algn="ctr"/>
            <a:r>
              <a:rPr lang="en-US" altLang="ja-JP" sz="2800" dirty="0">
                <a:solidFill>
                  <a:schemeClr val="bg1"/>
                </a:solidFill>
                <a:latin typeface="Arial" panose="020B0604020202020204" pitchFamily="34" charset="0"/>
                <a:ea typeface="Meiryo UI" panose="020B0604030504040204" pitchFamily="50" charset="-128"/>
                <a:cs typeface="Arial" panose="020B0604020202020204" pitchFamily="34" charset="0"/>
              </a:rPr>
              <a:t>Cal/Val Maturity </a:t>
            </a:r>
            <a:r>
              <a:rPr lang="en-US" altLang="ja-JP" sz="2800" dirty="0" smtClean="0">
                <a:solidFill>
                  <a:schemeClr val="bg1"/>
                </a:solidFill>
                <a:latin typeface="Arial" panose="020B0604020202020204" pitchFamily="34" charset="0"/>
                <a:ea typeface="Meiryo UI" panose="020B0604030504040204" pitchFamily="50" charset="-128"/>
                <a:cs typeface="Arial" panose="020B0604020202020204" pitchFamily="34" charset="0"/>
              </a:rPr>
              <a:t>Matrix</a:t>
            </a:r>
            <a:endParaRPr lang="ja-JP" altLang="en-US" sz="280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4" name="TextBox 3">
            <a:extLst>
              <a:ext uri="{FF2B5EF4-FFF2-40B4-BE49-F238E27FC236}">
                <a16:creationId xmlns:a16="http://schemas.microsoft.com/office/drawing/2014/main" id="{96D44ABF-EC13-9F40-926E-02A559DAE87B}"/>
              </a:ext>
            </a:extLst>
          </p:cNvPr>
          <p:cNvSpPr txBox="1"/>
          <p:nvPr/>
        </p:nvSpPr>
        <p:spPr>
          <a:xfrm>
            <a:off x="246211" y="1423750"/>
            <a:ext cx="4850445" cy="42165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1800" dirty="0"/>
              <a:t>A Cal/Val maturity matrix provides a reader with the high-level summary of the output of a quality assessment. The matrix contains a column for each section of analysis and cells for each sub-section of analysis. Sub-section grades are indicated by the colour of the respective grid cell, which are defined in the key.</a:t>
            </a:r>
          </a:p>
          <a:p>
            <a:endParaRPr lang="en-GB" sz="1800" dirty="0"/>
          </a:p>
          <a:p>
            <a:r>
              <a:rPr lang="en-GB" sz="1800" dirty="0"/>
              <a:t>REF:  EDAP Best Practice Guidelines</a:t>
            </a:r>
          </a:p>
          <a:p>
            <a:r>
              <a:rPr lang="en-GB" sz="1800" dirty="0">
                <a:hlinkClick r:id="rId2"/>
              </a:rPr>
              <a:t>https://</a:t>
            </a:r>
            <a:r>
              <a:rPr lang="en-GB" sz="1800" dirty="0" smtClean="0">
                <a:hlinkClick r:id="rId2"/>
              </a:rPr>
              <a:t>earth.esa.int/eogateway/activities/edap/edap-best-practice-guidelines</a:t>
            </a:r>
            <a:endParaRPr lang="en-GB" sz="1800" dirty="0" smtClean="0"/>
          </a:p>
          <a:p>
            <a:endParaRPr lang="en-GB" sz="1800" dirty="0"/>
          </a:p>
          <a:p>
            <a:endParaRPr lang="en-GB" sz="1800" dirty="0" smtClean="0"/>
          </a:p>
          <a:p>
            <a:r>
              <a:rPr lang="en-GB" sz="1600" b="1" dirty="0"/>
              <a:t>https://www.youtube.com/watch?v=IRjR_611-ao</a:t>
            </a:r>
            <a:endParaRPr lang="en-GB" sz="1600" b="1" dirty="0"/>
          </a:p>
        </p:txBody>
      </p:sp>
      <p:pic>
        <p:nvPicPr>
          <p:cNvPr id="9" name="Picture 8">
            <a:extLst>
              <a:ext uri="{FF2B5EF4-FFF2-40B4-BE49-F238E27FC236}">
                <a16:creationId xmlns:a16="http://schemas.microsoft.com/office/drawing/2014/main" id="{2429CA11-B525-6541-B437-69BBF3A81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1784" y="1341522"/>
            <a:ext cx="7290216" cy="5205329"/>
          </a:xfrm>
          <a:prstGeom prst="rect">
            <a:avLst/>
          </a:prstGeom>
        </p:spPr>
      </p:pic>
    </p:spTree>
    <p:extLst>
      <p:ext uri="{BB962C8B-B14F-4D97-AF65-F5344CB8AC3E}">
        <p14:creationId xmlns:p14="http://schemas.microsoft.com/office/powerpoint/2010/main" val="2333574063"/>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1117</Words>
  <Application>Microsoft Office PowerPoint</Application>
  <PresentationFormat>Widescreen</PresentationFormat>
  <Paragraphs>96</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MS PGothic</vt:lpstr>
      <vt:lpstr>Arial</vt:lpstr>
      <vt:lpstr>Calibri</vt:lpstr>
      <vt:lpstr>Courier New</vt:lpstr>
      <vt:lpstr>Meiryo UI</vt:lpstr>
      <vt:lpstr>Noto Sans Symbols</vt:lpstr>
      <vt:lpstr>Wingdings</vt:lpstr>
      <vt:lpstr>ceos</vt:lpstr>
      <vt:lpstr>WGISS / WGCV-51  Data Quality Assessment and Indicators,  and DMSMM Maturity Matrix Data Quality Indicators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WGCV-51 Presentation Template and Guidance</dc:title>
  <dc:creator>Philippe Goryl</dc:creator>
  <cp:lastModifiedBy>Philippe Goryl</cp:lastModifiedBy>
  <cp:revision>7</cp:revision>
  <dcterms:modified xsi:type="dcterms:W3CDTF">2022-09-29T14:34:56Z</dcterms:modified>
</cp:coreProperties>
</file>