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rhZMfGq36YH3ho5vYhr9jR+Nc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a2c06817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15a2c068177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a2c06817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5a2c068177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5a2c068177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5a2c068177_0_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a812691df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5a812691df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5a812691d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5a812691d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15a812691d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c2df66a4f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15c2df66a4f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15c2df66a4f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29743fba7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1229743fba7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1229743fba7_0_2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29743fba7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g1229743fba7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61c84968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1261c84968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1261c84968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29743fba7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1229743fba7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29743fba7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1229743fba7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29743fba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1229743fba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229743fba7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29743fba7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1229743fba7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1229743fba7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29743fba7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229743fba7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1229743fba7_0_1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15a2c068177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15a2c068177_0_20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8" name="Google Shape;18;g15a2c068177_0_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15a2c068177_0_20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15a2c068177_0_20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g15a2c068177_0_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2" name="Google Shape;22;g15a2c068177_0_20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3" name="Google Shape;23;g15a2c068177_0_20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4" name="Google Shape;24;g15a2c068177_0_20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5a2c068177_0_212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g15a2c068177_0_2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5a2c068177_0_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" name="Google Shape;29;g15a2c068177_0_212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15a2c068177_0_21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15a2c068177_0_21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15a2c068177_0_212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15a2c068177_0_212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g15a2c068177_0_2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5a2c068177_0_222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g15a2c068177_0_22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g15a2c068177_0_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9" name="Google Shape;39;g15a2c068177_0_222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5a2c068177_0_22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15a2c068177_0_222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g15a2c068177_0_222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g15a2c068177_0_22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15a2c068177_0_22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g15a2c068177_0_222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5a2c068177_0_23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g15a2c068177_0_23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15a2c068177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g15a2c068177_0_23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15a2c068177_0_23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15a2c068177_0_23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15a2c068177_0_23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15a2c068177_0_233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a2c068177_0_242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15a2c068177_0_24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15a2c068177_0_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9" name="Google Shape;59;g15a2c068177_0_242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15a2c068177_0_24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15a2c068177_0_242"/>
          <p:cNvSpPr txBox="1"/>
          <p:nvPr>
            <p:ph idx="1" type="body"/>
          </p:nvPr>
        </p:nvSpPr>
        <p:spPr>
          <a:xfrm>
            <a:off x="3885009" y="1030389"/>
            <a:ext cx="4629300" cy="3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g15a2c068177_0_242"/>
          <p:cNvSpPr txBox="1"/>
          <p:nvPr>
            <p:ph idx="2" type="body"/>
          </p:nvPr>
        </p:nvSpPr>
        <p:spPr>
          <a:xfrm>
            <a:off x="629841" y="1030389"/>
            <a:ext cx="2949300" cy="3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15a2c068177_0_24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15a2c068177_0_24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15a2c068177_0_242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a2c068177_0_25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0070C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g15a2c068177_0_25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–"/>
              <a:defRPr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slide">
  <p:cSld name="Title Content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a2c068177_0_256"/>
          <p:cNvSpPr txBox="1"/>
          <p:nvPr>
            <p:ph type="title"/>
          </p:nvPr>
        </p:nvSpPr>
        <p:spPr>
          <a:xfrm>
            <a:off x="252870" y="839255"/>
            <a:ext cx="86409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15a2c068177_0_256"/>
          <p:cNvSpPr txBox="1"/>
          <p:nvPr>
            <p:ph idx="11" type="ftr"/>
          </p:nvPr>
        </p:nvSpPr>
        <p:spPr>
          <a:xfrm>
            <a:off x="251520" y="4767263"/>
            <a:ext cx="69129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15a2c068177_0_256"/>
          <p:cNvSpPr txBox="1"/>
          <p:nvPr>
            <p:ph idx="12" type="sldNum"/>
          </p:nvPr>
        </p:nvSpPr>
        <p:spPr>
          <a:xfrm>
            <a:off x="7524328" y="4767263"/>
            <a:ext cx="1368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g15a2c068177_0_256"/>
          <p:cNvSpPr txBox="1"/>
          <p:nvPr>
            <p:ph idx="1" type="body"/>
          </p:nvPr>
        </p:nvSpPr>
        <p:spPr>
          <a:xfrm>
            <a:off x="251520" y="1491629"/>
            <a:ext cx="8640900" cy="3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a2c068177_0_26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6" name="Google Shape;76;g15a2c068177_0_26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7" name="Google Shape;77;g15a2c068177_0_26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a2c068177_0_19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g15a2c068177_0_19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g15a2c068177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3" name="Google Shape;13;g15a2c068177_0_19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15a2c068177_0_196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4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a2c068177_0_72"/>
          <p:cNvSpPr txBox="1"/>
          <p:nvPr>
            <p:ph type="title"/>
          </p:nvPr>
        </p:nvSpPr>
        <p:spPr>
          <a:xfrm>
            <a:off x="-178000" y="371500"/>
            <a:ext cx="60906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5500">
                <a:solidFill>
                  <a:srgbClr val="F1C232"/>
                </a:solidFill>
              </a:rPr>
              <a:t>CEOS COAST:   </a:t>
            </a:r>
            <a:endParaRPr sz="5500">
              <a:solidFill>
                <a:srgbClr val="F1C23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5500">
                <a:solidFill>
                  <a:srgbClr val="F1C232"/>
                </a:solidFill>
              </a:rPr>
              <a:t>A CEOS EAIL </a:t>
            </a:r>
            <a:endParaRPr sz="5500">
              <a:solidFill>
                <a:srgbClr val="F1C23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5500">
                <a:solidFill>
                  <a:srgbClr val="F1C232"/>
                </a:solidFill>
              </a:rPr>
              <a:t>Use Case</a:t>
            </a:r>
            <a:endParaRPr sz="5500">
              <a:solidFill>
                <a:srgbClr val="F1C232"/>
              </a:solidFill>
            </a:endParaRPr>
          </a:p>
        </p:txBody>
      </p:sp>
      <p:sp>
        <p:nvSpPr>
          <p:cNvPr id="83" name="Google Shape;83;g15a2c068177_0_72"/>
          <p:cNvSpPr/>
          <p:nvPr/>
        </p:nvSpPr>
        <p:spPr>
          <a:xfrm>
            <a:off x="5416713" y="3492165"/>
            <a:ext cx="3624900" cy="16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Paul M. DiGiacomo, NOAA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2022.10.</a:t>
            </a:r>
            <a:r>
              <a:rPr b="1" lang="en-GB">
                <a:solidFill>
                  <a:schemeClr val="accent1"/>
                </a:solidFill>
              </a:rPr>
              <a:t>06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r>
              <a:rPr b="1" lang="en-GB">
                <a:solidFill>
                  <a:schemeClr val="accent1"/>
                </a:solidFill>
              </a:rPr>
              <a:t>09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GB">
                <a:solidFill>
                  <a:schemeClr val="accent1"/>
                </a:solidFill>
              </a:rPr>
              <a:t>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Tokyo, Japan (JAXA)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3-7 October 2022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a2c068177_0_134"/>
          <p:cNvSpPr txBox="1"/>
          <p:nvPr>
            <p:ph idx="1" type="body"/>
          </p:nvPr>
        </p:nvSpPr>
        <p:spPr>
          <a:xfrm>
            <a:off x="150300" y="893050"/>
            <a:ext cx="884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-GB"/>
              <a:t>Shoreline evolution in the Middle Peninsula area of the Chesapeake Bay assessed from Landsat-5/7/8 and Sentinel-2 imagery (1984-2021) demonstrates: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3" name="Google Shape;173;g15a2c068177_0_134"/>
          <p:cNvSpPr txBox="1"/>
          <p:nvPr>
            <p:ph type="title"/>
          </p:nvPr>
        </p:nvSpPr>
        <p:spPr>
          <a:xfrm>
            <a:off x="99024" y="98975"/>
            <a:ext cx="6894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1" lang="en-GB">
                <a:solidFill>
                  <a:srgbClr val="F1C232"/>
                </a:solidFill>
              </a:rPr>
              <a:t>CEOS </a:t>
            </a:r>
            <a:r>
              <a:rPr b="1" lang="en-GB">
                <a:solidFill>
                  <a:srgbClr val="F1C232"/>
                </a:solidFill>
              </a:rPr>
              <a:t>COAST Shoreline Mapping</a:t>
            </a:r>
            <a:endParaRPr b="1">
              <a:solidFill>
                <a:srgbClr val="F1C232"/>
              </a:solidFill>
            </a:endParaRPr>
          </a:p>
        </p:txBody>
      </p:sp>
      <p:pic>
        <p:nvPicPr>
          <p:cNvPr id="174" name="Google Shape;174;g15a2c068177_0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350" y="1687200"/>
            <a:ext cx="6155650" cy="269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5a2c068177_0_134"/>
          <p:cNvSpPr txBox="1"/>
          <p:nvPr/>
        </p:nvSpPr>
        <p:spPr>
          <a:xfrm>
            <a:off x="99025" y="1965700"/>
            <a:ext cx="2489700" cy="1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GB" sz="1800">
                <a:solidFill>
                  <a:schemeClr val="dk1"/>
                </a:solidFill>
              </a:rPr>
              <a:t>Reasonable agreement with field assessments (1937-2009) accounted for the differences in the analyzed periods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a2c068177_0_265"/>
          <p:cNvSpPr txBox="1"/>
          <p:nvPr>
            <p:ph type="title"/>
          </p:nvPr>
        </p:nvSpPr>
        <p:spPr>
          <a:xfrm>
            <a:off x="99024" y="98975"/>
            <a:ext cx="6964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1" lang="en-GB">
                <a:solidFill>
                  <a:srgbClr val="F1C232"/>
                </a:solidFill>
              </a:rPr>
              <a:t>CEOS </a:t>
            </a:r>
            <a:r>
              <a:rPr b="1" lang="en-GB">
                <a:solidFill>
                  <a:srgbClr val="F1C232"/>
                </a:solidFill>
              </a:rPr>
              <a:t>COAST Shoreline Mapping</a:t>
            </a:r>
            <a:endParaRPr b="1">
              <a:solidFill>
                <a:srgbClr val="F1C232"/>
              </a:solidFill>
            </a:endParaRPr>
          </a:p>
        </p:txBody>
      </p:sp>
      <p:pic>
        <p:nvPicPr>
          <p:cNvPr id="181" name="Google Shape;181;g15a2c068177_0_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925" y="1578250"/>
            <a:ext cx="3776450" cy="29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5a2c068177_0_265"/>
          <p:cNvSpPr txBox="1"/>
          <p:nvPr/>
        </p:nvSpPr>
        <p:spPr>
          <a:xfrm>
            <a:off x="150300" y="1949275"/>
            <a:ext cx="3865800" cy="2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GB" sz="1800">
                <a:solidFill>
                  <a:schemeClr val="dk1"/>
                </a:solidFill>
              </a:rPr>
              <a:t>Intensive shoreline evolution (mostly erosion, sometimes accretion) in the coast segments classified as ‘beaches’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GB" sz="1800">
                <a:solidFill>
                  <a:schemeClr val="dk1"/>
                </a:solidFill>
              </a:rPr>
              <a:t>Significant stabilizing effect of shoreline structures like marinas, boathouses, docks, ramps, etc. </a:t>
            </a:r>
            <a:endParaRPr/>
          </a:p>
        </p:txBody>
      </p:sp>
      <p:sp>
        <p:nvSpPr>
          <p:cNvPr id="183" name="Google Shape;183;g15a2c068177_0_265"/>
          <p:cNvSpPr txBox="1"/>
          <p:nvPr/>
        </p:nvSpPr>
        <p:spPr>
          <a:xfrm>
            <a:off x="5765975" y="4471900"/>
            <a:ext cx="78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Erosion</a:t>
            </a:r>
            <a:endParaRPr sz="1200"/>
          </a:p>
        </p:txBody>
      </p:sp>
      <p:sp>
        <p:nvSpPr>
          <p:cNvPr id="184" name="Google Shape;184;g15a2c068177_0_265"/>
          <p:cNvSpPr txBox="1"/>
          <p:nvPr/>
        </p:nvSpPr>
        <p:spPr>
          <a:xfrm>
            <a:off x="7425375" y="4471900"/>
            <a:ext cx="97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Accretion</a:t>
            </a:r>
            <a:endParaRPr sz="1200"/>
          </a:p>
        </p:txBody>
      </p:sp>
      <p:sp>
        <p:nvSpPr>
          <p:cNvPr id="185" name="Google Shape;185;g15a2c068177_0_265"/>
          <p:cNvSpPr txBox="1"/>
          <p:nvPr>
            <p:ph idx="1" type="body"/>
          </p:nvPr>
        </p:nvSpPr>
        <p:spPr>
          <a:xfrm>
            <a:off x="150300" y="893050"/>
            <a:ext cx="884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-GB"/>
              <a:t>Shoreline evolution in the Middle Peninsula area of the Chesapeake Bay assessed from Landsat-5/7/8 and Sentinel-2 imagery (1984-2021) demonstrates: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a812691df_1_14"/>
          <p:cNvSpPr txBox="1"/>
          <p:nvPr>
            <p:ph type="title"/>
          </p:nvPr>
        </p:nvSpPr>
        <p:spPr>
          <a:xfrm>
            <a:off x="99025" y="98975"/>
            <a:ext cx="75294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GB">
                <a:solidFill>
                  <a:srgbClr val="F1C232"/>
                </a:solidFill>
              </a:rPr>
              <a:t>CEOS </a:t>
            </a:r>
            <a:r>
              <a:rPr lang="en-GB">
                <a:solidFill>
                  <a:srgbClr val="F1C232"/>
                </a:solidFill>
              </a:rPr>
              <a:t>COAST: Trends in Parameters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91" name="Google Shape;191;g15a812691df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950" y="2916325"/>
            <a:ext cx="5837749" cy="19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5a812691df_1_14"/>
          <p:cNvSpPr txBox="1"/>
          <p:nvPr/>
        </p:nvSpPr>
        <p:spPr>
          <a:xfrm>
            <a:off x="5699375" y="1158625"/>
            <a:ext cx="339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Fourier transform and Wavelet analysis to detect periodicities in global CHL-a</a:t>
            </a:r>
            <a:endParaRPr/>
          </a:p>
        </p:txBody>
      </p:sp>
      <p:sp>
        <p:nvSpPr>
          <p:cNvPr id="193" name="Google Shape;193;g15a812691df_1_14"/>
          <p:cNvSpPr txBox="1"/>
          <p:nvPr/>
        </p:nvSpPr>
        <p:spPr>
          <a:xfrm>
            <a:off x="185850" y="2958800"/>
            <a:ext cx="32817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- Interactive and tiled maps of “rate of trend” will be available in the AKH.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- </a:t>
            </a:r>
            <a:r>
              <a:rPr lang="en-GB" sz="1300" u="sng"/>
              <a:t>T</a:t>
            </a:r>
            <a:r>
              <a:rPr lang="en-GB" sz="1300" u="sng"/>
              <a:t>rend</a:t>
            </a:r>
            <a:r>
              <a:rPr lang="en-GB" sz="1300"/>
              <a:t> in global oceans using </a:t>
            </a:r>
            <a:r>
              <a:rPr lang="en-GB" sz="1300" u="sng"/>
              <a:t>multiple seasonal decomposition</a:t>
            </a:r>
            <a:r>
              <a:rPr lang="en-GB" sz="1300"/>
              <a:t>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- Analysis will be performed on regional scale too and for multiple ocean parameters (SST, SLA)</a:t>
            </a:r>
            <a:endParaRPr sz="1300"/>
          </a:p>
        </p:txBody>
      </p:sp>
      <p:pic>
        <p:nvPicPr>
          <p:cNvPr id="194" name="Google Shape;194;g15a812691df_1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25" y="676175"/>
            <a:ext cx="5600351" cy="224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g15a812691df_1_14"/>
          <p:cNvCxnSpPr/>
          <p:nvPr/>
        </p:nvCxnSpPr>
        <p:spPr>
          <a:xfrm flipH="1" rot="10800000">
            <a:off x="1145225" y="3288400"/>
            <a:ext cx="2859600" cy="41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g15a812691df_1_14"/>
          <p:cNvCxnSpPr/>
          <p:nvPr/>
        </p:nvCxnSpPr>
        <p:spPr>
          <a:xfrm flipH="1" rot="10800000">
            <a:off x="2712400" y="3777275"/>
            <a:ext cx="1232400" cy="18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15a812691df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9626" cy="4387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5a812691df_1_0"/>
          <p:cNvSpPr txBox="1"/>
          <p:nvPr>
            <p:ph idx="12" type="sldNum"/>
          </p:nvPr>
        </p:nvSpPr>
        <p:spPr>
          <a:xfrm>
            <a:off x="7524328" y="4767263"/>
            <a:ext cx="1368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g15a812691df_1_0"/>
          <p:cNvSpPr txBox="1"/>
          <p:nvPr/>
        </p:nvSpPr>
        <p:spPr>
          <a:xfrm>
            <a:off x="6783150" y="3506000"/>
            <a:ext cx="24594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coastal data/info products through a curated Knowledge Hub!</a:t>
            </a:r>
            <a:r>
              <a:rPr b="1" i="0" lang="en-GB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5a812691df_1_0"/>
          <p:cNvSpPr txBox="1"/>
          <p:nvPr/>
        </p:nvSpPr>
        <p:spPr>
          <a:xfrm>
            <a:off x="110125" y="458000"/>
            <a:ext cx="901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GB" sz="3400">
                <a:solidFill>
                  <a:schemeClr val="lt1"/>
                </a:solidFill>
              </a:rPr>
              <a:t>CEOS-COAST Application Knowledge Hub</a:t>
            </a:r>
            <a:endParaRPr b="1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5c2df66a4f_1_7"/>
          <p:cNvSpPr txBox="1"/>
          <p:nvPr>
            <p:ph idx="12" type="sldNum"/>
          </p:nvPr>
        </p:nvSpPr>
        <p:spPr>
          <a:xfrm>
            <a:off x="7524328" y="4767263"/>
            <a:ext cx="1368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g15c2df66a4f_1_7"/>
          <p:cNvSpPr txBox="1"/>
          <p:nvPr/>
        </p:nvSpPr>
        <p:spPr>
          <a:xfrm>
            <a:off x="76200" y="7620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1C232"/>
                </a:solidFill>
              </a:rPr>
              <a:t>Upcoming Work Plan Activities &amp; Needs</a:t>
            </a:r>
            <a:endParaRPr b="1" sz="2900">
              <a:solidFill>
                <a:srgbClr val="F1C232"/>
              </a:solidFill>
            </a:endParaRPr>
          </a:p>
        </p:txBody>
      </p:sp>
      <p:sp>
        <p:nvSpPr>
          <p:cNvPr id="213" name="Google Shape;213;g15c2df66a4f_1_7"/>
          <p:cNvSpPr txBox="1"/>
          <p:nvPr/>
        </p:nvSpPr>
        <p:spPr>
          <a:xfrm>
            <a:off x="4175" y="856475"/>
            <a:ext cx="9144000" cy="3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r>
              <a:rPr b="1" lang="en-GB" sz="1800">
                <a:solidFill>
                  <a:schemeClr val="dk1"/>
                </a:solidFill>
              </a:rPr>
              <a:t>Upcoming Product Development Areas:</a:t>
            </a:r>
            <a:endParaRPr b="1" sz="1800">
              <a:solidFill>
                <a:schemeClr val="dk1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GB" sz="1800">
                <a:solidFill>
                  <a:schemeClr val="dk1"/>
                </a:solidFill>
              </a:rPr>
              <a:t>Blue Carbon (with MBON); </a:t>
            </a:r>
            <a:r>
              <a:rPr lang="en-GB" sz="1800">
                <a:solidFill>
                  <a:schemeClr val="dk1"/>
                </a:solidFill>
              </a:rPr>
              <a:t>Biodiversity (with GEOBON, CEOS TT et al.)</a:t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GB" sz="1800">
                <a:solidFill>
                  <a:schemeClr val="dk1"/>
                </a:solidFill>
              </a:rPr>
              <a:t>Habitat Mapping/Monitoring (e.g., seagrasses/mangroves, w/GEO Blue Planet)</a:t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❖"/>
            </a:pPr>
            <a:r>
              <a:rPr lang="en-GB" sz="1800">
                <a:solidFill>
                  <a:srgbClr val="FF0000"/>
                </a:solidFill>
              </a:rPr>
              <a:t>Beta release and expansion of CEOS COAST Application Knowledge Hub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❖</a:t>
            </a:r>
            <a:r>
              <a:rPr b="1" lang="en-GB" sz="1800">
                <a:solidFill>
                  <a:schemeClr val="dk1"/>
                </a:solidFill>
              </a:rPr>
              <a:t>Additional Pilot Regions:</a:t>
            </a:r>
            <a:endParaRPr b="1" sz="18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❖	Polar (Arctic focus); Asia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❖</a:t>
            </a:r>
            <a:r>
              <a:rPr b="1" lang="en-GB" sz="1800">
                <a:solidFill>
                  <a:schemeClr val="dk1"/>
                </a:solidFill>
              </a:rPr>
              <a:t>Needs:</a:t>
            </a:r>
            <a:endParaRPr b="1" sz="18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❖	Ingest and utilize data/products from additional CEOS missions</a:t>
            </a:r>
            <a:endParaRPr sz="18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❖	</a:t>
            </a:r>
            <a:r>
              <a:rPr lang="en-GB" sz="1800">
                <a:solidFill>
                  <a:srgbClr val="FF0000"/>
                </a:solidFill>
              </a:rPr>
              <a:t>More emphasis on using the CEOS EAIL which will require further </a:t>
            </a:r>
            <a:endParaRPr sz="1800">
              <a:solidFill>
                <a:srgbClr val="FF0000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0000"/>
                </a:solidFill>
              </a:rPr>
              <a:t>sustainment and development support to expand capabilities and data offerings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❖</a:t>
            </a:r>
            <a:r>
              <a:rPr b="1" lang="en-GB" sz="1800">
                <a:solidFill>
                  <a:schemeClr val="dk1"/>
                </a:solidFill>
              </a:rPr>
              <a:t>Ask</a:t>
            </a:r>
            <a:r>
              <a:rPr lang="en-GB" sz="1800">
                <a:solidFill>
                  <a:schemeClr val="dk1"/>
                </a:solidFill>
              </a:rPr>
              <a:t>: Looking for interested CEOS agencies to provide active leadership and support in these new and expanding areas</a:t>
            </a:r>
            <a:endParaRPr sz="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29743fba7_0_205"/>
          <p:cNvSpPr txBox="1"/>
          <p:nvPr>
            <p:ph type="title"/>
          </p:nvPr>
        </p:nvSpPr>
        <p:spPr>
          <a:xfrm>
            <a:off x="252870" y="991655"/>
            <a:ext cx="86409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7745"/>
              <a:buNone/>
            </a:pPr>
            <a:r>
              <a:rPr b="1" lang="en-GB" sz="4188"/>
              <a:t>Thank you!</a:t>
            </a:r>
            <a:r>
              <a:rPr b="1" lang="en-GB"/>
              <a:t> </a:t>
            </a:r>
            <a:endParaRPr b="1"/>
          </a:p>
        </p:txBody>
      </p:sp>
      <p:sp>
        <p:nvSpPr>
          <p:cNvPr id="220" name="Google Shape;220;g1229743fba7_0_205"/>
          <p:cNvSpPr txBox="1"/>
          <p:nvPr>
            <p:ph idx="12" type="sldNum"/>
          </p:nvPr>
        </p:nvSpPr>
        <p:spPr>
          <a:xfrm>
            <a:off x="7524328" y="4767263"/>
            <a:ext cx="1368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g1229743fba7_0_205"/>
          <p:cNvSpPr txBox="1"/>
          <p:nvPr>
            <p:ph idx="1" type="body"/>
          </p:nvPr>
        </p:nvSpPr>
        <p:spPr>
          <a:xfrm>
            <a:off x="251520" y="1720229"/>
            <a:ext cx="8640900" cy="3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3500"/>
              <a:t>Want to get involved?  </a:t>
            </a:r>
            <a:endParaRPr sz="3500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3500"/>
              <a:t>Email CEOS-COAST Co-Chair:</a:t>
            </a:r>
            <a:endParaRPr sz="3500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3500"/>
              <a:t>Paul.DiGiacomo@noaa.gov </a:t>
            </a:r>
            <a:endParaRPr sz="3500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</p:txBody>
      </p:sp>
      <p:pic>
        <p:nvPicPr>
          <p:cNvPr id="222" name="Google Shape;222;g1229743fba7_0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0775" y="3644750"/>
            <a:ext cx="5292625" cy="12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229743fba7_0_205"/>
          <p:cNvSpPr/>
          <p:nvPr/>
        </p:nvSpPr>
        <p:spPr>
          <a:xfrm>
            <a:off x="-1346700" y="-76200"/>
            <a:ext cx="103833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F1C232"/>
                </a:solidFill>
              </a:rPr>
              <a:t>CEOS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Coastal Observations, Applications, </a:t>
            </a:r>
            <a:endParaRPr b="1" i="0" sz="2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Services, and Tools (CEOS</a:t>
            </a:r>
            <a:r>
              <a:rPr b="1" lang="en-GB" sz="2400">
                <a:solidFill>
                  <a:srgbClr val="F1C232"/>
                </a:solidFill>
              </a:rPr>
              <a:t>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COAST)</a:t>
            </a:r>
            <a:endParaRPr b="1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29743fba7_0_21"/>
          <p:cNvSpPr txBox="1"/>
          <p:nvPr/>
        </p:nvSpPr>
        <p:spPr>
          <a:xfrm>
            <a:off x="112125" y="940125"/>
            <a:ext cx="86868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is CEOS</a:t>
            </a:r>
            <a:r>
              <a:rPr b="1" lang="en-GB" sz="2000">
                <a:solidFill>
                  <a:srgbClr val="0000FF"/>
                </a:solidFill>
              </a:rPr>
              <a:t>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COAST? 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Coastal Zone (land-sea-p</a:t>
            </a:r>
            <a:r>
              <a:rPr b="1" lang="en-GB" sz="2000">
                <a:solidFill>
                  <a:srgbClr val="002060"/>
                </a:solidFill>
              </a:rPr>
              <a:t>eople</a:t>
            </a:r>
            <a:r>
              <a:rPr b="1" i="0" lang="en-GB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interface) Focused Team</a:t>
            </a:r>
            <a:endParaRPr b="0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2412" lvl="1" marL="557212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rgbClr val="002060"/>
                </a:solidFill>
              </a:rPr>
              <a:t>Leverage global Earth observation data</a:t>
            </a:r>
            <a:r>
              <a:rPr b="1" i="0" lang="en-GB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(satellite + in situ) to tackle coastal problems affecting society - Coverage | Frequency | Resolution</a:t>
            </a:r>
            <a:endParaRPr b="1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2412" lvl="1" marL="557212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rgbClr val="002060"/>
                </a:solidFill>
              </a:rPr>
              <a:t>We e</a:t>
            </a:r>
            <a:r>
              <a:rPr b="1" i="0" lang="en-GB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ngage with regional coastal stakeholders in produ</a:t>
            </a:r>
            <a:r>
              <a:rPr b="1" lang="en-GB" sz="1800">
                <a:solidFill>
                  <a:srgbClr val="002060"/>
                </a:solidFill>
              </a:rPr>
              <a:t>ct</a:t>
            </a:r>
            <a:r>
              <a:rPr b="1" lang="en-GB" sz="1800">
                <a:solidFill>
                  <a:srgbClr val="002569"/>
                </a:solidFill>
              </a:rPr>
              <a:t> </a:t>
            </a:r>
            <a:r>
              <a:rPr b="1" lang="en-GB" sz="1800">
                <a:solidFill>
                  <a:srgbClr val="FF0000"/>
                </a:solidFill>
              </a:rPr>
              <a:t>Co-Design and </a:t>
            </a: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Co-Development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1" i="0" sz="3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9194" lvl="1" marL="57669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b="1" lang="en-GB" sz="1800">
                <a:solidFill>
                  <a:srgbClr val="002569"/>
                </a:solidFill>
              </a:rPr>
              <a:t>EAIL has enabled COAST product developers to readily transfer technology and leverage processing efficiencies</a:t>
            </a:r>
            <a:endParaRPr b="1" sz="1800">
              <a:solidFill>
                <a:srgbClr val="002569"/>
              </a:solidFill>
            </a:endParaRPr>
          </a:p>
          <a:p>
            <a:pPr indent="-246494" lvl="1" marL="57669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b="1" lang="en-GB" sz="1800">
                <a:solidFill>
                  <a:srgbClr val="002569"/>
                </a:solidFill>
              </a:rPr>
              <a:t>COAST has trained both the NOAA and ISRO teams in use - we are poised to embrace EAIL more fully</a:t>
            </a:r>
            <a:endParaRPr b="1" sz="1800">
              <a:solidFill>
                <a:srgbClr val="002569"/>
              </a:solidFill>
            </a:endParaRPr>
          </a:p>
        </p:txBody>
      </p:sp>
      <p:sp>
        <p:nvSpPr>
          <p:cNvPr id="89" name="Google Shape;89;g1229743fba7_0_21"/>
          <p:cNvSpPr txBox="1"/>
          <p:nvPr>
            <p:ph idx="12" type="sldNum"/>
          </p:nvPr>
        </p:nvSpPr>
        <p:spPr>
          <a:xfrm>
            <a:off x="7524328" y="4767263"/>
            <a:ext cx="1368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g1229743fba7_0_21"/>
          <p:cNvSpPr/>
          <p:nvPr/>
        </p:nvSpPr>
        <p:spPr>
          <a:xfrm>
            <a:off x="-1346700" y="-76200"/>
            <a:ext cx="103833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F1C232"/>
                </a:solidFill>
              </a:rPr>
              <a:t>CEOS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Coastal Observations, Applications, </a:t>
            </a:r>
            <a:endParaRPr b="1" i="0" sz="2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Services, and Tools (CEOS</a:t>
            </a:r>
            <a:r>
              <a:rPr b="1" lang="en-GB" sz="2400">
                <a:solidFill>
                  <a:srgbClr val="F1C232"/>
                </a:solidFill>
              </a:rPr>
              <a:t>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COAST)</a:t>
            </a:r>
            <a:endParaRPr b="1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261c84968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0425" y="2625550"/>
            <a:ext cx="2357088" cy="14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261c849680_0_0"/>
          <p:cNvSpPr txBox="1"/>
          <p:nvPr>
            <p:ph idx="12" type="sldNum"/>
          </p:nvPr>
        </p:nvSpPr>
        <p:spPr>
          <a:xfrm>
            <a:off x="7524328" y="4767263"/>
            <a:ext cx="1368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g1261c84968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9025" y="3629999"/>
            <a:ext cx="2301500" cy="10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261c849680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075" y="3405025"/>
            <a:ext cx="1446200" cy="1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261c849680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52675" y="809501"/>
            <a:ext cx="1784525" cy="17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261c849680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30175" y="2686418"/>
            <a:ext cx="1921450" cy="1330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261c849680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53550" y="764575"/>
            <a:ext cx="1736376" cy="16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261c849680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73954" y="2120863"/>
            <a:ext cx="1921446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261c849680_0_0"/>
          <p:cNvSpPr txBox="1"/>
          <p:nvPr/>
        </p:nvSpPr>
        <p:spPr>
          <a:xfrm>
            <a:off x="3527200" y="1639850"/>
            <a:ext cx="1537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GB" sz="1700">
                <a:solidFill>
                  <a:srgbClr val="0000FF"/>
                </a:solidFill>
              </a:rPr>
              <a:t>We are looking for more participants!</a:t>
            </a:r>
            <a:endParaRPr b="1" i="0" sz="17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1261c849680_0_0"/>
          <p:cNvSpPr/>
          <p:nvPr/>
        </p:nvSpPr>
        <p:spPr>
          <a:xfrm>
            <a:off x="-1346700" y="-76200"/>
            <a:ext cx="103833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F1C232"/>
                </a:solidFill>
              </a:rPr>
              <a:t>CEOS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Coastal Observations, Applications, </a:t>
            </a:r>
            <a:endParaRPr b="1" i="0" sz="2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Services, and Tools (CEOS</a:t>
            </a:r>
            <a:r>
              <a:rPr b="1" lang="en-GB" sz="2400">
                <a:solidFill>
                  <a:srgbClr val="F1C232"/>
                </a:solidFill>
              </a:rPr>
              <a:t>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COAST)</a:t>
            </a:r>
            <a:endParaRPr b="1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29743fba7_0_27"/>
          <p:cNvSpPr/>
          <p:nvPr/>
        </p:nvSpPr>
        <p:spPr>
          <a:xfrm>
            <a:off x="250675" y="2480625"/>
            <a:ext cx="2031600" cy="953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229743fba7_0_27"/>
          <p:cNvSpPr/>
          <p:nvPr/>
        </p:nvSpPr>
        <p:spPr>
          <a:xfrm>
            <a:off x="250600" y="1892025"/>
            <a:ext cx="2031600" cy="626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&#10;&#10;Description automatically generated" id="112" name="Google Shape;112;g1229743fba7_0_27"/>
          <p:cNvPicPr preferRelativeResize="0"/>
          <p:nvPr/>
        </p:nvPicPr>
        <p:blipFill rotWithShape="1">
          <a:blip r:embed="rId3">
            <a:alphaModFix/>
          </a:blip>
          <a:srcRect b="3758" l="0" r="0" t="2254"/>
          <a:stretch/>
        </p:blipFill>
        <p:spPr>
          <a:xfrm>
            <a:off x="2296225" y="1242275"/>
            <a:ext cx="6847777" cy="458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229743fba7_0_27"/>
          <p:cNvSpPr/>
          <p:nvPr/>
        </p:nvSpPr>
        <p:spPr>
          <a:xfrm>
            <a:off x="207031" y="919931"/>
            <a:ext cx="8617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Identified 2 Pilot Projects to develop coastal products, services and tools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229743fba7_0_27"/>
          <p:cNvSpPr txBox="1"/>
          <p:nvPr/>
        </p:nvSpPr>
        <p:spPr>
          <a:xfrm>
            <a:off x="250674" y="1455888"/>
            <a:ext cx="2089200" cy="22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Themes: </a:t>
            </a:r>
            <a:endParaRPr b="1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600">
              <a:solidFill>
                <a:srgbClr val="002060"/>
              </a:solidFill>
            </a:endParaRPr>
          </a:p>
          <a:p>
            <a:pPr indent="-2603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Shoreline mapping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Bathymetry/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09562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Flooding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09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Turbidity &amp; Sediment Loading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09562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Coastal Eutrophication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229743fba7_0_27"/>
          <p:cNvSpPr/>
          <p:nvPr/>
        </p:nvSpPr>
        <p:spPr>
          <a:xfrm>
            <a:off x="1233824" y="155900"/>
            <a:ext cx="6172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F1C232"/>
                </a:solidFill>
              </a:rPr>
              <a:t>CEOS COAST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Phase 2: 2020-2022</a:t>
            </a:r>
            <a:endParaRPr b="0" i="0" sz="1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229743fba7_0_27"/>
          <p:cNvSpPr txBox="1"/>
          <p:nvPr>
            <p:ph idx="12" type="sldNum"/>
          </p:nvPr>
        </p:nvSpPr>
        <p:spPr>
          <a:xfrm>
            <a:off x="7524328" y="4767263"/>
            <a:ext cx="1368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g1229743fba7_0_27"/>
          <p:cNvSpPr/>
          <p:nvPr/>
        </p:nvSpPr>
        <p:spPr>
          <a:xfrm>
            <a:off x="2544650" y="1214100"/>
            <a:ext cx="3216900" cy="13521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229743fba7_0_27"/>
          <p:cNvSpPr/>
          <p:nvPr/>
        </p:nvSpPr>
        <p:spPr>
          <a:xfrm>
            <a:off x="5745050" y="1214100"/>
            <a:ext cx="3216900" cy="13521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229743fba7_0_36"/>
          <p:cNvPicPr preferRelativeResize="0"/>
          <p:nvPr/>
        </p:nvPicPr>
        <p:blipFill rotWithShape="1">
          <a:blip r:embed="rId3">
            <a:alphaModFix/>
          </a:blip>
          <a:srcRect b="0" l="0" r="0" t="11902"/>
          <a:stretch/>
        </p:blipFill>
        <p:spPr>
          <a:xfrm>
            <a:off x="573918" y="1"/>
            <a:ext cx="767163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229743fba7_0_36"/>
          <p:cNvSpPr txBox="1"/>
          <p:nvPr/>
        </p:nvSpPr>
        <p:spPr>
          <a:xfrm>
            <a:off x="-73025" y="1427000"/>
            <a:ext cx="2781300" cy="2315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2000" u="none" cap="none" strike="noStrike">
                <a:solidFill>
                  <a:srgbClr val="0000FF"/>
                </a:solidFill>
              </a:rPr>
              <a:t>Continental:</a:t>
            </a:r>
            <a:endParaRPr b="1" i="0" sz="1300" u="none" cap="none" strike="noStrike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Chesapeake Bay</a:t>
            </a:r>
            <a:r>
              <a:rPr b="1" lang="en-GB" sz="2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</a:t>
            </a:r>
            <a:endParaRPr b="1" i="0" sz="13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Bay of Bengal</a:t>
            </a:r>
            <a:endParaRPr b="1"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West Coast of Africa</a:t>
            </a:r>
            <a:endParaRPr b="1" i="0" sz="13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Rio de la Plata 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2000" u="none" cap="none" strike="noStrike">
                <a:solidFill>
                  <a:srgbClr val="0000FF"/>
                </a:solidFill>
              </a:rPr>
              <a:t>Small Island Nations:</a:t>
            </a:r>
            <a:endParaRPr b="1" i="0" sz="1300" u="none" cap="none" strike="noStrike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Caribbean</a:t>
            </a:r>
            <a:r>
              <a:rPr b="1" lang="en-GB" sz="2000">
                <a:solidFill>
                  <a:schemeClr val="dk1"/>
                </a:solidFill>
              </a:rPr>
              <a:t> &amp; </a:t>
            </a:r>
            <a:r>
              <a:rPr b="1" i="0" lang="en-GB" sz="2000" u="none" cap="none" strike="noStrike">
                <a:solidFill>
                  <a:schemeClr val="dk1"/>
                </a:solidFill>
              </a:rPr>
              <a:t>Pacific</a:t>
            </a:r>
            <a:endParaRPr b="1"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descr="Map snapshot" id="125" name="Google Shape;125;g1229743fba7_0_36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1229743fba7_0_36"/>
          <p:cNvSpPr txBox="1"/>
          <p:nvPr>
            <p:ph idx="12" type="sldNum"/>
          </p:nvPr>
        </p:nvSpPr>
        <p:spPr>
          <a:xfrm>
            <a:off x="7524328" y="4767263"/>
            <a:ext cx="1368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>
            <p:ph idx="12" type="sldNum"/>
          </p:nvPr>
        </p:nvSpPr>
        <p:spPr>
          <a:xfrm>
            <a:off x="7524328" y="4767263"/>
            <a:ext cx="1368152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2" name="Google Shape;13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285" y="883194"/>
            <a:ext cx="3770200" cy="3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">
            <a:alphaModFix/>
          </a:blip>
          <a:srcRect b="50770" l="0" r="0" t="0"/>
          <a:stretch/>
        </p:blipFill>
        <p:spPr>
          <a:xfrm>
            <a:off x="4425975" y="868925"/>
            <a:ext cx="4574125" cy="24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"/>
          <p:cNvSpPr txBox="1"/>
          <p:nvPr/>
        </p:nvSpPr>
        <p:spPr>
          <a:xfrm>
            <a:off x="4425975" y="575825"/>
            <a:ext cx="434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Regional EEZ Chlorophyll-a Deviation from Baseline (2005 – 2021)</a:t>
            </a:r>
            <a:r>
              <a:rPr b="0" i="0" lang="en-GB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"/>
          <p:cNvPicPr preferRelativeResize="0"/>
          <p:nvPr/>
        </p:nvPicPr>
        <p:blipFill rotWithShape="1">
          <a:blip r:embed="rId5">
            <a:alphaModFix/>
          </a:blip>
          <a:srcRect b="0" l="33248" r="0" t="50686"/>
          <a:stretch/>
        </p:blipFill>
        <p:spPr>
          <a:xfrm>
            <a:off x="5267250" y="3540975"/>
            <a:ext cx="3051826" cy="126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"/>
          <p:cNvSpPr txBox="1"/>
          <p:nvPr/>
        </p:nvSpPr>
        <p:spPr>
          <a:xfrm>
            <a:off x="4213800" y="3236550"/>
            <a:ext cx="561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Distribution of Deviating Pixels in the Australian Region for June/July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 rot="-2861306">
            <a:off x="3738759" y="1889577"/>
            <a:ext cx="5255906" cy="1309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Arial"/>
              </a:rPr>
              <a:t>COASTAL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Arial"/>
              </a:rPr>
              <a:t>EUTROPHICATION</a:t>
            </a:r>
          </a:p>
        </p:txBody>
      </p:sp>
      <p:sp>
        <p:nvSpPr>
          <p:cNvPr id="138" name="Google Shape;138;p2"/>
          <p:cNvSpPr/>
          <p:nvPr/>
        </p:nvSpPr>
        <p:spPr>
          <a:xfrm rot="-2700000">
            <a:off x="77800" y="1132182"/>
            <a:ext cx="3591721" cy="17261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FF"/>
                </a:solidFill>
                <a:latin typeface="Arial"/>
              </a:rPr>
              <a:t>HABITAT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FF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FF"/>
                </a:solidFill>
                <a:latin typeface="Arial"/>
              </a:rPr>
              <a:t>MAPPING</a:t>
            </a:r>
          </a:p>
        </p:txBody>
      </p:sp>
      <p:sp>
        <p:nvSpPr>
          <p:cNvPr id="139" name="Google Shape;139;p2"/>
          <p:cNvSpPr/>
          <p:nvPr/>
        </p:nvSpPr>
        <p:spPr>
          <a:xfrm>
            <a:off x="-1346700" y="-76200"/>
            <a:ext cx="103833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200">
                <a:solidFill>
                  <a:srgbClr val="F1C232"/>
                </a:solidFill>
              </a:rPr>
              <a:t>CEOS </a:t>
            </a:r>
            <a:r>
              <a:rPr b="1" i="0" lang="en-GB" sz="22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Coastal Observations, Applications, </a:t>
            </a:r>
            <a:endParaRPr b="1" i="0" sz="22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GB" sz="22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Services, and Tools (CEOS</a:t>
            </a:r>
            <a:r>
              <a:rPr b="1" lang="en-GB" sz="2200">
                <a:solidFill>
                  <a:srgbClr val="F1C232"/>
                </a:solidFill>
              </a:rPr>
              <a:t> </a:t>
            </a:r>
            <a:r>
              <a:rPr b="1" i="0" lang="en-GB" sz="22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COAST)</a:t>
            </a:r>
            <a:endParaRPr b="1" i="0" sz="31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29743fba7_0_7"/>
          <p:cNvSpPr txBox="1"/>
          <p:nvPr>
            <p:ph idx="12" type="sldNum"/>
          </p:nvPr>
        </p:nvSpPr>
        <p:spPr>
          <a:xfrm>
            <a:off x="7524328" y="4767263"/>
            <a:ext cx="1368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g1229743fba7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6800" y="859400"/>
            <a:ext cx="4219575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229743fba7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25" y="859400"/>
            <a:ext cx="4143375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229743fba7_0_7"/>
          <p:cNvSpPr txBox="1"/>
          <p:nvPr>
            <p:ph idx="11" type="ftr"/>
          </p:nvPr>
        </p:nvSpPr>
        <p:spPr>
          <a:xfrm>
            <a:off x="251520" y="4767263"/>
            <a:ext cx="69129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EO in support of Integrated Coastal Zone Management (ICZM) and Marine Spatial Planning (MSP) </a:t>
            </a:r>
            <a:endParaRPr/>
          </a:p>
        </p:txBody>
      </p:sp>
      <p:sp>
        <p:nvSpPr>
          <p:cNvPr id="149" name="Google Shape;149;g1229743fba7_0_7"/>
          <p:cNvSpPr/>
          <p:nvPr/>
        </p:nvSpPr>
        <p:spPr>
          <a:xfrm>
            <a:off x="-1346700" y="-76200"/>
            <a:ext cx="103833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F1C232"/>
                </a:solidFill>
              </a:rPr>
              <a:t>CEOS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Coastal Observations, Applications, </a:t>
            </a:r>
            <a:endParaRPr b="1" i="0" sz="2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Services, and Tools (CEOS</a:t>
            </a:r>
            <a:r>
              <a:rPr b="1" lang="en-GB" sz="2400">
                <a:solidFill>
                  <a:srgbClr val="F1C232"/>
                </a:solidFill>
              </a:rPr>
              <a:t>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COAST)</a:t>
            </a:r>
            <a:endParaRPr b="1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29743fba7_0_14"/>
          <p:cNvSpPr txBox="1"/>
          <p:nvPr>
            <p:ph idx="12" type="sldNum"/>
          </p:nvPr>
        </p:nvSpPr>
        <p:spPr>
          <a:xfrm>
            <a:off x="7524328" y="4767263"/>
            <a:ext cx="1368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6" name="Google Shape;156;g1229743fba7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264" y="681053"/>
            <a:ext cx="4558361" cy="41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229743fba7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950" y="909425"/>
            <a:ext cx="3980464" cy="332464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229743fba7_0_14"/>
          <p:cNvSpPr/>
          <p:nvPr/>
        </p:nvSpPr>
        <p:spPr>
          <a:xfrm>
            <a:off x="-1346700" y="-76200"/>
            <a:ext cx="103833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F1C232"/>
                </a:solidFill>
              </a:rPr>
              <a:t>CEOS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Coastal Observations, Applications, </a:t>
            </a:r>
            <a:endParaRPr b="1" i="0" sz="2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Services, and Tools (CEOS</a:t>
            </a:r>
            <a:r>
              <a:rPr b="1" lang="en-GB" sz="2400">
                <a:solidFill>
                  <a:srgbClr val="F1C232"/>
                </a:solidFill>
              </a:rPr>
              <a:t>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COAST)</a:t>
            </a:r>
            <a:endParaRPr b="1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29743fba7_0_174"/>
          <p:cNvSpPr txBox="1"/>
          <p:nvPr>
            <p:ph idx="12" type="sldNum"/>
          </p:nvPr>
        </p:nvSpPr>
        <p:spPr>
          <a:xfrm>
            <a:off x="7524328" y="4767263"/>
            <a:ext cx="1368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5" name="Google Shape;165;g1229743fba7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1025" y="1504975"/>
            <a:ext cx="7361597" cy="295832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1229743fba7_0_174"/>
          <p:cNvSpPr/>
          <p:nvPr/>
        </p:nvSpPr>
        <p:spPr>
          <a:xfrm rot="-1845522">
            <a:off x="343314" y="1012564"/>
            <a:ext cx="3127239" cy="12191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Arial"/>
              </a:rPr>
              <a:t>SHORELINE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Arial"/>
              </a:rPr>
              <a:t>MAPPING</a:t>
            </a:r>
          </a:p>
        </p:txBody>
      </p:sp>
      <p:sp>
        <p:nvSpPr>
          <p:cNvPr id="167" name="Google Shape;167;g1229743fba7_0_174"/>
          <p:cNvSpPr/>
          <p:nvPr/>
        </p:nvSpPr>
        <p:spPr>
          <a:xfrm>
            <a:off x="-1346700" y="-76200"/>
            <a:ext cx="103833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F1C232"/>
                </a:solidFill>
              </a:rPr>
              <a:t>CEOS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Coastal Observations, Applications, </a:t>
            </a:r>
            <a:endParaRPr b="1" i="0" sz="2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Services, and Tools (CEOS</a:t>
            </a:r>
            <a:r>
              <a:rPr b="1" lang="en-GB" sz="2400">
                <a:solidFill>
                  <a:srgbClr val="F1C232"/>
                </a:solidFill>
              </a:rPr>
              <a:t> </a:t>
            </a: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COAST)</a:t>
            </a:r>
            <a:endParaRPr b="1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0x0101009484E135ECF85B4BAA31E6E8E53076E9</vt:lpwstr>
  </property>
</Properties>
</file>