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98" r:id="rId7"/>
    <p:sldId id="297" r:id="rId8"/>
    <p:sldId id="295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MP" lastIdx="1" clrIdx="0">
    <p:extLst>
      <p:ext uri="{19B8F6BF-5375-455C-9EA6-DF929625EA0E}">
        <p15:presenceInfo xmlns:p15="http://schemas.microsoft.com/office/powerpoint/2012/main" userId="3eac496d5cc0b5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3" autoAdjust="0"/>
  </p:normalViewPr>
  <p:slideViewPr>
    <p:cSldViewPr snapToGrid="0">
      <p:cViewPr varScale="1">
        <p:scale>
          <a:sx n="110" d="100"/>
          <a:sy n="110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4BF1356-5C50-CE8D-96D7-732DFCE5B4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067C77F-37F7-2B71-AF65-42840EC351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3EA29-03F2-4977-8A0A-A1775F2EF83C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EC8821-1E8C-56CB-C278-86EC7AAB16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BB4653-B8C2-8FB0-27C2-38F7A61CF5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2F1E8-0DE1-406D-B5F7-F064B27CB9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5443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dirty="0"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5" Type="http://schemas.openxmlformats.org/officeDocument/2006/relationships/image" Target="../media/image21.jpeg"/><Relationship Id="rId10" Type="http://schemas.openxmlformats.org/officeDocument/2006/relationships/image" Target="../media/image16.sv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326722" y="513690"/>
            <a:ext cx="10977003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altLang="ja-JP" sz="7500" dirty="0"/>
              <a:t>Technology Exploration session objectives</a:t>
            </a:r>
            <a:endParaRPr sz="7500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656220"/>
            <a:ext cx="4832943" cy="220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800" b="1" dirty="0">
                <a:solidFill>
                  <a:schemeClr val="accent1"/>
                </a:solidFill>
              </a:rPr>
              <a:t>Yousuke Ikehata, JAXA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ID: 2023.4.</a:t>
            </a:r>
            <a:r>
              <a:rPr lang="en-GB" sz="1800" b="1" dirty="0">
                <a:solidFill>
                  <a:schemeClr val="accent1"/>
                </a:solidFill>
              </a:rPr>
              <a:t> 18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_14.</a:t>
            </a: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WGISS-55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lang="en-GB" sz="1800" b="1" i="0" u="none" strike="noStrike" cap="none" baseline="30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April 2023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336767-938C-7EC1-7CBA-B2A234D81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41" y="1566484"/>
            <a:ext cx="11865118" cy="4662871"/>
          </a:xfrm>
        </p:spPr>
        <p:txBody>
          <a:bodyPr/>
          <a:lstStyle/>
          <a:p>
            <a:r>
              <a:rPr lang="en-US" altLang="ja-JP" dirty="0"/>
              <a:t>The primary goals of the Technology Exploration Interest Group are to:</a:t>
            </a:r>
          </a:p>
          <a:p>
            <a:pPr lvl="1"/>
            <a:r>
              <a:rPr lang="en-US" altLang="ja-JP" dirty="0"/>
              <a:t>Give CEOS/WGISS members opportunities to collaborate and discuss present and future technology solutions;</a:t>
            </a:r>
            <a:r>
              <a:rPr lang="ja-JP" altLang="en-US" dirty="0"/>
              <a:t> </a:t>
            </a:r>
            <a:r>
              <a:rPr lang="en-US" altLang="ja-JP" dirty="0">
                <a:solidFill>
                  <a:srgbClr val="FF0000"/>
                </a:solidFill>
              </a:rPr>
              <a:t>=&gt;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to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whom? what? how?</a:t>
            </a:r>
          </a:p>
          <a:p>
            <a:pPr lvl="1"/>
            <a:r>
              <a:rPr lang="en-US" altLang="ja-JP" dirty="0"/>
              <a:t>Research technologies that can help the Earth observation community be flexible and adaptable in their IT infrastructure; </a:t>
            </a:r>
            <a:r>
              <a:rPr lang="en-US" altLang="ja-JP" dirty="0">
                <a:solidFill>
                  <a:srgbClr val="FF0000"/>
                </a:solidFill>
              </a:rPr>
              <a:t>=&gt;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to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whom? what? how?</a:t>
            </a:r>
          </a:p>
          <a:p>
            <a:pPr lvl="1"/>
            <a:r>
              <a:rPr lang="en-US" altLang="ja-JP" dirty="0"/>
              <a:t>Help facilitate CEOS/WGISS understanding of all generations of technology and support the implementation of both legacy and leading-edge technologies into Earth observation data systems; </a:t>
            </a:r>
            <a:r>
              <a:rPr lang="en-US" altLang="ja-JP" dirty="0">
                <a:solidFill>
                  <a:srgbClr val="FF0000"/>
                </a:solidFill>
              </a:rPr>
              <a:t>=&gt;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to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whom? what? how?</a:t>
            </a:r>
          </a:p>
          <a:p>
            <a:pPr lvl="1"/>
            <a:r>
              <a:rPr lang="en-US" altLang="ja-JP" dirty="0"/>
              <a:t>Promote technologies in CEOS/WGISS that prove beneficial to the Earth observation community. </a:t>
            </a:r>
            <a:r>
              <a:rPr lang="en-US" altLang="ja-JP" dirty="0">
                <a:solidFill>
                  <a:srgbClr val="FF0000"/>
                </a:solidFill>
              </a:rPr>
              <a:t>=&gt;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to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whom? what? how?</a:t>
            </a:r>
            <a:endParaRPr lang="en-US" altLang="ja-JP" dirty="0"/>
          </a:p>
          <a:p>
            <a:pPr lvl="1"/>
            <a:endParaRPr lang="en-US" altLang="ja-JP" dirty="0"/>
          </a:p>
          <a:p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EA63B59-E94A-50FE-B7AF-B6A2BD0E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25" y="239144"/>
            <a:ext cx="9386864" cy="779002"/>
          </a:xfrm>
        </p:spPr>
        <p:txBody>
          <a:bodyPr/>
          <a:lstStyle/>
          <a:p>
            <a:r>
              <a:rPr lang="en-US" altLang="ja-JP" dirty="0"/>
              <a:t>Technology Exploration IG</a:t>
            </a:r>
            <a:endParaRPr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EC09C4B-2162-1BE9-3376-AE9482A3C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726" y="1339328"/>
            <a:ext cx="11495400" cy="4662871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JupyterNotebook</a:t>
            </a:r>
          </a:p>
          <a:p>
            <a:pPr lvl="1"/>
            <a:r>
              <a:rPr kumimoji="1" lang="en-US" altLang="ja-JP" dirty="0">
                <a:solidFill>
                  <a:schemeClr val="tx1"/>
                </a:solidFill>
              </a:rPr>
              <a:t>Publish best practice for JupyterNotebook</a:t>
            </a:r>
          </a:p>
          <a:p>
            <a:pPr lvl="1"/>
            <a:r>
              <a:rPr kumimoji="1" lang="en-US" altLang="ja-JP" dirty="0">
                <a:solidFill>
                  <a:schemeClr val="tx1"/>
                </a:solidFill>
              </a:rPr>
              <a:t>For…</a:t>
            </a:r>
          </a:p>
          <a:p>
            <a:pPr lvl="2"/>
            <a:r>
              <a:rPr kumimoji="1" lang="en-US" altLang="ja-JP" dirty="0">
                <a:solidFill>
                  <a:schemeClr val="tx1"/>
                </a:solidFill>
              </a:rPr>
              <a:t>Data producers, EO data training, Users of EO data, and so on.  WGCapD</a:t>
            </a:r>
          </a:p>
          <a:p>
            <a:r>
              <a:rPr kumimoji="1" lang="en-US" altLang="ja-JP" dirty="0">
                <a:solidFill>
                  <a:schemeClr val="tx1"/>
                </a:solidFill>
              </a:rPr>
              <a:t>AI/ML</a:t>
            </a:r>
          </a:p>
          <a:p>
            <a:pPr lvl="1"/>
            <a:r>
              <a:rPr kumimoji="1" lang="en-US" altLang="ja-JP" dirty="0">
                <a:solidFill>
                  <a:schemeClr val="tx1"/>
                </a:solidFill>
              </a:rPr>
              <a:t>Summarize and introduce AI/ML studies as White Paper in CEOS agencies.</a:t>
            </a:r>
          </a:p>
          <a:p>
            <a:pPr lvl="1"/>
            <a:r>
              <a:rPr kumimoji="1" lang="en-US" altLang="ja-JP" dirty="0">
                <a:solidFill>
                  <a:schemeClr val="tx1"/>
                </a:solidFill>
              </a:rPr>
              <a:t>For…</a:t>
            </a:r>
          </a:p>
          <a:p>
            <a:pPr lvl="2"/>
            <a:r>
              <a:rPr kumimoji="1" lang="en-US" altLang="ja-JP" dirty="0">
                <a:solidFill>
                  <a:schemeClr val="tx1"/>
                </a:solidFill>
              </a:rPr>
              <a:t>Research user, Data providers, </a:t>
            </a:r>
          </a:p>
          <a:p>
            <a:r>
              <a:rPr kumimoji="1" lang="en-US" altLang="ja-JP" dirty="0">
                <a:solidFill>
                  <a:schemeClr val="tx1"/>
                </a:solidFill>
              </a:rPr>
              <a:t>Federations</a:t>
            </a:r>
          </a:p>
          <a:p>
            <a:pPr lvl="1"/>
            <a:r>
              <a:rPr kumimoji="1" lang="en-US" altLang="ja-JP" dirty="0">
                <a:solidFill>
                  <a:schemeClr val="tx1"/>
                </a:solidFill>
              </a:rPr>
              <a:t>To make different organizations and platform to better cooperate with in mind a good energy efficiency.(exchange data by no duplication, no download)</a:t>
            </a:r>
          </a:p>
          <a:p>
            <a:pPr marL="533400" lvl="1" indent="0">
              <a:buNone/>
            </a:pPr>
            <a:endParaRPr kumimoji="1" lang="en-US" altLang="ja-JP" dirty="0">
              <a:solidFill>
                <a:schemeClr val="tx1"/>
              </a:solidFill>
            </a:endParaRPr>
          </a:p>
          <a:p>
            <a:pPr lvl="1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96D7CA6-E813-7547-FD09-76DC9843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4" y="175939"/>
            <a:ext cx="9165347" cy="779002"/>
          </a:xfrm>
        </p:spPr>
        <p:txBody>
          <a:bodyPr/>
          <a:lstStyle/>
          <a:p>
            <a:r>
              <a:rPr kumimoji="1" lang="en-US" altLang="ja-JP" dirty="0"/>
              <a:t>Current Topics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029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EFAA0585-40CB-3DEF-8919-053800956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Contribution to the CEOS strategic goal</a:t>
            </a:r>
          </a:p>
          <a:p>
            <a:pPr lvl="1"/>
            <a:r>
              <a:rPr lang="en-US" altLang="ja-JP" u="sng" dirty="0"/>
              <a:t>Promote Data Democracy by improving access to and use of CEOS Agency data. </a:t>
            </a:r>
          </a:p>
          <a:p>
            <a:r>
              <a:rPr kumimoji="1" lang="en-US" altLang="ja-JP" dirty="0"/>
              <a:t>Contribution to the CEOS Interoperability Framework Initiatives.</a:t>
            </a:r>
          </a:p>
          <a:p>
            <a:r>
              <a:rPr kumimoji="1" lang="en-US" altLang="ja-JP" dirty="0"/>
              <a:t>Contribution to the capacity buildings through EOTEC </a:t>
            </a:r>
            <a:r>
              <a:rPr kumimoji="1" lang="en-US" altLang="ja-JP" dirty="0" err="1"/>
              <a:t>DevNet</a:t>
            </a:r>
            <a:r>
              <a:rPr kumimoji="1" lang="en-US" altLang="ja-JP" dirty="0"/>
              <a:t>.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D6A4551-47EB-53E4-6BCD-C34080CB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16" y="175939"/>
            <a:ext cx="9157395" cy="779002"/>
          </a:xfrm>
        </p:spPr>
        <p:txBody>
          <a:bodyPr/>
          <a:lstStyle/>
          <a:p>
            <a:r>
              <a:rPr kumimoji="1" lang="en-US" altLang="ja-JP" dirty="0"/>
              <a:t>Expected Outcomes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444E61E-9A77-C94D-2DB7-3694FF820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936" y="3970104"/>
            <a:ext cx="5232177" cy="247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7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四角形: 角を丸くする 1045">
            <a:extLst>
              <a:ext uri="{FF2B5EF4-FFF2-40B4-BE49-F238E27FC236}">
                <a16:creationId xmlns:a16="http://schemas.microsoft.com/office/drawing/2014/main" id="{35B8699D-063F-32DA-033F-A9606B5A771D}"/>
              </a:ext>
            </a:extLst>
          </p:cNvPr>
          <p:cNvSpPr/>
          <p:nvPr/>
        </p:nvSpPr>
        <p:spPr>
          <a:xfrm>
            <a:off x="81715" y="1127945"/>
            <a:ext cx="6945202" cy="42191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Collaboration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045" name="四角形: 角を丸くする 1044">
            <a:extLst>
              <a:ext uri="{FF2B5EF4-FFF2-40B4-BE49-F238E27FC236}">
                <a16:creationId xmlns:a16="http://schemas.microsoft.com/office/drawing/2014/main" id="{C272FACB-E3E2-9EC7-71DD-9DE965A95BE1}"/>
              </a:ext>
            </a:extLst>
          </p:cNvPr>
          <p:cNvSpPr/>
          <p:nvPr/>
        </p:nvSpPr>
        <p:spPr>
          <a:xfrm>
            <a:off x="7081060" y="1195213"/>
            <a:ext cx="2214173" cy="16680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Techniques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030" name="四角形: 角を丸くする 1029">
            <a:extLst>
              <a:ext uri="{FF2B5EF4-FFF2-40B4-BE49-F238E27FC236}">
                <a16:creationId xmlns:a16="http://schemas.microsoft.com/office/drawing/2014/main" id="{ADD729C9-04BD-81AD-FA28-0D22F15075BE}"/>
              </a:ext>
            </a:extLst>
          </p:cNvPr>
          <p:cNvSpPr/>
          <p:nvPr/>
        </p:nvSpPr>
        <p:spPr>
          <a:xfrm>
            <a:off x="7045417" y="2920449"/>
            <a:ext cx="3719333" cy="27714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UI/UX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591E73FD-C27D-B633-A257-F9599365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Overview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E73CC6-1438-22D9-6598-6848CC542B40}"/>
              </a:ext>
            </a:extLst>
          </p:cNvPr>
          <p:cNvSpPr txBox="1"/>
          <p:nvPr/>
        </p:nvSpPr>
        <p:spPr>
          <a:xfrm>
            <a:off x="3482326" y="2524092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5"/>
                </a:solidFill>
              </a:rPr>
              <a:t>Federations</a:t>
            </a:r>
          </a:p>
        </p:txBody>
      </p:sp>
      <p:pic>
        <p:nvPicPr>
          <p:cNvPr id="9" name="グラフィックス 8" descr="ノート PC 枠線">
            <a:extLst>
              <a:ext uri="{FF2B5EF4-FFF2-40B4-BE49-F238E27FC236}">
                <a16:creationId xmlns:a16="http://schemas.microsoft.com/office/drawing/2014/main" id="{B772FE20-3FA2-9808-DF05-6180C06B7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269" b="19314"/>
          <a:stretch/>
        </p:blipFill>
        <p:spPr>
          <a:xfrm>
            <a:off x="9513977" y="3414000"/>
            <a:ext cx="914400" cy="552451"/>
          </a:xfrm>
          <a:prstGeom prst="rect">
            <a:avLst/>
          </a:prstGeom>
        </p:spPr>
      </p:pic>
      <p:pic>
        <p:nvPicPr>
          <p:cNvPr id="11" name="グラフィックス 10" descr="人工知能 枠線">
            <a:extLst>
              <a:ext uri="{FF2B5EF4-FFF2-40B4-BE49-F238E27FC236}">
                <a16:creationId xmlns:a16="http://schemas.microsoft.com/office/drawing/2014/main" id="{D67D7FA2-1681-4FF7-56F1-0A23A6645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7483" y="1894231"/>
            <a:ext cx="914400" cy="914400"/>
          </a:xfrm>
          <a:prstGeom prst="rect">
            <a:avLst/>
          </a:prstGeom>
        </p:spPr>
      </p:pic>
      <p:pic>
        <p:nvPicPr>
          <p:cNvPr id="1028" name="Picture 4" descr="「Jupyternotebook logo」の画像検索結果">
            <a:extLst>
              <a:ext uri="{FF2B5EF4-FFF2-40B4-BE49-F238E27FC236}">
                <a16:creationId xmlns:a16="http://schemas.microsoft.com/office/drawing/2014/main" id="{17E68E6F-621B-776D-F765-8B1EE6564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784" y="3236787"/>
            <a:ext cx="704789" cy="81805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9155C862-CCE1-CE30-21CA-D8DB217CD347}"/>
              </a:ext>
            </a:extLst>
          </p:cNvPr>
          <p:cNvGrpSpPr/>
          <p:nvPr/>
        </p:nvGrpSpPr>
        <p:grpSpPr>
          <a:xfrm>
            <a:off x="5318942" y="2439381"/>
            <a:ext cx="1762119" cy="1694223"/>
            <a:chOff x="4981303" y="2686925"/>
            <a:chExt cx="1762119" cy="1694223"/>
          </a:xfrm>
        </p:grpSpPr>
        <p:pic>
          <p:nvPicPr>
            <p:cNvPr id="22" name="グラフィックス 21" descr="プロセッサ 枠線">
              <a:extLst>
                <a:ext uri="{FF2B5EF4-FFF2-40B4-BE49-F238E27FC236}">
                  <a16:creationId xmlns:a16="http://schemas.microsoft.com/office/drawing/2014/main" id="{A4EC5947-B3AF-5449-82F4-66FE20128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29022" y="3438035"/>
              <a:ext cx="914400" cy="914400"/>
            </a:xfrm>
            <a:prstGeom prst="rect">
              <a:avLst/>
            </a:prstGeom>
          </p:spPr>
        </p:pic>
        <p:pic>
          <p:nvPicPr>
            <p:cNvPr id="24" name="グラフィックス 23" descr="ワークフロー 枠線">
              <a:extLst>
                <a:ext uri="{FF2B5EF4-FFF2-40B4-BE49-F238E27FC236}">
                  <a16:creationId xmlns:a16="http://schemas.microsoft.com/office/drawing/2014/main" id="{7B42CDCD-7BC2-E4BB-7FBE-DC1C4928E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81303" y="3466748"/>
              <a:ext cx="914400" cy="914400"/>
            </a:xfrm>
            <a:prstGeom prst="rect">
              <a:avLst/>
            </a:prstGeom>
          </p:spPr>
        </p:pic>
        <p:pic>
          <p:nvPicPr>
            <p:cNvPr id="26" name="グラフィックス 25" descr="歯車 枠線">
              <a:extLst>
                <a:ext uri="{FF2B5EF4-FFF2-40B4-BE49-F238E27FC236}">
                  <a16:creationId xmlns:a16="http://schemas.microsoft.com/office/drawing/2014/main" id="{80FCFB21-F813-C7E7-9E6A-3C678D99C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381899" y="2686925"/>
              <a:ext cx="914400" cy="914400"/>
            </a:xfrm>
            <a:prstGeom prst="rect">
              <a:avLst/>
            </a:prstGeom>
          </p:spPr>
        </p:pic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0A35FB33-DED7-40C5-A20D-A39B74201792}"/>
              </a:ext>
            </a:extLst>
          </p:cNvPr>
          <p:cNvGrpSpPr/>
          <p:nvPr/>
        </p:nvGrpSpPr>
        <p:grpSpPr>
          <a:xfrm>
            <a:off x="-43220" y="1176650"/>
            <a:ext cx="5154161" cy="5123040"/>
            <a:chOff x="-2018719" y="1281475"/>
            <a:chExt cx="5154161" cy="5123040"/>
          </a:xfrm>
        </p:grpSpPr>
        <p:pic>
          <p:nvPicPr>
            <p:cNvPr id="13" name="グラフィックス 12" descr="雲 枠線">
              <a:extLst>
                <a:ext uri="{FF2B5EF4-FFF2-40B4-BE49-F238E27FC236}">
                  <a16:creationId xmlns:a16="http://schemas.microsoft.com/office/drawing/2014/main" id="{8F9117DC-953E-64CE-B9A8-6ACEAE73F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24241" b="23383"/>
            <a:stretch/>
          </p:blipFill>
          <p:spPr>
            <a:xfrm>
              <a:off x="-2018719" y="1281475"/>
              <a:ext cx="2784568" cy="1458414"/>
            </a:xfrm>
            <a:prstGeom prst="rect">
              <a:avLst/>
            </a:prstGeom>
          </p:spPr>
        </p:pic>
        <p:pic>
          <p:nvPicPr>
            <p:cNvPr id="14" name="グラフィックス 13" descr="雲 枠線">
              <a:extLst>
                <a:ext uri="{FF2B5EF4-FFF2-40B4-BE49-F238E27FC236}">
                  <a16:creationId xmlns:a16="http://schemas.microsoft.com/office/drawing/2014/main" id="{DD34EF9D-0CB8-0054-E3D4-6B035901B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24241" b="23383"/>
            <a:stretch/>
          </p:blipFill>
          <p:spPr>
            <a:xfrm>
              <a:off x="350874" y="3926876"/>
              <a:ext cx="2784568" cy="1458414"/>
            </a:xfrm>
            <a:prstGeom prst="rect">
              <a:avLst/>
            </a:prstGeom>
          </p:spPr>
        </p:pic>
        <p:pic>
          <p:nvPicPr>
            <p:cNvPr id="16" name="グラフィックス 15" descr="雲 枠線">
              <a:extLst>
                <a:ext uri="{FF2B5EF4-FFF2-40B4-BE49-F238E27FC236}">
                  <a16:creationId xmlns:a16="http://schemas.microsoft.com/office/drawing/2014/main" id="{51982359-65B0-9D57-8F12-86D05B6EF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24241" b="23383"/>
            <a:stretch/>
          </p:blipFill>
          <p:spPr>
            <a:xfrm>
              <a:off x="-802128" y="2593176"/>
              <a:ext cx="2784568" cy="1458414"/>
            </a:xfrm>
            <a:prstGeom prst="rect">
              <a:avLst/>
            </a:prstGeom>
          </p:spPr>
        </p:pic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DC916506-B75C-40AA-5362-600905707CB5}"/>
                </a:ext>
              </a:extLst>
            </p:cNvPr>
            <p:cNvGrpSpPr/>
            <p:nvPr/>
          </p:nvGrpSpPr>
          <p:grpSpPr>
            <a:xfrm>
              <a:off x="-1344927" y="2739889"/>
              <a:ext cx="2721625" cy="3664626"/>
              <a:chOff x="7417214" y="2739889"/>
              <a:chExt cx="2721625" cy="3664626"/>
            </a:xfrm>
          </p:grpSpPr>
          <p:pic>
            <p:nvPicPr>
              <p:cNvPr id="1026" name="Picture 2" descr="Committee on Earth Observation Satellites (CEOS) | U.S. Geological Survey">
                <a:extLst>
                  <a:ext uri="{FF2B5EF4-FFF2-40B4-BE49-F238E27FC236}">
                    <a16:creationId xmlns:a16="http://schemas.microsoft.com/office/drawing/2014/main" id="{B462810C-1912-6CA2-AA5A-B82A7A45D8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67" t="30303" r="18473" b="36412"/>
              <a:stretch/>
            </p:blipFill>
            <p:spPr bwMode="auto">
              <a:xfrm>
                <a:off x="8178248" y="5716538"/>
                <a:ext cx="1384664" cy="687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矢印: 上 26">
                <a:extLst>
                  <a:ext uri="{FF2B5EF4-FFF2-40B4-BE49-F238E27FC236}">
                    <a16:creationId xmlns:a16="http://schemas.microsoft.com/office/drawing/2014/main" id="{1C7E1856-B5F6-500A-8141-C7D9A8469391}"/>
                  </a:ext>
                </a:extLst>
              </p:cNvPr>
              <p:cNvSpPr/>
              <p:nvPr/>
            </p:nvSpPr>
            <p:spPr>
              <a:xfrm>
                <a:off x="7417214" y="2739889"/>
                <a:ext cx="479210" cy="2836636"/>
              </a:xfrm>
              <a:prstGeom prst="up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矢印: 上 27">
                <a:extLst>
                  <a:ext uri="{FF2B5EF4-FFF2-40B4-BE49-F238E27FC236}">
                    <a16:creationId xmlns:a16="http://schemas.microsoft.com/office/drawing/2014/main" id="{C3904A28-F366-748F-B1BC-EACC209A9E5E}"/>
                  </a:ext>
                </a:extLst>
              </p:cNvPr>
              <p:cNvSpPr/>
              <p:nvPr/>
            </p:nvSpPr>
            <p:spPr>
              <a:xfrm>
                <a:off x="8570216" y="4044657"/>
                <a:ext cx="479210" cy="1531867"/>
              </a:xfrm>
              <a:prstGeom prst="up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矢印: 上 28">
                <a:extLst>
                  <a:ext uri="{FF2B5EF4-FFF2-40B4-BE49-F238E27FC236}">
                    <a16:creationId xmlns:a16="http://schemas.microsoft.com/office/drawing/2014/main" id="{18B0B432-285C-E933-D8FC-C05D27624326}"/>
                  </a:ext>
                </a:extLst>
              </p:cNvPr>
              <p:cNvSpPr/>
              <p:nvPr/>
            </p:nvSpPr>
            <p:spPr>
              <a:xfrm>
                <a:off x="9659629" y="5363291"/>
                <a:ext cx="479210" cy="220166"/>
              </a:xfrm>
              <a:prstGeom prst="up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CC445851-9E08-5198-DC90-33884BFCD2E9}"/>
                  </a:ext>
                </a:extLst>
              </p:cNvPr>
              <p:cNvSpPr/>
              <p:nvPr/>
            </p:nvSpPr>
            <p:spPr>
              <a:xfrm>
                <a:off x="7534275" y="5576524"/>
                <a:ext cx="2488405" cy="2201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4" name="グラフィックス 33" descr="地球: 南北アメリカ 単色塗りつぶし">
            <a:extLst>
              <a:ext uri="{FF2B5EF4-FFF2-40B4-BE49-F238E27FC236}">
                <a16:creationId xmlns:a16="http://schemas.microsoft.com/office/drawing/2014/main" id="{034A4F6F-5BD4-B483-D0DF-B6E8954C32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7564" y="1645881"/>
            <a:ext cx="914400" cy="914400"/>
          </a:xfrm>
          <a:prstGeom prst="rect">
            <a:avLst/>
          </a:prstGeom>
        </p:spPr>
      </p:pic>
      <p:pic>
        <p:nvPicPr>
          <p:cNvPr id="36" name="グラフィックス 35" descr="地球: アフリカとヨーロッパ 単色塗りつぶし">
            <a:extLst>
              <a:ext uri="{FF2B5EF4-FFF2-40B4-BE49-F238E27FC236}">
                <a16:creationId xmlns:a16="http://schemas.microsoft.com/office/drawing/2014/main" id="{FC951945-99E5-D8C9-88CC-74E20D111B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929447" y="4239320"/>
            <a:ext cx="914400" cy="914400"/>
          </a:xfrm>
          <a:prstGeom prst="rect">
            <a:avLst/>
          </a:prstGeom>
        </p:spPr>
      </p:pic>
      <p:pic>
        <p:nvPicPr>
          <p:cNvPr id="38" name="グラフィックス 37" descr="地球: アジアとオーストラリア 単色塗りつぶし">
            <a:extLst>
              <a:ext uri="{FF2B5EF4-FFF2-40B4-BE49-F238E27FC236}">
                <a16:creationId xmlns:a16="http://schemas.microsoft.com/office/drawing/2014/main" id="{2B3FFFE0-1B76-B327-29A4-84414A913D2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04901" y="2956981"/>
            <a:ext cx="914400" cy="914400"/>
          </a:xfrm>
          <a:prstGeom prst="rect">
            <a:avLst/>
          </a:prstGeom>
        </p:spPr>
      </p:pic>
      <p:cxnSp>
        <p:nvCxnSpPr>
          <p:cNvPr id="43" name="コネクタ: カギ線 42">
            <a:extLst>
              <a:ext uri="{FF2B5EF4-FFF2-40B4-BE49-F238E27FC236}">
                <a16:creationId xmlns:a16="http://schemas.microsoft.com/office/drawing/2014/main" id="{29E9983D-0C1F-F0E9-6770-DC79C2B64892}"/>
              </a:ext>
            </a:extLst>
          </p:cNvPr>
          <p:cNvCxnSpPr>
            <a:stCxn id="13" idx="3"/>
            <a:endCxn id="26" idx="0"/>
          </p:cNvCxnSpPr>
          <p:nvPr/>
        </p:nvCxnSpPr>
        <p:spPr>
          <a:xfrm>
            <a:off x="2741348" y="1905857"/>
            <a:ext cx="3435390" cy="533524"/>
          </a:xfrm>
          <a:prstGeom prst="bentConnector2">
            <a:avLst/>
          </a:prstGeom>
          <a:ln w="76200">
            <a:solidFill>
              <a:schemeClr val="accent5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コネクタ: カギ線 43">
            <a:extLst>
              <a:ext uri="{FF2B5EF4-FFF2-40B4-BE49-F238E27FC236}">
                <a16:creationId xmlns:a16="http://schemas.microsoft.com/office/drawing/2014/main" id="{AAF81109-E31B-9C28-CCE9-B02E0B766DF1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957939" y="3217558"/>
            <a:ext cx="1304399" cy="12700"/>
          </a:xfrm>
          <a:prstGeom prst="straightConnector1">
            <a:avLst/>
          </a:prstGeom>
          <a:ln w="76200">
            <a:solidFill>
              <a:schemeClr val="accent5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コネクタ: カギ線 46">
            <a:extLst>
              <a:ext uri="{FF2B5EF4-FFF2-40B4-BE49-F238E27FC236}">
                <a16:creationId xmlns:a16="http://schemas.microsoft.com/office/drawing/2014/main" id="{9039CB31-C48E-C2B0-EEA1-CDC8A16C0787}"/>
              </a:ext>
            </a:extLst>
          </p:cNvPr>
          <p:cNvCxnSpPr>
            <a:cxnSpLocks/>
            <a:stCxn id="14" idx="3"/>
            <a:endCxn id="22" idx="2"/>
          </p:cNvCxnSpPr>
          <p:nvPr/>
        </p:nvCxnSpPr>
        <p:spPr>
          <a:xfrm flipV="1">
            <a:off x="5110941" y="4104891"/>
            <a:ext cx="1512920" cy="446367"/>
          </a:xfrm>
          <a:prstGeom prst="bentConnector2">
            <a:avLst/>
          </a:prstGeom>
          <a:ln w="76200">
            <a:solidFill>
              <a:schemeClr val="accent5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コネクタ: カギ線 43">
            <a:extLst>
              <a:ext uri="{FF2B5EF4-FFF2-40B4-BE49-F238E27FC236}">
                <a16:creationId xmlns:a16="http://schemas.microsoft.com/office/drawing/2014/main" id="{1759DC65-F12E-4AE7-6088-2AF2F43B993C}"/>
              </a:ext>
            </a:extLst>
          </p:cNvPr>
          <p:cNvCxnSpPr>
            <a:cxnSpLocks/>
          </p:cNvCxnSpPr>
          <p:nvPr/>
        </p:nvCxnSpPr>
        <p:spPr>
          <a:xfrm>
            <a:off x="8188146" y="3635587"/>
            <a:ext cx="1405685" cy="0"/>
          </a:xfrm>
          <a:prstGeom prst="straightConnector1">
            <a:avLst/>
          </a:prstGeom>
          <a:ln w="76200">
            <a:solidFill>
              <a:schemeClr val="accent3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9D73729-D4C8-8A83-F2BA-0B7B74AA1B06}"/>
              </a:ext>
            </a:extLst>
          </p:cNvPr>
          <p:cNvSpPr txBox="1"/>
          <p:nvPr/>
        </p:nvSpPr>
        <p:spPr>
          <a:xfrm>
            <a:off x="7319357" y="4123834"/>
            <a:ext cx="3143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3"/>
                </a:solidFill>
              </a:rPr>
              <a:t>JupyterNotebook</a:t>
            </a:r>
          </a:p>
        </p:txBody>
      </p:sp>
      <p:sp>
        <p:nvSpPr>
          <p:cNvPr id="1027" name="テキスト ボックス 1026">
            <a:extLst>
              <a:ext uri="{FF2B5EF4-FFF2-40B4-BE49-F238E27FC236}">
                <a16:creationId xmlns:a16="http://schemas.microsoft.com/office/drawing/2014/main" id="{F9AAC28C-2718-1A3B-7A18-A13FF69A5EFC}"/>
              </a:ext>
            </a:extLst>
          </p:cNvPr>
          <p:cNvSpPr txBox="1"/>
          <p:nvPr/>
        </p:nvSpPr>
        <p:spPr>
          <a:xfrm>
            <a:off x="7867845" y="1905857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chemeClr val="accent1"/>
                </a:solidFill>
              </a:rPr>
              <a:t>AI/ML</a:t>
            </a:r>
          </a:p>
        </p:txBody>
      </p:sp>
      <p:sp>
        <p:nvSpPr>
          <p:cNvPr id="1047" name="楕円 1046">
            <a:extLst>
              <a:ext uri="{FF2B5EF4-FFF2-40B4-BE49-F238E27FC236}">
                <a16:creationId xmlns:a16="http://schemas.microsoft.com/office/drawing/2014/main" id="{9B76F081-450E-3AD9-2A2A-28E3B195DCAB}"/>
              </a:ext>
            </a:extLst>
          </p:cNvPr>
          <p:cNvSpPr/>
          <p:nvPr/>
        </p:nvSpPr>
        <p:spPr>
          <a:xfrm>
            <a:off x="10659138" y="3230258"/>
            <a:ext cx="1384664" cy="484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dirty="0"/>
              <a:t>WGCapD</a:t>
            </a:r>
            <a:endParaRPr kumimoji="1" lang="ja-JP" altLang="en-US" dirty="0"/>
          </a:p>
        </p:txBody>
      </p:sp>
      <p:sp>
        <p:nvSpPr>
          <p:cNvPr id="1048" name="楕円 1047">
            <a:extLst>
              <a:ext uri="{FF2B5EF4-FFF2-40B4-BE49-F238E27FC236}">
                <a16:creationId xmlns:a16="http://schemas.microsoft.com/office/drawing/2014/main" id="{FA997AF0-350D-B7A2-BD1D-9E6FC4618C59}"/>
              </a:ext>
            </a:extLst>
          </p:cNvPr>
          <p:cNvSpPr/>
          <p:nvPr/>
        </p:nvSpPr>
        <p:spPr>
          <a:xfrm>
            <a:off x="10659138" y="4906120"/>
            <a:ext cx="1384664" cy="484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dirty="0"/>
              <a:t>WGDisaster</a:t>
            </a:r>
            <a:endParaRPr kumimoji="1" lang="ja-JP" altLang="en-US" dirty="0"/>
          </a:p>
        </p:txBody>
      </p:sp>
      <p:sp>
        <p:nvSpPr>
          <p:cNvPr id="1049" name="楕円 1048">
            <a:extLst>
              <a:ext uri="{FF2B5EF4-FFF2-40B4-BE49-F238E27FC236}">
                <a16:creationId xmlns:a16="http://schemas.microsoft.com/office/drawing/2014/main" id="{38FC052B-51FA-B71B-5817-8E296E8A872F}"/>
              </a:ext>
            </a:extLst>
          </p:cNvPr>
          <p:cNvSpPr/>
          <p:nvPr/>
        </p:nvSpPr>
        <p:spPr>
          <a:xfrm>
            <a:off x="176048" y="1105120"/>
            <a:ext cx="2241966" cy="484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dirty="0"/>
              <a:t>Data Preservation and Stewardship</a:t>
            </a:r>
            <a:endParaRPr kumimoji="1" lang="ja-JP" altLang="en-US" dirty="0"/>
          </a:p>
        </p:txBody>
      </p:sp>
      <p:sp>
        <p:nvSpPr>
          <p:cNvPr id="1050" name="楕円 1049">
            <a:extLst>
              <a:ext uri="{FF2B5EF4-FFF2-40B4-BE49-F238E27FC236}">
                <a16:creationId xmlns:a16="http://schemas.microsoft.com/office/drawing/2014/main" id="{1345EBA5-1D44-B0F8-28CA-E1CDFCFDF4D1}"/>
              </a:ext>
            </a:extLst>
          </p:cNvPr>
          <p:cNvSpPr/>
          <p:nvPr/>
        </p:nvSpPr>
        <p:spPr>
          <a:xfrm>
            <a:off x="4610138" y="5032700"/>
            <a:ext cx="2378675" cy="484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dirty="0"/>
              <a:t>Data Interoperability</a:t>
            </a:r>
          </a:p>
          <a:p>
            <a:pPr algn="ctr"/>
            <a:r>
              <a:rPr kumimoji="1" lang="en-US" altLang="ja-JP" dirty="0"/>
              <a:t> and Use</a:t>
            </a:r>
            <a:endParaRPr kumimoji="1" lang="ja-JP" altLang="en-US" dirty="0"/>
          </a:p>
        </p:txBody>
      </p:sp>
      <p:sp>
        <p:nvSpPr>
          <p:cNvPr id="1051" name="楕円 1050">
            <a:extLst>
              <a:ext uri="{FF2B5EF4-FFF2-40B4-BE49-F238E27FC236}">
                <a16:creationId xmlns:a16="http://schemas.microsoft.com/office/drawing/2014/main" id="{1BF0823C-EEAE-DEE3-2FEE-ADC5B032E3B0}"/>
              </a:ext>
            </a:extLst>
          </p:cNvPr>
          <p:cNvSpPr/>
          <p:nvPr/>
        </p:nvSpPr>
        <p:spPr>
          <a:xfrm>
            <a:off x="2626693" y="3635587"/>
            <a:ext cx="2241966" cy="4846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dirty="0"/>
              <a:t>Data Discovery and Access</a:t>
            </a:r>
            <a:endParaRPr kumimoji="1" lang="ja-JP" altLang="en-US" dirty="0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DDFCC783-35A7-2D01-0FF9-D098832074B4}"/>
              </a:ext>
            </a:extLst>
          </p:cNvPr>
          <p:cNvSpPr/>
          <p:nvPr/>
        </p:nvSpPr>
        <p:spPr>
          <a:xfrm>
            <a:off x="7690137" y="4804437"/>
            <a:ext cx="2378675" cy="687977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kumimoji="1" lang="en-US" altLang="ja-JP" dirty="0"/>
              <a:t>Data Presentation?</a:t>
            </a:r>
          </a:p>
          <a:p>
            <a:pPr algn="ctr"/>
            <a:r>
              <a:rPr kumimoji="1" lang="en-US" altLang="ja-JP" dirty="0"/>
              <a:t>(Potential Topic)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9506C0E-2D02-CC22-A4B7-055F7BFF41E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06576" y="1341962"/>
            <a:ext cx="2781894" cy="1314482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3137F0AF-ECFB-4FDD-A54F-891C683C44A6}"/>
              </a:ext>
            </a:extLst>
          </p:cNvPr>
          <p:cNvCxnSpPr>
            <a:cxnSpLocks/>
            <a:stCxn id="1047" idx="0"/>
          </p:cNvCxnSpPr>
          <p:nvPr/>
        </p:nvCxnSpPr>
        <p:spPr>
          <a:xfrm flipH="1" flipV="1">
            <a:off x="11188196" y="2758288"/>
            <a:ext cx="163274" cy="47197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159179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d3bf13-fdfe-447d-9435-66e50636fcb0">
      <Terms xmlns="http://schemas.microsoft.com/office/infopath/2007/PartnerControls"/>
    </lcf76f155ced4ddcb4097134ff3c332f>
    <TaxCatchAll xmlns="000eed9a-0c4c-4d54-8c19-89a2de33260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2B5661DDB2749AF15483BF09165F3" ma:contentTypeVersion="13" ma:contentTypeDescription="Create a new document." ma:contentTypeScope="" ma:versionID="1b6a26bc71c1171c7533812516cc11f1">
  <xsd:schema xmlns:xsd="http://www.w3.org/2001/XMLSchema" xmlns:xs="http://www.w3.org/2001/XMLSchema" xmlns:p="http://schemas.microsoft.com/office/2006/metadata/properties" xmlns:ns2="36d3bf13-fdfe-447d-9435-66e50636fcb0" xmlns:ns3="000eed9a-0c4c-4d54-8c19-89a2de332603" targetNamespace="http://schemas.microsoft.com/office/2006/metadata/properties" ma:root="true" ma:fieldsID="b2968c419f414be140aceec8701d4a32" ns2:_="" ns3:_="">
    <xsd:import namespace="36d3bf13-fdfe-447d-9435-66e50636fcb0"/>
    <xsd:import namespace="000eed9a-0c4c-4d54-8c19-89a2de3326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3bf13-fdfe-447d-9435-66e50636f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f689b47-ed42-43f0-944d-1893b8776a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eed9a-0c4c-4d54-8c19-89a2de33260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c367776-ec58-48fc-a599-a0d887a3ce3e}" ma:internalName="TaxCatchAll" ma:showField="CatchAllData" ma:web="000eed9a-0c4c-4d54-8c19-89a2de3326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AC7EAD-9450-413F-980F-925D25C3F9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BE96BB-3A6B-462A-BB17-74EF1B6E0D6B}">
  <ds:schemaRefs>
    <ds:schemaRef ds:uri="http://schemas.microsoft.com/office/2006/metadata/properties"/>
    <ds:schemaRef ds:uri="http://purl.org/dc/dcmitype/"/>
    <ds:schemaRef ds:uri="36d3bf13-fdfe-447d-9435-66e50636fcb0"/>
    <ds:schemaRef ds:uri="000eed9a-0c4c-4d54-8c19-89a2de332603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EAED37C-B6FC-4EB1-B20F-4372F3F8EA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d3bf13-fdfe-447d-9435-66e50636fcb0"/>
    <ds:schemaRef ds:uri="000eed9a-0c4c-4d54-8c19-89a2de3326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6519</TotalTime>
  <Words>295</Words>
  <Application>Microsoft Office PowerPoint</Application>
  <PresentationFormat>ワイド画面</PresentationFormat>
  <Paragraphs>43</Paragraphs>
  <Slides>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Noto Sans Symbols</vt:lpstr>
      <vt:lpstr>Arial</vt:lpstr>
      <vt:lpstr>Courier New</vt:lpstr>
      <vt:lpstr>ceos</vt:lpstr>
      <vt:lpstr>Technology Exploration session objectives</vt:lpstr>
      <vt:lpstr>Technology Exploration IG</vt:lpstr>
      <vt:lpstr>Current Topics</vt:lpstr>
      <vt:lpstr>Expected Outcomes</vt:lpstr>
      <vt:lpstr>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池畑　陽介</cp:lastModifiedBy>
  <cp:revision>23</cp:revision>
  <dcterms:modified xsi:type="dcterms:W3CDTF">2023-04-18T09:32:54Z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0x010100DA62B5661DDB2749AF15483BF09165F3</vt:lpwstr>
  </property>
  <property fmtid="{D5CDD505-2E9C-101B-9397-08002B2CF9AE}" pid="3" name="MediaServiceImageTags">
    <vt:lpwstr/>
  </property>
</Properties>
</file>