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5"/>
  </p:notesMasterIdLst>
  <p:handoutMasterIdLst>
    <p:handoutMasterId r:id="rId26"/>
  </p:handoutMasterIdLst>
  <p:sldIdLst>
    <p:sldId id="256" r:id="rId9"/>
    <p:sldId id="873" r:id="rId10"/>
    <p:sldId id="890" r:id="rId11"/>
    <p:sldId id="891" r:id="rId12"/>
    <p:sldId id="876" r:id="rId13"/>
    <p:sldId id="883" r:id="rId14"/>
    <p:sldId id="879" r:id="rId15"/>
    <p:sldId id="897" r:id="rId16"/>
    <p:sldId id="898" r:id="rId17"/>
    <p:sldId id="889" r:id="rId18"/>
    <p:sldId id="899" r:id="rId19"/>
    <p:sldId id="872" r:id="rId20"/>
    <p:sldId id="999" r:id="rId21"/>
    <p:sldId id="1004" r:id="rId22"/>
    <p:sldId id="904" r:id="rId23"/>
    <p:sldId id="901" r:id="rId24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035" autoAdjust="0"/>
  </p:normalViewPr>
  <p:slideViewPr>
    <p:cSldViewPr snapToGrid="0">
      <p:cViewPr varScale="1">
        <p:scale>
          <a:sx n="101" d="100"/>
          <a:sy n="101" d="100"/>
        </p:scale>
        <p:origin x="78" y="402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o Guerrucci" userId="45e1f4a0-70d7-416d-bde6-d721a2afaa75" providerId="ADAL" clId="{8B2D3DEC-A1F7-4890-B9A5-114244527473}"/>
    <pc:docChg chg="modSld">
      <pc:chgData name="Damiano Guerrucci" userId="45e1f4a0-70d7-416d-bde6-d721a2afaa75" providerId="ADAL" clId="{8B2D3DEC-A1F7-4890-B9A5-114244527473}" dt="2022-03-18T14:15:24.429" v="11" actId="6549"/>
      <pc:docMkLst>
        <pc:docMk/>
      </pc:docMkLst>
      <pc:sldChg chg="modSp mod">
        <pc:chgData name="Damiano Guerrucci" userId="45e1f4a0-70d7-416d-bde6-d721a2afaa75" providerId="ADAL" clId="{8B2D3DEC-A1F7-4890-B9A5-114244527473}" dt="2022-03-18T14:14:38.185" v="7" actId="5793"/>
        <pc:sldMkLst>
          <pc:docMk/>
          <pc:sldMk cId="1339540347" sldId="874"/>
        </pc:sldMkLst>
        <pc:spChg chg="mod">
          <ac:chgData name="Damiano Guerrucci" userId="45e1f4a0-70d7-416d-bde6-d721a2afaa75" providerId="ADAL" clId="{8B2D3DEC-A1F7-4890-B9A5-114244527473}" dt="2022-03-18T14:14:38.185" v="7" actId="5793"/>
          <ac:spMkLst>
            <pc:docMk/>
            <pc:sldMk cId="1339540347" sldId="874"/>
            <ac:spMk id="3" creationId="{F4849222-918C-40B4-B2A3-8F951B9A950D}"/>
          </ac:spMkLst>
        </pc:spChg>
      </pc:sldChg>
      <pc:sldChg chg="modSp mod">
        <pc:chgData name="Damiano Guerrucci" userId="45e1f4a0-70d7-416d-bde6-d721a2afaa75" providerId="ADAL" clId="{8B2D3DEC-A1F7-4890-B9A5-114244527473}" dt="2022-03-18T14:13:30.541" v="4" actId="20577"/>
        <pc:sldMkLst>
          <pc:docMk/>
          <pc:sldMk cId="917330608" sldId="883"/>
        </pc:sldMkLst>
        <pc:spChg chg="mod">
          <ac:chgData name="Damiano Guerrucci" userId="45e1f4a0-70d7-416d-bde6-d721a2afaa75" providerId="ADAL" clId="{8B2D3DEC-A1F7-4890-B9A5-114244527473}" dt="2022-03-18T14:13:30.541" v="4" actId="20577"/>
          <ac:spMkLst>
            <pc:docMk/>
            <pc:sldMk cId="917330608" sldId="883"/>
            <ac:spMk id="3" creationId="{268EA5DF-6DB1-4ECC-9588-58B9AA94D9ED}"/>
          </ac:spMkLst>
        </pc:spChg>
        <pc:picChg chg="mod">
          <ac:chgData name="Damiano Guerrucci" userId="45e1f4a0-70d7-416d-bde6-d721a2afaa75" providerId="ADAL" clId="{8B2D3DEC-A1F7-4890-B9A5-114244527473}" dt="2022-03-18T14:13:22.880" v="0" actId="1076"/>
          <ac:picMkLst>
            <pc:docMk/>
            <pc:sldMk cId="917330608" sldId="883"/>
            <ac:picMk id="4" creationId="{FD2F7CC5-2FE7-41F1-9C27-5E08BBF14D7A}"/>
          </ac:picMkLst>
        </pc:picChg>
      </pc:sldChg>
      <pc:sldChg chg="modSp mod">
        <pc:chgData name="Damiano Guerrucci" userId="45e1f4a0-70d7-416d-bde6-d721a2afaa75" providerId="ADAL" clId="{8B2D3DEC-A1F7-4890-B9A5-114244527473}" dt="2022-03-18T14:13:42.415" v="5" actId="5793"/>
        <pc:sldMkLst>
          <pc:docMk/>
          <pc:sldMk cId="1217532792" sldId="890"/>
        </pc:sldMkLst>
        <pc:spChg chg="mod">
          <ac:chgData name="Damiano Guerrucci" userId="45e1f4a0-70d7-416d-bde6-d721a2afaa75" providerId="ADAL" clId="{8B2D3DEC-A1F7-4890-B9A5-114244527473}" dt="2022-03-18T14:13:42.415" v="5" actId="5793"/>
          <ac:spMkLst>
            <pc:docMk/>
            <pc:sldMk cId="1217532792" sldId="890"/>
            <ac:spMk id="3" creationId="{F4849222-918C-40B4-B2A3-8F951B9A950D}"/>
          </ac:spMkLst>
        </pc:spChg>
      </pc:sldChg>
      <pc:sldChg chg="modSp mod">
        <pc:chgData name="Damiano Guerrucci" userId="45e1f4a0-70d7-416d-bde6-d721a2afaa75" providerId="ADAL" clId="{8B2D3DEC-A1F7-4890-B9A5-114244527473}" dt="2022-03-18T14:15:24.429" v="11" actId="6549"/>
        <pc:sldMkLst>
          <pc:docMk/>
          <pc:sldMk cId="3992353532" sldId="897"/>
        </pc:sldMkLst>
        <pc:spChg chg="mod">
          <ac:chgData name="Damiano Guerrucci" userId="45e1f4a0-70d7-416d-bde6-d721a2afaa75" providerId="ADAL" clId="{8B2D3DEC-A1F7-4890-B9A5-114244527473}" dt="2022-03-18T14:15:24.429" v="11" actId="6549"/>
          <ac:spMkLst>
            <pc:docMk/>
            <pc:sldMk cId="3992353532" sldId="897"/>
            <ac:spMk id="3" creationId="{07623A7C-F2A7-49FA-BA60-C15D043E063F}"/>
          </ac:spMkLst>
        </pc:spChg>
        <pc:picChg chg="mod">
          <ac:chgData name="Damiano Guerrucci" userId="45e1f4a0-70d7-416d-bde6-d721a2afaa75" providerId="ADAL" clId="{8B2D3DEC-A1F7-4890-B9A5-114244527473}" dt="2022-03-18T14:15:22.350" v="10" actId="1076"/>
          <ac:picMkLst>
            <pc:docMk/>
            <pc:sldMk cId="3992353532" sldId="897"/>
            <ac:picMk id="7" creationId="{E2526E5D-F1AE-4CA4-A566-9D5C32D55CF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https://emc.spacebel.be/collections/services/items/coastline-classifier?mode=owc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3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https://radiantearth.github.io/stac-browser/#/external/emc.spacebel.be/collections/services/items/coastline-classifier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3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ceos.org/ourwork/workinggroups/wgiss/documents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2813446"/>
            <a:ext cx="11913401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Service Metadata and Discovery 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Best Practices Activity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461760" y="5224145"/>
            <a:ext cx="55776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 for ESA), Mattia Stipa (ESA),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Damiano Guerrucci (ESA), Mirko Albani (ESA)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WGISS #55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WGISS-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WGDisasters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Joint Symposium, 19/04/2023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0024-EB14-40F7-8F5B-30698D06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and Recommendations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26F08-E941-4CDF-A45F-74A46CF33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Cross-Comparison of relevant metadata models/elements/guidance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Traceability with proposed CEOS Best Practices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F21FD-FFFB-4314-8464-F25ED1631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1" y="1923626"/>
            <a:ext cx="7419140" cy="4270009"/>
          </a:xfrm>
          <a:prstGeom prst="rect">
            <a:avLst/>
          </a:prstGeom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B82CCA10-984E-4432-AFC0-2E01A3753390}"/>
              </a:ext>
            </a:extLst>
          </p:cNvPr>
          <p:cNvSpPr/>
          <p:nvPr/>
        </p:nvSpPr>
        <p:spPr>
          <a:xfrm rot="5400000">
            <a:off x="8199345" y="881634"/>
            <a:ext cx="361243" cy="1722743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3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6EA5-D12D-49D0-A635-9B71799C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and Recommendations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F7C3E-B201-433F-8EA4-1A34BA245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 Best Practices can be applied to different encodings: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3EEE1-1837-4423-9A1B-E2658F248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4"/>
          <a:stretch/>
        </p:blipFill>
        <p:spPr>
          <a:xfrm>
            <a:off x="1223513" y="1519256"/>
            <a:ext cx="8583217" cy="479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3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8F2E-744B-4227-A9A9-B8365DEA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CFF1-04CE-46C9-BAA3-67F45142F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Synergy with “</a:t>
            </a:r>
            <a:r>
              <a:rPr lang="en-US" sz="1867" dirty="0" err="1"/>
              <a:t>Jupyter</a:t>
            </a:r>
            <a:r>
              <a:rPr lang="en-US" sz="1867" dirty="0"/>
              <a:t> Notebooks Best Practice”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sz="1600" dirty="0"/>
              <a:t>Cross-reference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sz="1600" dirty="0"/>
              <a:t>Internal Notebook metadata versus metadata records </a:t>
            </a:r>
            <a:br>
              <a:rPr lang="en-US" sz="1600" dirty="0"/>
            </a:br>
            <a:r>
              <a:rPr lang="en-US" sz="1600" dirty="0"/>
              <a:t>in catalogue. Align encoding, extract metadata ?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CEOS Open Source SW and Tools Survey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sz="1600" dirty="0"/>
              <a:t>“Couple” with corresponding </a:t>
            </a:r>
            <a:br>
              <a:rPr lang="en-US" sz="1600" dirty="0"/>
            </a:br>
            <a:r>
              <a:rPr lang="en-US" sz="1600" dirty="0"/>
              <a:t>collection metadata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Share “service/tool” metadata records through IDN.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dirty="0"/>
              <a:t>As currently done for “collection” metadata records (DIF10)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Apply to specific use cases and take into account lessons learned in future document updates.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sz="1600" dirty="0"/>
              <a:t>E.g. Checking the possibility of including the Coastal Observation </a:t>
            </a:r>
            <a:br>
              <a:rPr lang="en-US" sz="1600" dirty="0"/>
            </a:br>
            <a:r>
              <a:rPr lang="en-US" sz="1600" dirty="0"/>
              <a:t>Application Services and Tools.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sz="1600" dirty="0"/>
              <a:t>Put in practice for cataloguing available “notebooks” (See example on next slides)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endParaRPr lang="en-US" sz="1867" dirty="0"/>
          </a:p>
          <a:p>
            <a:pPr marL="1162316" lvl="1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E7529-0305-4F44-A953-77EE9EC44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687" y="1056171"/>
            <a:ext cx="2593651" cy="1581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E9BEA-4748-4B51-9B26-142BF821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550" y="2495182"/>
            <a:ext cx="3795712" cy="1563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0AE5A9-FE44-442E-A975-C508C73EC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249" y="720000"/>
            <a:ext cx="2770575" cy="15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5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DBD0-480E-44D8-9AFB-FEF83B8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apply to Notebook discovery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DF8D-7402-4CAE-A3CA-6B3A4AA46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STAC “item” representation exists.  </a:t>
            </a:r>
            <a:br>
              <a:rPr lang="en-US" dirty="0"/>
            </a:br>
            <a:r>
              <a:rPr lang="en-US" dirty="0"/>
              <a:t>OGC 19-020r1 </a:t>
            </a:r>
            <a:r>
              <a:rPr lang="en-US" dirty="0" err="1"/>
              <a:t>GeoJSON</a:t>
            </a:r>
            <a:r>
              <a:rPr lang="en-US" dirty="0"/>
              <a:t> used instead.</a:t>
            </a:r>
            <a:endParaRPr lang="en-BE" dirty="0"/>
          </a:p>
        </p:txBody>
      </p:sp>
      <p:sp>
        <p:nvSpPr>
          <p:cNvPr id="5" name="Oval Callout 6">
            <a:extLst>
              <a:ext uri="{FF2B5EF4-FFF2-40B4-BE49-F238E27FC236}">
                <a16:creationId xmlns:a16="http://schemas.microsoft.com/office/drawing/2014/main" id="{4C2097A8-8A58-4772-B0D9-57B4C6CA8FE6}"/>
              </a:ext>
            </a:extLst>
          </p:cNvPr>
          <p:cNvSpPr/>
          <p:nvPr/>
        </p:nvSpPr>
        <p:spPr bwMode="auto">
          <a:xfrm>
            <a:off x="7247307" y="992133"/>
            <a:ext cx="2558196" cy="889687"/>
          </a:xfrm>
          <a:prstGeom prst="wedgeEllipseCallout">
            <a:avLst>
              <a:gd name="adj1" fmla="val -49447"/>
              <a:gd name="adj2" fmla="val 31793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 err="1"/>
              <a:t>GeoJSON</a:t>
            </a:r>
            <a:br>
              <a:rPr lang="en-US" sz="1200" dirty="0"/>
            </a:br>
            <a:r>
              <a:rPr lang="en-US" sz="1200" dirty="0"/>
              <a:t>representation of service/tool </a:t>
            </a:r>
            <a:br>
              <a:rPr lang="en-US" sz="1200" dirty="0"/>
            </a:br>
            <a:r>
              <a:rPr lang="en-US" sz="1200" dirty="0"/>
              <a:t>items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F7BA2-E4B0-4251-9685-87729D67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86" y="1612468"/>
            <a:ext cx="6874521" cy="4674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7F101-B2D4-484A-B267-B918FC034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26" y="2213217"/>
            <a:ext cx="5361060" cy="2762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E9729-54FA-44C8-80FD-930FB4CEF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286" y="167325"/>
            <a:ext cx="4305300" cy="638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60979C-4776-41F9-A45F-612F97961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6643" y="2358310"/>
            <a:ext cx="514350" cy="447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B6646-EBA3-41F0-8BD7-0FBB8B1D6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8198" y="3123863"/>
            <a:ext cx="1299388" cy="3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6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C283-F0F2-4E18-A16F-C80ACDBE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apply to Notebook discovery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805A-9395-406E-9CFE-93B1E8BD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4DB62-CC42-456B-8DD8-6A8C4344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8" y="2053889"/>
            <a:ext cx="2409825" cy="429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7E438-538F-4D31-B9CC-B04866A17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838" y="3758346"/>
            <a:ext cx="3420589" cy="2475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A4803-9CE2-459D-9A7C-4916248D0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027" y="3765054"/>
            <a:ext cx="3626711" cy="256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41C3965-D43D-491C-AECB-71A757496198}"/>
              </a:ext>
            </a:extLst>
          </p:cNvPr>
          <p:cNvSpPr/>
          <p:nvPr/>
        </p:nvSpPr>
        <p:spPr>
          <a:xfrm>
            <a:off x="3087975" y="5915162"/>
            <a:ext cx="1282709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B1F2EDB-7E26-4929-AD5D-166CBA8AA97F}"/>
              </a:ext>
            </a:extLst>
          </p:cNvPr>
          <p:cNvSpPr/>
          <p:nvPr/>
        </p:nvSpPr>
        <p:spPr>
          <a:xfrm>
            <a:off x="7879573" y="5338043"/>
            <a:ext cx="390308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1D86E6-EA6F-41A4-A5E1-78FA10AC3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690" y="1111745"/>
            <a:ext cx="3110883" cy="2262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234A708-F425-495F-8684-FCAF429E56F7}"/>
              </a:ext>
            </a:extLst>
          </p:cNvPr>
          <p:cNvSpPr/>
          <p:nvPr/>
        </p:nvSpPr>
        <p:spPr>
          <a:xfrm rot="18871487">
            <a:off x="2233904" y="4300929"/>
            <a:ext cx="1661972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FDF90-BD34-4DC2-8195-4B6F0333C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214" y="1290692"/>
            <a:ext cx="3585170" cy="717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85C0D9-20D5-4000-9E59-B2AD135F9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5481" y="3150134"/>
            <a:ext cx="514350" cy="447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F8A5EC-158F-4D3D-8A3B-26317C8007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0486" y="5915289"/>
            <a:ext cx="1299388" cy="318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5F4895-892C-4F63-9395-E516B94BF23F}"/>
              </a:ext>
            </a:extLst>
          </p:cNvPr>
          <p:cNvSpPr/>
          <p:nvPr/>
        </p:nvSpPr>
        <p:spPr>
          <a:xfrm>
            <a:off x="216000" y="1290692"/>
            <a:ext cx="3850384" cy="5165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5DCA85-CFDB-4A42-B7AC-C08CA59386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7406" y="919906"/>
            <a:ext cx="1287951" cy="6096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0541FA-B33F-4A72-A77F-DFEC576CC3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9573" y="1144682"/>
            <a:ext cx="4191274" cy="11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5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C841-9F40-4DF5-9931-F7C7F616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4102-CEB1-491B-A790-3266A81A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108B5-C404-4B63-96B2-E354BE64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8" y="965435"/>
            <a:ext cx="38290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9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FCA-A3CD-4AA7-AA39-F0C8047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Spare slides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BACF-E684-46E9-B3C4-52DDBFAE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7774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Overview</a:t>
            </a:r>
          </a:p>
          <a:p>
            <a:pPr marL="1365723" lvl="1" indent="-285750">
              <a:buFont typeface="Arial" panose="020B0604020202020204" pitchFamily="34" charset="0"/>
              <a:buChar char="•"/>
            </a:pPr>
            <a:r>
              <a:rPr lang="en-US" dirty="0"/>
              <a:t>Objectives and needs</a:t>
            </a:r>
          </a:p>
          <a:p>
            <a:pPr marL="1365723" lvl="1" indent="-285750">
              <a:buFont typeface="Arial" panose="020B0604020202020204" pitchFamily="34" charset="0"/>
              <a:buChar char="•"/>
            </a:pPr>
            <a:r>
              <a:rPr lang="en-US" dirty="0"/>
              <a:t>Best Practices and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3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D2BC-40F4-4118-95C8-C51610EE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9222-918C-40B4-B2A3-8F951B9A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70" y="969600"/>
            <a:ext cx="11458017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“CEOS Best Practices for Service Metadata and Discovery”</a:t>
            </a:r>
          </a:p>
          <a:p>
            <a:endParaRPr lang="en-US" dirty="0"/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dirty="0"/>
              <a:t>Result of cooperation within WGISS System Level Team (SLT) since WGISS-52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Version 1.0 </a:t>
            </a:r>
            <a:r>
              <a:rPr lang="en-US" altLang="en-US" dirty="0"/>
              <a:t>approved and </a:t>
            </a:r>
            <a:r>
              <a:rPr lang="en-US" dirty="0"/>
              <a:t>published at </a:t>
            </a:r>
            <a:r>
              <a:rPr lang="en-US" dirty="0">
                <a:hlinkClick r:id="rId2"/>
              </a:rPr>
              <a:t>https://ceos.org/ourwork/workinggroups/wgiss/documents/</a:t>
            </a:r>
            <a:r>
              <a:rPr lang="en-US" dirty="0"/>
              <a:t> in November ’22 (after WGISS-54).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Extends Best Practices for collection and granule discovery (CEOS OpenSearch Best Practices) to “services” (incl. tools, applications, service endpoints) with intention to “share”. 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D2C04-BE47-451B-90CA-24D3EADBF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37" y="3074632"/>
            <a:ext cx="82867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3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CF58-CE7B-48ED-B407-4330E1C9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Content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FA56D-7E9E-438C-BDFF-8B0C6EECF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§2 - Objectives and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Use cases for service discovery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Detailed scenarios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§3 - Best Practices and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Service metadata model (minimal)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Metadata encoding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Controlled vocabularies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Service discovery interface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§4 - Description of current implementations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3263C-5EA3-47B8-8421-972E16EC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942" y="642103"/>
            <a:ext cx="3970858" cy="5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858B5C-3D7D-4260-9962-ED8EBC1F3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47270" y="1812995"/>
            <a:ext cx="8056977" cy="4450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A0EAA2-D661-45D5-8D40-B7C5FC20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needs – Use Cases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B334-556C-483F-9871-B8988E458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4397" indent="-285750">
              <a:buFont typeface="Arial" panose="020B0604020202020204" pitchFamily="34" charset="0"/>
              <a:buChar char="•"/>
            </a:pPr>
            <a:r>
              <a:rPr lang="en-US" altLang="en-US" dirty="0"/>
              <a:t>Use Cases:</a:t>
            </a:r>
          </a:p>
          <a:p>
            <a:pPr marL="1365723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CEOS OpenSearch Best Practices:</a:t>
            </a:r>
          </a:p>
          <a:p>
            <a:pPr marL="2037408" lvl="2" indent="-380990">
              <a:buFont typeface="Arial" panose="020B0604020202020204" pitchFamily="34" charset="0"/>
              <a:buChar char="•"/>
            </a:pPr>
            <a:r>
              <a:rPr lang="en-US" dirty="0"/>
              <a:t>“Discover EO Collection”		</a:t>
            </a:r>
          </a:p>
          <a:p>
            <a:pPr marL="2037408" lvl="2" indent="-380990">
              <a:buFont typeface="Arial" panose="020B0604020202020204" pitchFamily="34" charset="0"/>
              <a:buChar char="•"/>
            </a:pPr>
            <a:r>
              <a:rPr lang="en-US" dirty="0"/>
              <a:t>“Discover EO Granules”</a:t>
            </a:r>
          </a:p>
          <a:p>
            <a:pPr marL="1365723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CEOS Service Discovery Best Practice:</a:t>
            </a:r>
          </a:p>
          <a:p>
            <a:pPr marL="2037408" lvl="2" indent="-380990">
              <a:buFont typeface="Arial" panose="020B0604020202020204" pitchFamily="34" charset="0"/>
              <a:buChar char="•"/>
            </a:pPr>
            <a:r>
              <a:rPr lang="en-US" dirty="0"/>
              <a:t>“Discover (EO) Service”</a:t>
            </a:r>
          </a:p>
          <a:p>
            <a:pPr marL="2037408" lvl="2" indent="-380990">
              <a:buFont typeface="Arial" panose="020B0604020202020204" pitchFamily="34" charset="0"/>
              <a:buChar char="•"/>
            </a:pPr>
            <a:r>
              <a:rPr lang="en-US" dirty="0"/>
              <a:t>“Use Service”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E04EA-1209-49F3-BC02-A3F3255C68FA}"/>
              </a:ext>
            </a:extLst>
          </p:cNvPr>
          <p:cNvPicPr/>
          <p:nvPr/>
        </p:nvPicPr>
        <p:blipFill rotWithShape="1">
          <a:blip r:embed="rId3"/>
          <a:srcRect l="69414"/>
          <a:stretch/>
        </p:blipFill>
        <p:spPr>
          <a:xfrm>
            <a:off x="10305931" y="1076232"/>
            <a:ext cx="1868545" cy="2156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57C1A4-6854-40D2-A8B4-90B554E6CD0B}"/>
              </a:ext>
            </a:extLst>
          </p:cNvPr>
          <p:cNvPicPr/>
          <p:nvPr/>
        </p:nvPicPr>
        <p:blipFill rotWithShape="1">
          <a:blip r:embed="rId3"/>
          <a:srcRect r="31717"/>
          <a:stretch/>
        </p:blipFill>
        <p:spPr>
          <a:xfrm>
            <a:off x="293663" y="4333063"/>
            <a:ext cx="3253607" cy="19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0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7719-EDF3-49C7-8B8B-6CE23D77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needs – Discovery Scenarios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A5DF-6DB1-4ECC-9588-58B9AA94D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Scenario 1: Online machine to machine interfaces (API)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Scenario 2: Downloadable tools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Source code, binaries, </a:t>
            </a:r>
            <a:r>
              <a:rPr lang="en-US" dirty="0" err="1"/>
              <a:t>Jupyter</a:t>
            </a:r>
            <a:r>
              <a:rPr lang="en-US" dirty="0"/>
              <a:t> Notebooks, Docker images, …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Download from repository (GitHub, </a:t>
            </a:r>
            <a:r>
              <a:rPr lang="en-US" dirty="0" err="1"/>
              <a:t>Zenodo</a:t>
            </a:r>
            <a:r>
              <a:rPr lang="en-US" dirty="0"/>
              <a:t>, ..) or registry (e.g. </a:t>
            </a:r>
            <a:r>
              <a:rPr lang="en-US" dirty="0" err="1"/>
              <a:t>DockerHub</a:t>
            </a:r>
            <a:r>
              <a:rPr lang="en-US" dirty="0"/>
              <a:t>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Scenario 3: Web GUI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Software as a Service (SaaS)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E.g. </a:t>
            </a:r>
            <a:r>
              <a:rPr lang="en-US" dirty="0" err="1"/>
              <a:t>Jupyter</a:t>
            </a:r>
            <a:r>
              <a:rPr lang="en-US" dirty="0"/>
              <a:t> Notebook on Google </a:t>
            </a:r>
            <a:r>
              <a:rPr lang="en-US" dirty="0" err="1"/>
              <a:t>Colaboratory</a:t>
            </a:r>
            <a:r>
              <a:rPr lang="en-US" dirty="0"/>
              <a:t>, Binder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Scenario 4: Application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Scenario 5: Coupled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Description: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Client discovers service bindings and executes the (view, download, processing, transformation…) service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Examples: OGC WM(T)S, WPS, WCS, </a:t>
            </a:r>
            <a:r>
              <a:rPr lang="en-US" dirty="0" err="1"/>
              <a:t>OPeNDAP</a:t>
            </a:r>
            <a:r>
              <a:rPr lang="en-US" dirty="0"/>
              <a:t>, CSW, OGC API, INSPIRE </a:t>
            </a:r>
            <a:r>
              <a:rPr lang="en-US" dirty="0" err="1"/>
              <a:t>Invocable</a:t>
            </a:r>
            <a:r>
              <a:rPr lang="en-US" dirty="0"/>
              <a:t> Spatial Data Services …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492DE-7BF0-4B68-846B-B20987FC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658" y="3909558"/>
            <a:ext cx="5229663" cy="254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82C3E6-18E6-4B02-B84D-D021FEBA0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545" y="2500768"/>
            <a:ext cx="514350" cy="447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054BE8-323A-421E-9AEA-DEC65B09E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1" y="1107160"/>
            <a:ext cx="944306" cy="326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9D1E9-546E-49D7-A7C2-0C308D137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3589" y="3456454"/>
            <a:ext cx="944306" cy="410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56840A-31F9-4560-BB54-B116804F3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8507" y="3944527"/>
            <a:ext cx="1299388" cy="318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C489E8-0BE1-40DB-9A38-E84393B25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8719" y="3014719"/>
            <a:ext cx="1119176" cy="414281"/>
          </a:xfrm>
          <a:prstGeom prst="rect">
            <a:avLst/>
          </a:prstGeom>
        </p:spPr>
      </p:pic>
      <p:pic>
        <p:nvPicPr>
          <p:cNvPr id="11" name="Picture 2" descr="INSPIRE">
            <a:extLst>
              <a:ext uri="{FF2B5EF4-FFF2-40B4-BE49-F238E27FC236}">
                <a16:creationId xmlns:a16="http://schemas.microsoft.com/office/drawing/2014/main" id="{CD260DE3-23BA-41BD-9224-113837A72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81" y="1455635"/>
            <a:ext cx="1161229" cy="65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F47AE8-856A-4602-B9D8-9AE2F4B1E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2002" y="2109060"/>
            <a:ext cx="1445893" cy="3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3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26F08-E941-4CDF-A45F-74A46CF33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survey of applicable metadata models/elements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ISO19115-1:2014 Annex F.3 “Metadata for discovery of services”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UMM-S, UMM-T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INSPIRE Technical Guidance (Metadata),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DataCite</a:t>
            </a:r>
            <a:r>
              <a:rPr lang="en-US" dirty="0"/>
              <a:t> Metadata Schema Documentation, …</a:t>
            </a:r>
          </a:p>
          <a:p>
            <a:pPr lvl="1"/>
            <a:endParaRPr lang="en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A44229-5DEF-41C4-A507-E092B90C5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013" y="1998034"/>
            <a:ext cx="2021033" cy="2844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220024-EB14-40F7-8F5B-30698D06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and Recommendations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385A0-025A-4C0E-BFE6-4478C9DFB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28" y="3376819"/>
            <a:ext cx="2083891" cy="2681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67722F-E34C-4E70-869F-A1FB19C8E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337" y="3420456"/>
            <a:ext cx="2065059" cy="26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0873A-0DEC-486D-89EB-E35D1AEE6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107" y="3154959"/>
            <a:ext cx="2128167" cy="2957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37DB5B-2C0D-4E35-A9C7-6848FE45B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044" y="3376819"/>
            <a:ext cx="2128168" cy="2698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FDA481-2500-4A90-A630-26A218FF9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7" y="3208821"/>
            <a:ext cx="2021033" cy="28498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932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7054E-AEA6-42C0-92B2-D69FF3D0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and Recommendations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3A7C-F2A7-49FA-BA60-C15D043E0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§3.2 Service metadata model (encoding agnostic)</a:t>
            </a:r>
          </a:p>
          <a:p>
            <a:pPr lvl="1">
              <a:buFontTx/>
              <a:buChar char="-"/>
            </a:pPr>
            <a:r>
              <a:rPr lang="en-US" dirty="0"/>
              <a:t> 8 categories</a:t>
            </a:r>
          </a:p>
          <a:p>
            <a:pPr lvl="1">
              <a:buFontTx/>
              <a:buChar char="-"/>
            </a:pPr>
            <a:r>
              <a:rPr lang="en-US" dirty="0"/>
              <a:t> 2 levels: [Requirement] or [Recommendation]</a:t>
            </a:r>
          </a:p>
          <a:p>
            <a:pPr lvl="1">
              <a:buFontTx/>
              <a:buChar char="-"/>
            </a:pPr>
            <a:r>
              <a:rPr lang="en-US" dirty="0"/>
              <a:t> based on survey of applicable models</a:t>
            </a:r>
          </a:p>
          <a:p>
            <a:pPr lvl="1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§3.3 Service metadata encoding</a:t>
            </a:r>
          </a:p>
          <a:p>
            <a:pPr lvl="1">
              <a:buFontTx/>
              <a:buChar char="-"/>
            </a:pPr>
            <a:r>
              <a:rPr lang="en-US" dirty="0"/>
              <a:t> Applies Best Practices to 7 encodings</a:t>
            </a:r>
          </a:p>
          <a:p>
            <a:pPr lvl="1">
              <a:buFontTx/>
              <a:buChar char="-"/>
            </a:pPr>
            <a:r>
              <a:rPr lang="en-US" dirty="0"/>
              <a:t> Including encoding examples</a:t>
            </a:r>
            <a:endParaRPr lang="en-BE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91F10A-D6FB-4010-9CAA-ADDFC88F388B}"/>
              </a:ext>
            </a:extLst>
          </p:cNvPr>
          <p:cNvSpPr/>
          <p:nvPr/>
        </p:nvSpPr>
        <p:spPr>
          <a:xfrm>
            <a:off x="7793196" y="790801"/>
            <a:ext cx="516239" cy="5601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39665-FE3E-4B11-9BA1-42866F6A8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556" y="969600"/>
            <a:ext cx="3601635" cy="539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5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6B20-6ACC-46E7-8F00-F31861F7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494A7-7DF5-42BC-AEF9-24A76C92C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D3FF4-826B-430E-9177-2F6EC58C5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955" y="127033"/>
            <a:ext cx="4798876" cy="5976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6A8D9-6DAB-4DF1-A6D6-066045549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420" y="127033"/>
            <a:ext cx="4798876" cy="6089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7F6038-98CD-4DB9-8BFC-53FA0EDAEDB2}"/>
              </a:ext>
            </a:extLst>
          </p:cNvPr>
          <p:cNvSpPr txBox="1"/>
          <p:nvPr/>
        </p:nvSpPr>
        <p:spPr>
          <a:xfrm rot="20488337">
            <a:off x="4224971" y="2419350"/>
            <a:ext cx="37753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7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Example</a:t>
            </a:r>
            <a:endParaRPr lang="en-BE" sz="7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19728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/fields"/>
    <ds:schemaRef ds:uri="ddc99d1b-0883-4f2c-a8e6-6d8ebaa0e5d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5903</TotalTime>
  <Words>697</Words>
  <Application>Microsoft Office PowerPoint</Application>
  <PresentationFormat>Custom</PresentationFormat>
  <Paragraphs>115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Introduction</vt:lpstr>
      <vt:lpstr>Document Content</vt:lpstr>
      <vt:lpstr>Objectives and needs – Use Cases</vt:lpstr>
      <vt:lpstr>Objectives and needs – Discovery Scenarios</vt:lpstr>
      <vt:lpstr>Best Practices and Recommendations</vt:lpstr>
      <vt:lpstr>Best Practices and Recommendations</vt:lpstr>
      <vt:lpstr>PowerPoint Presentation</vt:lpstr>
      <vt:lpstr>Best Practices and Recommendations</vt:lpstr>
      <vt:lpstr>Best Practices and Recommendations</vt:lpstr>
      <vt:lpstr>Next steps</vt:lpstr>
      <vt:lpstr>Next Steps: apply to Notebook discovery </vt:lpstr>
      <vt:lpstr>Next Steps: apply to Notebook discovery </vt:lpstr>
      <vt:lpstr>PowerPoint Presentation</vt:lpstr>
      <vt:lpstr>Spare slides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Fedeo Report</dc:title>
  <dc:subject>Fedeo Report</dc:subject>
  <dc:creator>Yves Coene</dc:creator>
  <cp:keywords/>
  <dc:description/>
  <cp:lastModifiedBy>Yves Coene</cp:lastModifiedBy>
  <cp:revision>140</cp:revision>
  <cp:lastPrinted>2008-08-26T16:26:23Z</cp:lastPrinted>
  <dcterms:created xsi:type="dcterms:W3CDTF">2022-03-18T14:00:45Z</dcterms:created>
  <dcterms:modified xsi:type="dcterms:W3CDTF">2023-04-07T09:49:02Z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