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2" r:id="rId5"/>
    <p:sldId id="277" r:id="rId6"/>
    <p:sldId id="271" r:id="rId7"/>
    <p:sldId id="280" r:id="rId8"/>
    <p:sldId id="279" r:id="rId9"/>
    <p:sldId id="270" r:id="rId10"/>
    <p:sldId id="282" r:id="rId11"/>
    <p:sldId id="28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30" autoAdjust="0"/>
  </p:normalViewPr>
  <p:slideViewPr>
    <p:cSldViewPr snapToGrid="0" snapToObjects="1" showGuides="1">
      <p:cViewPr>
        <p:scale>
          <a:sx n="106" d="100"/>
          <a:sy n="106" d="100"/>
        </p:scale>
        <p:origin x="-336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4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5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5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4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4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4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4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4/18/2023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4/18/2023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04" y="1327555"/>
            <a:ext cx="8240749" cy="1415643"/>
          </a:xfrm>
        </p:spPr>
        <p:txBody>
          <a:bodyPr anchor="ctr"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CEOS – Working Group on Disasters</a:t>
            </a:r>
            <a:br>
              <a:rPr lang="en-US" sz="2800" dirty="0"/>
            </a:br>
            <a:r>
              <a:rPr lang="en-US" sz="2800" dirty="0" smtClean="0"/>
              <a:t>Use </a:t>
            </a:r>
            <a:r>
              <a:rPr lang="en-US" sz="2800" dirty="0"/>
              <a:t>of EAIL in Flood </a:t>
            </a:r>
            <a:r>
              <a:rPr lang="en-US" sz="2800" dirty="0" smtClean="0"/>
              <a:t>Pilots </a:t>
            </a:r>
            <a:r>
              <a:rPr lang="en-US" sz="2800" dirty="0"/>
              <a:t>and Other Possible Synergies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94" y="3028431"/>
            <a:ext cx="5634665" cy="1866899"/>
          </a:xfrm>
        </p:spPr>
        <p:txBody>
          <a:bodyPr anchor="ctr">
            <a:noAutofit/>
          </a:bodyPr>
          <a:lstStyle/>
          <a:p>
            <a:r>
              <a:rPr lang="en-GB" sz="1700" dirty="0"/>
              <a:t>Marcelo Uriburu Quirno (CONAE</a:t>
            </a:r>
            <a:r>
              <a:rPr lang="en-GB" sz="1700" dirty="0" smtClean="0"/>
              <a:t>) - Presenter</a:t>
            </a:r>
            <a:endParaRPr lang="en-GB" sz="1700" dirty="0"/>
          </a:p>
          <a:p>
            <a:r>
              <a:rPr lang="en-GB" sz="1700" dirty="0" smtClean="0"/>
              <a:t>Guy Schumann (RSS Hydro) </a:t>
            </a:r>
          </a:p>
          <a:p>
            <a:r>
              <a:rPr lang="en-GB" sz="1700" dirty="0" smtClean="0"/>
              <a:t>Mitch Goldberg (NOAA)</a:t>
            </a:r>
          </a:p>
          <a:p>
            <a:endParaRPr lang="en-GB" sz="1700" dirty="0" smtClean="0"/>
          </a:p>
          <a:p>
            <a:pPr defTabSz="91440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WGDisasters-19 Meeting</a:t>
            </a:r>
            <a:endParaRPr lang="en-US" sz="1700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Córdoba, Argentina</a:t>
            </a:r>
            <a:endParaRPr lang="en-US" sz="1700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18 </a:t>
            </a:r>
            <a:r>
              <a:rPr lang="en-US" sz="1700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– </a:t>
            </a:r>
            <a:r>
              <a:rPr lang="en-US" sz="1700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21 April 2023</a:t>
            </a:r>
            <a:endParaRPr lang="en-US" sz="1700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1868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CEOS Earth Analytics Interoperability </a:t>
            </a:r>
            <a:r>
              <a:rPr lang="en-US" dirty="0" smtClean="0"/>
              <a:t>Lab (EAIL, a.k.a. The Lab)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76" y="1270310"/>
            <a:ext cx="8964706" cy="37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Analytics Interoperability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is a cloud-based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collaborative analysis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designed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data discovery and analytics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interoperability.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provides: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Discoverability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access approaches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connection to USGS and ESA data in the Cloud)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shared ARD storage and access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Collaboration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Analytics tools for integrated analysis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using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Jupyter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Notebooks</a:t>
            </a:r>
          </a:p>
          <a:p>
            <a:pPr>
              <a:lnSpc>
                <a:spcPct val="120000"/>
              </a:lnSpc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spatial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Increases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and value of satellite data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Provides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EO data analysis architecture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Fosters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community to grow the technology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2" y="3386100"/>
            <a:ext cx="2116237" cy="14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31" y="1274337"/>
            <a:ext cx="9077496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number of other CEOS activities,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Flood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pilots are engaged in integrated EO data analysis. </a:t>
            </a:r>
          </a:p>
          <a:p>
            <a:pPr>
              <a:lnSpc>
                <a:spcPct val="130000"/>
              </a:lnSpc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Flood pilots, EAIL accounts have been opened for the different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 subgroups, covering basins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areas of interest across different regions of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globe.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has been made available in those areas of interest, from different sensors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Currently, The Lab is not being used by any of the FP subgroups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</p:spPr>
        <p:txBody>
          <a:bodyPr>
            <a:normAutofit/>
          </a:bodyPr>
          <a:lstStyle/>
          <a:p>
            <a:r>
              <a:rPr lang="es-AR" sz="2200" dirty="0" err="1" smtClean="0"/>
              <a:t>Flood</a:t>
            </a:r>
            <a:r>
              <a:rPr lang="es-AR" sz="2200" dirty="0" smtClean="0"/>
              <a:t> </a:t>
            </a:r>
            <a:r>
              <a:rPr lang="es-AR" sz="2200" dirty="0" err="1" smtClean="0"/>
              <a:t>Pilots</a:t>
            </a:r>
            <a:r>
              <a:rPr lang="es-AR" sz="2200" dirty="0" smtClean="0"/>
              <a:t> &amp; </a:t>
            </a:r>
            <a:r>
              <a:rPr lang="es-AR" sz="2200" dirty="0" smtClean="0"/>
              <a:t>EAIL: </a:t>
            </a:r>
            <a:r>
              <a:rPr lang="es-AR" sz="2200" dirty="0" err="1" smtClean="0"/>
              <a:t>current</a:t>
            </a:r>
            <a:r>
              <a:rPr lang="es-AR" sz="2200" dirty="0" smtClean="0"/>
              <a:t> </a:t>
            </a:r>
            <a:r>
              <a:rPr lang="es-AR" sz="2200" dirty="0" err="1" smtClean="0"/>
              <a:t>situation</a:t>
            </a:r>
            <a:endParaRPr lang="es-AR" sz="2200" dirty="0"/>
          </a:p>
        </p:txBody>
      </p:sp>
      <p:pic>
        <p:nvPicPr>
          <p:cNvPr id="3074" name="Picture 2" descr="Situation - Free of Charge Creative Commons Highway Sig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59" y="3692490"/>
            <a:ext cx="2047127" cy="13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31" y="1229512"/>
            <a:ext cx="9077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consultation of the WGISS Chair on our interest, discussions were held in one of 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meetings, with the result that: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subgroups expressed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at this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expressed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interest, being the use of the framework conditioned to receiving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on Analytics tools for integrated analysis using </a:t>
            </a: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Jupyter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Notebooks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</p:spPr>
        <p:txBody>
          <a:bodyPr/>
          <a:lstStyle/>
          <a:p>
            <a:r>
              <a:rPr lang="es-AR" dirty="0" err="1" smtClean="0"/>
              <a:t>Flood</a:t>
            </a:r>
            <a:r>
              <a:rPr lang="es-AR" dirty="0" smtClean="0"/>
              <a:t> </a:t>
            </a:r>
            <a:r>
              <a:rPr lang="es-AR" dirty="0" err="1" smtClean="0"/>
              <a:t>Pilots</a:t>
            </a:r>
            <a:r>
              <a:rPr lang="es-AR" dirty="0" smtClean="0"/>
              <a:t> &amp; </a:t>
            </a:r>
            <a:r>
              <a:rPr lang="es-AR" dirty="0" smtClean="0"/>
              <a:t>EAIL: </a:t>
            </a:r>
            <a:r>
              <a:rPr lang="es-AR" dirty="0" err="1" smtClean="0"/>
              <a:t>our</a:t>
            </a:r>
            <a:r>
              <a:rPr lang="es-AR" dirty="0" smtClean="0"/>
              <a:t> </a:t>
            </a:r>
            <a:r>
              <a:rPr lang="es-AR" dirty="0" err="1" smtClean="0"/>
              <a:t>interest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60" y="3594397"/>
            <a:ext cx="1414817" cy="141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Abrir llave"/>
          <p:cNvSpPr/>
          <p:nvPr/>
        </p:nvSpPr>
        <p:spPr>
          <a:xfrm>
            <a:off x="6382940" y="3639304"/>
            <a:ext cx="430241" cy="13014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6571191" y="3668712"/>
            <a:ext cx="2234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Python…)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1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1967" y="122549"/>
            <a:ext cx="5098671" cy="857250"/>
          </a:xfrm>
        </p:spPr>
        <p:txBody>
          <a:bodyPr>
            <a:normAutofit/>
          </a:bodyPr>
          <a:lstStyle/>
          <a:p>
            <a:r>
              <a:rPr lang="es-AR" sz="2200" dirty="0" err="1" smtClean="0"/>
              <a:t>Capacity</a:t>
            </a:r>
            <a:r>
              <a:rPr lang="es-AR" sz="2200" dirty="0" smtClean="0"/>
              <a:t> </a:t>
            </a:r>
            <a:r>
              <a:rPr lang="es-AR" sz="2200" dirty="0" err="1" smtClean="0"/>
              <a:t>Building</a:t>
            </a:r>
            <a:r>
              <a:rPr lang="es-AR" sz="2200" dirty="0" smtClean="0"/>
              <a:t> &amp; Training</a:t>
            </a:r>
            <a:r>
              <a:rPr lang="es-AR" sz="2200" dirty="0" smtClean="0"/>
              <a:t>: </a:t>
            </a:r>
            <a:r>
              <a:rPr lang="es-AR" sz="2200" dirty="0" err="1" smtClean="0"/>
              <a:t>Required</a:t>
            </a:r>
            <a:endParaRPr lang="es-AR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2" y="1238098"/>
            <a:ext cx="6033247" cy="1316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08" y="1238099"/>
            <a:ext cx="2319967" cy="104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9623" y="2728957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en-US" dirty="0" smtClean="0"/>
              <a:t>“It </a:t>
            </a:r>
            <a:r>
              <a:rPr lang="en-US" dirty="0"/>
              <a:t>is </a:t>
            </a:r>
            <a:r>
              <a:rPr lang="en-US" dirty="0" err="1"/>
              <a:t>recognised</a:t>
            </a:r>
            <a:r>
              <a:rPr lang="en-US" dirty="0"/>
              <a:t> that moving to such an environment will require some capability development. </a:t>
            </a:r>
            <a:r>
              <a:rPr lang="en-US" dirty="0" err="1"/>
              <a:t>WGCapD</a:t>
            </a:r>
            <a:r>
              <a:rPr lang="en-US" dirty="0"/>
              <a:t> has already been exploring the use of </a:t>
            </a:r>
            <a:r>
              <a:rPr lang="en-US" dirty="0" err="1"/>
              <a:t>Jupyter</a:t>
            </a:r>
            <a:r>
              <a:rPr lang="en-US" dirty="0"/>
              <a:t> Notebooks </a:t>
            </a:r>
            <a:r>
              <a:rPr lang="en-US" dirty="0" smtClean="0"/>
              <a:t>...” “Initial </a:t>
            </a:r>
            <a:r>
              <a:rPr lang="en-US" dirty="0"/>
              <a:t>discussions suggest </a:t>
            </a:r>
            <a:r>
              <a:rPr lang="en-US" dirty="0" err="1"/>
              <a:t>WGCapD</a:t>
            </a:r>
            <a:r>
              <a:rPr lang="en-US" dirty="0"/>
              <a:t> may </a:t>
            </a:r>
            <a:r>
              <a:rPr lang="en-US" dirty="0" smtClean="0"/>
              <a:t>… </a:t>
            </a:r>
            <a:r>
              <a:rPr lang="en-US" dirty="0"/>
              <a:t>assist in developing necessary material for the Lab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Other</a:t>
            </a:r>
            <a:r>
              <a:rPr lang="es-ES" dirty="0" smtClean="0"/>
              <a:t> CEOS </a:t>
            </a:r>
            <a:r>
              <a:rPr lang="en-GB" dirty="0" smtClean="0"/>
              <a:t>groups using EAIL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77" y="1569980"/>
            <a:ext cx="8892988" cy="220416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CEOS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 Monitoring Community, Shin-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Sobue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(JAXA)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CEOS COAST,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Observations Applications Services and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Ad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Team.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Merrie B. Neely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(NOAA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expressed their success with the use of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Lab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encouraged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pilots to move forward along this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8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200" dirty="0" err="1"/>
              <a:t>Other</a:t>
            </a:r>
            <a:r>
              <a:rPr lang="es-ES" sz="2200" dirty="0"/>
              <a:t> </a:t>
            </a:r>
            <a:r>
              <a:rPr lang="es-ES" sz="2200" dirty="0" err="1"/>
              <a:t>Possible</a:t>
            </a:r>
            <a:r>
              <a:rPr lang="es-ES" sz="2200" dirty="0"/>
              <a:t> </a:t>
            </a:r>
            <a:r>
              <a:rPr lang="es-ES" sz="2200" dirty="0" err="1" smtClean="0"/>
              <a:t>Synergies</a:t>
            </a:r>
            <a:r>
              <a:rPr lang="es-ES" sz="2200" dirty="0" smtClean="0"/>
              <a:t> </a:t>
            </a:r>
            <a:r>
              <a:rPr lang="es-ES" sz="2200" dirty="0" err="1" smtClean="0"/>
              <a:t>between</a:t>
            </a:r>
            <a:r>
              <a:rPr lang="es-ES" sz="2200" dirty="0" smtClean="0"/>
              <a:t> WGDIS &amp; WGISS?</a:t>
            </a:r>
            <a:endParaRPr lang="es-AR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51" y="1704455"/>
            <a:ext cx="9036423" cy="28047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Use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ML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AI for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for flood extent and flood </a:t>
            </a:r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 mapping.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Suggestions from the audience?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7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32" y="2591950"/>
            <a:ext cx="8892988" cy="7518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7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0FBBFFCD15449839570E9C06B93E3" ma:contentTypeVersion="13" ma:contentTypeDescription="Create a new document." ma:contentTypeScope="" ma:versionID="0685da529574238db6544f969921e30c">
  <xsd:schema xmlns:xsd="http://www.w3.org/2001/XMLSchema" xmlns:xs="http://www.w3.org/2001/XMLSchema" xmlns:p="http://schemas.microsoft.com/office/2006/metadata/properties" xmlns:ns2="72c27b34-1b25-4250-b328-5bf8e959a2eb" xmlns:ns3="692a242a-a3b0-43b2-b81a-576b104cf8b0" targetNamespace="http://schemas.microsoft.com/office/2006/metadata/properties" ma:root="true" ma:fieldsID="8aa4779f3fd72e5430a713af1fcbbc79" ns2:_="" ns3:_="">
    <xsd:import namespace="72c27b34-1b25-4250-b328-5bf8e959a2eb"/>
    <xsd:import namespace="692a242a-a3b0-43b2-b81a-576b104cf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7b34-1b25-4250-b328-5bf8e959a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242a-a3b0-43b2-b81a-576b104cf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1B018-8F31-45B2-9173-E828B7BEE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27b34-1b25-4250-b328-5bf8e959a2eb"/>
    <ds:schemaRef ds:uri="692a242a-a3b0-43b2-b81a-576b104cf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3A420-5903-43AB-83F0-B58CCDE48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95434-1A37-4BC4-84EA-B02B9A5EC490}">
  <ds:schemaRefs>
    <ds:schemaRef ds:uri="http://purl.org/dc/terms/"/>
    <ds:schemaRef ds:uri="72c27b34-1b25-4250-b328-5bf8e959a2eb"/>
    <ds:schemaRef ds:uri="http://schemas.microsoft.com/office/2006/documentManagement/types"/>
    <ds:schemaRef ds:uri="http://schemas.openxmlformats.org/package/2006/metadata/core-properties"/>
    <ds:schemaRef ds:uri="692a242a-a3b0-43b2-b81a-576b104cf8b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9410</TotalTime>
  <Words>459</Words>
  <Application>Microsoft Office PowerPoint</Application>
  <PresentationFormat>Presentación en pantalla (16:9)</PresentationFormat>
  <Paragraphs>51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CEOS – Working Group on Disasters Use of EAIL in Flood Pilots and Other Possible Synergies</vt:lpstr>
      <vt:lpstr>CEOS Earth Analytics Interoperability Lab (EAIL, a.k.a. The Lab)</vt:lpstr>
      <vt:lpstr>Flood Pilots &amp; EAIL: current situation</vt:lpstr>
      <vt:lpstr>Flood Pilots &amp; EAIL: our interest</vt:lpstr>
      <vt:lpstr>Capacity Building &amp; Training: Required</vt:lpstr>
      <vt:lpstr>Other CEOS groups using EAIL</vt:lpstr>
      <vt:lpstr>Other Possible Synergies between WGDIS &amp; WGISS?</vt:lpstr>
      <vt:lpstr>Presentación de PowerPoint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Marcelo Uriburu Quirno</cp:lastModifiedBy>
  <cp:revision>97</cp:revision>
  <cp:lastPrinted>2016-11-11T04:37:28Z</cp:lastPrinted>
  <dcterms:created xsi:type="dcterms:W3CDTF">2016-11-10T19:18:14Z</dcterms:created>
  <dcterms:modified xsi:type="dcterms:W3CDTF">2023-04-19T08:04:15Z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0x0101005970FBBFFCD15449839570E9C06B93E3</vt:lpwstr>
  </property>
</Properties>
</file>