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 id="214748369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y="5143500" cx="9144000"/>
  <p:notesSz cx="6858000" cy="9144000"/>
  <p:embeddedFontLst>
    <p:embeddedFont>
      <p:font typeface="Roboto"/>
      <p:regular r:id="rId24"/>
      <p:bold r:id="rId25"/>
      <p:italic r:id="rId26"/>
      <p:boldItalic r:id="rId27"/>
    </p:embeddedFont>
    <p:embeddedFont>
      <p:font typeface="Arial Narrow"/>
      <p:regular r:id="rId28"/>
      <p:bold r:id="rId29"/>
      <p:italic r:id="rId30"/>
      <p:boldItalic r:id="rId31"/>
    </p:embeddedFont>
    <p:embeddedFont>
      <p:font typeface="Open Sans"/>
      <p:regular r:id="rId32"/>
      <p:bold r:id="rId33"/>
      <p:italic r:id="rId34"/>
      <p:boldItalic r:id="rId35"/>
    </p:embeddedFont>
    <p:embeddedFont>
      <p:font typeface="Questrial"/>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CE894A-C37F-4721-9367-2F610682DA31}">
  <a:tblStyle styleId="{96CE894A-C37F-4721-9367-2F610682DA3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font" Target="fonts/Roboto-regular.fntdata"/><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rialNarrow-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alNarrow-bold.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2.xml"/><Relationship Id="rId33" Type="http://schemas.openxmlformats.org/officeDocument/2006/relationships/font" Target="fonts/OpenSans-bold.fntdata"/><Relationship Id="rId10" Type="http://schemas.openxmlformats.org/officeDocument/2006/relationships/slide" Target="slides/slide1.xml"/><Relationship Id="rId32" Type="http://schemas.openxmlformats.org/officeDocument/2006/relationships/font" Target="fonts/OpenSans-regular.fntdata"/><Relationship Id="rId13" Type="http://schemas.openxmlformats.org/officeDocument/2006/relationships/slide" Target="slides/slide4.xml"/><Relationship Id="rId35" Type="http://schemas.openxmlformats.org/officeDocument/2006/relationships/font" Target="fonts/OpenSans-boldItalic.fntdata"/><Relationship Id="rId12" Type="http://schemas.openxmlformats.org/officeDocument/2006/relationships/slide" Target="slides/slide3.xml"/><Relationship Id="rId34" Type="http://schemas.openxmlformats.org/officeDocument/2006/relationships/font" Target="fonts/OpenSans-italic.fntdata"/><Relationship Id="rId15" Type="http://schemas.openxmlformats.org/officeDocument/2006/relationships/slide" Target="slides/slide6.xml"/><Relationship Id="rId14" Type="http://schemas.openxmlformats.org/officeDocument/2006/relationships/slide" Target="slides/slide5.xml"/><Relationship Id="rId36" Type="http://schemas.openxmlformats.org/officeDocument/2006/relationships/font" Target="fonts/Questrial-regular.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lastic.co/elasticsearch/" TargetMode="External"/><Relationship Id="rId3" Type="http://schemas.openxmlformats.org/officeDocument/2006/relationships/hyperlink" Target="https://kafka.apache.org/" TargetMode="External"/><Relationship Id="rId4" Type="http://schemas.openxmlformats.org/officeDocument/2006/relationships/hyperlink" Target="https://data.noaa.gov/onesto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61e317ddf7_0_0:notes"/>
          <p:cNvSpPr txBox="1"/>
          <p:nvPr>
            <p:ph idx="1" type="body"/>
          </p:nvPr>
        </p:nvSpPr>
        <p:spPr>
          <a:xfrm>
            <a:off x="685799" y="4343399"/>
            <a:ext cx="5486400" cy="4114800"/>
          </a:xfrm>
          <a:prstGeom prst="rect">
            <a:avLst/>
          </a:prstGeom>
          <a:noFill/>
          <a:ln>
            <a:noFill/>
          </a:ln>
        </p:spPr>
        <p:txBody>
          <a:bodyPr anchorCtr="0" anchor="t" bIns="89575" lIns="89575" spcFirstLastPara="1" rIns="89575" wrap="square" tIns="8957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3" name="Google Shape;293;g61e317ddf7_0_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2c8fa228c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2c8fa228c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4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61c7d8b67c_0_3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61c7d8b67c_0_3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522" name="Google Shape;522;g61c7d8b67c_0_3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2e24237739_0_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22e24237739_0_1: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529" name="Google Shape;529;g22e24237739_0_1: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2e24237739_0_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22e24237739_0_9: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537" name="Google Shape;537;g22e24237739_0_9: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61e317ddf7_0_179: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61e317ddf7_0_179: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61e317ddf7_0_179: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96ff513b6_0_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1196ff513b6_0_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317500" lvl="0" marL="457200" marR="0" rtl="0" algn="l">
              <a:lnSpc>
                <a:spcPct val="100000"/>
              </a:lnSpc>
              <a:spcBef>
                <a:spcPts val="0"/>
              </a:spcBef>
              <a:spcAft>
                <a:spcPts val="0"/>
              </a:spcAft>
              <a:buClr>
                <a:schemeClr val="dk1"/>
              </a:buClr>
              <a:buSzPts val="1400"/>
              <a:buFont typeface="Calibri"/>
              <a:buChar char="●"/>
            </a:pPr>
            <a:r>
              <a:t/>
            </a:r>
            <a:endParaRPr>
              <a:solidFill>
                <a:schemeClr val="dk1"/>
              </a:solidFill>
              <a:latin typeface="Calibri"/>
              <a:ea typeface="Calibri"/>
              <a:cs typeface="Calibri"/>
              <a:sym typeface="Calibri"/>
            </a:endParaRPr>
          </a:p>
        </p:txBody>
      </p:sp>
      <p:sp>
        <p:nvSpPr>
          <p:cNvPr id="301" name="Google Shape;301;g1196ff513b6_0_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5b766d40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5b766d4009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NESDIS is building the NESDIS Common Cloud Framework, which is a Cloud enterprise architecture that will bring the data, processing, and dissemination into the a common, secure, and scalable architecture.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There will be loosely coupled, independently scalable service and implemented using infrastructure as code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 high level concept is shown in this diagram with secure ingest of data and going through consolidated ingest, into storage, metadata management, and archive that is leverage for algorithms in a compute environment as well as science exploration. Finally there is distribution and access of data.</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The NCCF archive and access development is focused on this yellow highlighted box.</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t>
            </a:r>
            <a:r>
              <a:rPr lang="en" sz="700">
                <a:latin typeface="Arial"/>
                <a:ea typeface="Arial"/>
                <a:cs typeface="Arial"/>
                <a:sym typeface="Arial"/>
              </a:rPr>
              <a:t>          </a:t>
            </a:r>
            <a:r>
              <a:rPr lang="en" sz="1100">
                <a:latin typeface="Arial"/>
                <a:ea typeface="Arial"/>
                <a:cs typeface="Arial"/>
                <a:sym typeface="Arial"/>
              </a:rPr>
              <a:t>This NCCF service will replace the current on-premise archives, including CLASS and three additional archival storage solutions that NCEI operates</a:t>
            </a:r>
            <a:endParaRPr sz="1100">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308" name="Google Shape;308;g15b766d4009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2c8fa228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2c8fa228c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Arial"/>
              <a:buChar char="●"/>
            </a:pPr>
            <a:r>
              <a:rPr lang="en" sz="1100">
                <a:latin typeface="Arial"/>
                <a:ea typeface="Arial"/>
                <a:cs typeface="Arial"/>
                <a:sym typeface="Arial"/>
              </a:rPr>
              <a:t>Right now we are focused on deploying that Version 1 by </a:t>
            </a:r>
            <a:r>
              <a:rPr lang="en"/>
              <a:t>summer</a:t>
            </a:r>
            <a:r>
              <a:rPr lang="en" sz="1100">
                <a:latin typeface="Arial"/>
                <a:ea typeface="Arial"/>
                <a:cs typeface="Arial"/>
                <a:sym typeface="Arial"/>
              </a:rPr>
              <a:t> of 2023</a:t>
            </a:r>
            <a:r>
              <a:rPr lang="en"/>
              <a:t> (exact date subject to next planning increment)</a:t>
            </a:r>
            <a:r>
              <a:rPr lang="en" sz="1100">
                <a:latin typeface="Arial"/>
                <a:ea typeface="Arial"/>
                <a:cs typeface="Arial"/>
                <a:sym typeface="Arial"/>
              </a:rPr>
              <a:t>. From there we will continue development of the archive functionality while starting to migrate data into the workflow, leveraging the migration to inform the development of the enterprise archive and access functionality.</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 sz="1100">
                <a:latin typeface="Arial"/>
                <a:ea typeface="Arial"/>
                <a:cs typeface="Arial"/>
                <a:sym typeface="Arial"/>
              </a:rPr>
              <a:t>While the full migration is expected to be complete about 2027, the ability to access data from the Cloud archive and leverage the technology will be available incrementally as we migrate data into the Cloud.</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329" name="Google Shape;329;g22c8fa228ca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5b766d4009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5b766d4009_0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Underlying this new cloud archive is a new, essential component: a knowledge graph (KG).  This diagram from Baclawski et al. (2020) shows a generalized view of how a KG is built.  In our KG, we start with data acquisition, then extract features from that data/metadata and align them to </a:t>
            </a:r>
            <a:r>
              <a:rPr b="1" i="1" lang="en">
                <a:solidFill>
                  <a:schemeClr val="dk1"/>
                </a:solidFill>
              </a:rPr>
              <a:t>concepts</a:t>
            </a:r>
            <a:r>
              <a:rPr lang="en">
                <a:solidFill>
                  <a:schemeClr val="dk1"/>
                </a:solidFill>
              </a:rPr>
              <a:t> and </a:t>
            </a:r>
            <a:r>
              <a:rPr b="1" i="1" lang="en">
                <a:solidFill>
                  <a:schemeClr val="dk1"/>
                </a:solidFill>
              </a:rPr>
              <a:t>relationships</a:t>
            </a:r>
            <a:r>
              <a:rPr lang="en">
                <a:solidFill>
                  <a:schemeClr val="dk1"/>
                </a:solidFill>
              </a:rPr>
              <a:t> to be stored in the graph.  There are many challenges in these processes, but when done well the resulting graph enables a whole new kind of interaction… no longer are we limited by basic free-text and key-value pair type searches (show me datasets where “platform” equals “R/V Knorr”).  With a KG, we can move toward knowledge </a:t>
            </a:r>
            <a:r>
              <a:rPr b="1" i="1" lang="en">
                <a:solidFill>
                  <a:schemeClr val="dk1"/>
                </a:solidFill>
              </a:rPr>
              <a:t>discovery…</a:t>
            </a:r>
            <a:r>
              <a:rPr lang="en">
                <a:solidFill>
                  <a:schemeClr val="dk1"/>
                </a:solidFill>
              </a:rPr>
              <a:t> think of it like a map, that helps you explore new territory and follow your own line of inquiry.  Connections that simply do not exist in current systems can be discovered and explored… “oh look, this dataset was </a:t>
            </a:r>
            <a:r>
              <a:rPr lang="en" u="sng">
                <a:solidFill>
                  <a:schemeClr val="dk1"/>
                </a:solidFill>
              </a:rPr>
              <a:t>funded</a:t>
            </a:r>
            <a:r>
              <a:rPr lang="en">
                <a:solidFill>
                  <a:schemeClr val="dk1"/>
                </a:solidFill>
              </a:rPr>
              <a:t> by the NOAA Coral Reef Conservation Program but it was also </a:t>
            </a:r>
            <a:r>
              <a:rPr lang="en" u="sng">
                <a:solidFill>
                  <a:schemeClr val="dk1"/>
                </a:solidFill>
              </a:rPr>
              <a:t>used</a:t>
            </a:r>
            <a:r>
              <a:rPr lang="en">
                <a:solidFill>
                  <a:schemeClr val="dk1"/>
                </a:solidFill>
              </a:rPr>
              <a:t> by that application that identifies appropriate placement of offshore wind farms, which means the CRCP indirectly helped support an entirely different segment of the economy.”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One of the key challenges is to accurately and consistently capture the concepts and their relationships…. I say “platform”, you say “ship” or “buoy” or “satellite”.  So we must be able to align domain-specific terms to the more generalized concepts and relationships in the KG.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Importantly, the knowledge graph is an integrated component of the archive workflow, it’s not bolted on after the fact. The information and relationships are extracted throughout this workflow, and all these pieces are part of the data model.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enables tracking provenance and relating data, standards, processes throughout these steps. Each step in this process is considered data. For example, if I want to search for a particular feature extraction method that might fit my use case I can search across all the ones being used.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can also search and see how a particular data set is composed that provides transparency into the data sets and how to recreate those data.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 a data user you will be able to better discover the data you want, understand the origin of those data, how to use them, and understand how that asset is connected to other assets through the “connective” power of the knowledge graph</a:t>
            </a:r>
            <a:endParaRPr/>
          </a:p>
        </p:txBody>
      </p:sp>
      <p:sp>
        <p:nvSpPr>
          <p:cNvPr id="363" name="Google Shape;363;g15b766d4009_0_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5b766d400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5b766d400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This full integration enables tracking provenance and relating data, standards, processes throughout these steps. Each step in this process is considered data. For example, if I want to search for a particular feature extraction method that might fit my use case I can search across all the ones being used.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You can also search and see how a particular data set is composed that provides transparency into the data sets and how to recreate those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As a data user you will be able to better discover the data you want, understand the origin of those data, how to use them, and understand how that asset is connected to other assets through the “connective” power of the knowledge graph</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2c8fa228c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2c8fa228c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Ensuring the workflows to ingest data and metadata and build the KG are manageable at scale requires the use of repeatable process templates.  This slide illustrates the concept of the repeatable, reusable templates… configurable steps, combined with other predefined steps, are managed and executed by the Event Bus (using AWS Eventbridge), allowing us to have a full, repeatable provenance trace for every granule and every collection in the NOAA Cloud Archive. Next to each step (in grey), interactions take place with the KG (“graph”) or persistent storage (“store”, S3 or a database)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2c8fa228ca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2c8fa228ca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latin typeface="Roboto"/>
                <a:ea typeface="Roboto"/>
                <a:cs typeface="Roboto"/>
                <a:sym typeface="Roboto"/>
              </a:rPr>
              <a:t>Elasticsearch image credit: </a:t>
            </a:r>
            <a:r>
              <a:rPr lang="en" sz="1000" u="sng">
                <a:solidFill>
                  <a:schemeClr val="hlink"/>
                </a:solidFill>
                <a:latin typeface="Roboto"/>
                <a:ea typeface="Roboto"/>
                <a:cs typeface="Roboto"/>
                <a:sym typeface="Roboto"/>
                <a:hlinkClick r:id="rId2"/>
              </a:rPr>
              <a:t>https://www.elastic.co/elasticsearch/</a:t>
            </a:r>
            <a:endParaRPr sz="1000">
              <a:latin typeface="Roboto"/>
              <a:ea typeface="Roboto"/>
              <a:cs typeface="Roboto"/>
              <a:sym typeface="Roboto"/>
            </a:endParaRPr>
          </a:p>
          <a:p>
            <a:pPr indent="0" lvl="0" marL="0" rtl="0" algn="l">
              <a:lnSpc>
                <a:spcPct val="115000"/>
              </a:lnSpc>
              <a:spcBef>
                <a:spcPts val="1200"/>
              </a:spcBef>
              <a:spcAft>
                <a:spcPts val="0"/>
              </a:spcAft>
              <a:buNone/>
            </a:pPr>
            <a:r>
              <a:rPr lang="en" sz="1000">
                <a:latin typeface="Roboto"/>
                <a:ea typeface="Roboto"/>
                <a:cs typeface="Roboto"/>
                <a:sym typeface="Roboto"/>
              </a:rPr>
              <a:t>Kafka image credit: </a:t>
            </a:r>
            <a:r>
              <a:rPr lang="en" sz="1000" u="sng">
                <a:solidFill>
                  <a:schemeClr val="hlink"/>
                </a:solidFill>
                <a:latin typeface="Roboto"/>
                <a:ea typeface="Roboto"/>
                <a:cs typeface="Roboto"/>
                <a:sym typeface="Roboto"/>
                <a:hlinkClick r:id="rId3"/>
              </a:rPr>
              <a:t>https://kafka.apache.org/</a:t>
            </a:r>
            <a:r>
              <a:rPr lang="en" sz="1000">
                <a:latin typeface="Roboto"/>
                <a:ea typeface="Roboto"/>
                <a:cs typeface="Roboto"/>
                <a:sym typeface="Roboto"/>
              </a:rPr>
              <a:t> </a:t>
            </a:r>
            <a:endParaRPr sz="1000">
              <a:latin typeface="Roboto"/>
              <a:ea typeface="Roboto"/>
              <a:cs typeface="Roboto"/>
              <a:sym typeface="Roboto"/>
            </a:endParaRPr>
          </a:p>
          <a:p>
            <a:pPr indent="0" lvl="0" marL="0" rtl="0" algn="l">
              <a:lnSpc>
                <a:spcPct val="115000"/>
              </a:lnSpc>
              <a:spcBef>
                <a:spcPts val="1200"/>
              </a:spcBef>
              <a:spcAft>
                <a:spcPts val="0"/>
              </a:spcAft>
              <a:buNone/>
            </a:pPr>
            <a:r>
              <a:rPr lang="en" sz="1000">
                <a:latin typeface="Roboto"/>
                <a:ea typeface="Roboto"/>
                <a:cs typeface="Roboto"/>
                <a:sym typeface="Roboto"/>
              </a:rPr>
              <a:t>OneStop image from the NOAA OneStop discovery portal at: </a:t>
            </a:r>
            <a:r>
              <a:rPr lang="en" sz="1000" u="sng">
                <a:solidFill>
                  <a:schemeClr val="hlink"/>
                </a:solidFill>
                <a:latin typeface="Roboto"/>
                <a:ea typeface="Roboto"/>
                <a:cs typeface="Roboto"/>
                <a:sym typeface="Roboto"/>
                <a:hlinkClick r:id="rId4"/>
              </a:rPr>
              <a:t>https://data.noaa.gov/onestop</a:t>
            </a:r>
            <a:endParaRPr sz="1000">
              <a:latin typeface="Roboto"/>
              <a:ea typeface="Roboto"/>
              <a:cs typeface="Roboto"/>
              <a:sym typeface="Roboto"/>
            </a:endParaRPr>
          </a:p>
          <a:p>
            <a:pPr indent="0" lvl="0" marL="0" rtl="0" algn="l">
              <a:lnSpc>
                <a:spcPct val="115000"/>
              </a:lnSpc>
              <a:spcBef>
                <a:spcPts val="1200"/>
              </a:spcBef>
              <a:spcAft>
                <a:spcPts val="1200"/>
              </a:spcAft>
              <a:buNone/>
            </a:pPr>
            <a:r>
              <a:t/>
            </a:r>
            <a:endParaRPr sz="10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2c8fa228c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2c8fa228c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0"/>
              </a:spcBef>
              <a:spcAft>
                <a:spcPts val="0"/>
              </a:spcAft>
              <a:buClr>
                <a:schemeClr val="dk1"/>
              </a:buClr>
              <a:buSzPts val="1400"/>
              <a:buChar char="•"/>
            </a:pPr>
            <a:r>
              <a:rPr lang="en" sz="1400"/>
              <a:t>Users won’t typically be interacting directly with the knowledge graph - though we plan for that to be possible eventually, and to link our KG with other KGs</a:t>
            </a:r>
            <a:endParaRPr sz="1400"/>
          </a:p>
          <a:p>
            <a:pPr indent="-317500" lvl="0" marL="457200" rtl="0" algn="l">
              <a:lnSpc>
                <a:spcPct val="90000"/>
              </a:lnSpc>
              <a:spcBef>
                <a:spcPts val="0"/>
              </a:spcBef>
              <a:spcAft>
                <a:spcPts val="0"/>
              </a:spcAft>
              <a:buClr>
                <a:schemeClr val="dk1"/>
              </a:buClr>
              <a:buSzPts val="1400"/>
              <a:buFont typeface="Calibri"/>
              <a:buChar char="•"/>
            </a:pPr>
            <a:r>
              <a:rPr lang="en" sz="1400"/>
              <a:t>The knowledge graph, however, will significantly improve the features and capabilities of online interfaces for both users and machines</a:t>
            </a:r>
            <a:endParaRPr sz="1400"/>
          </a:p>
          <a:p>
            <a:pPr indent="-317500" lvl="0" marL="457200" rtl="0" algn="l">
              <a:lnSpc>
                <a:spcPct val="90000"/>
              </a:lnSpc>
              <a:spcBef>
                <a:spcPts val="0"/>
              </a:spcBef>
              <a:spcAft>
                <a:spcPts val="0"/>
              </a:spcAft>
              <a:buClr>
                <a:schemeClr val="dk1"/>
              </a:buClr>
              <a:buSzPts val="1400"/>
              <a:buFont typeface="Calibri"/>
              <a:buChar char="•"/>
            </a:pPr>
            <a:r>
              <a:rPr lang="en" sz="1400"/>
              <a:t>New lines of inquiry will be made possible, such as revealing “similar” datasets based on a user’s queries and patterns, or usage-based discovery</a:t>
            </a:r>
            <a:endParaRPr sz="1400"/>
          </a:p>
          <a:p>
            <a:pPr indent="-317500" lvl="0" marL="457200" rtl="0" algn="l">
              <a:lnSpc>
                <a:spcPct val="90000"/>
              </a:lnSpc>
              <a:spcBef>
                <a:spcPts val="0"/>
              </a:spcBef>
              <a:spcAft>
                <a:spcPts val="0"/>
              </a:spcAft>
              <a:buClr>
                <a:schemeClr val="dk1"/>
              </a:buClr>
              <a:buSzPts val="1400"/>
              <a:buFont typeface="Calibri"/>
              <a:buChar char="•"/>
            </a:pPr>
            <a:r>
              <a:rPr lang="en" sz="1400"/>
              <a:t>In addition, linkages across repositories will be enabled, opening the door to exploration across agencies, repos, and their knowledge graphs (for example, NSF’s Open Knowledge Network)</a:t>
            </a:r>
            <a:endParaRPr sz="14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idx="1" type="body"/>
          </p:nvPr>
        </p:nvSpPr>
        <p:spPr>
          <a:xfrm>
            <a:off x="309300" y="1122850"/>
            <a:ext cx="8525400" cy="352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 name="Google Shape;58;p14"/>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61" name="Google Shape;61;p14"/>
          <p:cNvSpPr txBox="1"/>
          <p:nvPr>
            <p:ph type="title"/>
          </p:nvPr>
        </p:nvSpPr>
        <p:spPr>
          <a:xfrm>
            <a:off x="0" y="4262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62" name="Google Shape;62;p14"/>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5"/>
          <p:cNvSpPr txBox="1"/>
          <p:nvPr>
            <p:ph idx="1" type="subTitle"/>
          </p:nvPr>
        </p:nvSpPr>
        <p:spPr>
          <a:xfrm>
            <a:off x="1143000" y="2799988"/>
            <a:ext cx="6858000" cy="17763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5" name="Google Shape;65;p15"/>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National Oceanic</a:t>
            </a:r>
            <a:r>
              <a:rPr b="0" i="0" lang="en" sz="1100" u="none" cap="none" strike="noStrike">
                <a:solidFill>
                  <a:srgbClr val="80AECC"/>
                </a:solidFill>
                <a:latin typeface="Arial Narrow"/>
                <a:ea typeface="Arial Narrow"/>
                <a:cs typeface="Arial Narrow"/>
                <a:sym typeface="Arial Narrow"/>
              </a:rPr>
              <a:t> and Atmospheric Administration   </a:t>
            </a:r>
            <a:r>
              <a:rPr b="0" i="0" lang="en" sz="1100" u="none" cap="none" strike="noStrike">
                <a:solidFill>
                  <a:srgbClr val="80AECC"/>
                </a:solidFill>
                <a:latin typeface="Arial Narrow"/>
                <a:ea typeface="Arial Narrow"/>
                <a:cs typeface="Arial Narrow"/>
                <a:sym typeface="Arial Narrow"/>
              </a:rPr>
              <a:t>|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 name="Google Shape;69;p15"/>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8"/>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8" name="Google Shape;88;p18"/>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1"/>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4" name="Google Shape;104;p21"/>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2"/>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1" name="Google Shape;111;p22"/>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2" name="Google Shape;112;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7"/>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0" name="Google Shape;140;p27"/>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1" name="Google Shape;141;p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Merriweather Sans"/>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Merriweather Sans"/>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2" name="Google Shape;142;p27"/>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3" name="Shape 143"/>
        <p:cNvGrpSpPr/>
        <p:nvPr/>
      </p:nvGrpSpPr>
      <p:grpSpPr>
        <a:xfrm>
          <a:off x="0" y="0"/>
          <a:ext cx="0" cy="0"/>
          <a:chOff x="0" y="0"/>
          <a:chExt cx="0" cy="0"/>
        </a:xfrm>
      </p:grpSpPr>
      <p:sp>
        <p:nvSpPr>
          <p:cNvPr id="144" name="Google Shape;144;p28"/>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5" name="Google Shape;145;p28"/>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6" name="Google Shape;146;p2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Arial"/>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Arial"/>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7" name="Google Shape;147;p28"/>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29"/>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9"/>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1" name="Google Shape;151;p29"/>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Google Shape;152;p29"/>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3" name="Google Shape;153;p2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0"/>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6" name="Google Shape;156;p30"/>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57" name="Google Shape;157;p30"/>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8" name="Google Shape;158;p30"/>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9" name="Google Shape;159;p3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2" name="Google Shape;162;p31"/>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3" name="Google Shape;163;p31"/>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4" name="Google Shape;164;p31"/>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5" name="Google Shape;165;p31"/>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6" name="Google Shape;166;p3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32"/>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9" name="Google Shape;169;p32"/>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0" name="Google Shape;170;p32"/>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1" name="Google Shape;171;p32"/>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2" name="Google Shape;172;p32"/>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3" name="Google Shape;173;p32"/>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Google Shape;174;p32"/>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3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3" name="Google Shape;183;p34"/>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0" name="Google Shape;190;p35"/>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91" name="Google Shape;191;p35"/>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92" name="Google Shape;192;p35"/>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p3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5" name="Shape 195"/>
        <p:cNvGrpSpPr/>
        <p:nvPr/>
      </p:nvGrpSpPr>
      <p:grpSpPr>
        <a:xfrm>
          <a:off x="0" y="0"/>
          <a:ext cx="0" cy="0"/>
          <a:chOff x="0" y="0"/>
          <a:chExt cx="0" cy="0"/>
        </a:xfrm>
      </p:grpSpPr>
      <p:sp>
        <p:nvSpPr>
          <p:cNvPr id="196" name="Google Shape;196;p36"/>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7" name="Google Shape;197;p36"/>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8" name="Google Shape;198;p3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Google Shape;199;p3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Google Shape;200;p3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1" name="Shape 201"/>
        <p:cNvGrpSpPr/>
        <p:nvPr/>
      </p:nvGrpSpPr>
      <p:grpSpPr>
        <a:xfrm>
          <a:off x="0" y="0"/>
          <a:ext cx="0" cy="0"/>
          <a:chOff x="0" y="0"/>
          <a:chExt cx="0" cy="0"/>
        </a:xfrm>
      </p:grpSpPr>
      <p:sp>
        <p:nvSpPr>
          <p:cNvPr id="202" name="Google Shape;202;p37"/>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3" name="Google Shape;203;p37"/>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6" name="Google Shape;206;p3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Bullet Slide">
  <p:cSld name="TITLE_1_1">
    <p:spTree>
      <p:nvGrpSpPr>
        <p:cNvPr id="207" name="Shape 207"/>
        <p:cNvGrpSpPr/>
        <p:nvPr/>
      </p:nvGrpSpPr>
      <p:grpSpPr>
        <a:xfrm>
          <a:off x="0" y="0"/>
          <a:ext cx="0" cy="0"/>
          <a:chOff x="0" y="0"/>
          <a:chExt cx="0" cy="0"/>
        </a:xfrm>
      </p:grpSpPr>
      <p:sp>
        <p:nvSpPr>
          <p:cNvPr id="208" name="Google Shape;208;p38"/>
          <p:cNvSpPr txBox="1"/>
          <p:nvPr>
            <p:ph type="title"/>
          </p:nvPr>
        </p:nvSpPr>
        <p:spPr>
          <a:xfrm>
            <a:off x="805475" y="78563"/>
            <a:ext cx="7537200" cy="4923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SzPts val="3600"/>
              <a:buFont typeface="Open Sans"/>
              <a:buNone/>
              <a:defRPr b="1">
                <a:latin typeface="Open Sans"/>
                <a:ea typeface="Open Sans"/>
                <a:cs typeface="Open Sans"/>
                <a:sym typeface="Open Sans"/>
              </a:defRPr>
            </a:lvl1pPr>
            <a:lvl2pPr indent="0" lvl="1" marL="0" marR="0" rtl="0" algn="l">
              <a:lnSpc>
                <a:spcPct val="100000"/>
              </a:lnSpc>
              <a:spcBef>
                <a:spcPts val="0"/>
              </a:spcBef>
              <a:spcAft>
                <a:spcPts val="0"/>
              </a:spcAft>
              <a:buSzPts val="1700"/>
              <a:buFont typeface="Open Sans"/>
              <a:buNone/>
              <a:defRPr b="1" sz="1700">
                <a:latin typeface="Open Sans"/>
                <a:ea typeface="Open Sans"/>
                <a:cs typeface="Open Sans"/>
                <a:sym typeface="Open Sans"/>
              </a:defRPr>
            </a:lvl2pPr>
            <a:lvl3pPr indent="0" lvl="2" marL="0" marR="0" rtl="0" algn="l">
              <a:spcBef>
                <a:spcPts val="0"/>
              </a:spcBef>
              <a:spcAft>
                <a:spcPts val="0"/>
              </a:spcAft>
              <a:buSzPts val="1700"/>
              <a:buFont typeface="Open Sans"/>
              <a:buNone/>
              <a:defRPr b="1" sz="1700">
                <a:latin typeface="Open Sans"/>
                <a:ea typeface="Open Sans"/>
                <a:cs typeface="Open Sans"/>
                <a:sym typeface="Open Sans"/>
              </a:defRPr>
            </a:lvl3pPr>
            <a:lvl4pPr indent="0" lvl="3" marL="0" marR="0" rtl="0" algn="l">
              <a:spcBef>
                <a:spcPts val="0"/>
              </a:spcBef>
              <a:spcAft>
                <a:spcPts val="0"/>
              </a:spcAft>
              <a:buSzPts val="1700"/>
              <a:buFont typeface="Open Sans"/>
              <a:buNone/>
              <a:defRPr b="1" sz="1700">
                <a:latin typeface="Open Sans"/>
                <a:ea typeface="Open Sans"/>
                <a:cs typeface="Open Sans"/>
                <a:sym typeface="Open Sans"/>
              </a:defRPr>
            </a:lvl4pPr>
            <a:lvl5pPr indent="0" lvl="4" marL="0" marR="0" rtl="0" algn="l">
              <a:spcBef>
                <a:spcPts val="0"/>
              </a:spcBef>
              <a:spcAft>
                <a:spcPts val="0"/>
              </a:spcAft>
              <a:buSzPts val="1700"/>
              <a:buFont typeface="Open Sans"/>
              <a:buNone/>
              <a:defRPr b="1" sz="1700">
                <a:latin typeface="Open Sans"/>
                <a:ea typeface="Open Sans"/>
                <a:cs typeface="Open Sans"/>
                <a:sym typeface="Open Sans"/>
              </a:defRPr>
            </a:lvl5pPr>
            <a:lvl6pPr indent="0" lvl="5" marL="444500" marR="0" rtl="0" algn="l">
              <a:spcBef>
                <a:spcPts val="0"/>
              </a:spcBef>
              <a:spcAft>
                <a:spcPts val="0"/>
              </a:spcAft>
              <a:buSzPts val="1700"/>
              <a:buFont typeface="Open Sans"/>
              <a:buNone/>
              <a:defRPr b="1" sz="1700">
                <a:latin typeface="Open Sans"/>
                <a:ea typeface="Open Sans"/>
                <a:cs typeface="Open Sans"/>
                <a:sym typeface="Open Sans"/>
              </a:defRPr>
            </a:lvl6pPr>
            <a:lvl7pPr indent="0" lvl="6" marL="889000" marR="0" rtl="0" algn="l">
              <a:spcBef>
                <a:spcPts val="0"/>
              </a:spcBef>
              <a:spcAft>
                <a:spcPts val="0"/>
              </a:spcAft>
              <a:buSzPts val="1700"/>
              <a:buFont typeface="Open Sans"/>
              <a:buNone/>
              <a:defRPr b="1" sz="1700">
                <a:latin typeface="Open Sans"/>
                <a:ea typeface="Open Sans"/>
                <a:cs typeface="Open Sans"/>
                <a:sym typeface="Open Sans"/>
              </a:defRPr>
            </a:lvl7pPr>
            <a:lvl8pPr indent="0" lvl="7" marL="1320800" marR="0" rtl="0" algn="l">
              <a:spcBef>
                <a:spcPts val="0"/>
              </a:spcBef>
              <a:spcAft>
                <a:spcPts val="0"/>
              </a:spcAft>
              <a:buSzPts val="1700"/>
              <a:buFont typeface="Open Sans"/>
              <a:buNone/>
              <a:defRPr b="1" sz="1700">
                <a:latin typeface="Open Sans"/>
                <a:ea typeface="Open Sans"/>
                <a:cs typeface="Open Sans"/>
                <a:sym typeface="Open Sans"/>
              </a:defRPr>
            </a:lvl8pPr>
            <a:lvl9pPr indent="0" lvl="8" marL="1778000" marR="0" rtl="0" algn="l">
              <a:spcBef>
                <a:spcPts val="0"/>
              </a:spcBef>
              <a:spcAft>
                <a:spcPts val="0"/>
              </a:spcAft>
              <a:buSzPts val="1700"/>
              <a:buFont typeface="Open Sans"/>
              <a:buNone/>
              <a:defRPr b="1" sz="1700">
                <a:latin typeface="Open Sans"/>
                <a:ea typeface="Open Sans"/>
                <a:cs typeface="Open Sans"/>
                <a:sym typeface="Open Sans"/>
              </a:defRPr>
            </a:lvl9pPr>
          </a:lstStyle>
          <a:p/>
        </p:txBody>
      </p:sp>
      <p:sp>
        <p:nvSpPr>
          <p:cNvPr id="209" name="Google Shape;209;p38"/>
          <p:cNvSpPr txBox="1"/>
          <p:nvPr>
            <p:ph idx="1" type="body"/>
          </p:nvPr>
        </p:nvSpPr>
        <p:spPr>
          <a:xfrm>
            <a:off x="0" y="1108331"/>
            <a:ext cx="9144000" cy="38025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500"/>
              </a:spcBef>
              <a:spcAft>
                <a:spcPts val="0"/>
              </a:spcAft>
              <a:buClr>
                <a:srgbClr val="1C4587"/>
              </a:buClr>
              <a:buSzPts val="2100"/>
              <a:buFont typeface="Arial"/>
              <a:buChar char="•"/>
              <a:defRPr>
                <a:solidFill>
                  <a:srgbClr val="1C4587"/>
                </a:solidFill>
                <a:latin typeface="Arial"/>
                <a:ea typeface="Arial"/>
                <a:cs typeface="Arial"/>
                <a:sym typeface="Arial"/>
              </a:defRPr>
            </a:lvl1pPr>
            <a:lvl2pPr indent="-342900" lvl="1" marL="914400" marR="0" rtl="0" algn="l">
              <a:lnSpc>
                <a:spcPct val="100000"/>
              </a:lnSpc>
              <a:spcBef>
                <a:spcPts val="500"/>
              </a:spcBef>
              <a:spcAft>
                <a:spcPts val="0"/>
              </a:spcAft>
              <a:buClr>
                <a:srgbClr val="1C4587"/>
              </a:buClr>
              <a:buSzPts val="1800"/>
              <a:buFont typeface="Arial"/>
              <a:buChar char="–"/>
              <a:defRPr>
                <a:solidFill>
                  <a:srgbClr val="1C4587"/>
                </a:solidFill>
                <a:latin typeface="Arial"/>
                <a:ea typeface="Arial"/>
                <a:cs typeface="Arial"/>
                <a:sym typeface="Arial"/>
              </a:defRPr>
            </a:lvl2pPr>
            <a:lvl3pPr indent="-323850" lvl="2" marL="1371600" marR="0" rtl="0" algn="l">
              <a:lnSpc>
                <a:spcPct val="100000"/>
              </a:lnSpc>
              <a:spcBef>
                <a:spcPts val="400"/>
              </a:spcBef>
              <a:spcAft>
                <a:spcPts val="0"/>
              </a:spcAft>
              <a:buClr>
                <a:srgbClr val="1C4587"/>
              </a:buClr>
              <a:buSzPts val="1500"/>
              <a:buFont typeface="Arial"/>
              <a:buChar char="•"/>
              <a:defRPr>
                <a:solidFill>
                  <a:srgbClr val="1C4587"/>
                </a:solidFill>
                <a:latin typeface="Arial"/>
                <a:ea typeface="Arial"/>
                <a:cs typeface="Arial"/>
                <a:sym typeface="Arial"/>
              </a:defRPr>
            </a:lvl3pPr>
            <a:lvl4pPr indent="-317500" lvl="3" marL="1828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4pPr>
            <a:lvl5pPr indent="-317500" lvl="4" marL="22860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5pPr>
            <a:lvl6pPr indent="-317500" lvl="5" marL="27432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6pPr>
            <a:lvl7pPr indent="-317500" lvl="6" marL="32004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7pPr>
            <a:lvl8pPr indent="-317500" lvl="7" marL="36576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8pPr>
            <a:lvl9pPr indent="-317500" lvl="8" marL="4114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9pPr>
          </a:lstStyle>
          <a:p/>
        </p:txBody>
      </p:sp>
      <p:sp>
        <p:nvSpPr>
          <p:cNvPr id="210" name="Google Shape;210;p38"/>
          <p:cNvSpPr txBox="1"/>
          <p:nvPr>
            <p:ph idx="2" type="subTitle"/>
          </p:nvPr>
        </p:nvSpPr>
        <p:spPr>
          <a:xfrm>
            <a:off x="162300" y="593447"/>
            <a:ext cx="8819400" cy="492300"/>
          </a:xfrm>
          <a:prstGeom prst="rect">
            <a:avLst/>
          </a:prstGeom>
        </p:spPr>
        <p:txBody>
          <a:bodyPr anchorCtr="0" anchor="ctr" bIns="68575" lIns="68575" spcFirstLastPara="1" rIns="68575" wrap="square" tIns="68575">
            <a:noAutofit/>
          </a:bodyPr>
          <a:lstStyle>
            <a:lvl1pPr lvl="0" rtl="0" algn="ctr">
              <a:spcBef>
                <a:spcPts val="800"/>
              </a:spcBef>
              <a:spcAft>
                <a:spcPts val="0"/>
              </a:spcAft>
              <a:buNone/>
              <a:defRPr b="1" sz="2900">
                <a:latin typeface="Arial"/>
                <a:ea typeface="Arial"/>
                <a:cs typeface="Arial"/>
                <a:sym typeface="Arial"/>
              </a:defRPr>
            </a:lvl1pPr>
            <a:lvl2pPr lvl="1" rtl="0">
              <a:spcBef>
                <a:spcPts val="800"/>
              </a:spcBef>
              <a:spcAft>
                <a:spcPts val="0"/>
              </a:spcAft>
              <a:buNone/>
              <a:defRPr b="1" sz="2900"/>
            </a:lvl2pPr>
            <a:lvl3pPr lvl="2" rtl="0">
              <a:spcBef>
                <a:spcPts val="800"/>
              </a:spcBef>
              <a:spcAft>
                <a:spcPts val="0"/>
              </a:spcAft>
              <a:buNone/>
              <a:defRPr b="1" sz="2900"/>
            </a:lvl3pPr>
            <a:lvl4pPr lvl="3" rtl="0">
              <a:spcBef>
                <a:spcPts val="800"/>
              </a:spcBef>
              <a:spcAft>
                <a:spcPts val="0"/>
              </a:spcAft>
              <a:buNone/>
              <a:defRPr b="1" sz="2900"/>
            </a:lvl4pPr>
            <a:lvl5pPr lvl="4" rtl="0">
              <a:spcBef>
                <a:spcPts val="800"/>
              </a:spcBef>
              <a:spcAft>
                <a:spcPts val="0"/>
              </a:spcAft>
              <a:buNone/>
              <a:defRPr b="1" sz="2900"/>
            </a:lvl5pPr>
            <a:lvl6pPr lvl="5" rtl="0">
              <a:spcBef>
                <a:spcPts val="800"/>
              </a:spcBef>
              <a:spcAft>
                <a:spcPts val="0"/>
              </a:spcAft>
              <a:buNone/>
              <a:defRPr b="1" sz="2900"/>
            </a:lvl6pPr>
            <a:lvl7pPr lvl="6" rtl="0">
              <a:spcBef>
                <a:spcPts val="800"/>
              </a:spcBef>
              <a:spcAft>
                <a:spcPts val="0"/>
              </a:spcAft>
              <a:buNone/>
              <a:defRPr b="1" sz="2900"/>
            </a:lvl7pPr>
            <a:lvl8pPr lvl="7" rtl="0">
              <a:spcBef>
                <a:spcPts val="800"/>
              </a:spcBef>
              <a:spcAft>
                <a:spcPts val="0"/>
              </a:spcAft>
              <a:buNone/>
              <a:defRPr b="1" sz="2900"/>
            </a:lvl8pPr>
            <a:lvl9pPr lvl="8" rtl="0">
              <a:spcBef>
                <a:spcPts val="800"/>
              </a:spcBef>
              <a:spcAft>
                <a:spcPts val="0"/>
              </a:spcAft>
              <a:buNone/>
              <a:defRPr b="1" sz="2900"/>
            </a:lvl9pPr>
          </a:lstStyle>
          <a:p/>
        </p:txBody>
      </p:sp>
      <p:sp>
        <p:nvSpPr>
          <p:cNvPr id="211" name="Google Shape;211;p38"/>
          <p:cNvSpPr txBox="1"/>
          <p:nvPr>
            <p:ph idx="12" type="sldNum"/>
          </p:nvPr>
        </p:nvSpPr>
        <p:spPr>
          <a:xfrm>
            <a:off x="8404375" y="4886505"/>
            <a:ext cx="548700" cy="233100"/>
          </a:xfrm>
          <a:prstGeom prst="rect">
            <a:avLst/>
          </a:prstGeom>
          <a:noFill/>
          <a:ln>
            <a:noFill/>
          </a:ln>
        </p:spPr>
        <p:txBody>
          <a:bodyPr anchorCtr="0" anchor="ctr" bIns="88375" lIns="88375" spcFirstLastPara="1" rIns="88375" wrap="square" tIns="8837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p40"/>
          <p:cNvSpPr txBox="1"/>
          <p:nvPr>
            <p:ph idx="1" type="subTitle"/>
          </p:nvPr>
        </p:nvSpPr>
        <p:spPr>
          <a:xfrm>
            <a:off x="1143000" y="3082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19" name="Google Shape;219;p40"/>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220" name="Google Shape;220;p40"/>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221" name="Google Shape;221;p40"/>
          <p:cNvSpPr/>
          <p:nvPr/>
        </p:nvSpPr>
        <p:spPr>
          <a:xfrm>
            <a:off x="139175" y="84375"/>
            <a:ext cx="859500" cy="859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0"/>
          <p:cNvSpPr/>
          <p:nvPr/>
        </p:nvSpPr>
        <p:spPr>
          <a:xfrm>
            <a:off x="0" y="1112831"/>
            <a:ext cx="9144000" cy="14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40"/>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40"/>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5" name="Shape 225"/>
        <p:cNvGrpSpPr/>
        <p:nvPr/>
      </p:nvGrpSpPr>
      <p:grpSpPr>
        <a:xfrm>
          <a:off x="0" y="0"/>
          <a:ext cx="0" cy="0"/>
          <a:chOff x="0" y="0"/>
          <a:chExt cx="0" cy="0"/>
        </a:xfrm>
      </p:grpSpPr>
      <p:sp>
        <p:nvSpPr>
          <p:cNvPr id="226" name="Google Shape;226;p41"/>
          <p:cNvSpPr txBox="1"/>
          <p:nvPr>
            <p:ph idx="1" type="body"/>
          </p:nvPr>
        </p:nvSpPr>
        <p:spPr>
          <a:xfrm>
            <a:off x="309300" y="969169"/>
            <a:ext cx="8525400" cy="36750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7" name="Google Shape;227;p41"/>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41"/>
          <p:cNvPicPr preferRelativeResize="0"/>
          <p:nvPr/>
        </p:nvPicPr>
        <p:blipFill rotWithShape="1">
          <a:blip r:embed="rId2">
            <a:alphaModFix/>
          </a:blip>
          <a:srcRect b="24485" l="0" r="0" t="53157"/>
          <a:stretch/>
        </p:blipFill>
        <p:spPr>
          <a:xfrm>
            <a:off x="0" y="-11081"/>
            <a:ext cx="9143999" cy="337706"/>
          </a:xfrm>
          <a:prstGeom prst="rect">
            <a:avLst/>
          </a:prstGeom>
          <a:noFill/>
          <a:ln>
            <a:noFill/>
          </a:ln>
        </p:spPr>
      </p:pic>
      <p:pic>
        <p:nvPicPr>
          <p:cNvPr id="229" name="Google Shape;229;p41"/>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230" name="Google Shape;230;p41"/>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231" name="Google Shape;231;p41"/>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p4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42"/>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35" name="Google Shape;235;p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4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0" name="Google Shape;240;p4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1" name="Google Shape;241;p4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2" name="Shape 242"/>
        <p:cNvGrpSpPr/>
        <p:nvPr/>
      </p:nvGrpSpPr>
      <p:grpSpPr>
        <a:xfrm>
          <a:off x="0" y="0"/>
          <a:ext cx="0" cy="0"/>
          <a:chOff x="0" y="0"/>
          <a:chExt cx="0" cy="0"/>
        </a:xfrm>
      </p:grpSpPr>
      <p:sp>
        <p:nvSpPr>
          <p:cNvPr id="243" name="Google Shape;243;p44"/>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44"/>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5" name="Google Shape;245;p44"/>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6" name="Google Shape;246;p44"/>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7" name="Google Shape;247;p44"/>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8" name="Google Shape;248;p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4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4" name="Google Shape;254;p4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5" name="Google Shape;255;p46"/>
          <p:cNvSpPr txBox="1"/>
          <p:nvPr/>
        </p:nvSpPr>
        <p:spPr>
          <a:xfrm>
            <a:off x="2686050" y="4733800"/>
            <a:ext cx="34764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Calibri"/>
                <a:ea typeface="Calibri"/>
                <a:cs typeface="Calibri"/>
                <a:sym typeface="Calibri"/>
              </a:rPr>
              <a:t>FOR OFFICIAL USE ONLY</a:t>
            </a:r>
            <a:endParaRPr b="0" i="0" sz="1200" u="none" cap="none" strike="noStrike">
              <a:solidFill>
                <a:srgbClr val="434343"/>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p47"/>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7"/>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59" name="Google Shape;259;p47"/>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0" name="Google Shape;260;p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p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p48"/>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5" name="Google Shape;265;p48"/>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66" name="Google Shape;266;p48"/>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7" name="Google Shape;267;p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9" name="Google Shape;269;p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4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p49"/>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3" name="Google Shape;273;p4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4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5" name="Google Shape;275;p4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p50"/>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p50"/>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9" name="Google Shape;279;p5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5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1" name="Google Shape;281;p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2" name="Shape 282"/>
        <p:cNvGrpSpPr/>
        <p:nvPr/>
      </p:nvGrpSpPr>
      <p:grpSpPr>
        <a:xfrm>
          <a:off x="0" y="0"/>
          <a:ext cx="0" cy="0"/>
          <a:chOff x="0" y="0"/>
          <a:chExt cx="0" cy="0"/>
        </a:xfrm>
      </p:grpSpPr>
      <p:sp>
        <p:nvSpPr>
          <p:cNvPr id="283" name="Google Shape;283;p51"/>
          <p:cNvSpPr txBox="1"/>
          <p:nvPr>
            <p:ph type="title"/>
          </p:nvPr>
        </p:nvSpPr>
        <p:spPr>
          <a:xfrm>
            <a:off x="1088213" y="265325"/>
            <a:ext cx="6954000" cy="572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Font typeface="Cambria"/>
              <a:buNone/>
              <a:defRPr>
                <a:latin typeface="Cambria"/>
                <a:ea typeface="Cambria"/>
                <a:cs typeface="Cambria"/>
                <a:sym typeface="Cambria"/>
              </a:defRPr>
            </a:lvl1pPr>
            <a:lvl2pPr lvl="1" rtl="0" algn="l">
              <a:lnSpc>
                <a:spcPct val="100000"/>
              </a:lnSpc>
              <a:spcBef>
                <a:spcPts val="0"/>
              </a:spcBef>
              <a:spcAft>
                <a:spcPts val="0"/>
              </a:spcAft>
              <a:buSzPts val="1400"/>
              <a:buFont typeface="Cambria"/>
              <a:buNone/>
              <a:defRPr>
                <a:latin typeface="Cambria"/>
                <a:ea typeface="Cambria"/>
                <a:cs typeface="Cambria"/>
                <a:sym typeface="Cambria"/>
              </a:defRPr>
            </a:lvl2pPr>
            <a:lvl3pPr lvl="2" rtl="0" algn="l">
              <a:lnSpc>
                <a:spcPct val="100000"/>
              </a:lnSpc>
              <a:spcBef>
                <a:spcPts val="0"/>
              </a:spcBef>
              <a:spcAft>
                <a:spcPts val="0"/>
              </a:spcAft>
              <a:buSzPts val="1400"/>
              <a:buFont typeface="Cambria"/>
              <a:buNone/>
              <a:defRPr>
                <a:latin typeface="Cambria"/>
                <a:ea typeface="Cambria"/>
                <a:cs typeface="Cambria"/>
                <a:sym typeface="Cambria"/>
              </a:defRPr>
            </a:lvl3pPr>
            <a:lvl4pPr lvl="3" rtl="0" algn="l">
              <a:lnSpc>
                <a:spcPct val="100000"/>
              </a:lnSpc>
              <a:spcBef>
                <a:spcPts val="0"/>
              </a:spcBef>
              <a:spcAft>
                <a:spcPts val="0"/>
              </a:spcAft>
              <a:buSzPts val="1400"/>
              <a:buFont typeface="Cambria"/>
              <a:buNone/>
              <a:defRPr>
                <a:latin typeface="Cambria"/>
                <a:ea typeface="Cambria"/>
                <a:cs typeface="Cambria"/>
                <a:sym typeface="Cambria"/>
              </a:defRPr>
            </a:lvl4pPr>
            <a:lvl5pPr lvl="4" rtl="0" algn="l">
              <a:lnSpc>
                <a:spcPct val="100000"/>
              </a:lnSpc>
              <a:spcBef>
                <a:spcPts val="0"/>
              </a:spcBef>
              <a:spcAft>
                <a:spcPts val="0"/>
              </a:spcAft>
              <a:buSzPts val="1400"/>
              <a:buFont typeface="Cambria"/>
              <a:buNone/>
              <a:defRPr>
                <a:latin typeface="Cambria"/>
                <a:ea typeface="Cambria"/>
                <a:cs typeface="Cambria"/>
                <a:sym typeface="Cambria"/>
              </a:defRPr>
            </a:lvl5pPr>
            <a:lvl6pPr lvl="5" rtl="0" algn="l">
              <a:lnSpc>
                <a:spcPct val="100000"/>
              </a:lnSpc>
              <a:spcBef>
                <a:spcPts val="0"/>
              </a:spcBef>
              <a:spcAft>
                <a:spcPts val="0"/>
              </a:spcAft>
              <a:buSzPts val="1400"/>
              <a:buFont typeface="Cambria"/>
              <a:buNone/>
              <a:defRPr>
                <a:latin typeface="Cambria"/>
                <a:ea typeface="Cambria"/>
                <a:cs typeface="Cambria"/>
                <a:sym typeface="Cambria"/>
              </a:defRPr>
            </a:lvl6pPr>
            <a:lvl7pPr lvl="6" rtl="0" algn="l">
              <a:lnSpc>
                <a:spcPct val="100000"/>
              </a:lnSpc>
              <a:spcBef>
                <a:spcPts val="0"/>
              </a:spcBef>
              <a:spcAft>
                <a:spcPts val="0"/>
              </a:spcAft>
              <a:buSzPts val="1400"/>
              <a:buFont typeface="Cambria"/>
              <a:buNone/>
              <a:defRPr>
                <a:latin typeface="Cambria"/>
                <a:ea typeface="Cambria"/>
                <a:cs typeface="Cambria"/>
                <a:sym typeface="Cambria"/>
              </a:defRPr>
            </a:lvl7pPr>
            <a:lvl8pPr lvl="7" rtl="0" algn="l">
              <a:lnSpc>
                <a:spcPct val="100000"/>
              </a:lnSpc>
              <a:spcBef>
                <a:spcPts val="0"/>
              </a:spcBef>
              <a:spcAft>
                <a:spcPts val="0"/>
              </a:spcAft>
              <a:buSzPts val="1400"/>
              <a:buFont typeface="Cambria"/>
              <a:buNone/>
              <a:defRPr>
                <a:latin typeface="Cambria"/>
                <a:ea typeface="Cambria"/>
                <a:cs typeface="Cambria"/>
                <a:sym typeface="Cambria"/>
              </a:defRPr>
            </a:lvl8pPr>
            <a:lvl9pPr lvl="8" rtl="0" algn="l">
              <a:lnSpc>
                <a:spcPct val="100000"/>
              </a:lnSpc>
              <a:spcBef>
                <a:spcPts val="0"/>
              </a:spcBef>
              <a:spcAft>
                <a:spcPts val="0"/>
              </a:spcAft>
              <a:buSzPts val="1400"/>
              <a:buFont typeface="Cambria"/>
              <a:buNone/>
              <a:defRPr>
                <a:latin typeface="Cambria"/>
                <a:ea typeface="Cambria"/>
                <a:cs typeface="Cambria"/>
                <a:sym typeface="Cambria"/>
              </a:defRPr>
            </a:lvl9pPr>
          </a:lstStyle>
          <a:p/>
        </p:txBody>
      </p:sp>
      <p:sp>
        <p:nvSpPr>
          <p:cNvPr id="284" name="Google Shape;284;p51"/>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Char char="•"/>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285" name="Google Shape;285;p5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286" name="Google Shape;286;p51"/>
          <p:cNvCxnSpPr/>
          <p:nvPr/>
        </p:nvCxnSpPr>
        <p:spPr>
          <a:xfrm>
            <a:off x="228600" y="1066800"/>
            <a:ext cx="8686800" cy="0"/>
          </a:xfrm>
          <a:prstGeom prst="straightConnector1">
            <a:avLst/>
          </a:prstGeom>
          <a:noFill/>
          <a:ln cap="flat" cmpd="sng" w="28575">
            <a:solidFill>
              <a:srgbClr val="4F81BD"/>
            </a:solidFill>
            <a:prstDash val="solid"/>
            <a:round/>
            <a:headEnd len="sm" w="sm" type="none"/>
            <a:tailEnd len="sm" w="sm" type="none"/>
          </a:ln>
        </p:spPr>
      </p:cxnSp>
      <p:pic>
        <p:nvPicPr>
          <p:cNvPr id="287" name="Google Shape;287;p51"/>
          <p:cNvPicPr preferRelativeResize="0"/>
          <p:nvPr/>
        </p:nvPicPr>
        <p:blipFill rotWithShape="1">
          <a:blip r:embed="rId2">
            <a:alphaModFix/>
          </a:blip>
          <a:srcRect b="0" l="0" r="0" t="0"/>
          <a:stretch/>
        </p:blipFill>
        <p:spPr>
          <a:xfrm>
            <a:off x="8095828" y="89013"/>
            <a:ext cx="693994" cy="693994"/>
          </a:xfrm>
          <a:prstGeom prst="rect">
            <a:avLst/>
          </a:prstGeom>
          <a:noFill/>
          <a:ln>
            <a:noFill/>
          </a:ln>
        </p:spPr>
      </p:pic>
      <p:pic>
        <p:nvPicPr>
          <p:cNvPr descr="doc_logo" id="288" name="Google Shape;288;p51"/>
          <p:cNvPicPr preferRelativeResize="0"/>
          <p:nvPr/>
        </p:nvPicPr>
        <p:blipFill rotWithShape="1">
          <a:blip r:embed="rId3">
            <a:alphaModFix/>
          </a:blip>
          <a:srcRect b="0" l="0" r="0" t="0"/>
          <a:stretch/>
        </p:blipFill>
        <p:spPr>
          <a:xfrm>
            <a:off x="109275" y="91650"/>
            <a:ext cx="693993" cy="690037"/>
          </a:xfrm>
          <a:prstGeom prst="rect">
            <a:avLst/>
          </a:prstGeom>
          <a:noFill/>
          <a:ln>
            <a:noFill/>
          </a:ln>
        </p:spPr>
      </p:pic>
      <p:sp>
        <p:nvSpPr>
          <p:cNvPr id="289" name="Google Shape;289;p51"/>
          <p:cNvSpPr txBox="1"/>
          <p:nvPr/>
        </p:nvSpPr>
        <p:spPr>
          <a:xfrm>
            <a:off x="2816250" y="4796575"/>
            <a:ext cx="3511500" cy="23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Cambria"/>
                <a:ea typeface="Cambria"/>
                <a:cs typeface="Cambria"/>
                <a:sym typeface="Cambria"/>
              </a:rPr>
              <a:t>FOR OFFICIAL USE ONLY</a:t>
            </a:r>
            <a:endParaRPr b="0" i="0" sz="1000" u="none" cap="none" strike="noStrike">
              <a:solidFill>
                <a:schemeClr val="dk2"/>
              </a:solidFill>
              <a:latin typeface="Cambria"/>
              <a:ea typeface="Cambria"/>
              <a:cs typeface="Cambria"/>
              <a:sym typeface="Cambria"/>
            </a:endParaRPr>
          </a:p>
        </p:txBody>
      </p:sp>
      <p:sp>
        <p:nvSpPr>
          <p:cNvPr id="290" name="Google Shape;290;p51"/>
          <p:cNvSpPr txBox="1"/>
          <p:nvPr/>
        </p:nvSpPr>
        <p:spPr>
          <a:xfrm>
            <a:off x="109275" y="4765075"/>
            <a:ext cx="1557000" cy="3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mbria"/>
                <a:ea typeface="Cambria"/>
                <a:cs typeface="Cambria"/>
                <a:sym typeface="Cambria"/>
              </a:rPr>
              <a:t>2019 September 16</a:t>
            </a:r>
            <a:endParaRPr b="0" i="0" sz="1200" u="none" cap="none" strike="noStrike">
              <a:solidFill>
                <a:srgbClr val="000000"/>
              </a:solidFill>
              <a:latin typeface="Cambria"/>
              <a:ea typeface="Cambria"/>
              <a:cs typeface="Cambria"/>
              <a:sym typeface="Cambr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2.png"/><Relationship Id="rId2" Type="http://schemas.openxmlformats.org/officeDocument/2006/relationships/image" Target="../media/image4.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theme" Target="../theme/theme2.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p:nvPr/>
        </p:nvSpPr>
        <p:spPr>
          <a:xfrm>
            <a:off x="-1" y="205978"/>
            <a:ext cx="9139500" cy="10620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29" name="Google Shape;129;p25"/>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0" name="Google Shape;130;p2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nvSpPr>
        <p:spPr>
          <a:xfrm>
            <a:off x="8213248" y="4867276"/>
            <a:ext cx="812100" cy="1833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pic>
        <p:nvPicPr>
          <p:cNvPr id="132" name="Google Shape;132;p25"/>
          <p:cNvPicPr preferRelativeResize="0"/>
          <p:nvPr/>
        </p:nvPicPr>
        <p:blipFill rotWithShape="1">
          <a:blip r:embed="rId1">
            <a:alphaModFix/>
          </a:blip>
          <a:srcRect b="0" l="0" r="0" t="0"/>
          <a:stretch/>
        </p:blipFill>
        <p:spPr>
          <a:xfrm>
            <a:off x="47625" y="4725590"/>
            <a:ext cx="390525" cy="390524"/>
          </a:xfrm>
          <a:prstGeom prst="rect">
            <a:avLst/>
          </a:prstGeom>
          <a:noFill/>
          <a:ln>
            <a:noFill/>
          </a:ln>
        </p:spPr>
      </p:pic>
      <p:pic>
        <p:nvPicPr>
          <p:cNvPr id="133" name="Google Shape;133;p25"/>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sp>
        <p:nvSpPr>
          <p:cNvPr id="134" name="Google Shape;134;p25"/>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 name="Google Shape;214;p3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6" name="Google Shape;216;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23.png"/><Relationship Id="rId7" Type="http://schemas.openxmlformats.org/officeDocument/2006/relationships/image" Target="../media/image17.pn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hyperlink" Target="https://data.noaa.gov/onesto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hyperlink" Target="https://ontologforum.s3.amazonaws.com/OntologySummit2020/Communique/OntologySummit2020Communique.pdf" TargetMode="External"/><Relationship Id="rId5" Type="http://schemas.openxmlformats.org/officeDocument/2006/relationships/hyperlink" Target="https://ontologforum.s3.amazonaws.com/OntologySummit2020/Communique/OntologySummit2020Communique.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26.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descr="Auto Text Box for Title" id="295" name="Google Shape;295;p52"/>
          <p:cNvSpPr txBox="1"/>
          <p:nvPr>
            <p:ph type="ctrTitle"/>
          </p:nvPr>
        </p:nvSpPr>
        <p:spPr>
          <a:xfrm>
            <a:off x="1143000" y="1222775"/>
            <a:ext cx="6858000" cy="15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Calibri"/>
              <a:buNone/>
            </a:pPr>
            <a:r>
              <a:rPr b="1" lang="en"/>
              <a:t>NOAA Agency Report</a:t>
            </a:r>
            <a:endParaRPr b="1"/>
          </a:p>
        </p:txBody>
      </p:sp>
      <p:pic>
        <p:nvPicPr>
          <p:cNvPr descr="Department of Veterans Affairs, Veterans Health Administration, Office of Health Information" id="296" name="Google Shape;296;p52"/>
          <p:cNvPicPr preferRelativeResize="0"/>
          <p:nvPr/>
        </p:nvPicPr>
        <p:blipFill rotWithShape="1">
          <a:blip r:embed="rId3">
            <a:alphaModFix/>
          </a:blip>
          <a:srcRect b="0" l="0" r="0" t="0"/>
          <a:stretch/>
        </p:blipFill>
        <p:spPr>
          <a:xfrm>
            <a:off x="993775" y="371475"/>
            <a:ext cx="123825" cy="123825"/>
          </a:xfrm>
          <a:prstGeom prst="rect">
            <a:avLst/>
          </a:prstGeom>
          <a:noFill/>
          <a:ln>
            <a:noFill/>
          </a:ln>
        </p:spPr>
      </p:pic>
      <p:sp>
        <p:nvSpPr>
          <p:cNvPr descr="Auto Text Box for Title" id="297" name="Google Shape;297;p52"/>
          <p:cNvSpPr txBox="1"/>
          <p:nvPr/>
        </p:nvSpPr>
        <p:spPr>
          <a:xfrm>
            <a:off x="314700" y="3009175"/>
            <a:ext cx="8514600" cy="171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Kenneth Casey, PhD, Nancy Ritchey, and Rich Baldwin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Deputy Chief, Data Stewardship Division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NOAA/NESDIS National Centers for Environmental Information (NCEI)</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April </a:t>
            </a:r>
            <a:r>
              <a:rPr lang="en" sz="1200">
                <a:solidFill>
                  <a:schemeClr val="dk1"/>
                </a:solidFill>
                <a:latin typeface="Calibri"/>
                <a:ea typeface="Calibri"/>
                <a:cs typeface="Calibri"/>
                <a:sym typeface="Calibri"/>
              </a:rPr>
              <a:t>2023</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WGISS-55</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Cordoba, Argentina</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61"/>
          <p:cNvPicPr preferRelativeResize="0"/>
          <p:nvPr/>
        </p:nvPicPr>
        <p:blipFill rotWithShape="1">
          <a:blip r:embed="rId3">
            <a:alphaModFix/>
          </a:blip>
          <a:srcRect b="25829" l="12965" r="11121" t="22880"/>
          <a:stretch/>
        </p:blipFill>
        <p:spPr>
          <a:xfrm>
            <a:off x="6388975" y="3309700"/>
            <a:ext cx="2100274" cy="1325700"/>
          </a:xfrm>
          <a:prstGeom prst="rect">
            <a:avLst/>
          </a:prstGeom>
          <a:noFill/>
          <a:ln>
            <a:noFill/>
          </a:ln>
        </p:spPr>
      </p:pic>
      <p:sp>
        <p:nvSpPr>
          <p:cNvPr id="500" name="Google Shape;500;p61"/>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2800"/>
              <a:t>The NOAA vAIP KG Connected to the Broader Ecosystem</a:t>
            </a:r>
            <a:endParaRPr sz="2800"/>
          </a:p>
        </p:txBody>
      </p:sp>
      <p:sp>
        <p:nvSpPr>
          <p:cNvPr id="501" name="Google Shape;501;p61"/>
          <p:cNvSpPr txBox="1"/>
          <p:nvPr/>
        </p:nvSpPr>
        <p:spPr>
          <a:xfrm>
            <a:off x="417075" y="1081425"/>
            <a:ext cx="2384700" cy="685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1700">
                <a:latin typeface="Calibri"/>
                <a:ea typeface="Calibri"/>
                <a:cs typeface="Calibri"/>
                <a:sym typeface="Calibri"/>
              </a:rPr>
              <a:t>A linked and open “knowledge network”, with many doors of entry</a:t>
            </a:r>
            <a:endParaRPr sz="1700">
              <a:latin typeface="Calibri"/>
              <a:ea typeface="Calibri"/>
              <a:cs typeface="Calibri"/>
              <a:sym typeface="Calibri"/>
            </a:endParaRPr>
          </a:p>
        </p:txBody>
      </p:sp>
      <p:pic>
        <p:nvPicPr>
          <p:cNvPr id="502" name="Google Shape;502;p61"/>
          <p:cNvPicPr preferRelativeResize="0"/>
          <p:nvPr/>
        </p:nvPicPr>
        <p:blipFill>
          <a:blip r:embed="rId4">
            <a:alphaModFix/>
          </a:blip>
          <a:stretch>
            <a:fillRect/>
          </a:stretch>
        </p:blipFill>
        <p:spPr>
          <a:xfrm>
            <a:off x="3555007" y="929031"/>
            <a:ext cx="1371600" cy="1371600"/>
          </a:xfrm>
          <a:prstGeom prst="rect">
            <a:avLst/>
          </a:prstGeom>
          <a:noFill/>
          <a:ln>
            <a:noFill/>
          </a:ln>
        </p:spPr>
      </p:pic>
      <p:pic>
        <p:nvPicPr>
          <p:cNvPr id="503" name="Google Shape;503;p61"/>
          <p:cNvPicPr preferRelativeResize="0"/>
          <p:nvPr/>
        </p:nvPicPr>
        <p:blipFill>
          <a:blip r:embed="rId5">
            <a:alphaModFix/>
          </a:blip>
          <a:stretch>
            <a:fillRect/>
          </a:stretch>
        </p:blipFill>
        <p:spPr>
          <a:xfrm>
            <a:off x="5391001" y="2226237"/>
            <a:ext cx="2192723" cy="877100"/>
          </a:xfrm>
          <a:prstGeom prst="rect">
            <a:avLst/>
          </a:prstGeom>
          <a:noFill/>
          <a:ln>
            <a:noFill/>
          </a:ln>
        </p:spPr>
      </p:pic>
      <p:pic>
        <p:nvPicPr>
          <p:cNvPr id="504" name="Google Shape;504;p61"/>
          <p:cNvPicPr preferRelativeResize="0"/>
          <p:nvPr/>
        </p:nvPicPr>
        <p:blipFill rotWithShape="1">
          <a:blip r:embed="rId6">
            <a:alphaModFix/>
          </a:blip>
          <a:srcRect b="8029" l="24327" r="24800" t="4404"/>
          <a:stretch/>
        </p:blipFill>
        <p:spPr>
          <a:xfrm>
            <a:off x="3850512" y="3189700"/>
            <a:ext cx="1540490" cy="1325701"/>
          </a:xfrm>
          <a:prstGeom prst="rect">
            <a:avLst/>
          </a:prstGeom>
          <a:noFill/>
          <a:ln>
            <a:noFill/>
          </a:ln>
        </p:spPr>
      </p:pic>
      <p:cxnSp>
        <p:nvCxnSpPr>
          <p:cNvPr id="505" name="Google Shape;505;p61"/>
          <p:cNvCxnSpPr>
            <a:endCxn id="502" idx="1"/>
          </p:cNvCxnSpPr>
          <p:nvPr/>
        </p:nvCxnSpPr>
        <p:spPr>
          <a:xfrm flipH="1" rot="10800000">
            <a:off x="2547607" y="1614831"/>
            <a:ext cx="1007400" cy="1026600"/>
          </a:xfrm>
          <a:prstGeom prst="straightConnector1">
            <a:avLst/>
          </a:prstGeom>
          <a:noFill/>
          <a:ln cap="flat" cmpd="sng" w="38100">
            <a:solidFill>
              <a:schemeClr val="dk2"/>
            </a:solidFill>
            <a:prstDash val="solid"/>
            <a:round/>
            <a:headEnd len="med" w="med" type="stealth"/>
            <a:tailEnd len="med" w="med" type="stealth"/>
          </a:ln>
        </p:spPr>
      </p:cxnSp>
      <p:cxnSp>
        <p:nvCxnSpPr>
          <p:cNvPr id="506" name="Google Shape;506;p61"/>
          <p:cNvCxnSpPr>
            <a:stCxn id="507" idx="3"/>
            <a:endCxn id="503" idx="1"/>
          </p:cNvCxnSpPr>
          <p:nvPr/>
        </p:nvCxnSpPr>
        <p:spPr>
          <a:xfrm flipH="1" rot="10800000">
            <a:off x="2931901" y="2664787"/>
            <a:ext cx="2459100" cy="549600"/>
          </a:xfrm>
          <a:prstGeom prst="straightConnector1">
            <a:avLst/>
          </a:prstGeom>
          <a:noFill/>
          <a:ln cap="flat" cmpd="sng" w="38100">
            <a:solidFill>
              <a:schemeClr val="dk2"/>
            </a:solidFill>
            <a:prstDash val="solid"/>
            <a:round/>
            <a:headEnd len="med" w="med" type="stealth"/>
            <a:tailEnd len="med" w="med" type="stealth"/>
          </a:ln>
        </p:spPr>
      </p:cxnSp>
      <p:cxnSp>
        <p:nvCxnSpPr>
          <p:cNvPr id="508" name="Google Shape;508;p61"/>
          <p:cNvCxnSpPr>
            <a:endCxn id="504" idx="1"/>
          </p:cNvCxnSpPr>
          <p:nvPr/>
        </p:nvCxnSpPr>
        <p:spPr>
          <a:xfrm>
            <a:off x="2873712" y="3613451"/>
            <a:ext cx="976800" cy="239100"/>
          </a:xfrm>
          <a:prstGeom prst="straightConnector1">
            <a:avLst/>
          </a:prstGeom>
          <a:noFill/>
          <a:ln cap="flat" cmpd="sng" w="38100">
            <a:solidFill>
              <a:schemeClr val="dk2"/>
            </a:solidFill>
            <a:prstDash val="solid"/>
            <a:round/>
            <a:headEnd len="med" w="med" type="stealth"/>
            <a:tailEnd len="med" w="med" type="stealth"/>
          </a:ln>
        </p:spPr>
      </p:cxnSp>
      <p:cxnSp>
        <p:nvCxnSpPr>
          <p:cNvPr id="509" name="Google Shape;509;p61"/>
          <p:cNvCxnSpPr>
            <a:stCxn id="503" idx="0"/>
            <a:endCxn id="502" idx="3"/>
          </p:cNvCxnSpPr>
          <p:nvPr/>
        </p:nvCxnSpPr>
        <p:spPr>
          <a:xfrm rot="10800000">
            <a:off x="4926462" y="1614837"/>
            <a:ext cx="1560900" cy="611400"/>
          </a:xfrm>
          <a:prstGeom prst="straightConnector1">
            <a:avLst/>
          </a:prstGeom>
          <a:noFill/>
          <a:ln cap="flat" cmpd="sng" w="38100">
            <a:solidFill>
              <a:schemeClr val="dk2"/>
            </a:solidFill>
            <a:prstDash val="solid"/>
            <a:round/>
            <a:headEnd len="med" w="med" type="stealth"/>
            <a:tailEnd len="med" w="med" type="stealth"/>
          </a:ln>
        </p:spPr>
      </p:cxnSp>
      <p:cxnSp>
        <p:nvCxnSpPr>
          <p:cNvPr id="510" name="Google Shape;510;p61"/>
          <p:cNvCxnSpPr>
            <a:stCxn id="504" idx="0"/>
            <a:endCxn id="502" idx="2"/>
          </p:cNvCxnSpPr>
          <p:nvPr/>
        </p:nvCxnSpPr>
        <p:spPr>
          <a:xfrm rot="10800000">
            <a:off x="4240658" y="2300500"/>
            <a:ext cx="380100" cy="889200"/>
          </a:xfrm>
          <a:prstGeom prst="straightConnector1">
            <a:avLst/>
          </a:prstGeom>
          <a:noFill/>
          <a:ln cap="flat" cmpd="sng" w="38100">
            <a:solidFill>
              <a:schemeClr val="dk2"/>
            </a:solidFill>
            <a:prstDash val="solid"/>
            <a:round/>
            <a:headEnd len="med" w="med" type="stealth"/>
            <a:tailEnd len="med" w="med" type="stealth"/>
          </a:ln>
        </p:spPr>
      </p:cxnSp>
      <p:cxnSp>
        <p:nvCxnSpPr>
          <p:cNvPr id="511" name="Google Shape;511;p61"/>
          <p:cNvCxnSpPr>
            <a:stCxn id="503" idx="2"/>
            <a:endCxn id="504" idx="3"/>
          </p:cNvCxnSpPr>
          <p:nvPr/>
        </p:nvCxnSpPr>
        <p:spPr>
          <a:xfrm flipH="1">
            <a:off x="5390862" y="3103337"/>
            <a:ext cx="1096500" cy="749100"/>
          </a:xfrm>
          <a:prstGeom prst="straightConnector1">
            <a:avLst/>
          </a:prstGeom>
          <a:noFill/>
          <a:ln cap="flat" cmpd="sng" w="38100">
            <a:solidFill>
              <a:schemeClr val="dk2"/>
            </a:solidFill>
            <a:prstDash val="solid"/>
            <a:round/>
            <a:headEnd len="med" w="med" type="stealth"/>
            <a:tailEnd len="med" w="med" type="stealth"/>
          </a:ln>
        </p:spPr>
      </p:cxnSp>
      <p:pic>
        <p:nvPicPr>
          <p:cNvPr id="512" name="Google Shape;512;p61"/>
          <p:cNvPicPr preferRelativeResize="0"/>
          <p:nvPr/>
        </p:nvPicPr>
        <p:blipFill>
          <a:blip r:embed="rId7">
            <a:alphaModFix/>
          </a:blip>
          <a:stretch>
            <a:fillRect/>
          </a:stretch>
        </p:blipFill>
        <p:spPr>
          <a:xfrm>
            <a:off x="7635351" y="2010385"/>
            <a:ext cx="950976" cy="950976"/>
          </a:xfrm>
          <a:prstGeom prst="rect">
            <a:avLst/>
          </a:prstGeom>
          <a:noFill/>
          <a:ln>
            <a:noFill/>
          </a:ln>
        </p:spPr>
      </p:pic>
      <p:pic>
        <p:nvPicPr>
          <p:cNvPr id="513" name="Google Shape;513;p61"/>
          <p:cNvPicPr preferRelativeResize="0"/>
          <p:nvPr/>
        </p:nvPicPr>
        <p:blipFill>
          <a:blip r:embed="rId7">
            <a:alphaModFix/>
          </a:blip>
          <a:stretch>
            <a:fillRect/>
          </a:stretch>
        </p:blipFill>
        <p:spPr>
          <a:xfrm>
            <a:off x="716103" y="2265325"/>
            <a:ext cx="950976" cy="950976"/>
          </a:xfrm>
          <a:prstGeom prst="rect">
            <a:avLst/>
          </a:prstGeom>
          <a:noFill/>
          <a:ln>
            <a:noFill/>
          </a:ln>
        </p:spPr>
      </p:pic>
      <p:pic>
        <p:nvPicPr>
          <p:cNvPr id="514" name="Google Shape;514;p61"/>
          <p:cNvPicPr preferRelativeResize="0"/>
          <p:nvPr/>
        </p:nvPicPr>
        <p:blipFill>
          <a:blip r:embed="rId7">
            <a:alphaModFix/>
          </a:blip>
          <a:stretch>
            <a:fillRect/>
          </a:stretch>
        </p:blipFill>
        <p:spPr>
          <a:xfrm>
            <a:off x="4826371" y="3860036"/>
            <a:ext cx="950976" cy="950976"/>
          </a:xfrm>
          <a:prstGeom prst="rect">
            <a:avLst/>
          </a:prstGeom>
          <a:noFill/>
          <a:ln>
            <a:noFill/>
          </a:ln>
        </p:spPr>
      </p:pic>
      <p:pic>
        <p:nvPicPr>
          <p:cNvPr id="515" name="Google Shape;515;p61"/>
          <p:cNvPicPr preferRelativeResize="0"/>
          <p:nvPr/>
        </p:nvPicPr>
        <p:blipFill>
          <a:blip r:embed="rId7">
            <a:alphaModFix/>
          </a:blip>
          <a:stretch>
            <a:fillRect/>
          </a:stretch>
        </p:blipFill>
        <p:spPr>
          <a:xfrm>
            <a:off x="5082453" y="810875"/>
            <a:ext cx="950976" cy="950976"/>
          </a:xfrm>
          <a:prstGeom prst="rect">
            <a:avLst/>
          </a:prstGeom>
          <a:noFill/>
          <a:ln>
            <a:noFill/>
          </a:ln>
        </p:spPr>
      </p:pic>
      <p:pic>
        <p:nvPicPr>
          <p:cNvPr id="516" name="Google Shape;516;p61"/>
          <p:cNvPicPr preferRelativeResize="0"/>
          <p:nvPr/>
        </p:nvPicPr>
        <p:blipFill rotWithShape="1">
          <a:blip r:embed="rId8">
            <a:alphaModFix/>
          </a:blip>
          <a:srcRect b="3347" l="6044" r="6991" t="3141"/>
          <a:stretch/>
        </p:blipFill>
        <p:spPr>
          <a:xfrm>
            <a:off x="1560276" y="2528575"/>
            <a:ext cx="1371602" cy="1371602"/>
          </a:xfrm>
          <a:prstGeom prst="rect">
            <a:avLst/>
          </a:prstGeom>
          <a:noFill/>
          <a:ln>
            <a:noFill/>
          </a:ln>
        </p:spPr>
      </p:pic>
      <p:sp>
        <p:nvSpPr>
          <p:cNvPr id="517" name="Google Shape;517;p61"/>
          <p:cNvSpPr txBox="1"/>
          <p:nvPr/>
        </p:nvSpPr>
        <p:spPr>
          <a:xfrm>
            <a:off x="8229600" y="3705850"/>
            <a:ext cx="849000" cy="685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3200">
                <a:latin typeface="Calibri"/>
                <a:ea typeface="Calibri"/>
                <a:cs typeface="Calibri"/>
                <a:sym typeface="Calibri"/>
              </a:rPr>
              <a:t>?</a:t>
            </a:r>
            <a:endParaRPr sz="3200">
              <a:latin typeface="Calibri"/>
              <a:ea typeface="Calibri"/>
              <a:cs typeface="Calibri"/>
              <a:sym typeface="Calibri"/>
            </a:endParaRPr>
          </a:p>
        </p:txBody>
      </p:sp>
      <p:sp>
        <p:nvSpPr>
          <p:cNvPr id="518" name="Google Shape;518;p61"/>
          <p:cNvSpPr txBox="1"/>
          <p:nvPr/>
        </p:nvSpPr>
        <p:spPr>
          <a:xfrm>
            <a:off x="417075" y="3977025"/>
            <a:ext cx="2384700" cy="74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1700">
                <a:latin typeface="Calibri"/>
                <a:ea typeface="Calibri"/>
                <a:cs typeface="Calibri"/>
                <a:sym typeface="Calibri"/>
              </a:rPr>
              <a:t>NCEI </a:t>
            </a:r>
            <a:r>
              <a:rPr lang="en" sz="1700">
                <a:latin typeface="Calibri"/>
                <a:ea typeface="Calibri"/>
                <a:cs typeface="Calibri"/>
                <a:sym typeface="Calibri"/>
              </a:rPr>
              <a:t>participating</a:t>
            </a:r>
            <a:r>
              <a:rPr lang="en" sz="1700">
                <a:latin typeface="Calibri"/>
                <a:ea typeface="Calibri"/>
                <a:cs typeface="Calibri"/>
                <a:sym typeface="Calibri"/>
              </a:rPr>
              <a:t> in the US NSF Open Knowledge Network program</a:t>
            </a:r>
            <a:endParaRPr sz="17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2"/>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Summary of Cloud Archive Achievements</a:t>
            </a:r>
            <a:endParaRPr b="1" i="0" sz="3600" u="none" cap="none" strike="noStrike">
              <a:latin typeface="Calibri"/>
              <a:ea typeface="Calibri"/>
              <a:cs typeface="Calibri"/>
              <a:sym typeface="Calibri"/>
            </a:endParaRPr>
          </a:p>
        </p:txBody>
      </p:sp>
      <p:sp>
        <p:nvSpPr>
          <p:cNvPr id="525" name="Google Shape;525;p62"/>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Demonstrated Cloud Archive Workflow version 1 for Optimally Interpolated SST (OISST) product and Space Weather Follow On (SWFO) example data.  </a:t>
            </a:r>
            <a:r>
              <a:rPr lang="en" sz="2300">
                <a:solidFill>
                  <a:schemeClr val="dk1"/>
                </a:solidFill>
                <a:latin typeface="Calibri"/>
                <a:ea typeface="Calibri"/>
                <a:cs typeface="Calibri"/>
                <a:sym typeface="Calibri"/>
              </a:rPr>
              <a:t>Beginning</a:t>
            </a:r>
            <a:r>
              <a:rPr lang="en" sz="2300">
                <a:solidFill>
                  <a:schemeClr val="dk1"/>
                </a:solidFill>
                <a:latin typeface="Calibri"/>
                <a:ea typeface="Calibri"/>
                <a:cs typeface="Calibri"/>
                <a:sym typeface="Calibri"/>
              </a:rPr>
              <a:t> work on NEXRAD Level 3</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Achieving improved scalability (goal: 100k/hr) by</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Restructuring named graphs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Using a provisioned writer for Neptune</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Implementing bulk loading to Neptune</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Adjusting query &amp; Lambda timeouts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Vetted architecture and implementation </a:t>
            </a:r>
            <a:r>
              <a:rPr lang="en" sz="2300">
                <a:solidFill>
                  <a:schemeClr val="dk1"/>
                </a:solidFill>
                <a:latin typeface="Calibri"/>
                <a:ea typeface="Calibri"/>
                <a:cs typeface="Calibri"/>
                <a:sym typeface="Calibri"/>
              </a:rPr>
              <a:t>with</a:t>
            </a:r>
            <a:r>
              <a:rPr lang="en" sz="2300">
                <a:solidFill>
                  <a:schemeClr val="dk1"/>
                </a:solidFill>
                <a:latin typeface="Calibri"/>
                <a:ea typeface="Calibri"/>
                <a:cs typeface="Calibri"/>
                <a:sym typeface="Calibri"/>
              </a:rPr>
              <a:t> AWS ProServe </a:t>
            </a:r>
            <a:endParaRPr sz="23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3"/>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Activities at NCEI</a:t>
            </a:r>
            <a:endParaRPr b="1" i="0" sz="3600" u="none" cap="none" strike="noStrike">
              <a:latin typeface="Calibri"/>
              <a:ea typeface="Calibri"/>
              <a:cs typeface="Calibri"/>
              <a:sym typeface="Calibri"/>
            </a:endParaRPr>
          </a:p>
        </p:txBody>
      </p:sp>
      <p:sp>
        <p:nvSpPr>
          <p:cNvPr id="532" name="Google Shape;532;p63"/>
          <p:cNvSpPr txBox="1"/>
          <p:nvPr/>
        </p:nvSpPr>
        <p:spPr>
          <a:xfrm>
            <a:off x="454200" y="1242574"/>
            <a:ext cx="8235600" cy="39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OneStop-Inventory Manager V3.0.1 operational! </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Re-enables the official </a:t>
            </a:r>
            <a:r>
              <a:rPr lang="en" sz="2300" u="sng">
                <a:solidFill>
                  <a:schemeClr val="hlink"/>
                </a:solidFill>
                <a:latin typeface="Calibri"/>
                <a:ea typeface="Calibri"/>
                <a:cs typeface="Calibri"/>
                <a:sym typeface="Calibri"/>
                <a:hlinkClick r:id="rId3"/>
              </a:rPr>
              <a:t>NOAA Data Catalog</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Contacts and update frequencies updated across NOAA</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CKAN (old Data Catalog) will be turned off soon</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In “soft launch” review period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CoMET updates </a:t>
            </a:r>
            <a:r>
              <a:rPr lang="en" sz="2300">
                <a:solidFill>
                  <a:schemeClr val="dk1"/>
                </a:solidFill>
                <a:latin typeface="Calibri"/>
                <a:ea typeface="Calibri"/>
                <a:cs typeface="Calibri"/>
                <a:sym typeface="Calibri"/>
              </a:rPr>
              <a:t>contin</a:t>
            </a:r>
            <a:r>
              <a:rPr lang="en" sz="2300">
                <a:solidFill>
                  <a:schemeClr val="dk1"/>
                </a:solidFill>
                <a:latin typeface="Calibri"/>
                <a:ea typeface="Calibri"/>
                <a:cs typeface="Calibri"/>
                <a:sym typeface="Calibri"/>
              </a:rPr>
              <a:t>ue, but still no broad public access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Enabled users to have different roles for different groups of metadata records (critical step prior to public access)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Working on automated user </a:t>
            </a:r>
            <a:r>
              <a:rPr lang="en" sz="2300">
                <a:solidFill>
                  <a:schemeClr val="dk1"/>
                </a:solidFill>
                <a:latin typeface="Calibri"/>
                <a:ea typeface="Calibri"/>
                <a:cs typeface="Calibri"/>
                <a:sym typeface="Calibri"/>
              </a:rPr>
              <a:t>account</a:t>
            </a:r>
            <a:r>
              <a:rPr lang="en" sz="2300">
                <a:solidFill>
                  <a:schemeClr val="dk1"/>
                </a:solidFill>
                <a:latin typeface="Calibri"/>
                <a:ea typeface="Calibri"/>
                <a:cs typeface="Calibri"/>
                <a:sym typeface="Calibri"/>
              </a:rPr>
              <a:t> setup now </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Login.gov implementation target: October 2023</a:t>
            </a:r>
            <a:endParaRPr sz="2300">
              <a:solidFill>
                <a:schemeClr val="dk1"/>
              </a:solidFill>
              <a:latin typeface="Calibri"/>
              <a:ea typeface="Calibri"/>
              <a:cs typeface="Calibri"/>
              <a:sym typeface="Calibri"/>
            </a:endParaRPr>
          </a:p>
        </p:txBody>
      </p:sp>
      <p:sp>
        <p:nvSpPr>
          <p:cNvPr id="533" name="Google Shape;533;p63"/>
          <p:cNvSpPr txBox="1"/>
          <p:nvPr/>
        </p:nvSpPr>
        <p:spPr>
          <a:xfrm>
            <a:off x="5136900" y="4819500"/>
            <a:ext cx="3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CoMET = Collection Metadata Editing Tool</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4"/>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NOAA Data Governance Committee (DGC)</a:t>
            </a:r>
            <a:endParaRPr b="1" i="0" sz="3600" u="none" cap="none" strike="noStrike">
              <a:latin typeface="Calibri"/>
              <a:ea typeface="Calibri"/>
              <a:cs typeface="Calibri"/>
              <a:sym typeface="Calibri"/>
            </a:endParaRPr>
          </a:p>
        </p:txBody>
      </p:sp>
      <p:sp>
        <p:nvSpPr>
          <p:cNvPr id="540" name="Google Shape;540;p64"/>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DGC fully established and most NOAA line office (NESDIS, NOS, NWS, NMFS…) Assistant Chief Data Officers hired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DGC nearing end of process to </a:t>
            </a:r>
            <a:r>
              <a:rPr lang="en" sz="2300">
                <a:solidFill>
                  <a:schemeClr val="dk1"/>
                </a:solidFill>
                <a:latin typeface="Calibri"/>
                <a:ea typeface="Calibri"/>
                <a:cs typeface="Calibri"/>
                <a:sym typeface="Calibri"/>
              </a:rPr>
              <a:t>modernizing</a:t>
            </a:r>
            <a:r>
              <a:rPr lang="en" sz="2300">
                <a:solidFill>
                  <a:schemeClr val="dk1"/>
                </a:solidFill>
                <a:latin typeface="Calibri"/>
                <a:ea typeface="Calibri"/>
                <a:cs typeface="Calibri"/>
                <a:sym typeface="Calibri"/>
              </a:rPr>
              <a:t> former NOAA Procedural Directives for Environmental Data Management into a new “NOAA Data Handbook”</a:t>
            </a:r>
            <a:endParaRPr sz="23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5"/>
          <p:cNvSpPr txBox="1"/>
          <p:nvPr>
            <p:ph type="ctrTitle"/>
          </p:nvPr>
        </p:nvSpPr>
        <p:spPr>
          <a:xfrm>
            <a:off x="1143000" y="1454524"/>
            <a:ext cx="6858000" cy="12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3"/>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One-Slide Summary</a:t>
            </a:r>
            <a:endParaRPr b="1" i="0" sz="3600" u="none" cap="none" strike="noStrike">
              <a:latin typeface="Calibri"/>
              <a:ea typeface="Calibri"/>
              <a:cs typeface="Calibri"/>
              <a:sym typeface="Calibri"/>
            </a:endParaRPr>
          </a:p>
        </p:txBody>
      </p:sp>
      <p:sp>
        <p:nvSpPr>
          <p:cNvPr id="304" name="Google Shape;304;p53"/>
          <p:cNvSpPr txBox="1"/>
          <p:nvPr/>
        </p:nvSpPr>
        <p:spPr>
          <a:xfrm>
            <a:off x="383250" y="1166375"/>
            <a:ext cx="8377500" cy="381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300"/>
              </a:spcBef>
              <a:spcAft>
                <a:spcPts val="0"/>
              </a:spcAft>
              <a:buClr>
                <a:schemeClr val="dk1"/>
              </a:buClr>
              <a:buSzPts val="1800"/>
              <a:buChar char="●"/>
            </a:pPr>
            <a:r>
              <a:rPr lang="en" sz="1800">
                <a:solidFill>
                  <a:schemeClr val="dk1"/>
                </a:solidFill>
                <a:highlight>
                  <a:srgbClr val="FFFFFF"/>
                </a:highlight>
              </a:rPr>
              <a:t>Update on NESDIS Common Cloud Framework (NCCF)</a:t>
            </a:r>
            <a:endParaRPr sz="1800">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NCCF continues progress since last WGISS update</a:t>
            </a:r>
            <a:endParaRPr>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NESDIS Cloud Archive and Access Team (A&amp;A) </a:t>
            </a:r>
            <a:r>
              <a:rPr lang="en">
                <a:solidFill>
                  <a:schemeClr val="dk1"/>
                </a:solidFill>
                <a:highlight>
                  <a:srgbClr val="FFFFFF"/>
                </a:highlight>
              </a:rPr>
              <a:t>achieved</a:t>
            </a:r>
            <a:r>
              <a:rPr lang="en">
                <a:solidFill>
                  <a:schemeClr val="dk1"/>
                </a:solidFill>
                <a:highlight>
                  <a:srgbClr val="FFFFFF"/>
                </a:highlight>
              </a:rPr>
              <a:t> Ver. 1.0 of the </a:t>
            </a:r>
            <a:r>
              <a:rPr lang="en">
                <a:solidFill>
                  <a:schemeClr val="dk1"/>
                </a:solidFill>
                <a:highlight>
                  <a:srgbClr val="FFFFFF"/>
                </a:highlight>
              </a:rPr>
              <a:t>archive</a:t>
            </a:r>
            <a:r>
              <a:rPr lang="en">
                <a:solidFill>
                  <a:schemeClr val="dk1"/>
                </a:solidFill>
                <a:highlight>
                  <a:srgbClr val="FFFFFF"/>
                </a:highlight>
              </a:rPr>
              <a:t> services, successfully completed end-to-end testing for identified data and is working with the Infrastructure and Solutions Teams to move to production. Initiated scalability testing of archive services.</a:t>
            </a:r>
            <a:endParaRPr>
              <a:solidFill>
                <a:schemeClr val="dk1"/>
              </a:solidFill>
              <a:highlight>
                <a:srgbClr val="FFFFFF"/>
              </a:highlight>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highlight>
                  <a:srgbClr val="FFFFFF"/>
                </a:highlight>
              </a:rPr>
              <a:t>Upda</a:t>
            </a:r>
            <a:r>
              <a:rPr lang="en" sz="1800">
                <a:solidFill>
                  <a:schemeClr val="dk1"/>
                </a:solidFill>
                <a:highlight>
                  <a:srgbClr val="FFFFFF"/>
                </a:highlight>
              </a:rPr>
              <a:t>tes from NOAA/NESDIS/NCEI</a:t>
            </a:r>
            <a:endParaRPr sz="1800">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OneStop NOAA Data Catalog </a:t>
            </a:r>
            <a:r>
              <a:rPr lang="en">
                <a:solidFill>
                  <a:schemeClr val="dk1"/>
                </a:solidFill>
                <a:highlight>
                  <a:srgbClr val="FFFFFF"/>
                </a:highlight>
              </a:rPr>
              <a:t>V3.0.1 in Production this week, with ~100,000 collections and tens of millions of granules loading (in process)</a:t>
            </a:r>
            <a:endParaRPr>
              <a:solidFill>
                <a:schemeClr val="dk1"/>
              </a:solidFill>
              <a:highlight>
                <a:srgbClr val="FFFFFF"/>
              </a:highlight>
            </a:endParaRPr>
          </a:p>
          <a:p>
            <a:pPr indent="-311150" lvl="1" marL="914400" rtl="0" algn="l">
              <a:lnSpc>
                <a:spcPct val="115000"/>
              </a:lnSpc>
              <a:spcBef>
                <a:spcPts val="0"/>
              </a:spcBef>
              <a:spcAft>
                <a:spcPts val="0"/>
              </a:spcAft>
              <a:buClr>
                <a:schemeClr val="dk1"/>
              </a:buClr>
              <a:buSzPts val="1300"/>
              <a:buChar char="○"/>
            </a:pPr>
            <a:r>
              <a:rPr lang="en">
                <a:solidFill>
                  <a:schemeClr val="dk1"/>
                </a:solidFill>
                <a:highlight>
                  <a:srgbClr val="FFFFFF"/>
                </a:highlight>
              </a:rPr>
              <a:t>Will replace existing official NOAA Data Catalog once cross-NOAA reviews complete</a:t>
            </a:r>
            <a:endParaRPr>
              <a:solidFill>
                <a:schemeClr val="dk1"/>
              </a:solidFill>
              <a:highlight>
                <a:srgbClr val="FFFFFF"/>
              </a:highlight>
            </a:endParaRPr>
          </a:p>
          <a:p>
            <a:pPr indent="-317500" lvl="1" marL="914400" rtl="0" algn="l">
              <a:lnSpc>
                <a:spcPct val="115000"/>
              </a:lnSpc>
              <a:spcBef>
                <a:spcPts val="0"/>
              </a:spcBef>
              <a:spcAft>
                <a:spcPts val="0"/>
              </a:spcAft>
              <a:buClr>
                <a:schemeClr val="dk1"/>
              </a:buClr>
              <a:buSzPts val="1400"/>
              <a:buChar char="○"/>
            </a:pPr>
            <a:r>
              <a:rPr lang="en">
                <a:solidFill>
                  <a:schemeClr val="dk1"/>
                </a:solidFill>
                <a:highlight>
                  <a:srgbClr val="FFFFFF"/>
                </a:highlight>
              </a:rPr>
              <a:t>CoMET updates continue but still no broad public access yet (targeting Oct 2023)</a:t>
            </a:r>
            <a:endParaRPr>
              <a:solidFill>
                <a:schemeClr val="dk1"/>
              </a:solidFill>
              <a:highlight>
                <a:srgbClr val="FFFFFF"/>
              </a:highlight>
            </a:endParaRPr>
          </a:p>
          <a:p>
            <a:pPr indent="-317500" lvl="0" marL="457200" rtl="0" algn="l">
              <a:lnSpc>
                <a:spcPct val="115000"/>
              </a:lnSpc>
              <a:spcBef>
                <a:spcPts val="0"/>
              </a:spcBef>
              <a:spcAft>
                <a:spcPts val="0"/>
              </a:spcAft>
              <a:buClr>
                <a:schemeClr val="dk1"/>
              </a:buClr>
              <a:buSzPts val="1400"/>
              <a:buChar char="●"/>
            </a:pPr>
            <a:r>
              <a:rPr lang="en" sz="1800">
                <a:solidFill>
                  <a:schemeClr val="dk1"/>
                </a:solidFill>
                <a:highlight>
                  <a:schemeClr val="lt1"/>
                </a:highlight>
              </a:rPr>
              <a:t>NOAA</a:t>
            </a:r>
            <a:r>
              <a:rPr lang="en" sz="1800">
                <a:solidFill>
                  <a:schemeClr val="dk1"/>
                </a:solidFill>
                <a:highlight>
                  <a:schemeClr val="lt1"/>
                </a:highlight>
              </a:rPr>
              <a:t> Data Governance Maturing</a:t>
            </a:r>
            <a:endParaRPr sz="1800">
              <a:solidFill>
                <a:schemeClr val="dk1"/>
              </a:solidFill>
              <a:highlight>
                <a:schemeClr val="lt1"/>
              </a:highlight>
            </a:endParaRPr>
          </a:p>
          <a:p>
            <a:pPr indent="-317500" lvl="1" marL="914400" rtl="0" algn="l">
              <a:lnSpc>
                <a:spcPct val="115000"/>
              </a:lnSpc>
              <a:spcBef>
                <a:spcPts val="0"/>
              </a:spcBef>
              <a:spcAft>
                <a:spcPts val="0"/>
              </a:spcAft>
              <a:buClr>
                <a:schemeClr val="dk1"/>
              </a:buClr>
              <a:buSzPts val="1400"/>
              <a:buChar char="○"/>
            </a:pPr>
            <a:r>
              <a:rPr lang="en">
                <a:solidFill>
                  <a:schemeClr val="dk1"/>
                </a:solidFill>
                <a:highlight>
                  <a:srgbClr val="FFFFFF"/>
                </a:highlight>
              </a:rPr>
              <a:t>New Data Governance Committee finalizing new NOAA Data Handbook</a:t>
            </a:r>
            <a:endParaRPr>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NESDIS Common Cloud Framework (NCCF) </a:t>
            </a:r>
            <a:endParaRPr/>
          </a:p>
        </p:txBody>
      </p:sp>
      <p:sp>
        <p:nvSpPr>
          <p:cNvPr id="311" name="Google Shape;311;p54"/>
          <p:cNvSpPr txBox="1"/>
          <p:nvPr/>
        </p:nvSpPr>
        <p:spPr>
          <a:xfrm>
            <a:off x="156806" y="1175494"/>
            <a:ext cx="3499200" cy="2998200"/>
          </a:xfrm>
          <a:prstGeom prst="rect">
            <a:avLst/>
          </a:prstGeom>
          <a:noFill/>
          <a:ln>
            <a:noFill/>
          </a:ln>
        </p:spPr>
        <p:txBody>
          <a:bodyPr anchorCtr="0" anchor="t" bIns="34275" lIns="68575" spcFirstLastPara="1" rIns="68575" wrap="square" tIns="34275">
            <a:normAutofit/>
          </a:bodyPr>
          <a:lstStyle/>
          <a:p>
            <a:pPr indent="-273050" lvl="0" marL="342900" rtl="0" algn="l">
              <a:lnSpc>
                <a:spcPct val="90000"/>
              </a:lnSpc>
              <a:spcBef>
                <a:spcPts val="0"/>
              </a:spcBef>
              <a:spcAft>
                <a:spcPts val="0"/>
              </a:spcAft>
              <a:buClr>
                <a:srgbClr val="000000"/>
              </a:buClr>
              <a:buSzPts val="1700"/>
              <a:buChar char="•"/>
            </a:pPr>
            <a:r>
              <a:rPr lang="en" sz="1700">
                <a:solidFill>
                  <a:srgbClr val="000000"/>
                </a:solidFill>
                <a:latin typeface="Calibri"/>
                <a:ea typeface="Calibri"/>
                <a:cs typeface="Calibri"/>
                <a:sym typeface="Calibri"/>
              </a:rPr>
              <a:t>Cloud enterprise architecture with a multi-account and multi-Virtual Private Clouds (VPC) deployment </a:t>
            </a:r>
            <a:endParaRPr sz="1700">
              <a:solidFill>
                <a:srgbClr val="000000"/>
              </a:solidFill>
              <a:latin typeface="Calibri"/>
              <a:ea typeface="Calibri"/>
              <a:cs typeface="Calibri"/>
              <a:sym typeface="Calibri"/>
            </a:endParaRPr>
          </a:p>
          <a:p>
            <a:pPr indent="-273050" lvl="0" marL="342900" rtl="0" algn="l">
              <a:lnSpc>
                <a:spcPct val="90000"/>
              </a:lnSpc>
              <a:spcBef>
                <a:spcPts val="600"/>
              </a:spcBef>
              <a:spcAft>
                <a:spcPts val="0"/>
              </a:spcAft>
              <a:buClr>
                <a:srgbClr val="000000"/>
              </a:buClr>
              <a:buSzPts val="1700"/>
              <a:buChar char="•"/>
            </a:pPr>
            <a:r>
              <a:rPr lang="en" sz="1700">
                <a:solidFill>
                  <a:srgbClr val="000000"/>
                </a:solidFill>
                <a:latin typeface="Calibri"/>
                <a:ea typeface="Calibri"/>
                <a:cs typeface="Calibri"/>
                <a:sym typeface="Calibri"/>
              </a:rPr>
              <a:t>Secure, fault tolerant, highly available, scalable architecture</a:t>
            </a:r>
            <a:endParaRPr sz="1700">
              <a:solidFill>
                <a:srgbClr val="000000"/>
              </a:solidFill>
              <a:latin typeface="Calibri"/>
              <a:ea typeface="Calibri"/>
              <a:cs typeface="Calibri"/>
              <a:sym typeface="Calibri"/>
            </a:endParaRPr>
          </a:p>
          <a:p>
            <a:pPr indent="-273050" lvl="0" marL="342900" rtl="0" algn="l">
              <a:lnSpc>
                <a:spcPct val="90000"/>
              </a:lnSpc>
              <a:spcBef>
                <a:spcPts val="600"/>
              </a:spcBef>
              <a:spcAft>
                <a:spcPts val="0"/>
              </a:spcAft>
              <a:buClr>
                <a:srgbClr val="000000"/>
              </a:buClr>
              <a:buSzPts val="1700"/>
              <a:buChar char="•"/>
            </a:pPr>
            <a:r>
              <a:rPr lang="en" sz="1700">
                <a:solidFill>
                  <a:srgbClr val="000000"/>
                </a:solidFill>
                <a:latin typeface="Calibri"/>
                <a:ea typeface="Calibri"/>
                <a:cs typeface="Calibri"/>
                <a:sym typeface="Calibri"/>
              </a:rPr>
              <a:t>Loosely coupled, independently scalable services</a:t>
            </a:r>
            <a:endParaRPr sz="1700">
              <a:solidFill>
                <a:srgbClr val="000000"/>
              </a:solidFill>
              <a:latin typeface="Calibri"/>
              <a:ea typeface="Calibri"/>
              <a:cs typeface="Calibri"/>
              <a:sym typeface="Calibri"/>
            </a:endParaRPr>
          </a:p>
          <a:p>
            <a:pPr indent="-273050" lvl="0" marL="342900" rtl="0" algn="l">
              <a:lnSpc>
                <a:spcPct val="90000"/>
              </a:lnSpc>
              <a:spcBef>
                <a:spcPts val="600"/>
              </a:spcBef>
              <a:spcAft>
                <a:spcPts val="0"/>
              </a:spcAft>
              <a:buClr>
                <a:srgbClr val="000000"/>
              </a:buClr>
              <a:buSzPts val="1700"/>
              <a:buChar char="•"/>
            </a:pPr>
            <a:r>
              <a:rPr lang="en" sz="1700">
                <a:solidFill>
                  <a:srgbClr val="000000"/>
                </a:solidFill>
                <a:latin typeface="Calibri"/>
                <a:ea typeface="Calibri"/>
                <a:cs typeface="Calibri"/>
                <a:sym typeface="Calibri"/>
              </a:rPr>
              <a:t>Implemented using Infrastructure as Code (IaC)</a:t>
            </a:r>
            <a:endParaRPr sz="1700">
              <a:solidFill>
                <a:srgbClr val="000000"/>
              </a:solidFill>
              <a:latin typeface="Calibri"/>
              <a:ea typeface="Calibri"/>
              <a:cs typeface="Calibri"/>
              <a:sym typeface="Calibri"/>
            </a:endParaRPr>
          </a:p>
          <a:p>
            <a:pPr indent="-254000" lvl="1" marL="685800" rtl="0" algn="l">
              <a:lnSpc>
                <a:spcPct val="90000"/>
              </a:lnSpc>
              <a:spcBef>
                <a:spcPts val="0"/>
              </a:spcBef>
              <a:spcAft>
                <a:spcPts val="0"/>
              </a:spcAft>
              <a:buClr>
                <a:srgbClr val="000000"/>
              </a:buClr>
              <a:buSzPts val="1400"/>
              <a:buChar char="•"/>
            </a:pPr>
            <a:r>
              <a:rPr lang="en" sz="1400">
                <a:solidFill>
                  <a:srgbClr val="000000"/>
                </a:solidFill>
                <a:latin typeface="Calibri"/>
                <a:ea typeface="Calibri"/>
                <a:cs typeface="Calibri"/>
                <a:sym typeface="Calibri"/>
              </a:rPr>
              <a:t>Reduced failover risk</a:t>
            </a:r>
            <a:endParaRPr sz="1400">
              <a:solidFill>
                <a:srgbClr val="000000"/>
              </a:solidFill>
              <a:latin typeface="Calibri"/>
              <a:ea typeface="Calibri"/>
              <a:cs typeface="Calibri"/>
              <a:sym typeface="Calibri"/>
            </a:endParaRPr>
          </a:p>
          <a:p>
            <a:pPr indent="-254000" lvl="1" marL="685800" rtl="0" algn="l">
              <a:lnSpc>
                <a:spcPct val="90000"/>
              </a:lnSpc>
              <a:spcBef>
                <a:spcPts val="0"/>
              </a:spcBef>
              <a:spcAft>
                <a:spcPts val="0"/>
              </a:spcAft>
              <a:buClr>
                <a:srgbClr val="000000"/>
              </a:buClr>
              <a:buSzPts val="1400"/>
              <a:buChar char="•"/>
            </a:pPr>
            <a:r>
              <a:rPr lang="en" sz="1400">
                <a:solidFill>
                  <a:srgbClr val="000000"/>
                </a:solidFill>
                <a:latin typeface="Calibri"/>
                <a:ea typeface="Calibri"/>
                <a:cs typeface="Calibri"/>
                <a:sym typeface="Calibri"/>
              </a:rPr>
              <a:t>Allows to minimize vendor </a:t>
            </a:r>
            <a:r>
              <a:rPr lang="en" sz="1400">
                <a:solidFill>
                  <a:srgbClr val="000000"/>
                </a:solidFill>
                <a:latin typeface="Calibri"/>
                <a:ea typeface="Calibri"/>
                <a:cs typeface="Calibri"/>
                <a:sym typeface="Calibri"/>
              </a:rPr>
              <a:t>lock</a:t>
            </a:r>
            <a:r>
              <a:rPr lang="en" sz="1400">
                <a:solidFill>
                  <a:srgbClr val="000000"/>
                </a:solidFill>
                <a:latin typeface="Calibri"/>
                <a:ea typeface="Calibri"/>
                <a:cs typeface="Calibri"/>
                <a:sym typeface="Calibri"/>
              </a:rPr>
              <a:t> in</a:t>
            </a:r>
            <a:endParaRPr sz="1400">
              <a:solidFill>
                <a:srgbClr val="000000"/>
              </a:solidFill>
              <a:latin typeface="Calibri"/>
              <a:ea typeface="Calibri"/>
              <a:cs typeface="Calibri"/>
              <a:sym typeface="Calibri"/>
            </a:endParaRPr>
          </a:p>
        </p:txBody>
      </p:sp>
      <p:pic>
        <p:nvPicPr>
          <p:cNvPr id="312" name="Google Shape;312;p54"/>
          <p:cNvPicPr preferRelativeResize="0"/>
          <p:nvPr/>
        </p:nvPicPr>
        <p:blipFill rotWithShape="1">
          <a:blip r:embed="rId3">
            <a:alphaModFix/>
          </a:blip>
          <a:srcRect b="0" l="0" r="0" t="0"/>
          <a:stretch/>
        </p:blipFill>
        <p:spPr>
          <a:xfrm>
            <a:off x="3655856" y="1056750"/>
            <a:ext cx="5328600" cy="2567171"/>
          </a:xfrm>
          <a:prstGeom prst="rect">
            <a:avLst/>
          </a:prstGeom>
          <a:noFill/>
          <a:ln>
            <a:noFill/>
          </a:ln>
        </p:spPr>
      </p:pic>
      <p:sp>
        <p:nvSpPr>
          <p:cNvPr id="313" name="Google Shape;313;p54"/>
          <p:cNvSpPr txBox="1"/>
          <p:nvPr/>
        </p:nvSpPr>
        <p:spPr>
          <a:xfrm>
            <a:off x="156806" y="4002244"/>
            <a:ext cx="8827500" cy="1120500"/>
          </a:xfrm>
          <a:prstGeom prst="rect">
            <a:avLst/>
          </a:prstGeom>
          <a:noFill/>
          <a:ln>
            <a:noFill/>
          </a:ln>
        </p:spPr>
        <p:txBody>
          <a:bodyPr anchorCtr="0" anchor="t" bIns="34275" lIns="68575" spcFirstLastPara="1" rIns="68575" wrap="square" tIns="34275">
            <a:noAutofit/>
          </a:bodyPr>
          <a:lstStyle/>
          <a:p>
            <a:pPr indent="-273050" lvl="0" marL="342900" rtl="0" algn="l">
              <a:lnSpc>
                <a:spcPct val="80000"/>
              </a:lnSpc>
              <a:spcBef>
                <a:spcPts val="500"/>
              </a:spcBef>
              <a:spcAft>
                <a:spcPts val="0"/>
              </a:spcAft>
              <a:buClr>
                <a:srgbClr val="000000"/>
              </a:buClr>
              <a:buSzPts val="1700"/>
              <a:buChar char="•"/>
            </a:pPr>
            <a:r>
              <a:rPr lang="en" sz="1700">
                <a:solidFill>
                  <a:srgbClr val="000000"/>
                </a:solidFill>
                <a:latin typeface="Calibri"/>
                <a:ea typeface="Calibri"/>
                <a:cs typeface="Calibri"/>
                <a:sym typeface="Calibri"/>
              </a:rPr>
              <a:t>Operationally deployed for high availability workflows in the Amazon Web Services (AWS) commercial cloud</a:t>
            </a:r>
            <a:endParaRPr sz="1700">
              <a:solidFill>
                <a:srgbClr val="000000"/>
              </a:solidFill>
              <a:latin typeface="Calibri"/>
              <a:ea typeface="Calibri"/>
              <a:cs typeface="Calibri"/>
              <a:sym typeface="Calibri"/>
            </a:endParaRPr>
          </a:p>
          <a:p>
            <a:pPr indent="-273050" lvl="0" marL="342900" rtl="0" algn="l">
              <a:lnSpc>
                <a:spcPct val="80000"/>
              </a:lnSpc>
              <a:spcBef>
                <a:spcPts val="500"/>
              </a:spcBef>
              <a:spcAft>
                <a:spcPts val="0"/>
              </a:spcAft>
              <a:buClr>
                <a:srgbClr val="000000"/>
              </a:buClr>
              <a:buSzPts val="1700"/>
              <a:buChar char="•"/>
            </a:pPr>
            <a:r>
              <a:rPr lang="en" sz="1700">
                <a:solidFill>
                  <a:srgbClr val="000000"/>
                </a:solidFill>
                <a:latin typeface="Calibri"/>
                <a:ea typeface="Calibri"/>
                <a:cs typeface="Calibri"/>
                <a:sym typeface="Calibri"/>
              </a:rPr>
              <a:t>Inclusion of automation to ensure secure deployment of new software and service updates</a:t>
            </a:r>
            <a:endParaRPr sz="1700">
              <a:solidFill>
                <a:srgbClr val="000000"/>
              </a:solidFill>
              <a:latin typeface="Calibri"/>
              <a:ea typeface="Calibri"/>
              <a:cs typeface="Calibri"/>
              <a:sym typeface="Calibri"/>
            </a:endParaRPr>
          </a:p>
        </p:txBody>
      </p:sp>
      <p:sp>
        <p:nvSpPr>
          <p:cNvPr id="314" name="Google Shape;314;p54"/>
          <p:cNvSpPr/>
          <p:nvPr/>
        </p:nvSpPr>
        <p:spPr>
          <a:xfrm>
            <a:off x="5577788" y="2400000"/>
            <a:ext cx="1894500" cy="936600"/>
          </a:xfrm>
          <a:prstGeom prst="rect">
            <a:avLst/>
          </a:prstGeom>
          <a:noFill/>
          <a:ln cap="flat" cmpd="sng" w="114300">
            <a:solidFill>
              <a:srgbClr val="FFFF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15" name="Google Shape;315;p54"/>
          <p:cNvPicPr preferRelativeResize="0"/>
          <p:nvPr/>
        </p:nvPicPr>
        <p:blipFill>
          <a:blip r:embed="rId4">
            <a:alphaModFix/>
          </a:blip>
          <a:stretch>
            <a:fillRect/>
          </a:stretch>
        </p:blipFill>
        <p:spPr>
          <a:xfrm>
            <a:off x="4277832" y="876956"/>
            <a:ext cx="294170" cy="391500"/>
          </a:xfrm>
          <a:prstGeom prst="rect">
            <a:avLst/>
          </a:prstGeom>
          <a:noFill/>
          <a:ln>
            <a:noFill/>
          </a:ln>
        </p:spPr>
      </p:pic>
      <p:grpSp>
        <p:nvGrpSpPr>
          <p:cNvPr id="316" name="Google Shape;316;p54"/>
          <p:cNvGrpSpPr/>
          <p:nvPr/>
        </p:nvGrpSpPr>
        <p:grpSpPr>
          <a:xfrm>
            <a:off x="3543006" y="913971"/>
            <a:ext cx="332612" cy="317678"/>
            <a:chOff x="-1523687" y="1852048"/>
            <a:chExt cx="493344" cy="470495"/>
          </a:xfrm>
        </p:grpSpPr>
        <p:sp>
          <p:nvSpPr>
            <p:cNvPr id="317" name="Google Shape;317;p54"/>
            <p:cNvSpPr/>
            <p:nvPr/>
          </p:nvSpPr>
          <p:spPr>
            <a:xfrm>
              <a:off x="-1523687" y="2093814"/>
              <a:ext cx="220264" cy="228729"/>
            </a:xfrm>
            <a:custGeom>
              <a:rect b="b" l="l" r="r" t="t"/>
              <a:pathLst>
                <a:path extrusionOk="0" h="158" w="156">
                  <a:moveTo>
                    <a:pt x="111" y="4"/>
                  </a:moveTo>
                  <a:cubicBezTo>
                    <a:pt x="107" y="0"/>
                    <a:pt x="101" y="0"/>
                    <a:pt x="97" y="4"/>
                  </a:cubicBezTo>
                  <a:cubicBezTo>
                    <a:pt x="4" y="100"/>
                    <a:pt x="4" y="100"/>
                    <a:pt x="4" y="100"/>
                  </a:cubicBezTo>
                  <a:cubicBezTo>
                    <a:pt x="0" y="104"/>
                    <a:pt x="0" y="110"/>
                    <a:pt x="4" y="114"/>
                  </a:cubicBezTo>
                  <a:cubicBezTo>
                    <a:pt x="45" y="154"/>
                    <a:pt x="45" y="154"/>
                    <a:pt x="45" y="154"/>
                  </a:cubicBezTo>
                  <a:cubicBezTo>
                    <a:pt x="49" y="158"/>
                    <a:pt x="55" y="158"/>
                    <a:pt x="59" y="154"/>
                  </a:cubicBezTo>
                  <a:cubicBezTo>
                    <a:pt x="152" y="57"/>
                    <a:pt x="152" y="57"/>
                    <a:pt x="152" y="57"/>
                  </a:cubicBezTo>
                  <a:cubicBezTo>
                    <a:pt x="156" y="53"/>
                    <a:pt x="156" y="47"/>
                    <a:pt x="152" y="43"/>
                  </a:cubicBezTo>
                  <a:lnTo>
                    <a:pt x="111" y="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18" name="Google Shape;318;p54"/>
            <p:cNvSpPr/>
            <p:nvPr/>
          </p:nvSpPr>
          <p:spPr>
            <a:xfrm>
              <a:off x="-1290704" y="1852048"/>
              <a:ext cx="221998" cy="229914"/>
            </a:xfrm>
            <a:custGeom>
              <a:rect b="b" l="l" r="r" t="t"/>
              <a:pathLst>
                <a:path extrusionOk="0" h="159" w="157">
                  <a:moveTo>
                    <a:pt x="153" y="44"/>
                  </a:moveTo>
                  <a:cubicBezTo>
                    <a:pt x="112" y="4"/>
                    <a:pt x="112" y="4"/>
                    <a:pt x="112" y="4"/>
                  </a:cubicBezTo>
                  <a:cubicBezTo>
                    <a:pt x="108" y="0"/>
                    <a:pt x="102" y="0"/>
                    <a:pt x="98" y="4"/>
                  </a:cubicBezTo>
                  <a:cubicBezTo>
                    <a:pt x="4" y="101"/>
                    <a:pt x="4" y="101"/>
                    <a:pt x="4" y="101"/>
                  </a:cubicBezTo>
                  <a:cubicBezTo>
                    <a:pt x="4" y="101"/>
                    <a:pt x="3" y="102"/>
                    <a:pt x="3" y="103"/>
                  </a:cubicBezTo>
                  <a:cubicBezTo>
                    <a:pt x="0" y="107"/>
                    <a:pt x="1" y="112"/>
                    <a:pt x="4" y="116"/>
                  </a:cubicBezTo>
                  <a:cubicBezTo>
                    <a:pt x="45" y="155"/>
                    <a:pt x="45" y="155"/>
                    <a:pt x="45" y="155"/>
                  </a:cubicBezTo>
                  <a:cubicBezTo>
                    <a:pt x="49" y="159"/>
                    <a:pt x="55" y="159"/>
                    <a:pt x="59" y="155"/>
                  </a:cubicBezTo>
                  <a:cubicBezTo>
                    <a:pt x="153" y="59"/>
                    <a:pt x="153" y="59"/>
                    <a:pt x="153" y="59"/>
                  </a:cubicBezTo>
                  <a:cubicBezTo>
                    <a:pt x="153" y="58"/>
                    <a:pt x="154" y="57"/>
                    <a:pt x="154" y="56"/>
                  </a:cubicBezTo>
                  <a:cubicBezTo>
                    <a:pt x="157" y="52"/>
                    <a:pt x="156" y="47"/>
                    <a:pt x="153" y="44"/>
                  </a:cubicBez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19" name="Google Shape;319;p54"/>
            <p:cNvSpPr/>
            <p:nvPr/>
          </p:nvSpPr>
          <p:spPr>
            <a:xfrm>
              <a:off x="-1395344" y="1996633"/>
              <a:ext cx="175171" cy="162362"/>
            </a:xfrm>
            <a:custGeom>
              <a:rect b="b" l="l" r="r" t="t"/>
              <a:pathLst>
                <a:path extrusionOk="0" h="112" w="124">
                  <a:moveTo>
                    <a:pt x="112" y="74"/>
                  </a:moveTo>
                  <a:cubicBezTo>
                    <a:pt x="116" y="68"/>
                    <a:pt x="115" y="60"/>
                    <a:pt x="110" y="55"/>
                  </a:cubicBezTo>
                  <a:cubicBezTo>
                    <a:pt x="81" y="29"/>
                    <a:pt x="81" y="29"/>
                    <a:pt x="81" y="29"/>
                  </a:cubicBezTo>
                  <a:cubicBezTo>
                    <a:pt x="78" y="26"/>
                    <a:pt x="73" y="25"/>
                    <a:pt x="68" y="26"/>
                  </a:cubicBezTo>
                  <a:cubicBezTo>
                    <a:pt x="52" y="11"/>
                    <a:pt x="52" y="11"/>
                    <a:pt x="52" y="11"/>
                  </a:cubicBezTo>
                  <a:cubicBezTo>
                    <a:pt x="48" y="8"/>
                    <a:pt x="42" y="7"/>
                    <a:pt x="38" y="9"/>
                  </a:cubicBezTo>
                  <a:cubicBezTo>
                    <a:pt x="31" y="3"/>
                    <a:pt x="31" y="3"/>
                    <a:pt x="31" y="3"/>
                  </a:cubicBezTo>
                  <a:cubicBezTo>
                    <a:pt x="27" y="0"/>
                    <a:pt x="22" y="0"/>
                    <a:pt x="19" y="4"/>
                  </a:cubicBezTo>
                  <a:cubicBezTo>
                    <a:pt x="4" y="20"/>
                    <a:pt x="4" y="20"/>
                    <a:pt x="4" y="20"/>
                  </a:cubicBezTo>
                  <a:cubicBezTo>
                    <a:pt x="0" y="24"/>
                    <a:pt x="1" y="29"/>
                    <a:pt x="4" y="33"/>
                  </a:cubicBezTo>
                  <a:cubicBezTo>
                    <a:pt x="12" y="40"/>
                    <a:pt x="12" y="40"/>
                    <a:pt x="12" y="40"/>
                  </a:cubicBezTo>
                  <a:cubicBezTo>
                    <a:pt x="11" y="44"/>
                    <a:pt x="13" y="48"/>
                    <a:pt x="16" y="51"/>
                  </a:cubicBezTo>
                  <a:cubicBezTo>
                    <a:pt x="33" y="66"/>
                    <a:pt x="33" y="66"/>
                    <a:pt x="33" y="66"/>
                  </a:cubicBezTo>
                  <a:cubicBezTo>
                    <a:pt x="33" y="70"/>
                    <a:pt x="35" y="74"/>
                    <a:pt x="38" y="77"/>
                  </a:cubicBezTo>
                  <a:cubicBezTo>
                    <a:pt x="66" y="103"/>
                    <a:pt x="66" y="103"/>
                    <a:pt x="66" y="103"/>
                  </a:cubicBezTo>
                  <a:cubicBezTo>
                    <a:pt x="72" y="108"/>
                    <a:pt x="81" y="108"/>
                    <a:pt x="87" y="102"/>
                  </a:cubicBezTo>
                  <a:cubicBezTo>
                    <a:pt x="88" y="101"/>
                    <a:pt x="88" y="101"/>
                    <a:pt x="88" y="101"/>
                  </a:cubicBezTo>
                  <a:cubicBezTo>
                    <a:pt x="96" y="109"/>
                    <a:pt x="96" y="109"/>
                    <a:pt x="96" y="109"/>
                  </a:cubicBezTo>
                  <a:cubicBezTo>
                    <a:pt x="100" y="112"/>
                    <a:pt x="105" y="112"/>
                    <a:pt x="108" y="109"/>
                  </a:cubicBezTo>
                  <a:cubicBezTo>
                    <a:pt x="122" y="93"/>
                    <a:pt x="122" y="93"/>
                    <a:pt x="122" y="93"/>
                  </a:cubicBezTo>
                  <a:cubicBezTo>
                    <a:pt x="124" y="90"/>
                    <a:pt x="124" y="85"/>
                    <a:pt x="121" y="82"/>
                  </a:cubicBezTo>
                  <a:lnTo>
                    <a:pt x="112" y="74"/>
                  </a:lnTo>
                  <a:close/>
                </a:path>
              </a:pathLst>
            </a:custGeom>
            <a:solidFill>
              <a:srgbClr val="FFFFFF"/>
            </a:solidFill>
            <a:ln cap="flat" cmpd="sng" w="9525">
              <a:solidFill>
                <a:srgbClr val="07336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grpSp>
          <p:nvGrpSpPr>
            <p:cNvPr id="320" name="Google Shape;320;p54"/>
            <p:cNvGrpSpPr/>
            <p:nvPr/>
          </p:nvGrpSpPr>
          <p:grpSpPr>
            <a:xfrm rot="-572261">
              <a:off x="-1263407" y="2094107"/>
              <a:ext cx="218748" cy="191047"/>
              <a:chOff x="-1249178" y="2127032"/>
              <a:chExt cx="218743" cy="191043"/>
            </a:xfrm>
          </p:grpSpPr>
          <p:sp>
            <p:nvSpPr>
              <p:cNvPr id="321" name="Google Shape;321;p54"/>
              <p:cNvSpPr/>
              <p:nvPr/>
            </p:nvSpPr>
            <p:spPr>
              <a:xfrm>
                <a:off x="-1230679" y="2129524"/>
                <a:ext cx="101599" cy="88408"/>
              </a:xfrm>
              <a:custGeom>
                <a:rect b="b" l="l" r="r" t="t"/>
                <a:pathLst>
                  <a:path extrusionOk="0" h="58" w="75">
                    <a:moveTo>
                      <a:pt x="3" y="57"/>
                    </a:moveTo>
                    <a:cubicBezTo>
                      <a:pt x="4" y="57"/>
                      <a:pt x="8" y="58"/>
                      <a:pt x="14" y="58"/>
                    </a:cubicBezTo>
                    <a:cubicBezTo>
                      <a:pt x="14" y="58"/>
                      <a:pt x="14" y="58"/>
                      <a:pt x="14" y="58"/>
                    </a:cubicBezTo>
                    <a:cubicBezTo>
                      <a:pt x="29" y="58"/>
                      <a:pt x="63" y="53"/>
                      <a:pt x="75" y="6"/>
                    </a:cubicBezTo>
                    <a:cubicBezTo>
                      <a:pt x="75" y="5"/>
                      <a:pt x="75" y="4"/>
                      <a:pt x="75" y="3"/>
                    </a:cubicBezTo>
                    <a:cubicBezTo>
                      <a:pt x="74" y="2"/>
                      <a:pt x="73" y="1"/>
                      <a:pt x="72" y="1"/>
                    </a:cubicBezTo>
                    <a:cubicBezTo>
                      <a:pt x="70" y="0"/>
                      <a:pt x="70" y="0"/>
                      <a:pt x="70" y="0"/>
                    </a:cubicBezTo>
                    <a:cubicBezTo>
                      <a:pt x="68" y="0"/>
                      <a:pt x="66" y="1"/>
                      <a:pt x="65" y="3"/>
                    </a:cubicBezTo>
                    <a:cubicBezTo>
                      <a:pt x="56" y="40"/>
                      <a:pt x="32" y="48"/>
                      <a:pt x="14" y="48"/>
                    </a:cubicBezTo>
                    <a:cubicBezTo>
                      <a:pt x="10" y="48"/>
                      <a:pt x="6" y="48"/>
                      <a:pt x="6" y="48"/>
                    </a:cubicBezTo>
                    <a:cubicBezTo>
                      <a:pt x="5" y="47"/>
                      <a:pt x="5" y="47"/>
                      <a:pt x="5" y="47"/>
                    </a:cubicBezTo>
                    <a:cubicBezTo>
                      <a:pt x="5" y="47"/>
                      <a:pt x="5" y="47"/>
                      <a:pt x="5" y="47"/>
                    </a:cubicBezTo>
                    <a:cubicBezTo>
                      <a:pt x="3" y="47"/>
                      <a:pt x="1" y="49"/>
                      <a:pt x="1" y="51"/>
                    </a:cubicBezTo>
                    <a:cubicBezTo>
                      <a:pt x="0" y="52"/>
                      <a:pt x="0" y="52"/>
                      <a:pt x="0" y="52"/>
                    </a:cubicBezTo>
                    <a:cubicBezTo>
                      <a:pt x="0" y="54"/>
                      <a:pt x="0" y="55"/>
                      <a:pt x="1" y="56"/>
                    </a:cubicBezTo>
                    <a:cubicBezTo>
                      <a:pt x="1" y="56"/>
                      <a:pt x="2" y="57"/>
                      <a:pt x="3" y="57"/>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22" name="Google Shape;322;p54"/>
              <p:cNvSpPr/>
              <p:nvPr/>
            </p:nvSpPr>
            <p:spPr>
              <a:xfrm>
                <a:off x="-1243397" y="2127032"/>
                <a:ext cx="167111" cy="140083"/>
              </a:xfrm>
              <a:custGeom>
                <a:rect b="b" l="l" r="r" t="t"/>
                <a:pathLst>
                  <a:path extrusionOk="0" h="92" w="123">
                    <a:moveTo>
                      <a:pt x="4" y="91"/>
                    </a:moveTo>
                    <a:cubicBezTo>
                      <a:pt x="4" y="91"/>
                      <a:pt x="10" y="92"/>
                      <a:pt x="18" y="92"/>
                    </a:cubicBezTo>
                    <a:cubicBezTo>
                      <a:pt x="18" y="92"/>
                      <a:pt x="18" y="92"/>
                      <a:pt x="18" y="92"/>
                    </a:cubicBezTo>
                    <a:cubicBezTo>
                      <a:pt x="43" y="92"/>
                      <a:pt x="101" y="84"/>
                      <a:pt x="123" y="7"/>
                    </a:cubicBezTo>
                    <a:cubicBezTo>
                      <a:pt x="123" y="5"/>
                      <a:pt x="123" y="4"/>
                      <a:pt x="123" y="3"/>
                    </a:cubicBezTo>
                    <a:cubicBezTo>
                      <a:pt x="122" y="3"/>
                      <a:pt x="121" y="2"/>
                      <a:pt x="120" y="2"/>
                    </a:cubicBezTo>
                    <a:cubicBezTo>
                      <a:pt x="119" y="1"/>
                      <a:pt x="119" y="1"/>
                      <a:pt x="119" y="1"/>
                    </a:cubicBezTo>
                    <a:cubicBezTo>
                      <a:pt x="116" y="0"/>
                      <a:pt x="114" y="2"/>
                      <a:pt x="114" y="4"/>
                    </a:cubicBezTo>
                    <a:cubicBezTo>
                      <a:pt x="94" y="72"/>
                      <a:pt x="46" y="82"/>
                      <a:pt x="18" y="82"/>
                    </a:cubicBezTo>
                    <a:cubicBezTo>
                      <a:pt x="12" y="82"/>
                      <a:pt x="7" y="81"/>
                      <a:pt x="6" y="81"/>
                    </a:cubicBezTo>
                    <a:cubicBezTo>
                      <a:pt x="5" y="81"/>
                      <a:pt x="5" y="81"/>
                      <a:pt x="5" y="81"/>
                    </a:cubicBezTo>
                    <a:cubicBezTo>
                      <a:pt x="3" y="81"/>
                      <a:pt x="1" y="82"/>
                      <a:pt x="1" y="84"/>
                    </a:cubicBezTo>
                    <a:cubicBezTo>
                      <a:pt x="1" y="86"/>
                      <a:pt x="1" y="86"/>
                      <a:pt x="1" y="86"/>
                    </a:cubicBezTo>
                    <a:cubicBezTo>
                      <a:pt x="1" y="86"/>
                      <a:pt x="1" y="86"/>
                      <a:pt x="1" y="86"/>
                    </a:cubicBezTo>
                    <a:cubicBezTo>
                      <a:pt x="0" y="88"/>
                      <a:pt x="2" y="90"/>
                      <a:pt x="4" y="9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sp>
            <p:nvSpPr>
              <p:cNvPr id="323" name="Google Shape;323;p54"/>
              <p:cNvSpPr/>
              <p:nvPr/>
            </p:nvSpPr>
            <p:spPr>
              <a:xfrm>
                <a:off x="-1249178" y="2133788"/>
                <a:ext cx="218743" cy="184287"/>
              </a:xfrm>
              <a:custGeom>
                <a:rect b="b" l="l" r="r" t="t"/>
                <a:pathLst>
                  <a:path extrusionOk="0" h="121" w="161">
                    <a:moveTo>
                      <a:pt x="158" y="1"/>
                    </a:moveTo>
                    <a:cubicBezTo>
                      <a:pt x="156" y="0"/>
                      <a:pt x="156" y="0"/>
                      <a:pt x="156" y="0"/>
                    </a:cubicBezTo>
                    <a:cubicBezTo>
                      <a:pt x="155" y="0"/>
                      <a:pt x="154" y="0"/>
                      <a:pt x="153" y="1"/>
                    </a:cubicBezTo>
                    <a:cubicBezTo>
                      <a:pt x="152" y="1"/>
                      <a:pt x="151" y="2"/>
                      <a:pt x="151" y="3"/>
                    </a:cubicBezTo>
                    <a:cubicBezTo>
                      <a:pt x="126" y="101"/>
                      <a:pt x="50" y="111"/>
                      <a:pt x="18" y="111"/>
                    </a:cubicBezTo>
                    <a:cubicBezTo>
                      <a:pt x="11" y="111"/>
                      <a:pt x="6" y="111"/>
                      <a:pt x="5" y="111"/>
                    </a:cubicBezTo>
                    <a:cubicBezTo>
                      <a:pt x="5" y="111"/>
                      <a:pt x="5" y="111"/>
                      <a:pt x="5" y="111"/>
                    </a:cubicBezTo>
                    <a:cubicBezTo>
                      <a:pt x="5" y="111"/>
                      <a:pt x="5" y="111"/>
                      <a:pt x="5" y="111"/>
                    </a:cubicBezTo>
                    <a:cubicBezTo>
                      <a:pt x="3" y="111"/>
                      <a:pt x="1" y="112"/>
                      <a:pt x="1" y="114"/>
                    </a:cubicBezTo>
                    <a:cubicBezTo>
                      <a:pt x="0" y="116"/>
                      <a:pt x="0" y="116"/>
                      <a:pt x="0" y="116"/>
                    </a:cubicBezTo>
                    <a:cubicBezTo>
                      <a:pt x="0" y="117"/>
                      <a:pt x="0" y="118"/>
                      <a:pt x="1" y="119"/>
                    </a:cubicBezTo>
                    <a:cubicBezTo>
                      <a:pt x="2" y="120"/>
                      <a:pt x="3" y="120"/>
                      <a:pt x="4" y="121"/>
                    </a:cubicBezTo>
                    <a:cubicBezTo>
                      <a:pt x="4" y="121"/>
                      <a:pt x="9" y="121"/>
                      <a:pt x="18" y="121"/>
                    </a:cubicBezTo>
                    <a:cubicBezTo>
                      <a:pt x="19" y="121"/>
                      <a:pt x="19" y="121"/>
                      <a:pt x="19" y="121"/>
                    </a:cubicBezTo>
                    <a:cubicBezTo>
                      <a:pt x="52" y="121"/>
                      <a:pt x="134" y="110"/>
                      <a:pt x="161" y="5"/>
                    </a:cubicBezTo>
                    <a:cubicBezTo>
                      <a:pt x="161" y="3"/>
                      <a:pt x="160" y="1"/>
                      <a:pt x="158" y="1"/>
                    </a:cubicBezTo>
                    <a:close/>
                  </a:path>
                </a:pathLst>
              </a:custGeom>
              <a:solidFill>
                <a:srgbClr val="FFFFFF"/>
              </a:solidFill>
              <a:ln cap="flat" cmpd="sng" w="9525">
                <a:solidFill>
                  <a:srgbClr val="07336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A4595"/>
                  </a:solidFill>
                  <a:latin typeface="Calibri"/>
                  <a:ea typeface="Calibri"/>
                  <a:cs typeface="Calibri"/>
                  <a:sym typeface="Calibri"/>
                </a:endParaRPr>
              </a:p>
            </p:txBody>
          </p:sp>
        </p:grpSp>
      </p:grpSp>
      <p:sp>
        <p:nvSpPr>
          <p:cNvPr id="324" name="Google Shape;324;p54"/>
          <p:cNvSpPr/>
          <p:nvPr/>
        </p:nvSpPr>
        <p:spPr>
          <a:xfrm>
            <a:off x="3893344" y="914400"/>
            <a:ext cx="332700" cy="332100"/>
          </a:xfrm>
          <a:prstGeom prst="rect">
            <a:avLst/>
          </a:prstGeom>
          <a:solidFill>
            <a:srgbClr val="193D6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325" name="Google Shape;325;p54"/>
          <p:cNvPicPr preferRelativeResize="0"/>
          <p:nvPr/>
        </p:nvPicPr>
        <p:blipFill>
          <a:blip r:embed="rId5">
            <a:alphaModFix/>
          </a:blip>
          <a:stretch>
            <a:fillRect/>
          </a:stretch>
        </p:blipFill>
        <p:spPr>
          <a:xfrm>
            <a:off x="3809400" y="783600"/>
            <a:ext cx="540170" cy="5401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5"/>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Cloud Archive Timeline</a:t>
            </a:r>
            <a:endParaRPr/>
          </a:p>
        </p:txBody>
      </p:sp>
      <p:graphicFrame>
        <p:nvGraphicFramePr>
          <p:cNvPr id="332" name="Google Shape;332;p55"/>
          <p:cNvGraphicFramePr/>
          <p:nvPr/>
        </p:nvGraphicFramePr>
        <p:xfrm>
          <a:off x="399314" y="1259470"/>
          <a:ext cx="3000000" cy="3000000"/>
        </p:xfrm>
        <a:graphic>
          <a:graphicData uri="http://schemas.openxmlformats.org/drawingml/2006/table">
            <a:tbl>
              <a:tblPr>
                <a:noFill/>
                <a:tableStyleId>{96CE894A-C37F-4721-9367-2F610682DA31}</a:tableStyleId>
              </a:tblPr>
              <a:tblGrid>
                <a:gridCol w="1174200"/>
                <a:gridCol w="1174200"/>
                <a:gridCol w="1174200"/>
                <a:gridCol w="1174200"/>
                <a:gridCol w="1174200"/>
                <a:gridCol w="1174200"/>
                <a:gridCol w="1174200"/>
              </a:tblGrid>
              <a:tr h="2857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2021</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2022</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2023</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2024</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2025</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2026</a:t>
                      </a:r>
                      <a:endParaRPr b="1" sz="1200" u="none" cap="none" strike="noStrike"/>
                    </a:p>
                  </a:txBody>
                  <a:tcPr marT="68575" marB="68575"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2027</a:t>
                      </a:r>
                      <a:endParaRPr b="1" sz="1200" u="none" cap="none" strike="noStrike"/>
                    </a:p>
                  </a:txBody>
                  <a:tcPr marT="68575" marB="68575" marR="68575" marL="68575"/>
                </a:tc>
              </a:tr>
            </a:tbl>
          </a:graphicData>
        </a:graphic>
      </p:graphicFrame>
      <p:sp>
        <p:nvSpPr>
          <p:cNvPr id="333" name="Google Shape;333;p55"/>
          <p:cNvSpPr txBox="1"/>
          <p:nvPr/>
        </p:nvSpPr>
        <p:spPr>
          <a:xfrm>
            <a:off x="3100175" y="3005050"/>
            <a:ext cx="25074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Connection/Development of Functionality of Existing Archive Systems</a:t>
            </a:r>
            <a:endParaRPr b="0" i="0" sz="1000" u="none" cap="none" strike="noStrike">
              <a:solidFill>
                <a:srgbClr val="000000"/>
              </a:solidFill>
              <a:latin typeface="Arial"/>
              <a:ea typeface="Arial"/>
              <a:cs typeface="Arial"/>
              <a:sym typeface="Arial"/>
            </a:endParaRPr>
          </a:p>
        </p:txBody>
      </p:sp>
      <p:grpSp>
        <p:nvGrpSpPr>
          <p:cNvPr id="334" name="Google Shape;334;p55"/>
          <p:cNvGrpSpPr/>
          <p:nvPr/>
        </p:nvGrpSpPr>
        <p:grpSpPr>
          <a:xfrm>
            <a:off x="2822082" y="2882892"/>
            <a:ext cx="3180547" cy="147375"/>
            <a:chOff x="3845476" y="4149081"/>
            <a:chExt cx="4240729" cy="196500"/>
          </a:xfrm>
        </p:grpSpPr>
        <p:sp>
          <p:nvSpPr>
            <p:cNvPr id="335" name="Google Shape;335;p55"/>
            <p:cNvSpPr/>
            <p:nvPr/>
          </p:nvSpPr>
          <p:spPr>
            <a:xfrm>
              <a:off x="7858205" y="4149081"/>
              <a:ext cx="228000" cy="196500"/>
            </a:xfrm>
            <a:prstGeom prst="triangle">
              <a:avLst>
                <a:gd fmla="val 50000" name="adj"/>
              </a:avLst>
            </a:prstGeom>
            <a:no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cxnSp>
          <p:nvCxnSpPr>
            <p:cNvPr id="336" name="Google Shape;336;p55"/>
            <p:cNvCxnSpPr/>
            <p:nvPr/>
          </p:nvCxnSpPr>
          <p:spPr>
            <a:xfrm flipH="1" rot="10800000">
              <a:off x="3845476" y="4246861"/>
              <a:ext cx="4069800" cy="900"/>
            </a:xfrm>
            <a:prstGeom prst="straightConnector1">
              <a:avLst/>
            </a:prstGeom>
            <a:solidFill>
              <a:srgbClr val="2F5496"/>
            </a:solidFill>
            <a:ln cap="flat" cmpd="sng" w="57150">
              <a:solidFill>
                <a:srgbClr val="2F5496"/>
              </a:solidFill>
              <a:prstDash val="solid"/>
              <a:round/>
              <a:headEnd len="sm" w="sm" type="none"/>
              <a:tailEnd len="sm" w="sm" type="none"/>
            </a:ln>
          </p:spPr>
        </p:cxnSp>
      </p:grpSp>
      <p:sp>
        <p:nvSpPr>
          <p:cNvPr id="337" name="Google Shape;337;p55"/>
          <p:cNvSpPr txBox="1"/>
          <p:nvPr/>
        </p:nvSpPr>
        <p:spPr>
          <a:xfrm>
            <a:off x="1742513" y="3877481"/>
            <a:ext cx="5658900" cy="746400"/>
          </a:xfrm>
          <a:prstGeom prst="rect">
            <a:avLst/>
          </a:prstGeom>
          <a:solidFill>
            <a:srgbClr val="D8E2F3"/>
          </a:solidFill>
          <a:ln cap="flat" cmpd="sng" w="9525">
            <a:solidFill>
              <a:srgbClr val="2F5496"/>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sng" cap="none" strike="noStrike">
                <a:solidFill>
                  <a:srgbClr val="000000"/>
                </a:solidFill>
                <a:latin typeface="Arial"/>
                <a:ea typeface="Arial"/>
                <a:cs typeface="Arial"/>
                <a:sym typeface="Arial"/>
              </a:rPr>
              <a:t>Key </a:t>
            </a:r>
            <a:r>
              <a:rPr b="1" lang="en" sz="1100" u="sng"/>
              <a:t>Activities</a:t>
            </a:r>
            <a:endParaRPr b="0" i="0" sz="1100" u="none" cap="none" strike="noStrike">
              <a:solidFill>
                <a:srgbClr val="000000"/>
              </a:solidFill>
              <a:latin typeface="Arial"/>
              <a:ea typeface="Arial"/>
              <a:cs typeface="Arial"/>
              <a:sym typeface="Arial"/>
            </a:endParaRPr>
          </a:p>
          <a:p>
            <a:pPr indent="-234950" lvl="0" marL="342900" rtl="0" algn="l">
              <a:spcBef>
                <a:spcPts val="0"/>
              </a:spcBef>
              <a:spcAft>
                <a:spcPts val="0"/>
              </a:spcAft>
              <a:buClr>
                <a:schemeClr val="dk1"/>
              </a:buClr>
              <a:buSzPts val="1100"/>
              <a:buChar char="•"/>
            </a:pPr>
            <a:r>
              <a:rPr lang="en" sz="1100">
                <a:solidFill>
                  <a:schemeClr val="dk1"/>
                </a:solidFill>
              </a:rPr>
              <a:t>Pilot archive capability in NCCF within 12 months - Done</a:t>
            </a:r>
            <a:endParaRPr sz="1100"/>
          </a:p>
          <a:p>
            <a:pPr indent="-234950" lvl="0" marL="342900" rtl="0" algn="l">
              <a:spcBef>
                <a:spcPts val="0"/>
              </a:spcBef>
              <a:spcAft>
                <a:spcPts val="0"/>
              </a:spcAft>
              <a:buClr>
                <a:schemeClr val="dk1"/>
              </a:buClr>
              <a:buSzPts val="1100"/>
              <a:buChar char="•"/>
            </a:pPr>
            <a:r>
              <a:rPr lang="en" sz="1100"/>
              <a:t>Version 1</a:t>
            </a:r>
            <a:r>
              <a:rPr b="0" i="0" lang="en" sz="1100" u="none" cap="none" strike="noStrike">
                <a:solidFill>
                  <a:srgbClr val="000000"/>
                </a:solidFill>
                <a:latin typeface="Arial"/>
                <a:ea typeface="Arial"/>
                <a:cs typeface="Arial"/>
                <a:sym typeface="Arial"/>
              </a:rPr>
              <a:t> </a:t>
            </a:r>
            <a:r>
              <a:rPr lang="en" sz="1100"/>
              <a:t>of Cloud</a:t>
            </a:r>
            <a:r>
              <a:rPr b="0" i="0" lang="en" sz="1100" u="none" cap="none" strike="noStrike">
                <a:solidFill>
                  <a:srgbClr val="000000"/>
                </a:solidFill>
                <a:latin typeface="Arial"/>
                <a:ea typeface="Arial"/>
                <a:cs typeface="Arial"/>
                <a:sym typeface="Arial"/>
              </a:rPr>
              <a:t> </a:t>
            </a:r>
            <a:r>
              <a:rPr lang="en" sz="1100">
                <a:solidFill>
                  <a:srgbClr val="000000"/>
                </a:solidFill>
              </a:rPr>
              <a:t>Archive</a:t>
            </a:r>
            <a:r>
              <a:rPr b="0" i="0" lang="en" sz="1100" u="none" cap="none" strike="noStrike">
                <a:solidFill>
                  <a:srgbClr val="000000"/>
                </a:solidFill>
                <a:latin typeface="Arial"/>
                <a:ea typeface="Arial"/>
                <a:cs typeface="Arial"/>
                <a:sym typeface="Arial"/>
              </a:rPr>
              <a:t> - In P</a:t>
            </a:r>
            <a:r>
              <a:rPr lang="en" sz="1100"/>
              <a:t>rogress, </a:t>
            </a:r>
            <a:r>
              <a:rPr b="0" i="0" lang="en" sz="1100" u="none" cap="none" strike="noStrike">
                <a:solidFill>
                  <a:srgbClr val="000000"/>
                </a:solidFill>
                <a:latin typeface="Arial"/>
                <a:ea typeface="Arial"/>
                <a:cs typeface="Arial"/>
                <a:sym typeface="Arial"/>
              </a:rPr>
              <a:t>Complete </a:t>
            </a:r>
            <a:r>
              <a:rPr lang="en" sz="1100"/>
              <a:t>summer of </a:t>
            </a:r>
            <a:r>
              <a:rPr lang="en" sz="1100"/>
              <a:t>2023</a:t>
            </a:r>
            <a:endParaRPr sz="1100"/>
          </a:p>
          <a:p>
            <a:pPr indent="-234950" lvl="0" marL="342900" rtl="0" algn="l">
              <a:spcBef>
                <a:spcPts val="0"/>
              </a:spcBef>
              <a:spcAft>
                <a:spcPts val="0"/>
              </a:spcAft>
              <a:buSzPts val="1100"/>
              <a:buChar char="•"/>
            </a:pPr>
            <a:r>
              <a:rPr lang="en" sz="1100"/>
              <a:t>Version 2 of Cloud Archive - On Backlog, Complete by end of December 2023</a:t>
            </a:r>
            <a:endParaRPr sz="1100"/>
          </a:p>
        </p:txBody>
      </p:sp>
      <p:sp>
        <p:nvSpPr>
          <p:cNvPr id="338" name="Google Shape;338;p55"/>
          <p:cNvSpPr/>
          <p:nvPr/>
        </p:nvSpPr>
        <p:spPr>
          <a:xfrm>
            <a:off x="3004200" y="1668881"/>
            <a:ext cx="2140200" cy="369600"/>
          </a:xfrm>
          <a:prstGeom prst="chevron">
            <a:avLst>
              <a:gd fmla="val 50000" name="adj"/>
            </a:avLst>
          </a:prstGeom>
          <a:solidFill>
            <a:srgbClr val="2F5496"/>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9" name="Google Shape;339;p55"/>
          <p:cNvSpPr txBox="1"/>
          <p:nvPr/>
        </p:nvSpPr>
        <p:spPr>
          <a:xfrm>
            <a:off x="3316181" y="1683356"/>
            <a:ext cx="15783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Arial"/>
                <a:ea typeface="Arial"/>
                <a:cs typeface="Arial"/>
                <a:sym typeface="Arial"/>
              </a:rPr>
              <a:t>Enterprise Archive Capability</a:t>
            </a:r>
            <a:endParaRPr b="0" i="0" sz="1100" u="none" cap="none" strike="noStrike">
              <a:solidFill>
                <a:srgbClr val="000000"/>
              </a:solidFill>
              <a:latin typeface="Arial"/>
              <a:ea typeface="Arial"/>
              <a:cs typeface="Arial"/>
              <a:sym typeface="Arial"/>
            </a:endParaRPr>
          </a:p>
        </p:txBody>
      </p:sp>
      <p:sp>
        <p:nvSpPr>
          <p:cNvPr id="340" name="Google Shape;340;p55"/>
          <p:cNvSpPr/>
          <p:nvPr/>
        </p:nvSpPr>
        <p:spPr>
          <a:xfrm>
            <a:off x="5018631" y="1664292"/>
            <a:ext cx="282300" cy="369600"/>
          </a:xfrm>
          <a:prstGeom prst="chevron">
            <a:avLst>
              <a:gd fmla="val 66659" name="adj"/>
            </a:avLst>
          </a:prstGeom>
          <a:solidFill>
            <a:srgbClr val="1F3864"/>
          </a:solidFill>
          <a:ln cap="flat" cmpd="sng" w="25400">
            <a:solidFill>
              <a:srgbClr val="1F386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1" name="Google Shape;341;p55"/>
          <p:cNvSpPr/>
          <p:nvPr/>
        </p:nvSpPr>
        <p:spPr>
          <a:xfrm>
            <a:off x="5179388" y="1664288"/>
            <a:ext cx="3381900" cy="369600"/>
          </a:xfrm>
          <a:prstGeom prst="chevron">
            <a:avLst>
              <a:gd fmla="val 50000" name="adj"/>
            </a:avLst>
          </a:prstGeom>
          <a:solidFill>
            <a:srgbClr val="1F3864"/>
          </a:solidFill>
          <a:ln cap="flat" cmpd="sng" w="25400">
            <a:solidFill>
              <a:srgbClr val="1F386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2" name="Google Shape;342;p55"/>
          <p:cNvSpPr txBox="1"/>
          <p:nvPr/>
        </p:nvSpPr>
        <p:spPr>
          <a:xfrm>
            <a:off x="5389668" y="1683244"/>
            <a:ext cx="3020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FFFFFF"/>
                </a:solidFill>
                <a:latin typeface="Arial"/>
                <a:ea typeface="Arial"/>
                <a:cs typeface="Arial"/>
                <a:sym typeface="Arial"/>
              </a:rPr>
              <a:t>Sustainment of Archive / Access Enterprise Functionality</a:t>
            </a:r>
            <a:endParaRPr b="0" i="0" sz="1100" u="none" cap="none" strike="noStrike">
              <a:solidFill>
                <a:srgbClr val="000000"/>
              </a:solidFill>
              <a:latin typeface="Arial"/>
              <a:ea typeface="Arial"/>
              <a:cs typeface="Arial"/>
              <a:sym typeface="Arial"/>
            </a:endParaRPr>
          </a:p>
        </p:txBody>
      </p:sp>
      <p:sp>
        <p:nvSpPr>
          <p:cNvPr id="343" name="Google Shape;343;p55"/>
          <p:cNvSpPr txBox="1"/>
          <p:nvPr/>
        </p:nvSpPr>
        <p:spPr>
          <a:xfrm>
            <a:off x="3116663" y="2457047"/>
            <a:ext cx="21711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NCCF Enterprise, Archive,</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and Stewardship Development</a:t>
            </a:r>
            <a:endParaRPr b="0" i="0" sz="1300" u="none" cap="none" strike="noStrike">
              <a:solidFill>
                <a:srgbClr val="000000"/>
              </a:solidFill>
              <a:latin typeface="Arial"/>
              <a:ea typeface="Arial"/>
              <a:cs typeface="Arial"/>
              <a:sym typeface="Arial"/>
            </a:endParaRPr>
          </a:p>
        </p:txBody>
      </p:sp>
      <p:sp>
        <p:nvSpPr>
          <p:cNvPr id="344" name="Google Shape;344;p55"/>
          <p:cNvSpPr txBox="1"/>
          <p:nvPr/>
        </p:nvSpPr>
        <p:spPr>
          <a:xfrm>
            <a:off x="4134152" y="3514913"/>
            <a:ext cx="4027500" cy="223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Migration of Legacy Data Streams from Existing Archive Systems</a:t>
            </a:r>
            <a:endParaRPr b="0" i="0" sz="1000" u="none" cap="none" strike="noStrike">
              <a:solidFill>
                <a:srgbClr val="000000"/>
              </a:solidFill>
              <a:latin typeface="Arial"/>
              <a:ea typeface="Arial"/>
              <a:cs typeface="Arial"/>
              <a:sym typeface="Arial"/>
            </a:endParaRPr>
          </a:p>
        </p:txBody>
      </p:sp>
      <p:cxnSp>
        <p:nvCxnSpPr>
          <p:cNvPr id="345" name="Google Shape;345;p55"/>
          <p:cNvCxnSpPr>
            <a:stCxn id="346" idx="5"/>
          </p:cNvCxnSpPr>
          <p:nvPr/>
        </p:nvCxnSpPr>
        <p:spPr>
          <a:xfrm>
            <a:off x="3405053" y="2371950"/>
            <a:ext cx="2507400" cy="5100"/>
          </a:xfrm>
          <a:prstGeom prst="straightConnector1">
            <a:avLst/>
          </a:prstGeom>
          <a:solidFill>
            <a:srgbClr val="2F5496"/>
          </a:solidFill>
          <a:ln cap="flat" cmpd="sng" w="57150">
            <a:solidFill>
              <a:srgbClr val="2F5496"/>
            </a:solidFill>
            <a:prstDash val="solid"/>
            <a:round/>
            <a:headEnd len="sm" w="sm" type="none"/>
            <a:tailEnd len="sm" w="sm" type="none"/>
          </a:ln>
        </p:spPr>
      </p:cxnSp>
      <p:cxnSp>
        <p:nvCxnSpPr>
          <p:cNvPr id="347" name="Google Shape;347;p55"/>
          <p:cNvCxnSpPr/>
          <p:nvPr/>
        </p:nvCxnSpPr>
        <p:spPr>
          <a:xfrm flipH="1" rot="10800000">
            <a:off x="5256893" y="2373206"/>
            <a:ext cx="3308100" cy="3300"/>
          </a:xfrm>
          <a:prstGeom prst="straightConnector1">
            <a:avLst/>
          </a:prstGeom>
          <a:noFill/>
          <a:ln cap="flat" cmpd="sng" w="57150">
            <a:solidFill>
              <a:srgbClr val="2F5496"/>
            </a:solidFill>
            <a:prstDash val="solid"/>
            <a:round/>
            <a:headEnd len="sm" w="sm" type="none"/>
            <a:tailEnd len="med" w="med" type="triangle"/>
          </a:ln>
        </p:spPr>
      </p:cxnSp>
      <p:cxnSp>
        <p:nvCxnSpPr>
          <p:cNvPr id="348" name="Google Shape;348;p55"/>
          <p:cNvCxnSpPr>
            <a:stCxn id="349" idx="5"/>
            <a:endCxn id="346" idx="5"/>
          </p:cNvCxnSpPr>
          <p:nvPr/>
        </p:nvCxnSpPr>
        <p:spPr>
          <a:xfrm>
            <a:off x="1235069" y="2371950"/>
            <a:ext cx="2169900" cy="0"/>
          </a:xfrm>
          <a:prstGeom prst="straightConnector1">
            <a:avLst/>
          </a:prstGeom>
          <a:solidFill>
            <a:srgbClr val="2F5496"/>
          </a:solidFill>
          <a:ln cap="flat" cmpd="sng" w="57150">
            <a:solidFill>
              <a:srgbClr val="2F5496"/>
            </a:solidFill>
            <a:prstDash val="solid"/>
            <a:round/>
            <a:headEnd len="sm" w="sm" type="none"/>
            <a:tailEnd len="sm" w="sm" type="none"/>
          </a:ln>
        </p:spPr>
      </p:cxnSp>
      <p:sp>
        <p:nvSpPr>
          <p:cNvPr id="349" name="Google Shape;349;p55"/>
          <p:cNvSpPr/>
          <p:nvPr/>
        </p:nvSpPr>
        <p:spPr>
          <a:xfrm>
            <a:off x="1091519" y="2298300"/>
            <a:ext cx="191400" cy="147300"/>
          </a:xfrm>
          <a:prstGeom prst="triangle">
            <a:avLst>
              <a:gd fmla="val 50000" name="adj"/>
            </a:avLst>
          </a:prstGeom>
          <a:solidFill>
            <a:srgbClr val="2F5496"/>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50" name="Google Shape;350;p55"/>
          <p:cNvSpPr txBox="1"/>
          <p:nvPr/>
        </p:nvSpPr>
        <p:spPr>
          <a:xfrm>
            <a:off x="5261075" y="2438075"/>
            <a:ext cx="31806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NCCF Enterprise Archive, and Stewardship and Iterative Optimization Releases</a:t>
            </a:r>
            <a:endParaRPr b="0" i="0" sz="1300" u="none" cap="none" strike="noStrike">
              <a:solidFill>
                <a:srgbClr val="000000"/>
              </a:solidFill>
              <a:latin typeface="Arial"/>
              <a:ea typeface="Arial"/>
              <a:cs typeface="Arial"/>
              <a:sym typeface="Arial"/>
            </a:endParaRPr>
          </a:p>
        </p:txBody>
      </p:sp>
      <p:sp>
        <p:nvSpPr>
          <p:cNvPr id="351" name="Google Shape;351;p55"/>
          <p:cNvSpPr/>
          <p:nvPr/>
        </p:nvSpPr>
        <p:spPr>
          <a:xfrm>
            <a:off x="2682470" y="2872519"/>
            <a:ext cx="183600" cy="147300"/>
          </a:xfrm>
          <a:prstGeom prst="triangle">
            <a:avLst>
              <a:gd fmla="val 50000" name="adj"/>
            </a:avLst>
          </a:prstGeom>
          <a:no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cxnSp>
        <p:nvCxnSpPr>
          <p:cNvPr id="352" name="Google Shape;352;p55"/>
          <p:cNvCxnSpPr/>
          <p:nvPr/>
        </p:nvCxnSpPr>
        <p:spPr>
          <a:xfrm flipH="1" rot="10800000">
            <a:off x="3999593" y="3401006"/>
            <a:ext cx="4527600" cy="4200"/>
          </a:xfrm>
          <a:prstGeom prst="straightConnector1">
            <a:avLst/>
          </a:prstGeom>
          <a:noFill/>
          <a:ln cap="flat" cmpd="sng" w="57150">
            <a:solidFill>
              <a:srgbClr val="2F5496"/>
            </a:solidFill>
            <a:prstDash val="solid"/>
            <a:round/>
            <a:headEnd len="sm" w="sm" type="none"/>
            <a:tailEnd len="med" w="med" type="triangle"/>
          </a:ln>
        </p:spPr>
      </p:cxnSp>
      <p:sp>
        <p:nvSpPr>
          <p:cNvPr id="353" name="Google Shape;353;p55"/>
          <p:cNvSpPr/>
          <p:nvPr/>
        </p:nvSpPr>
        <p:spPr>
          <a:xfrm>
            <a:off x="3888529" y="3340092"/>
            <a:ext cx="171000" cy="147300"/>
          </a:xfrm>
          <a:prstGeom prst="triangle">
            <a:avLst>
              <a:gd fmla="val 50000" name="adj"/>
            </a:avLst>
          </a:prstGeom>
          <a:no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54" name="Google Shape;354;p55"/>
          <p:cNvSpPr/>
          <p:nvPr/>
        </p:nvSpPr>
        <p:spPr>
          <a:xfrm>
            <a:off x="1253607" y="1665713"/>
            <a:ext cx="1678500" cy="369600"/>
          </a:xfrm>
          <a:prstGeom prst="chevron">
            <a:avLst>
              <a:gd fmla="val 50000" name="adj"/>
            </a:avLst>
          </a:prstGeom>
          <a:solidFill>
            <a:srgbClr val="D8E2F3"/>
          </a:solidFill>
          <a:ln cap="flat" cmpd="sng" w="25400">
            <a:solidFill>
              <a:srgbClr val="D8E2F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5" name="Google Shape;355;p55"/>
          <p:cNvSpPr/>
          <p:nvPr/>
        </p:nvSpPr>
        <p:spPr>
          <a:xfrm>
            <a:off x="2830823" y="1665710"/>
            <a:ext cx="282300" cy="369600"/>
          </a:xfrm>
          <a:prstGeom prst="chevron">
            <a:avLst>
              <a:gd fmla="val 66659" name="adj"/>
            </a:avLst>
          </a:prstGeom>
          <a:solidFill>
            <a:srgbClr val="8DA9DB"/>
          </a:solidFill>
          <a:ln cap="flat" cmpd="sng" w="25400">
            <a:solidFill>
              <a:srgbClr val="8DA9D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6" name="Google Shape;356;p55"/>
          <p:cNvSpPr txBox="1"/>
          <p:nvPr/>
        </p:nvSpPr>
        <p:spPr>
          <a:xfrm>
            <a:off x="1791359" y="1770629"/>
            <a:ext cx="9057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lang="en" sz="900"/>
              <a:t>Version 1</a:t>
            </a:r>
            <a:endParaRPr b="0" i="0" sz="1100" u="none" cap="none" strike="noStrike">
              <a:solidFill>
                <a:srgbClr val="000000"/>
              </a:solidFill>
              <a:latin typeface="Arial"/>
              <a:ea typeface="Arial"/>
              <a:cs typeface="Arial"/>
              <a:sym typeface="Arial"/>
            </a:endParaRPr>
          </a:p>
        </p:txBody>
      </p:sp>
      <p:sp>
        <p:nvSpPr>
          <p:cNvPr id="357" name="Google Shape;357;p55"/>
          <p:cNvSpPr txBox="1"/>
          <p:nvPr/>
        </p:nvSpPr>
        <p:spPr>
          <a:xfrm>
            <a:off x="1376425" y="2438000"/>
            <a:ext cx="1216200" cy="37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NCCF Archive</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1000" u="none" cap="none" strike="noStrike">
                <a:solidFill>
                  <a:srgbClr val="000000"/>
                </a:solidFill>
                <a:latin typeface="Arial"/>
                <a:ea typeface="Arial"/>
                <a:cs typeface="Arial"/>
                <a:sym typeface="Arial"/>
              </a:rPr>
              <a:t> </a:t>
            </a:r>
            <a:r>
              <a:rPr lang="en" sz="1000"/>
              <a:t>Pilots to Version 1</a:t>
            </a:r>
            <a:endParaRPr b="0" i="0" sz="1300" u="none" cap="none" strike="noStrike">
              <a:solidFill>
                <a:srgbClr val="000000"/>
              </a:solidFill>
              <a:latin typeface="Arial"/>
              <a:ea typeface="Arial"/>
              <a:cs typeface="Arial"/>
              <a:sym typeface="Arial"/>
            </a:endParaRPr>
          </a:p>
        </p:txBody>
      </p:sp>
      <p:sp>
        <p:nvSpPr>
          <p:cNvPr id="346" name="Google Shape;346;p55"/>
          <p:cNvSpPr/>
          <p:nvPr/>
        </p:nvSpPr>
        <p:spPr>
          <a:xfrm>
            <a:off x="3261503" y="2298300"/>
            <a:ext cx="191400" cy="147300"/>
          </a:xfrm>
          <a:prstGeom prst="triangle">
            <a:avLst>
              <a:gd fmla="val 50000" name="adj"/>
            </a:avLst>
          </a:prstGeom>
          <a:solidFill>
            <a:srgbClr val="FFFFFF"/>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58" name="Google Shape;358;p55"/>
          <p:cNvSpPr/>
          <p:nvPr/>
        </p:nvSpPr>
        <p:spPr>
          <a:xfrm>
            <a:off x="5119271" y="2302839"/>
            <a:ext cx="171000" cy="147300"/>
          </a:xfrm>
          <a:prstGeom prst="triangle">
            <a:avLst>
              <a:gd fmla="val 50000" name="adj"/>
            </a:avLst>
          </a:prstGeom>
          <a:solidFill>
            <a:schemeClr val="lt1"/>
          </a:solidFill>
          <a:ln cap="flat" cmpd="sng" w="25400">
            <a:solidFill>
              <a:srgbClr val="2F549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59" name="Google Shape;359;p55"/>
          <p:cNvSpPr txBox="1"/>
          <p:nvPr/>
        </p:nvSpPr>
        <p:spPr>
          <a:xfrm>
            <a:off x="81025" y="3005050"/>
            <a:ext cx="157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(Specific dates subject  to change)</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6"/>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solidFill>
                  <a:schemeClr val="dk1"/>
                </a:solidFill>
              </a:rPr>
              <a:t>Knowledge </a:t>
            </a:r>
            <a:r>
              <a:rPr lang="en">
                <a:solidFill>
                  <a:schemeClr val="dk1"/>
                </a:solidFill>
              </a:rPr>
              <a:t>Graph</a:t>
            </a:r>
            <a:r>
              <a:rPr lang="en">
                <a:solidFill>
                  <a:schemeClr val="dk1"/>
                </a:solidFill>
              </a:rPr>
              <a:t> (KG) Workflow</a:t>
            </a:r>
            <a:endParaRPr/>
          </a:p>
        </p:txBody>
      </p:sp>
      <p:pic>
        <p:nvPicPr>
          <p:cNvPr id="366" name="Google Shape;366;p56"/>
          <p:cNvPicPr preferRelativeResize="0"/>
          <p:nvPr/>
        </p:nvPicPr>
        <p:blipFill rotWithShape="1">
          <a:blip r:embed="rId3">
            <a:alphaModFix/>
          </a:blip>
          <a:srcRect b="0" l="8355" r="2850" t="0"/>
          <a:stretch/>
        </p:blipFill>
        <p:spPr>
          <a:xfrm>
            <a:off x="362756" y="1038225"/>
            <a:ext cx="6343182" cy="2616281"/>
          </a:xfrm>
          <a:prstGeom prst="rect">
            <a:avLst/>
          </a:prstGeom>
          <a:noFill/>
          <a:ln>
            <a:noFill/>
          </a:ln>
        </p:spPr>
      </p:pic>
      <p:sp>
        <p:nvSpPr>
          <p:cNvPr id="367" name="Google Shape;367;p56"/>
          <p:cNvSpPr txBox="1"/>
          <p:nvPr/>
        </p:nvSpPr>
        <p:spPr>
          <a:xfrm>
            <a:off x="1060200" y="3623906"/>
            <a:ext cx="7023600" cy="414600"/>
          </a:xfrm>
          <a:prstGeom prst="rect">
            <a:avLst/>
          </a:prstGeom>
          <a:noFill/>
          <a:ln>
            <a:noFill/>
          </a:ln>
        </p:spPr>
        <p:txBody>
          <a:bodyPr anchorCtr="0" anchor="t" bIns="68575" lIns="68575" spcFirstLastPara="1" rIns="68575" wrap="square" tIns="68575">
            <a:normAutofit/>
          </a:bodyPr>
          <a:lstStyle/>
          <a:p>
            <a:pPr indent="0" lvl="0" marL="0" rtl="0" algn="ctr">
              <a:spcBef>
                <a:spcPts val="0"/>
              </a:spcBef>
              <a:spcAft>
                <a:spcPts val="0"/>
              </a:spcAft>
              <a:buNone/>
            </a:pPr>
            <a:r>
              <a:rPr lang="en" sz="800">
                <a:solidFill>
                  <a:srgbClr val="1A73E8"/>
                </a:solidFill>
                <a:highlight>
                  <a:srgbClr val="FFFFFF"/>
                </a:highlight>
                <a:uFill>
                  <a:noFill/>
                </a:uFill>
                <a:latin typeface="Roboto"/>
                <a:ea typeface="Roboto"/>
                <a:cs typeface="Roboto"/>
                <a:sym typeface="Roboto"/>
                <a:hlinkClick r:id="rId4">
                  <a:extLst>
                    <a:ext uri="{A12FA001-AC4F-418D-AE19-62706E023703}">
                      <ahyp:hlinkClr val="tx"/>
                    </a:ext>
                  </a:extLst>
                </a:hlinkClick>
              </a:rPr>
              <a:t>https://ontologforum.s3.amazonaws.com/OntologySummit2020/Communique/OntologySummit2020Communique.pdf</a:t>
            </a:r>
            <a:endParaRPr sz="1100"/>
          </a:p>
        </p:txBody>
      </p:sp>
      <p:sp>
        <p:nvSpPr>
          <p:cNvPr id="368" name="Google Shape;368;p56"/>
          <p:cNvSpPr txBox="1"/>
          <p:nvPr/>
        </p:nvSpPr>
        <p:spPr>
          <a:xfrm>
            <a:off x="6437550" y="1046500"/>
            <a:ext cx="2605800" cy="221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500">
                <a:latin typeface="Calibri"/>
                <a:ea typeface="Calibri"/>
                <a:cs typeface="Calibri"/>
                <a:sym typeface="Calibri"/>
              </a:rPr>
              <a:t>“Methods of building a KG take us from raw, messy, and disconnected data/information that is hard to query, analyze, and visualize to a more refined, organized, cleaned, and linked product that is easier to visualize, query, and analyze.” (</a:t>
            </a:r>
            <a:r>
              <a:rPr lang="en" sz="1500" u="sng">
                <a:solidFill>
                  <a:schemeClr val="hlink"/>
                </a:solidFill>
                <a:latin typeface="Calibri"/>
                <a:ea typeface="Calibri"/>
                <a:cs typeface="Calibri"/>
                <a:sym typeface="Calibri"/>
                <a:hlinkClick r:id="rId5"/>
              </a:rPr>
              <a:t>Baclawski et al., 2020</a:t>
            </a:r>
            <a:r>
              <a:rPr lang="en" sz="1500">
                <a:latin typeface="Calibri"/>
                <a:ea typeface="Calibri"/>
                <a:cs typeface="Calibri"/>
                <a:sym typeface="Calibri"/>
              </a:rPr>
              <a:t>)</a:t>
            </a:r>
            <a:endParaRPr sz="1500">
              <a:latin typeface="Calibri"/>
              <a:ea typeface="Calibri"/>
              <a:cs typeface="Calibri"/>
              <a:sym typeface="Calibri"/>
            </a:endParaRPr>
          </a:p>
        </p:txBody>
      </p:sp>
      <p:sp>
        <p:nvSpPr>
          <p:cNvPr id="369" name="Google Shape;369;p56"/>
          <p:cNvSpPr txBox="1"/>
          <p:nvPr/>
        </p:nvSpPr>
        <p:spPr>
          <a:xfrm>
            <a:off x="254950" y="3849950"/>
            <a:ext cx="8624100" cy="104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lang="en" sz="1300">
                <a:solidFill>
                  <a:schemeClr val="dk1"/>
                </a:solidFill>
              </a:rPr>
              <a:t> </a:t>
            </a:r>
            <a:r>
              <a:rPr lang="en" sz="1700">
                <a:solidFill>
                  <a:schemeClr val="dk1"/>
                </a:solidFill>
              </a:rPr>
              <a:t>Critically, the KG is an integrated component of the archive workflow, not bolted on after the fact. Information and relationships are extracted throughout the workflow, and all these pieces are part of the data model.</a:t>
            </a: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7"/>
          <p:cNvSpPr txBox="1"/>
          <p:nvPr>
            <p:ph idx="1" type="body"/>
          </p:nvPr>
        </p:nvSpPr>
        <p:spPr>
          <a:xfrm>
            <a:off x="0" y="969175"/>
            <a:ext cx="5979600" cy="36750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 sz="2400"/>
              <a:t>Every archive workflow step is tracked and considered “data”, enabling new kinds of searches and interactions </a:t>
            </a:r>
            <a:endParaRPr sz="2400"/>
          </a:p>
          <a:p>
            <a:pPr indent="-381000" lvl="0" marL="457200" rtl="0" algn="l">
              <a:spcBef>
                <a:spcPts val="0"/>
              </a:spcBef>
              <a:spcAft>
                <a:spcPts val="0"/>
              </a:spcAft>
              <a:buSzPts val="2400"/>
              <a:buChar char="●"/>
            </a:pPr>
            <a:r>
              <a:rPr lang="en" sz="2400"/>
              <a:t>Deep provenance inquiries become possible, enabling </a:t>
            </a:r>
            <a:r>
              <a:rPr lang="en" sz="2400"/>
              <a:t>scientific </a:t>
            </a:r>
            <a:r>
              <a:rPr lang="en" sz="2400"/>
              <a:t>reproducibility and transparency</a:t>
            </a:r>
            <a:endParaRPr sz="2400"/>
          </a:p>
          <a:p>
            <a:pPr indent="-381000" lvl="0" marL="457200" rtl="0" algn="l">
              <a:spcBef>
                <a:spcPts val="0"/>
              </a:spcBef>
              <a:spcAft>
                <a:spcPts val="0"/>
              </a:spcAft>
              <a:buSzPts val="2400"/>
              <a:buChar char="●"/>
            </a:pPr>
            <a:r>
              <a:rPr lang="en" sz="2400"/>
              <a:t>Linkages to other concepts in the KG (and to other KGs) can be explored via the “connective” power of the KG</a:t>
            </a:r>
            <a:endParaRPr sz="2400"/>
          </a:p>
          <a:p>
            <a:pPr indent="-381000" lvl="0" marL="457200" rtl="0" algn="l">
              <a:spcBef>
                <a:spcPts val="0"/>
              </a:spcBef>
              <a:spcAft>
                <a:spcPts val="0"/>
              </a:spcAft>
              <a:buSzPts val="2400"/>
              <a:buChar char="●"/>
            </a:pPr>
            <a:r>
              <a:rPr lang="en" sz="2400"/>
              <a:t>Enables Earth Digital Twin implementation</a:t>
            </a:r>
            <a:endParaRPr sz="2400"/>
          </a:p>
        </p:txBody>
      </p:sp>
      <p:sp>
        <p:nvSpPr>
          <p:cNvPr id="375" name="Google Shape;375;p57"/>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Power of a Fully-Integrated KG</a:t>
            </a:r>
            <a:endParaRPr/>
          </a:p>
        </p:txBody>
      </p:sp>
      <p:pic>
        <p:nvPicPr>
          <p:cNvPr id="376" name="Google Shape;376;p57"/>
          <p:cNvPicPr preferRelativeResize="0"/>
          <p:nvPr/>
        </p:nvPicPr>
        <p:blipFill>
          <a:blip r:embed="rId3">
            <a:alphaModFix/>
          </a:blip>
          <a:stretch>
            <a:fillRect/>
          </a:stretch>
        </p:blipFill>
        <p:spPr>
          <a:xfrm>
            <a:off x="5979625" y="1300450"/>
            <a:ext cx="3023125" cy="2736450"/>
          </a:xfrm>
          <a:prstGeom prst="rect">
            <a:avLst/>
          </a:prstGeom>
          <a:noFill/>
          <a:ln>
            <a:noFill/>
          </a:ln>
        </p:spPr>
      </p:pic>
      <p:sp>
        <p:nvSpPr>
          <p:cNvPr id="377" name="Google Shape;377;p57"/>
          <p:cNvSpPr txBox="1"/>
          <p:nvPr/>
        </p:nvSpPr>
        <p:spPr>
          <a:xfrm>
            <a:off x="3569400" y="4479050"/>
            <a:ext cx="32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So how do we do this at scale?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8"/>
          <p:cNvSpPr/>
          <p:nvPr/>
        </p:nvSpPr>
        <p:spPr>
          <a:xfrm>
            <a:off x="7530650" y="42795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DIP Messages</a:t>
            </a:r>
            <a:endParaRPr sz="900"/>
          </a:p>
        </p:txBody>
      </p:sp>
      <p:sp>
        <p:nvSpPr>
          <p:cNvPr id="383" name="Google Shape;383;p58"/>
          <p:cNvSpPr/>
          <p:nvPr/>
        </p:nvSpPr>
        <p:spPr>
          <a:xfrm>
            <a:off x="7242113" y="387592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DIP Record</a:t>
            </a:r>
            <a:endParaRPr sz="900"/>
          </a:p>
        </p:txBody>
      </p:sp>
      <p:sp>
        <p:nvSpPr>
          <p:cNvPr id="384" name="Google Shape;384;p58"/>
          <p:cNvSpPr/>
          <p:nvPr/>
        </p:nvSpPr>
        <p:spPr>
          <a:xfrm>
            <a:off x="3568250" y="39747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DIP Messages</a:t>
            </a:r>
            <a:endParaRPr sz="900"/>
          </a:p>
        </p:txBody>
      </p:sp>
      <p:sp>
        <p:nvSpPr>
          <p:cNvPr id="385" name="Google Shape;385;p58"/>
          <p:cNvSpPr/>
          <p:nvPr/>
        </p:nvSpPr>
        <p:spPr>
          <a:xfrm>
            <a:off x="3339650" y="3517563"/>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AIU Record</a:t>
            </a:r>
            <a:endParaRPr sz="900"/>
          </a:p>
        </p:txBody>
      </p:sp>
      <p:sp>
        <p:nvSpPr>
          <p:cNvPr id="386" name="Google Shape;386;p58"/>
          <p:cNvSpPr/>
          <p:nvPr/>
        </p:nvSpPr>
        <p:spPr>
          <a:xfrm>
            <a:off x="3087500" y="3074525"/>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Archive Data</a:t>
            </a:r>
            <a:endParaRPr sz="900"/>
          </a:p>
        </p:txBody>
      </p:sp>
      <p:sp>
        <p:nvSpPr>
          <p:cNvPr id="387" name="Google Shape;387;p58"/>
          <p:cNvSpPr/>
          <p:nvPr/>
        </p:nvSpPr>
        <p:spPr>
          <a:xfrm>
            <a:off x="461675" y="1907250"/>
            <a:ext cx="941400" cy="448200"/>
          </a:xfrm>
          <a:prstGeom prst="roundRect">
            <a:avLst>
              <a:gd fmla="val 16667" name="adj"/>
            </a:avLst>
          </a:prstGeom>
          <a:solidFill>
            <a:srgbClr val="D9EAD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file*</a:t>
            </a:r>
            <a:endParaRPr sz="1200"/>
          </a:p>
        </p:txBody>
      </p:sp>
      <p:sp>
        <p:nvSpPr>
          <p:cNvPr id="388" name="Google Shape;388;p58"/>
          <p:cNvSpPr/>
          <p:nvPr/>
        </p:nvSpPr>
        <p:spPr>
          <a:xfrm>
            <a:off x="1716875" y="1831050"/>
            <a:ext cx="941400" cy="448200"/>
          </a:xfrm>
          <a:prstGeom prst="roundRect">
            <a:avLst>
              <a:gd fmla="val 16667" name="adj"/>
            </a:avLst>
          </a:prstGeom>
          <a:solidFill>
            <a:srgbClr val="9FC5E8"/>
          </a:solidFill>
          <a:ln cap="flat" cmpd="sng" w="9525">
            <a:solidFill>
              <a:srgbClr val="373545"/>
            </a:solidFill>
            <a:prstDash val="dot"/>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t>Pre-</a:t>
            </a:r>
            <a:br>
              <a:rPr lang="en" sz="1100"/>
            </a:br>
            <a:r>
              <a:rPr lang="en" sz="1100"/>
              <a:t>processor*</a:t>
            </a:r>
            <a:endParaRPr sz="1100"/>
          </a:p>
        </p:txBody>
      </p:sp>
      <p:sp>
        <p:nvSpPr>
          <p:cNvPr id="389" name="Google Shape;389;p58"/>
          <p:cNvSpPr/>
          <p:nvPr/>
        </p:nvSpPr>
        <p:spPr>
          <a:xfrm>
            <a:off x="2784038" y="1830763"/>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AIU </a:t>
            </a:r>
            <a:br>
              <a:rPr lang="en" sz="1200"/>
            </a:br>
            <a:r>
              <a:rPr lang="en" sz="1200"/>
              <a:t>Workflow</a:t>
            </a:r>
            <a:endParaRPr sz="1200"/>
          </a:p>
        </p:txBody>
      </p:sp>
      <p:sp>
        <p:nvSpPr>
          <p:cNvPr id="390" name="Google Shape;390;p58"/>
          <p:cNvSpPr/>
          <p:nvPr/>
        </p:nvSpPr>
        <p:spPr>
          <a:xfrm>
            <a:off x="2784050" y="26225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 and Load Task</a:t>
            </a:r>
            <a:endParaRPr sz="900"/>
          </a:p>
        </p:txBody>
      </p:sp>
      <p:sp>
        <p:nvSpPr>
          <p:cNvPr id="391" name="Google Shape;391;p58"/>
          <p:cNvSpPr/>
          <p:nvPr/>
        </p:nvSpPr>
        <p:spPr>
          <a:xfrm>
            <a:off x="353375" y="968750"/>
            <a:ext cx="1191300" cy="448200"/>
          </a:xfrm>
          <a:prstGeom prst="roundRect">
            <a:avLst>
              <a:gd fmla="val 16667" name="adj"/>
            </a:avLst>
          </a:prstGeom>
          <a:solidFill>
            <a:schemeClr val="dk1"/>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Ingest</a:t>
            </a:r>
            <a:endParaRPr sz="1200">
              <a:solidFill>
                <a:schemeClr val="lt1"/>
              </a:solidFill>
            </a:endParaRPr>
          </a:p>
        </p:txBody>
      </p:sp>
      <p:sp>
        <p:nvSpPr>
          <p:cNvPr id="392" name="Google Shape;392;p58"/>
          <p:cNvSpPr/>
          <p:nvPr/>
        </p:nvSpPr>
        <p:spPr>
          <a:xfrm>
            <a:off x="2781750" y="1118750"/>
            <a:ext cx="1153500" cy="298200"/>
          </a:xfrm>
          <a:prstGeom prst="cube">
            <a:avLst>
              <a:gd fmla="val 28932" name="adj"/>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8"/>
          <p:cNvSpPr/>
          <p:nvPr/>
        </p:nvSpPr>
        <p:spPr>
          <a:xfrm>
            <a:off x="2088600" y="968750"/>
            <a:ext cx="6181200" cy="448200"/>
          </a:xfrm>
          <a:prstGeom prst="cube">
            <a:avLst>
              <a:gd fmla="val 28932" name="adj"/>
            </a:avLst>
          </a:prstGeom>
          <a:solidFill>
            <a:srgbClr val="45818E"/>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4" name="Google Shape;394;p58"/>
          <p:cNvCxnSpPr>
            <a:stCxn id="389" idx="2"/>
            <a:endCxn id="390" idx="0"/>
          </p:cNvCxnSpPr>
          <p:nvPr/>
        </p:nvCxnSpPr>
        <p:spPr>
          <a:xfrm>
            <a:off x="3254738" y="2278963"/>
            <a:ext cx="0" cy="3435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95" name="Google Shape;395;p58"/>
          <p:cNvCxnSpPr/>
          <p:nvPr/>
        </p:nvCxnSpPr>
        <p:spPr>
          <a:xfrm flipH="1" rot="10800000">
            <a:off x="1094600" y="1257750"/>
            <a:ext cx="1003800" cy="6495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cxnSp>
        <p:nvCxnSpPr>
          <p:cNvPr id="396" name="Google Shape;396;p58"/>
          <p:cNvCxnSpPr>
            <a:endCxn id="388" idx="0"/>
          </p:cNvCxnSpPr>
          <p:nvPr/>
        </p:nvCxnSpPr>
        <p:spPr>
          <a:xfrm>
            <a:off x="2183975" y="1429350"/>
            <a:ext cx="3600" cy="4017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42000"/>
              </a:srgbClr>
            </a:outerShdw>
          </a:effectLst>
        </p:spPr>
      </p:cxnSp>
      <p:cxnSp>
        <p:nvCxnSpPr>
          <p:cNvPr id="397" name="Google Shape;397;p58"/>
          <p:cNvCxnSpPr>
            <a:stCxn id="391" idx="2"/>
            <a:endCxn id="387" idx="0"/>
          </p:cNvCxnSpPr>
          <p:nvPr/>
        </p:nvCxnSpPr>
        <p:spPr>
          <a:xfrm flipH="1">
            <a:off x="932525" y="1416950"/>
            <a:ext cx="16500" cy="4902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cxnSp>
        <p:nvCxnSpPr>
          <p:cNvPr id="398" name="Google Shape;398;p58"/>
          <p:cNvCxnSpPr>
            <a:stCxn id="388" idx="2"/>
            <a:endCxn id="399" idx="0"/>
          </p:cNvCxnSpPr>
          <p:nvPr/>
        </p:nvCxnSpPr>
        <p:spPr>
          <a:xfrm flipH="1">
            <a:off x="2178275" y="2279250"/>
            <a:ext cx="9300" cy="331500"/>
          </a:xfrm>
          <a:prstGeom prst="straightConnector1">
            <a:avLst/>
          </a:prstGeom>
          <a:noFill/>
          <a:ln cap="flat" cmpd="sng" w="19050">
            <a:solidFill>
              <a:srgbClr val="A64D79"/>
            </a:solidFill>
            <a:prstDash val="solid"/>
            <a:round/>
            <a:headEnd len="med" w="med" type="none"/>
            <a:tailEnd len="med" w="med" type="triangle"/>
          </a:ln>
          <a:effectLst>
            <a:outerShdw blurRad="57150" rotWithShape="0" algn="bl" dir="5400000" dist="19050">
              <a:srgbClr val="000000">
                <a:alpha val="42000"/>
              </a:srgbClr>
            </a:outerShdw>
          </a:effectLst>
        </p:spPr>
      </p:cxnSp>
      <p:sp>
        <p:nvSpPr>
          <p:cNvPr id="400" name="Google Shape;400;p58"/>
          <p:cNvSpPr txBox="1"/>
          <p:nvPr/>
        </p:nvSpPr>
        <p:spPr>
          <a:xfrm>
            <a:off x="4373753" y="1083206"/>
            <a:ext cx="1794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rPr>
              <a:t>AWS EventBridge</a:t>
            </a:r>
            <a:endParaRPr sz="1500">
              <a:solidFill>
                <a:schemeClr val="lt1"/>
              </a:solidFill>
            </a:endParaRPr>
          </a:p>
        </p:txBody>
      </p:sp>
      <p:sp>
        <p:nvSpPr>
          <p:cNvPr id="401" name="Google Shape;401;p58"/>
          <p:cNvSpPr txBox="1"/>
          <p:nvPr/>
        </p:nvSpPr>
        <p:spPr>
          <a:xfrm>
            <a:off x="977100" y="231300"/>
            <a:ext cx="7189800" cy="44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t/>
            </a:r>
            <a:endParaRPr sz="1900">
              <a:solidFill>
                <a:schemeClr val="accent6"/>
              </a:solidFill>
              <a:latin typeface="Questrial"/>
              <a:ea typeface="Questrial"/>
              <a:cs typeface="Questrial"/>
              <a:sym typeface="Questrial"/>
            </a:endParaRPr>
          </a:p>
        </p:txBody>
      </p:sp>
      <p:cxnSp>
        <p:nvCxnSpPr>
          <p:cNvPr id="402" name="Google Shape;402;p58"/>
          <p:cNvCxnSpPr>
            <a:endCxn id="389" idx="0"/>
          </p:cNvCxnSpPr>
          <p:nvPr/>
        </p:nvCxnSpPr>
        <p:spPr>
          <a:xfrm flipH="1">
            <a:off x="3254738" y="1457563"/>
            <a:ext cx="1200" cy="3732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403" name="Google Shape;403;p58"/>
          <p:cNvSpPr/>
          <p:nvPr/>
        </p:nvSpPr>
        <p:spPr>
          <a:xfrm>
            <a:off x="3870500" y="2882750"/>
            <a:ext cx="516300" cy="340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600"/>
              <a:t>persistent storage</a:t>
            </a:r>
            <a:endParaRPr sz="600"/>
          </a:p>
        </p:txBody>
      </p:sp>
      <p:sp>
        <p:nvSpPr>
          <p:cNvPr id="404" name="Google Shape;404;p58"/>
          <p:cNvSpPr/>
          <p:nvPr/>
        </p:nvSpPr>
        <p:spPr>
          <a:xfrm>
            <a:off x="5372550" y="1118750"/>
            <a:ext cx="1153500" cy="298200"/>
          </a:xfrm>
          <a:prstGeom prst="cube">
            <a:avLst>
              <a:gd fmla="val 2893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8"/>
          <p:cNvSpPr/>
          <p:nvPr/>
        </p:nvSpPr>
        <p:spPr>
          <a:xfrm>
            <a:off x="4131200" y="336517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406" name="Google Shape;406;p58"/>
          <p:cNvSpPr/>
          <p:nvPr/>
        </p:nvSpPr>
        <p:spPr>
          <a:xfrm>
            <a:off x="3496050" y="247762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407" name="Google Shape;407;p58"/>
          <p:cNvSpPr/>
          <p:nvPr/>
        </p:nvSpPr>
        <p:spPr>
          <a:xfrm>
            <a:off x="4339525" y="38133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408" name="Google Shape;408;p58"/>
          <p:cNvSpPr/>
          <p:nvPr/>
        </p:nvSpPr>
        <p:spPr>
          <a:xfrm>
            <a:off x="1256200" y="1874550"/>
            <a:ext cx="336900" cy="2613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t>s3</a:t>
            </a:r>
            <a:endParaRPr sz="1000"/>
          </a:p>
        </p:txBody>
      </p:sp>
      <p:sp>
        <p:nvSpPr>
          <p:cNvPr id="399" name="Google Shape;399;p58"/>
          <p:cNvSpPr/>
          <p:nvPr/>
        </p:nvSpPr>
        <p:spPr>
          <a:xfrm>
            <a:off x="1707600" y="26107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Apply Tags</a:t>
            </a:r>
            <a:endParaRPr sz="900"/>
          </a:p>
        </p:txBody>
      </p:sp>
      <p:cxnSp>
        <p:nvCxnSpPr>
          <p:cNvPr id="409" name="Google Shape;409;p58"/>
          <p:cNvCxnSpPr>
            <a:stCxn id="388" idx="0"/>
          </p:cNvCxnSpPr>
          <p:nvPr/>
        </p:nvCxnSpPr>
        <p:spPr>
          <a:xfrm flipH="1" rot="10800000">
            <a:off x="2187575" y="1447950"/>
            <a:ext cx="278700" cy="3831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42000"/>
              </a:srgbClr>
            </a:outerShdw>
          </a:effectLst>
        </p:spPr>
      </p:cxnSp>
      <p:cxnSp>
        <p:nvCxnSpPr>
          <p:cNvPr id="410" name="Google Shape;410;p58"/>
          <p:cNvCxnSpPr>
            <a:stCxn id="389" idx="0"/>
          </p:cNvCxnSpPr>
          <p:nvPr/>
        </p:nvCxnSpPr>
        <p:spPr>
          <a:xfrm flipH="1" rot="10800000">
            <a:off x="3254738" y="1447963"/>
            <a:ext cx="714300" cy="382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411" name="Google Shape;411;p58"/>
          <p:cNvSpPr/>
          <p:nvPr/>
        </p:nvSpPr>
        <p:spPr>
          <a:xfrm>
            <a:off x="4460450" y="17983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AIC</a:t>
            </a:r>
            <a:br>
              <a:rPr lang="en" sz="1200"/>
            </a:br>
            <a:r>
              <a:rPr lang="en" sz="1200"/>
              <a:t>Workflow</a:t>
            </a:r>
            <a:endParaRPr sz="1200"/>
          </a:p>
        </p:txBody>
      </p:sp>
      <p:cxnSp>
        <p:nvCxnSpPr>
          <p:cNvPr id="412" name="Google Shape;412;p58"/>
          <p:cNvCxnSpPr>
            <a:endCxn id="411" idx="0"/>
          </p:cNvCxnSpPr>
          <p:nvPr/>
        </p:nvCxnSpPr>
        <p:spPr>
          <a:xfrm>
            <a:off x="4925450" y="1457250"/>
            <a:ext cx="5700" cy="3411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413" name="Google Shape;413;p58"/>
          <p:cNvSpPr/>
          <p:nvPr/>
        </p:nvSpPr>
        <p:spPr>
          <a:xfrm>
            <a:off x="5244650" y="4050976"/>
            <a:ext cx="1022100" cy="4767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Build AIC, DIP Messages</a:t>
            </a:r>
            <a:endParaRPr sz="900"/>
          </a:p>
        </p:txBody>
      </p:sp>
      <p:sp>
        <p:nvSpPr>
          <p:cNvPr id="414" name="Google Shape;414;p58"/>
          <p:cNvSpPr/>
          <p:nvPr/>
        </p:nvSpPr>
        <p:spPr>
          <a:xfrm>
            <a:off x="5016050" y="3593763"/>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Generate AIC Record</a:t>
            </a:r>
            <a:endParaRPr sz="900"/>
          </a:p>
        </p:txBody>
      </p:sp>
      <p:sp>
        <p:nvSpPr>
          <p:cNvPr id="415" name="Google Shape;415;p58"/>
          <p:cNvSpPr/>
          <p:nvPr/>
        </p:nvSpPr>
        <p:spPr>
          <a:xfrm>
            <a:off x="4729400" y="3172025"/>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Compute Membership</a:t>
            </a:r>
            <a:endParaRPr sz="900"/>
          </a:p>
        </p:txBody>
      </p:sp>
      <p:sp>
        <p:nvSpPr>
          <p:cNvPr id="416" name="Google Shape;416;p58"/>
          <p:cNvSpPr/>
          <p:nvPr/>
        </p:nvSpPr>
        <p:spPr>
          <a:xfrm>
            <a:off x="4460450" y="2774925"/>
            <a:ext cx="941400" cy="4482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 and Load Task</a:t>
            </a:r>
            <a:endParaRPr sz="900"/>
          </a:p>
        </p:txBody>
      </p:sp>
      <p:sp>
        <p:nvSpPr>
          <p:cNvPr id="417" name="Google Shape;417;p58"/>
          <p:cNvSpPr/>
          <p:nvPr/>
        </p:nvSpPr>
        <p:spPr>
          <a:xfrm>
            <a:off x="5546900" y="2958950"/>
            <a:ext cx="516300" cy="340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600"/>
              <a:t>persistent storage</a:t>
            </a:r>
            <a:endParaRPr sz="600"/>
          </a:p>
        </p:txBody>
      </p:sp>
      <p:sp>
        <p:nvSpPr>
          <p:cNvPr id="418" name="Google Shape;418;p58"/>
          <p:cNvSpPr/>
          <p:nvPr/>
        </p:nvSpPr>
        <p:spPr>
          <a:xfrm>
            <a:off x="5883800" y="351757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sp>
        <p:nvSpPr>
          <p:cNvPr id="419" name="Google Shape;419;p58"/>
          <p:cNvSpPr/>
          <p:nvPr/>
        </p:nvSpPr>
        <p:spPr>
          <a:xfrm>
            <a:off x="6168325" y="39657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420" name="Google Shape;420;p58"/>
          <p:cNvCxnSpPr>
            <a:stCxn id="411" idx="2"/>
            <a:endCxn id="416" idx="0"/>
          </p:cNvCxnSpPr>
          <p:nvPr/>
        </p:nvCxnSpPr>
        <p:spPr>
          <a:xfrm>
            <a:off x="4931150" y="2246550"/>
            <a:ext cx="0" cy="5283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421" name="Google Shape;421;p58"/>
          <p:cNvSpPr/>
          <p:nvPr/>
        </p:nvSpPr>
        <p:spPr>
          <a:xfrm>
            <a:off x="6250075" y="1798350"/>
            <a:ext cx="941400" cy="4482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DIP</a:t>
            </a:r>
            <a:br>
              <a:rPr lang="en" sz="1200"/>
            </a:br>
            <a:r>
              <a:rPr lang="en" sz="1200"/>
              <a:t>Workflow</a:t>
            </a:r>
            <a:endParaRPr sz="1200"/>
          </a:p>
        </p:txBody>
      </p:sp>
      <p:cxnSp>
        <p:nvCxnSpPr>
          <p:cNvPr id="422" name="Google Shape;422;p58"/>
          <p:cNvCxnSpPr>
            <a:stCxn id="421" idx="2"/>
            <a:endCxn id="423" idx="0"/>
          </p:cNvCxnSpPr>
          <p:nvPr/>
        </p:nvCxnSpPr>
        <p:spPr>
          <a:xfrm>
            <a:off x="6720775" y="2246550"/>
            <a:ext cx="0" cy="346500"/>
          </a:xfrm>
          <a:prstGeom prst="straightConnector1">
            <a:avLst/>
          </a:prstGeom>
          <a:noFill/>
          <a:ln cap="flat" cmpd="sng" w="28575">
            <a:solidFill>
              <a:srgbClr val="A64D79"/>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424" name="Google Shape;424;p58"/>
          <p:cNvSpPr/>
          <p:nvPr/>
        </p:nvSpPr>
        <p:spPr>
          <a:xfrm>
            <a:off x="6929700" y="3457750"/>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Deliver Data</a:t>
            </a:r>
            <a:endParaRPr sz="900"/>
          </a:p>
        </p:txBody>
      </p:sp>
      <p:sp>
        <p:nvSpPr>
          <p:cNvPr id="425" name="Google Shape;425;p58"/>
          <p:cNvSpPr/>
          <p:nvPr/>
        </p:nvSpPr>
        <p:spPr>
          <a:xfrm>
            <a:off x="6566575" y="3040800"/>
            <a:ext cx="941400" cy="4482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Transform Data</a:t>
            </a:r>
            <a:endParaRPr sz="900"/>
          </a:p>
        </p:txBody>
      </p:sp>
      <p:sp>
        <p:nvSpPr>
          <p:cNvPr id="423" name="Google Shape;423;p58"/>
          <p:cNvSpPr/>
          <p:nvPr/>
        </p:nvSpPr>
        <p:spPr>
          <a:xfrm>
            <a:off x="6250075" y="2593050"/>
            <a:ext cx="941400" cy="448200"/>
          </a:xfrm>
          <a:prstGeom prst="roundRect">
            <a:avLst>
              <a:gd fmla="val 16667" name="adj"/>
            </a:avLst>
          </a:prstGeom>
          <a:solidFill>
            <a:srgbClr val="ADADAD"/>
          </a:solidFill>
          <a:ln cap="flat" cmpd="sng" w="9525">
            <a:solidFill>
              <a:srgbClr val="30303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t>Read Message and Load Task</a:t>
            </a:r>
            <a:endParaRPr sz="900"/>
          </a:p>
        </p:txBody>
      </p:sp>
      <p:cxnSp>
        <p:nvCxnSpPr>
          <p:cNvPr id="426" name="Google Shape;426;p58"/>
          <p:cNvCxnSpPr>
            <a:endCxn id="421" idx="0"/>
          </p:cNvCxnSpPr>
          <p:nvPr/>
        </p:nvCxnSpPr>
        <p:spPr>
          <a:xfrm>
            <a:off x="6710575" y="1457550"/>
            <a:ext cx="10200" cy="340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427" name="Google Shape;427;p58"/>
          <p:cNvSpPr/>
          <p:nvPr/>
        </p:nvSpPr>
        <p:spPr>
          <a:xfrm>
            <a:off x="8165788" y="3714525"/>
            <a:ext cx="495900" cy="211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428" name="Google Shape;428;p58"/>
          <p:cNvCxnSpPr>
            <a:stCxn id="411" idx="0"/>
          </p:cNvCxnSpPr>
          <p:nvPr/>
        </p:nvCxnSpPr>
        <p:spPr>
          <a:xfrm flipH="1" rot="10800000">
            <a:off x="4931150" y="1457550"/>
            <a:ext cx="516300" cy="3408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sp>
        <p:nvSpPr>
          <p:cNvPr id="429" name="Google Shape;429;p58"/>
          <p:cNvSpPr/>
          <p:nvPr/>
        </p:nvSpPr>
        <p:spPr>
          <a:xfrm>
            <a:off x="8454325" y="4194375"/>
            <a:ext cx="495900" cy="2118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t>graph</a:t>
            </a:r>
            <a:endParaRPr sz="900"/>
          </a:p>
        </p:txBody>
      </p:sp>
      <p:cxnSp>
        <p:nvCxnSpPr>
          <p:cNvPr id="430" name="Google Shape;430;p58"/>
          <p:cNvCxnSpPr>
            <a:stCxn id="421" idx="0"/>
          </p:cNvCxnSpPr>
          <p:nvPr/>
        </p:nvCxnSpPr>
        <p:spPr>
          <a:xfrm flipH="1" rot="10800000">
            <a:off x="6720775" y="1438650"/>
            <a:ext cx="542400" cy="359700"/>
          </a:xfrm>
          <a:prstGeom prst="straightConnector1">
            <a:avLst/>
          </a:prstGeom>
          <a:noFill/>
          <a:ln cap="flat" cmpd="sng" w="19050">
            <a:solidFill>
              <a:srgbClr val="A64D79"/>
            </a:solidFill>
            <a:prstDash val="dot"/>
            <a:round/>
            <a:headEnd len="med" w="med" type="none"/>
            <a:tailEnd len="med" w="med" type="triangle"/>
          </a:ln>
          <a:effectLst>
            <a:outerShdw blurRad="57150" rotWithShape="0" algn="bl" dir="5400000" dist="19050">
              <a:srgbClr val="000000">
                <a:alpha val="50000"/>
              </a:srgbClr>
            </a:outerShdw>
          </a:effectLst>
        </p:spPr>
      </p:cxnSp>
      <p:grpSp>
        <p:nvGrpSpPr>
          <p:cNvPr id="431" name="Google Shape;431;p58"/>
          <p:cNvGrpSpPr/>
          <p:nvPr/>
        </p:nvGrpSpPr>
        <p:grpSpPr>
          <a:xfrm>
            <a:off x="338650" y="3171879"/>
            <a:ext cx="2751850" cy="1375783"/>
            <a:chOff x="110050" y="3385725"/>
            <a:chExt cx="2751850" cy="1167600"/>
          </a:xfrm>
        </p:grpSpPr>
        <p:sp>
          <p:nvSpPr>
            <p:cNvPr id="432" name="Google Shape;432;p58"/>
            <p:cNvSpPr/>
            <p:nvPr/>
          </p:nvSpPr>
          <p:spPr>
            <a:xfrm>
              <a:off x="110050" y="3387225"/>
              <a:ext cx="2688300" cy="11661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Legend</a:t>
              </a:r>
              <a:endParaRPr b="1" sz="1000"/>
            </a:p>
            <a:p>
              <a:pPr indent="0" lvl="0" marL="0" rtl="0" algn="l">
                <a:spcBef>
                  <a:spcPts val="0"/>
                </a:spcBef>
                <a:spcAft>
                  <a:spcPts val="0"/>
                </a:spcAft>
                <a:buNone/>
              </a:pPr>
              <a:r>
                <a:t/>
              </a:r>
              <a:endParaRPr b="1" sz="1000"/>
            </a:p>
          </p:txBody>
        </p:sp>
        <p:grpSp>
          <p:nvGrpSpPr>
            <p:cNvPr id="433" name="Google Shape;433;p58"/>
            <p:cNvGrpSpPr/>
            <p:nvPr/>
          </p:nvGrpSpPr>
          <p:grpSpPr>
            <a:xfrm>
              <a:off x="156875" y="3523515"/>
              <a:ext cx="1155775" cy="274200"/>
              <a:chOff x="309275" y="3523515"/>
              <a:chExt cx="1155775" cy="274200"/>
            </a:xfrm>
          </p:grpSpPr>
          <p:sp>
            <p:nvSpPr>
              <p:cNvPr id="434" name="Google Shape;434;p58"/>
              <p:cNvSpPr/>
              <p:nvPr/>
            </p:nvSpPr>
            <p:spPr>
              <a:xfrm>
                <a:off x="309275" y="3628339"/>
                <a:ext cx="236100" cy="1485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sp>
            <p:nvSpPr>
              <p:cNvPr id="435" name="Google Shape;435;p58"/>
              <p:cNvSpPr txBox="1"/>
              <p:nvPr/>
            </p:nvSpPr>
            <p:spPr>
              <a:xfrm>
                <a:off x="523650" y="3523515"/>
                <a:ext cx="9414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read</a:t>
                </a:r>
                <a:endParaRPr sz="900">
                  <a:latin typeface="Calibri"/>
                  <a:ea typeface="Calibri"/>
                  <a:cs typeface="Calibri"/>
                  <a:sym typeface="Calibri"/>
                </a:endParaRPr>
              </a:p>
            </p:txBody>
          </p:sp>
        </p:grpSp>
        <p:sp>
          <p:nvSpPr>
            <p:cNvPr id="436" name="Google Shape;436;p58"/>
            <p:cNvSpPr/>
            <p:nvPr/>
          </p:nvSpPr>
          <p:spPr>
            <a:xfrm>
              <a:off x="110050" y="4191400"/>
              <a:ext cx="2688300" cy="35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8"/>
            <p:cNvSpPr txBox="1"/>
            <p:nvPr/>
          </p:nvSpPr>
          <p:spPr>
            <a:xfrm>
              <a:off x="110050" y="4287826"/>
              <a:ext cx="2688300" cy="2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dk1"/>
                  </a:solidFill>
                </a:rPr>
                <a:t>persistent storage </a:t>
              </a:r>
              <a:r>
                <a:rPr lang="en" sz="800">
                  <a:solidFill>
                    <a:schemeClr val="dk1"/>
                  </a:solidFill>
                </a:rPr>
                <a:t>= e.g. </a:t>
              </a:r>
              <a:r>
                <a:rPr b="1" i="1" lang="en" sz="800">
                  <a:solidFill>
                    <a:schemeClr val="dk1"/>
                  </a:solidFill>
                </a:rPr>
                <a:t>s3</a:t>
              </a:r>
              <a:r>
                <a:rPr b="1" lang="en" sz="800">
                  <a:solidFill>
                    <a:schemeClr val="dk1"/>
                  </a:solidFill>
                </a:rPr>
                <a:t> </a:t>
              </a:r>
              <a:r>
                <a:rPr lang="en" sz="800">
                  <a:solidFill>
                    <a:schemeClr val="dk1"/>
                  </a:solidFill>
                </a:rPr>
                <a:t> or </a:t>
              </a:r>
              <a:r>
                <a:rPr b="1" i="1" lang="en" sz="800">
                  <a:solidFill>
                    <a:schemeClr val="dk1"/>
                  </a:solidFill>
                </a:rPr>
                <a:t>database </a:t>
              </a:r>
              <a:r>
                <a:rPr lang="en" sz="800">
                  <a:solidFill>
                    <a:schemeClr val="dk1"/>
                  </a:solidFill>
                </a:rPr>
                <a:t> interaction</a:t>
              </a:r>
              <a:endParaRPr sz="800"/>
            </a:p>
          </p:txBody>
        </p:sp>
        <p:grpSp>
          <p:nvGrpSpPr>
            <p:cNvPr id="438" name="Google Shape;438;p58"/>
            <p:cNvGrpSpPr/>
            <p:nvPr/>
          </p:nvGrpSpPr>
          <p:grpSpPr>
            <a:xfrm>
              <a:off x="156875" y="3711171"/>
              <a:ext cx="771175" cy="274200"/>
              <a:chOff x="294875" y="3687446"/>
              <a:chExt cx="771175" cy="274200"/>
            </a:xfrm>
          </p:grpSpPr>
          <p:sp>
            <p:nvSpPr>
              <p:cNvPr id="439" name="Google Shape;439;p58"/>
              <p:cNvSpPr txBox="1"/>
              <p:nvPr/>
            </p:nvSpPr>
            <p:spPr>
              <a:xfrm>
                <a:off x="523650" y="3687446"/>
                <a:ext cx="5424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write</a:t>
                </a:r>
                <a:endParaRPr sz="900">
                  <a:latin typeface="Calibri"/>
                  <a:ea typeface="Calibri"/>
                  <a:cs typeface="Calibri"/>
                  <a:sym typeface="Calibri"/>
                </a:endParaRPr>
              </a:p>
            </p:txBody>
          </p:sp>
          <p:sp>
            <p:nvSpPr>
              <p:cNvPr id="440" name="Google Shape;440;p58"/>
              <p:cNvSpPr/>
              <p:nvPr/>
            </p:nvSpPr>
            <p:spPr>
              <a:xfrm>
                <a:off x="294875" y="3774746"/>
                <a:ext cx="236100" cy="148500"/>
              </a:xfrm>
              <a:prstGeom prst="foldedCorner">
                <a:avLst>
                  <a:gd fmla="val 50000" name="adj"/>
                </a:avLst>
              </a:prstGeom>
              <a:solidFill>
                <a:srgbClr val="F1C232"/>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441" name="Google Shape;441;p58"/>
            <p:cNvSpPr txBox="1"/>
            <p:nvPr/>
          </p:nvSpPr>
          <p:spPr>
            <a:xfrm>
              <a:off x="110050" y="4146372"/>
              <a:ext cx="2688300" cy="26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dk1"/>
                  </a:solidFill>
                </a:rPr>
                <a:t>graph </a:t>
              </a:r>
              <a:r>
                <a:rPr lang="en" sz="800">
                  <a:solidFill>
                    <a:schemeClr val="dk1"/>
                  </a:solidFill>
                </a:rPr>
                <a:t>= </a:t>
              </a:r>
              <a:r>
                <a:rPr b="1" i="1" lang="en" sz="800">
                  <a:solidFill>
                    <a:schemeClr val="dk1"/>
                  </a:solidFill>
                </a:rPr>
                <a:t>vAIP</a:t>
              </a:r>
              <a:r>
                <a:rPr lang="en" sz="800">
                  <a:solidFill>
                    <a:schemeClr val="dk1"/>
                  </a:solidFill>
                </a:rPr>
                <a:t> knowledge graph interaction</a:t>
              </a:r>
              <a:endParaRPr sz="1400">
                <a:latin typeface="Calibri"/>
                <a:ea typeface="Calibri"/>
                <a:cs typeface="Calibri"/>
                <a:sym typeface="Calibri"/>
              </a:endParaRPr>
            </a:p>
          </p:txBody>
        </p:sp>
        <p:sp>
          <p:nvSpPr>
            <p:cNvPr id="442" name="Google Shape;442;p58"/>
            <p:cNvSpPr/>
            <p:nvPr/>
          </p:nvSpPr>
          <p:spPr>
            <a:xfrm>
              <a:off x="1203100" y="3385725"/>
              <a:ext cx="1595400" cy="80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58"/>
            <p:cNvGrpSpPr/>
            <p:nvPr/>
          </p:nvGrpSpPr>
          <p:grpSpPr>
            <a:xfrm>
              <a:off x="1259675" y="3385725"/>
              <a:ext cx="1602225" cy="274200"/>
              <a:chOff x="1335875" y="3461925"/>
              <a:chExt cx="1602225" cy="274200"/>
            </a:xfrm>
          </p:grpSpPr>
          <p:sp>
            <p:nvSpPr>
              <p:cNvPr id="444" name="Google Shape;444;p58"/>
              <p:cNvSpPr/>
              <p:nvPr/>
            </p:nvSpPr>
            <p:spPr>
              <a:xfrm>
                <a:off x="1335875" y="3549225"/>
                <a:ext cx="234000" cy="148500"/>
              </a:xfrm>
              <a:prstGeom prst="roundRect">
                <a:avLst>
                  <a:gd fmla="val 16667" name="adj"/>
                </a:avLst>
              </a:prstGeom>
              <a:solidFill>
                <a:srgbClr val="9FC5E8"/>
              </a:solidFill>
              <a:ln cap="flat" cmpd="sng" w="9525">
                <a:solidFill>
                  <a:srgbClr val="373545"/>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p:txBody>
          </p:sp>
          <p:sp>
            <p:nvSpPr>
              <p:cNvPr id="445" name="Google Shape;445;p58"/>
              <p:cNvSpPr txBox="1"/>
              <p:nvPr/>
            </p:nvSpPr>
            <p:spPr>
              <a:xfrm>
                <a:off x="1521800" y="3461925"/>
                <a:ext cx="14163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step function task</a:t>
                </a:r>
                <a:endParaRPr sz="900">
                  <a:latin typeface="Calibri"/>
                  <a:ea typeface="Calibri"/>
                  <a:cs typeface="Calibri"/>
                  <a:sym typeface="Calibri"/>
                </a:endParaRPr>
              </a:p>
            </p:txBody>
          </p:sp>
        </p:grpSp>
        <p:grpSp>
          <p:nvGrpSpPr>
            <p:cNvPr id="446" name="Google Shape;446;p58"/>
            <p:cNvGrpSpPr/>
            <p:nvPr/>
          </p:nvGrpSpPr>
          <p:grpSpPr>
            <a:xfrm>
              <a:off x="1259675" y="3625450"/>
              <a:ext cx="1290125" cy="274200"/>
              <a:chOff x="1259675" y="3701650"/>
              <a:chExt cx="1290125" cy="274200"/>
            </a:xfrm>
          </p:grpSpPr>
          <p:sp>
            <p:nvSpPr>
              <p:cNvPr id="447" name="Google Shape;447;p58"/>
              <p:cNvSpPr txBox="1"/>
              <p:nvPr/>
            </p:nvSpPr>
            <p:spPr>
              <a:xfrm>
                <a:off x="1440700" y="3701650"/>
                <a:ext cx="11091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predefined step</a:t>
                </a:r>
                <a:endParaRPr sz="900">
                  <a:latin typeface="Calibri"/>
                  <a:ea typeface="Calibri"/>
                  <a:cs typeface="Calibri"/>
                  <a:sym typeface="Calibri"/>
                </a:endParaRPr>
              </a:p>
            </p:txBody>
          </p:sp>
          <p:sp>
            <p:nvSpPr>
              <p:cNvPr id="448" name="Google Shape;448;p58"/>
              <p:cNvSpPr/>
              <p:nvPr/>
            </p:nvSpPr>
            <p:spPr>
              <a:xfrm>
                <a:off x="1259675" y="3805575"/>
                <a:ext cx="234000" cy="150600"/>
              </a:xfrm>
              <a:prstGeom prst="roundRect">
                <a:avLst>
                  <a:gd fmla="val 16667" name="adj"/>
                </a:avLst>
              </a:prstGeom>
              <a:solidFill>
                <a:srgbClr val="ADADAD"/>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p>
            </p:txBody>
          </p:sp>
        </p:grpSp>
        <p:grpSp>
          <p:nvGrpSpPr>
            <p:cNvPr id="449" name="Google Shape;449;p58"/>
            <p:cNvGrpSpPr/>
            <p:nvPr/>
          </p:nvGrpSpPr>
          <p:grpSpPr>
            <a:xfrm>
              <a:off x="1259675" y="3883225"/>
              <a:ext cx="1290113" cy="274200"/>
              <a:chOff x="1259675" y="3930250"/>
              <a:chExt cx="1290113" cy="274200"/>
            </a:xfrm>
          </p:grpSpPr>
          <p:sp>
            <p:nvSpPr>
              <p:cNvPr id="450" name="Google Shape;450;p58"/>
              <p:cNvSpPr txBox="1"/>
              <p:nvPr/>
            </p:nvSpPr>
            <p:spPr>
              <a:xfrm>
                <a:off x="1440688" y="3930250"/>
                <a:ext cx="11091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configurable step</a:t>
                </a:r>
                <a:endParaRPr sz="900">
                  <a:latin typeface="Calibri"/>
                  <a:ea typeface="Calibri"/>
                  <a:cs typeface="Calibri"/>
                  <a:sym typeface="Calibri"/>
                </a:endParaRPr>
              </a:p>
            </p:txBody>
          </p:sp>
          <p:sp>
            <p:nvSpPr>
              <p:cNvPr id="451" name="Google Shape;451;p58"/>
              <p:cNvSpPr/>
              <p:nvPr/>
            </p:nvSpPr>
            <p:spPr>
              <a:xfrm>
                <a:off x="1259675" y="4016488"/>
                <a:ext cx="234000" cy="150600"/>
              </a:xfrm>
              <a:prstGeom prst="roundRect">
                <a:avLst>
                  <a:gd fmla="val 16667" name="adj"/>
                </a:avLst>
              </a:prstGeom>
              <a:solidFill>
                <a:srgbClr val="888888"/>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p>
            </p:txBody>
          </p:sp>
        </p:grpSp>
      </p:grpSp>
      <p:grpSp>
        <p:nvGrpSpPr>
          <p:cNvPr id="452" name="Google Shape;452;p58"/>
          <p:cNvGrpSpPr/>
          <p:nvPr/>
        </p:nvGrpSpPr>
        <p:grpSpPr>
          <a:xfrm>
            <a:off x="385475" y="3783950"/>
            <a:ext cx="1000075" cy="323090"/>
            <a:chOff x="294875" y="3687444"/>
            <a:chExt cx="1000075" cy="274200"/>
          </a:xfrm>
        </p:grpSpPr>
        <p:sp>
          <p:nvSpPr>
            <p:cNvPr id="453" name="Google Shape;453;p58"/>
            <p:cNvSpPr txBox="1"/>
            <p:nvPr/>
          </p:nvSpPr>
          <p:spPr>
            <a:xfrm>
              <a:off x="523650" y="3687444"/>
              <a:ext cx="771300" cy="2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 read/write</a:t>
              </a:r>
              <a:endParaRPr sz="900">
                <a:latin typeface="Calibri"/>
                <a:ea typeface="Calibri"/>
                <a:cs typeface="Calibri"/>
                <a:sym typeface="Calibri"/>
              </a:endParaRPr>
            </a:p>
          </p:txBody>
        </p:sp>
        <p:sp>
          <p:nvSpPr>
            <p:cNvPr id="454" name="Google Shape;454;p58"/>
            <p:cNvSpPr/>
            <p:nvPr/>
          </p:nvSpPr>
          <p:spPr>
            <a:xfrm>
              <a:off x="294875" y="3774746"/>
              <a:ext cx="236100" cy="1485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p:txBody>
        </p:sp>
      </p:grpSp>
      <p:sp>
        <p:nvSpPr>
          <p:cNvPr id="455" name="Google Shape;455;p58"/>
          <p:cNvSpPr/>
          <p:nvPr/>
        </p:nvSpPr>
        <p:spPr>
          <a:xfrm>
            <a:off x="7378350" y="2828625"/>
            <a:ext cx="516300" cy="340800"/>
          </a:xfrm>
          <a:prstGeom prst="foldedCorner">
            <a:avLst>
              <a:gd fmla="val 50000" name="adj"/>
            </a:avLst>
          </a:prstGeom>
          <a:solidFill>
            <a:srgbClr val="FFFF00"/>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600"/>
              <a:t>persistent storage</a:t>
            </a:r>
            <a:endParaRPr sz="600"/>
          </a:p>
        </p:txBody>
      </p:sp>
      <p:sp>
        <p:nvSpPr>
          <p:cNvPr id="456" name="Google Shape;456;p58"/>
          <p:cNvSpPr/>
          <p:nvPr/>
        </p:nvSpPr>
        <p:spPr>
          <a:xfrm>
            <a:off x="7783550" y="3225725"/>
            <a:ext cx="516300" cy="340800"/>
          </a:xfrm>
          <a:prstGeom prst="foldedCorner">
            <a:avLst>
              <a:gd fmla="val 50000" name="adj"/>
            </a:avLst>
          </a:prstGeom>
          <a:solidFill>
            <a:srgbClr val="F1C232"/>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600"/>
              <a:t>persistent storage</a:t>
            </a:r>
            <a:endParaRPr sz="600"/>
          </a:p>
        </p:txBody>
      </p:sp>
      <p:sp>
        <p:nvSpPr>
          <p:cNvPr id="457" name="Google Shape;457;p58"/>
          <p:cNvSpPr/>
          <p:nvPr/>
        </p:nvSpPr>
        <p:spPr>
          <a:xfrm>
            <a:off x="532450" y="2315413"/>
            <a:ext cx="941400" cy="448200"/>
          </a:xfrm>
          <a:prstGeom prst="roundRect">
            <a:avLst>
              <a:gd fmla="val 16667" name="adj"/>
            </a:avLst>
          </a:prstGeom>
          <a:solidFill>
            <a:srgbClr val="D9EAD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message</a:t>
            </a:r>
            <a:endParaRPr sz="1200"/>
          </a:p>
        </p:txBody>
      </p:sp>
      <p:sp>
        <p:nvSpPr>
          <p:cNvPr id="458" name="Google Shape;458;p58"/>
          <p:cNvSpPr/>
          <p:nvPr/>
        </p:nvSpPr>
        <p:spPr>
          <a:xfrm>
            <a:off x="1338243" y="2356931"/>
            <a:ext cx="450600" cy="261300"/>
          </a:xfrm>
          <a:prstGeom prst="foldedCorner">
            <a:avLst>
              <a:gd fmla="val 50000" name="adj"/>
            </a:avLst>
          </a:prstGeom>
          <a:solidFill>
            <a:srgbClr val="FFF2CC"/>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700"/>
              <a:t>Event</a:t>
            </a:r>
            <a:endParaRPr sz="700"/>
          </a:p>
        </p:txBody>
      </p:sp>
      <p:sp>
        <p:nvSpPr>
          <p:cNvPr id="459" name="Google Shape;459;p58"/>
          <p:cNvSpPr txBox="1"/>
          <p:nvPr/>
        </p:nvSpPr>
        <p:spPr>
          <a:xfrm>
            <a:off x="532450" y="4473600"/>
            <a:ext cx="7031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*The preprocessor only applies to S3 ‘file’ events. Preprocessor is an automatic, static, and hidden model layer that adds corresponding object tags to file events in order to properly route and control workflow processing for that object. Directly submitted messages must already include required tags and will skip preprocess.</a:t>
            </a:r>
            <a:endParaRPr sz="800">
              <a:latin typeface="Calibri"/>
              <a:ea typeface="Calibri"/>
              <a:cs typeface="Calibri"/>
              <a:sym typeface="Calibri"/>
            </a:endParaRPr>
          </a:p>
        </p:txBody>
      </p:sp>
      <p:sp>
        <p:nvSpPr>
          <p:cNvPr id="460" name="Google Shape;460;p58"/>
          <p:cNvSpPr txBox="1"/>
          <p:nvPr/>
        </p:nvSpPr>
        <p:spPr>
          <a:xfrm>
            <a:off x="7395956" y="1689891"/>
            <a:ext cx="1623000" cy="914400"/>
          </a:xfrm>
          <a:prstGeom prst="rect">
            <a:avLst/>
          </a:prstGeom>
          <a:solidFill>
            <a:srgbClr val="CCCCCC"/>
          </a:solidFill>
          <a:ln>
            <a:noFill/>
          </a:ln>
          <a:effectLst>
            <a:outerShdw blurRad="57150" rotWithShape="0" algn="bl" dir="5400000" dist="38100">
              <a:srgbClr val="000000">
                <a:alpha val="50000"/>
              </a:srgbClr>
            </a:outerShdw>
          </a:effectLst>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 sz="800"/>
              <a:t>AIU - Archival Information Unit</a:t>
            </a:r>
            <a:endParaRPr sz="800"/>
          </a:p>
          <a:p>
            <a:pPr indent="0" lvl="0" marL="0" rtl="0" algn="l">
              <a:lnSpc>
                <a:spcPct val="90000"/>
              </a:lnSpc>
              <a:spcBef>
                <a:spcPts val="0"/>
              </a:spcBef>
              <a:spcAft>
                <a:spcPts val="0"/>
              </a:spcAft>
              <a:buNone/>
            </a:pPr>
            <a:r>
              <a:rPr lang="en" sz="800"/>
              <a:t>AIC - Archival Information Collection</a:t>
            </a:r>
            <a:endParaRPr sz="800"/>
          </a:p>
          <a:p>
            <a:pPr indent="0" lvl="0" marL="0" rtl="0" algn="l">
              <a:lnSpc>
                <a:spcPct val="90000"/>
              </a:lnSpc>
              <a:spcBef>
                <a:spcPts val="0"/>
              </a:spcBef>
              <a:spcAft>
                <a:spcPts val="0"/>
              </a:spcAft>
              <a:buNone/>
            </a:pPr>
            <a:r>
              <a:rPr lang="en" sz="800"/>
              <a:t>DIP - Dissemination Information Package</a:t>
            </a:r>
            <a:endParaRPr sz="800"/>
          </a:p>
          <a:p>
            <a:pPr indent="0" lvl="0" marL="0" rtl="0" algn="l">
              <a:lnSpc>
                <a:spcPct val="90000"/>
              </a:lnSpc>
              <a:spcBef>
                <a:spcPts val="0"/>
              </a:spcBef>
              <a:spcAft>
                <a:spcPts val="0"/>
              </a:spcAft>
              <a:buNone/>
            </a:pPr>
            <a:r>
              <a:rPr lang="en" sz="800"/>
              <a:t>vAIP - Virtual Archival Information Package</a:t>
            </a:r>
            <a:endParaRPr sz="800"/>
          </a:p>
        </p:txBody>
      </p:sp>
      <p:sp>
        <p:nvSpPr>
          <p:cNvPr id="461" name="Google Shape;461;p58"/>
          <p:cNvSpPr txBox="1"/>
          <p:nvPr>
            <p:ph type="title"/>
          </p:nvPr>
        </p:nvSpPr>
        <p:spPr>
          <a:xfrm>
            <a:off x="0" y="312069"/>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800"/>
              <a:buFont typeface="Arial"/>
              <a:buNone/>
            </a:pPr>
            <a:r>
              <a:rPr lang="en" sz="2200"/>
              <a:t>More Detail: Cloud Archive Workflow Architecture</a:t>
            </a:r>
            <a:endParaRPr sz="2200"/>
          </a:p>
          <a:p>
            <a:pPr indent="0" lvl="0" marL="0" rtl="0" algn="ctr">
              <a:spcBef>
                <a:spcPts val="0"/>
              </a:spcBef>
              <a:spcAft>
                <a:spcPts val="0"/>
              </a:spcAft>
              <a:buNone/>
            </a:pPr>
            <a:r>
              <a:rPr lang="en" sz="2200"/>
              <a:t>Leverages and Builds the Knowledge Graph</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9"/>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2800"/>
              <a:t>More Detail Still: More than one Graph!</a:t>
            </a:r>
            <a:endParaRPr sz="2800"/>
          </a:p>
        </p:txBody>
      </p:sp>
      <p:sp>
        <p:nvSpPr>
          <p:cNvPr id="467" name="Google Shape;467;p59"/>
          <p:cNvSpPr txBox="1"/>
          <p:nvPr/>
        </p:nvSpPr>
        <p:spPr>
          <a:xfrm>
            <a:off x="64200" y="946900"/>
            <a:ext cx="4612200" cy="3749400"/>
          </a:xfrm>
          <a:prstGeom prst="rect">
            <a:avLst/>
          </a:prstGeom>
          <a:noFill/>
          <a:ln>
            <a:noFill/>
          </a:ln>
        </p:spPr>
        <p:txBody>
          <a:bodyPr anchorCtr="0" anchor="t" bIns="34275" lIns="68575" spcFirstLastPara="1" rIns="68575" wrap="square" tIns="34275">
            <a:noAutofit/>
          </a:bodyPr>
          <a:lstStyle/>
          <a:p>
            <a:pPr indent="-273050" lvl="0" marL="342900" rtl="0" algn="l">
              <a:lnSpc>
                <a:spcPct val="90000"/>
              </a:lnSpc>
              <a:spcBef>
                <a:spcPts val="0"/>
              </a:spcBef>
              <a:spcAft>
                <a:spcPts val="0"/>
              </a:spcAft>
              <a:buClr>
                <a:srgbClr val="000000"/>
              </a:buClr>
              <a:buSzPts val="1700"/>
              <a:buChar char="•"/>
            </a:pPr>
            <a:r>
              <a:rPr lang="en" sz="1700">
                <a:latin typeface="Calibri"/>
                <a:ea typeface="Calibri"/>
                <a:cs typeface="Calibri"/>
                <a:sym typeface="Calibri"/>
              </a:rPr>
              <a:t>For scalability/efficiency, not everything is in one graph, and not everything goes in a graph</a:t>
            </a:r>
            <a:endParaRPr sz="1700">
              <a:latin typeface="Calibri"/>
              <a:ea typeface="Calibri"/>
              <a:cs typeface="Calibri"/>
              <a:sym typeface="Calibri"/>
            </a:endParaRPr>
          </a:p>
          <a:p>
            <a:pPr indent="-273050" lvl="0" marL="342900" rtl="0" algn="l">
              <a:lnSpc>
                <a:spcPct val="90000"/>
              </a:lnSpc>
              <a:spcBef>
                <a:spcPts val="0"/>
              </a:spcBef>
              <a:spcAft>
                <a:spcPts val="0"/>
              </a:spcAft>
              <a:buClr>
                <a:srgbClr val="000000"/>
              </a:buClr>
              <a:buSzPts val="1700"/>
              <a:buFont typeface="Calibri"/>
              <a:buChar char="•"/>
            </a:pPr>
            <a:r>
              <a:rPr lang="en" sz="1700">
                <a:solidFill>
                  <a:schemeClr val="dk1"/>
                </a:solidFill>
                <a:latin typeface="Calibri"/>
                <a:ea typeface="Calibri"/>
                <a:cs typeface="Calibri"/>
                <a:sym typeface="Calibri"/>
              </a:rPr>
              <a:t>In addition to the Virtual Archival Information Package (vAIP) graph, the holistic </a:t>
            </a:r>
            <a:r>
              <a:rPr b="1" lang="en" sz="1700">
                <a:solidFill>
                  <a:schemeClr val="dk1"/>
                </a:solidFill>
                <a:latin typeface="Calibri"/>
                <a:ea typeface="Calibri"/>
                <a:cs typeface="Calibri"/>
                <a:sym typeface="Calibri"/>
              </a:rPr>
              <a:t>knowledge graph</a:t>
            </a:r>
            <a:r>
              <a:rPr lang="en" sz="1700">
                <a:solidFill>
                  <a:schemeClr val="dk1"/>
                </a:solidFill>
                <a:latin typeface="Calibri"/>
                <a:ea typeface="Calibri"/>
                <a:cs typeface="Calibri"/>
                <a:sym typeface="Calibri"/>
              </a:rPr>
              <a:t> underpinning the archive</a:t>
            </a:r>
            <a:r>
              <a:rPr lang="en" sz="1700">
                <a:latin typeface="Calibri"/>
                <a:ea typeface="Calibri"/>
                <a:cs typeface="Calibri"/>
                <a:sym typeface="Calibri"/>
              </a:rPr>
              <a:t>, two other g</a:t>
            </a:r>
            <a:r>
              <a:rPr lang="en" sz="1700">
                <a:latin typeface="Calibri"/>
                <a:ea typeface="Calibri"/>
                <a:cs typeface="Calibri"/>
                <a:sym typeface="Calibri"/>
              </a:rPr>
              <a:t>raphs</a:t>
            </a:r>
            <a:r>
              <a:rPr lang="en" sz="1700">
                <a:latin typeface="Calibri"/>
                <a:ea typeface="Calibri"/>
                <a:cs typeface="Calibri"/>
                <a:sym typeface="Calibri"/>
              </a:rPr>
              <a:t> are under development:</a:t>
            </a:r>
            <a:endParaRPr sz="1700">
              <a:latin typeface="Calibri"/>
              <a:ea typeface="Calibri"/>
              <a:cs typeface="Calibri"/>
              <a:sym typeface="Calibri"/>
            </a:endParaRPr>
          </a:p>
          <a:p>
            <a:pPr indent="-273050" lvl="1" marL="685800" rtl="0" algn="l">
              <a:lnSpc>
                <a:spcPct val="90000"/>
              </a:lnSpc>
              <a:spcBef>
                <a:spcPts val="0"/>
              </a:spcBef>
              <a:spcAft>
                <a:spcPts val="0"/>
              </a:spcAft>
              <a:buClr>
                <a:srgbClr val="000000"/>
              </a:buClr>
              <a:buSzPts val="1700"/>
              <a:buFont typeface="Calibri"/>
              <a:buChar char="•"/>
            </a:pPr>
            <a:r>
              <a:rPr lang="en" sz="1700">
                <a:latin typeface="Calibri"/>
                <a:ea typeface="Calibri"/>
                <a:cs typeface="Calibri"/>
                <a:sym typeface="Calibri"/>
              </a:rPr>
              <a:t>Data Order Graph (DOG) - supports data ordering by users</a:t>
            </a:r>
            <a:endParaRPr sz="1700">
              <a:latin typeface="Calibri"/>
              <a:ea typeface="Calibri"/>
              <a:cs typeface="Calibri"/>
              <a:sym typeface="Calibri"/>
            </a:endParaRPr>
          </a:p>
          <a:p>
            <a:pPr indent="-273050" lvl="1" marL="685800" rtl="0" algn="l">
              <a:lnSpc>
                <a:spcPct val="90000"/>
              </a:lnSpc>
              <a:spcBef>
                <a:spcPts val="0"/>
              </a:spcBef>
              <a:spcAft>
                <a:spcPts val="0"/>
              </a:spcAft>
              <a:buClr>
                <a:srgbClr val="000000"/>
              </a:buClr>
              <a:buSzPts val="1700"/>
              <a:buFont typeface="Calibri"/>
              <a:buChar char="•"/>
            </a:pPr>
            <a:r>
              <a:rPr lang="en" sz="1700">
                <a:latin typeface="Calibri"/>
                <a:ea typeface="Calibri"/>
                <a:cs typeface="Calibri"/>
                <a:sym typeface="Calibri"/>
              </a:rPr>
              <a:t>LOGDOG - tracks interactions with our data access systems, so we can generate knowledge from use</a:t>
            </a:r>
            <a:endParaRPr sz="1700">
              <a:latin typeface="Calibri"/>
              <a:ea typeface="Calibri"/>
              <a:cs typeface="Calibri"/>
              <a:sym typeface="Calibri"/>
            </a:endParaRPr>
          </a:p>
          <a:p>
            <a:pPr indent="-273050" lvl="0" marL="342900" rtl="0" algn="l">
              <a:lnSpc>
                <a:spcPct val="9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Cloud archive workflow can still feed OSIM (kafka, elasticsearch), CMR (Oracle, elasticsearch), or any other components of the catalog/discovery/access ecosystem</a:t>
            </a:r>
            <a:endParaRPr sz="17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700">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(CMR = NASA Common Metadata Repository)</a:t>
            </a:r>
            <a:endParaRPr sz="17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70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pic>
        <p:nvPicPr>
          <p:cNvPr id="468" name="Google Shape;468;p59"/>
          <p:cNvPicPr preferRelativeResize="0"/>
          <p:nvPr/>
        </p:nvPicPr>
        <p:blipFill>
          <a:blip r:embed="rId3">
            <a:alphaModFix/>
          </a:blip>
          <a:stretch>
            <a:fillRect/>
          </a:stretch>
        </p:blipFill>
        <p:spPr>
          <a:xfrm>
            <a:off x="6428119" y="836437"/>
            <a:ext cx="2464688" cy="1243969"/>
          </a:xfrm>
          <a:prstGeom prst="rect">
            <a:avLst/>
          </a:prstGeom>
          <a:noFill/>
          <a:ln>
            <a:noFill/>
          </a:ln>
        </p:spPr>
      </p:pic>
      <p:sp>
        <p:nvSpPr>
          <p:cNvPr id="469" name="Google Shape;469;p59"/>
          <p:cNvSpPr txBox="1"/>
          <p:nvPr/>
        </p:nvSpPr>
        <p:spPr>
          <a:xfrm>
            <a:off x="7889119" y="857850"/>
            <a:ext cx="1189200" cy="569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latin typeface="Calibri"/>
                <a:ea typeface="Calibri"/>
                <a:cs typeface="Calibri"/>
                <a:sym typeface="Calibri"/>
              </a:rPr>
              <a:t>Data Order Graph (DOG)</a:t>
            </a:r>
            <a:endParaRPr sz="1400">
              <a:latin typeface="Calibri"/>
              <a:ea typeface="Calibri"/>
              <a:cs typeface="Calibri"/>
              <a:sym typeface="Calibri"/>
            </a:endParaRPr>
          </a:p>
        </p:txBody>
      </p:sp>
      <p:sp>
        <p:nvSpPr>
          <p:cNvPr id="470" name="Google Shape;470;p59"/>
          <p:cNvSpPr txBox="1"/>
          <p:nvPr/>
        </p:nvSpPr>
        <p:spPr>
          <a:xfrm>
            <a:off x="7787606" y="2142338"/>
            <a:ext cx="11892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latin typeface="Calibri"/>
                <a:ea typeface="Calibri"/>
                <a:cs typeface="Calibri"/>
                <a:sym typeface="Calibri"/>
              </a:rPr>
              <a:t>LOGDOG</a:t>
            </a:r>
            <a:endParaRPr sz="1400">
              <a:latin typeface="Calibri"/>
              <a:ea typeface="Calibri"/>
              <a:cs typeface="Calibri"/>
              <a:sym typeface="Calibri"/>
            </a:endParaRPr>
          </a:p>
        </p:txBody>
      </p:sp>
      <p:pic>
        <p:nvPicPr>
          <p:cNvPr id="471" name="Google Shape;471;p59"/>
          <p:cNvPicPr preferRelativeResize="0"/>
          <p:nvPr/>
        </p:nvPicPr>
        <p:blipFill rotWithShape="1">
          <a:blip r:embed="rId4">
            <a:alphaModFix/>
          </a:blip>
          <a:srcRect b="21449" l="0" r="0" t="23225"/>
          <a:stretch/>
        </p:blipFill>
        <p:spPr>
          <a:xfrm>
            <a:off x="6388987" y="2328188"/>
            <a:ext cx="2695351" cy="1054758"/>
          </a:xfrm>
          <a:prstGeom prst="rect">
            <a:avLst/>
          </a:prstGeom>
          <a:noFill/>
          <a:ln>
            <a:noFill/>
          </a:ln>
        </p:spPr>
      </p:pic>
      <p:sp>
        <p:nvSpPr>
          <p:cNvPr id="472" name="Google Shape;472;p59"/>
          <p:cNvSpPr txBox="1"/>
          <p:nvPr/>
        </p:nvSpPr>
        <p:spPr>
          <a:xfrm>
            <a:off x="4676353" y="1173713"/>
            <a:ext cx="1722900" cy="569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Calibri"/>
                <a:ea typeface="Calibri"/>
                <a:cs typeface="Calibri"/>
                <a:sym typeface="Calibri"/>
              </a:rPr>
              <a:t>vAIP Knowledge Graph</a:t>
            </a:r>
            <a:endParaRPr sz="1400">
              <a:latin typeface="Calibri"/>
              <a:ea typeface="Calibri"/>
              <a:cs typeface="Calibri"/>
              <a:sym typeface="Calibri"/>
            </a:endParaRPr>
          </a:p>
        </p:txBody>
      </p:sp>
      <p:sp>
        <p:nvSpPr>
          <p:cNvPr id="473" name="Google Shape;473;p59"/>
          <p:cNvSpPr/>
          <p:nvPr/>
        </p:nvSpPr>
        <p:spPr>
          <a:xfrm>
            <a:off x="4710246" y="1666569"/>
            <a:ext cx="1655100" cy="119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74" name="Google Shape;474;p59"/>
          <p:cNvGrpSpPr/>
          <p:nvPr/>
        </p:nvGrpSpPr>
        <p:grpSpPr>
          <a:xfrm>
            <a:off x="4596994" y="3409069"/>
            <a:ext cx="3508875" cy="1134900"/>
            <a:chOff x="6205525" y="4748625"/>
            <a:chExt cx="4678500" cy="1513200"/>
          </a:xfrm>
        </p:grpSpPr>
        <p:sp>
          <p:nvSpPr>
            <p:cNvPr id="475" name="Google Shape;475;p59"/>
            <p:cNvSpPr/>
            <p:nvPr/>
          </p:nvSpPr>
          <p:spPr>
            <a:xfrm>
              <a:off x="6205525" y="4748625"/>
              <a:ext cx="4678500" cy="151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76" name="Google Shape;476;p59"/>
            <p:cNvPicPr preferRelativeResize="0"/>
            <p:nvPr/>
          </p:nvPicPr>
          <p:blipFill>
            <a:blip r:embed="rId5">
              <a:alphaModFix/>
            </a:blip>
            <a:stretch>
              <a:fillRect/>
            </a:stretch>
          </p:blipFill>
          <p:spPr>
            <a:xfrm>
              <a:off x="7667598" y="4891597"/>
              <a:ext cx="1191900" cy="1191900"/>
            </a:xfrm>
            <a:prstGeom prst="rect">
              <a:avLst/>
            </a:prstGeom>
            <a:noFill/>
            <a:ln>
              <a:noFill/>
            </a:ln>
          </p:spPr>
        </p:pic>
        <p:pic>
          <p:nvPicPr>
            <p:cNvPr id="477" name="Google Shape;477;p59"/>
            <p:cNvPicPr preferRelativeResize="0"/>
            <p:nvPr/>
          </p:nvPicPr>
          <p:blipFill>
            <a:blip r:embed="rId6">
              <a:alphaModFix/>
            </a:blip>
            <a:stretch>
              <a:fillRect/>
            </a:stretch>
          </p:blipFill>
          <p:spPr>
            <a:xfrm>
              <a:off x="6326967" y="5022082"/>
              <a:ext cx="1333500" cy="771525"/>
            </a:xfrm>
            <a:prstGeom prst="rect">
              <a:avLst/>
            </a:prstGeom>
            <a:noFill/>
            <a:ln>
              <a:noFill/>
            </a:ln>
          </p:spPr>
        </p:pic>
        <p:pic>
          <p:nvPicPr>
            <p:cNvPr id="478" name="Google Shape;478;p59"/>
            <p:cNvPicPr preferRelativeResize="0"/>
            <p:nvPr/>
          </p:nvPicPr>
          <p:blipFill>
            <a:blip r:embed="rId7">
              <a:alphaModFix/>
            </a:blip>
            <a:stretch>
              <a:fillRect/>
            </a:stretch>
          </p:blipFill>
          <p:spPr>
            <a:xfrm>
              <a:off x="9270247" y="5002183"/>
              <a:ext cx="1481001" cy="1006075"/>
            </a:xfrm>
            <a:prstGeom prst="rect">
              <a:avLst/>
            </a:prstGeom>
            <a:noFill/>
            <a:ln>
              <a:noFill/>
            </a:ln>
          </p:spPr>
        </p:pic>
      </p:grpSp>
      <p:sp>
        <p:nvSpPr>
          <p:cNvPr id="479" name="Google Shape;479;p59"/>
          <p:cNvSpPr txBox="1"/>
          <p:nvPr/>
        </p:nvSpPr>
        <p:spPr>
          <a:xfrm>
            <a:off x="8183250" y="3383081"/>
            <a:ext cx="960900" cy="1000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400">
                <a:latin typeface="Calibri"/>
                <a:ea typeface="Calibri"/>
                <a:cs typeface="Calibri"/>
                <a:sym typeface="Calibri"/>
              </a:rPr>
              <a:t>OneStop-</a:t>
            </a:r>
            <a:endParaRPr sz="1400">
              <a:latin typeface="Calibri"/>
              <a:ea typeface="Calibri"/>
              <a:cs typeface="Calibri"/>
              <a:sym typeface="Calibri"/>
            </a:endParaRPr>
          </a:p>
          <a:p>
            <a:pPr indent="0" lvl="0" marL="0" rtl="0" algn="l">
              <a:spcBef>
                <a:spcPts val="0"/>
              </a:spcBef>
              <a:spcAft>
                <a:spcPts val="0"/>
              </a:spcAft>
              <a:buNone/>
            </a:pPr>
            <a:r>
              <a:rPr lang="en" sz="1400">
                <a:latin typeface="Calibri"/>
                <a:ea typeface="Calibri"/>
                <a:cs typeface="Calibri"/>
                <a:sym typeface="Calibri"/>
              </a:rPr>
              <a:t>Inventory manager (OSIM)</a:t>
            </a:r>
            <a:endParaRPr sz="1400">
              <a:latin typeface="Calibri"/>
              <a:ea typeface="Calibri"/>
              <a:cs typeface="Calibri"/>
              <a:sym typeface="Calibri"/>
            </a:endParaRPr>
          </a:p>
        </p:txBody>
      </p:sp>
      <p:sp>
        <p:nvSpPr>
          <p:cNvPr id="480" name="Google Shape;480;p59"/>
          <p:cNvSpPr/>
          <p:nvPr/>
        </p:nvSpPr>
        <p:spPr>
          <a:xfrm>
            <a:off x="6559181" y="3851756"/>
            <a:ext cx="197700" cy="1665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81" name="Google Shape;481;p59"/>
          <p:cNvPicPr preferRelativeResize="0"/>
          <p:nvPr/>
        </p:nvPicPr>
        <p:blipFill rotWithShape="1">
          <a:blip r:embed="rId8">
            <a:alphaModFix/>
          </a:blip>
          <a:srcRect b="0" l="17108" r="0" t="6664"/>
          <a:stretch/>
        </p:blipFill>
        <p:spPr>
          <a:xfrm>
            <a:off x="4934981" y="1695675"/>
            <a:ext cx="1205512" cy="1134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60"/>
          <p:cNvPicPr preferRelativeResize="0"/>
          <p:nvPr/>
        </p:nvPicPr>
        <p:blipFill>
          <a:blip r:embed="rId3">
            <a:alphaModFix/>
          </a:blip>
          <a:stretch>
            <a:fillRect/>
          </a:stretch>
        </p:blipFill>
        <p:spPr>
          <a:xfrm>
            <a:off x="1106831" y="929025"/>
            <a:ext cx="6930338" cy="3898313"/>
          </a:xfrm>
          <a:prstGeom prst="rect">
            <a:avLst/>
          </a:prstGeom>
          <a:noFill/>
          <a:ln>
            <a:noFill/>
          </a:ln>
        </p:spPr>
      </p:pic>
      <p:sp>
        <p:nvSpPr>
          <p:cNvPr id="487" name="Google Shape;487;p60"/>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2800"/>
              <a:t>What does this all look like from the User Point of View?</a:t>
            </a:r>
            <a:endParaRPr sz="2800"/>
          </a:p>
        </p:txBody>
      </p:sp>
      <p:sp>
        <p:nvSpPr>
          <p:cNvPr id="488" name="Google Shape;488;p60"/>
          <p:cNvSpPr txBox="1"/>
          <p:nvPr/>
        </p:nvSpPr>
        <p:spPr>
          <a:xfrm>
            <a:off x="879656" y="929025"/>
            <a:ext cx="1838700" cy="318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1700">
                <a:latin typeface="Calibri"/>
                <a:ea typeface="Calibri"/>
                <a:cs typeface="Calibri"/>
                <a:sym typeface="Calibri"/>
              </a:rPr>
              <a:t>Humans typically </a:t>
            </a:r>
            <a:endParaRPr sz="1700">
              <a:latin typeface="Calibri"/>
              <a:ea typeface="Calibri"/>
              <a:cs typeface="Calibri"/>
              <a:sym typeface="Calibri"/>
            </a:endParaRPr>
          </a:p>
          <a:p>
            <a:pPr indent="0" lvl="0" marL="0" rtl="0" algn="l">
              <a:lnSpc>
                <a:spcPct val="90000"/>
              </a:lnSpc>
              <a:spcBef>
                <a:spcPts val="0"/>
              </a:spcBef>
              <a:spcAft>
                <a:spcPts val="0"/>
              </a:spcAft>
              <a:buNone/>
            </a:pPr>
            <a:r>
              <a:rPr lang="en" sz="1700">
                <a:latin typeface="Calibri"/>
                <a:ea typeface="Calibri"/>
                <a:cs typeface="Calibri"/>
                <a:sym typeface="Calibri"/>
              </a:rPr>
              <a:t>interact here</a:t>
            </a:r>
            <a:endParaRPr sz="1700">
              <a:latin typeface="Calibri"/>
              <a:ea typeface="Calibri"/>
              <a:cs typeface="Calibri"/>
              <a:sym typeface="Calibri"/>
            </a:endParaRPr>
          </a:p>
        </p:txBody>
      </p:sp>
      <p:sp>
        <p:nvSpPr>
          <p:cNvPr id="489" name="Google Shape;489;p60"/>
          <p:cNvSpPr/>
          <p:nvPr/>
        </p:nvSpPr>
        <p:spPr>
          <a:xfrm>
            <a:off x="2556375" y="1119375"/>
            <a:ext cx="197700" cy="1665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0" name="Google Shape;490;p60"/>
          <p:cNvSpPr txBox="1"/>
          <p:nvPr/>
        </p:nvSpPr>
        <p:spPr>
          <a:xfrm>
            <a:off x="879650" y="1786275"/>
            <a:ext cx="1838700" cy="318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1700">
                <a:latin typeface="Calibri"/>
                <a:ea typeface="Calibri"/>
                <a:cs typeface="Calibri"/>
                <a:sym typeface="Calibri"/>
              </a:rPr>
              <a:t>Machines typically </a:t>
            </a:r>
            <a:endParaRPr sz="1700">
              <a:latin typeface="Calibri"/>
              <a:ea typeface="Calibri"/>
              <a:cs typeface="Calibri"/>
              <a:sym typeface="Calibri"/>
            </a:endParaRPr>
          </a:p>
          <a:p>
            <a:pPr indent="0" lvl="0" marL="0" rtl="0" algn="l">
              <a:lnSpc>
                <a:spcPct val="90000"/>
              </a:lnSpc>
              <a:spcBef>
                <a:spcPts val="0"/>
              </a:spcBef>
              <a:spcAft>
                <a:spcPts val="0"/>
              </a:spcAft>
              <a:buNone/>
            </a:pPr>
            <a:r>
              <a:rPr lang="en" sz="1700">
                <a:latin typeface="Calibri"/>
                <a:ea typeface="Calibri"/>
                <a:cs typeface="Calibri"/>
                <a:sym typeface="Calibri"/>
              </a:rPr>
              <a:t>interact here but also here </a:t>
            </a:r>
            <a:endParaRPr sz="1700">
              <a:latin typeface="Calibri"/>
              <a:ea typeface="Calibri"/>
              <a:cs typeface="Calibri"/>
              <a:sym typeface="Calibri"/>
            </a:endParaRPr>
          </a:p>
        </p:txBody>
      </p:sp>
      <p:sp>
        <p:nvSpPr>
          <p:cNvPr id="491" name="Google Shape;491;p60"/>
          <p:cNvSpPr/>
          <p:nvPr/>
        </p:nvSpPr>
        <p:spPr>
          <a:xfrm>
            <a:off x="2899275" y="1862325"/>
            <a:ext cx="197700" cy="1665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2" name="Google Shape;492;p60"/>
          <p:cNvSpPr/>
          <p:nvPr/>
        </p:nvSpPr>
        <p:spPr>
          <a:xfrm>
            <a:off x="6340050" y="872794"/>
            <a:ext cx="197700" cy="15654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3" name="Google Shape;493;p60"/>
          <p:cNvSpPr txBox="1"/>
          <p:nvPr/>
        </p:nvSpPr>
        <p:spPr>
          <a:xfrm>
            <a:off x="6636900" y="1496156"/>
            <a:ext cx="1838700" cy="318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1700">
                <a:latin typeface="Calibri"/>
                <a:ea typeface="Calibri"/>
                <a:cs typeface="Calibri"/>
                <a:sym typeface="Calibri"/>
              </a:rPr>
              <a:t>Richer feature set!</a:t>
            </a:r>
            <a:endParaRPr sz="1700">
              <a:latin typeface="Calibri"/>
              <a:ea typeface="Calibri"/>
              <a:cs typeface="Calibri"/>
              <a:sym typeface="Calibri"/>
            </a:endParaRPr>
          </a:p>
        </p:txBody>
      </p:sp>
      <p:sp>
        <p:nvSpPr>
          <p:cNvPr id="494" name="Google Shape;494;p60"/>
          <p:cNvSpPr/>
          <p:nvPr/>
        </p:nvSpPr>
        <p:spPr>
          <a:xfrm rot="1383691">
            <a:off x="2746896" y="2471916"/>
            <a:ext cx="197590" cy="166274"/>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DIS Cloud IPT Template 1909">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