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269" r:id="rId6"/>
    <p:sldId id="3431" r:id="rId7"/>
    <p:sldId id="3425" r:id="rId8"/>
    <p:sldId id="3426" r:id="rId9"/>
    <p:sldId id="3422" r:id="rId10"/>
    <p:sldId id="2749" r:id="rId11"/>
    <p:sldId id="257" r:id="rId12"/>
    <p:sldId id="261" r:id="rId13"/>
    <p:sldId id="262" r:id="rId14"/>
    <p:sldId id="271" r:id="rId15"/>
    <p:sldId id="259" r:id="rId16"/>
    <p:sldId id="276" r:id="rId17"/>
    <p:sldId id="3428" r:id="rId18"/>
    <p:sldId id="3427" r:id="rId19"/>
    <p:sldId id="260" r:id="rId20"/>
    <p:sldId id="264" r:id="rId21"/>
    <p:sldId id="3429" r:id="rId2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8"/>
    <p:restoredTop sz="94762"/>
  </p:normalViewPr>
  <p:slideViewPr>
    <p:cSldViewPr snapToGrid="0" showGuides="1">
      <p:cViewPr varScale="1">
        <p:scale>
          <a:sx n="121" d="100"/>
          <a:sy n="121" d="100"/>
        </p:scale>
        <p:origin x="6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A17A3-4CD4-4C4E-BCB2-A18991F142E7}"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GB"/>
        </a:p>
      </dgm:t>
    </dgm:pt>
    <dgm:pt modelId="{1F3EAAA7-A401-E347-B026-BA34A8624854}">
      <dgm:prSet/>
      <dgm:spPr/>
      <dgm:t>
        <a:bodyPr/>
        <a:lstStyle/>
        <a:p>
          <a:r>
            <a:rPr lang="en-GB" dirty="0"/>
            <a:t>User Application</a:t>
          </a:r>
        </a:p>
      </dgm:t>
    </dgm:pt>
    <dgm:pt modelId="{7DAEFDAA-A36D-9147-B51E-6CFFFFC36909}" type="parTrans" cxnId="{32CA3638-64AE-EE41-94FF-A8A97C5E35EE}">
      <dgm:prSet/>
      <dgm:spPr/>
      <dgm:t>
        <a:bodyPr/>
        <a:lstStyle/>
        <a:p>
          <a:endParaRPr lang="en-GB"/>
        </a:p>
      </dgm:t>
    </dgm:pt>
    <dgm:pt modelId="{DC7F5B91-1C50-CC40-BCF9-1DF4EED681BA}" type="sibTrans" cxnId="{32CA3638-64AE-EE41-94FF-A8A97C5E35EE}">
      <dgm:prSet/>
      <dgm:spPr/>
      <dgm:t>
        <a:bodyPr/>
        <a:lstStyle/>
        <a:p>
          <a:endParaRPr lang="en-GB"/>
        </a:p>
      </dgm:t>
    </dgm:pt>
    <dgm:pt modelId="{94BAA224-FB9F-BF4D-A566-22BE5F38F9B5}">
      <dgm:prSet>
        <dgm:style>
          <a:lnRef idx="1">
            <a:schemeClr val="accent5"/>
          </a:lnRef>
          <a:fillRef idx="2">
            <a:schemeClr val="accent5"/>
          </a:fillRef>
          <a:effectRef idx="1">
            <a:schemeClr val="accent5"/>
          </a:effectRef>
          <a:fontRef idx="minor">
            <a:schemeClr val="dk1"/>
          </a:fontRef>
        </dgm:style>
      </dgm:prSet>
      <dgm:spPr/>
      <dgm:t>
        <a:bodyPr/>
        <a:lstStyle/>
        <a:p>
          <a:r>
            <a:rPr lang="en-GB" dirty="0"/>
            <a:t>Platform</a:t>
          </a:r>
        </a:p>
      </dgm:t>
    </dgm:pt>
    <dgm:pt modelId="{E7668155-3EC3-1941-8F4C-51F154B0DDC0}" type="parTrans" cxnId="{D898EE9D-6DB3-3A4B-8F0E-986DEE7FA949}">
      <dgm:prSet/>
      <dgm:spPr/>
      <dgm:t>
        <a:bodyPr/>
        <a:lstStyle/>
        <a:p>
          <a:endParaRPr lang="en-GB"/>
        </a:p>
      </dgm:t>
    </dgm:pt>
    <dgm:pt modelId="{04C85A65-1614-154E-92B3-80009BC62F8D}" type="sibTrans" cxnId="{D898EE9D-6DB3-3A4B-8F0E-986DEE7FA949}">
      <dgm:prSet/>
      <dgm:spPr/>
      <dgm:t>
        <a:bodyPr/>
        <a:lstStyle/>
        <a:p>
          <a:endParaRPr lang="en-GB"/>
        </a:p>
      </dgm:t>
    </dgm:pt>
    <dgm:pt modelId="{803EE449-A1DE-A94B-B2DD-694AFF1ABD16}">
      <dgm:prSet>
        <dgm:style>
          <a:lnRef idx="1">
            <a:schemeClr val="accent2"/>
          </a:lnRef>
          <a:fillRef idx="2">
            <a:schemeClr val="accent2"/>
          </a:fillRef>
          <a:effectRef idx="1">
            <a:schemeClr val="accent2"/>
          </a:effectRef>
          <a:fontRef idx="minor">
            <a:schemeClr val="dk1"/>
          </a:fontRef>
        </dgm:style>
      </dgm:prSet>
      <dgm:spPr/>
      <dgm:t>
        <a:bodyPr/>
        <a:lstStyle/>
        <a:p>
          <a:r>
            <a:rPr lang="en-GB" b="0" i="0" dirty="0"/>
            <a:t>Data provider</a:t>
          </a:r>
          <a:endParaRPr lang="en-GB" dirty="0"/>
        </a:p>
      </dgm:t>
    </dgm:pt>
    <dgm:pt modelId="{62C7CAD3-5F4A-9244-9B89-155AA7CF785A}" type="parTrans" cxnId="{13CF138F-ED85-F142-88EE-2D299DA95636}">
      <dgm:prSet/>
      <dgm:spPr/>
      <dgm:t>
        <a:bodyPr/>
        <a:lstStyle/>
        <a:p>
          <a:endParaRPr lang="en-GB"/>
        </a:p>
      </dgm:t>
    </dgm:pt>
    <dgm:pt modelId="{0112EAAE-50BB-0945-AD48-7B0504769BA9}" type="sibTrans" cxnId="{13CF138F-ED85-F142-88EE-2D299DA95636}">
      <dgm:prSet/>
      <dgm:spPr/>
      <dgm:t>
        <a:bodyPr/>
        <a:lstStyle/>
        <a:p>
          <a:endParaRPr lang="en-GB"/>
        </a:p>
      </dgm:t>
    </dgm:pt>
    <dgm:pt modelId="{36E6E68D-3C3E-DE49-89B3-191430B3E2AB}">
      <dgm:prSet>
        <dgm:style>
          <a:lnRef idx="1">
            <a:schemeClr val="accent1"/>
          </a:lnRef>
          <a:fillRef idx="2">
            <a:schemeClr val="accent1"/>
          </a:fillRef>
          <a:effectRef idx="1">
            <a:schemeClr val="accent1"/>
          </a:effectRef>
          <a:fontRef idx="minor">
            <a:schemeClr val="dk1"/>
          </a:fontRef>
        </dgm:style>
      </dgm:prSet>
      <dgm:spPr/>
      <dgm:t>
        <a:bodyPr/>
        <a:lstStyle/>
        <a:p>
          <a:r>
            <a:rPr lang="en-GB" dirty="0"/>
            <a:t>Hosted processing facility</a:t>
          </a:r>
        </a:p>
      </dgm:t>
    </dgm:pt>
    <dgm:pt modelId="{23674914-54A0-A34E-8A19-DFA469F6D972}" type="parTrans" cxnId="{4DFD195E-228F-CF45-AF4F-36712D397D24}">
      <dgm:prSet/>
      <dgm:spPr/>
      <dgm:t>
        <a:bodyPr/>
        <a:lstStyle/>
        <a:p>
          <a:endParaRPr lang="en-GB"/>
        </a:p>
      </dgm:t>
    </dgm:pt>
    <dgm:pt modelId="{03BEEAD1-83D4-0846-8767-5305F86E54BD}" type="sibTrans" cxnId="{4DFD195E-228F-CF45-AF4F-36712D397D24}">
      <dgm:prSet/>
      <dgm:spPr/>
      <dgm:t>
        <a:bodyPr/>
        <a:lstStyle/>
        <a:p>
          <a:endParaRPr lang="en-GB"/>
        </a:p>
      </dgm:t>
    </dgm:pt>
    <dgm:pt modelId="{CEB2452E-6365-724A-BAFB-D0CDA9BBA3DE}">
      <dgm:prSet>
        <dgm:style>
          <a:lnRef idx="1">
            <a:schemeClr val="accent3"/>
          </a:lnRef>
          <a:fillRef idx="2">
            <a:schemeClr val="accent3"/>
          </a:fillRef>
          <a:effectRef idx="1">
            <a:schemeClr val="accent3"/>
          </a:effectRef>
          <a:fontRef idx="minor">
            <a:schemeClr val="dk1"/>
          </a:fontRef>
        </dgm:style>
      </dgm:prSet>
      <dgm:spPr/>
      <dgm:t>
        <a:bodyPr/>
        <a:lstStyle/>
        <a:p>
          <a:r>
            <a:rPr lang="en-GB" dirty="0"/>
            <a:t>Data Facility</a:t>
          </a:r>
        </a:p>
      </dgm:t>
    </dgm:pt>
    <dgm:pt modelId="{E271AB09-A519-934F-8D63-3E25DFF864A7}" type="parTrans" cxnId="{D0E39D8C-09EE-2D4A-B23F-4A609B42C1BB}">
      <dgm:prSet/>
      <dgm:spPr/>
      <dgm:t>
        <a:bodyPr/>
        <a:lstStyle/>
        <a:p>
          <a:endParaRPr lang="en-GB"/>
        </a:p>
      </dgm:t>
    </dgm:pt>
    <dgm:pt modelId="{D25668F8-56D6-8046-85BF-336FD8D44ACC}" type="sibTrans" cxnId="{D0E39D8C-09EE-2D4A-B23F-4A609B42C1BB}">
      <dgm:prSet/>
      <dgm:spPr/>
      <dgm:t>
        <a:bodyPr/>
        <a:lstStyle/>
        <a:p>
          <a:endParaRPr lang="en-GB"/>
        </a:p>
      </dgm:t>
    </dgm:pt>
    <dgm:pt modelId="{7421CEF5-86D7-6B4C-8336-76F460C643D0}" type="pres">
      <dgm:prSet presAssocID="{15BA17A3-4CD4-4C4E-BCB2-A18991F142E7}" presName="diagram" presStyleCnt="0">
        <dgm:presLayoutVars>
          <dgm:chPref val="1"/>
          <dgm:dir/>
          <dgm:animOne val="branch"/>
          <dgm:animLvl val="lvl"/>
          <dgm:resizeHandles val="exact"/>
        </dgm:presLayoutVars>
      </dgm:prSet>
      <dgm:spPr/>
    </dgm:pt>
    <dgm:pt modelId="{E373AF8F-733F-004F-971E-B7857FAB4F43}" type="pres">
      <dgm:prSet presAssocID="{1F3EAAA7-A401-E347-B026-BA34A8624854}" presName="root1" presStyleCnt="0"/>
      <dgm:spPr/>
    </dgm:pt>
    <dgm:pt modelId="{82FC908A-9AAE-8848-B4FB-C81DE1A2359F}" type="pres">
      <dgm:prSet presAssocID="{1F3EAAA7-A401-E347-B026-BA34A8624854}" presName="LevelOneTextNode" presStyleLbl="node0" presStyleIdx="0" presStyleCnt="1">
        <dgm:presLayoutVars>
          <dgm:chPref val="3"/>
        </dgm:presLayoutVars>
      </dgm:prSet>
      <dgm:spPr/>
    </dgm:pt>
    <dgm:pt modelId="{5282089E-7254-C842-BE82-621F210ABFBE}" type="pres">
      <dgm:prSet presAssocID="{1F3EAAA7-A401-E347-B026-BA34A8624854}" presName="level2hierChild" presStyleCnt="0"/>
      <dgm:spPr/>
    </dgm:pt>
    <dgm:pt modelId="{8763A1AE-5000-4543-8FE2-6A7217E1D132}" type="pres">
      <dgm:prSet presAssocID="{E7668155-3EC3-1941-8F4C-51F154B0DDC0}" presName="conn2-1" presStyleLbl="parChTrans1D2" presStyleIdx="0" presStyleCnt="4"/>
      <dgm:spPr/>
    </dgm:pt>
    <dgm:pt modelId="{C52D909E-23FC-0C4B-B79F-26875A3EF4B2}" type="pres">
      <dgm:prSet presAssocID="{E7668155-3EC3-1941-8F4C-51F154B0DDC0}" presName="connTx" presStyleLbl="parChTrans1D2" presStyleIdx="0" presStyleCnt="4"/>
      <dgm:spPr/>
    </dgm:pt>
    <dgm:pt modelId="{04C1BCA4-C90C-164D-879C-2F07281A49B3}" type="pres">
      <dgm:prSet presAssocID="{94BAA224-FB9F-BF4D-A566-22BE5F38F9B5}" presName="root2" presStyleCnt="0"/>
      <dgm:spPr/>
    </dgm:pt>
    <dgm:pt modelId="{B30E1E2F-2125-9846-9442-49C4A470B37C}" type="pres">
      <dgm:prSet presAssocID="{94BAA224-FB9F-BF4D-A566-22BE5F38F9B5}" presName="LevelTwoTextNode" presStyleLbl="node2" presStyleIdx="0" presStyleCnt="4">
        <dgm:presLayoutVars>
          <dgm:chPref val="3"/>
        </dgm:presLayoutVars>
      </dgm:prSet>
      <dgm:spPr>
        <a:prstGeom prst="cloud">
          <a:avLst/>
        </a:prstGeom>
      </dgm:spPr>
    </dgm:pt>
    <dgm:pt modelId="{B525C1F0-BD1E-D143-8880-D75E0E3EBAEC}" type="pres">
      <dgm:prSet presAssocID="{94BAA224-FB9F-BF4D-A566-22BE5F38F9B5}" presName="level3hierChild" presStyleCnt="0"/>
      <dgm:spPr/>
    </dgm:pt>
    <dgm:pt modelId="{A5EC7733-0EFC-6841-B553-DF2BEF9F6CDA}" type="pres">
      <dgm:prSet presAssocID="{62C7CAD3-5F4A-9244-9B89-155AA7CF785A}" presName="conn2-1" presStyleLbl="parChTrans1D2" presStyleIdx="1" presStyleCnt="4"/>
      <dgm:spPr/>
    </dgm:pt>
    <dgm:pt modelId="{EA5FC037-3F52-B943-A48B-C99949E9CE19}" type="pres">
      <dgm:prSet presAssocID="{62C7CAD3-5F4A-9244-9B89-155AA7CF785A}" presName="connTx" presStyleLbl="parChTrans1D2" presStyleIdx="1" presStyleCnt="4"/>
      <dgm:spPr/>
    </dgm:pt>
    <dgm:pt modelId="{3DC9138E-2877-8C4C-993E-F37465F355D5}" type="pres">
      <dgm:prSet presAssocID="{803EE449-A1DE-A94B-B2DD-694AFF1ABD16}" presName="root2" presStyleCnt="0"/>
      <dgm:spPr/>
    </dgm:pt>
    <dgm:pt modelId="{B184486E-083B-1046-AA85-A7582BD68CCE}" type="pres">
      <dgm:prSet presAssocID="{803EE449-A1DE-A94B-B2DD-694AFF1ABD16}" presName="LevelTwoTextNode" presStyleLbl="node2" presStyleIdx="1" presStyleCnt="4">
        <dgm:presLayoutVars>
          <dgm:chPref val="3"/>
        </dgm:presLayoutVars>
      </dgm:prSet>
      <dgm:spPr>
        <a:prstGeom prst="can">
          <a:avLst/>
        </a:prstGeom>
      </dgm:spPr>
    </dgm:pt>
    <dgm:pt modelId="{F2D6D5FD-3144-F947-BA66-BEA245004390}" type="pres">
      <dgm:prSet presAssocID="{803EE449-A1DE-A94B-B2DD-694AFF1ABD16}" presName="level3hierChild" presStyleCnt="0"/>
      <dgm:spPr/>
    </dgm:pt>
    <dgm:pt modelId="{95396BDF-379C-5641-9B36-495498583474}" type="pres">
      <dgm:prSet presAssocID="{23674914-54A0-A34E-8A19-DFA469F6D972}" presName="conn2-1" presStyleLbl="parChTrans1D2" presStyleIdx="2" presStyleCnt="4"/>
      <dgm:spPr/>
    </dgm:pt>
    <dgm:pt modelId="{C086C899-73E0-A44A-8D0B-AE8E058FF8F6}" type="pres">
      <dgm:prSet presAssocID="{23674914-54A0-A34E-8A19-DFA469F6D972}" presName="connTx" presStyleLbl="parChTrans1D2" presStyleIdx="2" presStyleCnt="4"/>
      <dgm:spPr/>
    </dgm:pt>
    <dgm:pt modelId="{90A8EB3B-B01B-B64F-8FAE-FA859CEC929F}" type="pres">
      <dgm:prSet presAssocID="{36E6E68D-3C3E-DE49-89B3-191430B3E2AB}" presName="root2" presStyleCnt="0"/>
      <dgm:spPr/>
    </dgm:pt>
    <dgm:pt modelId="{8E9EC298-D496-4845-A4A9-85109DFB1205}" type="pres">
      <dgm:prSet presAssocID="{36E6E68D-3C3E-DE49-89B3-191430B3E2AB}" presName="LevelTwoTextNode" presStyleLbl="node2" presStyleIdx="2" presStyleCnt="4">
        <dgm:presLayoutVars>
          <dgm:chPref val="3"/>
        </dgm:presLayoutVars>
      </dgm:prSet>
      <dgm:spPr>
        <a:prstGeom prst="cloud">
          <a:avLst/>
        </a:prstGeom>
      </dgm:spPr>
    </dgm:pt>
    <dgm:pt modelId="{6D4E0633-4E2E-6542-A618-A7BD63DA8C8A}" type="pres">
      <dgm:prSet presAssocID="{36E6E68D-3C3E-DE49-89B3-191430B3E2AB}" presName="level3hierChild" presStyleCnt="0"/>
      <dgm:spPr/>
    </dgm:pt>
    <dgm:pt modelId="{19C0FC9F-6520-1B41-9167-62D71D832B7D}" type="pres">
      <dgm:prSet presAssocID="{E271AB09-A519-934F-8D63-3E25DFF864A7}" presName="conn2-1" presStyleLbl="parChTrans1D2" presStyleIdx="3" presStyleCnt="4"/>
      <dgm:spPr/>
    </dgm:pt>
    <dgm:pt modelId="{9F6AA304-46F1-AE4B-A925-4E0E23F494C7}" type="pres">
      <dgm:prSet presAssocID="{E271AB09-A519-934F-8D63-3E25DFF864A7}" presName="connTx" presStyleLbl="parChTrans1D2" presStyleIdx="3" presStyleCnt="4"/>
      <dgm:spPr/>
    </dgm:pt>
    <dgm:pt modelId="{B4D3C8ED-FAC3-2444-B086-CEB2A7BE6C04}" type="pres">
      <dgm:prSet presAssocID="{CEB2452E-6365-724A-BAFB-D0CDA9BBA3DE}" presName="root2" presStyleCnt="0"/>
      <dgm:spPr/>
    </dgm:pt>
    <dgm:pt modelId="{3142F46B-3139-A444-B3A9-515AB81BE89C}" type="pres">
      <dgm:prSet presAssocID="{CEB2452E-6365-724A-BAFB-D0CDA9BBA3DE}" presName="LevelTwoTextNode" presStyleLbl="node2" presStyleIdx="3" presStyleCnt="4">
        <dgm:presLayoutVars>
          <dgm:chPref val="3"/>
        </dgm:presLayoutVars>
      </dgm:prSet>
      <dgm:spPr>
        <a:prstGeom prst="cube">
          <a:avLst/>
        </a:prstGeom>
      </dgm:spPr>
    </dgm:pt>
    <dgm:pt modelId="{37258FF9-6D7F-9944-ACF1-8688E0195458}" type="pres">
      <dgm:prSet presAssocID="{CEB2452E-6365-724A-BAFB-D0CDA9BBA3DE}" presName="level3hierChild" presStyleCnt="0"/>
      <dgm:spPr/>
    </dgm:pt>
  </dgm:ptLst>
  <dgm:cxnLst>
    <dgm:cxn modelId="{4DF7D910-DA10-BF4C-A441-A1B238956BBB}" type="presOf" srcId="{E7668155-3EC3-1941-8F4C-51F154B0DDC0}" destId="{8763A1AE-5000-4543-8FE2-6A7217E1D132}" srcOrd="0" destOrd="0" presId="urn:microsoft.com/office/officeart/2005/8/layout/hierarchy2"/>
    <dgm:cxn modelId="{32CA3638-64AE-EE41-94FF-A8A97C5E35EE}" srcId="{15BA17A3-4CD4-4C4E-BCB2-A18991F142E7}" destId="{1F3EAAA7-A401-E347-B026-BA34A8624854}" srcOrd="0" destOrd="0" parTransId="{7DAEFDAA-A36D-9147-B51E-6CFFFFC36909}" sibTransId="{DC7F5B91-1C50-CC40-BCF9-1DF4EED681BA}"/>
    <dgm:cxn modelId="{6E59193B-C8D6-BB48-9B60-34686BF8B3D8}" type="presOf" srcId="{1F3EAAA7-A401-E347-B026-BA34A8624854}" destId="{82FC908A-9AAE-8848-B4FB-C81DE1A2359F}" srcOrd="0" destOrd="0" presId="urn:microsoft.com/office/officeart/2005/8/layout/hierarchy2"/>
    <dgm:cxn modelId="{FA581D3E-453C-4948-9787-4140C8B2D7C5}" type="presOf" srcId="{CEB2452E-6365-724A-BAFB-D0CDA9BBA3DE}" destId="{3142F46B-3139-A444-B3A9-515AB81BE89C}" srcOrd="0" destOrd="0" presId="urn:microsoft.com/office/officeart/2005/8/layout/hierarchy2"/>
    <dgm:cxn modelId="{4DFD195E-228F-CF45-AF4F-36712D397D24}" srcId="{1F3EAAA7-A401-E347-B026-BA34A8624854}" destId="{36E6E68D-3C3E-DE49-89B3-191430B3E2AB}" srcOrd="2" destOrd="0" parTransId="{23674914-54A0-A34E-8A19-DFA469F6D972}" sibTransId="{03BEEAD1-83D4-0846-8767-5305F86E54BD}"/>
    <dgm:cxn modelId="{7431866B-C26B-9E4A-A571-2134C3D9632F}" type="presOf" srcId="{62C7CAD3-5F4A-9244-9B89-155AA7CF785A}" destId="{A5EC7733-0EFC-6841-B553-DF2BEF9F6CDA}" srcOrd="0" destOrd="0" presId="urn:microsoft.com/office/officeart/2005/8/layout/hierarchy2"/>
    <dgm:cxn modelId="{AA5C756C-ED3A-9F4D-BAE1-E47304B35D58}" type="presOf" srcId="{15BA17A3-4CD4-4C4E-BCB2-A18991F142E7}" destId="{7421CEF5-86D7-6B4C-8336-76F460C643D0}" srcOrd="0" destOrd="0" presId="urn:microsoft.com/office/officeart/2005/8/layout/hierarchy2"/>
    <dgm:cxn modelId="{EB03BE55-F98D-6943-82EE-08DAE9B945AC}" type="presOf" srcId="{23674914-54A0-A34E-8A19-DFA469F6D972}" destId="{95396BDF-379C-5641-9B36-495498583474}" srcOrd="0" destOrd="0" presId="urn:microsoft.com/office/officeart/2005/8/layout/hierarchy2"/>
    <dgm:cxn modelId="{01C0978A-53F0-B04B-8369-98101F9F2B75}" type="presOf" srcId="{803EE449-A1DE-A94B-B2DD-694AFF1ABD16}" destId="{B184486E-083B-1046-AA85-A7582BD68CCE}" srcOrd="0" destOrd="0" presId="urn:microsoft.com/office/officeart/2005/8/layout/hierarchy2"/>
    <dgm:cxn modelId="{D0E39D8C-09EE-2D4A-B23F-4A609B42C1BB}" srcId="{1F3EAAA7-A401-E347-B026-BA34A8624854}" destId="{CEB2452E-6365-724A-BAFB-D0CDA9BBA3DE}" srcOrd="3" destOrd="0" parTransId="{E271AB09-A519-934F-8D63-3E25DFF864A7}" sibTransId="{D25668F8-56D6-8046-85BF-336FD8D44ACC}"/>
    <dgm:cxn modelId="{13CF138F-ED85-F142-88EE-2D299DA95636}" srcId="{1F3EAAA7-A401-E347-B026-BA34A8624854}" destId="{803EE449-A1DE-A94B-B2DD-694AFF1ABD16}" srcOrd="1" destOrd="0" parTransId="{62C7CAD3-5F4A-9244-9B89-155AA7CF785A}" sibTransId="{0112EAAE-50BB-0945-AD48-7B0504769BA9}"/>
    <dgm:cxn modelId="{2EC33696-4230-2C4E-A96C-A83C8E5D4CB1}" type="presOf" srcId="{E271AB09-A519-934F-8D63-3E25DFF864A7}" destId="{9F6AA304-46F1-AE4B-A925-4E0E23F494C7}" srcOrd="1" destOrd="0" presId="urn:microsoft.com/office/officeart/2005/8/layout/hierarchy2"/>
    <dgm:cxn modelId="{D898EE9D-6DB3-3A4B-8F0E-986DEE7FA949}" srcId="{1F3EAAA7-A401-E347-B026-BA34A8624854}" destId="{94BAA224-FB9F-BF4D-A566-22BE5F38F9B5}" srcOrd="0" destOrd="0" parTransId="{E7668155-3EC3-1941-8F4C-51F154B0DDC0}" sibTransId="{04C85A65-1614-154E-92B3-80009BC62F8D}"/>
    <dgm:cxn modelId="{C88D3FB4-233C-F748-BE75-EBDCC4C0B80F}" type="presOf" srcId="{E7668155-3EC3-1941-8F4C-51F154B0DDC0}" destId="{C52D909E-23FC-0C4B-B79F-26875A3EF4B2}" srcOrd="1" destOrd="0" presId="urn:microsoft.com/office/officeart/2005/8/layout/hierarchy2"/>
    <dgm:cxn modelId="{B6CCD8BE-63C8-9942-931B-8750C8B2E4B8}" type="presOf" srcId="{23674914-54A0-A34E-8A19-DFA469F6D972}" destId="{C086C899-73E0-A44A-8D0B-AE8E058FF8F6}" srcOrd="1" destOrd="0" presId="urn:microsoft.com/office/officeart/2005/8/layout/hierarchy2"/>
    <dgm:cxn modelId="{710C4FC1-2082-054A-BF60-0E0C9DAACA33}" type="presOf" srcId="{E271AB09-A519-934F-8D63-3E25DFF864A7}" destId="{19C0FC9F-6520-1B41-9167-62D71D832B7D}" srcOrd="0" destOrd="0" presId="urn:microsoft.com/office/officeart/2005/8/layout/hierarchy2"/>
    <dgm:cxn modelId="{A16472ED-7511-7343-9F04-B84F42C49F84}" type="presOf" srcId="{94BAA224-FB9F-BF4D-A566-22BE5F38F9B5}" destId="{B30E1E2F-2125-9846-9442-49C4A470B37C}" srcOrd="0" destOrd="0" presId="urn:microsoft.com/office/officeart/2005/8/layout/hierarchy2"/>
    <dgm:cxn modelId="{4DEF06EE-E590-5747-8F59-ED18D516231B}" type="presOf" srcId="{36E6E68D-3C3E-DE49-89B3-191430B3E2AB}" destId="{8E9EC298-D496-4845-A4A9-85109DFB1205}" srcOrd="0" destOrd="0" presId="urn:microsoft.com/office/officeart/2005/8/layout/hierarchy2"/>
    <dgm:cxn modelId="{7A3265FA-F34C-3E4D-926C-73A029CC0004}" type="presOf" srcId="{62C7CAD3-5F4A-9244-9B89-155AA7CF785A}" destId="{EA5FC037-3F52-B943-A48B-C99949E9CE19}" srcOrd="1" destOrd="0" presId="urn:microsoft.com/office/officeart/2005/8/layout/hierarchy2"/>
    <dgm:cxn modelId="{62F92EED-BD7B-6D42-8AC1-1F8218D6A44F}" type="presParOf" srcId="{7421CEF5-86D7-6B4C-8336-76F460C643D0}" destId="{E373AF8F-733F-004F-971E-B7857FAB4F43}" srcOrd="0" destOrd="0" presId="urn:microsoft.com/office/officeart/2005/8/layout/hierarchy2"/>
    <dgm:cxn modelId="{616DE8C2-4698-504F-AFC0-8B9A616EA71B}" type="presParOf" srcId="{E373AF8F-733F-004F-971E-B7857FAB4F43}" destId="{82FC908A-9AAE-8848-B4FB-C81DE1A2359F}" srcOrd="0" destOrd="0" presId="urn:microsoft.com/office/officeart/2005/8/layout/hierarchy2"/>
    <dgm:cxn modelId="{52E0DF27-6B0C-4E45-9905-75E433760CA5}" type="presParOf" srcId="{E373AF8F-733F-004F-971E-B7857FAB4F43}" destId="{5282089E-7254-C842-BE82-621F210ABFBE}" srcOrd="1" destOrd="0" presId="urn:microsoft.com/office/officeart/2005/8/layout/hierarchy2"/>
    <dgm:cxn modelId="{37C6FD3C-5D15-C848-B6DB-3F6AC8ECEFD9}" type="presParOf" srcId="{5282089E-7254-C842-BE82-621F210ABFBE}" destId="{8763A1AE-5000-4543-8FE2-6A7217E1D132}" srcOrd="0" destOrd="0" presId="urn:microsoft.com/office/officeart/2005/8/layout/hierarchy2"/>
    <dgm:cxn modelId="{D8076C9F-FDA4-824C-BE46-946D0292436B}" type="presParOf" srcId="{8763A1AE-5000-4543-8FE2-6A7217E1D132}" destId="{C52D909E-23FC-0C4B-B79F-26875A3EF4B2}" srcOrd="0" destOrd="0" presId="urn:microsoft.com/office/officeart/2005/8/layout/hierarchy2"/>
    <dgm:cxn modelId="{54841A06-F940-F74E-8103-AE41DB5217BA}" type="presParOf" srcId="{5282089E-7254-C842-BE82-621F210ABFBE}" destId="{04C1BCA4-C90C-164D-879C-2F07281A49B3}" srcOrd="1" destOrd="0" presId="urn:microsoft.com/office/officeart/2005/8/layout/hierarchy2"/>
    <dgm:cxn modelId="{3EDA1AFC-7000-A943-AB5C-A710AD050348}" type="presParOf" srcId="{04C1BCA4-C90C-164D-879C-2F07281A49B3}" destId="{B30E1E2F-2125-9846-9442-49C4A470B37C}" srcOrd="0" destOrd="0" presId="urn:microsoft.com/office/officeart/2005/8/layout/hierarchy2"/>
    <dgm:cxn modelId="{EF797796-F9A4-5B44-AAB3-69E9544DC13A}" type="presParOf" srcId="{04C1BCA4-C90C-164D-879C-2F07281A49B3}" destId="{B525C1F0-BD1E-D143-8880-D75E0E3EBAEC}" srcOrd="1" destOrd="0" presId="urn:microsoft.com/office/officeart/2005/8/layout/hierarchy2"/>
    <dgm:cxn modelId="{5160D3F9-A442-B64A-BE3E-3A9AB3DBB416}" type="presParOf" srcId="{5282089E-7254-C842-BE82-621F210ABFBE}" destId="{A5EC7733-0EFC-6841-B553-DF2BEF9F6CDA}" srcOrd="2" destOrd="0" presId="urn:microsoft.com/office/officeart/2005/8/layout/hierarchy2"/>
    <dgm:cxn modelId="{BA6CAB16-7C09-3848-88FE-3DF96A426377}" type="presParOf" srcId="{A5EC7733-0EFC-6841-B553-DF2BEF9F6CDA}" destId="{EA5FC037-3F52-B943-A48B-C99949E9CE19}" srcOrd="0" destOrd="0" presId="urn:microsoft.com/office/officeart/2005/8/layout/hierarchy2"/>
    <dgm:cxn modelId="{2264D553-C086-F246-87EC-EDC70EA1AFF1}" type="presParOf" srcId="{5282089E-7254-C842-BE82-621F210ABFBE}" destId="{3DC9138E-2877-8C4C-993E-F37465F355D5}" srcOrd="3" destOrd="0" presId="urn:microsoft.com/office/officeart/2005/8/layout/hierarchy2"/>
    <dgm:cxn modelId="{DAF27F22-FF67-664C-B5D5-E8FDA6F0DD00}" type="presParOf" srcId="{3DC9138E-2877-8C4C-993E-F37465F355D5}" destId="{B184486E-083B-1046-AA85-A7582BD68CCE}" srcOrd="0" destOrd="0" presId="urn:microsoft.com/office/officeart/2005/8/layout/hierarchy2"/>
    <dgm:cxn modelId="{05A40E9A-70A7-A94E-B92D-CFF5C49CB2BD}" type="presParOf" srcId="{3DC9138E-2877-8C4C-993E-F37465F355D5}" destId="{F2D6D5FD-3144-F947-BA66-BEA245004390}" srcOrd="1" destOrd="0" presId="urn:microsoft.com/office/officeart/2005/8/layout/hierarchy2"/>
    <dgm:cxn modelId="{6D10A702-DC8A-C641-A672-0CE29D2BD196}" type="presParOf" srcId="{5282089E-7254-C842-BE82-621F210ABFBE}" destId="{95396BDF-379C-5641-9B36-495498583474}" srcOrd="4" destOrd="0" presId="urn:microsoft.com/office/officeart/2005/8/layout/hierarchy2"/>
    <dgm:cxn modelId="{CFBA5C22-B0C8-2A41-8784-393C55B1A850}" type="presParOf" srcId="{95396BDF-379C-5641-9B36-495498583474}" destId="{C086C899-73E0-A44A-8D0B-AE8E058FF8F6}" srcOrd="0" destOrd="0" presId="urn:microsoft.com/office/officeart/2005/8/layout/hierarchy2"/>
    <dgm:cxn modelId="{60A11F2F-0788-A54A-B28E-33835FB362B9}" type="presParOf" srcId="{5282089E-7254-C842-BE82-621F210ABFBE}" destId="{90A8EB3B-B01B-B64F-8FAE-FA859CEC929F}" srcOrd="5" destOrd="0" presId="urn:microsoft.com/office/officeart/2005/8/layout/hierarchy2"/>
    <dgm:cxn modelId="{BB476BCF-96C6-4547-86CC-594A332C68FE}" type="presParOf" srcId="{90A8EB3B-B01B-B64F-8FAE-FA859CEC929F}" destId="{8E9EC298-D496-4845-A4A9-85109DFB1205}" srcOrd="0" destOrd="0" presId="urn:microsoft.com/office/officeart/2005/8/layout/hierarchy2"/>
    <dgm:cxn modelId="{E5949127-6072-2248-9477-80E41270F473}" type="presParOf" srcId="{90A8EB3B-B01B-B64F-8FAE-FA859CEC929F}" destId="{6D4E0633-4E2E-6542-A618-A7BD63DA8C8A}" srcOrd="1" destOrd="0" presId="urn:microsoft.com/office/officeart/2005/8/layout/hierarchy2"/>
    <dgm:cxn modelId="{FE0AD459-E58D-4749-AB78-3CA0F4A42AE7}" type="presParOf" srcId="{5282089E-7254-C842-BE82-621F210ABFBE}" destId="{19C0FC9F-6520-1B41-9167-62D71D832B7D}" srcOrd="6" destOrd="0" presId="urn:microsoft.com/office/officeart/2005/8/layout/hierarchy2"/>
    <dgm:cxn modelId="{A24EAE27-92CC-C645-B68C-EAA6FABEE79F}" type="presParOf" srcId="{19C0FC9F-6520-1B41-9167-62D71D832B7D}" destId="{9F6AA304-46F1-AE4B-A925-4E0E23F494C7}" srcOrd="0" destOrd="0" presId="urn:microsoft.com/office/officeart/2005/8/layout/hierarchy2"/>
    <dgm:cxn modelId="{85B8488B-85A8-964A-BD12-CE886DD012F4}" type="presParOf" srcId="{5282089E-7254-C842-BE82-621F210ABFBE}" destId="{B4D3C8ED-FAC3-2444-B086-CEB2A7BE6C04}" srcOrd="7" destOrd="0" presId="urn:microsoft.com/office/officeart/2005/8/layout/hierarchy2"/>
    <dgm:cxn modelId="{96A7D30C-5A30-7E41-B3D6-74123626112D}" type="presParOf" srcId="{B4D3C8ED-FAC3-2444-B086-CEB2A7BE6C04}" destId="{3142F46B-3139-A444-B3A9-515AB81BE89C}" srcOrd="0" destOrd="0" presId="urn:microsoft.com/office/officeart/2005/8/layout/hierarchy2"/>
    <dgm:cxn modelId="{E38A0125-E153-2742-91D5-0ECFFA0C701B}" type="presParOf" srcId="{B4D3C8ED-FAC3-2444-B086-CEB2A7BE6C04}" destId="{37258FF9-6D7F-9944-ACF1-8688E019545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5BA17A3-4CD4-4C4E-BCB2-A18991F142E7}"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GB"/>
        </a:p>
      </dgm:t>
    </dgm:pt>
    <dgm:pt modelId="{1F3EAAA7-A401-E347-B026-BA34A8624854}">
      <dgm:prSet/>
      <dgm:spPr/>
      <dgm:t>
        <a:bodyPr/>
        <a:lstStyle/>
        <a:p>
          <a:r>
            <a:rPr lang="en-GB" dirty="0"/>
            <a:t>User Application</a:t>
          </a:r>
        </a:p>
      </dgm:t>
    </dgm:pt>
    <dgm:pt modelId="{7DAEFDAA-A36D-9147-B51E-6CFFFFC36909}" type="parTrans" cxnId="{32CA3638-64AE-EE41-94FF-A8A97C5E35EE}">
      <dgm:prSet/>
      <dgm:spPr/>
      <dgm:t>
        <a:bodyPr/>
        <a:lstStyle/>
        <a:p>
          <a:endParaRPr lang="en-GB"/>
        </a:p>
      </dgm:t>
    </dgm:pt>
    <dgm:pt modelId="{DC7F5B91-1C50-CC40-BCF9-1DF4EED681BA}" type="sibTrans" cxnId="{32CA3638-64AE-EE41-94FF-A8A97C5E35EE}">
      <dgm:prSet/>
      <dgm:spPr/>
      <dgm:t>
        <a:bodyPr/>
        <a:lstStyle/>
        <a:p>
          <a:endParaRPr lang="en-GB"/>
        </a:p>
      </dgm:t>
    </dgm:pt>
    <dgm:pt modelId="{94BAA224-FB9F-BF4D-A566-22BE5F38F9B5}">
      <dgm:prSet>
        <dgm:style>
          <a:lnRef idx="1">
            <a:schemeClr val="accent5"/>
          </a:lnRef>
          <a:fillRef idx="2">
            <a:schemeClr val="accent5"/>
          </a:fillRef>
          <a:effectRef idx="1">
            <a:schemeClr val="accent5"/>
          </a:effectRef>
          <a:fontRef idx="minor">
            <a:schemeClr val="dk1"/>
          </a:fontRef>
        </dgm:style>
      </dgm:prSet>
      <dgm:spPr/>
      <dgm:t>
        <a:bodyPr/>
        <a:lstStyle/>
        <a:p>
          <a:r>
            <a:rPr lang="en-GB" dirty="0"/>
            <a:t>Platform</a:t>
          </a:r>
        </a:p>
      </dgm:t>
    </dgm:pt>
    <dgm:pt modelId="{E7668155-3EC3-1941-8F4C-51F154B0DDC0}" type="parTrans" cxnId="{D898EE9D-6DB3-3A4B-8F0E-986DEE7FA949}">
      <dgm:prSet/>
      <dgm:spPr/>
      <dgm:t>
        <a:bodyPr/>
        <a:lstStyle/>
        <a:p>
          <a:endParaRPr lang="en-GB"/>
        </a:p>
      </dgm:t>
    </dgm:pt>
    <dgm:pt modelId="{04C85A65-1614-154E-92B3-80009BC62F8D}" type="sibTrans" cxnId="{D898EE9D-6DB3-3A4B-8F0E-986DEE7FA949}">
      <dgm:prSet/>
      <dgm:spPr/>
      <dgm:t>
        <a:bodyPr/>
        <a:lstStyle/>
        <a:p>
          <a:endParaRPr lang="en-GB"/>
        </a:p>
      </dgm:t>
    </dgm:pt>
    <dgm:pt modelId="{803EE449-A1DE-A94B-B2DD-694AFF1ABD16}">
      <dgm:prSet>
        <dgm:style>
          <a:lnRef idx="1">
            <a:schemeClr val="accent2"/>
          </a:lnRef>
          <a:fillRef idx="2">
            <a:schemeClr val="accent2"/>
          </a:fillRef>
          <a:effectRef idx="1">
            <a:schemeClr val="accent2"/>
          </a:effectRef>
          <a:fontRef idx="minor">
            <a:schemeClr val="dk1"/>
          </a:fontRef>
        </dgm:style>
      </dgm:prSet>
      <dgm:spPr/>
      <dgm:t>
        <a:bodyPr/>
        <a:lstStyle/>
        <a:p>
          <a:r>
            <a:rPr lang="en-GB" b="0" i="0" dirty="0"/>
            <a:t>Data provider</a:t>
          </a:r>
          <a:endParaRPr lang="en-GB" dirty="0"/>
        </a:p>
      </dgm:t>
    </dgm:pt>
    <dgm:pt modelId="{62C7CAD3-5F4A-9244-9B89-155AA7CF785A}" type="parTrans" cxnId="{13CF138F-ED85-F142-88EE-2D299DA95636}">
      <dgm:prSet/>
      <dgm:spPr/>
      <dgm:t>
        <a:bodyPr/>
        <a:lstStyle/>
        <a:p>
          <a:endParaRPr lang="en-GB"/>
        </a:p>
      </dgm:t>
    </dgm:pt>
    <dgm:pt modelId="{0112EAAE-50BB-0945-AD48-7B0504769BA9}" type="sibTrans" cxnId="{13CF138F-ED85-F142-88EE-2D299DA95636}">
      <dgm:prSet/>
      <dgm:spPr/>
      <dgm:t>
        <a:bodyPr/>
        <a:lstStyle/>
        <a:p>
          <a:endParaRPr lang="en-GB"/>
        </a:p>
      </dgm:t>
    </dgm:pt>
    <dgm:pt modelId="{36E6E68D-3C3E-DE49-89B3-191430B3E2AB}">
      <dgm:prSet>
        <dgm:style>
          <a:lnRef idx="1">
            <a:schemeClr val="accent1"/>
          </a:lnRef>
          <a:fillRef idx="2">
            <a:schemeClr val="accent1"/>
          </a:fillRef>
          <a:effectRef idx="1">
            <a:schemeClr val="accent1"/>
          </a:effectRef>
          <a:fontRef idx="minor">
            <a:schemeClr val="dk1"/>
          </a:fontRef>
        </dgm:style>
      </dgm:prSet>
      <dgm:spPr/>
      <dgm:t>
        <a:bodyPr/>
        <a:lstStyle/>
        <a:p>
          <a:r>
            <a:rPr lang="en-GB" dirty="0"/>
            <a:t>Hosted processing facility</a:t>
          </a:r>
        </a:p>
      </dgm:t>
    </dgm:pt>
    <dgm:pt modelId="{23674914-54A0-A34E-8A19-DFA469F6D972}" type="parTrans" cxnId="{4DFD195E-228F-CF45-AF4F-36712D397D24}">
      <dgm:prSet/>
      <dgm:spPr/>
      <dgm:t>
        <a:bodyPr/>
        <a:lstStyle/>
        <a:p>
          <a:endParaRPr lang="en-GB"/>
        </a:p>
      </dgm:t>
    </dgm:pt>
    <dgm:pt modelId="{03BEEAD1-83D4-0846-8767-5305F86E54BD}" type="sibTrans" cxnId="{4DFD195E-228F-CF45-AF4F-36712D397D24}">
      <dgm:prSet/>
      <dgm:spPr/>
      <dgm:t>
        <a:bodyPr/>
        <a:lstStyle/>
        <a:p>
          <a:endParaRPr lang="en-GB"/>
        </a:p>
      </dgm:t>
    </dgm:pt>
    <dgm:pt modelId="{CEB2452E-6365-724A-BAFB-D0CDA9BBA3DE}">
      <dgm:prSet>
        <dgm:style>
          <a:lnRef idx="1">
            <a:schemeClr val="accent3"/>
          </a:lnRef>
          <a:fillRef idx="2">
            <a:schemeClr val="accent3"/>
          </a:fillRef>
          <a:effectRef idx="1">
            <a:schemeClr val="accent3"/>
          </a:effectRef>
          <a:fontRef idx="minor">
            <a:schemeClr val="dk1"/>
          </a:fontRef>
        </dgm:style>
      </dgm:prSet>
      <dgm:spPr/>
      <dgm:t>
        <a:bodyPr/>
        <a:lstStyle/>
        <a:p>
          <a:r>
            <a:rPr lang="en-GB" dirty="0"/>
            <a:t>Data Facility</a:t>
          </a:r>
        </a:p>
      </dgm:t>
    </dgm:pt>
    <dgm:pt modelId="{E271AB09-A519-934F-8D63-3E25DFF864A7}" type="parTrans" cxnId="{D0E39D8C-09EE-2D4A-B23F-4A609B42C1BB}">
      <dgm:prSet/>
      <dgm:spPr/>
      <dgm:t>
        <a:bodyPr/>
        <a:lstStyle/>
        <a:p>
          <a:endParaRPr lang="en-GB"/>
        </a:p>
      </dgm:t>
    </dgm:pt>
    <dgm:pt modelId="{D25668F8-56D6-8046-85BF-336FD8D44ACC}" type="sibTrans" cxnId="{D0E39D8C-09EE-2D4A-B23F-4A609B42C1BB}">
      <dgm:prSet/>
      <dgm:spPr/>
      <dgm:t>
        <a:bodyPr/>
        <a:lstStyle/>
        <a:p>
          <a:endParaRPr lang="en-GB"/>
        </a:p>
      </dgm:t>
    </dgm:pt>
    <dgm:pt modelId="{03556EF6-017C-624F-9E2C-42E63010919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dirty="0"/>
            <a:t>DataHub</a:t>
          </a:r>
        </a:p>
      </dgm:t>
    </dgm:pt>
    <dgm:pt modelId="{42A56A27-099B-074D-A7B9-49AF1EF582CF}" type="parTrans" cxnId="{F14B379D-86E5-4445-B218-B1D9D02CA8A6}">
      <dgm:prSet/>
      <dgm:spPr/>
      <dgm:t>
        <a:bodyPr/>
        <a:lstStyle/>
        <a:p>
          <a:endParaRPr lang="en-GB"/>
        </a:p>
      </dgm:t>
    </dgm:pt>
    <dgm:pt modelId="{F930065D-E389-244A-A75A-2822F9E06662}" type="sibTrans" cxnId="{F14B379D-86E5-4445-B218-B1D9D02CA8A6}">
      <dgm:prSet/>
      <dgm:spPr/>
      <dgm:t>
        <a:bodyPr/>
        <a:lstStyle/>
        <a:p>
          <a:endParaRPr lang="en-GB"/>
        </a:p>
      </dgm:t>
    </dgm:pt>
    <dgm:pt modelId="{7421CEF5-86D7-6B4C-8336-76F460C643D0}" type="pres">
      <dgm:prSet presAssocID="{15BA17A3-4CD4-4C4E-BCB2-A18991F142E7}" presName="diagram" presStyleCnt="0">
        <dgm:presLayoutVars>
          <dgm:chPref val="1"/>
          <dgm:dir/>
          <dgm:animOne val="branch"/>
          <dgm:animLvl val="lvl"/>
          <dgm:resizeHandles val="exact"/>
        </dgm:presLayoutVars>
      </dgm:prSet>
      <dgm:spPr/>
    </dgm:pt>
    <dgm:pt modelId="{E373AF8F-733F-004F-971E-B7857FAB4F43}" type="pres">
      <dgm:prSet presAssocID="{1F3EAAA7-A401-E347-B026-BA34A8624854}" presName="root1" presStyleCnt="0"/>
      <dgm:spPr/>
    </dgm:pt>
    <dgm:pt modelId="{82FC908A-9AAE-8848-B4FB-C81DE1A2359F}" type="pres">
      <dgm:prSet presAssocID="{1F3EAAA7-A401-E347-B026-BA34A8624854}" presName="LevelOneTextNode" presStyleLbl="node0" presStyleIdx="0" presStyleCnt="1">
        <dgm:presLayoutVars>
          <dgm:chPref val="3"/>
        </dgm:presLayoutVars>
      </dgm:prSet>
      <dgm:spPr/>
    </dgm:pt>
    <dgm:pt modelId="{5282089E-7254-C842-BE82-621F210ABFBE}" type="pres">
      <dgm:prSet presAssocID="{1F3EAAA7-A401-E347-B026-BA34A8624854}" presName="level2hierChild" presStyleCnt="0"/>
      <dgm:spPr/>
    </dgm:pt>
    <dgm:pt modelId="{D9FDA033-0B42-974E-88E7-A0654C391FE7}" type="pres">
      <dgm:prSet presAssocID="{42A56A27-099B-074D-A7B9-49AF1EF582CF}" presName="conn2-1" presStyleLbl="parChTrans1D2" presStyleIdx="0" presStyleCnt="1"/>
      <dgm:spPr/>
    </dgm:pt>
    <dgm:pt modelId="{67BC917E-2E8F-4844-8CF9-A5E6F43C375E}" type="pres">
      <dgm:prSet presAssocID="{42A56A27-099B-074D-A7B9-49AF1EF582CF}" presName="connTx" presStyleLbl="parChTrans1D2" presStyleIdx="0" presStyleCnt="1"/>
      <dgm:spPr/>
    </dgm:pt>
    <dgm:pt modelId="{A125B3A9-6D3C-A94D-9A94-275A3DB61FDA}" type="pres">
      <dgm:prSet presAssocID="{03556EF6-017C-624F-9E2C-42E630109197}" presName="root2" presStyleCnt="0"/>
      <dgm:spPr/>
    </dgm:pt>
    <dgm:pt modelId="{39959720-B567-234F-A89E-1F6B200C3A7C}" type="pres">
      <dgm:prSet presAssocID="{03556EF6-017C-624F-9E2C-42E630109197}" presName="LevelTwoTextNode" presStyleLbl="node2" presStyleIdx="0" presStyleCnt="1">
        <dgm:presLayoutVars>
          <dgm:chPref val="3"/>
        </dgm:presLayoutVars>
      </dgm:prSet>
      <dgm:spPr/>
    </dgm:pt>
    <dgm:pt modelId="{282562A0-45D6-8E44-B2AE-A98170119F1D}" type="pres">
      <dgm:prSet presAssocID="{03556EF6-017C-624F-9E2C-42E630109197}" presName="level3hierChild" presStyleCnt="0"/>
      <dgm:spPr/>
    </dgm:pt>
    <dgm:pt modelId="{8763A1AE-5000-4543-8FE2-6A7217E1D132}" type="pres">
      <dgm:prSet presAssocID="{E7668155-3EC3-1941-8F4C-51F154B0DDC0}" presName="conn2-1" presStyleLbl="parChTrans1D3" presStyleIdx="0" presStyleCnt="4"/>
      <dgm:spPr/>
    </dgm:pt>
    <dgm:pt modelId="{C52D909E-23FC-0C4B-B79F-26875A3EF4B2}" type="pres">
      <dgm:prSet presAssocID="{E7668155-3EC3-1941-8F4C-51F154B0DDC0}" presName="connTx" presStyleLbl="parChTrans1D3" presStyleIdx="0" presStyleCnt="4"/>
      <dgm:spPr/>
    </dgm:pt>
    <dgm:pt modelId="{04C1BCA4-C90C-164D-879C-2F07281A49B3}" type="pres">
      <dgm:prSet presAssocID="{94BAA224-FB9F-BF4D-A566-22BE5F38F9B5}" presName="root2" presStyleCnt="0"/>
      <dgm:spPr/>
    </dgm:pt>
    <dgm:pt modelId="{B30E1E2F-2125-9846-9442-49C4A470B37C}" type="pres">
      <dgm:prSet presAssocID="{94BAA224-FB9F-BF4D-A566-22BE5F38F9B5}" presName="LevelTwoTextNode" presStyleLbl="node3" presStyleIdx="0" presStyleCnt="4">
        <dgm:presLayoutVars>
          <dgm:chPref val="3"/>
        </dgm:presLayoutVars>
      </dgm:prSet>
      <dgm:spPr>
        <a:prstGeom prst="cloud">
          <a:avLst/>
        </a:prstGeom>
      </dgm:spPr>
    </dgm:pt>
    <dgm:pt modelId="{B525C1F0-BD1E-D143-8880-D75E0E3EBAEC}" type="pres">
      <dgm:prSet presAssocID="{94BAA224-FB9F-BF4D-A566-22BE5F38F9B5}" presName="level3hierChild" presStyleCnt="0"/>
      <dgm:spPr/>
    </dgm:pt>
    <dgm:pt modelId="{A5EC7733-0EFC-6841-B553-DF2BEF9F6CDA}" type="pres">
      <dgm:prSet presAssocID="{62C7CAD3-5F4A-9244-9B89-155AA7CF785A}" presName="conn2-1" presStyleLbl="parChTrans1D3" presStyleIdx="1" presStyleCnt="4"/>
      <dgm:spPr/>
    </dgm:pt>
    <dgm:pt modelId="{EA5FC037-3F52-B943-A48B-C99949E9CE19}" type="pres">
      <dgm:prSet presAssocID="{62C7CAD3-5F4A-9244-9B89-155AA7CF785A}" presName="connTx" presStyleLbl="parChTrans1D3" presStyleIdx="1" presStyleCnt="4"/>
      <dgm:spPr/>
    </dgm:pt>
    <dgm:pt modelId="{3DC9138E-2877-8C4C-993E-F37465F355D5}" type="pres">
      <dgm:prSet presAssocID="{803EE449-A1DE-A94B-B2DD-694AFF1ABD16}" presName="root2" presStyleCnt="0"/>
      <dgm:spPr/>
    </dgm:pt>
    <dgm:pt modelId="{B184486E-083B-1046-AA85-A7582BD68CCE}" type="pres">
      <dgm:prSet presAssocID="{803EE449-A1DE-A94B-B2DD-694AFF1ABD16}" presName="LevelTwoTextNode" presStyleLbl="node3" presStyleIdx="1" presStyleCnt="4">
        <dgm:presLayoutVars>
          <dgm:chPref val="3"/>
        </dgm:presLayoutVars>
      </dgm:prSet>
      <dgm:spPr>
        <a:prstGeom prst="can">
          <a:avLst/>
        </a:prstGeom>
      </dgm:spPr>
    </dgm:pt>
    <dgm:pt modelId="{F2D6D5FD-3144-F947-BA66-BEA245004390}" type="pres">
      <dgm:prSet presAssocID="{803EE449-A1DE-A94B-B2DD-694AFF1ABD16}" presName="level3hierChild" presStyleCnt="0"/>
      <dgm:spPr/>
    </dgm:pt>
    <dgm:pt modelId="{95396BDF-379C-5641-9B36-495498583474}" type="pres">
      <dgm:prSet presAssocID="{23674914-54A0-A34E-8A19-DFA469F6D972}" presName="conn2-1" presStyleLbl="parChTrans1D3" presStyleIdx="2" presStyleCnt="4"/>
      <dgm:spPr/>
    </dgm:pt>
    <dgm:pt modelId="{C086C899-73E0-A44A-8D0B-AE8E058FF8F6}" type="pres">
      <dgm:prSet presAssocID="{23674914-54A0-A34E-8A19-DFA469F6D972}" presName="connTx" presStyleLbl="parChTrans1D3" presStyleIdx="2" presStyleCnt="4"/>
      <dgm:spPr/>
    </dgm:pt>
    <dgm:pt modelId="{90A8EB3B-B01B-B64F-8FAE-FA859CEC929F}" type="pres">
      <dgm:prSet presAssocID="{36E6E68D-3C3E-DE49-89B3-191430B3E2AB}" presName="root2" presStyleCnt="0"/>
      <dgm:spPr/>
    </dgm:pt>
    <dgm:pt modelId="{8E9EC298-D496-4845-A4A9-85109DFB1205}" type="pres">
      <dgm:prSet presAssocID="{36E6E68D-3C3E-DE49-89B3-191430B3E2AB}" presName="LevelTwoTextNode" presStyleLbl="node3" presStyleIdx="2" presStyleCnt="4">
        <dgm:presLayoutVars>
          <dgm:chPref val="3"/>
        </dgm:presLayoutVars>
      </dgm:prSet>
      <dgm:spPr>
        <a:prstGeom prst="cloud">
          <a:avLst/>
        </a:prstGeom>
      </dgm:spPr>
    </dgm:pt>
    <dgm:pt modelId="{6D4E0633-4E2E-6542-A618-A7BD63DA8C8A}" type="pres">
      <dgm:prSet presAssocID="{36E6E68D-3C3E-DE49-89B3-191430B3E2AB}" presName="level3hierChild" presStyleCnt="0"/>
      <dgm:spPr/>
    </dgm:pt>
    <dgm:pt modelId="{19C0FC9F-6520-1B41-9167-62D71D832B7D}" type="pres">
      <dgm:prSet presAssocID="{E271AB09-A519-934F-8D63-3E25DFF864A7}" presName="conn2-1" presStyleLbl="parChTrans1D3" presStyleIdx="3" presStyleCnt="4"/>
      <dgm:spPr/>
    </dgm:pt>
    <dgm:pt modelId="{9F6AA304-46F1-AE4B-A925-4E0E23F494C7}" type="pres">
      <dgm:prSet presAssocID="{E271AB09-A519-934F-8D63-3E25DFF864A7}" presName="connTx" presStyleLbl="parChTrans1D3" presStyleIdx="3" presStyleCnt="4"/>
      <dgm:spPr/>
    </dgm:pt>
    <dgm:pt modelId="{B4D3C8ED-FAC3-2444-B086-CEB2A7BE6C04}" type="pres">
      <dgm:prSet presAssocID="{CEB2452E-6365-724A-BAFB-D0CDA9BBA3DE}" presName="root2" presStyleCnt="0"/>
      <dgm:spPr/>
    </dgm:pt>
    <dgm:pt modelId="{3142F46B-3139-A444-B3A9-515AB81BE89C}" type="pres">
      <dgm:prSet presAssocID="{CEB2452E-6365-724A-BAFB-D0CDA9BBA3DE}" presName="LevelTwoTextNode" presStyleLbl="node3" presStyleIdx="3" presStyleCnt="4">
        <dgm:presLayoutVars>
          <dgm:chPref val="3"/>
        </dgm:presLayoutVars>
      </dgm:prSet>
      <dgm:spPr>
        <a:prstGeom prst="cube">
          <a:avLst/>
        </a:prstGeom>
      </dgm:spPr>
    </dgm:pt>
    <dgm:pt modelId="{37258FF9-6D7F-9944-ACF1-8688E0195458}" type="pres">
      <dgm:prSet presAssocID="{CEB2452E-6365-724A-BAFB-D0CDA9BBA3DE}" presName="level3hierChild" presStyleCnt="0"/>
      <dgm:spPr/>
    </dgm:pt>
  </dgm:ptLst>
  <dgm:cxnLst>
    <dgm:cxn modelId="{13C6EE0B-7CAC-E54C-A687-611E87360FA3}" type="presOf" srcId="{03556EF6-017C-624F-9E2C-42E630109197}" destId="{39959720-B567-234F-A89E-1F6B200C3A7C}" srcOrd="0" destOrd="0" presId="urn:microsoft.com/office/officeart/2005/8/layout/hierarchy2"/>
    <dgm:cxn modelId="{79961A13-74D8-6340-9256-24F8F4603AC6}" type="presOf" srcId="{23674914-54A0-A34E-8A19-DFA469F6D972}" destId="{C086C899-73E0-A44A-8D0B-AE8E058FF8F6}" srcOrd="1" destOrd="0" presId="urn:microsoft.com/office/officeart/2005/8/layout/hierarchy2"/>
    <dgm:cxn modelId="{3EB1BF25-A59C-854E-B7F2-382772B89C32}" type="presOf" srcId="{42A56A27-099B-074D-A7B9-49AF1EF582CF}" destId="{D9FDA033-0B42-974E-88E7-A0654C391FE7}" srcOrd="0" destOrd="0" presId="urn:microsoft.com/office/officeart/2005/8/layout/hierarchy2"/>
    <dgm:cxn modelId="{32CA3638-64AE-EE41-94FF-A8A97C5E35EE}" srcId="{15BA17A3-4CD4-4C4E-BCB2-A18991F142E7}" destId="{1F3EAAA7-A401-E347-B026-BA34A8624854}" srcOrd="0" destOrd="0" parTransId="{7DAEFDAA-A36D-9147-B51E-6CFFFFC36909}" sibTransId="{DC7F5B91-1C50-CC40-BCF9-1DF4EED681BA}"/>
    <dgm:cxn modelId="{6E59193B-C8D6-BB48-9B60-34686BF8B3D8}" type="presOf" srcId="{1F3EAAA7-A401-E347-B026-BA34A8624854}" destId="{82FC908A-9AAE-8848-B4FB-C81DE1A2359F}" srcOrd="0" destOrd="0" presId="urn:microsoft.com/office/officeart/2005/8/layout/hierarchy2"/>
    <dgm:cxn modelId="{4DFD195E-228F-CF45-AF4F-36712D397D24}" srcId="{03556EF6-017C-624F-9E2C-42E630109197}" destId="{36E6E68D-3C3E-DE49-89B3-191430B3E2AB}" srcOrd="2" destOrd="0" parTransId="{23674914-54A0-A34E-8A19-DFA469F6D972}" sibTransId="{03BEEAD1-83D4-0846-8767-5305F86E54BD}"/>
    <dgm:cxn modelId="{D37C2E46-19D6-EE4C-86A2-F006D74CCA8D}" type="presOf" srcId="{E7668155-3EC3-1941-8F4C-51F154B0DDC0}" destId="{C52D909E-23FC-0C4B-B79F-26875A3EF4B2}" srcOrd="1" destOrd="0" presId="urn:microsoft.com/office/officeart/2005/8/layout/hierarchy2"/>
    <dgm:cxn modelId="{AA5C756C-ED3A-9F4D-BAE1-E47304B35D58}" type="presOf" srcId="{15BA17A3-4CD4-4C4E-BCB2-A18991F142E7}" destId="{7421CEF5-86D7-6B4C-8336-76F460C643D0}" srcOrd="0" destOrd="0" presId="urn:microsoft.com/office/officeart/2005/8/layout/hierarchy2"/>
    <dgm:cxn modelId="{31652A52-6BDC-BC48-92BC-B0D6F7CF6F05}" type="presOf" srcId="{803EE449-A1DE-A94B-B2DD-694AFF1ABD16}" destId="{B184486E-083B-1046-AA85-A7582BD68CCE}" srcOrd="0" destOrd="0" presId="urn:microsoft.com/office/officeart/2005/8/layout/hierarchy2"/>
    <dgm:cxn modelId="{E44CEF78-B56A-CE43-B356-A6154D723DF9}" type="presOf" srcId="{CEB2452E-6365-724A-BAFB-D0CDA9BBA3DE}" destId="{3142F46B-3139-A444-B3A9-515AB81BE89C}" srcOrd="0" destOrd="0" presId="urn:microsoft.com/office/officeart/2005/8/layout/hierarchy2"/>
    <dgm:cxn modelId="{39470988-07FA-BA4F-AE58-41AFDE4F5596}" type="presOf" srcId="{94BAA224-FB9F-BF4D-A566-22BE5F38F9B5}" destId="{B30E1E2F-2125-9846-9442-49C4A470B37C}" srcOrd="0" destOrd="0" presId="urn:microsoft.com/office/officeart/2005/8/layout/hierarchy2"/>
    <dgm:cxn modelId="{9FEB8F8C-C78A-C440-9218-6E8A6684CC5A}" type="presOf" srcId="{E271AB09-A519-934F-8D63-3E25DFF864A7}" destId="{9F6AA304-46F1-AE4B-A925-4E0E23F494C7}" srcOrd="1" destOrd="0" presId="urn:microsoft.com/office/officeart/2005/8/layout/hierarchy2"/>
    <dgm:cxn modelId="{D0E39D8C-09EE-2D4A-B23F-4A609B42C1BB}" srcId="{03556EF6-017C-624F-9E2C-42E630109197}" destId="{CEB2452E-6365-724A-BAFB-D0CDA9BBA3DE}" srcOrd="3" destOrd="0" parTransId="{E271AB09-A519-934F-8D63-3E25DFF864A7}" sibTransId="{D25668F8-56D6-8046-85BF-336FD8D44ACC}"/>
    <dgm:cxn modelId="{13CF138F-ED85-F142-88EE-2D299DA95636}" srcId="{03556EF6-017C-624F-9E2C-42E630109197}" destId="{803EE449-A1DE-A94B-B2DD-694AFF1ABD16}" srcOrd="1" destOrd="0" parTransId="{62C7CAD3-5F4A-9244-9B89-155AA7CF785A}" sibTransId="{0112EAAE-50BB-0945-AD48-7B0504769BA9}"/>
    <dgm:cxn modelId="{76502097-946D-764E-82CE-D634D3D8E2D1}" type="presOf" srcId="{E271AB09-A519-934F-8D63-3E25DFF864A7}" destId="{19C0FC9F-6520-1B41-9167-62D71D832B7D}" srcOrd="0" destOrd="0" presId="urn:microsoft.com/office/officeart/2005/8/layout/hierarchy2"/>
    <dgm:cxn modelId="{F14B379D-86E5-4445-B218-B1D9D02CA8A6}" srcId="{1F3EAAA7-A401-E347-B026-BA34A8624854}" destId="{03556EF6-017C-624F-9E2C-42E630109197}" srcOrd="0" destOrd="0" parTransId="{42A56A27-099B-074D-A7B9-49AF1EF582CF}" sibTransId="{F930065D-E389-244A-A75A-2822F9E06662}"/>
    <dgm:cxn modelId="{D898EE9D-6DB3-3A4B-8F0E-986DEE7FA949}" srcId="{03556EF6-017C-624F-9E2C-42E630109197}" destId="{94BAA224-FB9F-BF4D-A566-22BE5F38F9B5}" srcOrd="0" destOrd="0" parTransId="{E7668155-3EC3-1941-8F4C-51F154B0DDC0}" sibTransId="{04C85A65-1614-154E-92B3-80009BC62F8D}"/>
    <dgm:cxn modelId="{F3EA13A0-6238-1346-8807-7A20056C893B}" type="presOf" srcId="{62C7CAD3-5F4A-9244-9B89-155AA7CF785A}" destId="{EA5FC037-3F52-B943-A48B-C99949E9CE19}" srcOrd="1" destOrd="0" presId="urn:microsoft.com/office/officeart/2005/8/layout/hierarchy2"/>
    <dgm:cxn modelId="{618A47A8-6EAB-0C4D-9B75-B8C54956C81C}" type="presOf" srcId="{62C7CAD3-5F4A-9244-9B89-155AA7CF785A}" destId="{A5EC7733-0EFC-6841-B553-DF2BEF9F6CDA}" srcOrd="0" destOrd="0" presId="urn:microsoft.com/office/officeart/2005/8/layout/hierarchy2"/>
    <dgm:cxn modelId="{FFBD1DB8-AC31-F241-B119-D0BF29D6B391}" type="presOf" srcId="{42A56A27-099B-074D-A7B9-49AF1EF582CF}" destId="{67BC917E-2E8F-4844-8CF9-A5E6F43C375E}" srcOrd="1" destOrd="0" presId="urn:microsoft.com/office/officeart/2005/8/layout/hierarchy2"/>
    <dgm:cxn modelId="{00C863BD-ABB5-A54D-88CA-FCBC83A76346}" type="presOf" srcId="{36E6E68D-3C3E-DE49-89B3-191430B3E2AB}" destId="{8E9EC298-D496-4845-A4A9-85109DFB1205}" srcOrd="0" destOrd="0" presId="urn:microsoft.com/office/officeart/2005/8/layout/hierarchy2"/>
    <dgm:cxn modelId="{90E6A2C6-8A79-4046-8B2F-D081AF8C0606}" type="presOf" srcId="{E7668155-3EC3-1941-8F4C-51F154B0DDC0}" destId="{8763A1AE-5000-4543-8FE2-6A7217E1D132}" srcOrd="0" destOrd="0" presId="urn:microsoft.com/office/officeart/2005/8/layout/hierarchy2"/>
    <dgm:cxn modelId="{28643BE4-D274-8548-ACAC-8C0C7E5BF0BB}" type="presOf" srcId="{23674914-54A0-A34E-8A19-DFA469F6D972}" destId="{95396BDF-379C-5641-9B36-495498583474}" srcOrd="0" destOrd="0" presId="urn:microsoft.com/office/officeart/2005/8/layout/hierarchy2"/>
    <dgm:cxn modelId="{62F92EED-BD7B-6D42-8AC1-1F8218D6A44F}" type="presParOf" srcId="{7421CEF5-86D7-6B4C-8336-76F460C643D0}" destId="{E373AF8F-733F-004F-971E-B7857FAB4F43}" srcOrd="0" destOrd="0" presId="urn:microsoft.com/office/officeart/2005/8/layout/hierarchy2"/>
    <dgm:cxn modelId="{616DE8C2-4698-504F-AFC0-8B9A616EA71B}" type="presParOf" srcId="{E373AF8F-733F-004F-971E-B7857FAB4F43}" destId="{82FC908A-9AAE-8848-B4FB-C81DE1A2359F}" srcOrd="0" destOrd="0" presId="urn:microsoft.com/office/officeart/2005/8/layout/hierarchy2"/>
    <dgm:cxn modelId="{52E0DF27-6B0C-4E45-9905-75E433760CA5}" type="presParOf" srcId="{E373AF8F-733F-004F-971E-B7857FAB4F43}" destId="{5282089E-7254-C842-BE82-621F210ABFBE}" srcOrd="1" destOrd="0" presId="urn:microsoft.com/office/officeart/2005/8/layout/hierarchy2"/>
    <dgm:cxn modelId="{C6B520D5-63F4-8D41-AC8B-AD5E90D5F5DC}" type="presParOf" srcId="{5282089E-7254-C842-BE82-621F210ABFBE}" destId="{D9FDA033-0B42-974E-88E7-A0654C391FE7}" srcOrd="0" destOrd="0" presId="urn:microsoft.com/office/officeart/2005/8/layout/hierarchy2"/>
    <dgm:cxn modelId="{4FDC4371-C1BC-2B44-A1A7-0709F34FCEEF}" type="presParOf" srcId="{D9FDA033-0B42-974E-88E7-A0654C391FE7}" destId="{67BC917E-2E8F-4844-8CF9-A5E6F43C375E}" srcOrd="0" destOrd="0" presId="urn:microsoft.com/office/officeart/2005/8/layout/hierarchy2"/>
    <dgm:cxn modelId="{6E5715DE-3341-5746-AAA8-A95DF10CF0FD}" type="presParOf" srcId="{5282089E-7254-C842-BE82-621F210ABFBE}" destId="{A125B3A9-6D3C-A94D-9A94-275A3DB61FDA}" srcOrd="1" destOrd="0" presId="urn:microsoft.com/office/officeart/2005/8/layout/hierarchy2"/>
    <dgm:cxn modelId="{3146DE07-9260-5047-A401-BFD2A9524439}" type="presParOf" srcId="{A125B3A9-6D3C-A94D-9A94-275A3DB61FDA}" destId="{39959720-B567-234F-A89E-1F6B200C3A7C}" srcOrd="0" destOrd="0" presId="urn:microsoft.com/office/officeart/2005/8/layout/hierarchy2"/>
    <dgm:cxn modelId="{8C56468F-95D6-0D42-8897-EEAA578DF03D}" type="presParOf" srcId="{A125B3A9-6D3C-A94D-9A94-275A3DB61FDA}" destId="{282562A0-45D6-8E44-B2AE-A98170119F1D}" srcOrd="1" destOrd="0" presId="urn:microsoft.com/office/officeart/2005/8/layout/hierarchy2"/>
    <dgm:cxn modelId="{B912F839-D8A1-3840-BE31-CCADF2E5C132}" type="presParOf" srcId="{282562A0-45D6-8E44-B2AE-A98170119F1D}" destId="{8763A1AE-5000-4543-8FE2-6A7217E1D132}" srcOrd="0" destOrd="0" presId="urn:microsoft.com/office/officeart/2005/8/layout/hierarchy2"/>
    <dgm:cxn modelId="{28BC53FD-FE3E-0A47-944D-E5861D354ABB}" type="presParOf" srcId="{8763A1AE-5000-4543-8FE2-6A7217E1D132}" destId="{C52D909E-23FC-0C4B-B79F-26875A3EF4B2}" srcOrd="0" destOrd="0" presId="urn:microsoft.com/office/officeart/2005/8/layout/hierarchy2"/>
    <dgm:cxn modelId="{23D395DD-20EC-254E-B193-D451157E4915}" type="presParOf" srcId="{282562A0-45D6-8E44-B2AE-A98170119F1D}" destId="{04C1BCA4-C90C-164D-879C-2F07281A49B3}" srcOrd="1" destOrd="0" presId="urn:microsoft.com/office/officeart/2005/8/layout/hierarchy2"/>
    <dgm:cxn modelId="{B88C04BB-7862-3C43-BF27-0DF4ED17E7C4}" type="presParOf" srcId="{04C1BCA4-C90C-164D-879C-2F07281A49B3}" destId="{B30E1E2F-2125-9846-9442-49C4A470B37C}" srcOrd="0" destOrd="0" presId="urn:microsoft.com/office/officeart/2005/8/layout/hierarchy2"/>
    <dgm:cxn modelId="{42FEB29B-2E96-154F-B5EA-10FED5B74E95}" type="presParOf" srcId="{04C1BCA4-C90C-164D-879C-2F07281A49B3}" destId="{B525C1F0-BD1E-D143-8880-D75E0E3EBAEC}" srcOrd="1" destOrd="0" presId="urn:microsoft.com/office/officeart/2005/8/layout/hierarchy2"/>
    <dgm:cxn modelId="{FE591145-6A8C-0446-A4E3-A62089F2FFBB}" type="presParOf" srcId="{282562A0-45D6-8E44-B2AE-A98170119F1D}" destId="{A5EC7733-0EFC-6841-B553-DF2BEF9F6CDA}" srcOrd="2" destOrd="0" presId="urn:microsoft.com/office/officeart/2005/8/layout/hierarchy2"/>
    <dgm:cxn modelId="{0D956D4C-6F03-BF4A-9006-F017469A21A0}" type="presParOf" srcId="{A5EC7733-0EFC-6841-B553-DF2BEF9F6CDA}" destId="{EA5FC037-3F52-B943-A48B-C99949E9CE19}" srcOrd="0" destOrd="0" presId="urn:microsoft.com/office/officeart/2005/8/layout/hierarchy2"/>
    <dgm:cxn modelId="{FC617B69-CC36-264C-AEAA-B08C3BEFD1F7}" type="presParOf" srcId="{282562A0-45D6-8E44-B2AE-A98170119F1D}" destId="{3DC9138E-2877-8C4C-993E-F37465F355D5}" srcOrd="3" destOrd="0" presId="urn:microsoft.com/office/officeart/2005/8/layout/hierarchy2"/>
    <dgm:cxn modelId="{EFEB43EA-DCA0-8647-A44A-0B59D1107D9C}" type="presParOf" srcId="{3DC9138E-2877-8C4C-993E-F37465F355D5}" destId="{B184486E-083B-1046-AA85-A7582BD68CCE}" srcOrd="0" destOrd="0" presId="urn:microsoft.com/office/officeart/2005/8/layout/hierarchy2"/>
    <dgm:cxn modelId="{FBBD4496-E204-6E4C-AFAC-7E886B187554}" type="presParOf" srcId="{3DC9138E-2877-8C4C-993E-F37465F355D5}" destId="{F2D6D5FD-3144-F947-BA66-BEA245004390}" srcOrd="1" destOrd="0" presId="urn:microsoft.com/office/officeart/2005/8/layout/hierarchy2"/>
    <dgm:cxn modelId="{E67FE2C1-C55F-8C4E-BBB4-F2BD1E1F4824}" type="presParOf" srcId="{282562A0-45D6-8E44-B2AE-A98170119F1D}" destId="{95396BDF-379C-5641-9B36-495498583474}" srcOrd="4" destOrd="0" presId="urn:microsoft.com/office/officeart/2005/8/layout/hierarchy2"/>
    <dgm:cxn modelId="{2A543E57-7E40-6E4F-9C2E-9E5063CD1B67}" type="presParOf" srcId="{95396BDF-379C-5641-9B36-495498583474}" destId="{C086C899-73E0-A44A-8D0B-AE8E058FF8F6}" srcOrd="0" destOrd="0" presId="urn:microsoft.com/office/officeart/2005/8/layout/hierarchy2"/>
    <dgm:cxn modelId="{68D29E7F-61BA-3B48-8EF1-41D30A629F0F}" type="presParOf" srcId="{282562A0-45D6-8E44-B2AE-A98170119F1D}" destId="{90A8EB3B-B01B-B64F-8FAE-FA859CEC929F}" srcOrd="5" destOrd="0" presId="urn:microsoft.com/office/officeart/2005/8/layout/hierarchy2"/>
    <dgm:cxn modelId="{C8C58B98-6309-884A-86A0-9102A874EA3E}" type="presParOf" srcId="{90A8EB3B-B01B-B64F-8FAE-FA859CEC929F}" destId="{8E9EC298-D496-4845-A4A9-85109DFB1205}" srcOrd="0" destOrd="0" presId="urn:microsoft.com/office/officeart/2005/8/layout/hierarchy2"/>
    <dgm:cxn modelId="{334760CD-CEFD-AC4C-8BA0-C796986FDD2E}" type="presParOf" srcId="{90A8EB3B-B01B-B64F-8FAE-FA859CEC929F}" destId="{6D4E0633-4E2E-6542-A618-A7BD63DA8C8A}" srcOrd="1" destOrd="0" presId="urn:microsoft.com/office/officeart/2005/8/layout/hierarchy2"/>
    <dgm:cxn modelId="{770DAFCB-4E17-2441-9A6F-4960250BAA1F}" type="presParOf" srcId="{282562A0-45D6-8E44-B2AE-A98170119F1D}" destId="{19C0FC9F-6520-1B41-9167-62D71D832B7D}" srcOrd="6" destOrd="0" presId="urn:microsoft.com/office/officeart/2005/8/layout/hierarchy2"/>
    <dgm:cxn modelId="{72E07B7B-56B5-B449-8B86-9BC07168417B}" type="presParOf" srcId="{19C0FC9F-6520-1B41-9167-62D71D832B7D}" destId="{9F6AA304-46F1-AE4B-A925-4E0E23F494C7}" srcOrd="0" destOrd="0" presId="urn:microsoft.com/office/officeart/2005/8/layout/hierarchy2"/>
    <dgm:cxn modelId="{A9CD4AAF-EEEB-6347-8C7D-7931D5F11083}" type="presParOf" srcId="{282562A0-45D6-8E44-B2AE-A98170119F1D}" destId="{B4D3C8ED-FAC3-2444-B086-CEB2A7BE6C04}" srcOrd="7" destOrd="0" presId="urn:microsoft.com/office/officeart/2005/8/layout/hierarchy2"/>
    <dgm:cxn modelId="{7239A640-2C57-BF4A-B397-D547779F410C}" type="presParOf" srcId="{B4D3C8ED-FAC3-2444-B086-CEB2A7BE6C04}" destId="{3142F46B-3139-A444-B3A9-515AB81BE89C}" srcOrd="0" destOrd="0" presId="urn:microsoft.com/office/officeart/2005/8/layout/hierarchy2"/>
    <dgm:cxn modelId="{AF097DE8-BBB2-9749-83F2-9B5A1A1BD84B}" type="presParOf" srcId="{B4D3C8ED-FAC3-2444-B086-CEB2A7BE6C04}" destId="{37258FF9-6D7F-9944-ACF1-8688E019545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97259B8-C380-5543-8ABC-A19145CAB7D4}" type="doc">
      <dgm:prSet loTypeId="urn:microsoft.com/office/officeart/2005/8/layout/lProcess1" loCatId="list" qsTypeId="urn:microsoft.com/office/officeart/2005/8/quickstyle/simple1" qsCatId="simple" csTypeId="urn:microsoft.com/office/officeart/2005/8/colors/colorful2" csCatId="colorful" phldr="1"/>
      <dgm:spPr/>
      <dgm:t>
        <a:bodyPr/>
        <a:lstStyle/>
        <a:p>
          <a:endParaRPr lang="en-GB"/>
        </a:p>
      </dgm:t>
    </dgm:pt>
    <dgm:pt modelId="{719A3B65-A763-964D-A234-A4D2E83EBE50}">
      <dgm:prSet/>
      <dgm:spPr/>
      <dgm:t>
        <a:bodyPr/>
        <a:lstStyle/>
        <a:p>
          <a:pPr>
            <a:buNone/>
          </a:pPr>
          <a:r>
            <a:rPr lang="en-GB" b="0" i="0" dirty="0"/>
            <a:t>Data Streams + access interfaces </a:t>
          </a:r>
          <a:endParaRPr lang="en-GB" dirty="0"/>
        </a:p>
      </dgm:t>
    </dgm:pt>
    <dgm:pt modelId="{CE3A978A-A944-9E4F-A10A-B560D0507103}" type="parTrans" cxnId="{3B2E149C-CAE0-8648-95C4-26CA96E4CECF}">
      <dgm:prSet/>
      <dgm:spPr/>
      <dgm:t>
        <a:bodyPr/>
        <a:lstStyle/>
        <a:p>
          <a:endParaRPr lang="en-GB">
            <a:solidFill>
              <a:schemeClr val="bg1"/>
            </a:solidFill>
          </a:endParaRPr>
        </a:p>
      </dgm:t>
    </dgm:pt>
    <dgm:pt modelId="{1FA3D0EE-50EE-B840-BE6D-1F2B5B526394}" type="sibTrans" cxnId="{3B2E149C-CAE0-8648-95C4-26CA96E4CECF}">
      <dgm:prSet/>
      <dgm:spPr/>
      <dgm:t>
        <a:bodyPr/>
        <a:lstStyle/>
        <a:p>
          <a:endParaRPr lang="en-GB">
            <a:solidFill>
              <a:schemeClr val="bg1"/>
            </a:solidFill>
          </a:endParaRPr>
        </a:p>
      </dgm:t>
    </dgm:pt>
    <dgm:pt modelId="{839DEFAC-DC55-EF4A-BEDD-4A7A8A1EAC9A}">
      <dgm:prSet/>
      <dgm:spPr/>
      <dgm:t>
        <a:bodyPr/>
        <a:lstStyle/>
        <a:p>
          <a:r>
            <a:rPr lang="en-GB" b="0" i="0" dirty="0"/>
            <a:t>Resource Catalogue</a:t>
          </a:r>
          <a:endParaRPr lang="en-GB" dirty="0"/>
        </a:p>
      </dgm:t>
    </dgm:pt>
    <dgm:pt modelId="{827C7829-2D70-5E49-B134-0DA04A5783C4}" type="parTrans" cxnId="{5AE52596-4CA9-2541-8D8F-902CA2635AC1}">
      <dgm:prSet/>
      <dgm:spPr/>
      <dgm:t>
        <a:bodyPr/>
        <a:lstStyle/>
        <a:p>
          <a:endParaRPr lang="en-GB">
            <a:solidFill>
              <a:schemeClr val="bg1"/>
            </a:solidFill>
          </a:endParaRPr>
        </a:p>
      </dgm:t>
    </dgm:pt>
    <dgm:pt modelId="{54B50EDB-73C2-EF41-BBE5-F556D321D141}" type="sibTrans" cxnId="{5AE52596-4CA9-2541-8D8F-902CA2635AC1}">
      <dgm:prSet/>
      <dgm:spPr/>
      <dgm:t>
        <a:bodyPr/>
        <a:lstStyle/>
        <a:p>
          <a:endParaRPr lang="en-GB">
            <a:solidFill>
              <a:schemeClr val="bg1"/>
            </a:solidFill>
          </a:endParaRPr>
        </a:p>
      </dgm:t>
    </dgm:pt>
    <dgm:pt modelId="{9E42DEE4-A7A8-6549-B1CB-701987576634}">
      <dgm:prSet/>
      <dgm:spPr/>
      <dgm:t>
        <a:bodyPr/>
        <a:lstStyle/>
        <a:p>
          <a:pPr>
            <a:buNone/>
          </a:pPr>
          <a:r>
            <a:rPr lang="en-GB" b="0" i="0"/>
            <a:t>Identity and Access Management, Accounting and Metrics</a:t>
          </a:r>
          <a:endParaRPr lang="en-GB"/>
        </a:p>
      </dgm:t>
    </dgm:pt>
    <dgm:pt modelId="{951BFE7F-9E82-7D44-A369-3DDA95CC3432}" type="parTrans" cxnId="{0AEF4204-7687-744B-AEAB-A9C20624799B}">
      <dgm:prSet/>
      <dgm:spPr/>
      <dgm:t>
        <a:bodyPr/>
        <a:lstStyle/>
        <a:p>
          <a:endParaRPr lang="en-GB">
            <a:solidFill>
              <a:schemeClr val="bg1"/>
            </a:solidFill>
          </a:endParaRPr>
        </a:p>
      </dgm:t>
    </dgm:pt>
    <dgm:pt modelId="{57642D9B-92AF-F140-9948-6C6F05D490B7}" type="sibTrans" cxnId="{0AEF4204-7687-744B-AEAB-A9C20624799B}">
      <dgm:prSet/>
      <dgm:spPr/>
      <dgm:t>
        <a:bodyPr/>
        <a:lstStyle/>
        <a:p>
          <a:endParaRPr lang="en-GB">
            <a:solidFill>
              <a:schemeClr val="bg1"/>
            </a:solidFill>
          </a:endParaRPr>
        </a:p>
      </dgm:t>
    </dgm:pt>
    <dgm:pt modelId="{ADAF7C77-6EE7-774F-BACB-F6ADC3179FAB}">
      <dgm:prSet/>
      <dgm:spPr/>
      <dgm:t>
        <a:bodyPr/>
        <a:lstStyle/>
        <a:p>
          <a:r>
            <a:rPr lang="en-GB" b="0" i="0" dirty="0"/>
            <a:t>Data Analysis, Processing and workflow management</a:t>
          </a:r>
          <a:endParaRPr lang="en-GB" dirty="0"/>
        </a:p>
      </dgm:t>
    </dgm:pt>
    <dgm:pt modelId="{C689B14C-6A97-964D-9C76-0670B1EE17EB}" type="parTrans" cxnId="{D5890884-35A7-D84E-A4C6-714BD38C8B07}">
      <dgm:prSet/>
      <dgm:spPr/>
      <dgm:t>
        <a:bodyPr/>
        <a:lstStyle/>
        <a:p>
          <a:endParaRPr lang="en-GB">
            <a:solidFill>
              <a:schemeClr val="bg1"/>
            </a:solidFill>
          </a:endParaRPr>
        </a:p>
      </dgm:t>
    </dgm:pt>
    <dgm:pt modelId="{ABF5A3F2-551D-3844-9D10-15BEC523DF99}" type="sibTrans" cxnId="{D5890884-35A7-D84E-A4C6-714BD38C8B07}">
      <dgm:prSet/>
      <dgm:spPr/>
      <dgm:t>
        <a:bodyPr/>
        <a:lstStyle/>
        <a:p>
          <a:endParaRPr lang="en-GB">
            <a:solidFill>
              <a:schemeClr val="bg1"/>
            </a:solidFill>
          </a:endParaRPr>
        </a:p>
      </dgm:t>
    </dgm:pt>
    <dgm:pt modelId="{A5C61E53-CAFD-004D-B2E3-0B05807F2EEA}">
      <dgm:prSet/>
      <dgm:spPr/>
      <dgm:t>
        <a:bodyPr/>
        <a:lstStyle/>
        <a:p>
          <a:pPr>
            <a:buFont typeface="Arial" panose="020B0604020202020204" pitchFamily="34" charset="0"/>
            <a:buChar char="•"/>
          </a:pPr>
          <a:r>
            <a:rPr lang="en-GB" i="1" dirty="0">
              <a:ea typeface="Arial" panose="020B0604020202020204" pitchFamily="34" charset="0"/>
            </a:rPr>
            <a:t>allow integration of different data providers and production and caching of outputs on the Hub</a:t>
          </a:r>
          <a:endParaRPr lang="en-GB" dirty="0"/>
        </a:p>
      </dgm:t>
    </dgm:pt>
    <dgm:pt modelId="{0DE74F06-6F61-1342-B193-04583010CAD9}" type="parTrans" cxnId="{E963DD6F-5833-334D-8F64-356087446D20}">
      <dgm:prSet/>
      <dgm:spPr/>
      <dgm:t>
        <a:bodyPr/>
        <a:lstStyle/>
        <a:p>
          <a:endParaRPr lang="en-GB">
            <a:solidFill>
              <a:schemeClr val="bg1"/>
            </a:solidFill>
          </a:endParaRPr>
        </a:p>
      </dgm:t>
    </dgm:pt>
    <dgm:pt modelId="{46E80FF1-BD76-C148-858D-F1ED912C6A17}" type="sibTrans" cxnId="{E963DD6F-5833-334D-8F64-356087446D20}">
      <dgm:prSet/>
      <dgm:spPr/>
      <dgm:t>
        <a:bodyPr/>
        <a:lstStyle/>
        <a:p>
          <a:endParaRPr lang="en-GB">
            <a:solidFill>
              <a:schemeClr val="bg1"/>
            </a:solidFill>
          </a:endParaRPr>
        </a:p>
      </dgm:t>
    </dgm:pt>
    <dgm:pt modelId="{5B789057-463B-3649-9059-844A2672C518}">
      <dgm:prSet/>
      <dgm:spPr/>
      <dgm:t>
        <a:bodyPr/>
        <a:lstStyle/>
        <a:p>
          <a:r>
            <a:rPr lang="en-GB" i="1" dirty="0">
              <a:ea typeface="Arial" panose="020B0604020202020204" pitchFamily="34" charset="0"/>
            </a:rPr>
            <a:t>support search of data and processing resources</a:t>
          </a:r>
        </a:p>
        <a:p>
          <a:r>
            <a:rPr lang="en-GB" b="1" i="1" dirty="0"/>
            <a:t>Quality Assurance for data</a:t>
          </a:r>
          <a:endParaRPr lang="en-GB" b="1" dirty="0"/>
        </a:p>
      </dgm:t>
    </dgm:pt>
    <dgm:pt modelId="{AB71F62F-47F7-9A44-ADEC-931E2189887C}" type="parTrans" cxnId="{8ABDC8BB-29A4-BD45-85BC-F8533FE0EB4A}">
      <dgm:prSet/>
      <dgm:spPr/>
      <dgm:t>
        <a:bodyPr/>
        <a:lstStyle/>
        <a:p>
          <a:endParaRPr lang="en-GB">
            <a:solidFill>
              <a:schemeClr val="bg1"/>
            </a:solidFill>
          </a:endParaRPr>
        </a:p>
      </dgm:t>
    </dgm:pt>
    <dgm:pt modelId="{4A71F234-2A91-B249-A02E-BA2C3C7599D2}" type="sibTrans" cxnId="{8ABDC8BB-29A4-BD45-85BC-F8533FE0EB4A}">
      <dgm:prSet/>
      <dgm:spPr/>
      <dgm:t>
        <a:bodyPr/>
        <a:lstStyle/>
        <a:p>
          <a:endParaRPr lang="en-GB">
            <a:solidFill>
              <a:schemeClr val="bg1"/>
            </a:solidFill>
          </a:endParaRPr>
        </a:p>
      </dgm:t>
    </dgm:pt>
    <dgm:pt modelId="{42CF96AE-EC9D-FF4B-A5F9-46FCBC694D9B}">
      <dgm:prSet/>
      <dgm:spPr/>
      <dgm:t>
        <a:bodyPr/>
        <a:lstStyle/>
        <a:p>
          <a:pPr>
            <a:buFont typeface="Arial" panose="020B0604020202020204" pitchFamily="34" charset="0"/>
            <a:buChar char="•"/>
          </a:pPr>
          <a:r>
            <a:rPr lang="en-GB" i="1" dirty="0">
              <a:ea typeface="Arial" panose="020B0604020202020204" pitchFamily="34" charset="0"/>
            </a:rPr>
            <a:t>grant access to secured resources, account and charge for use as required</a:t>
          </a:r>
          <a:endParaRPr lang="en-GB" dirty="0"/>
        </a:p>
      </dgm:t>
    </dgm:pt>
    <dgm:pt modelId="{BD034768-2532-1746-B4DB-DBEDA3364D11}" type="parTrans" cxnId="{917DF2A8-4AF3-5A4E-A34B-5CED6B291082}">
      <dgm:prSet/>
      <dgm:spPr/>
      <dgm:t>
        <a:bodyPr/>
        <a:lstStyle/>
        <a:p>
          <a:endParaRPr lang="en-GB">
            <a:solidFill>
              <a:schemeClr val="bg1"/>
            </a:solidFill>
          </a:endParaRPr>
        </a:p>
      </dgm:t>
    </dgm:pt>
    <dgm:pt modelId="{E1D19B25-4CF2-5446-B330-6089098375C1}" type="sibTrans" cxnId="{917DF2A8-4AF3-5A4E-A34B-5CED6B291082}">
      <dgm:prSet/>
      <dgm:spPr/>
      <dgm:t>
        <a:bodyPr/>
        <a:lstStyle/>
        <a:p>
          <a:endParaRPr lang="en-GB">
            <a:solidFill>
              <a:schemeClr val="bg1"/>
            </a:solidFill>
          </a:endParaRPr>
        </a:p>
      </dgm:t>
    </dgm:pt>
    <dgm:pt modelId="{ADB27D42-96DF-7D4F-9DAE-34A30E2A25F6}">
      <dgm:prSet/>
      <dgm:spPr/>
      <dgm:t>
        <a:bodyPr/>
        <a:lstStyle/>
        <a:p>
          <a:r>
            <a:rPr lang="en-GB" i="1" dirty="0">
              <a:ea typeface="Arial" panose="020B0604020202020204" pitchFamily="34" charset="0"/>
            </a:rPr>
            <a:t>Analyse data, develop and incorporate custom code, execute and integrate into workflows</a:t>
          </a:r>
          <a:endParaRPr lang="en-GB" dirty="0"/>
        </a:p>
      </dgm:t>
    </dgm:pt>
    <dgm:pt modelId="{5FAED5CE-DDB2-F240-B5FD-F4D4A5CFDAB8}" type="parTrans" cxnId="{382EC824-3C00-974B-A29E-09F8EDFED0FE}">
      <dgm:prSet/>
      <dgm:spPr/>
      <dgm:t>
        <a:bodyPr/>
        <a:lstStyle/>
        <a:p>
          <a:endParaRPr lang="en-GB">
            <a:solidFill>
              <a:schemeClr val="bg1"/>
            </a:solidFill>
          </a:endParaRPr>
        </a:p>
      </dgm:t>
    </dgm:pt>
    <dgm:pt modelId="{48FA3585-791D-A643-B7DA-53AEAD1E57DE}" type="sibTrans" cxnId="{382EC824-3C00-974B-A29E-09F8EDFED0FE}">
      <dgm:prSet/>
      <dgm:spPr/>
      <dgm:t>
        <a:bodyPr/>
        <a:lstStyle/>
        <a:p>
          <a:endParaRPr lang="en-GB">
            <a:solidFill>
              <a:schemeClr val="bg1"/>
            </a:solidFill>
          </a:endParaRPr>
        </a:p>
      </dgm:t>
    </dgm:pt>
    <dgm:pt modelId="{C0E82D85-71E0-0042-A312-42003D9333A8}">
      <dgm:prSet/>
      <dgm:spPr/>
      <dgm:t>
        <a:bodyPr/>
        <a:lstStyle/>
        <a:p>
          <a:r>
            <a:rPr lang="en-GB" dirty="0"/>
            <a:t>Web presence</a:t>
          </a:r>
        </a:p>
      </dgm:t>
    </dgm:pt>
    <dgm:pt modelId="{71AC6BA3-1261-0B41-9703-8E77C00C5780}" type="parTrans" cxnId="{573377B0-E8C4-1944-85A4-50CA427DFAB3}">
      <dgm:prSet/>
      <dgm:spPr/>
      <dgm:t>
        <a:bodyPr/>
        <a:lstStyle/>
        <a:p>
          <a:endParaRPr lang="en-GB"/>
        </a:p>
      </dgm:t>
    </dgm:pt>
    <dgm:pt modelId="{A08B2060-920E-3745-854F-7EE2BEF4BBE1}" type="sibTrans" cxnId="{573377B0-E8C4-1944-85A4-50CA427DFAB3}">
      <dgm:prSet/>
      <dgm:spPr/>
      <dgm:t>
        <a:bodyPr/>
        <a:lstStyle/>
        <a:p>
          <a:endParaRPr lang="en-GB"/>
        </a:p>
      </dgm:t>
    </dgm:pt>
    <dgm:pt modelId="{017B0CD9-1DBF-A342-8D31-4F03B1955026}">
      <dgm:prSet/>
      <dgm:spPr/>
      <dgm:t>
        <a:bodyPr/>
        <a:lstStyle/>
        <a:p>
          <a:r>
            <a:rPr lang="en-GB" dirty="0"/>
            <a:t>Presentation and glue</a:t>
          </a:r>
        </a:p>
      </dgm:t>
    </dgm:pt>
    <dgm:pt modelId="{1C3C9A2F-2BE5-BE4B-9199-4B9FDECE3196}" type="parTrans" cxnId="{8E005AA2-887A-8C4A-B8AF-1EC494100F6A}">
      <dgm:prSet/>
      <dgm:spPr/>
      <dgm:t>
        <a:bodyPr/>
        <a:lstStyle/>
        <a:p>
          <a:endParaRPr lang="en-GB"/>
        </a:p>
      </dgm:t>
    </dgm:pt>
    <dgm:pt modelId="{178905A2-61A0-7D44-9FCA-B79E2D31F85A}" type="sibTrans" cxnId="{8E005AA2-887A-8C4A-B8AF-1EC494100F6A}">
      <dgm:prSet/>
      <dgm:spPr/>
      <dgm:t>
        <a:bodyPr/>
        <a:lstStyle/>
        <a:p>
          <a:endParaRPr lang="en-GB"/>
        </a:p>
      </dgm:t>
    </dgm:pt>
    <dgm:pt modelId="{395C46B1-2D5E-7C43-B801-6CDF69991A96}" type="pres">
      <dgm:prSet presAssocID="{197259B8-C380-5543-8ABC-A19145CAB7D4}" presName="Name0" presStyleCnt="0">
        <dgm:presLayoutVars>
          <dgm:dir/>
          <dgm:animLvl val="lvl"/>
          <dgm:resizeHandles val="exact"/>
        </dgm:presLayoutVars>
      </dgm:prSet>
      <dgm:spPr/>
    </dgm:pt>
    <dgm:pt modelId="{D1776350-9E71-C649-A799-E9A2C0D21D64}" type="pres">
      <dgm:prSet presAssocID="{719A3B65-A763-964D-A234-A4D2E83EBE50}" presName="vertFlow" presStyleCnt="0"/>
      <dgm:spPr/>
    </dgm:pt>
    <dgm:pt modelId="{5E90E83A-C043-A543-8EBD-5FEBBDF19D6C}" type="pres">
      <dgm:prSet presAssocID="{719A3B65-A763-964D-A234-A4D2E83EBE50}" presName="header" presStyleLbl="node1" presStyleIdx="0" presStyleCnt="5"/>
      <dgm:spPr/>
    </dgm:pt>
    <dgm:pt modelId="{202CAA22-B78C-E040-BE55-6E1055382E63}" type="pres">
      <dgm:prSet presAssocID="{0DE74F06-6F61-1342-B193-04583010CAD9}" presName="parTrans" presStyleLbl="sibTrans2D1" presStyleIdx="0" presStyleCnt="5" custScaleX="143045" custScaleY="242200" custLinFactNeighborY="13117"/>
      <dgm:spPr/>
    </dgm:pt>
    <dgm:pt modelId="{4E45BBEB-8438-D041-B69A-1F42A4850B22}" type="pres">
      <dgm:prSet presAssocID="{A5C61E53-CAFD-004D-B2E3-0B05807F2EEA}" presName="child" presStyleLbl="alignAccFollowNode1" presStyleIdx="0" presStyleCnt="5" custScaleY="115426" custLinFactY="15940" custLinFactNeighborY="100000">
        <dgm:presLayoutVars>
          <dgm:chMax val="0"/>
          <dgm:bulletEnabled val="1"/>
        </dgm:presLayoutVars>
      </dgm:prSet>
      <dgm:spPr>
        <a:prstGeom prst="parallelogram">
          <a:avLst/>
        </a:prstGeom>
      </dgm:spPr>
    </dgm:pt>
    <dgm:pt modelId="{689F701D-7DBE-204B-8B13-97BC349E3395}" type="pres">
      <dgm:prSet presAssocID="{719A3B65-A763-964D-A234-A4D2E83EBE50}" presName="hSp" presStyleCnt="0"/>
      <dgm:spPr/>
    </dgm:pt>
    <dgm:pt modelId="{85576A77-31B6-3945-9965-71C33C6DFDD8}" type="pres">
      <dgm:prSet presAssocID="{839DEFAC-DC55-EF4A-BEDD-4A7A8A1EAC9A}" presName="vertFlow" presStyleCnt="0"/>
      <dgm:spPr/>
    </dgm:pt>
    <dgm:pt modelId="{4F8B0757-C257-C14E-86F3-1BF908F7C001}" type="pres">
      <dgm:prSet presAssocID="{839DEFAC-DC55-EF4A-BEDD-4A7A8A1EAC9A}" presName="header" presStyleLbl="node1" presStyleIdx="1" presStyleCnt="5"/>
      <dgm:spPr/>
    </dgm:pt>
    <dgm:pt modelId="{579E6590-B6CB-9E43-AE91-99BA0765EC9A}" type="pres">
      <dgm:prSet presAssocID="{AB71F62F-47F7-9A44-ADEC-931E2189887C}" presName="parTrans" presStyleLbl="sibTrans2D1" presStyleIdx="1" presStyleCnt="5" custScaleX="143045" custScaleY="242200"/>
      <dgm:spPr/>
    </dgm:pt>
    <dgm:pt modelId="{FDF150B0-646E-394E-842F-E20393148AA9}" type="pres">
      <dgm:prSet presAssocID="{5B789057-463B-3649-9059-844A2672C518}" presName="child" presStyleLbl="alignAccFollowNode1" presStyleIdx="1" presStyleCnt="5" custScaleY="115426" custLinFactY="15940" custLinFactNeighborY="100000">
        <dgm:presLayoutVars>
          <dgm:chMax val="0"/>
          <dgm:bulletEnabled val="1"/>
        </dgm:presLayoutVars>
      </dgm:prSet>
      <dgm:spPr>
        <a:prstGeom prst="parallelogram">
          <a:avLst/>
        </a:prstGeom>
      </dgm:spPr>
    </dgm:pt>
    <dgm:pt modelId="{455F2915-ECDB-764A-A7CF-B85E6E9ADF96}" type="pres">
      <dgm:prSet presAssocID="{839DEFAC-DC55-EF4A-BEDD-4A7A8A1EAC9A}" presName="hSp" presStyleCnt="0"/>
      <dgm:spPr/>
    </dgm:pt>
    <dgm:pt modelId="{C7460B71-852F-8A4F-A3AE-4803502791CB}" type="pres">
      <dgm:prSet presAssocID="{9E42DEE4-A7A8-6549-B1CB-701987576634}" presName="vertFlow" presStyleCnt="0"/>
      <dgm:spPr/>
    </dgm:pt>
    <dgm:pt modelId="{195F9445-EC49-E545-B61C-5981D13FE05C}" type="pres">
      <dgm:prSet presAssocID="{9E42DEE4-A7A8-6549-B1CB-701987576634}" presName="header" presStyleLbl="node1" presStyleIdx="2" presStyleCnt="5"/>
      <dgm:spPr/>
    </dgm:pt>
    <dgm:pt modelId="{AA8EE3A5-6912-6A4A-A165-8B1DC8FD3C43}" type="pres">
      <dgm:prSet presAssocID="{BD034768-2532-1746-B4DB-DBEDA3364D11}" presName="parTrans" presStyleLbl="sibTrans2D1" presStyleIdx="2" presStyleCnt="5" custScaleX="143045" custScaleY="242200"/>
      <dgm:spPr/>
    </dgm:pt>
    <dgm:pt modelId="{9F7FBB8C-DECD-4F44-B7AD-06597C4E2752}" type="pres">
      <dgm:prSet presAssocID="{42CF96AE-EC9D-FF4B-A5F9-46FCBC694D9B}" presName="child" presStyleLbl="alignAccFollowNode1" presStyleIdx="2" presStyleCnt="5" custScaleY="115426" custLinFactY="15940" custLinFactNeighborY="100000">
        <dgm:presLayoutVars>
          <dgm:chMax val="0"/>
          <dgm:bulletEnabled val="1"/>
        </dgm:presLayoutVars>
      </dgm:prSet>
      <dgm:spPr>
        <a:prstGeom prst="parallelogram">
          <a:avLst/>
        </a:prstGeom>
      </dgm:spPr>
    </dgm:pt>
    <dgm:pt modelId="{4BBDE514-55D8-4B49-B870-A07B14DC58DE}" type="pres">
      <dgm:prSet presAssocID="{9E42DEE4-A7A8-6549-B1CB-701987576634}" presName="hSp" presStyleCnt="0"/>
      <dgm:spPr/>
    </dgm:pt>
    <dgm:pt modelId="{451EE3EF-6058-5944-B5EE-D8DCCE185854}" type="pres">
      <dgm:prSet presAssocID="{ADAF7C77-6EE7-774F-BACB-F6ADC3179FAB}" presName="vertFlow" presStyleCnt="0"/>
      <dgm:spPr/>
    </dgm:pt>
    <dgm:pt modelId="{252834B1-9E15-A44C-B1DA-F1615A1698E5}" type="pres">
      <dgm:prSet presAssocID="{ADAF7C77-6EE7-774F-BACB-F6ADC3179FAB}" presName="header" presStyleLbl="node1" presStyleIdx="3" presStyleCnt="5"/>
      <dgm:spPr/>
    </dgm:pt>
    <dgm:pt modelId="{C76359D6-F688-4744-8F87-0DF6ED9C3AC3}" type="pres">
      <dgm:prSet presAssocID="{5FAED5CE-DDB2-F240-B5FD-F4D4A5CFDAB8}" presName="parTrans" presStyleLbl="sibTrans2D1" presStyleIdx="3" presStyleCnt="5" custScaleX="143045" custScaleY="242200"/>
      <dgm:spPr/>
    </dgm:pt>
    <dgm:pt modelId="{210E6A5C-5F41-A04F-BF3E-407E1C961DF2}" type="pres">
      <dgm:prSet presAssocID="{ADB27D42-96DF-7D4F-9DAE-34A30E2A25F6}" presName="child" presStyleLbl="alignAccFollowNode1" presStyleIdx="3" presStyleCnt="5" custScaleY="115426" custLinFactY="15940" custLinFactNeighborY="100000">
        <dgm:presLayoutVars>
          <dgm:chMax val="0"/>
          <dgm:bulletEnabled val="1"/>
        </dgm:presLayoutVars>
      </dgm:prSet>
      <dgm:spPr>
        <a:prstGeom prst="parallelogram">
          <a:avLst/>
        </a:prstGeom>
      </dgm:spPr>
    </dgm:pt>
    <dgm:pt modelId="{AB7A1CA6-8F1B-3645-85F8-87DA6E51C5DF}" type="pres">
      <dgm:prSet presAssocID="{ADAF7C77-6EE7-774F-BACB-F6ADC3179FAB}" presName="hSp" presStyleCnt="0"/>
      <dgm:spPr/>
    </dgm:pt>
    <dgm:pt modelId="{D2462972-15F1-6149-A84B-660A7AB6C83C}" type="pres">
      <dgm:prSet presAssocID="{C0E82D85-71E0-0042-A312-42003D9333A8}" presName="vertFlow" presStyleCnt="0"/>
      <dgm:spPr/>
    </dgm:pt>
    <dgm:pt modelId="{E93530D1-5440-1E4C-A285-2ECC7A2DFE6F}" type="pres">
      <dgm:prSet presAssocID="{C0E82D85-71E0-0042-A312-42003D9333A8}" presName="header" presStyleLbl="node1" presStyleIdx="4" presStyleCnt="5"/>
      <dgm:spPr/>
    </dgm:pt>
    <dgm:pt modelId="{E028841E-A200-2346-800C-16315C26B6FB}" type="pres">
      <dgm:prSet presAssocID="{1C3C9A2F-2BE5-BE4B-9199-4B9FDECE3196}" presName="parTrans" presStyleLbl="sibTrans2D1" presStyleIdx="4" presStyleCnt="5" custScaleX="110023" custScaleY="243717"/>
      <dgm:spPr/>
    </dgm:pt>
    <dgm:pt modelId="{EC8D118A-A80F-CB49-B50D-A35412D8B0A4}" type="pres">
      <dgm:prSet presAssocID="{017B0CD9-1DBF-A342-8D31-4F03B1955026}" presName="child" presStyleLbl="alignAccFollowNode1" presStyleIdx="4" presStyleCnt="5" custLinFactY="26679" custLinFactNeighborX="84" custLinFactNeighborY="100000">
        <dgm:presLayoutVars>
          <dgm:chMax val="0"/>
          <dgm:bulletEnabled val="1"/>
        </dgm:presLayoutVars>
      </dgm:prSet>
      <dgm:spPr/>
    </dgm:pt>
  </dgm:ptLst>
  <dgm:cxnLst>
    <dgm:cxn modelId="{0AEF4204-7687-744B-AEAB-A9C20624799B}" srcId="{197259B8-C380-5543-8ABC-A19145CAB7D4}" destId="{9E42DEE4-A7A8-6549-B1CB-701987576634}" srcOrd="2" destOrd="0" parTransId="{951BFE7F-9E82-7D44-A369-3DDA95CC3432}" sibTransId="{57642D9B-92AF-F140-9948-6C6F05D490B7}"/>
    <dgm:cxn modelId="{50499506-D723-4C45-91B3-194693318099}" type="presOf" srcId="{AB71F62F-47F7-9A44-ADEC-931E2189887C}" destId="{579E6590-B6CB-9E43-AE91-99BA0765EC9A}" srcOrd="0" destOrd="0" presId="urn:microsoft.com/office/officeart/2005/8/layout/lProcess1"/>
    <dgm:cxn modelId="{F7CB500A-AE42-A64E-B2B3-918DA721E6DC}" type="presOf" srcId="{C0E82D85-71E0-0042-A312-42003D9333A8}" destId="{E93530D1-5440-1E4C-A285-2ECC7A2DFE6F}" srcOrd="0" destOrd="0" presId="urn:microsoft.com/office/officeart/2005/8/layout/lProcess1"/>
    <dgm:cxn modelId="{C7A04A16-C4F3-3F4B-8CB7-4E170531AF60}" type="presOf" srcId="{197259B8-C380-5543-8ABC-A19145CAB7D4}" destId="{395C46B1-2D5E-7C43-B801-6CDF69991A96}" srcOrd="0" destOrd="0" presId="urn:microsoft.com/office/officeart/2005/8/layout/lProcess1"/>
    <dgm:cxn modelId="{382EC824-3C00-974B-A29E-09F8EDFED0FE}" srcId="{ADAF7C77-6EE7-774F-BACB-F6ADC3179FAB}" destId="{ADB27D42-96DF-7D4F-9DAE-34A30E2A25F6}" srcOrd="0" destOrd="0" parTransId="{5FAED5CE-DDB2-F240-B5FD-F4D4A5CFDAB8}" sibTransId="{48FA3585-791D-A643-B7DA-53AEAD1E57DE}"/>
    <dgm:cxn modelId="{3A9FA333-F86B-9044-8E85-231E95D8CE28}" type="presOf" srcId="{A5C61E53-CAFD-004D-B2E3-0B05807F2EEA}" destId="{4E45BBEB-8438-D041-B69A-1F42A4850B22}" srcOrd="0" destOrd="0" presId="urn:microsoft.com/office/officeart/2005/8/layout/lProcess1"/>
    <dgm:cxn modelId="{44E97935-FECD-B641-91DE-D8BCDEBBDB01}" type="presOf" srcId="{ADB27D42-96DF-7D4F-9DAE-34A30E2A25F6}" destId="{210E6A5C-5F41-A04F-BF3E-407E1C961DF2}" srcOrd="0" destOrd="0" presId="urn:microsoft.com/office/officeart/2005/8/layout/lProcess1"/>
    <dgm:cxn modelId="{075DED60-A831-774B-94B8-ABC79CD39213}" type="presOf" srcId="{42CF96AE-EC9D-FF4B-A5F9-46FCBC694D9B}" destId="{9F7FBB8C-DECD-4F44-B7AD-06597C4E2752}" srcOrd="0" destOrd="0" presId="urn:microsoft.com/office/officeart/2005/8/layout/lProcess1"/>
    <dgm:cxn modelId="{0C10D04E-7532-314D-B60E-F3AF89407A5B}" type="presOf" srcId="{0DE74F06-6F61-1342-B193-04583010CAD9}" destId="{202CAA22-B78C-E040-BE55-6E1055382E63}" srcOrd="0" destOrd="0" presId="urn:microsoft.com/office/officeart/2005/8/layout/lProcess1"/>
    <dgm:cxn modelId="{E963DD6F-5833-334D-8F64-356087446D20}" srcId="{719A3B65-A763-964D-A234-A4D2E83EBE50}" destId="{A5C61E53-CAFD-004D-B2E3-0B05807F2EEA}" srcOrd="0" destOrd="0" parTransId="{0DE74F06-6F61-1342-B193-04583010CAD9}" sibTransId="{46E80FF1-BD76-C148-858D-F1ED912C6A17}"/>
    <dgm:cxn modelId="{109A367C-6D37-2549-A1C7-4E783DC39E94}" type="presOf" srcId="{1C3C9A2F-2BE5-BE4B-9199-4B9FDECE3196}" destId="{E028841E-A200-2346-800C-16315C26B6FB}" srcOrd="0" destOrd="0" presId="urn:microsoft.com/office/officeart/2005/8/layout/lProcess1"/>
    <dgm:cxn modelId="{D5890884-35A7-D84E-A4C6-714BD38C8B07}" srcId="{197259B8-C380-5543-8ABC-A19145CAB7D4}" destId="{ADAF7C77-6EE7-774F-BACB-F6ADC3179FAB}" srcOrd="3" destOrd="0" parTransId="{C689B14C-6A97-964D-9C76-0670B1EE17EB}" sibTransId="{ABF5A3F2-551D-3844-9D10-15BEC523DF99}"/>
    <dgm:cxn modelId="{1C62CE87-4297-834E-90E7-59A5594DAE13}" type="presOf" srcId="{9E42DEE4-A7A8-6549-B1CB-701987576634}" destId="{195F9445-EC49-E545-B61C-5981D13FE05C}" srcOrd="0" destOrd="0" presId="urn:microsoft.com/office/officeart/2005/8/layout/lProcess1"/>
    <dgm:cxn modelId="{EBAB658E-88ED-FD43-91BE-5E3A721BA8DE}" type="presOf" srcId="{839DEFAC-DC55-EF4A-BEDD-4A7A8A1EAC9A}" destId="{4F8B0757-C257-C14E-86F3-1BF908F7C001}" srcOrd="0" destOrd="0" presId="urn:microsoft.com/office/officeart/2005/8/layout/lProcess1"/>
    <dgm:cxn modelId="{5AE52596-4CA9-2541-8D8F-902CA2635AC1}" srcId="{197259B8-C380-5543-8ABC-A19145CAB7D4}" destId="{839DEFAC-DC55-EF4A-BEDD-4A7A8A1EAC9A}" srcOrd="1" destOrd="0" parTransId="{827C7829-2D70-5E49-B134-0DA04A5783C4}" sibTransId="{54B50EDB-73C2-EF41-BBE5-F556D321D141}"/>
    <dgm:cxn modelId="{3B2E149C-CAE0-8648-95C4-26CA96E4CECF}" srcId="{197259B8-C380-5543-8ABC-A19145CAB7D4}" destId="{719A3B65-A763-964D-A234-A4D2E83EBE50}" srcOrd="0" destOrd="0" parTransId="{CE3A978A-A944-9E4F-A10A-B560D0507103}" sibTransId="{1FA3D0EE-50EE-B840-BE6D-1F2B5B526394}"/>
    <dgm:cxn modelId="{8E005AA2-887A-8C4A-B8AF-1EC494100F6A}" srcId="{C0E82D85-71E0-0042-A312-42003D9333A8}" destId="{017B0CD9-1DBF-A342-8D31-4F03B1955026}" srcOrd="0" destOrd="0" parTransId="{1C3C9A2F-2BE5-BE4B-9199-4B9FDECE3196}" sibTransId="{178905A2-61A0-7D44-9FCA-B79E2D31F85A}"/>
    <dgm:cxn modelId="{917DF2A8-4AF3-5A4E-A34B-5CED6B291082}" srcId="{9E42DEE4-A7A8-6549-B1CB-701987576634}" destId="{42CF96AE-EC9D-FF4B-A5F9-46FCBC694D9B}" srcOrd="0" destOrd="0" parTransId="{BD034768-2532-1746-B4DB-DBEDA3364D11}" sibTransId="{E1D19B25-4CF2-5446-B330-6089098375C1}"/>
    <dgm:cxn modelId="{573377B0-E8C4-1944-85A4-50CA427DFAB3}" srcId="{197259B8-C380-5543-8ABC-A19145CAB7D4}" destId="{C0E82D85-71E0-0042-A312-42003D9333A8}" srcOrd="4" destOrd="0" parTransId="{71AC6BA3-1261-0B41-9703-8E77C00C5780}" sibTransId="{A08B2060-920E-3745-854F-7EE2BEF4BBE1}"/>
    <dgm:cxn modelId="{8ABDC8BB-29A4-BD45-85BC-F8533FE0EB4A}" srcId="{839DEFAC-DC55-EF4A-BEDD-4A7A8A1EAC9A}" destId="{5B789057-463B-3649-9059-844A2672C518}" srcOrd="0" destOrd="0" parTransId="{AB71F62F-47F7-9A44-ADEC-931E2189887C}" sibTransId="{4A71F234-2A91-B249-A02E-BA2C3C7599D2}"/>
    <dgm:cxn modelId="{70AC97CA-7A0F-D042-B993-B84C8F14A5DA}" type="presOf" srcId="{017B0CD9-1DBF-A342-8D31-4F03B1955026}" destId="{EC8D118A-A80F-CB49-B50D-A35412D8B0A4}" srcOrd="0" destOrd="0" presId="urn:microsoft.com/office/officeart/2005/8/layout/lProcess1"/>
    <dgm:cxn modelId="{4BA178D2-95C0-9840-959C-0CC2DF2BF1A5}" type="presOf" srcId="{ADAF7C77-6EE7-774F-BACB-F6ADC3179FAB}" destId="{252834B1-9E15-A44C-B1DA-F1615A1698E5}" srcOrd="0" destOrd="0" presId="urn:microsoft.com/office/officeart/2005/8/layout/lProcess1"/>
    <dgm:cxn modelId="{333BD0D2-48E6-2246-9BE7-F49AEE494CB7}" type="presOf" srcId="{5B789057-463B-3649-9059-844A2672C518}" destId="{FDF150B0-646E-394E-842F-E20393148AA9}" srcOrd="0" destOrd="0" presId="urn:microsoft.com/office/officeart/2005/8/layout/lProcess1"/>
    <dgm:cxn modelId="{1358A7D8-2E77-B14F-86D5-B1043DD10A1D}" type="presOf" srcId="{5FAED5CE-DDB2-F240-B5FD-F4D4A5CFDAB8}" destId="{C76359D6-F688-4744-8F87-0DF6ED9C3AC3}" srcOrd="0" destOrd="0" presId="urn:microsoft.com/office/officeart/2005/8/layout/lProcess1"/>
    <dgm:cxn modelId="{C1D349DF-759C-FE46-B1F4-014E234D2ED6}" type="presOf" srcId="{BD034768-2532-1746-B4DB-DBEDA3364D11}" destId="{AA8EE3A5-6912-6A4A-A165-8B1DC8FD3C43}" srcOrd="0" destOrd="0" presId="urn:microsoft.com/office/officeart/2005/8/layout/lProcess1"/>
    <dgm:cxn modelId="{E5B37BFD-6BCA-7948-B5A1-1DD82EFDC815}" type="presOf" srcId="{719A3B65-A763-964D-A234-A4D2E83EBE50}" destId="{5E90E83A-C043-A543-8EBD-5FEBBDF19D6C}" srcOrd="0" destOrd="0" presId="urn:microsoft.com/office/officeart/2005/8/layout/lProcess1"/>
    <dgm:cxn modelId="{9433612F-9EA2-A64A-AB9F-6CC68D1420D8}" type="presParOf" srcId="{395C46B1-2D5E-7C43-B801-6CDF69991A96}" destId="{D1776350-9E71-C649-A799-E9A2C0D21D64}" srcOrd="0" destOrd="0" presId="urn:microsoft.com/office/officeart/2005/8/layout/lProcess1"/>
    <dgm:cxn modelId="{CDF13E9C-345D-2A4D-BA77-1E12CB5E310B}" type="presParOf" srcId="{D1776350-9E71-C649-A799-E9A2C0D21D64}" destId="{5E90E83A-C043-A543-8EBD-5FEBBDF19D6C}" srcOrd="0" destOrd="0" presId="urn:microsoft.com/office/officeart/2005/8/layout/lProcess1"/>
    <dgm:cxn modelId="{B4C0BA41-8351-B746-87AD-55A702BF674A}" type="presParOf" srcId="{D1776350-9E71-C649-A799-E9A2C0D21D64}" destId="{202CAA22-B78C-E040-BE55-6E1055382E63}" srcOrd="1" destOrd="0" presId="urn:microsoft.com/office/officeart/2005/8/layout/lProcess1"/>
    <dgm:cxn modelId="{6137ACD5-C525-2C4E-9EDF-DFD585F3ACB6}" type="presParOf" srcId="{D1776350-9E71-C649-A799-E9A2C0D21D64}" destId="{4E45BBEB-8438-D041-B69A-1F42A4850B22}" srcOrd="2" destOrd="0" presId="urn:microsoft.com/office/officeart/2005/8/layout/lProcess1"/>
    <dgm:cxn modelId="{42F938A8-4CFD-AE40-83B0-1620BC4AE0B7}" type="presParOf" srcId="{395C46B1-2D5E-7C43-B801-6CDF69991A96}" destId="{689F701D-7DBE-204B-8B13-97BC349E3395}" srcOrd="1" destOrd="0" presId="urn:microsoft.com/office/officeart/2005/8/layout/lProcess1"/>
    <dgm:cxn modelId="{62B89542-2C4D-2948-AEB3-801867ADF51B}" type="presParOf" srcId="{395C46B1-2D5E-7C43-B801-6CDF69991A96}" destId="{85576A77-31B6-3945-9965-71C33C6DFDD8}" srcOrd="2" destOrd="0" presId="urn:microsoft.com/office/officeart/2005/8/layout/lProcess1"/>
    <dgm:cxn modelId="{A7E2415E-D668-4F49-AFDE-8CBCD4323D64}" type="presParOf" srcId="{85576A77-31B6-3945-9965-71C33C6DFDD8}" destId="{4F8B0757-C257-C14E-86F3-1BF908F7C001}" srcOrd="0" destOrd="0" presId="urn:microsoft.com/office/officeart/2005/8/layout/lProcess1"/>
    <dgm:cxn modelId="{F93C0196-4982-6946-91D1-0E6893C1F28A}" type="presParOf" srcId="{85576A77-31B6-3945-9965-71C33C6DFDD8}" destId="{579E6590-B6CB-9E43-AE91-99BA0765EC9A}" srcOrd="1" destOrd="0" presId="urn:microsoft.com/office/officeart/2005/8/layout/lProcess1"/>
    <dgm:cxn modelId="{B62E1984-5DE0-A043-802D-8BA07D25A2AA}" type="presParOf" srcId="{85576A77-31B6-3945-9965-71C33C6DFDD8}" destId="{FDF150B0-646E-394E-842F-E20393148AA9}" srcOrd="2" destOrd="0" presId="urn:microsoft.com/office/officeart/2005/8/layout/lProcess1"/>
    <dgm:cxn modelId="{07F81F08-AC1E-F341-8ACA-56E9CD297007}" type="presParOf" srcId="{395C46B1-2D5E-7C43-B801-6CDF69991A96}" destId="{455F2915-ECDB-764A-A7CF-B85E6E9ADF96}" srcOrd="3" destOrd="0" presId="urn:microsoft.com/office/officeart/2005/8/layout/lProcess1"/>
    <dgm:cxn modelId="{45DB8C0A-535E-9F4D-BEF0-23E43AD77724}" type="presParOf" srcId="{395C46B1-2D5E-7C43-B801-6CDF69991A96}" destId="{C7460B71-852F-8A4F-A3AE-4803502791CB}" srcOrd="4" destOrd="0" presId="urn:microsoft.com/office/officeart/2005/8/layout/lProcess1"/>
    <dgm:cxn modelId="{DE0CA1FA-678E-3F47-9961-E683B66DAA3E}" type="presParOf" srcId="{C7460B71-852F-8A4F-A3AE-4803502791CB}" destId="{195F9445-EC49-E545-B61C-5981D13FE05C}" srcOrd="0" destOrd="0" presId="urn:microsoft.com/office/officeart/2005/8/layout/lProcess1"/>
    <dgm:cxn modelId="{1B4B2CF3-ED3C-184F-9D3C-FD04F1250F43}" type="presParOf" srcId="{C7460B71-852F-8A4F-A3AE-4803502791CB}" destId="{AA8EE3A5-6912-6A4A-A165-8B1DC8FD3C43}" srcOrd="1" destOrd="0" presId="urn:microsoft.com/office/officeart/2005/8/layout/lProcess1"/>
    <dgm:cxn modelId="{2434D2FF-F197-784A-A6AE-41251FEAF463}" type="presParOf" srcId="{C7460B71-852F-8A4F-A3AE-4803502791CB}" destId="{9F7FBB8C-DECD-4F44-B7AD-06597C4E2752}" srcOrd="2" destOrd="0" presId="urn:microsoft.com/office/officeart/2005/8/layout/lProcess1"/>
    <dgm:cxn modelId="{45BFCFBF-B3D3-CF4E-9180-35280826CDA9}" type="presParOf" srcId="{395C46B1-2D5E-7C43-B801-6CDF69991A96}" destId="{4BBDE514-55D8-4B49-B870-A07B14DC58DE}" srcOrd="5" destOrd="0" presId="urn:microsoft.com/office/officeart/2005/8/layout/lProcess1"/>
    <dgm:cxn modelId="{F9CDCF30-4E43-EC4E-8FB2-524E0D0AE755}" type="presParOf" srcId="{395C46B1-2D5E-7C43-B801-6CDF69991A96}" destId="{451EE3EF-6058-5944-B5EE-D8DCCE185854}" srcOrd="6" destOrd="0" presId="urn:microsoft.com/office/officeart/2005/8/layout/lProcess1"/>
    <dgm:cxn modelId="{8DD3311D-0025-8B4A-A144-ECD2F454B5C4}" type="presParOf" srcId="{451EE3EF-6058-5944-B5EE-D8DCCE185854}" destId="{252834B1-9E15-A44C-B1DA-F1615A1698E5}" srcOrd="0" destOrd="0" presId="urn:microsoft.com/office/officeart/2005/8/layout/lProcess1"/>
    <dgm:cxn modelId="{AD86901F-A97C-E64F-AFF3-AF5BFBDC9208}" type="presParOf" srcId="{451EE3EF-6058-5944-B5EE-D8DCCE185854}" destId="{C76359D6-F688-4744-8F87-0DF6ED9C3AC3}" srcOrd="1" destOrd="0" presId="urn:microsoft.com/office/officeart/2005/8/layout/lProcess1"/>
    <dgm:cxn modelId="{EAF6B936-A8CC-904D-96CA-24EBC05D0AF1}" type="presParOf" srcId="{451EE3EF-6058-5944-B5EE-D8DCCE185854}" destId="{210E6A5C-5F41-A04F-BF3E-407E1C961DF2}" srcOrd="2" destOrd="0" presId="urn:microsoft.com/office/officeart/2005/8/layout/lProcess1"/>
    <dgm:cxn modelId="{68B895E6-2D19-9045-BED1-DE975C86270B}" type="presParOf" srcId="{395C46B1-2D5E-7C43-B801-6CDF69991A96}" destId="{AB7A1CA6-8F1B-3645-85F8-87DA6E51C5DF}" srcOrd="7" destOrd="0" presId="urn:microsoft.com/office/officeart/2005/8/layout/lProcess1"/>
    <dgm:cxn modelId="{6ECA6F74-F852-9C44-9D5D-EE18BE723E0B}" type="presParOf" srcId="{395C46B1-2D5E-7C43-B801-6CDF69991A96}" destId="{D2462972-15F1-6149-A84B-660A7AB6C83C}" srcOrd="8" destOrd="0" presId="urn:microsoft.com/office/officeart/2005/8/layout/lProcess1"/>
    <dgm:cxn modelId="{608DDA35-912A-B943-83F1-A2A273B9576E}" type="presParOf" srcId="{D2462972-15F1-6149-A84B-660A7AB6C83C}" destId="{E93530D1-5440-1E4C-A285-2ECC7A2DFE6F}" srcOrd="0" destOrd="0" presId="urn:microsoft.com/office/officeart/2005/8/layout/lProcess1"/>
    <dgm:cxn modelId="{74C484CC-32F0-4B44-95C0-572D14D08702}" type="presParOf" srcId="{D2462972-15F1-6149-A84B-660A7AB6C83C}" destId="{E028841E-A200-2346-800C-16315C26B6FB}" srcOrd="1" destOrd="0" presId="urn:microsoft.com/office/officeart/2005/8/layout/lProcess1"/>
    <dgm:cxn modelId="{FDC6E0FD-9865-6242-A148-1F086118B6DB}" type="presParOf" srcId="{D2462972-15F1-6149-A84B-660A7AB6C83C}" destId="{EC8D118A-A80F-CB49-B50D-A35412D8B0A4}"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C908A-9AAE-8848-B4FB-C81DE1A2359F}">
      <dsp:nvSpPr>
        <dsp:cNvPr id="0" name=""/>
        <dsp:cNvSpPr/>
      </dsp:nvSpPr>
      <dsp:spPr>
        <a:xfrm>
          <a:off x="137996" y="1491187"/>
          <a:ext cx="1727823" cy="8639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User Application</a:t>
          </a:r>
        </a:p>
      </dsp:txBody>
      <dsp:txXfrm>
        <a:off x="163299" y="1516490"/>
        <a:ext cx="1677217" cy="813305"/>
      </dsp:txXfrm>
    </dsp:sp>
    <dsp:sp modelId="{8763A1AE-5000-4543-8FE2-6A7217E1D132}">
      <dsp:nvSpPr>
        <dsp:cNvPr id="0" name=""/>
        <dsp:cNvSpPr/>
      </dsp:nvSpPr>
      <dsp:spPr>
        <a:xfrm rot="17692822">
          <a:off x="1390030" y="1157804"/>
          <a:ext cx="1642710" cy="40429"/>
        </a:xfrm>
        <a:custGeom>
          <a:avLst/>
          <a:gdLst/>
          <a:ahLst/>
          <a:cxnLst/>
          <a:rect l="0" t="0" r="0" b="0"/>
          <a:pathLst>
            <a:path>
              <a:moveTo>
                <a:pt x="0" y="20214"/>
              </a:moveTo>
              <a:lnTo>
                <a:pt x="1642710"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70317" y="1136951"/>
        <a:ext cx="82135" cy="82135"/>
      </dsp:txXfrm>
    </dsp:sp>
    <dsp:sp modelId="{B30E1E2F-2125-9846-9442-49C4A470B37C}">
      <dsp:nvSpPr>
        <dsp:cNvPr id="0" name=""/>
        <dsp:cNvSpPr/>
      </dsp:nvSpPr>
      <dsp:spPr>
        <a:xfrm>
          <a:off x="2556950" y="939"/>
          <a:ext cx="1727823" cy="863911"/>
        </a:xfrm>
        <a:prstGeom prst="cloud">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Platform</a:t>
          </a:r>
        </a:p>
      </dsp:txBody>
      <dsp:txXfrm>
        <a:off x="2795086" y="131406"/>
        <a:ext cx="1128684" cy="562942"/>
      </dsp:txXfrm>
    </dsp:sp>
    <dsp:sp modelId="{A5EC7733-0EFC-6841-B553-DF2BEF9F6CDA}">
      <dsp:nvSpPr>
        <dsp:cNvPr id="0" name=""/>
        <dsp:cNvSpPr/>
      </dsp:nvSpPr>
      <dsp:spPr>
        <a:xfrm rot="19457599">
          <a:off x="1785821" y="1654553"/>
          <a:ext cx="851128" cy="40429"/>
        </a:xfrm>
        <a:custGeom>
          <a:avLst/>
          <a:gdLst/>
          <a:ahLst/>
          <a:cxnLst/>
          <a:rect l="0" t="0" r="0" b="0"/>
          <a:pathLst>
            <a:path>
              <a:moveTo>
                <a:pt x="0" y="20214"/>
              </a:moveTo>
              <a:lnTo>
                <a:pt x="851128"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90107" y="1653490"/>
        <a:ext cx="42556" cy="42556"/>
      </dsp:txXfrm>
    </dsp:sp>
    <dsp:sp modelId="{B184486E-083B-1046-AA85-A7582BD68CCE}">
      <dsp:nvSpPr>
        <dsp:cNvPr id="0" name=""/>
        <dsp:cNvSpPr/>
      </dsp:nvSpPr>
      <dsp:spPr>
        <a:xfrm>
          <a:off x="2556950" y="994437"/>
          <a:ext cx="1727823" cy="863911"/>
        </a:xfrm>
        <a:prstGeom prst="can">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kern="1200" dirty="0"/>
            <a:t>Data provider</a:t>
          </a:r>
          <a:endParaRPr lang="en-GB" sz="1300" kern="1200" dirty="0"/>
        </a:p>
      </dsp:txBody>
      <dsp:txXfrm>
        <a:off x="2556950" y="1210415"/>
        <a:ext cx="1727823" cy="539944"/>
      </dsp:txXfrm>
    </dsp:sp>
    <dsp:sp modelId="{95396BDF-379C-5641-9B36-495498583474}">
      <dsp:nvSpPr>
        <dsp:cNvPr id="0" name=""/>
        <dsp:cNvSpPr/>
      </dsp:nvSpPr>
      <dsp:spPr>
        <a:xfrm rot="2142401">
          <a:off x="1785821" y="2151302"/>
          <a:ext cx="851128" cy="40429"/>
        </a:xfrm>
        <a:custGeom>
          <a:avLst/>
          <a:gdLst/>
          <a:ahLst/>
          <a:cxnLst/>
          <a:rect l="0" t="0" r="0" b="0"/>
          <a:pathLst>
            <a:path>
              <a:moveTo>
                <a:pt x="0" y="20214"/>
              </a:moveTo>
              <a:lnTo>
                <a:pt x="851128"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90107" y="2150239"/>
        <a:ext cx="42556" cy="42556"/>
      </dsp:txXfrm>
    </dsp:sp>
    <dsp:sp modelId="{8E9EC298-D496-4845-A4A9-85109DFB1205}">
      <dsp:nvSpPr>
        <dsp:cNvPr id="0" name=""/>
        <dsp:cNvSpPr/>
      </dsp:nvSpPr>
      <dsp:spPr>
        <a:xfrm>
          <a:off x="2556950" y="1987936"/>
          <a:ext cx="1727823" cy="863911"/>
        </a:xfrm>
        <a:prstGeom prst="cloud">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Hosted processing facility</a:t>
          </a:r>
        </a:p>
      </dsp:txBody>
      <dsp:txXfrm>
        <a:off x="2795086" y="2118403"/>
        <a:ext cx="1128684" cy="562942"/>
      </dsp:txXfrm>
    </dsp:sp>
    <dsp:sp modelId="{19C0FC9F-6520-1B41-9167-62D71D832B7D}">
      <dsp:nvSpPr>
        <dsp:cNvPr id="0" name=""/>
        <dsp:cNvSpPr/>
      </dsp:nvSpPr>
      <dsp:spPr>
        <a:xfrm rot="3907178">
          <a:off x="1390030" y="2648052"/>
          <a:ext cx="1642710" cy="40429"/>
        </a:xfrm>
        <a:custGeom>
          <a:avLst/>
          <a:gdLst/>
          <a:ahLst/>
          <a:cxnLst/>
          <a:rect l="0" t="0" r="0" b="0"/>
          <a:pathLst>
            <a:path>
              <a:moveTo>
                <a:pt x="0" y="20214"/>
              </a:moveTo>
              <a:lnTo>
                <a:pt x="1642710"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70317" y="2627199"/>
        <a:ext cx="82135" cy="82135"/>
      </dsp:txXfrm>
    </dsp:sp>
    <dsp:sp modelId="{3142F46B-3139-A444-B3A9-515AB81BE89C}">
      <dsp:nvSpPr>
        <dsp:cNvPr id="0" name=""/>
        <dsp:cNvSpPr/>
      </dsp:nvSpPr>
      <dsp:spPr>
        <a:xfrm>
          <a:off x="2556950" y="2981435"/>
          <a:ext cx="1727823" cy="863911"/>
        </a:xfrm>
        <a:prstGeom prst="cub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Data Facility</a:t>
          </a:r>
        </a:p>
      </dsp:txBody>
      <dsp:txXfrm>
        <a:off x="2556950" y="3197413"/>
        <a:ext cx="1511845" cy="647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C908A-9AAE-8848-B4FB-C81DE1A2359F}">
      <dsp:nvSpPr>
        <dsp:cNvPr id="0" name=""/>
        <dsp:cNvSpPr/>
      </dsp:nvSpPr>
      <dsp:spPr>
        <a:xfrm>
          <a:off x="1656" y="1684733"/>
          <a:ext cx="1780410" cy="890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User Application</a:t>
          </a:r>
        </a:p>
      </dsp:txBody>
      <dsp:txXfrm>
        <a:off x="27729" y="1710806"/>
        <a:ext cx="1728264" cy="838059"/>
      </dsp:txXfrm>
    </dsp:sp>
    <dsp:sp modelId="{D9FDA033-0B42-974E-88E7-A0654C391FE7}">
      <dsp:nvSpPr>
        <dsp:cNvPr id="0" name=""/>
        <dsp:cNvSpPr/>
      </dsp:nvSpPr>
      <dsp:spPr>
        <a:xfrm>
          <a:off x="1782066" y="2111027"/>
          <a:ext cx="712164" cy="37617"/>
        </a:xfrm>
        <a:custGeom>
          <a:avLst/>
          <a:gdLst/>
          <a:ahLst/>
          <a:cxnLst/>
          <a:rect l="0" t="0" r="0" b="0"/>
          <a:pathLst>
            <a:path>
              <a:moveTo>
                <a:pt x="0" y="18808"/>
              </a:moveTo>
              <a:lnTo>
                <a:pt x="712164" y="18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20344" y="2112032"/>
        <a:ext cx="35608" cy="35608"/>
      </dsp:txXfrm>
    </dsp:sp>
    <dsp:sp modelId="{39959720-B567-234F-A89E-1F6B200C3A7C}">
      <dsp:nvSpPr>
        <dsp:cNvPr id="0" name=""/>
        <dsp:cNvSpPr/>
      </dsp:nvSpPr>
      <dsp:spPr>
        <a:xfrm>
          <a:off x="2494230" y="1684733"/>
          <a:ext cx="1780410" cy="890205"/>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DataHub</a:t>
          </a:r>
        </a:p>
      </dsp:txBody>
      <dsp:txXfrm>
        <a:off x="2520303" y="1710806"/>
        <a:ext cx="1728264" cy="838059"/>
      </dsp:txXfrm>
    </dsp:sp>
    <dsp:sp modelId="{8763A1AE-5000-4543-8FE2-6A7217E1D132}">
      <dsp:nvSpPr>
        <dsp:cNvPr id="0" name=""/>
        <dsp:cNvSpPr/>
      </dsp:nvSpPr>
      <dsp:spPr>
        <a:xfrm rot="17692822">
          <a:off x="3784369" y="1343226"/>
          <a:ext cx="1692706" cy="37617"/>
        </a:xfrm>
        <a:custGeom>
          <a:avLst/>
          <a:gdLst/>
          <a:ahLst/>
          <a:cxnLst/>
          <a:rect l="0" t="0" r="0" b="0"/>
          <a:pathLst>
            <a:path>
              <a:moveTo>
                <a:pt x="0" y="18808"/>
              </a:moveTo>
              <a:lnTo>
                <a:pt x="1692706" y="18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588405" y="1319716"/>
        <a:ext cx="84635" cy="84635"/>
      </dsp:txXfrm>
    </dsp:sp>
    <dsp:sp modelId="{B30E1E2F-2125-9846-9442-49C4A470B37C}">
      <dsp:nvSpPr>
        <dsp:cNvPr id="0" name=""/>
        <dsp:cNvSpPr/>
      </dsp:nvSpPr>
      <dsp:spPr>
        <a:xfrm>
          <a:off x="4986805" y="149130"/>
          <a:ext cx="1780410" cy="890205"/>
        </a:xfrm>
        <a:prstGeom prst="cloud">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Platform</a:t>
          </a:r>
        </a:p>
      </dsp:txBody>
      <dsp:txXfrm>
        <a:off x="5232188" y="283567"/>
        <a:ext cx="1163037" cy="580076"/>
      </dsp:txXfrm>
    </dsp:sp>
    <dsp:sp modelId="{A5EC7733-0EFC-6841-B553-DF2BEF9F6CDA}">
      <dsp:nvSpPr>
        <dsp:cNvPr id="0" name=""/>
        <dsp:cNvSpPr/>
      </dsp:nvSpPr>
      <dsp:spPr>
        <a:xfrm rot="19457599">
          <a:off x="4192206" y="1855093"/>
          <a:ext cx="877032" cy="37617"/>
        </a:xfrm>
        <a:custGeom>
          <a:avLst/>
          <a:gdLst/>
          <a:ahLst/>
          <a:cxnLst/>
          <a:rect l="0" t="0" r="0" b="0"/>
          <a:pathLst>
            <a:path>
              <a:moveTo>
                <a:pt x="0" y="18808"/>
              </a:moveTo>
              <a:lnTo>
                <a:pt x="877032" y="18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608797" y="1851976"/>
        <a:ext cx="43851" cy="43851"/>
      </dsp:txXfrm>
    </dsp:sp>
    <dsp:sp modelId="{B184486E-083B-1046-AA85-A7582BD68CCE}">
      <dsp:nvSpPr>
        <dsp:cNvPr id="0" name=""/>
        <dsp:cNvSpPr/>
      </dsp:nvSpPr>
      <dsp:spPr>
        <a:xfrm>
          <a:off x="4986805" y="1172866"/>
          <a:ext cx="1780410" cy="890205"/>
        </a:xfrm>
        <a:prstGeom prst="can">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kern="1200" dirty="0"/>
            <a:t>Data provider</a:t>
          </a:r>
          <a:endParaRPr lang="en-GB" sz="1300" kern="1200" dirty="0"/>
        </a:p>
      </dsp:txBody>
      <dsp:txXfrm>
        <a:off x="4986805" y="1395417"/>
        <a:ext cx="1780410" cy="556378"/>
      </dsp:txXfrm>
    </dsp:sp>
    <dsp:sp modelId="{95396BDF-379C-5641-9B36-495498583474}">
      <dsp:nvSpPr>
        <dsp:cNvPr id="0" name=""/>
        <dsp:cNvSpPr/>
      </dsp:nvSpPr>
      <dsp:spPr>
        <a:xfrm rot="2142401">
          <a:off x="4192206" y="2366961"/>
          <a:ext cx="877032" cy="37617"/>
        </a:xfrm>
        <a:custGeom>
          <a:avLst/>
          <a:gdLst/>
          <a:ahLst/>
          <a:cxnLst/>
          <a:rect l="0" t="0" r="0" b="0"/>
          <a:pathLst>
            <a:path>
              <a:moveTo>
                <a:pt x="0" y="18808"/>
              </a:moveTo>
              <a:lnTo>
                <a:pt x="877032" y="18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608797" y="2363844"/>
        <a:ext cx="43851" cy="43851"/>
      </dsp:txXfrm>
    </dsp:sp>
    <dsp:sp modelId="{8E9EC298-D496-4845-A4A9-85109DFB1205}">
      <dsp:nvSpPr>
        <dsp:cNvPr id="0" name=""/>
        <dsp:cNvSpPr/>
      </dsp:nvSpPr>
      <dsp:spPr>
        <a:xfrm>
          <a:off x="4986805" y="2196601"/>
          <a:ext cx="1780410" cy="890205"/>
        </a:xfrm>
        <a:prstGeom prst="cloud">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Hosted processing facility</a:t>
          </a:r>
        </a:p>
      </dsp:txBody>
      <dsp:txXfrm>
        <a:off x="5232188" y="2331038"/>
        <a:ext cx="1163037" cy="580076"/>
      </dsp:txXfrm>
    </dsp:sp>
    <dsp:sp modelId="{19C0FC9F-6520-1B41-9167-62D71D832B7D}">
      <dsp:nvSpPr>
        <dsp:cNvPr id="0" name=""/>
        <dsp:cNvSpPr/>
      </dsp:nvSpPr>
      <dsp:spPr>
        <a:xfrm rot="3907178">
          <a:off x="3784369" y="2878829"/>
          <a:ext cx="1692706" cy="37617"/>
        </a:xfrm>
        <a:custGeom>
          <a:avLst/>
          <a:gdLst/>
          <a:ahLst/>
          <a:cxnLst/>
          <a:rect l="0" t="0" r="0" b="0"/>
          <a:pathLst>
            <a:path>
              <a:moveTo>
                <a:pt x="0" y="18808"/>
              </a:moveTo>
              <a:lnTo>
                <a:pt x="1692706" y="18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588405" y="2855320"/>
        <a:ext cx="84635" cy="84635"/>
      </dsp:txXfrm>
    </dsp:sp>
    <dsp:sp modelId="{3142F46B-3139-A444-B3A9-515AB81BE89C}">
      <dsp:nvSpPr>
        <dsp:cNvPr id="0" name=""/>
        <dsp:cNvSpPr/>
      </dsp:nvSpPr>
      <dsp:spPr>
        <a:xfrm>
          <a:off x="4986805" y="3220337"/>
          <a:ext cx="1780410" cy="890205"/>
        </a:xfrm>
        <a:prstGeom prst="cub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Data Facility</a:t>
          </a:r>
        </a:p>
      </dsp:txBody>
      <dsp:txXfrm>
        <a:off x="4986805" y="3442888"/>
        <a:ext cx="1557859" cy="667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0E83A-C043-A543-8EBD-5FEBBDF19D6C}">
      <dsp:nvSpPr>
        <dsp:cNvPr id="0" name=""/>
        <dsp:cNvSpPr/>
      </dsp:nvSpPr>
      <dsp:spPr>
        <a:xfrm>
          <a:off x="1595" y="850839"/>
          <a:ext cx="1890721" cy="4726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0" i="0" kern="1200" dirty="0"/>
            <a:t>Data Streams + access interfaces </a:t>
          </a:r>
          <a:endParaRPr lang="en-GB" sz="1000" kern="1200" dirty="0"/>
        </a:p>
      </dsp:txBody>
      <dsp:txXfrm>
        <a:off x="15439" y="864683"/>
        <a:ext cx="1863033" cy="444992"/>
      </dsp:txXfrm>
    </dsp:sp>
    <dsp:sp modelId="{202CAA22-B78C-E040-BE55-6E1055382E63}">
      <dsp:nvSpPr>
        <dsp:cNvPr id="0" name=""/>
        <dsp:cNvSpPr/>
      </dsp:nvSpPr>
      <dsp:spPr>
        <a:xfrm rot="5400000">
          <a:off x="836421" y="1388741"/>
          <a:ext cx="221068" cy="200345"/>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45BBEB-8438-D041-B69A-1F42A4850B22}">
      <dsp:nvSpPr>
        <dsp:cNvPr id="0" name=""/>
        <dsp:cNvSpPr/>
      </dsp:nvSpPr>
      <dsp:spPr>
        <a:xfrm>
          <a:off x="1595" y="1632609"/>
          <a:ext cx="1890721" cy="545596"/>
        </a:xfrm>
        <a:prstGeom prst="parallelogram">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lang="en-GB" sz="800" i="1" kern="1200" dirty="0">
              <a:ea typeface="Arial" panose="020B0604020202020204" pitchFamily="34" charset="0"/>
            </a:rPr>
            <a:t>allow integration of different data providers and production and caching of outputs on the Hub</a:t>
          </a:r>
          <a:endParaRPr lang="en-GB" sz="800" kern="1200" dirty="0"/>
        </a:p>
      </dsp:txBody>
      <dsp:txXfrm>
        <a:off x="215988" y="1694475"/>
        <a:ext cx="1461935" cy="421864"/>
      </dsp:txXfrm>
    </dsp:sp>
    <dsp:sp modelId="{4F8B0757-C257-C14E-86F3-1BF908F7C001}">
      <dsp:nvSpPr>
        <dsp:cNvPr id="0" name=""/>
        <dsp:cNvSpPr/>
      </dsp:nvSpPr>
      <dsp:spPr>
        <a:xfrm>
          <a:off x="2157017" y="850839"/>
          <a:ext cx="1890721" cy="472680"/>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0" i="0" kern="1200" dirty="0"/>
            <a:t>Resource Catalogue</a:t>
          </a:r>
          <a:endParaRPr lang="en-GB" sz="1000" kern="1200" dirty="0"/>
        </a:p>
      </dsp:txBody>
      <dsp:txXfrm>
        <a:off x="2170861" y="864683"/>
        <a:ext cx="1863033" cy="444992"/>
      </dsp:txXfrm>
    </dsp:sp>
    <dsp:sp modelId="{579E6590-B6CB-9E43-AE91-99BA0765EC9A}">
      <dsp:nvSpPr>
        <dsp:cNvPr id="0" name=""/>
        <dsp:cNvSpPr/>
      </dsp:nvSpPr>
      <dsp:spPr>
        <a:xfrm rot="5400000">
          <a:off x="2991843" y="1377891"/>
          <a:ext cx="221068" cy="200345"/>
        </a:xfrm>
        <a:prstGeom prst="rightArrow">
          <a:avLst>
            <a:gd name="adj1" fmla="val 667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F150B0-646E-394E-842F-E20393148AA9}">
      <dsp:nvSpPr>
        <dsp:cNvPr id="0" name=""/>
        <dsp:cNvSpPr/>
      </dsp:nvSpPr>
      <dsp:spPr>
        <a:xfrm>
          <a:off x="2157017" y="1632609"/>
          <a:ext cx="1890721" cy="545596"/>
        </a:xfrm>
        <a:prstGeom prst="parallelogram">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i="1" kern="1200" dirty="0">
              <a:ea typeface="Arial" panose="020B0604020202020204" pitchFamily="34" charset="0"/>
            </a:rPr>
            <a:t>support search of data and processing resources</a:t>
          </a:r>
        </a:p>
        <a:p>
          <a:pPr marL="0" lvl="0" indent="0" algn="ctr" defTabSz="355600">
            <a:lnSpc>
              <a:spcPct val="90000"/>
            </a:lnSpc>
            <a:spcBef>
              <a:spcPct val="0"/>
            </a:spcBef>
            <a:spcAft>
              <a:spcPct val="35000"/>
            </a:spcAft>
            <a:buNone/>
          </a:pPr>
          <a:r>
            <a:rPr lang="en-GB" sz="800" b="1" i="1" kern="1200" dirty="0"/>
            <a:t>Quality Assurance for data</a:t>
          </a:r>
          <a:endParaRPr lang="en-GB" sz="800" b="1" kern="1200" dirty="0"/>
        </a:p>
      </dsp:txBody>
      <dsp:txXfrm>
        <a:off x="2371410" y="1694475"/>
        <a:ext cx="1461935" cy="421864"/>
      </dsp:txXfrm>
    </dsp:sp>
    <dsp:sp modelId="{195F9445-EC49-E545-B61C-5981D13FE05C}">
      <dsp:nvSpPr>
        <dsp:cNvPr id="0" name=""/>
        <dsp:cNvSpPr/>
      </dsp:nvSpPr>
      <dsp:spPr>
        <a:xfrm>
          <a:off x="4312439" y="850839"/>
          <a:ext cx="1890721" cy="47268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0" i="0" kern="1200"/>
            <a:t>Identity and Access Management, Accounting and Metrics</a:t>
          </a:r>
          <a:endParaRPr lang="en-GB" sz="1000" kern="1200"/>
        </a:p>
      </dsp:txBody>
      <dsp:txXfrm>
        <a:off x="4326283" y="864683"/>
        <a:ext cx="1863033" cy="444992"/>
      </dsp:txXfrm>
    </dsp:sp>
    <dsp:sp modelId="{AA8EE3A5-6912-6A4A-A165-8B1DC8FD3C43}">
      <dsp:nvSpPr>
        <dsp:cNvPr id="0" name=""/>
        <dsp:cNvSpPr/>
      </dsp:nvSpPr>
      <dsp:spPr>
        <a:xfrm rot="5400000">
          <a:off x="5147266" y="1377891"/>
          <a:ext cx="221068" cy="200345"/>
        </a:xfrm>
        <a:prstGeom prst="rightArrow">
          <a:avLst>
            <a:gd name="adj1" fmla="val 667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7FBB8C-DECD-4F44-B7AD-06597C4E2752}">
      <dsp:nvSpPr>
        <dsp:cNvPr id="0" name=""/>
        <dsp:cNvSpPr/>
      </dsp:nvSpPr>
      <dsp:spPr>
        <a:xfrm>
          <a:off x="4312439" y="1632609"/>
          <a:ext cx="1890721" cy="545596"/>
        </a:xfrm>
        <a:prstGeom prst="parallelogram">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lang="en-GB" sz="800" i="1" kern="1200" dirty="0">
              <a:ea typeface="Arial" panose="020B0604020202020204" pitchFamily="34" charset="0"/>
            </a:rPr>
            <a:t>grant access to secured resources, account and charge for use as required</a:t>
          </a:r>
          <a:endParaRPr lang="en-GB" sz="800" kern="1200" dirty="0"/>
        </a:p>
      </dsp:txBody>
      <dsp:txXfrm>
        <a:off x="4526832" y="1694475"/>
        <a:ext cx="1461935" cy="421864"/>
      </dsp:txXfrm>
    </dsp:sp>
    <dsp:sp modelId="{252834B1-9E15-A44C-B1DA-F1615A1698E5}">
      <dsp:nvSpPr>
        <dsp:cNvPr id="0" name=""/>
        <dsp:cNvSpPr/>
      </dsp:nvSpPr>
      <dsp:spPr>
        <a:xfrm>
          <a:off x="6467862" y="850839"/>
          <a:ext cx="1890721" cy="472680"/>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0" i="0" kern="1200" dirty="0"/>
            <a:t>Data Analysis, Processing and workflow management</a:t>
          </a:r>
          <a:endParaRPr lang="en-GB" sz="1000" kern="1200" dirty="0"/>
        </a:p>
      </dsp:txBody>
      <dsp:txXfrm>
        <a:off x="6481706" y="864683"/>
        <a:ext cx="1863033" cy="444992"/>
      </dsp:txXfrm>
    </dsp:sp>
    <dsp:sp modelId="{C76359D6-F688-4744-8F87-0DF6ED9C3AC3}">
      <dsp:nvSpPr>
        <dsp:cNvPr id="0" name=""/>
        <dsp:cNvSpPr/>
      </dsp:nvSpPr>
      <dsp:spPr>
        <a:xfrm rot="5400000">
          <a:off x="7302688" y="1377891"/>
          <a:ext cx="221068" cy="200345"/>
        </a:xfrm>
        <a:prstGeom prst="rightArrow">
          <a:avLst>
            <a:gd name="adj1" fmla="val 667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0E6A5C-5F41-A04F-BF3E-407E1C961DF2}">
      <dsp:nvSpPr>
        <dsp:cNvPr id="0" name=""/>
        <dsp:cNvSpPr/>
      </dsp:nvSpPr>
      <dsp:spPr>
        <a:xfrm>
          <a:off x="6467862" y="1632609"/>
          <a:ext cx="1890721" cy="545596"/>
        </a:xfrm>
        <a:prstGeom prst="parallelogram">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i="1" kern="1200" dirty="0">
              <a:ea typeface="Arial" panose="020B0604020202020204" pitchFamily="34" charset="0"/>
            </a:rPr>
            <a:t>Analyse data, develop and incorporate custom code, execute and integrate into workflows</a:t>
          </a:r>
          <a:endParaRPr lang="en-GB" sz="800" kern="1200" dirty="0"/>
        </a:p>
      </dsp:txBody>
      <dsp:txXfrm>
        <a:off x="6682255" y="1694475"/>
        <a:ext cx="1461935" cy="421864"/>
      </dsp:txXfrm>
    </dsp:sp>
    <dsp:sp modelId="{E93530D1-5440-1E4C-A285-2ECC7A2DFE6F}">
      <dsp:nvSpPr>
        <dsp:cNvPr id="0" name=""/>
        <dsp:cNvSpPr/>
      </dsp:nvSpPr>
      <dsp:spPr>
        <a:xfrm>
          <a:off x="8623284" y="850839"/>
          <a:ext cx="1890721" cy="47268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Web presence</a:t>
          </a:r>
        </a:p>
      </dsp:txBody>
      <dsp:txXfrm>
        <a:off x="8637128" y="864683"/>
        <a:ext cx="1863033" cy="444992"/>
      </dsp:txXfrm>
    </dsp:sp>
    <dsp:sp modelId="{E028841E-A200-2346-800C-16315C26B6FB}">
      <dsp:nvSpPr>
        <dsp:cNvPr id="0" name=""/>
        <dsp:cNvSpPr/>
      </dsp:nvSpPr>
      <dsp:spPr>
        <a:xfrm rot="5393439">
          <a:off x="9470576" y="1402432"/>
          <a:ext cx="197725" cy="201600"/>
        </a:xfrm>
        <a:prstGeom prst="rightArrow">
          <a:avLst>
            <a:gd name="adj1" fmla="val 667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8D118A-A80F-CB49-B50D-A35412D8B0A4}">
      <dsp:nvSpPr>
        <dsp:cNvPr id="0" name=""/>
        <dsp:cNvSpPr/>
      </dsp:nvSpPr>
      <dsp:spPr>
        <a:xfrm>
          <a:off x="8624872" y="1682945"/>
          <a:ext cx="1890721" cy="472680"/>
        </a:xfrm>
        <a:prstGeom prst="roundRect">
          <a:avLst>
            <a:gd name="adj" fmla="val 10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Presentation and glue</a:t>
          </a:r>
        </a:p>
      </dsp:txBody>
      <dsp:txXfrm>
        <a:off x="8638716" y="1696789"/>
        <a:ext cx="1863033" cy="4449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45E4C-F0D5-9548-93E9-1BC16F9DB4BF}" type="datetimeFigureOut">
              <a:rPr lang="en-GB" smtClean="0"/>
              <a:t>19/04/2023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E1E45-819B-B041-99EB-1CB8E060E83B}" type="slidenum">
              <a:rPr lang="en-GB" smtClean="0"/>
              <a:t>‹#›</a:t>
            </a:fld>
            <a:endParaRPr lang="en-GB"/>
          </a:p>
        </p:txBody>
      </p:sp>
    </p:spTree>
    <p:extLst>
      <p:ext uri="{BB962C8B-B14F-4D97-AF65-F5344CB8AC3E}">
        <p14:creationId xmlns:p14="http://schemas.microsoft.com/office/powerpoint/2010/main" val="17304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9E1E45-819B-B041-99EB-1CB8E060E83B}" type="slidenum">
              <a:rPr lang="en-GB" smtClean="0"/>
              <a:t>1</a:t>
            </a:fld>
            <a:endParaRPr lang="en-GB"/>
          </a:p>
        </p:txBody>
      </p:sp>
    </p:spTree>
    <p:extLst>
      <p:ext uri="{BB962C8B-B14F-4D97-AF65-F5344CB8AC3E}">
        <p14:creationId xmlns:p14="http://schemas.microsoft.com/office/powerpoint/2010/main" val="34598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32D09F-2FCC-42DA-8F1F-94A604340C31}" type="slidenum">
              <a:rPr lang="en-GB" smtClean="0"/>
              <a:t>6</a:t>
            </a:fld>
            <a:endParaRPr lang="en-GB"/>
          </a:p>
        </p:txBody>
      </p:sp>
    </p:spTree>
    <p:extLst>
      <p:ext uri="{BB962C8B-B14F-4D97-AF65-F5344CB8AC3E}">
        <p14:creationId xmlns:p14="http://schemas.microsoft.com/office/powerpoint/2010/main" val="181996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9E1E45-819B-B041-99EB-1CB8E060E83B}" type="slidenum">
              <a:rPr lang="en-GB" smtClean="0"/>
              <a:t>13</a:t>
            </a:fld>
            <a:endParaRPr lang="en-GB"/>
          </a:p>
        </p:txBody>
      </p:sp>
    </p:spTree>
    <p:extLst>
      <p:ext uri="{BB962C8B-B14F-4D97-AF65-F5344CB8AC3E}">
        <p14:creationId xmlns:p14="http://schemas.microsoft.com/office/powerpoint/2010/main" val="155934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45D56B-2B87-254B-A957-36B53789A20C}" type="slidenum">
              <a:rPr lang="en-GB" smtClean="0"/>
              <a:t>14</a:t>
            </a:fld>
            <a:endParaRPr lang="en-GB"/>
          </a:p>
        </p:txBody>
      </p:sp>
    </p:spTree>
    <p:extLst>
      <p:ext uri="{BB962C8B-B14F-4D97-AF65-F5344CB8AC3E}">
        <p14:creationId xmlns:p14="http://schemas.microsoft.com/office/powerpoint/2010/main" val="168894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data streams: POSIX, OGC W*S – WMS, </a:t>
            </a:r>
            <a:r>
              <a:rPr lang="en-GB" dirty="0" err="1"/>
              <a:t>DataCubes</a:t>
            </a:r>
            <a:r>
              <a:rPr lang="en-GB" dirty="0"/>
              <a:t>, Object store – COG,</a:t>
            </a:r>
          </a:p>
        </p:txBody>
      </p:sp>
      <p:sp>
        <p:nvSpPr>
          <p:cNvPr id="4" name="Slide Number Placeholder 3"/>
          <p:cNvSpPr>
            <a:spLocks noGrp="1"/>
          </p:cNvSpPr>
          <p:nvPr>
            <p:ph type="sldNum" sz="quarter" idx="5"/>
          </p:nvPr>
        </p:nvSpPr>
        <p:spPr/>
        <p:txBody>
          <a:bodyPr/>
          <a:lstStyle/>
          <a:p>
            <a:fld id="{D29E1E45-819B-B041-99EB-1CB8E060E83B}" type="slidenum">
              <a:rPr lang="en-GB" smtClean="0"/>
              <a:t>16</a:t>
            </a:fld>
            <a:endParaRPr lang="en-GB"/>
          </a:p>
        </p:txBody>
      </p:sp>
    </p:spTree>
    <p:extLst>
      <p:ext uri="{BB962C8B-B14F-4D97-AF65-F5344CB8AC3E}">
        <p14:creationId xmlns:p14="http://schemas.microsoft.com/office/powerpoint/2010/main" val="332670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67713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19/04/2023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pic>
        <p:nvPicPr>
          <p:cNvPr id="7" name="Picture 6" descr="Text&#10;&#10;Description automatically generated with medium confidence">
            <a:extLst>
              <a:ext uri="{FF2B5EF4-FFF2-40B4-BE49-F238E27FC236}">
                <a16:creationId xmlns:a16="http://schemas.microsoft.com/office/drawing/2014/main" id="{E5EE31D8-A6B2-DD5A-78AF-0F310937D09A}"/>
              </a:ext>
            </a:extLst>
          </p:cNvPr>
          <p:cNvPicPr>
            <a:picLocks noChangeAspect="1"/>
          </p:cNvPicPr>
          <p:nvPr userDrawn="1"/>
        </p:nvPicPr>
        <p:blipFill>
          <a:blip r:embed="rId14"/>
          <a:stretch>
            <a:fillRect/>
          </a:stretch>
        </p:blipFill>
        <p:spPr>
          <a:xfrm>
            <a:off x="838200" y="6269242"/>
            <a:ext cx="1569327" cy="447266"/>
          </a:xfrm>
          <a:prstGeom prst="rect">
            <a:avLst/>
          </a:prstGeom>
        </p:spPr>
      </p:pic>
      <p:pic>
        <p:nvPicPr>
          <p:cNvPr id="8" name="Google Shape;256;p33">
            <a:extLst>
              <a:ext uri="{FF2B5EF4-FFF2-40B4-BE49-F238E27FC236}">
                <a16:creationId xmlns:a16="http://schemas.microsoft.com/office/drawing/2014/main" id="{3352DCE9-582D-6094-BC90-801E1792D25C}"/>
              </a:ext>
            </a:extLst>
          </p:cNvPr>
          <p:cNvPicPr preferRelativeResize="0"/>
          <p:nvPr userDrawn="1"/>
        </p:nvPicPr>
        <p:blipFill rotWithShape="1">
          <a:blip r:embed="rId15">
            <a:alphaModFix/>
          </a:blip>
          <a:srcRect/>
          <a:stretch/>
        </p:blipFill>
        <p:spPr>
          <a:xfrm>
            <a:off x="2636128" y="6307458"/>
            <a:ext cx="1809978" cy="409050"/>
          </a:xfrm>
          <a:prstGeom prst="rect">
            <a:avLst/>
          </a:prstGeom>
          <a:noFill/>
          <a:ln>
            <a:noFill/>
          </a:ln>
        </p:spPr>
      </p:pic>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7.svg"/><Relationship Id="rId5" Type="http://schemas.openxmlformats.org/officeDocument/2006/relationships/diagramQuickStyle" Target="../diagrams/quickStyle3.xml"/><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diagramLayout" Target="../diagrams/layout3.xml"/><Relationship Id="rId9" Type="http://schemas.openxmlformats.org/officeDocument/2006/relationships/image" Target="../media/image25.sv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esther.Conway@stfc.ac.uk"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ceda.ac.uk/services/jasmin/" TargetMode="External"/><Relationship Id="rId2" Type="http://schemas.openxmlformats.org/officeDocument/2006/relationships/hyperlink" Target="https://www.ceda.ac.uk/services/ceda-archive/" TargetMode="Externa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npl.co.uk/"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2;p22">
            <a:extLst>
              <a:ext uri="{FF2B5EF4-FFF2-40B4-BE49-F238E27FC236}">
                <a16:creationId xmlns:a16="http://schemas.microsoft.com/office/drawing/2014/main" id="{0F692EDA-391E-D783-4DA9-4DB5796F89F8}"/>
              </a:ext>
            </a:extLst>
          </p:cNvPr>
          <p:cNvPicPr preferRelativeResize="0"/>
          <p:nvPr/>
        </p:nvPicPr>
        <p:blipFill rotWithShape="1">
          <a:blip r:embed="rId3">
            <a:alphaModFix/>
          </a:blip>
          <a:srcRect l="23404" r="23404"/>
          <a:stretch/>
        </p:blipFill>
        <p:spPr>
          <a:xfrm>
            <a:off x="6065266" y="0"/>
            <a:ext cx="6126735" cy="6855982"/>
          </a:xfrm>
          <a:prstGeom prst="rect">
            <a:avLst/>
          </a:prstGeom>
          <a:noFill/>
          <a:ln>
            <a:noFill/>
          </a:ln>
        </p:spPr>
      </p:pic>
      <p:pic>
        <p:nvPicPr>
          <p:cNvPr id="5" name="Google Shape;153;p22">
            <a:extLst>
              <a:ext uri="{FF2B5EF4-FFF2-40B4-BE49-F238E27FC236}">
                <a16:creationId xmlns:a16="http://schemas.microsoft.com/office/drawing/2014/main" id="{1CB5AF2C-F0A4-67F5-437F-CB2D5638CC27}"/>
              </a:ext>
            </a:extLst>
          </p:cNvPr>
          <p:cNvPicPr preferRelativeResize="0"/>
          <p:nvPr/>
        </p:nvPicPr>
        <p:blipFill rotWithShape="1">
          <a:blip r:embed="rId4">
            <a:alphaModFix/>
          </a:blip>
          <a:srcRect l="41217"/>
          <a:stretch/>
        </p:blipFill>
        <p:spPr>
          <a:xfrm>
            <a:off x="5352587" y="0"/>
            <a:ext cx="7166794" cy="6858000"/>
          </a:xfrm>
          <a:prstGeom prst="rect">
            <a:avLst/>
          </a:prstGeom>
          <a:noFill/>
          <a:ln>
            <a:noFill/>
          </a:ln>
        </p:spPr>
      </p:pic>
      <p:pic>
        <p:nvPicPr>
          <p:cNvPr id="7" name="Picture 6" descr="Text&#10;&#10;Description automatically generated with medium confidence">
            <a:extLst>
              <a:ext uri="{FF2B5EF4-FFF2-40B4-BE49-F238E27FC236}">
                <a16:creationId xmlns:a16="http://schemas.microsoft.com/office/drawing/2014/main" id="{94534D98-C164-B6B6-A1C3-26E96EC18DE8}"/>
              </a:ext>
            </a:extLst>
          </p:cNvPr>
          <p:cNvPicPr>
            <a:picLocks noChangeAspect="1"/>
          </p:cNvPicPr>
          <p:nvPr/>
        </p:nvPicPr>
        <p:blipFill>
          <a:blip r:embed="rId5"/>
          <a:stretch>
            <a:fillRect/>
          </a:stretch>
        </p:blipFill>
        <p:spPr>
          <a:xfrm>
            <a:off x="229896" y="338799"/>
            <a:ext cx="3711910" cy="1057913"/>
          </a:xfrm>
          <a:prstGeom prst="rect">
            <a:avLst/>
          </a:prstGeom>
        </p:spPr>
      </p:pic>
      <p:sp>
        <p:nvSpPr>
          <p:cNvPr id="2" name="Title 1"/>
          <p:cNvSpPr>
            <a:spLocks noGrp="1"/>
          </p:cNvSpPr>
          <p:nvPr>
            <p:ph type="ctrTitle"/>
          </p:nvPr>
        </p:nvSpPr>
        <p:spPr>
          <a:xfrm>
            <a:off x="229896" y="1666061"/>
            <a:ext cx="6294472" cy="2387600"/>
          </a:xfrm>
        </p:spPr>
        <p:txBody>
          <a:bodyPr>
            <a:normAutofit/>
          </a:bodyPr>
          <a:lstStyle/>
          <a:p>
            <a:pPr algn="r"/>
            <a:r>
              <a:rPr lang="en-GB" sz="4400" dirty="0"/>
              <a:t>UKSA Agency Report </a:t>
            </a:r>
          </a:p>
        </p:txBody>
      </p:sp>
      <p:sp>
        <p:nvSpPr>
          <p:cNvPr id="3" name="Subtitle 2"/>
          <p:cNvSpPr>
            <a:spLocks noGrp="1"/>
          </p:cNvSpPr>
          <p:nvPr>
            <p:ph type="subTitle" idx="1"/>
          </p:nvPr>
        </p:nvSpPr>
        <p:spPr>
          <a:xfrm>
            <a:off x="229896" y="4145736"/>
            <a:ext cx="6294472" cy="1935750"/>
          </a:xfrm>
        </p:spPr>
        <p:txBody>
          <a:bodyPr>
            <a:normAutofit fontScale="92500" lnSpcReduction="10000"/>
          </a:bodyPr>
          <a:lstStyle/>
          <a:p>
            <a:pPr algn="r"/>
            <a:r>
              <a:rPr lang="en-GB" dirty="0">
                <a:solidFill>
                  <a:schemeClr val="tx1">
                    <a:lumMod val="65000"/>
                    <a:lumOff val="35000"/>
                  </a:schemeClr>
                </a:solidFill>
              </a:rPr>
              <a:t> </a:t>
            </a:r>
            <a:r>
              <a:rPr lang="en-GB" sz="3000" dirty="0">
                <a:solidFill>
                  <a:schemeClr val="tx1">
                    <a:lumMod val="65000"/>
                    <a:lumOff val="35000"/>
                  </a:schemeClr>
                </a:solidFill>
              </a:rPr>
              <a:t>EO DataHub Pathfinder Project</a:t>
            </a:r>
          </a:p>
          <a:p>
            <a:pPr algn="r"/>
            <a:r>
              <a:rPr lang="en-GB" sz="1600" dirty="0">
                <a:solidFill>
                  <a:schemeClr val="tx1">
                    <a:lumMod val="65000"/>
                    <a:lumOff val="35000"/>
                  </a:schemeClr>
                </a:solidFill>
              </a:rPr>
              <a:t>Phil Kershaw(NCEO CEDA), John Remedios (NCEO Leicester), </a:t>
            </a:r>
            <a:r>
              <a:rPr lang="en-GB" sz="1600" b="1" dirty="0">
                <a:solidFill>
                  <a:schemeClr val="tx1">
                    <a:lumMod val="65000"/>
                    <a:lumOff val="35000"/>
                  </a:schemeClr>
                </a:solidFill>
              </a:rPr>
              <a:t>Esther Conway (NCEO CEDA), Jenn</a:t>
            </a:r>
            <a:r>
              <a:rPr lang="en-GB" sz="1600" dirty="0">
                <a:solidFill>
                  <a:schemeClr val="tx1">
                    <a:lumMod val="65000"/>
                    <a:lumOff val="35000"/>
                  </a:schemeClr>
                </a:solidFill>
              </a:rPr>
              <a:t>ifer </a:t>
            </a:r>
            <a:r>
              <a:rPr lang="en-GB" sz="1600" dirty="0" err="1">
                <a:solidFill>
                  <a:schemeClr val="tx1">
                    <a:lumMod val="65000"/>
                    <a:lumOff val="35000"/>
                  </a:schemeClr>
                </a:solidFill>
              </a:rPr>
              <a:t>Bulpett</a:t>
            </a:r>
            <a:r>
              <a:rPr lang="en-GB" sz="1600" dirty="0">
                <a:solidFill>
                  <a:schemeClr val="tx1">
                    <a:lumMod val="65000"/>
                    <a:lumOff val="35000"/>
                  </a:schemeClr>
                </a:solidFill>
              </a:rPr>
              <a:t> (CEDA), Patrick Griffiths (UKSA), Adrian Broad (Met Office), Sam Hunt (NPL), Emma Hatton (Satellite Applications Catapult).</a:t>
            </a:r>
          </a:p>
          <a:p>
            <a:pPr algn="r"/>
            <a:r>
              <a:rPr lang="en-GB" sz="2000" dirty="0">
                <a:solidFill>
                  <a:schemeClr val="tx1">
                    <a:lumMod val="65000"/>
                    <a:lumOff val="35000"/>
                  </a:schemeClr>
                </a:solidFill>
              </a:rPr>
              <a:t>Agenda ID: 2023.04.19_16:50</a:t>
            </a:r>
          </a:p>
          <a:p>
            <a:pPr algn="r"/>
            <a:r>
              <a:rPr lang="en-GB" sz="2000" dirty="0">
                <a:solidFill>
                  <a:schemeClr val="tx1">
                    <a:lumMod val="65000"/>
                    <a:lumOff val="35000"/>
                  </a:schemeClr>
                </a:solidFill>
              </a:rPr>
              <a:t>WGISS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E2C4F-AB7B-56BE-5C58-26E6E0EB3CA1}"/>
              </a:ext>
            </a:extLst>
          </p:cNvPr>
          <p:cNvSpPr>
            <a:spLocks noGrp="1"/>
          </p:cNvSpPr>
          <p:nvPr>
            <p:ph type="title"/>
          </p:nvPr>
        </p:nvSpPr>
        <p:spPr/>
        <p:txBody>
          <a:bodyPr/>
          <a:lstStyle/>
          <a:p>
            <a:r>
              <a:rPr lang="en-GB" dirty="0"/>
              <a:t>DataHub – Proxy for the user to mediate access to data and services</a:t>
            </a:r>
          </a:p>
        </p:txBody>
      </p:sp>
      <p:sp>
        <p:nvSpPr>
          <p:cNvPr id="6" name="Content Placeholder 5">
            <a:extLst>
              <a:ext uri="{FF2B5EF4-FFF2-40B4-BE49-F238E27FC236}">
                <a16:creationId xmlns:a16="http://schemas.microsoft.com/office/drawing/2014/main" id="{F7FACF76-0341-27A9-597E-8F73C1AC1F3D}"/>
              </a:ext>
            </a:extLst>
          </p:cNvPr>
          <p:cNvSpPr>
            <a:spLocks noGrp="1"/>
          </p:cNvSpPr>
          <p:nvPr>
            <p:ph sz="half" idx="1"/>
          </p:nvPr>
        </p:nvSpPr>
        <p:spPr/>
        <p:txBody>
          <a:bodyPr/>
          <a:lstStyle/>
          <a:p>
            <a:endParaRPr lang="en-GB" dirty="0"/>
          </a:p>
          <a:p>
            <a:endParaRPr lang="en-GB" dirty="0"/>
          </a:p>
        </p:txBody>
      </p:sp>
      <p:graphicFrame>
        <p:nvGraphicFramePr>
          <p:cNvPr id="4" name="Diagram 3">
            <a:extLst>
              <a:ext uri="{FF2B5EF4-FFF2-40B4-BE49-F238E27FC236}">
                <a16:creationId xmlns:a16="http://schemas.microsoft.com/office/drawing/2014/main" id="{15D3F523-993E-3741-A807-84C2363298A6}"/>
              </a:ext>
            </a:extLst>
          </p:cNvPr>
          <p:cNvGraphicFramePr/>
          <p:nvPr>
            <p:extLst>
              <p:ext uri="{D42A27DB-BD31-4B8C-83A1-F6EECF244321}">
                <p14:modId xmlns:p14="http://schemas.microsoft.com/office/powerpoint/2010/main" val="1294992638"/>
              </p:ext>
            </p:extLst>
          </p:nvPr>
        </p:nvGraphicFramePr>
        <p:xfrm>
          <a:off x="4586515" y="1917290"/>
          <a:ext cx="6768872" cy="4259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56A018C-B62F-52F3-45EA-14BC49815383}"/>
              </a:ext>
            </a:extLst>
          </p:cNvPr>
          <p:cNvSpPr txBox="1"/>
          <p:nvPr/>
        </p:nvSpPr>
        <p:spPr>
          <a:xfrm>
            <a:off x="836614" y="5807631"/>
            <a:ext cx="6096000" cy="369332"/>
          </a:xfrm>
          <a:prstGeom prst="rect">
            <a:avLst/>
          </a:prstGeom>
          <a:noFill/>
        </p:spPr>
        <p:txBody>
          <a:bodyPr wrap="square">
            <a:spAutoFit/>
          </a:bodyPr>
          <a:lstStyle/>
          <a:p>
            <a:pPr marR="0" lvl="0" defTabSz="914400" eaLnBrk="1" fontAlgn="base" latinLnBrk="0" hangingPunct="1">
              <a:lnSpc>
                <a:spcPct val="100000"/>
              </a:lnSpc>
              <a:spcBef>
                <a:spcPct val="0"/>
              </a:spcBef>
              <a:spcAft>
                <a:spcPct val="0"/>
              </a:spcAft>
              <a:buClrTx/>
              <a:buSzTx/>
              <a:tabLst/>
              <a:defRPr/>
            </a:pPr>
            <a:r>
              <a:rPr lang="en-GB" sz="1800" kern="0" dirty="0">
                <a:latin typeface="Calibri"/>
              </a:rPr>
              <a:t>+ Findings of </a:t>
            </a:r>
            <a:r>
              <a:rPr lang="en-GB" sz="1800" i="1" kern="0" dirty="0">
                <a:latin typeface="Calibri"/>
              </a:rPr>
              <a:t>UKSA EO Data Architecture Report</a:t>
            </a:r>
          </a:p>
        </p:txBody>
      </p:sp>
    </p:spTree>
    <p:extLst>
      <p:ext uri="{BB962C8B-B14F-4D97-AF65-F5344CB8AC3E}">
        <p14:creationId xmlns:p14="http://schemas.microsoft.com/office/powerpoint/2010/main" val="238379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FE166-C076-70AA-FCDA-AE2EE02FD721}"/>
              </a:ext>
            </a:extLst>
          </p:cNvPr>
          <p:cNvSpPr>
            <a:spLocks noGrp="1"/>
          </p:cNvSpPr>
          <p:nvPr>
            <p:ph type="title"/>
          </p:nvPr>
        </p:nvSpPr>
        <p:spPr/>
        <p:txBody>
          <a:bodyPr/>
          <a:lstStyle/>
          <a:p>
            <a:r>
              <a:rPr lang="en-GB" dirty="0"/>
              <a:t>Platform Development Approach</a:t>
            </a:r>
          </a:p>
        </p:txBody>
      </p:sp>
      <p:grpSp>
        <p:nvGrpSpPr>
          <p:cNvPr id="6" name="Group 5">
            <a:extLst>
              <a:ext uri="{FF2B5EF4-FFF2-40B4-BE49-F238E27FC236}">
                <a16:creationId xmlns:a16="http://schemas.microsoft.com/office/drawing/2014/main" id="{158290F3-9F7C-F2BA-61CD-81716E6D9899}"/>
              </a:ext>
            </a:extLst>
          </p:cNvPr>
          <p:cNvGrpSpPr>
            <a:grpSpLocks noChangeAspect="1"/>
          </p:cNvGrpSpPr>
          <p:nvPr/>
        </p:nvGrpSpPr>
        <p:grpSpPr>
          <a:xfrm>
            <a:off x="838200" y="1684889"/>
            <a:ext cx="5398457" cy="3867230"/>
            <a:chOff x="387512" y="964196"/>
            <a:chExt cx="6500032" cy="5212346"/>
          </a:xfrm>
        </p:grpSpPr>
        <p:pic>
          <p:nvPicPr>
            <p:cNvPr id="7" name="Picture 2" descr="A screenshot of a computer&#10;&#10;Description automatically generated">
              <a:extLst>
                <a:ext uri="{FF2B5EF4-FFF2-40B4-BE49-F238E27FC236}">
                  <a16:creationId xmlns:a16="http://schemas.microsoft.com/office/drawing/2014/main" id="{4EE20EFB-645C-1B91-B42F-C2214F1B7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9" t="6946" r="777" b="3310"/>
            <a:stretch>
              <a:fillRect/>
            </a:stretch>
          </p:blipFill>
          <p:spPr bwMode="auto">
            <a:xfrm>
              <a:off x="507719" y="1531414"/>
              <a:ext cx="3607638" cy="17918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F4BD363-3EA2-84DE-C06D-44CFCC4A7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024" y="2864338"/>
              <a:ext cx="4670210" cy="283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A61EC3-4C82-F814-5165-707C4E74E708}"/>
                </a:ext>
              </a:extLst>
            </p:cNvPr>
            <p:cNvSpPr txBox="1"/>
            <p:nvPr/>
          </p:nvSpPr>
          <p:spPr>
            <a:xfrm>
              <a:off x="3928165" y="5595782"/>
              <a:ext cx="2959379" cy="580760"/>
            </a:xfrm>
            <a:prstGeom prst="rect">
              <a:avLst/>
            </a:prstGeom>
            <a:noFill/>
          </p:spPr>
          <p:txBody>
            <a:bodyPr wrap="square" rtlCol="0">
              <a:spAutoFit/>
            </a:bodyPr>
            <a:lstStyle/>
            <a:p>
              <a:r>
                <a:rPr lang="en-GB" sz="1100" b="1" dirty="0">
                  <a:effectLst>
                    <a:outerShdw blurRad="4287" sx="84819" sy="84819" algn="ctr" rotWithShape="0">
                      <a:schemeClr val="bg1">
                        <a:alpha val="40000"/>
                      </a:schemeClr>
                    </a:outerShdw>
                  </a:effectLst>
                </a:rPr>
                <a:t>ESA Digital Twin Earth Climate Explorer - Soil moisture prediction</a:t>
              </a:r>
            </a:p>
          </p:txBody>
        </p:sp>
        <p:pic>
          <p:nvPicPr>
            <p:cNvPr id="10" name="Google Shape;485;p48">
              <a:extLst>
                <a:ext uri="{FF2B5EF4-FFF2-40B4-BE49-F238E27FC236}">
                  <a16:creationId xmlns:a16="http://schemas.microsoft.com/office/drawing/2014/main" id="{F1BB6402-311D-F24C-FAFB-438DB56D4414}"/>
                </a:ext>
              </a:extLst>
            </p:cNvPr>
            <p:cNvPicPr preferRelativeResize="0"/>
            <p:nvPr/>
          </p:nvPicPr>
          <p:blipFill rotWithShape="1">
            <a:blip r:embed="rId4">
              <a:alphaModFix/>
            </a:blip>
            <a:srcRect/>
            <a:stretch/>
          </p:blipFill>
          <p:spPr>
            <a:xfrm>
              <a:off x="2778105" y="1225260"/>
              <a:ext cx="2977111" cy="1749309"/>
            </a:xfrm>
            <a:prstGeom prst="rect">
              <a:avLst/>
            </a:prstGeom>
            <a:noFill/>
            <a:ln>
              <a:noFill/>
            </a:ln>
          </p:spPr>
        </p:pic>
        <p:sp>
          <p:nvSpPr>
            <p:cNvPr id="11" name="TextBox 10">
              <a:extLst>
                <a:ext uri="{FF2B5EF4-FFF2-40B4-BE49-F238E27FC236}">
                  <a16:creationId xmlns:a16="http://schemas.microsoft.com/office/drawing/2014/main" id="{5ADEC22F-900D-4191-21E7-EE53A7AE4B5C}"/>
                </a:ext>
              </a:extLst>
            </p:cNvPr>
            <p:cNvSpPr txBox="1"/>
            <p:nvPr/>
          </p:nvSpPr>
          <p:spPr>
            <a:xfrm>
              <a:off x="2778105" y="964196"/>
              <a:ext cx="4109438" cy="352604"/>
            </a:xfrm>
            <a:prstGeom prst="rect">
              <a:avLst/>
            </a:prstGeom>
            <a:noFill/>
          </p:spPr>
          <p:txBody>
            <a:bodyPr wrap="square" rtlCol="0">
              <a:spAutoFit/>
            </a:bodyPr>
            <a:lstStyle/>
            <a:p>
              <a:r>
                <a:rPr lang="en-GB" sz="1100" b="1" dirty="0">
                  <a:effectLst>
                    <a:outerShdw blurRad="4287" sx="84819" sy="84819" algn="ctr" rotWithShape="0">
                      <a:schemeClr val="bg1">
                        <a:alpha val="40000"/>
                      </a:schemeClr>
                    </a:outerShdw>
                  </a:effectLst>
                </a:rPr>
                <a:t>ESA Climate Change Initiative Toolbox</a:t>
              </a:r>
            </a:p>
          </p:txBody>
        </p:sp>
        <p:pic>
          <p:nvPicPr>
            <p:cNvPr id="12" name="Picture 5" descr="Pest Risk Information Service (PRISE)">
              <a:extLst>
                <a:ext uri="{FF2B5EF4-FFF2-40B4-BE49-F238E27FC236}">
                  <a16:creationId xmlns:a16="http://schemas.microsoft.com/office/drawing/2014/main" id="{384471AF-4611-124D-C4AA-557C7CFD9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8" y="3534766"/>
              <a:ext cx="3203739" cy="20219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6A569BF-92E9-ADA1-20A6-9F5A7B85AB2D}"/>
                </a:ext>
              </a:extLst>
            </p:cNvPr>
            <p:cNvSpPr txBox="1"/>
            <p:nvPr/>
          </p:nvSpPr>
          <p:spPr>
            <a:xfrm>
              <a:off x="387512" y="5588712"/>
              <a:ext cx="3607637" cy="352604"/>
            </a:xfrm>
            <a:prstGeom prst="rect">
              <a:avLst/>
            </a:prstGeom>
            <a:noFill/>
          </p:spPr>
          <p:txBody>
            <a:bodyPr wrap="square" rtlCol="0">
              <a:spAutoFit/>
            </a:bodyPr>
            <a:lstStyle/>
            <a:p>
              <a:r>
                <a:rPr lang="en-GB" sz="1100" b="1" dirty="0">
                  <a:effectLst>
                    <a:outerShdw blurRad="4287" sx="84819" sy="84819" algn="ctr" rotWithShape="0">
                      <a:schemeClr val="bg1">
                        <a:alpha val="40000"/>
                      </a:schemeClr>
                    </a:outerShdw>
                  </a:effectLst>
                </a:rPr>
                <a:t>PRISE – </a:t>
              </a:r>
              <a:r>
                <a:rPr lang="en-GB" sz="1100" b="1" dirty="0" err="1">
                  <a:effectLst>
                    <a:outerShdw blurRad="4287" sx="84819" sy="84819" algn="ctr" rotWithShape="0">
                      <a:schemeClr val="bg1">
                        <a:alpha val="40000"/>
                      </a:schemeClr>
                    </a:outerShdw>
                  </a:effectLst>
                </a:rPr>
                <a:t>Assimila</a:t>
              </a:r>
              <a:r>
                <a:rPr lang="en-GB" sz="1100" b="1" dirty="0">
                  <a:effectLst>
                    <a:outerShdw blurRad="4287" sx="84819" sy="84819" algn="ctr" rotWithShape="0">
                      <a:schemeClr val="bg1">
                        <a:alpha val="40000"/>
                      </a:schemeClr>
                    </a:outerShdw>
                  </a:effectLst>
                </a:rPr>
                <a:t>, CABI, KCL, STFC</a:t>
              </a:r>
            </a:p>
          </p:txBody>
        </p:sp>
        <p:sp>
          <p:nvSpPr>
            <p:cNvPr id="14" name="TextBox 13">
              <a:extLst>
                <a:ext uri="{FF2B5EF4-FFF2-40B4-BE49-F238E27FC236}">
                  <a16:creationId xmlns:a16="http://schemas.microsoft.com/office/drawing/2014/main" id="{652B3BA5-DD01-B17F-B3E8-1428B237E7B0}"/>
                </a:ext>
              </a:extLst>
            </p:cNvPr>
            <p:cNvSpPr txBox="1"/>
            <p:nvPr/>
          </p:nvSpPr>
          <p:spPr>
            <a:xfrm>
              <a:off x="387512" y="1177439"/>
              <a:ext cx="3410177" cy="352604"/>
            </a:xfrm>
            <a:prstGeom prst="rect">
              <a:avLst/>
            </a:prstGeom>
            <a:noFill/>
          </p:spPr>
          <p:txBody>
            <a:bodyPr wrap="square" rtlCol="0">
              <a:spAutoFit/>
            </a:bodyPr>
            <a:lstStyle/>
            <a:p>
              <a:r>
                <a:rPr lang="en-GB" sz="1100" b="1" dirty="0">
                  <a:effectLst>
                    <a:outerShdw blurRad="4287" sx="84819" sy="84819" algn="ctr" rotWithShape="0">
                      <a:schemeClr val="bg1">
                        <a:alpha val="40000"/>
                      </a:schemeClr>
                    </a:outerShdw>
                  </a:effectLst>
                </a:rPr>
                <a:t>JNCC – Habitat Change Detection</a:t>
              </a:r>
            </a:p>
          </p:txBody>
        </p:sp>
      </p:grpSp>
      <p:sp>
        <p:nvSpPr>
          <p:cNvPr id="15" name="Text Placeholder 6">
            <a:extLst>
              <a:ext uri="{FF2B5EF4-FFF2-40B4-BE49-F238E27FC236}">
                <a16:creationId xmlns:a16="http://schemas.microsoft.com/office/drawing/2014/main" id="{AE873F2E-5DCE-2859-D135-DCDB7F16CD3D}"/>
              </a:ext>
            </a:extLst>
          </p:cNvPr>
          <p:cNvSpPr txBox="1">
            <a:spLocks/>
          </p:cNvSpPr>
          <p:nvPr/>
        </p:nvSpPr>
        <p:spPr>
          <a:xfrm>
            <a:off x="6096000" y="1878582"/>
            <a:ext cx="5257800" cy="416612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4"/>
              </a:buClr>
              <a:buSzPts val="1800"/>
              <a:buFont typeface="Noto Sans Symbols"/>
              <a:buChar char="▪"/>
              <a:defRPr sz="2800" b="0" i="0" u="none" strike="noStrike" cap="none">
                <a:solidFill>
                  <a:srgbClr val="676767"/>
                </a:solidFill>
                <a:latin typeface="Arial"/>
                <a:ea typeface="Arial"/>
                <a:cs typeface="Arial"/>
                <a:sym typeface="Arial"/>
              </a:defRPr>
            </a:lvl1pPr>
            <a:lvl2pPr marL="914400" marR="0" lvl="1" indent="-342900" algn="l" rtl="0">
              <a:lnSpc>
                <a:spcPct val="90000"/>
              </a:lnSpc>
              <a:spcBef>
                <a:spcPts val="500"/>
              </a:spcBef>
              <a:spcAft>
                <a:spcPts val="0"/>
              </a:spcAft>
              <a:buClr>
                <a:schemeClr val="accent4"/>
              </a:buClr>
              <a:buSzPts val="1800"/>
              <a:buFont typeface="Noto Sans Symbols"/>
              <a:buChar char="▪"/>
              <a:defRPr sz="2400" b="0" i="0" u="none" strike="noStrike" cap="none">
                <a:solidFill>
                  <a:srgbClr val="676767"/>
                </a:solidFill>
                <a:latin typeface="Arial"/>
                <a:ea typeface="Arial"/>
                <a:cs typeface="Arial"/>
                <a:sym typeface="Arial"/>
              </a:defRPr>
            </a:lvl2pPr>
            <a:lvl3pPr marL="1371600" marR="0" lvl="2" indent="-342900" algn="l" rtl="0">
              <a:lnSpc>
                <a:spcPct val="90000"/>
              </a:lnSpc>
              <a:spcBef>
                <a:spcPts val="500"/>
              </a:spcBef>
              <a:spcAft>
                <a:spcPts val="0"/>
              </a:spcAft>
              <a:buClr>
                <a:schemeClr val="accent4"/>
              </a:buClr>
              <a:buSzPts val="1800"/>
              <a:buFont typeface="Noto Sans Symbols"/>
              <a:buChar char="▪"/>
              <a:defRPr sz="2000" b="0" i="0" u="none" strike="noStrike" cap="none">
                <a:solidFill>
                  <a:srgbClr val="676767"/>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GB" dirty="0">
                <a:latin typeface="+mn-lt"/>
              </a:rPr>
              <a:t>Web Applications and Services building on </a:t>
            </a:r>
            <a:r>
              <a:rPr lang="en-GB" b="1" dirty="0">
                <a:latin typeface="+mn-lt"/>
              </a:rPr>
              <a:t>capabilities of underlying infrastructure</a:t>
            </a:r>
          </a:p>
          <a:p>
            <a:endParaRPr lang="en-GB" b="1" dirty="0">
              <a:latin typeface="+mn-lt"/>
            </a:endParaRPr>
          </a:p>
          <a:p>
            <a:pPr marL="114300" indent="0">
              <a:buNone/>
            </a:pPr>
            <a:r>
              <a:rPr lang="en-GB" dirty="0">
                <a:latin typeface="+mn-lt"/>
              </a:rPr>
              <a:t>One example - JASMIN: </a:t>
            </a:r>
          </a:p>
          <a:p>
            <a:r>
              <a:rPr lang="en-GB" dirty="0">
                <a:latin typeface="+mn-lt"/>
              </a:rPr>
              <a:t>10 years experience with this model serving NERC user community and working with partners in industry and the public sector </a:t>
            </a:r>
          </a:p>
          <a:p>
            <a:endParaRPr lang="en-GB" dirty="0">
              <a:latin typeface="+mn-lt"/>
            </a:endParaRPr>
          </a:p>
          <a:p>
            <a:pPr marL="114300" indent="0">
              <a:buNone/>
            </a:pPr>
            <a:endParaRPr lang="en-GB" dirty="0">
              <a:latin typeface="+mn-lt"/>
            </a:endParaRPr>
          </a:p>
          <a:p>
            <a:endParaRPr lang="en-GB" dirty="0">
              <a:latin typeface="+mn-lt"/>
            </a:endParaRPr>
          </a:p>
          <a:p>
            <a:endParaRPr lang="en-GB" dirty="0">
              <a:latin typeface="+mn-lt"/>
            </a:endParaRPr>
          </a:p>
        </p:txBody>
      </p:sp>
      <p:pic>
        <p:nvPicPr>
          <p:cNvPr id="2" name="Picture 1" descr="Text&#10;&#10;Description automatically generated with medium confidence">
            <a:extLst>
              <a:ext uri="{FF2B5EF4-FFF2-40B4-BE49-F238E27FC236}">
                <a16:creationId xmlns:a16="http://schemas.microsoft.com/office/drawing/2014/main" id="{CAE1BD68-6693-09E6-6545-8B9DC32BE844}"/>
              </a:ext>
            </a:extLst>
          </p:cNvPr>
          <p:cNvPicPr>
            <a:picLocks noChangeAspect="1"/>
          </p:cNvPicPr>
          <p:nvPr/>
        </p:nvPicPr>
        <p:blipFill>
          <a:blip r:embed="rId6"/>
          <a:stretch>
            <a:fillRect/>
          </a:stretch>
        </p:blipFill>
        <p:spPr>
          <a:xfrm>
            <a:off x="8509744" y="284337"/>
            <a:ext cx="3711910" cy="1057913"/>
          </a:xfrm>
          <a:prstGeom prst="rect">
            <a:avLst/>
          </a:prstGeom>
        </p:spPr>
      </p:pic>
    </p:spTree>
    <p:extLst>
      <p:ext uri="{BB962C8B-B14F-4D97-AF65-F5344CB8AC3E}">
        <p14:creationId xmlns:p14="http://schemas.microsoft.com/office/powerpoint/2010/main" val="398832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209A-3866-6395-08E3-F90F9A016ECC}"/>
              </a:ext>
            </a:extLst>
          </p:cNvPr>
          <p:cNvSpPr>
            <a:spLocks noGrp="1"/>
          </p:cNvSpPr>
          <p:nvPr>
            <p:ph type="title"/>
          </p:nvPr>
        </p:nvSpPr>
        <p:spPr/>
        <p:txBody>
          <a:bodyPr/>
          <a:lstStyle/>
          <a:p>
            <a:r>
              <a:rPr lang="en-GB" dirty="0"/>
              <a:t>High-Level Architecture</a:t>
            </a:r>
          </a:p>
        </p:txBody>
      </p:sp>
      <p:sp>
        <p:nvSpPr>
          <p:cNvPr id="5" name="Cube 4">
            <a:extLst>
              <a:ext uri="{FF2B5EF4-FFF2-40B4-BE49-F238E27FC236}">
                <a16:creationId xmlns:a16="http://schemas.microsoft.com/office/drawing/2014/main" id="{41C681F0-1520-C9FA-7A50-9BE52054ECF2}"/>
              </a:ext>
            </a:extLst>
          </p:cNvPr>
          <p:cNvSpPr/>
          <p:nvPr/>
        </p:nvSpPr>
        <p:spPr>
          <a:xfrm>
            <a:off x="2529113" y="4025311"/>
            <a:ext cx="2183407" cy="428146"/>
          </a:xfrm>
          <a:prstGeom prst="cube">
            <a:avLst>
              <a:gd name="adj" fmla="val 3681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fontAlgn="base">
              <a:spcBef>
                <a:spcPct val="0"/>
              </a:spcBef>
              <a:spcAft>
                <a:spcPct val="0"/>
              </a:spcAft>
              <a:defRPr/>
            </a:pPr>
            <a:r>
              <a:rPr lang="en-GB" sz="1200" kern="0">
                <a:solidFill>
                  <a:prstClr val="white"/>
                </a:solidFill>
              </a:rPr>
              <a:t>Data Adaptor 1</a:t>
            </a:r>
            <a:endParaRPr lang="en-GB" sz="1200" kern="0">
              <a:solidFill>
                <a:srgbClr val="FF0000"/>
              </a:solidFill>
            </a:endParaRPr>
          </a:p>
        </p:txBody>
      </p:sp>
      <p:sp>
        <p:nvSpPr>
          <p:cNvPr id="6" name="Rectangle 5">
            <a:extLst>
              <a:ext uri="{FF2B5EF4-FFF2-40B4-BE49-F238E27FC236}">
                <a16:creationId xmlns:a16="http://schemas.microsoft.com/office/drawing/2014/main" id="{D4044F90-7D53-97F8-D01C-D74392AFE369}"/>
              </a:ext>
            </a:extLst>
          </p:cNvPr>
          <p:cNvSpPr/>
          <p:nvPr/>
        </p:nvSpPr>
        <p:spPr>
          <a:xfrm rot="16200000">
            <a:off x="302048" y="4765811"/>
            <a:ext cx="1121595" cy="651960"/>
          </a:xfrm>
          <a:prstGeom prst="rect">
            <a:avLst/>
          </a:prstGeom>
          <a:gradFill>
            <a:gsLst>
              <a:gs pos="0">
                <a:schemeClr val="dk1">
                  <a:lumMod val="110000"/>
                  <a:satMod val="105000"/>
                  <a:tint val="67000"/>
                  <a:alpha val="66000"/>
                </a:schemeClr>
              </a:gs>
              <a:gs pos="89000">
                <a:schemeClr val="dk1">
                  <a:lumMod val="105000"/>
                  <a:satMod val="103000"/>
                  <a:tint val="73000"/>
                </a:schemeClr>
              </a:gs>
              <a:gs pos="100000">
                <a:schemeClr val="dk1">
                  <a:lumMod val="105000"/>
                  <a:satMod val="109000"/>
                  <a:tint val="81000"/>
                </a:schemeClr>
              </a:gs>
            </a:gsLst>
          </a:gradFill>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100" dirty="0"/>
              <a:t>Data Streams</a:t>
            </a:r>
          </a:p>
        </p:txBody>
      </p:sp>
      <p:sp>
        <p:nvSpPr>
          <p:cNvPr id="7" name="Cube 6">
            <a:extLst>
              <a:ext uri="{FF2B5EF4-FFF2-40B4-BE49-F238E27FC236}">
                <a16:creationId xmlns:a16="http://schemas.microsoft.com/office/drawing/2014/main" id="{FB59D93E-3767-6B77-8CAE-EE883FAECB9D}"/>
              </a:ext>
            </a:extLst>
          </p:cNvPr>
          <p:cNvSpPr/>
          <p:nvPr/>
        </p:nvSpPr>
        <p:spPr>
          <a:xfrm>
            <a:off x="4818789" y="4025311"/>
            <a:ext cx="2183407" cy="428146"/>
          </a:xfrm>
          <a:prstGeom prst="cube">
            <a:avLst>
              <a:gd name="adj" fmla="val 3681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fontAlgn="base">
              <a:spcBef>
                <a:spcPct val="0"/>
              </a:spcBef>
              <a:spcAft>
                <a:spcPct val="0"/>
              </a:spcAft>
              <a:defRPr/>
            </a:pPr>
            <a:r>
              <a:rPr lang="en-GB" sz="1200" kern="0">
                <a:solidFill>
                  <a:prstClr val="white"/>
                </a:solidFill>
              </a:rPr>
              <a:t>Data Adaptor …</a:t>
            </a:r>
            <a:endParaRPr lang="en-GB" sz="1200" kern="0">
              <a:solidFill>
                <a:srgbClr val="FF0000"/>
              </a:solidFill>
            </a:endParaRPr>
          </a:p>
        </p:txBody>
      </p:sp>
      <p:sp>
        <p:nvSpPr>
          <p:cNvPr id="8" name="Cube 7">
            <a:extLst>
              <a:ext uri="{FF2B5EF4-FFF2-40B4-BE49-F238E27FC236}">
                <a16:creationId xmlns:a16="http://schemas.microsoft.com/office/drawing/2014/main" id="{24A009B9-F450-1C6D-8140-2FEFD8D3DDB6}"/>
              </a:ext>
            </a:extLst>
          </p:cNvPr>
          <p:cNvSpPr/>
          <p:nvPr/>
        </p:nvSpPr>
        <p:spPr>
          <a:xfrm>
            <a:off x="8835575" y="4025311"/>
            <a:ext cx="2183407" cy="428146"/>
          </a:xfrm>
          <a:prstGeom prst="cube">
            <a:avLst>
              <a:gd name="adj" fmla="val 3681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fontAlgn="base">
              <a:spcBef>
                <a:spcPct val="0"/>
              </a:spcBef>
              <a:spcAft>
                <a:spcPct val="0"/>
              </a:spcAft>
              <a:defRPr/>
            </a:pPr>
            <a:r>
              <a:rPr lang="en-GB" sz="1200" kern="0">
                <a:solidFill>
                  <a:prstClr val="white"/>
                </a:solidFill>
              </a:rPr>
              <a:t>Data Adaptor n</a:t>
            </a:r>
            <a:endParaRPr lang="en-GB" sz="1200" kern="0">
              <a:solidFill>
                <a:srgbClr val="FF0000"/>
              </a:solidFill>
            </a:endParaRPr>
          </a:p>
        </p:txBody>
      </p:sp>
      <p:sp>
        <p:nvSpPr>
          <p:cNvPr id="9" name="Cube 8">
            <a:extLst>
              <a:ext uri="{FF2B5EF4-FFF2-40B4-BE49-F238E27FC236}">
                <a16:creationId xmlns:a16="http://schemas.microsoft.com/office/drawing/2014/main" id="{B5651AC1-E20F-BD11-181E-6C40F02DBD6A}"/>
              </a:ext>
            </a:extLst>
          </p:cNvPr>
          <p:cNvSpPr/>
          <p:nvPr/>
        </p:nvSpPr>
        <p:spPr>
          <a:xfrm>
            <a:off x="4861120" y="4807258"/>
            <a:ext cx="1910394" cy="681754"/>
          </a:xfrm>
          <a:prstGeom prst="cube">
            <a:avLst/>
          </a:prstGeom>
          <a:ln/>
        </p:spPr>
        <p:style>
          <a:lnRef idx="1">
            <a:schemeClr val="accent1"/>
          </a:lnRef>
          <a:fillRef idx="2">
            <a:schemeClr val="accent1"/>
          </a:fillRef>
          <a:effectRef idx="1">
            <a:schemeClr val="accent1"/>
          </a:effectRef>
          <a:fontRef idx="minor">
            <a:schemeClr val="dk1"/>
          </a:fontRef>
        </p:style>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noProof="0" dirty="0">
                <a:solidFill>
                  <a:schemeClr val="bg2">
                    <a:lumMod val="25000"/>
                  </a:schemeClr>
                </a:solidFill>
              </a:rPr>
              <a:t>Data Centre 2</a:t>
            </a:r>
            <a:endParaRPr kumimoji="0" lang="en-GB" sz="1200" b="0" i="0" u="none" strike="noStrike" kern="0" cap="none" spc="0" normalizeH="0" baseline="0" noProof="0" dirty="0">
              <a:ln>
                <a:noFill/>
              </a:ln>
              <a:solidFill>
                <a:schemeClr val="bg2">
                  <a:lumMod val="25000"/>
                </a:schemeClr>
              </a:solidFill>
              <a:effectLst/>
              <a:uLnTx/>
              <a:uFillTx/>
              <a:ea typeface="+mn-ea"/>
              <a:cs typeface="+mn-cs"/>
            </a:endParaRPr>
          </a:p>
        </p:txBody>
      </p:sp>
      <p:sp>
        <p:nvSpPr>
          <p:cNvPr id="10" name="Can 9">
            <a:extLst>
              <a:ext uri="{FF2B5EF4-FFF2-40B4-BE49-F238E27FC236}">
                <a16:creationId xmlns:a16="http://schemas.microsoft.com/office/drawing/2014/main" id="{BAB008C8-D44C-E31E-961C-E7A60C418823}"/>
              </a:ext>
            </a:extLst>
          </p:cNvPr>
          <p:cNvSpPr/>
          <p:nvPr/>
        </p:nvSpPr>
        <p:spPr>
          <a:xfrm>
            <a:off x="5855817" y="5232205"/>
            <a:ext cx="1007046" cy="426184"/>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11" name="Cube 10">
            <a:extLst>
              <a:ext uri="{FF2B5EF4-FFF2-40B4-BE49-F238E27FC236}">
                <a16:creationId xmlns:a16="http://schemas.microsoft.com/office/drawing/2014/main" id="{3858EF70-BDF8-17B9-5A13-8EE04C7FE324}"/>
              </a:ext>
            </a:extLst>
          </p:cNvPr>
          <p:cNvSpPr/>
          <p:nvPr/>
        </p:nvSpPr>
        <p:spPr>
          <a:xfrm>
            <a:off x="8901108" y="4799566"/>
            <a:ext cx="1910388" cy="681754"/>
          </a:xfrm>
          <a:prstGeom prst="cube">
            <a:avLst/>
          </a:prstGeom>
          <a:ln/>
        </p:spPr>
        <p:style>
          <a:lnRef idx="1">
            <a:schemeClr val="accent3"/>
          </a:lnRef>
          <a:fillRef idx="2">
            <a:schemeClr val="accent3"/>
          </a:fillRef>
          <a:effectRef idx="1">
            <a:schemeClr val="accent3"/>
          </a:effectRef>
          <a:fontRef idx="minor">
            <a:schemeClr val="dk1"/>
          </a:fontRef>
        </p:style>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noProof="0" dirty="0">
                <a:solidFill>
                  <a:schemeClr val="bg2">
                    <a:lumMod val="25000"/>
                  </a:schemeClr>
                </a:solidFill>
              </a:rPr>
              <a:t>Hosted Processing</a:t>
            </a:r>
            <a:endParaRPr kumimoji="0" lang="en-GB" sz="1200" b="0" i="0" u="none" strike="noStrike" kern="0" cap="none" spc="0" normalizeH="0" baseline="0" noProof="0" dirty="0">
              <a:ln>
                <a:noFill/>
              </a:ln>
              <a:solidFill>
                <a:schemeClr val="bg2">
                  <a:lumMod val="25000"/>
                </a:schemeClr>
              </a:solidFill>
              <a:effectLst/>
              <a:uLnTx/>
              <a:uFillTx/>
              <a:ea typeface="+mn-ea"/>
              <a:cs typeface="+mn-cs"/>
            </a:endParaRPr>
          </a:p>
        </p:txBody>
      </p:sp>
      <p:sp>
        <p:nvSpPr>
          <p:cNvPr id="12" name="Can 11">
            <a:extLst>
              <a:ext uri="{FF2B5EF4-FFF2-40B4-BE49-F238E27FC236}">
                <a16:creationId xmlns:a16="http://schemas.microsoft.com/office/drawing/2014/main" id="{F998BA3C-FCD2-B449-099D-C40B31927F78}"/>
              </a:ext>
            </a:extLst>
          </p:cNvPr>
          <p:cNvSpPr/>
          <p:nvPr/>
        </p:nvSpPr>
        <p:spPr>
          <a:xfrm>
            <a:off x="9895819" y="5224513"/>
            <a:ext cx="1007040" cy="426184"/>
          </a:xfrm>
          <a:prstGeom prst="ca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00"/>
          </a:p>
        </p:txBody>
      </p:sp>
      <p:sp>
        <p:nvSpPr>
          <p:cNvPr id="13" name="Cube 12">
            <a:extLst>
              <a:ext uri="{FF2B5EF4-FFF2-40B4-BE49-F238E27FC236}">
                <a16:creationId xmlns:a16="http://schemas.microsoft.com/office/drawing/2014/main" id="{99ABAA11-B464-A3CA-DA78-1301A8451CF6}"/>
              </a:ext>
            </a:extLst>
          </p:cNvPr>
          <p:cNvSpPr/>
          <p:nvPr/>
        </p:nvSpPr>
        <p:spPr>
          <a:xfrm>
            <a:off x="2523459" y="4826999"/>
            <a:ext cx="1910390" cy="681754"/>
          </a:xfrm>
          <a:prstGeom prst="cube">
            <a:avLst/>
          </a:prstGeom>
          <a:ln/>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noProof="0" dirty="0">
                <a:solidFill>
                  <a:schemeClr val="bg2">
                    <a:lumMod val="25000"/>
                  </a:schemeClr>
                </a:solidFill>
              </a:rPr>
              <a:t>Data Centre </a:t>
            </a:r>
            <a:endParaRPr kumimoji="0" lang="en-GB" sz="1200" b="0" i="0" u="none" strike="noStrike" kern="0" cap="none" spc="0" normalizeH="0" baseline="0" noProof="0" dirty="0">
              <a:ln>
                <a:noFill/>
              </a:ln>
              <a:solidFill>
                <a:schemeClr val="bg2">
                  <a:lumMod val="25000"/>
                </a:schemeClr>
              </a:solidFill>
              <a:effectLst/>
              <a:uLnTx/>
              <a:uFillTx/>
              <a:ea typeface="+mn-ea"/>
              <a:cs typeface="+mn-cs"/>
            </a:endParaRPr>
          </a:p>
        </p:txBody>
      </p:sp>
      <p:sp>
        <p:nvSpPr>
          <p:cNvPr id="14" name="Can 13">
            <a:extLst>
              <a:ext uri="{FF2B5EF4-FFF2-40B4-BE49-F238E27FC236}">
                <a16:creationId xmlns:a16="http://schemas.microsoft.com/office/drawing/2014/main" id="{6295F67C-27A9-93FE-61C4-5708836D2218}"/>
              </a:ext>
            </a:extLst>
          </p:cNvPr>
          <p:cNvSpPr/>
          <p:nvPr/>
        </p:nvSpPr>
        <p:spPr>
          <a:xfrm>
            <a:off x="3518167" y="5251946"/>
            <a:ext cx="1007044" cy="426184"/>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200" dirty="0"/>
          </a:p>
        </p:txBody>
      </p:sp>
      <p:sp>
        <p:nvSpPr>
          <p:cNvPr id="15" name="TextBox 14">
            <a:extLst>
              <a:ext uri="{FF2B5EF4-FFF2-40B4-BE49-F238E27FC236}">
                <a16:creationId xmlns:a16="http://schemas.microsoft.com/office/drawing/2014/main" id="{90FA31BD-8666-6F71-6CFF-050BA1A99C1B}"/>
              </a:ext>
            </a:extLst>
          </p:cNvPr>
          <p:cNvSpPr txBox="1"/>
          <p:nvPr/>
        </p:nvSpPr>
        <p:spPr>
          <a:xfrm>
            <a:off x="1269624" y="4583959"/>
            <a:ext cx="1326005" cy="1015663"/>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GB" sz="1200" kern="0"/>
              <a:t>Climate data facilities, commercial data providers, public space assets</a:t>
            </a:r>
            <a:endParaRPr kumimoji="0" lang="en-GB" sz="1200" b="0" i="0" u="none" strike="noStrike" kern="0" cap="none" spc="0" normalizeH="0" baseline="0" noProof="0">
              <a:ln>
                <a:noFill/>
              </a:ln>
              <a:effectLst/>
              <a:uLnTx/>
              <a:uFillTx/>
              <a:ea typeface="+mn-ea"/>
              <a:cs typeface="+mn-cs"/>
            </a:endParaRPr>
          </a:p>
        </p:txBody>
      </p:sp>
      <p:sp>
        <p:nvSpPr>
          <p:cNvPr id="16" name="U-turn Arrow 15">
            <a:extLst>
              <a:ext uri="{FF2B5EF4-FFF2-40B4-BE49-F238E27FC236}">
                <a16:creationId xmlns:a16="http://schemas.microsoft.com/office/drawing/2014/main" id="{66843011-07BF-C077-CC38-2D2F211328D5}"/>
              </a:ext>
            </a:extLst>
          </p:cNvPr>
          <p:cNvSpPr/>
          <p:nvPr/>
        </p:nvSpPr>
        <p:spPr>
          <a:xfrm rot="5400000">
            <a:off x="10840305" y="4912828"/>
            <a:ext cx="442341" cy="694641"/>
          </a:xfrm>
          <a:prstGeom prst="uturnArrow">
            <a:avLst>
              <a:gd name="adj1" fmla="val 28852"/>
              <a:gd name="adj2" fmla="val 23183"/>
              <a:gd name="adj3" fmla="val 25000"/>
              <a:gd name="adj4" fmla="val 43750"/>
              <a:gd name="adj5" fmla="val 75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00">
              <a:solidFill>
                <a:schemeClr val="tx1"/>
              </a:solidFill>
            </a:endParaRPr>
          </a:p>
        </p:txBody>
      </p:sp>
      <p:sp>
        <p:nvSpPr>
          <p:cNvPr id="17" name="Up Arrow 16">
            <a:extLst>
              <a:ext uri="{FF2B5EF4-FFF2-40B4-BE49-F238E27FC236}">
                <a16:creationId xmlns:a16="http://schemas.microsoft.com/office/drawing/2014/main" id="{DB64EEB4-4902-9929-289E-85AFB2EA959D}"/>
              </a:ext>
            </a:extLst>
          </p:cNvPr>
          <p:cNvSpPr/>
          <p:nvPr/>
        </p:nvSpPr>
        <p:spPr>
          <a:xfrm>
            <a:off x="3249574" y="4388726"/>
            <a:ext cx="458125" cy="461142"/>
          </a:xfrm>
          <a:prstGeom prst="upArrow">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a:p>
        </p:txBody>
      </p:sp>
      <p:sp>
        <p:nvSpPr>
          <p:cNvPr id="18" name="Up Arrow 17">
            <a:extLst>
              <a:ext uri="{FF2B5EF4-FFF2-40B4-BE49-F238E27FC236}">
                <a16:creationId xmlns:a16="http://schemas.microsoft.com/office/drawing/2014/main" id="{CCE3C79F-6822-2FFF-4AF8-D6B51D2A6889}"/>
              </a:ext>
            </a:extLst>
          </p:cNvPr>
          <p:cNvSpPr/>
          <p:nvPr/>
        </p:nvSpPr>
        <p:spPr>
          <a:xfrm>
            <a:off x="5547822" y="4388726"/>
            <a:ext cx="458125" cy="461142"/>
          </a:xfrm>
          <a:prstGeom prst="upArrow">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a:p>
        </p:txBody>
      </p:sp>
      <p:sp>
        <p:nvSpPr>
          <p:cNvPr id="19" name="Up Arrow 18">
            <a:extLst>
              <a:ext uri="{FF2B5EF4-FFF2-40B4-BE49-F238E27FC236}">
                <a16:creationId xmlns:a16="http://schemas.microsoft.com/office/drawing/2014/main" id="{C5AFF43E-401B-ED08-9D03-2F79A269E58A}"/>
              </a:ext>
            </a:extLst>
          </p:cNvPr>
          <p:cNvSpPr/>
          <p:nvPr/>
        </p:nvSpPr>
        <p:spPr>
          <a:xfrm>
            <a:off x="9622572" y="4388726"/>
            <a:ext cx="458125" cy="461142"/>
          </a:xfrm>
          <a:prstGeom prst="upArrow">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a:p>
        </p:txBody>
      </p:sp>
      <p:sp>
        <p:nvSpPr>
          <p:cNvPr id="20" name="TextBox 19">
            <a:extLst>
              <a:ext uri="{FF2B5EF4-FFF2-40B4-BE49-F238E27FC236}">
                <a16:creationId xmlns:a16="http://schemas.microsoft.com/office/drawing/2014/main" id="{881B8555-AA89-4F0E-E4E6-698B4E9889C6}"/>
              </a:ext>
            </a:extLst>
          </p:cNvPr>
          <p:cNvSpPr txBox="1"/>
          <p:nvPr/>
        </p:nvSpPr>
        <p:spPr>
          <a:xfrm>
            <a:off x="3013280" y="4505900"/>
            <a:ext cx="2456819" cy="276999"/>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a:t>Data access API</a:t>
            </a:r>
            <a:endParaRPr kumimoji="0" lang="en-GB" sz="1200" b="0" i="0" u="none" strike="noStrike" kern="0" cap="none" spc="0" normalizeH="0" baseline="0" noProof="0">
              <a:ln>
                <a:noFill/>
              </a:ln>
              <a:effectLst/>
              <a:uLnTx/>
              <a:uFillTx/>
              <a:ea typeface="+mn-ea"/>
              <a:cs typeface="+mn-cs"/>
            </a:endParaRPr>
          </a:p>
        </p:txBody>
      </p:sp>
      <p:sp>
        <p:nvSpPr>
          <p:cNvPr id="21" name="TextBox 20">
            <a:extLst>
              <a:ext uri="{FF2B5EF4-FFF2-40B4-BE49-F238E27FC236}">
                <a16:creationId xmlns:a16="http://schemas.microsoft.com/office/drawing/2014/main" id="{9F2C9C26-E8BE-B6C7-BA31-19FE0FF4FBFD}"/>
              </a:ext>
            </a:extLst>
          </p:cNvPr>
          <p:cNvSpPr txBox="1"/>
          <p:nvPr/>
        </p:nvSpPr>
        <p:spPr>
          <a:xfrm>
            <a:off x="5313611" y="4469359"/>
            <a:ext cx="2456819" cy="276999"/>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a:t>Data access API</a:t>
            </a:r>
            <a:endParaRPr kumimoji="0" lang="en-GB" sz="1200" b="0" i="0" u="none" strike="noStrike" kern="0" cap="none" spc="0" normalizeH="0" baseline="0" noProof="0">
              <a:ln>
                <a:noFill/>
              </a:ln>
              <a:effectLst/>
              <a:uLnTx/>
              <a:uFillTx/>
              <a:ea typeface="+mn-ea"/>
              <a:cs typeface="+mn-cs"/>
            </a:endParaRPr>
          </a:p>
        </p:txBody>
      </p:sp>
      <p:sp>
        <p:nvSpPr>
          <p:cNvPr id="22" name="TextBox 21">
            <a:extLst>
              <a:ext uri="{FF2B5EF4-FFF2-40B4-BE49-F238E27FC236}">
                <a16:creationId xmlns:a16="http://schemas.microsoft.com/office/drawing/2014/main" id="{5725A9A7-CDA1-43E1-FB6A-BC0159E2AA8D}"/>
              </a:ext>
            </a:extLst>
          </p:cNvPr>
          <p:cNvSpPr txBox="1"/>
          <p:nvPr/>
        </p:nvSpPr>
        <p:spPr>
          <a:xfrm>
            <a:off x="7647860" y="4309254"/>
            <a:ext cx="2456819" cy="276999"/>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GB" sz="1200" b="1" kern="0"/>
              <a:t>&lt; . . . &gt; </a:t>
            </a:r>
            <a:endParaRPr kumimoji="0" lang="en-GB" sz="1200" b="1" i="0" u="none" strike="noStrike" kern="0" cap="none" spc="0" normalizeH="0" baseline="0" noProof="0">
              <a:ln>
                <a:noFill/>
              </a:ln>
              <a:effectLst/>
              <a:uLnTx/>
              <a:uFillTx/>
              <a:ea typeface="+mn-ea"/>
              <a:cs typeface="+mn-cs"/>
            </a:endParaRPr>
          </a:p>
        </p:txBody>
      </p:sp>
      <p:sp>
        <p:nvSpPr>
          <p:cNvPr id="23" name="TextBox 22">
            <a:extLst>
              <a:ext uri="{FF2B5EF4-FFF2-40B4-BE49-F238E27FC236}">
                <a16:creationId xmlns:a16="http://schemas.microsoft.com/office/drawing/2014/main" id="{A5E21ECA-7219-881E-29D5-C2E72DB80D6B}"/>
              </a:ext>
            </a:extLst>
          </p:cNvPr>
          <p:cNvSpPr txBox="1"/>
          <p:nvPr/>
        </p:nvSpPr>
        <p:spPr>
          <a:xfrm>
            <a:off x="7647860" y="4895985"/>
            <a:ext cx="2456819" cy="276999"/>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GB" sz="1200" b="1" kern="0"/>
              <a:t>&lt; . . . &gt; </a:t>
            </a:r>
            <a:endParaRPr kumimoji="0" lang="en-GB" sz="1200" b="1" i="0" u="none" strike="noStrike" kern="0" cap="none" spc="0" normalizeH="0" baseline="0" noProof="0">
              <a:ln>
                <a:noFill/>
              </a:ln>
              <a:effectLst/>
              <a:uLnTx/>
              <a:uFillTx/>
              <a:ea typeface="+mn-ea"/>
              <a:cs typeface="+mn-cs"/>
            </a:endParaRPr>
          </a:p>
        </p:txBody>
      </p:sp>
      <p:cxnSp>
        <p:nvCxnSpPr>
          <p:cNvPr id="25" name="Elbow Connector 60">
            <a:extLst>
              <a:ext uri="{FF2B5EF4-FFF2-40B4-BE49-F238E27FC236}">
                <a16:creationId xmlns:a16="http://schemas.microsoft.com/office/drawing/2014/main" id="{6FFE989A-25B7-6461-343F-0CE91BA11C2D}"/>
              </a:ext>
            </a:extLst>
          </p:cNvPr>
          <p:cNvCxnSpPr>
            <a:cxnSpLocks/>
            <a:stCxn id="52" idx="3"/>
            <a:endCxn id="50" idx="2"/>
          </p:cNvCxnSpPr>
          <p:nvPr/>
        </p:nvCxnSpPr>
        <p:spPr>
          <a:xfrm flipV="1">
            <a:off x="3698155" y="3833134"/>
            <a:ext cx="60226" cy="101273"/>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A651DD0-ED7D-6609-CED3-C10BF439A1E4}"/>
              </a:ext>
            </a:extLst>
          </p:cNvPr>
          <p:cNvSpPr/>
          <p:nvPr/>
        </p:nvSpPr>
        <p:spPr>
          <a:xfrm>
            <a:off x="8631108" y="2328938"/>
            <a:ext cx="2394065" cy="5602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GB" sz="1200" kern="0" dirty="0">
                <a:solidFill>
                  <a:schemeClr val="tx1">
                    <a:lumMod val="75000"/>
                    <a:lumOff val="25000"/>
                  </a:schemeClr>
                </a:solidFill>
              </a:rPr>
              <a:t>Public Sector Application</a:t>
            </a:r>
          </a:p>
        </p:txBody>
      </p:sp>
      <p:sp>
        <p:nvSpPr>
          <p:cNvPr id="27" name="Rounded Rectangle 26">
            <a:extLst>
              <a:ext uri="{FF2B5EF4-FFF2-40B4-BE49-F238E27FC236}">
                <a16:creationId xmlns:a16="http://schemas.microsoft.com/office/drawing/2014/main" id="{08BEACE6-DF25-2ED4-FCF9-3D0BCBD1793D}"/>
              </a:ext>
            </a:extLst>
          </p:cNvPr>
          <p:cNvSpPr/>
          <p:nvPr/>
        </p:nvSpPr>
        <p:spPr>
          <a:xfrm>
            <a:off x="3104822" y="2328939"/>
            <a:ext cx="2273737" cy="5602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GB" sz="1200" kern="0" dirty="0">
                <a:solidFill>
                  <a:schemeClr val="tx1">
                    <a:lumMod val="75000"/>
                    <a:lumOff val="25000"/>
                  </a:schemeClr>
                </a:solidFill>
              </a:rPr>
              <a:t>Climate Platform</a:t>
            </a:r>
          </a:p>
        </p:txBody>
      </p:sp>
      <p:sp>
        <p:nvSpPr>
          <p:cNvPr id="28" name="Rectangle 27">
            <a:extLst>
              <a:ext uri="{FF2B5EF4-FFF2-40B4-BE49-F238E27FC236}">
                <a16:creationId xmlns:a16="http://schemas.microsoft.com/office/drawing/2014/main" id="{71725706-A140-7FA9-DCFF-73FA2C9D1253}"/>
              </a:ext>
            </a:extLst>
          </p:cNvPr>
          <p:cNvSpPr/>
          <p:nvPr/>
        </p:nvSpPr>
        <p:spPr>
          <a:xfrm rot="16200000">
            <a:off x="290548" y="3547786"/>
            <a:ext cx="1121596" cy="651960"/>
          </a:xfrm>
          <a:prstGeom prst="rect">
            <a:avLst/>
          </a:prstGeom>
          <a:gradFill>
            <a:gsLst>
              <a:gs pos="0">
                <a:schemeClr val="dk1">
                  <a:lumMod val="110000"/>
                  <a:satMod val="105000"/>
                  <a:tint val="67000"/>
                  <a:alpha val="66000"/>
                </a:schemeClr>
              </a:gs>
              <a:gs pos="89000">
                <a:schemeClr val="dk1">
                  <a:lumMod val="105000"/>
                  <a:satMod val="103000"/>
                  <a:tint val="73000"/>
                </a:schemeClr>
              </a:gs>
              <a:gs pos="100000">
                <a:schemeClr val="dk1">
                  <a:lumMod val="105000"/>
                  <a:satMod val="109000"/>
                  <a:tint val="81000"/>
                </a:schemeClr>
              </a:gs>
            </a:gsLst>
          </a:gradFill>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100" dirty="0"/>
              <a:t>Hub: adaptors and interfaces</a:t>
            </a:r>
          </a:p>
        </p:txBody>
      </p:sp>
      <p:sp>
        <p:nvSpPr>
          <p:cNvPr id="29" name="Rectangle 28">
            <a:extLst>
              <a:ext uri="{FF2B5EF4-FFF2-40B4-BE49-F238E27FC236}">
                <a16:creationId xmlns:a16="http://schemas.microsoft.com/office/drawing/2014/main" id="{8A5670A7-91A0-AABC-AF01-4114F9BF1C9D}"/>
              </a:ext>
            </a:extLst>
          </p:cNvPr>
          <p:cNvSpPr/>
          <p:nvPr/>
        </p:nvSpPr>
        <p:spPr>
          <a:xfrm rot="16200000">
            <a:off x="373213" y="2467500"/>
            <a:ext cx="937409" cy="651960"/>
          </a:xfrm>
          <a:prstGeom prst="rect">
            <a:avLst/>
          </a:prstGeom>
          <a:gradFill>
            <a:gsLst>
              <a:gs pos="0">
                <a:schemeClr val="dk1">
                  <a:lumMod val="110000"/>
                  <a:satMod val="105000"/>
                  <a:tint val="67000"/>
                  <a:alpha val="66000"/>
                </a:schemeClr>
              </a:gs>
              <a:gs pos="89000">
                <a:schemeClr val="dk1">
                  <a:lumMod val="105000"/>
                  <a:satMod val="103000"/>
                  <a:tint val="73000"/>
                </a:schemeClr>
              </a:gs>
              <a:gs pos="100000">
                <a:schemeClr val="dk1">
                  <a:lumMod val="105000"/>
                  <a:satMod val="109000"/>
                  <a:tint val="81000"/>
                </a:schemeClr>
              </a:gs>
            </a:gsLst>
          </a:gradFill>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100" dirty="0"/>
              <a:t>Application Layer</a:t>
            </a:r>
          </a:p>
        </p:txBody>
      </p:sp>
      <p:sp>
        <p:nvSpPr>
          <p:cNvPr id="30" name="Rectangle 29">
            <a:extLst>
              <a:ext uri="{FF2B5EF4-FFF2-40B4-BE49-F238E27FC236}">
                <a16:creationId xmlns:a16="http://schemas.microsoft.com/office/drawing/2014/main" id="{31A0B613-EB07-ECB3-8B01-080AE2747475}"/>
              </a:ext>
            </a:extLst>
          </p:cNvPr>
          <p:cNvSpPr/>
          <p:nvPr/>
        </p:nvSpPr>
        <p:spPr>
          <a:xfrm rot="16200000">
            <a:off x="517590" y="1568611"/>
            <a:ext cx="667512" cy="651960"/>
          </a:xfrm>
          <a:prstGeom prst="rect">
            <a:avLst/>
          </a:prstGeom>
          <a:gradFill>
            <a:gsLst>
              <a:gs pos="0">
                <a:schemeClr val="dk1">
                  <a:lumMod val="110000"/>
                  <a:satMod val="105000"/>
                  <a:tint val="67000"/>
                  <a:alpha val="66000"/>
                </a:schemeClr>
              </a:gs>
              <a:gs pos="89000">
                <a:schemeClr val="dk1">
                  <a:lumMod val="105000"/>
                  <a:satMod val="103000"/>
                  <a:tint val="73000"/>
                </a:schemeClr>
              </a:gs>
              <a:gs pos="100000">
                <a:schemeClr val="dk1">
                  <a:lumMod val="105000"/>
                  <a:satMod val="109000"/>
                  <a:tint val="81000"/>
                </a:schemeClr>
              </a:gs>
            </a:gsLst>
          </a:gradFill>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100"/>
              <a:t>User Layer</a:t>
            </a:r>
          </a:p>
        </p:txBody>
      </p:sp>
      <p:sp>
        <p:nvSpPr>
          <p:cNvPr id="31" name="Rounded Rectangle 30">
            <a:extLst>
              <a:ext uri="{FF2B5EF4-FFF2-40B4-BE49-F238E27FC236}">
                <a16:creationId xmlns:a16="http://schemas.microsoft.com/office/drawing/2014/main" id="{F29BD064-AD84-2791-A83E-64BA45871332}"/>
              </a:ext>
            </a:extLst>
          </p:cNvPr>
          <p:cNvSpPr/>
          <p:nvPr/>
        </p:nvSpPr>
        <p:spPr>
          <a:xfrm>
            <a:off x="5807801" y="2331481"/>
            <a:ext cx="2394065" cy="5602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GB" sz="1200" kern="0" dirty="0">
                <a:solidFill>
                  <a:schemeClr val="tx1">
                    <a:lumMod val="75000"/>
                    <a:lumOff val="25000"/>
                  </a:schemeClr>
                </a:solidFill>
              </a:rPr>
              <a:t>Thematic Interactive Data Analysis Environment</a:t>
            </a:r>
          </a:p>
        </p:txBody>
      </p:sp>
      <p:sp>
        <p:nvSpPr>
          <p:cNvPr id="32" name="Cube 31">
            <a:extLst>
              <a:ext uri="{FF2B5EF4-FFF2-40B4-BE49-F238E27FC236}">
                <a16:creationId xmlns:a16="http://schemas.microsoft.com/office/drawing/2014/main" id="{77E160C4-57A0-EE45-9826-1C9D4278A0B8}"/>
              </a:ext>
            </a:extLst>
          </p:cNvPr>
          <p:cNvSpPr/>
          <p:nvPr/>
        </p:nvSpPr>
        <p:spPr>
          <a:xfrm>
            <a:off x="2536741" y="3422629"/>
            <a:ext cx="8506767" cy="676679"/>
          </a:xfrm>
          <a:prstGeom prst="cube">
            <a:avLst/>
          </a:prstGeom>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r>
              <a:rPr lang="en-GB" sz="1200" b="1"/>
              <a:t>Data Hub</a:t>
            </a:r>
          </a:p>
        </p:txBody>
      </p:sp>
      <p:sp>
        <p:nvSpPr>
          <p:cNvPr id="33" name="Can 32">
            <a:extLst>
              <a:ext uri="{FF2B5EF4-FFF2-40B4-BE49-F238E27FC236}">
                <a16:creationId xmlns:a16="http://schemas.microsoft.com/office/drawing/2014/main" id="{CBA15C0D-5C79-C070-B6A9-BEB289B97ED2}"/>
              </a:ext>
            </a:extLst>
          </p:cNvPr>
          <p:cNvSpPr/>
          <p:nvPr/>
        </p:nvSpPr>
        <p:spPr>
          <a:xfrm>
            <a:off x="8943308" y="3622511"/>
            <a:ext cx="1731426" cy="430421"/>
          </a:xfrm>
          <a:prstGeom prst="can">
            <a:avLst/>
          </a:prstGeom>
          <a:solidFill>
            <a:schemeClr val="accent4">
              <a:alpha val="25309"/>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t>Analysis-Ready data caches</a:t>
            </a:r>
          </a:p>
        </p:txBody>
      </p:sp>
      <p:sp>
        <p:nvSpPr>
          <p:cNvPr id="34" name="Can 33">
            <a:extLst>
              <a:ext uri="{FF2B5EF4-FFF2-40B4-BE49-F238E27FC236}">
                <a16:creationId xmlns:a16="http://schemas.microsoft.com/office/drawing/2014/main" id="{BEE89896-9004-B225-7A14-3D1110DE1BE0}"/>
              </a:ext>
            </a:extLst>
          </p:cNvPr>
          <p:cNvSpPr/>
          <p:nvPr/>
        </p:nvSpPr>
        <p:spPr>
          <a:xfrm rot="16200000">
            <a:off x="7820567" y="3103123"/>
            <a:ext cx="352810" cy="1460026"/>
          </a:xfrm>
          <a:prstGeom prst="can">
            <a:avLst/>
          </a:prstGeom>
          <a:solidFill>
            <a:schemeClr val="accent4">
              <a:alpha val="25309"/>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GB" sz="1200" kern="0">
                <a:solidFill>
                  <a:prstClr val="white"/>
                </a:solidFill>
              </a:rPr>
              <a:t>Data Processing Pipelines</a:t>
            </a:r>
            <a:endParaRPr lang="en-GB" sz="1200"/>
          </a:p>
        </p:txBody>
      </p:sp>
      <p:sp>
        <p:nvSpPr>
          <p:cNvPr id="35" name="Cube 34">
            <a:extLst>
              <a:ext uri="{FF2B5EF4-FFF2-40B4-BE49-F238E27FC236}">
                <a16:creationId xmlns:a16="http://schemas.microsoft.com/office/drawing/2014/main" id="{B5AF93C3-0A61-B183-B29F-F3F9F53054CA}"/>
              </a:ext>
            </a:extLst>
          </p:cNvPr>
          <p:cNvSpPr/>
          <p:nvPr/>
        </p:nvSpPr>
        <p:spPr>
          <a:xfrm>
            <a:off x="2527013" y="3113767"/>
            <a:ext cx="8506767" cy="382859"/>
          </a:xfrm>
          <a:prstGeom prst="cube">
            <a:avLst>
              <a:gd name="adj" fmla="val 46346"/>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a:t>APIs, Web presence</a:t>
            </a:r>
          </a:p>
        </p:txBody>
      </p:sp>
      <p:cxnSp>
        <p:nvCxnSpPr>
          <p:cNvPr id="36" name="Straight Arrow Connector 35">
            <a:extLst>
              <a:ext uri="{FF2B5EF4-FFF2-40B4-BE49-F238E27FC236}">
                <a16:creationId xmlns:a16="http://schemas.microsoft.com/office/drawing/2014/main" id="{C7DA31F9-4A53-1AFB-C09F-B87C0315A20A}"/>
              </a:ext>
            </a:extLst>
          </p:cNvPr>
          <p:cNvCxnSpPr>
            <a:cxnSpLocks/>
            <a:stCxn id="34" idx="3"/>
            <a:endCxn id="33" idx="2"/>
          </p:cNvCxnSpPr>
          <p:nvPr/>
        </p:nvCxnSpPr>
        <p:spPr>
          <a:xfrm>
            <a:off x="8726985" y="3833136"/>
            <a:ext cx="216323" cy="45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60">
            <a:extLst>
              <a:ext uri="{FF2B5EF4-FFF2-40B4-BE49-F238E27FC236}">
                <a16:creationId xmlns:a16="http://schemas.microsoft.com/office/drawing/2014/main" id="{4A808BFE-A2AB-CC2B-9EF5-9D741777BBD5}"/>
              </a:ext>
            </a:extLst>
          </p:cNvPr>
          <p:cNvCxnSpPr>
            <a:cxnSpLocks/>
            <a:stCxn id="33" idx="1"/>
          </p:cNvCxnSpPr>
          <p:nvPr/>
        </p:nvCxnSpPr>
        <p:spPr>
          <a:xfrm rot="5400000" flipH="1" flipV="1">
            <a:off x="9448535" y="3262022"/>
            <a:ext cx="720977" cy="2"/>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B1C8B52-965F-42A7-F62C-DD92FCA02C59}"/>
              </a:ext>
            </a:extLst>
          </p:cNvPr>
          <p:cNvSpPr txBox="1"/>
          <p:nvPr/>
        </p:nvSpPr>
        <p:spPr>
          <a:xfrm>
            <a:off x="10927394" y="4434564"/>
            <a:ext cx="1035883" cy="646331"/>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dirty="0"/>
              <a:t>In-situ data processing API</a:t>
            </a:r>
            <a:endParaRPr kumimoji="0" lang="en-GB" sz="1200" b="0" i="0" u="none" strike="noStrike" kern="0" cap="none" spc="0" normalizeH="0" baseline="0" noProof="0" dirty="0">
              <a:ln>
                <a:noFill/>
              </a:ln>
              <a:effectLst/>
              <a:uLnTx/>
              <a:uFillTx/>
              <a:ea typeface="+mn-ea"/>
              <a:cs typeface="+mn-cs"/>
            </a:endParaRPr>
          </a:p>
        </p:txBody>
      </p:sp>
      <p:cxnSp>
        <p:nvCxnSpPr>
          <p:cNvPr id="39" name="Elbow Connector 38">
            <a:extLst>
              <a:ext uri="{FF2B5EF4-FFF2-40B4-BE49-F238E27FC236}">
                <a16:creationId xmlns:a16="http://schemas.microsoft.com/office/drawing/2014/main" id="{905BC528-04DC-002A-1EEE-7F38B768E24D}"/>
              </a:ext>
            </a:extLst>
          </p:cNvPr>
          <p:cNvCxnSpPr>
            <a:cxnSpLocks/>
            <a:stCxn id="50" idx="1"/>
            <a:endCxn id="27" idx="2"/>
          </p:cNvCxnSpPr>
          <p:nvPr/>
        </p:nvCxnSpPr>
        <p:spPr>
          <a:xfrm rot="16200000" flipV="1">
            <a:off x="3997931" y="3132946"/>
            <a:ext cx="752519" cy="264997"/>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9CABDDF-5E08-14EF-2842-48354AF46DFE}"/>
              </a:ext>
            </a:extLst>
          </p:cNvPr>
          <p:cNvSpPr txBox="1"/>
          <p:nvPr/>
        </p:nvSpPr>
        <p:spPr>
          <a:xfrm>
            <a:off x="4331226" y="2866765"/>
            <a:ext cx="1551804" cy="276999"/>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dirty="0"/>
              <a:t>Search data catalogue</a:t>
            </a:r>
            <a:endParaRPr kumimoji="0" lang="en-GB" sz="1200" b="0" i="0" u="none" strike="noStrike" kern="0" cap="none" spc="0" normalizeH="0" baseline="0" noProof="0" dirty="0">
              <a:ln>
                <a:noFill/>
              </a:ln>
              <a:effectLst/>
              <a:uLnTx/>
              <a:uFillTx/>
              <a:ea typeface="+mn-ea"/>
              <a:cs typeface="+mn-cs"/>
            </a:endParaRPr>
          </a:p>
        </p:txBody>
      </p:sp>
      <p:cxnSp>
        <p:nvCxnSpPr>
          <p:cNvPr id="41" name="Elbow Connector 69">
            <a:extLst>
              <a:ext uri="{FF2B5EF4-FFF2-40B4-BE49-F238E27FC236}">
                <a16:creationId xmlns:a16="http://schemas.microsoft.com/office/drawing/2014/main" id="{983D08FE-6673-486B-DBAA-097812ED641E}"/>
              </a:ext>
            </a:extLst>
          </p:cNvPr>
          <p:cNvCxnSpPr>
            <a:cxnSpLocks/>
            <a:stCxn id="34" idx="4"/>
            <a:endCxn id="31" idx="2"/>
          </p:cNvCxnSpPr>
          <p:nvPr/>
        </p:nvCxnSpPr>
        <p:spPr>
          <a:xfrm rot="16200000" flipV="1">
            <a:off x="7118401" y="2778160"/>
            <a:ext cx="765004" cy="992138"/>
          </a:xfrm>
          <a:prstGeom prst="bentConnector3">
            <a:avLst>
              <a:gd name="adj1" fmla="val 58629"/>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851297E-C669-DC2F-3AA8-3961B14B6C16}"/>
              </a:ext>
            </a:extLst>
          </p:cNvPr>
          <p:cNvSpPr txBox="1"/>
          <p:nvPr/>
        </p:nvSpPr>
        <p:spPr>
          <a:xfrm>
            <a:off x="9868730" y="2877486"/>
            <a:ext cx="2323261" cy="276999"/>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effectLst/>
                <a:uLnTx/>
                <a:uFillTx/>
                <a:ea typeface="+mn-ea"/>
                <a:cs typeface="+mn-cs"/>
              </a:rPr>
              <a:t>Access analysis ready data cache</a:t>
            </a:r>
          </a:p>
        </p:txBody>
      </p:sp>
      <p:sp>
        <p:nvSpPr>
          <p:cNvPr id="43" name="TextBox 42">
            <a:extLst>
              <a:ext uri="{FF2B5EF4-FFF2-40B4-BE49-F238E27FC236}">
                <a16:creationId xmlns:a16="http://schemas.microsoft.com/office/drawing/2014/main" id="{374210CE-863D-50D3-2549-C5A756FB4FC9}"/>
              </a:ext>
            </a:extLst>
          </p:cNvPr>
          <p:cNvSpPr txBox="1"/>
          <p:nvPr/>
        </p:nvSpPr>
        <p:spPr>
          <a:xfrm>
            <a:off x="7720552" y="2865520"/>
            <a:ext cx="1988742" cy="276999"/>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GB" sz="1200" kern="0"/>
              <a:t>Execute processing pipeline</a:t>
            </a:r>
            <a:endParaRPr kumimoji="0" lang="en-GB" sz="1200" b="0" i="0" u="none" strike="noStrike" kern="0" cap="none" spc="0" normalizeH="0" baseline="0" noProof="0">
              <a:ln>
                <a:noFill/>
              </a:ln>
              <a:effectLst/>
              <a:uLnTx/>
              <a:uFillTx/>
              <a:ea typeface="+mn-ea"/>
              <a:cs typeface="+mn-cs"/>
            </a:endParaRPr>
          </a:p>
        </p:txBody>
      </p:sp>
      <p:pic>
        <p:nvPicPr>
          <p:cNvPr id="44" name="Graphic 43" descr="User with solid fill">
            <a:extLst>
              <a:ext uri="{FF2B5EF4-FFF2-40B4-BE49-F238E27FC236}">
                <a16:creationId xmlns:a16="http://schemas.microsoft.com/office/drawing/2014/main" id="{C9696757-B6B3-452A-C4FF-874B5DD3B9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04138" y="1452674"/>
            <a:ext cx="667512" cy="667512"/>
          </a:xfrm>
          <a:prstGeom prst="rect">
            <a:avLst/>
          </a:prstGeom>
        </p:spPr>
      </p:pic>
      <p:pic>
        <p:nvPicPr>
          <p:cNvPr id="45" name="Graphic 44" descr="Users with solid fill">
            <a:extLst>
              <a:ext uri="{FF2B5EF4-FFF2-40B4-BE49-F238E27FC236}">
                <a16:creationId xmlns:a16="http://schemas.microsoft.com/office/drawing/2014/main" id="{E846FCA3-BAD6-DEC6-C57A-28575D89DD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94384" y="1509888"/>
            <a:ext cx="667512" cy="667512"/>
          </a:xfrm>
          <a:prstGeom prst="rect">
            <a:avLst/>
          </a:prstGeom>
        </p:spPr>
      </p:pic>
      <p:pic>
        <p:nvPicPr>
          <p:cNvPr id="46" name="Graphic 45" descr="Social network with solid fill">
            <a:extLst>
              <a:ext uri="{FF2B5EF4-FFF2-40B4-BE49-F238E27FC236}">
                <a16:creationId xmlns:a16="http://schemas.microsoft.com/office/drawing/2014/main" id="{4ED99FB5-FD8F-54E6-60D3-E53C4D6098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7933" y="1483897"/>
            <a:ext cx="667512" cy="667512"/>
          </a:xfrm>
          <a:prstGeom prst="rect">
            <a:avLst/>
          </a:prstGeom>
        </p:spPr>
      </p:pic>
      <p:sp>
        <p:nvSpPr>
          <p:cNvPr id="47" name="Up Arrow 46">
            <a:extLst>
              <a:ext uri="{FF2B5EF4-FFF2-40B4-BE49-F238E27FC236}">
                <a16:creationId xmlns:a16="http://schemas.microsoft.com/office/drawing/2014/main" id="{3CA06D83-0685-B8D9-E684-A125B277E023}"/>
              </a:ext>
            </a:extLst>
          </p:cNvPr>
          <p:cNvSpPr/>
          <p:nvPr/>
        </p:nvSpPr>
        <p:spPr>
          <a:xfrm rot="10800000">
            <a:off x="9605037" y="2008433"/>
            <a:ext cx="458125" cy="381633"/>
          </a:xfrm>
          <a:prstGeom prst="upArrow">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a:p>
        </p:txBody>
      </p:sp>
      <p:sp>
        <p:nvSpPr>
          <p:cNvPr id="48" name="Up Arrow 47">
            <a:extLst>
              <a:ext uri="{FF2B5EF4-FFF2-40B4-BE49-F238E27FC236}">
                <a16:creationId xmlns:a16="http://schemas.microsoft.com/office/drawing/2014/main" id="{0DC5569F-3A1C-8EEA-CB71-0F8A5FF5FB46}"/>
              </a:ext>
            </a:extLst>
          </p:cNvPr>
          <p:cNvSpPr/>
          <p:nvPr/>
        </p:nvSpPr>
        <p:spPr>
          <a:xfrm rot="10800000">
            <a:off x="6808832" y="1996223"/>
            <a:ext cx="458125" cy="381633"/>
          </a:xfrm>
          <a:prstGeom prst="upArrow">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a:p>
        </p:txBody>
      </p:sp>
      <p:sp>
        <p:nvSpPr>
          <p:cNvPr id="49" name="Up Arrow 48">
            <a:extLst>
              <a:ext uri="{FF2B5EF4-FFF2-40B4-BE49-F238E27FC236}">
                <a16:creationId xmlns:a16="http://schemas.microsoft.com/office/drawing/2014/main" id="{36C6A312-4B17-94A8-6ACA-3C23E2239F2A}"/>
              </a:ext>
            </a:extLst>
          </p:cNvPr>
          <p:cNvSpPr/>
          <p:nvPr/>
        </p:nvSpPr>
        <p:spPr>
          <a:xfrm rot="10800000">
            <a:off x="4012627" y="2030755"/>
            <a:ext cx="458125" cy="381633"/>
          </a:xfrm>
          <a:prstGeom prst="upArrow">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a:p>
        </p:txBody>
      </p:sp>
      <p:sp>
        <p:nvSpPr>
          <p:cNvPr id="50" name="Can 49">
            <a:extLst>
              <a:ext uri="{FF2B5EF4-FFF2-40B4-BE49-F238E27FC236}">
                <a16:creationId xmlns:a16="http://schemas.microsoft.com/office/drawing/2014/main" id="{3C51A536-24C3-A7BA-E098-A96EE49D28D4}"/>
              </a:ext>
            </a:extLst>
          </p:cNvPr>
          <p:cNvSpPr/>
          <p:nvPr/>
        </p:nvSpPr>
        <p:spPr>
          <a:xfrm>
            <a:off x="3758381" y="3641704"/>
            <a:ext cx="1496614" cy="382859"/>
          </a:xfrm>
          <a:prstGeom prst="can">
            <a:avLst/>
          </a:prstGeom>
          <a:solidFill>
            <a:schemeClr val="accent4">
              <a:alpha val="25309"/>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t>Resource Catalogue</a:t>
            </a:r>
          </a:p>
        </p:txBody>
      </p:sp>
      <p:sp>
        <p:nvSpPr>
          <p:cNvPr id="51" name="Rectangle 50">
            <a:extLst>
              <a:ext uri="{FF2B5EF4-FFF2-40B4-BE49-F238E27FC236}">
                <a16:creationId xmlns:a16="http://schemas.microsoft.com/office/drawing/2014/main" id="{9FDBFF75-EC56-4FAA-E870-6E42C21F11FD}"/>
              </a:ext>
            </a:extLst>
          </p:cNvPr>
          <p:cNvSpPr/>
          <p:nvPr/>
        </p:nvSpPr>
        <p:spPr>
          <a:xfrm>
            <a:off x="5445704" y="3626346"/>
            <a:ext cx="1434872" cy="413577"/>
          </a:xfrm>
          <a:prstGeom prst="rect">
            <a:avLst/>
          </a:prstGeom>
          <a:solidFill>
            <a:schemeClr val="accent4">
              <a:alpha val="25309"/>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t>ID and Access Management</a:t>
            </a:r>
          </a:p>
        </p:txBody>
      </p:sp>
      <p:sp>
        <p:nvSpPr>
          <p:cNvPr id="52" name="Rectangle 51">
            <a:extLst>
              <a:ext uri="{FF2B5EF4-FFF2-40B4-BE49-F238E27FC236}">
                <a16:creationId xmlns:a16="http://schemas.microsoft.com/office/drawing/2014/main" id="{FF09681E-4570-CBD8-A788-09F059B05D16}"/>
              </a:ext>
            </a:extLst>
          </p:cNvPr>
          <p:cNvSpPr/>
          <p:nvPr/>
        </p:nvSpPr>
        <p:spPr>
          <a:xfrm>
            <a:off x="2689097" y="3824509"/>
            <a:ext cx="1009058" cy="219796"/>
          </a:xfrm>
          <a:prstGeom prst="rect">
            <a:avLst/>
          </a:prstGeom>
          <a:solidFill>
            <a:schemeClr val="accent4">
              <a:alpha val="25309"/>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t>QA Service</a:t>
            </a:r>
          </a:p>
        </p:txBody>
      </p:sp>
      <p:cxnSp>
        <p:nvCxnSpPr>
          <p:cNvPr id="24" name="Elbow Connector 23">
            <a:extLst>
              <a:ext uri="{FF2B5EF4-FFF2-40B4-BE49-F238E27FC236}">
                <a16:creationId xmlns:a16="http://schemas.microsoft.com/office/drawing/2014/main" id="{09B4DCA0-640B-3CA2-6757-5CB83C7FFB78}"/>
              </a:ext>
            </a:extLst>
          </p:cNvPr>
          <p:cNvCxnSpPr>
            <a:cxnSpLocks/>
            <a:stCxn id="7" idx="4"/>
            <a:endCxn id="34" idx="0"/>
          </p:cNvCxnSpPr>
          <p:nvPr/>
        </p:nvCxnSpPr>
        <p:spPr>
          <a:xfrm flipV="1">
            <a:off x="6844595" y="3833136"/>
            <a:ext cx="510567" cy="485048"/>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58D1C28-A8EC-159E-72E2-D5B7BC923DFC}"/>
              </a:ext>
            </a:extLst>
          </p:cNvPr>
          <p:cNvSpPr txBox="1"/>
          <p:nvPr/>
        </p:nvSpPr>
        <p:spPr>
          <a:xfrm>
            <a:off x="1463563" y="2377856"/>
            <a:ext cx="1551804" cy="461665"/>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1200" kern="0" dirty="0"/>
              <a:t>Examples for illustration only</a:t>
            </a:r>
            <a:endParaRPr kumimoji="0" lang="en-GB" sz="1200" b="0" i="0" u="none" strike="noStrike" kern="0" cap="none" spc="0" normalizeH="0" baseline="0" noProof="0" dirty="0">
              <a:ln>
                <a:noFill/>
              </a:ln>
              <a:effectLst/>
              <a:uLnTx/>
              <a:uFillTx/>
              <a:ea typeface="+mn-ea"/>
              <a:cs typeface="+mn-cs"/>
            </a:endParaRPr>
          </a:p>
        </p:txBody>
      </p:sp>
      <p:pic>
        <p:nvPicPr>
          <p:cNvPr id="3" name="Picture 2" descr="Text&#10;&#10;Description automatically generated with medium confidence">
            <a:extLst>
              <a:ext uri="{FF2B5EF4-FFF2-40B4-BE49-F238E27FC236}">
                <a16:creationId xmlns:a16="http://schemas.microsoft.com/office/drawing/2014/main" id="{502F91EC-A53F-08A6-F600-83B804240B04}"/>
              </a:ext>
            </a:extLst>
          </p:cNvPr>
          <p:cNvPicPr>
            <a:picLocks noChangeAspect="1"/>
          </p:cNvPicPr>
          <p:nvPr/>
        </p:nvPicPr>
        <p:blipFill>
          <a:blip r:embed="rId8"/>
          <a:stretch>
            <a:fillRect/>
          </a:stretch>
        </p:blipFill>
        <p:spPr>
          <a:xfrm>
            <a:off x="7500903" y="326090"/>
            <a:ext cx="3711910" cy="1057913"/>
          </a:xfrm>
          <a:prstGeom prst="rect">
            <a:avLst/>
          </a:prstGeom>
        </p:spPr>
      </p:pic>
    </p:spTree>
    <p:extLst>
      <p:ext uri="{BB962C8B-B14F-4D97-AF65-F5344CB8AC3E}">
        <p14:creationId xmlns:p14="http://schemas.microsoft.com/office/powerpoint/2010/main" val="2539244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A823-9C90-FCAC-B033-C9012D02B701}"/>
              </a:ext>
            </a:extLst>
          </p:cNvPr>
          <p:cNvSpPr>
            <a:spLocks noGrp="1"/>
          </p:cNvSpPr>
          <p:nvPr>
            <p:ph type="title"/>
          </p:nvPr>
        </p:nvSpPr>
        <p:spPr/>
        <p:txBody>
          <a:bodyPr>
            <a:normAutofit fontScale="90000"/>
          </a:bodyPr>
          <a:lstStyle/>
          <a:p>
            <a:r>
              <a:rPr lang="en-GB" dirty="0"/>
              <a:t>A past project: ESA Digital Twin Earth Climate Explorer as illustration of some of the principles</a:t>
            </a:r>
          </a:p>
        </p:txBody>
      </p:sp>
      <p:sp>
        <p:nvSpPr>
          <p:cNvPr id="4" name="Cube 3">
            <a:extLst>
              <a:ext uri="{FF2B5EF4-FFF2-40B4-BE49-F238E27FC236}">
                <a16:creationId xmlns:a16="http://schemas.microsoft.com/office/drawing/2014/main" id="{F18202C5-86B9-996D-F374-92840C9CB62E}"/>
              </a:ext>
            </a:extLst>
          </p:cNvPr>
          <p:cNvSpPr/>
          <p:nvPr/>
        </p:nvSpPr>
        <p:spPr>
          <a:xfrm>
            <a:off x="6968327" y="1690688"/>
            <a:ext cx="3934659" cy="3696859"/>
          </a:xfrm>
          <a:prstGeom prst="cube">
            <a:avLst>
              <a:gd name="adj" fmla="val 4048"/>
            </a:avLst>
          </a:prstGeom>
          <a:solidFill>
            <a:srgbClr val="CB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GB" sz="1200" b="1" dirty="0">
                <a:solidFill>
                  <a:schemeClr val="tx1"/>
                </a:solidFill>
              </a:rPr>
              <a:t>JASMIN Cloud</a:t>
            </a:r>
          </a:p>
        </p:txBody>
      </p:sp>
      <p:sp>
        <p:nvSpPr>
          <p:cNvPr id="5" name="Google Shape;506;p50">
            <a:extLst>
              <a:ext uri="{FF2B5EF4-FFF2-40B4-BE49-F238E27FC236}">
                <a16:creationId xmlns:a16="http://schemas.microsoft.com/office/drawing/2014/main" id="{AAF4ACCB-F1E5-0501-4644-6E3F6FC7627B}"/>
              </a:ext>
            </a:extLst>
          </p:cNvPr>
          <p:cNvSpPr/>
          <p:nvPr/>
        </p:nvSpPr>
        <p:spPr>
          <a:xfrm>
            <a:off x="8323794" y="3121272"/>
            <a:ext cx="2258542" cy="1803167"/>
          </a:xfrm>
          <a:prstGeom prst="roundRect">
            <a:avLst>
              <a:gd name="adj" fmla="val 6388"/>
            </a:avLst>
          </a:prstGeom>
          <a:solidFill>
            <a:srgbClr val="73A5CA">
              <a:alpha val="47000"/>
            </a:srgbClr>
          </a:solidFill>
          <a:ln w="6350" cap="flat" cmpd="sng">
            <a:solidFill>
              <a:srgbClr val="482576"/>
            </a:solidFill>
            <a:prstDash val="solid"/>
            <a:round/>
            <a:headEnd type="none" w="sm" len="sm"/>
            <a:tailEnd type="none" w="sm" len="sm"/>
          </a:ln>
        </p:spPr>
        <p:txBody>
          <a:bodyPr spcFirstLastPara="1" wrap="square" lIns="68569" tIns="34275" rIns="68569" bIns="34275" anchor="b" anchorCtr="0">
            <a:noAutofit/>
          </a:bodyPr>
          <a:lstStyle/>
          <a:p>
            <a:pPr algn="ctr"/>
            <a:r>
              <a:rPr lang="en-GB" dirty="0">
                <a:solidFill>
                  <a:srgbClr val="1F1D3E"/>
                </a:solidFill>
              </a:rPr>
              <a:t>Cloud tenancy</a:t>
            </a:r>
            <a:endParaRPr sz="788" dirty="0"/>
          </a:p>
        </p:txBody>
      </p:sp>
      <p:sp>
        <p:nvSpPr>
          <p:cNvPr id="6" name="Google Shape;519;p50">
            <a:extLst>
              <a:ext uri="{FF2B5EF4-FFF2-40B4-BE49-F238E27FC236}">
                <a16:creationId xmlns:a16="http://schemas.microsoft.com/office/drawing/2014/main" id="{6AF66361-EA98-39D0-C49D-3468687FDB0C}"/>
              </a:ext>
            </a:extLst>
          </p:cNvPr>
          <p:cNvSpPr txBox="1"/>
          <p:nvPr/>
        </p:nvSpPr>
        <p:spPr>
          <a:xfrm>
            <a:off x="6965198" y="1848344"/>
            <a:ext cx="3964058" cy="738983"/>
          </a:xfrm>
          <a:prstGeom prst="rect">
            <a:avLst/>
          </a:prstGeom>
          <a:noFill/>
          <a:ln>
            <a:noFill/>
          </a:ln>
        </p:spPr>
        <p:txBody>
          <a:bodyPr spcFirstLastPara="1" wrap="square" lIns="68569" tIns="34275" rIns="68569" bIns="34275" anchor="t" anchorCtr="0">
            <a:noAutofit/>
          </a:bodyPr>
          <a:lstStyle/>
          <a:p>
            <a:r>
              <a:rPr lang="en-GB" sz="1200" dirty="0"/>
              <a:t>Cluster-as-a-Service </a:t>
            </a:r>
            <a:r>
              <a:rPr lang="en-GB" sz="1200" b="1" dirty="0"/>
              <a:t>deploys</a:t>
            </a:r>
            <a:r>
              <a:rPr lang="en-GB" sz="1200" dirty="0"/>
              <a:t> ready-made </a:t>
            </a:r>
            <a:r>
              <a:rPr lang="en-GB" sz="1200" dirty="0" err="1"/>
              <a:t>Jupyter</a:t>
            </a:r>
            <a:r>
              <a:rPr lang="en-GB" sz="1200" dirty="0"/>
              <a:t> Notebook service</a:t>
            </a:r>
            <a:endParaRPr sz="1200" dirty="0"/>
          </a:p>
        </p:txBody>
      </p:sp>
      <p:pic>
        <p:nvPicPr>
          <p:cNvPr id="7" name="Google Shape;81;p10">
            <a:extLst>
              <a:ext uri="{FF2B5EF4-FFF2-40B4-BE49-F238E27FC236}">
                <a16:creationId xmlns:a16="http://schemas.microsoft.com/office/drawing/2014/main" id="{BA70EDC3-E134-6A77-B3EB-BC3A40480F11}"/>
              </a:ext>
            </a:extLst>
          </p:cNvPr>
          <p:cNvPicPr preferRelativeResize="0">
            <a:picLocks noChangeAspect="1"/>
          </p:cNvPicPr>
          <p:nvPr/>
        </p:nvPicPr>
        <p:blipFill rotWithShape="1">
          <a:blip r:embed="rId3">
            <a:alphaModFix/>
          </a:blip>
          <a:srcRect/>
          <a:stretch/>
        </p:blipFill>
        <p:spPr>
          <a:xfrm>
            <a:off x="8948832" y="2179838"/>
            <a:ext cx="941767" cy="605249"/>
          </a:xfrm>
          <a:prstGeom prst="rect">
            <a:avLst/>
          </a:prstGeom>
          <a:noFill/>
          <a:ln w="19050" cap="flat" cmpd="sng">
            <a:solidFill>
              <a:srgbClr val="000000"/>
            </a:solidFill>
            <a:prstDash val="solid"/>
            <a:round/>
            <a:headEnd type="none" w="sm" len="sm"/>
            <a:tailEnd type="none" w="sm" len="sm"/>
          </a:ln>
        </p:spPr>
      </p:pic>
      <p:sp>
        <p:nvSpPr>
          <p:cNvPr id="8" name="Google Shape;513;p50">
            <a:extLst>
              <a:ext uri="{FF2B5EF4-FFF2-40B4-BE49-F238E27FC236}">
                <a16:creationId xmlns:a16="http://schemas.microsoft.com/office/drawing/2014/main" id="{F37960AD-9508-5A07-A242-EAFEE0B988EA}"/>
              </a:ext>
            </a:extLst>
          </p:cNvPr>
          <p:cNvSpPr/>
          <p:nvPr/>
        </p:nvSpPr>
        <p:spPr>
          <a:xfrm>
            <a:off x="3156039" y="3709145"/>
            <a:ext cx="706195" cy="453203"/>
          </a:xfrm>
          <a:prstGeom prs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a:solidFill>
                <a:schemeClr val="dk1"/>
              </a:solidFill>
            </a:endParaRPr>
          </a:p>
        </p:txBody>
      </p:sp>
      <p:sp>
        <p:nvSpPr>
          <p:cNvPr id="9" name="Cube 8">
            <a:extLst>
              <a:ext uri="{FF2B5EF4-FFF2-40B4-BE49-F238E27FC236}">
                <a16:creationId xmlns:a16="http://schemas.microsoft.com/office/drawing/2014/main" id="{AB86D1A7-C5F5-0FEE-BCCC-CC990FE0995F}"/>
              </a:ext>
            </a:extLst>
          </p:cNvPr>
          <p:cNvSpPr/>
          <p:nvPr/>
        </p:nvSpPr>
        <p:spPr>
          <a:xfrm>
            <a:off x="1262743" y="1690688"/>
            <a:ext cx="5571353" cy="3696859"/>
          </a:xfrm>
          <a:prstGeom prst="cube">
            <a:avLst>
              <a:gd name="adj" fmla="val 4048"/>
            </a:avLst>
          </a:prstGeom>
          <a:solidFill>
            <a:srgbClr val="CB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GB" sz="1200" b="1" dirty="0">
                <a:solidFill>
                  <a:schemeClr val="tx1"/>
                </a:solidFill>
              </a:rPr>
              <a:t> JASMIN HPC</a:t>
            </a:r>
          </a:p>
        </p:txBody>
      </p:sp>
      <p:sp>
        <p:nvSpPr>
          <p:cNvPr id="10" name="Google Shape;510;p50">
            <a:extLst>
              <a:ext uri="{FF2B5EF4-FFF2-40B4-BE49-F238E27FC236}">
                <a16:creationId xmlns:a16="http://schemas.microsoft.com/office/drawing/2014/main" id="{522B0BAB-D6D6-A3CC-CAB0-A6EA814125DD}"/>
              </a:ext>
            </a:extLst>
          </p:cNvPr>
          <p:cNvSpPr/>
          <p:nvPr/>
        </p:nvSpPr>
        <p:spPr>
          <a:xfrm>
            <a:off x="3271254" y="2893888"/>
            <a:ext cx="3327855" cy="1830890"/>
          </a:xfrm>
          <a:prstGeom prst="roundRect">
            <a:avLst>
              <a:gd name="adj" fmla="val 4673"/>
            </a:avLst>
          </a:prstGeom>
          <a:solidFill>
            <a:schemeClr val="accent1">
              <a:alpha val="44000"/>
            </a:schemeClr>
          </a:solidFill>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569" tIns="34275" rIns="68569" bIns="34275" anchor="b" anchorCtr="0">
            <a:noAutofit/>
          </a:bodyPr>
          <a:lstStyle/>
          <a:p>
            <a:pPr algn="ctr"/>
            <a:endParaRPr sz="788" dirty="0"/>
          </a:p>
        </p:txBody>
      </p:sp>
      <p:sp>
        <p:nvSpPr>
          <p:cNvPr id="11" name="Google Shape;511;p50">
            <a:extLst>
              <a:ext uri="{FF2B5EF4-FFF2-40B4-BE49-F238E27FC236}">
                <a16:creationId xmlns:a16="http://schemas.microsoft.com/office/drawing/2014/main" id="{2E47C10F-4CED-7B2A-2834-17C13C4F32B1}"/>
              </a:ext>
            </a:extLst>
          </p:cNvPr>
          <p:cNvSpPr/>
          <p:nvPr/>
        </p:nvSpPr>
        <p:spPr>
          <a:xfrm>
            <a:off x="3439656" y="3295349"/>
            <a:ext cx="1305609" cy="1314232"/>
          </a:xfrm>
          <a:prstGeom prst="flowChartMagneticDisk">
            <a:avLst/>
          </a:prstGeom>
          <a:solidFill>
            <a:srgbClr val="16A4B8"/>
          </a:solidFill>
          <a:ln w="12700" cap="flat" cmpd="sng">
            <a:solidFill>
              <a:srgbClr val="222243"/>
            </a:solidFill>
            <a:prstDash val="solid"/>
            <a:round/>
            <a:headEnd type="none" w="sm" len="sm"/>
            <a:tailEnd type="none" w="sm" len="sm"/>
          </a:ln>
        </p:spPr>
        <p:txBody>
          <a:bodyPr spcFirstLastPara="1" wrap="square" lIns="68569" tIns="34275" rIns="68569" bIns="34275" anchor="ctr" anchorCtr="0">
            <a:noAutofit/>
          </a:bodyPr>
          <a:lstStyle/>
          <a:p>
            <a:pPr algn="ctr"/>
            <a:endParaRPr sz="788" dirty="0"/>
          </a:p>
        </p:txBody>
      </p:sp>
      <p:sp>
        <p:nvSpPr>
          <p:cNvPr id="12" name="Google Shape;523;p50">
            <a:extLst>
              <a:ext uri="{FF2B5EF4-FFF2-40B4-BE49-F238E27FC236}">
                <a16:creationId xmlns:a16="http://schemas.microsoft.com/office/drawing/2014/main" id="{266E52D4-47D2-F517-CCCC-3F05D982BA34}"/>
              </a:ext>
            </a:extLst>
          </p:cNvPr>
          <p:cNvSpPr/>
          <p:nvPr/>
        </p:nvSpPr>
        <p:spPr>
          <a:xfrm>
            <a:off x="1397657" y="2311325"/>
            <a:ext cx="1724388" cy="582563"/>
          </a:xfrm>
          <a:prstGeom prst="snip1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69" tIns="34275" rIns="68569" bIns="34275" anchor="ctr" anchorCtr="0">
            <a:noAutofit/>
          </a:bodyPr>
          <a:lstStyle/>
          <a:p>
            <a:pPr algn="ctr"/>
            <a:r>
              <a:rPr lang="en-GB" sz="1000" dirty="0">
                <a:solidFill>
                  <a:schemeClr val="lt1"/>
                </a:solidFill>
              </a:rPr>
              <a:t>JULES / LAVENDAR Data Assimilation</a:t>
            </a:r>
            <a:endParaRPr sz="1000" dirty="0"/>
          </a:p>
        </p:txBody>
      </p:sp>
      <p:sp>
        <p:nvSpPr>
          <p:cNvPr id="13" name="Google Shape;509;p50">
            <a:extLst>
              <a:ext uri="{FF2B5EF4-FFF2-40B4-BE49-F238E27FC236}">
                <a16:creationId xmlns:a16="http://schemas.microsoft.com/office/drawing/2014/main" id="{1D98A0D2-72E0-2B99-0086-482FB495B312}"/>
              </a:ext>
            </a:extLst>
          </p:cNvPr>
          <p:cNvSpPr/>
          <p:nvPr/>
        </p:nvSpPr>
        <p:spPr>
          <a:xfrm>
            <a:off x="1397657" y="3211351"/>
            <a:ext cx="1724351" cy="1136991"/>
          </a:xfrm>
          <a:prstGeom prst="roundRect">
            <a:avLst>
              <a:gd name="adj" fmla="val 6534"/>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69" tIns="34275" rIns="68569" bIns="34275" anchor="b" anchorCtr="0">
            <a:noAutofit/>
          </a:bodyPr>
          <a:lstStyle/>
          <a:p>
            <a:pPr algn="ctr"/>
            <a:r>
              <a:rPr lang="en-GB" sz="1000" dirty="0">
                <a:solidFill>
                  <a:schemeClr val="lt1"/>
                </a:solidFill>
              </a:rPr>
              <a:t>Batch computing</a:t>
            </a:r>
            <a:endParaRPr sz="1000" dirty="0"/>
          </a:p>
        </p:txBody>
      </p:sp>
      <p:grpSp>
        <p:nvGrpSpPr>
          <p:cNvPr id="14" name="Google Shape;366;p40">
            <a:extLst>
              <a:ext uri="{FF2B5EF4-FFF2-40B4-BE49-F238E27FC236}">
                <a16:creationId xmlns:a16="http://schemas.microsoft.com/office/drawing/2014/main" id="{FC8BE486-3CD3-6023-6248-1B569C8F42A9}"/>
              </a:ext>
            </a:extLst>
          </p:cNvPr>
          <p:cNvGrpSpPr>
            <a:grpSpLocks noChangeAspect="1"/>
          </p:cNvGrpSpPr>
          <p:nvPr/>
        </p:nvGrpSpPr>
        <p:grpSpPr>
          <a:xfrm>
            <a:off x="1918100" y="3260351"/>
            <a:ext cx="891982" cy="882747"/>
            <a:chOff x="1838026" y="-136280"/>
            <a:chExt cx="3513701" cy="3725964"/>
          </a:xfrm>
        </p:grpSpPr>
        <p:sp>
          <p:nvSpPr>
            <p:cNvPr id="15" name="Google Shape;367;p40">
              <a:extLst>
                <a:ext uri="{FF2B5EF4-FFF2-40B4-BE49-F238E27FC236}">
                  <a16:creationId xmlns:a16="http://schemas.microsoft.com/office/drawing/2014/main" id="{44DD3DDC-7904-D257-21B3-CE9F0EB1BC63}"/>
                </a:ext>
              </a:extLst>
            </p:cNvPr>
            <p:cNvSpPr/>
            <p:nvPr/>
          </p:nvSpPr>
          <p:spPr>
            <a:xfrm>
              <a:off x="3146154" y="1506136"/>
              <a:ext cx="1840800" cy="1840800"/>
            </a:xfrm>
            <a:custGeom>
              <a:avLst/>
              <a:gdLst/>
              <a:ahLst/>
              <a:cxnLst/>
              <a:rect l="l" t="t" r="r" b="b"/>
              <a:pathLst>
                <a:path w="120000" h="120000" extrusionOk="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chemeClr val="accent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788"/>
            </a:p>
          </p:txBody>
        </p:sp>
        <p:sp>
          <p:nvSpPr>
            <p:cNvPr id="16" name="Google Shape;368;p40">
              <a:extLst>
                <a:ext uri="{FF2B5EF4-FFF2-40B4-BE49-F238E27FC236}">
                  <a16:creationId xmlns:a16="http://schemas.microsoft.com/office/drawing/2014/main" id="{4AA1A7D3-6B10-B1B6-3A30-B8546880243B}"/>
                </a:ext>
              </a:extLst>
            </p:cNvPr>
            <p:cNvSpPr txBox="1"/>
            <p:nvPr/>
          </p:nvSpPr>
          <p:spPr>
            <a:xfrm>
              <a:off x="3516237" y="2069338"/>
              <a:ext cx="1505817" cy="761821"/>
            </a:xfrm>
            <a:prstGeom prst="rect">
              <a:avLst/>
            </a:prstGeom>
            <a:noFill/>
            <a:ln>
              <a:noFill/>
            </a:ln>
          </p:spPr>
          <p:txBody>
            <a:bodyPr spcFirstLastPara="1" wrap="square" lIns="13331" tIns="13331" rIns="13331" bIns="13331" anchor="ctr" anchorCtr="0">
              <a:noAutofit/>
            </a:bodyPr>
            <a:lstStyle/>
            <a:p>
              <a:pPr algn="ctr">
                <a:lnSpc>
                  <a:spcPct val="90000"/>
                </a:lnSpc>
                <a:buSzPts val="1400"/>
              </a:pPr>
              <a:endParaRPr sz="788" dirty="0"/>
            </a:p>
          </p:txBody>
        </p:sp>
        <p:sp>
          <p:nvSpPr>
            <p:cNvPr id="17" name="Google Shape;369;p40">
              <a:extLst>
                <a:ext uri="{FF2B5EF4-FFF2-40B4-BE49-F238E27FC236}">
                  <a16:creationId xmlns:a16="http://schemas.microsoft.com/office/drawing/2014/main" id="{D68252DE-FF9E-CF46-EBFA-46022B6BBFE6}"/>
                </a:ext>
              </a:extLst>
            </p:cNvPr>
            <p:cNvSpPr/>
            <p:nvPr/>
          </p:nvSpPr>
          <p:spPr>
            <a:xfrm>
              <a:off x="2021117" y="1071030"/>
              <a:ext cx="1338900" cy="1338900"/>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038FF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788"/>
            </a:p>
          </p:txBody>
        </p:sp>
        <p:sp>
          <p:nvSpPr>
            <p:cNvPr id="18" name="Google Shape;370;p40">
              <a:extLst>
                <a:ext uri="{FF2B5EF4-FFF2-40B4-BE49-F238E27FC236}">
                  <a16:creationId xmlns:a16="http://schemas.microsoft.com/office/drawing/2014/main" id="{96186FB5-4532-FA44-5FA3-053E4C08C04C}"/>
                </a:ext>
              </a:extLst>
            </p:cNvPr>
            <p:cNvSpPr txBox="1"/>
            <p:nvPr/>
          </p:nvSpPr>
          <p:spPr>
            <a:xfrm>
              <a:off x="2358162" y="1502268"/>
              <a:ext cx="909483" cy="531872"/>
            </a:xfrm>
            <a:prstGeom prst="rect">
              <a:avLst/>
            </a:prstGeom>
            <a:noFill/>
            <a:ln>
              <a:noFill/>
            </a:ln>
          </p:spPr>
          <p:txBody>
            <a:bodyPr spcFirstLastPara="1" wrap="square" lIns="9525" tIns="9525" rIns="9525" bIns="9525" anchor="ctr" anchorCtr="0">
              <a:noAutofit/>
            </a:bodyPr>
            <a:lstStyle/>
            <a:p>
              <a:pPr algn="ctr">
                <a:lnSpc>
                  <a:spcPct val="90000"/>
                </a:lnSpc>
                <a:buSzPts val="1000"/>
              </a:pPr>
              <a:endParaRPr sz="788" dirty="0"/>
            </a:p>
          </p:txBody>
        </p:sp>
        <p:sp>
          <p:nvSpPr>
            <p:cNvPr id="19" name="Google Shape;371;p40">
              <a:extLst>
                <a:ext uri="{FF2B5EF4-FFF2-40B4-BE49-F238E27FC236}">
                  <a16:creationId xmlns:a16="http://schemas.microsoft.com/office/drawing/2014/main" id="{BDF2A17E-5939-EF8F-0430-2910332B72A4}"/>
                </a:ext>
              </a:extLst>
            </p:cNvPr>
            <p:cNvSpPr/>
            <p:nvPr/>
          </p:nvSpPr>
          <p:spPr>
            <a:xfrm rot="-900342">
              <a:off x="2825015" y="147340"/>
              <a:ext cx="1311626" cy="1311626"/>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1C5BF8"/>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788"/>
            </a:p>
          </p:txBody>
        </p:sp>
        <p:sp>
          <p:nvSpPr>
            <p:cNvPr id="20" name="Google Shape;372;p40">
              <a:extLst>
                <a:ext uri="{FF2B5EF4-FFF2-40B4-BE49-F238E27FC236}">
                  <a16:creationId xmlns:a16="http://schemas.microsoft.com/office/drawing/2014/main" id="{90BF1BB3-4CED-BD5E-3154-3C61221670DB}"/>
                </a:ext>
              </a:extLst>
            </p:cNvPr>
            <p:cNvSpPr txBox="1"/>
            <p:nvPr/>
          </p:nvSpPr>
          <p:spPr>
            <a:xfrm>
              <a:off x="3112677" y="537806"/>
              <a:ext cx="1007156" cy="592742"/>
            </a:xfrm>
            <a:prstGeom prst="rect">
              <a:avLst/>
            </a:prstGeom>
            <a:noFill/>
            <a:ln>
              <a:noFill/>
            </a:ln>
          </p:spPr>
          <p:txBody>
            <a:bodyPr spcFirstLastPara="1" wrap="square" lIns="10463" tIns="10463" rIns="10463" bIns="10463" anchor="ctr" anchorCtr="0">
              <a:noAutofit/>
            </a:bodyPr>
            <a:lstStyle/>
            <a:p>
              <a:pPr algn="ctr">
                <a:lnSpc>
                  <a:spcPct val="90000"/>
                </a:lnSpc>
                <a:buSzPts val="1100"/>
              </a:pPr>
              <a:endParaRPr sz="788" dirty="0"/>
            </a:p>
          </p:txBody>
        </p:sp>
        <p:sp>
          <p:nvSpPr>
            <p:cNvPr id="21" name="Google Shape;373;p40">
              <a:extLst>
                <a:ext uri="{FF2B5EF4-FFF2-40B4-BE49-F238E27FC236}">
                  <a16:creationId xmlns:a16="http://schemas.microsoft.com/office/drawing/2014/main" id="{236AA58D-211A-62D7-9130-30D39C0D6DEE}"/>
                </a:ext>
              </a:extLst>
            </p:cNvPr>
            <p:cNvSpPr/>
            <p:nvPr/>
          </p:nvSpPr>
          <p:spPr>
            <a:xfrm>
              <a:off x="2995527" y="1233484"/>
              <a:ext cx="2356200" cy="2356200"/>
            </a:xfrm>
            <a:custGeom>
              <a:avLst/>
              <a:gdLst/>
              <a:ahLst/>
              <a:cxnLst/>
              <a:rect l="l" t="t" r="r" b="b"/>
              <a:pathLst>
                <a:path w="120000" h="120000" extrusionOk="0">
                  <a:moveTo>
                    <a:pt x="55333" y="3944"/>
                  </a:moveTo>
                  <a:lnTo>
                    <a:pt x="55333" y="3944"/>
                  </a:lnTo>
                  <a:cubicBezTo>
                    <a:pt x="78280" y="2033"/>
                    <a:pt x="100075" y="14302"/>
                    <a:pt x="110345" y="34912"/>
                  </a:cubicBezTo>
                  <a:cubicBezTo>
                    <a:pt x="120615" y="55521"/>
                    <a:pt x="117287" y="80309"/>
                    <a:pt x="101944" y="97480"/>
                  </a:cubicBezTo>
                  <a:lnTo>
                    <a:pt x="104518" y="100193"/>
                  </a:lnTo>
                  <a:lnTo>
                    <a:pt x="96773" y="98773"/>
                  </a:lnTo>
                  <a:lnTo>
                    <a:pt x="95486" y="90670"/>
                  </a:lnTo>
                  <a:lnTo>
                    <a:pt x="98058" y="93382"/>
                  </a:lnTo>
                  <a:lnTo>
                    <a:pt x="98058" y="93382"/>
                  </a:lnTo>
                  <a:cubicBezTo>
                    <a:pt x="111668" y="77866"/>
                    <a:pt x="114496" y="55642"/>
                    <a:pt x="105206" y="37212"/>
                  </a:cubicBezTo>
                  <a:cubicBezTo>
                    <a:pt x="95915" y="18783"/>
                    <a:pt x="76367" y="7838"/>
                    <a:pt x="55800" y="9550"/>
                  </a:cubicBezTo>
                  <a:close/>
                </a:path>
              </a:pathLst>
            </a:custGeom>
            <a:solidFill>
              <a:schemeClr val="accent2"/>
            </a:solidFill>
            <a:ln>
              <a:noFill/>
            </a:ln>
          </p:spPr>
          <p:txBody>
            <a:bodyPr spcFirstLastPara="1" wrap="square" lIns="68569" tIns="68569" rIns="68569" bIns="68569" anchor="ctr" anchorCtr="0">
              <a:noAutofit/>
            </a:bodyPr>
            <a:lstStyle/>
            <a:p>
              <a:endParaRPr sz="788"/>
            </a:p>
          </p:txBody>
        </p:sp>
        <p:sp>
          <p:nvSpPr>
            <p:cNvPr id="22" name="Google Shape;374;p40">
              <a:extLst>
                <a:ext uri="{FF2B5EF4-FFF2-40B4-BE49-F238E27FC236}">
                  <a16:creationId xmlns:a16="http://schemas.microsoft.com/office/drawing/2014/main" id="{FF37A589-4D67-7478-D16F-4596FD445C3E}"/>
                </a:ext>
              </a:extLst>
            </p:cNvPr>
            <p:cNvSpPr/>
            <p:nvPr/>
          </p:nvSpPr>
          <p:spPr>
            <a:xfrm>
              <a:off x="1838026" y="778443"/>
              <a:ext cx="1712100" cy="1712100"/>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038FF1"/>
            </a:solidFill>
            <a:ln>
              <a:noFill/>
            </a:ln>
          </p:spPr>
          <p:txBody>
            <a:bodyPr spcFirstLastPara="1" wrap="square" lIns="68569" tIns="68569" rIns="68569" bIns="68569" anchor="ctr" anchorCtr="0">
              <a:noAutofit/>
            </a:bodyPr>
            <a:lstStyle/>
            <a:p>
              <a:endParaRPr sz="788"/>
            </a:p>
          </p:txBody>
        </p:sp>
        <p:sp>
          <p:nvSpPr>
            <p:cNvPr id="23" name="Google Shape;375;p40">
              <a:extLst>
                <a:ext uri="{FF2B5EF4-FFF2-40B4-BE49-F238E27FC236}">
                  <a16:creationId xmlns:a16="http://schemas.microsoft.com/office/drawing/2014/main" id="{3404B7EE-CAF3-7C5E-14FE-734559AD25B8}"/>
                </a:ext>
              </a:extLst>
            </p:cNvPr>
            <p:cNvSpPr/>
            <p:nvPr/>
          </p:nvSpPr>
          <p:spPr>
            <a:xfrm>
              <a:off x="2521563" y="-136280"/>
              <a:ext cx="1845900" cy="1845900"/>
            </a:xfrm>
            <a:custGeom>
              <a:avLst/>
              <a:gdLst/>
              <a:ahLst/>
              <a:cxnLst/>
              <a:rect l="l" t="t" r="r" b="b"/>
              <a:pathLst>
                <a:path w="120000" h="120000" extrusionOk="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1C5BF8"/>
            </a:solidFill>
            <a:ln>
              <a:noFill/>
            </a:ln>
          </p:spPr>
          <p:txBody>
            <a:bodyPr spcFirstLastPara="1" wrap="square" lIns="68569" tIns="68569" rIns="68569" bIns="68569" anchor="ctr" anchorCtr="0">
              <a:noAutofit/>
            </a:bodyPr>
            <a:lstStyle/>
            <a:p>
              <a:endParaRPr sz="788"/>
            </a:p>
          </p:txBody>
        </p:sp>
      </p:grpSp>
      <p:grpSp>
        <p:nvGrpSpPr>
          <p:cNvPr id="24" name="Group 23">
            <a:extLst>
              <a:ext uri="{FF2B5EF4-FFF2-40B4-BE49-F238E27FC236}">
                <a16:creationId xmlns:a16="http://schemas.microsoft.com/office/drawing/2014/main" id="{C8A17D59-927C-04C2-EC28-F59420B06BAD}"/>
              </a:ext>
            </a:extLst>
          </p:cNvPr>
          <p:cNvGrpSpPr>
            <a:grpSpLocks noChangeAspect="1"/>
          </p:cNvGrpSpPr>
          <p:nvPr/>
        </p:nvGrpSpPr>
        <p:grpSpPr>
          <a:xfrm rot="11734383">
            <a:off x="3539973" y="3315975"/>
            <a:ext cx="1057553" cy="1316299"/>
            <a:chOff x="4596181" y="2306982"/>
            <a:chExt cx="635903" cy="722204"/>
          </a:xfrm>
          <a:solidFill>
            <a:schemeClr val="accent4">
              <a:lumMod val="20000"/>
              <a:lumOff val="80000"/>
            </a:schemeClr>
          </a:solidFill>
          <a:scene3d>
            <a:camera prst="isometricBottomDown"/>
            <a:lightRig rig="threePt" dir="t"/>
          </a:scene3d>
        </p:grpSpPr>
        <p:sp>
          <p:nvSpPr>
            <p:cNvPr id="25" name="Snip Single Corner of Rectangle 24">
              <a:extLst>
                <a:ext uri="{FF2B5EF4-FFF2-40B4-BE49-F238E27FC236}">
                  <a16:creationId xmlns:a16="http://schemas.microsoft.com/office/drawing/2014/main" id="{4EE09B0C-5BA2-CB82-1609-D679DD210856}"/>
                </a:ext>
              </a:extLst>
            </p:cNvPr>
            <p:cNvSpPr/>
            <p:nvPr/>
          </p:nvSpPr>
          <p:spPr>
            <a:xfrm>
              <a:off x="4596181" y="2306982"/>
              <a:ext cx="444992" cy="587700"/>
            </a:xfrm>
            <a:prstGeom prst="snip1Rect">
              <a:avLst/>
            </a:prstGeom>
            <a:grpFill/>
            <a:ln>
              <a:solidFill>
                <a:schemeClr val="tx1">
                  <a:lumMod val="85000"/>
                  <a:lumOff val="1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788" dirty="0"/>
            </a:p>
          </p:txBody>
        </p:sp>
        <p:sp>
          <p:nvSpPr>
            <p:cNvPr id="26" name="Snip Single Corner of Rectangle 25">
              <a:extLst>
                <a:ext uri="{FF2B5EF4-FFF2-40B4-BE49-F238E27FC236}">
                  <a16:creationId xmlns:a16="http://schemas.microsoft.com/office/drawing/2014/main" id="{3B7B4469-51C2-3E7E-E616-05627968124B}"/>
                </a:ext>
              </a:extLst>
            </p:cNvPr>
            <p:cNvSpPr/>
            <p:nvPr/>
          </p:nvSpPr>
          <p:spPr>
            <a:xfrm>
              <a:off x="4690193" y="2369588"/>
              <a:ext cx="444992" cy="587700"/>
            </a:xfrm>
            <a:prstGeom prst="snip1Rect">
              <a:avLst/>
            </a:prstGeom>
            <a:grpFill/>
            <a:ln>
              <a:solidFill>
                <a:schemeClr val="tx1">
                  <a:lumMod val="85000"/>
                  <a:lumOff val="1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788" dirty="0"/>
            </a:p>
          </p:txBody>
        </p:sp>
        <p:sp>
          <p:nvSpPr>
            <p:cNvPr id="27" name="Snip Single Corner of Rectangle 26">
              <a:extLst>
                <a:ext uri="{FF2B5EF4-FFF2-40B4-BE49-F238E27FC236}">
                  <a16:creationId xmlns:a16="http://schemas.microsoft.com/office/drawing/2014/main" id="{2E1BD437-AA5F-5F3F-435F-0894B9CE3403}"/>
                </a:ext>
              </a:extLst>
            </p:cNvPr>
            <p:cNvSpPr/>
            <p:nvPr/>
          </p:nvSpPr>
          <p:spPr>
            <a:xfrm>
              <a:off x="4787092" y="2441486"/>
              <a:ext cx="444992" cy="587700"/>
            </a:xfrm>
            <a:prstGeom prst="snip1Rect">
              <a:avLst/>
            </a:prstGeom>
            <a:grpFill/>
            <a:ln>
              <a:solidFill>
                <a:schemeClr val="tx1">
                  <a:lumMod val="85000"/>
                  <a:lumOff val="15000"/>
                </a:schemeClr>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1600" dirty="0" err="1">
                  <a:solidFill>
                    <a:srgbClr val="002060"/>
                  </a:solidFill>
                </a:rPr>
                <a:t>netCDF</a:t>
              </a:r>
              <a:endParaRPr lang="en-GB" sz="1600" dirty="0">
                <a:solidFill>
                  <a:srgbClr val="002060"/>
                </a:solidFill>
              </a:endParaRPr>
            </a:p>
          </p:txBody>
        </p:sp>
      </p:grpSp>
      <p:sp>
        <p:nvSpPr>
          <p:cNvPr id="28" name="Google Shape;517;p50">
            <a:extLst>
              <a:ext uri="{FF2B5EF4-FFF2-40B4-BE49-F238E27FC236}">
                <a16:creationId xmlns:a16="http://schemas.microsoft.com/office/drawing/2014/main" id="{ACDB8806-2C2D-4432-AF18-256F383E14CD}"/>
              </a:ext>
            </a:extLst>
          </p:cNvPr>
          <p:cNvSpPr txBox="1"/>
          <p:nvPr/>
        </p:nvSpPr>
        <p:spPr>
          <a:xfrm>
            <a:off x="3253146" y="2214139"/>
            <a:ext cx="2082846" cy="732143"/>
          </a:xfrm>
          <a:prstGeom prst="rect">
            <a:avLst/>
          </a:prstGeom>
          <a:noFill/>
          <a:ln>
            <a:noFill/>
          </a:ln>
        </p:spPr>
        <p:txBody>
          <a:bodyPr spcFirstLastPara="1" wrap="square" lIns="68569" tIns="34275" rIns="68569" bIns="34275" anchor="t" anchorCtr="0">
            <a:noAutofit/>
          </a:bodyPr>
          <a:lstStyle/>
          <a:p>
            <a:r>
              <a:rPr lang="en-GB" sz="1000" dirty="0"/>
              <a:t>Model outputs </a:t>
            </a:r>
            <a:r>
              <a:rPr lang="en-GB" sz="1000" dirty="0" err="1"/>
              <a:t>netCDF</a:t>
            </a:r>
            <a:r>
              <a:rPr lang="en-GB" sz="1000" dirty="0"/>
              <a:t> files to regular file system</a:t>
            </a:r>
            <a:endParaRPr sz="1000" dirty="0"/>
          </a:p>
        </p:txBody>
      </p:sp>
      <p:cxnSp>
        <p:nvCxnSpPr>
          <p:cNvPr id="29" name="Straight Arrow Connector 28">
            <a:extLst>
              <a:ext uri="{FF2B5EF4-FFF2-40B4-BE49-F238E27FC236}">
                <a16:creationId xmlns:a16="http://schemas.microsoft.com/office/drawing/2014/main" id="{88396B99-8247-0E3F-7644-336AFFB28AA0}"/>
              </a:ext>
            </a:extLst>
          </p:cNvPr>
          <p:cNvCxnSpPr>
            <a:cxnSpLocks/>
          </p:cNvCxnSpPr>
          <p:nvPr/>
        </p:nvCxnSpPr>
        <p:spPr>
          <a:xfrm flipH="1">
            <a:off x="3211285" y="2795007"/>
            <a:ext cx="279295" cy="1061906"/>
          </a:xfrm>
          <a:prstGeom prst="straightConnector1">
            <a:avLst/>
          </a:prstGeom>
          <a:ln w="254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Google Shape;512;p50">
            <a:extLst>
              <a:ext uri="{FF2B5EF4-FFF2-40B4-BE49-F238E27FC236}">
                <a16:creationId xmlns:a16="http://schemas.microsoft.com/office/drawing/2014/main" id="{F4600511-77AE-B998-00B0-74B1F92FF388}"/>
              </a:ext>
            </a:extLst>
          </p:cNvPr>
          <p:cNvSpPr/>
          <p:nvPr/>
        </p:nvSpPr>
        <p:spPr>
          <a:xfrm>
            <a:off x="4991148" y="3309343"/>
            <a:ext cx="1510104" cy="1303230"/>
          </a:xfrm>
          <a:prstGeom prst="cloud">
            <a:avLst/>
          </a:prstGeom>
          <a:solidFill>
            <a:srgbClr val="16A4B8"/>
          </a:solidFill>
          <a:ln w="12700" cap="flat" cmpd="sng">
            <a:solidFill>
              <a:srgbClr val="222243"/>
            </a:solidFill>
            <a:prstDash val="solid"/>
            <a:round/>
            <a:headEnd type="none" w="sm" len="sm"/>
            <a:tailEnd type="none" w="sm" len="sm"/>
          </a:ln>
        </p:spPr>
        <p:txBody>
          <a:bodyPr spcFirstLastPara="1" wrap="square" lIns="68569" tIns="34275" rIns="68569" bIns="34275" anchor="ctr" anchorCtr="0">
            <a:noAutofit/>
          </a:bodyPr>
          <a:lstStyle/>
          <a:p>
            <a:pPr algn="ctr"/>
            <a:endParaRPr dirty="0">
              <a:solidFill>
                <a:srgbClr val="211C3E"/>
              </a:solidFill>
            </a:endParaRPr>
          </a:p>
        </p:txBody>
      </p:sp>
      <p:sp>
        <p:nvSpPr>
          <p:cNvPr id="31" name="Google Shape;516;p50">
            <a:extLst>
              <a:ext uri="{FF2B5EF4-FFF2-40B4-BE49-F238E27FC236}">
                <a16:creationId xmlns:a16="http://schemas.microsoft.com/office/drawing/2014/main" id="{E80DB683-A1E9-9E34-B354-0B8346408FC6}"/>
              </a:ext>
            </a:extLst>
          </p:cNvPr>
          <p:cNvSpPr txBox="1"/>
          <p:nvPr/>
        </p:nvSpPr>
        <p:spPr>
          <a:xfrm>
            <a:off x="1484334" y="2736295"/>
            <a:ext cx="3004713" cy="305109"/>
          </a:xfrm>
          <a:prstGeom prst="rect">
            <a:avLst/>
          </a:prstGeom>
          <a:noFill/>
          <a:ln>
            <a:noFill/>
          </a:ln>
        </p:spPr>
        <p:txBody>
          <a:bodyPr spcFirstLastPara="1" wrap="square" lIns="68569" tIns="34275" rIns="68569" bIns="34275" anchor="t" anchorCtr="0">
            <a:noAutofit/>
          </a:bodyPr>
          <a:lstStyle/>
          <a:p>
            <a:endParaRPr sz="788"/>
          </a:p>
        </p:txBody>
      </p:sp>
      <p:sp>
        <p:nvSpPr>
          <p:cNvPr id="32" name="Google Shape;513;p50">
            <a:extLst>
              <a:ext uri="{FF2B5EF4-FFF2-40B4-BE49-F238E27FC236}">
                <a16:creationId xmlns:a16="http://schemas.microsoft.com/office/drawing/2014/main" id="{ACA72AA2-A5F5-360F-DE7C-5B6BE4E40E0B}"/>
              </a:ext>
            </a:extLst>
          </p:cNvPr>
          <p:cNvSpPr/>
          <p:nvPr/>
        </p:nvSpPr>
        <p:spPr>
          <a:xfrm rot="5400000">
            <a:off x="1950330" y="2916029"/>
            <a:ext cx="582563" cy="412353"/>
          </a:xfrm>
          <a:prstGeom prs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a:solidFill>
                <a:schemeClr val="dk1"/>
              </a:solidFill>
            </a:endParaRPr>
          </a:p>
        </p:txBody>
      </p:sp>
      <p:sp>
        <p:nvSpPr>
          <p:cNvPr id="33" name="Google Shape;513;p50">
            <a:extLst>
              <a:ext uri="{FF2B5EF4-FFF2-40B4-BE49-F238E27FC236}">
                <a16:creationId xmlns:a16="http://schemas.microsoft.com/office/drawing/2014/main" id="{793DA8B3-9D83-6C5C-E3EB-19B4A787A18A}"/>
              </a:ext>
            </a:extLst>
          </p:cNvPr>
          <p:cNvSpPr/>
          <p:nvPr/>
        </p:nvSpPr>
        <p:spPr>
          <a:xfrm>
            <a:off x="2902870" y="3747055"/>
            <a:ext cx="706195" cy="453203"/>
          </a:xfrm>
          <a:prstGeom prs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a:solidFill>
                <a:schemeClr val="dk1"/>
              </a:solidFill>
            </a:endParaRPr>
          </a:p>
        </p:txBody>
      </p:sp>
      <p:grpSp>
        <p:nvGrpSpPr>
          <p:cNvPr id="34" name="Group 33">
            <a:extLst>
              <a:ext uri="{FF2B5EF4-FFF2-40B4-BE49-F238E27FC236}">
                <a16:creationId xmlns:a16="http://schemas.microsoft.com/office/drawing/2014/main" id="{6E64F239-B3FB-3EE1-9075-B04917F56841}"/>
              </a:ext>
            </a:extLst>
          </p:cNvPr>
          <p:cNvGrpSpPr>
            <a:grpSpLocks noChangeAspect="1"/>
          </p:cNvGrpSpPr>
          <p:nvPr/>
        </p:nvGrpSpPr>
        <p:grpSpPr>
          <a:xfrm>
            <a:off x="5341949" y="3580595"/>
            <a:ext cx="749503" cy="663757"/>
            <a:chOff x="1033952" y="2376580"/>
            <a:chExt cx="3590774" cy="2893343"/>
          </a:xfrm>
        </p:grpSpPr>
        <p:sp>
          <p:nvSpPr>
            <p:cNvPr id="35" name="Parallelogram 34">
              <a:extLst>
                <a:ext uri="{FF2B5EF4-FFF2-40B4-BE49-F238E27FC236}">
                  <a16:creationId xmlns:a16="http://schemas.microsoft.com/office/drawing/2014/main" id="{02E0762B-3597-B072-B37F-36F4F589D08F}"/>
                </a:ext>
              </a:extLst>
            </p:cNvPr>
            <p:cNvSpPr/>
            <p:nvPr/>
          </p:nvSpPr>
          <p:spPr>
            <a:xfrm>
              <a:off x="1378226" y="2862470"/>
              <a:ext cx="2902226" cy="1921565"/>
            </a:xfrm>
            <a:prstGeom prst="parallelogram">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grpSp>
          <p:nvGrpSpPr>
            <p:cNvPr id="36" name="Group 35">
              <a:extLst>
                <a:ext uri="{FF2B5EF4-FFF2-40B4-BE49-F238E27FC236}">
                  <a16:creationId xmlns:a16="http://schemas.microsoft.com/office/drawing/2014/main" id="{64F0C453-B597-30B4-D572-F7F3E8D8A9B0}"/>
                </a:ext>
              </a:extLst>
            </p:cNvPr>
            <p:cNvGrpSpPr/>
            <p:nvPr/>
          </p:nvGrpSpPr>
          <p:grpSpPr>
            <a:xfrm>
              <a:off x="1033952" y="2376580"/>
              <a:ext cx="3590774" cy="2893343"/>
              <a:chOff x="913826" y="2148498"/>
              <a:chExt cx="3590774" cy="2893343"/>
            </a:xfrm>
          </p:grpSpPr>
          <p:sp>
            <p:nvSpPr>
              <p:cNvPr id="37" name="Cube 36">
                <a:extLst>
                  <a:ext uri="{FF2B5EF4-FFF2-40B4-BE49-F238E27FC236}">
                    <a16:creationId xmlns:a16="http://schemas.microsoft.com/office/drawing/2014/main" id="{E2F210A8-19FD-5E52-5036-175975A74105}"/>
                  </a:ext>
                </a:extLst>
              </p:cNvPr>
              <p:cNvSpPr>
                <a:spLocks noChangeAspect="1"/>
              </p:cNvSpPr>
              <p:nvPr/>
            </p:nvSpPr>
            <p:spPr>
              <a:xfrm>
                <a:off x="3768310" y="3489434"/>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38" name="Cube 37">
                <a:extLst>
                  <a:ext uri="{FF2B5EF4-FFF2-40B4-BE49-F238E27FC236}">
                    <a16:creationId xmlns:a16="http://schemas.microsoft.com/office/drawing/2014/main" id="{9CE1173C-2920-A9E1-932A-F9D39217C0EA}"/>
                  </a:ext>
                </a:extLst>
              </p:cNvPr>
              <p:cNvSpPr>
                <a:spLocks noChangeAspect="1"/>
              </p:cNvSpPr>
              <p:nvPr/>
            </p:nvSpPr>
            <p:spPr>
              <a:xfrm>
                <a:off x="3749946" y="2824488"/>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grpSp>
            <p:nvGrpSpPr>
              <p:cNvPr id="39" name="Group 38">
                <a:extLst>
                  <a:ext uri="{FF2B5EF4-FFF2-40B4-BE49-F238E27FC236}">
                    <a16:creationId xmlns:a16="http://schemas.microsoft.com/office/drawing/2014/main" id="{343C66A2-58DE-EC01-F41B-B00BFDA3817E}"/>
                  </a:ext>
                </a:extLst>
              </p:cNvPr>
              <p:cNvGrpSpPr/>
              <p:nvPr/>
            </p:nvGrpSpPr>
            <p:grpSpPr>
              <a:xfrm>
                <a:off x="1658653" y="2148498"/>
                <a:ext cx="2845947" cy="736290"/>
                <a:chOff x="1658653" y="2148498"/>
                <a:chExt cx="2845947" cy="736290"/>
              </a:xfrm>
            </p:grpSpPr>
            <p:sp>
              <p:nvSpPr>
                <p:cNvPr id="66" name="Cube 65">
                  <a:extLst>
                    <a:ext uri="{FF2B5EF4-FFF2-40B4-BE49-F238E27FC236}">
                      <a16:creationId xmlns:a16="http://schemas.microsoft.com/office/drawing/2014/main" id="{63D28095-0155-2AC8-E5E9-D1207DAC592F}"/>
                    </a:ext>
                  </a:extLst>
                </p:cNvPr>
                <p:cNvSpPr>
                  <a:spLocks noChangeAspect="1"/>
                </p:cNvSpPr>
                <p:nvPr/>
              </p:nvSpPr>
              <p:spPr>
                <a:xfrm>
                  <a:off x="1658653" y="2148498"/>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7" name="Cube 66">
                  <a:extLst>
                    <a:ext uri="{FF2B5EF4-FFF2-40B4-BE49-F238E27FC236}">
                      <a16:creationId xmlns:a16="http://schemas.microsoft.com/office/drawing/2014/main" id="{3ED94E55-E338-CA3F-1B24-D9D4909AAD79}"/>
                    </a:ext>
                  </a:extLst>
                </p:cNvPr>
                <p:cNvSpPr>
                  <a:spLocks noChangeAspect="1"/>
                </p:cNvSpPr>
                <p:nvPr/>
              </p:nvSpPr>
              <p:spPr>
                <a:xfrm>
                  <a:off x="2361872" y="2148498"/>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8" name="Cube 67">
                  <a:extLst>
                    <a:ext uri="{FF2B5EF4-FFF2-40B4-BE49-F238E27FC236}">
                      <a16:creationId xmlns:a16="http://schemas.microsoft.com/office/drawing/2014/main" id="{40A2AF6C-6ED0-6F0D-0F4B-8C507FA889D8}"/>
                    </a:ext>
                  </a:extLst>
                </p:cNvPr>
                <p:cNvSpPr>
                  <a:spLocks noChangeAspect="1"/>
                </p:cNvSpPr>
                <p:nvPr/>
              </p:nvSpPr>
              <p:spPr>
                <a:xfrm>
                  <a:off x="3065091" y="2148498"/>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9" name="Cube 68">
                  <a:extLst>
                    <a:ext uri="{FF2B5EF4-FFF2-40B4-BE49-F238E27FC236}">
                      <a16:creationId xmlns:a16="http://schemas.microsoft.com/office/drawing/2014/main" id="{B36BA7AC-57DF-0702-7F49-FA5160668DDB}"/>
                    </a:ext>
                  </a:extLst>
                </p:cNvPr>
                <p:cNvSpPr>
                  <a:spLocks noChangeAspect="1"/>
                </p:cNvSpPr>
                <p:nvPr/>
              </p:nvSpPr>
              <p:spPr>
                <a:xfrm>
                  <a:off x="3768310" y="2148498"/>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grpSp>
          <p:sp>
            <p:nvSpPr>
              <p:cNvPr id="40" name="Cube 39">
                <a:extLst>
                  <a:ext uri="{FF2B5EF4-FFF2-40B4-BE49-F238E27FC236}">
                    <a16:creationId xmlns:a16="http://schemas.microsoft.com/office/drawing/2014/main" id="{02BFC994-0341-04FF-B772-6AB612831BB0}"/>
                  </a:ext>
                </a:extLst>
              </p:cNvPr>
              <p:cNvSpPr>
                <a:spLocks noChangeAspect="1"/>
              </p:cNvSpPr>
              <p:nvPr/>
            </p:nvSpPr>
            <p:spPr>
              <a:xfrm>
                <a:off x="913826" y="4305551"/>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1" name="Cube 40">
                <a:extLst>
                  <a:ext uri="{FF2B5EF4-FFF2-40B4-BE49-F238E27FC236}">
                    <a16:creationId xmlns:a16="http://schemas.microsoft.com/office/drawing/2014/main" id="{60E00F00-6958-92B0-4F21-A9E65ED2A8EB}"/>
                  </a:ext>
                </a:extLst>
              </p:cNvPr>
              <p:cNvSpPr>
                <a:spLocks noChangeAspect="1"/>
              </p:cNvSpPr>
              <p:nvPr/>
            </p:nvSpPr>
            <p:spPr>
              <a:xfrm>
                <a:off x="1580904" y="4305551"/>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2" name="Cube 41">
                <a:extLst>
                  <a:ext uri="{FF2B5EF4-FFF2-40B4-BE49-F238E27FC236}">
                    <a16:creationId xmlns:a16="http://schemas.microsoft.com/office/drawing/2014/main" id="{A4302265-94EC-A099-7833-C7307AE0E825}"/>
                  </a:ext>
                </a:extLst>
              </p:cNvPr>
              <p:cNvSpPr>
                <a:spLocks noChangeAspect="1"/>
              </p:cNvSpPr>
              <p:nvPr/>
            </p:nvSpPr>
            <p:spPr>
              <a:xfrm>
                <a:off x="3509627" y="3761473"/>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3" name="Cube 42">
                <a:extLst>
                  <a:ext uri="{FF2B5EF4-FFF2-40B4-BE49-F238E27FC236}">
                    <a16:creationId xmlns:a16="http://schemas.microsoft.com/office/drawing/2014/main" id="{556870B1-45C6-EDA2-342B-39132A0FE7CC}"/>
                  </a:ext>
                </a:extLst>
              </p:cNvPr>
              <p:cNvSpPr>
                <a:spLocks noChangeAspect="1"/>
              </p:cNvSpPr>
              <p:nvPr/>
            </p:nvSpPr>
            <p:spPr>
              <a:xfrm>
                <a:off x="2276434" y="4305551"/>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4" name="Cube 43">
                <a:extLst>
                  <a:ext uri="{FF2B5EF4-FFF2-40B4-BE49-F238E27FC236}">
                    <a16:creationId xmlns:a16="http://schemas.microsoft.com/office/drawing/2014/main" id="{7320C83C-35DE-3B7A-DFBE-CDD1AD485B6A}"/>
                  </a:ext>
                </a:extLst>
              </p:cNvPr>
              <p:cNvSpPr>
                <a:spLocks noChangeAspect="1"/>
              </p:cNvSpPr>
              <p:nvPr/>
            </p:nvSpPr>
            <p:spPr>
              <a:xfrm>
                <a:off x="3246126" y="4033512"/>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5" name="Cube 44">
                <a:extLst>
                  <a:ext uri="{FF2B5EF4-FFF2-40B4-BE49-F238E27FC236}">
                    <a16:creationId xmlns:a16="http://schemas.microsoft.com/office/drawing/2014/main" id="{A865D6D2-C869-D354-7950-476F7C575929}"/>
                  </a:ext>
                </a:extLst>
              </p:cNvPr>
              <p:cNvSpPr>
                <a:spLocks noChangeAspect="1"/>
              </p:cNvSpPr>
              <p:nvPr/>
            </p:nvSpPr>
            <p:spPr>
              <a:xfrm>
                <a:off x="2973709" y="4305551"/>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6" name="Cube 45">
                <a:extLst>
                  <a:ext uri="{FF2B5EF4-FFF2-40B4-BE49-F238E27FC236}">
                    <a16:creationId xmlns:a16="http://schemas.microsoft.com/office/drawing/2014/main" id="{390D8DCE-8A7B-DAD8-01CD-E7F34C8909EA}"/>
                  </a:ext>
                </a:extLst>
              </p:cNvPr>
              <p:cNvSpPr>
                <a:spLocks noChangeAspect="1"/>
              </p:cNvSpPr>
              <p:nvPr/>
            </p:nvSpPr>
            <p:spPr>
              <a:xfrm>
                <a:off x="913826" y="3640605"/>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7" name="Cube 46">
                <a:extLst>
                  <a:ext uri="{FF2B5EF4-FFF2-40B4-BE49-F238E27FC236}">
                    <a16:creationId xmlns:a16="http://schemas.microsoft.com/office/drawing/2014/main" id="{58C3653F-722F-8844-BE74-F662C754C488}"/>
                  </a:ext>
                </a:extLst>
              </p:cNvPr>
              <p:cNvSpPr>
                <a:spLocks noChangeAspect="1"/>
              </p:cNvSpPr>
              <p:nvPr/>
            </p:nvSpPr>
            <p:spPr>
              <a:xfrm>
                <a:off x="1580904" y="3640605"/>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8" name="Cube 47">
                <a:extLst>
                  <a:ext uri="{FF2B5EF4-FFF2-40B4-BE49-F238E27FC236}">
                    <a16:creationId xmlns:a16="http://schemas.microsoft.com/office/drawing/2014/main" id="{5113B082-234F-FE7B-933C-BF6892B8CC75}"/>
                  </a:ext>
                </a:extLst>
              </p:cNvPr>
              <p:cNvSpPr>
                <a:spLocks noChangeAspect="1"/>
              </p:cNvSpPr>
              <p:nvPr/>
            </p:nvSpPr>
            <p:spPr>
              <a:xfrm>
                <a:off x="3491263" y="3096527"/>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49" name="Cube 48">
                <a:extLst>
                  <a:ext uri="{FF2B5EF4-FFF2-40B4-BE49-F238E27FC236}">
                    <a16:creationId xmlns:a16="http://schemas.microsoft.com/office/drawing/2014/main" id="{0139F64B-3F4D-A98A-D4D4-AF90564B46F8}"/>
                  </a:ext>
                </a:extLst>
              </p:cNvPr>
              <p:cNvSpPr>
                <a:spLocks noChangeAspect="1"/>
              </p:cNvSpPr>
              <p:nvPr/>
            </p:nvSpPr>
            <p:spPr>
              <a:xfrm>
                <a:off x="2276434" y="3640605"/>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50" name="Cube 49">
                <a:extLst>
                  <a:ext uri="{FF2B5EF4-FFF2-40B4-BE49-F238E27FC236}">
                    <a16:creationId xmlns:a16="http://schemas.microsoft.com/office/drawing/2014/main" id="{E8FE2FFB-A10D-0BF9-49F0-17DFEACDE4BF}"/>
                  </a:ext>
                </a:extLst>
              </p:cNvPr>
              <p:cNvSpPr>
                <a:spLocks noChangeAspect="1"/>
              </p:cNvSpPr>
              <p:nvPr/>
            </p:nvSpPr>
            <p:spPr>
              <a:xfrm>
                <a:off x="3227762" y="3368566"/>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51" name="Cube 50">
                <a:extLst>
                  <a:ext uri="{FF2B5EF4-FFF2-40B4-BE49-F238E27FC236}">
                    <a16:creationId xmlns:a16="http://schemas.microsoft.com/office/drawing/2014/main" id="{7D6BD507-D3C3-60BC-F959-DD890B557703}"/>
                  </a:ext>
                </a:extLst>
              </p:cNvPr>
              <p:cNvSpPr>
                <a:spLocks noChangeAspect="1"/>
              </p:cNvSpPr>
              <p:nvPr/>
            </p:nvSpPr>
            <p:spPr>
              <a:xfrm>
                <a:off x="2973709" y="3640605"/>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dirty="0"/>
              </a:p>
            </p:txBody>
          </p:sp>
          <p:grpSp>
            <p:nvGrpSpPr>
              <p:cNvPr id="52" name="Group 51">
                <a:extLst>
                  <a:ext uri="{FF2B5EF4-FFF2-40B4-BE49-F238E27FC236}">
                    <a16:creationId xmlns:a16="http://schemas.microsoft.com/office/drawing/2014/main" id="{F168E106-8EED-7CB9-33C5-83538BC2C21C}"/>
                  </a:ext>
                </a:extLst>
              </p:cNvPr>
              <p:cNvGrpSpPr/>
              <p:nvPr/>
            </p:nvGrpSpPr>
            <p:grpSpPr>
              <a:xfrm>
                <a:off x="1399970" y="2420537"/>
                <a:ext cx="2845947" cy="736290"/>
                <a:chOff x="1399970" y="2420537"/>
                <a:chExt cx="2845947" cy="736290"/>
              </a:xfrm>
            </p:grpSpPr>
            <p:sp>
              <p:nvSpPr>
                <p:cNvPr id="62" name="Cube 61">
                  <a:extLst>
                    <a:ext uri="{FF2B5EF4-FFF2-40B4-BE49-F238E27FC236}">
                      <a16:creationId xmlns:a16="http://schemas.microsoft.com/office/drawing/2014/main" id="{EF5204CA-8C1F-415D-35CE-FDC0EEC2E3AD}"/>
                    </a:ext>
                  </a:extLst>
                </p:cNvPr>
                <p:cNvSpPr>
                  <a:spLocks noChangeAspect="1"/>
                </p:cNvSpPr>
                <p:nvPr/>
              </p:nvSpPr>
              <p:spPr>
                <a:xfrm>
                  <a:off x="1399970" y="2420537"/>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3" name="Cube 62">
                  <a:extLst>
                    <a:ext uri="{FF2B5EF4-FFF2-40B4-BE49-F238E27FC236}">
                      <a16:creationId xmlns:a16="http://schemas.microsoft.com/office/drawing/2014/main" id="{DAF19460-95BD-D9E4-249A-D6EECBBA73E2}"/>
                    </a:ext>
                  </a:extLst>
                </p:cNvPr>
                <p:cNvSpPr>
                  <a:spLocks noChangeAspect="1"/>
                </p:cNvSpPr>
                <p:nvPr/>
              </p:nvSpPr>
              <p:spPr>
                <a:xfrm>
                  <a:off x="2103189" y="2420537"/>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4" name="Cube 63">
                  <a:extLst>
                    <a:ext uri="{FF2B5EF4-FFF2-40B4-BE49-F238E27FC236}">
                      <a16:creationId xmlns:a16="http://schemas.microsoft.com/office/drawing/2014/main" id="{19E96C24-6F67-6284-EFC7-54C96C20E22E}"/>
                    </a:ext>
                  </a:extLst>
                </p:cNvPr>
                <p:cNvSpPr>
                  <a:spLocks noChangeAspect="1"/>
                </p:cNvSpPr>
                <p:nvPr/>
              </p:nvSpPr>
              <p:spPr>
                <a:xfrm>
                  <a:off x="2806408" y="2420537"/>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5" name="Cube 64">
                  <a:extLst>
                    <a:ext uri="{FF2B5EF4-FFF2-40B4-BE49-F238E27FC236}">
                      <a16:creationId xmlns:a16="http://schemas.microsoft.com/office/drawing/2014/main" id="{7C3F558F-B8B9-7058-A258-F93EB89C25DD}"/>
                    </a:ext>
                  </a:extLst>
                </p:cNvPr>
                <p:cNvSpPr>
                  <a:spLocks noChangeAspect="1"/>
                </p:cNvSpPr>
                <p:nvPr/>
              </p:nvSpPr>
              <p:spPr>
                <a:xfrm>
                  <a:off x="3509627" y="2420537"/>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grpSp>
          <p:grpSp>
            <p:nvGrpSpPr>
              <p:cNvPr id="53" name="Group 52">
                <a:extLst>
                  <a:ext uri="{FF2B5EF4-FFF2-40B4-BE49-F238E27FC236}">
                    <a16:creationId xmlns:a16="http://schemas.microsoft.com/office/drawing/2014/main" id="{82C3359F-7304-F002-F892-22525497ED20}"/>
                  </a:ext>
                </a:extLst>
              </p:cNvPr>
              <p:cNvGrpSpPr/>
              <p:nvPr/>
            </p:nvGrpSpPr>
            <p:grpSpPr>
              <a:xfrm>
                <a:off x="1136469" y="2692576"/>
                <a:ext cx="2845947" cy="736290"/>
                <a:chOff x="1136469" y="2692576"/>
                <a:chExt cx="2845947" cy="736290"/>
              </a:xfrm>
            </p:grpSpPr>
            <p:sp>
              <p:nvSpPr>
                <p:cNvPr id="58" name="Cube 57">
                  <a:extLst>
                    <a:ext uri="{FF2B5EF4-FFF2-40B4-BE49-F238E27FC236}">
                      <a16:creationId xmlns:a16="http://schemas.microsoft.com/office/drawing/2014/main" id="{625A198C-F908-6854-4B9C-2DA381A296A1}"/>
                    </a:ext>
                  </a:extLst>
                </p:cNvPr>
                <p:cNvSpPr>
                  <a:spLocks noChangeAspect="1"/>
                </p:cNvSpPr>
                <p:nvPr/>
              </p:nvSpPr>
              <p:spPr>
                <a:xfrm>
                  <a:off x="1136469" y="2692576"/>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59" name="Cube 58">
                  <a:extLst>
                    <a:ext uri="{FF2B5EF4-FFF2-40B4-BE49-F238E27FC236}">
                      <a16:creationId xmlns:a16="http://schemas.microsoft.com/office/drawing/2014/main" id="{49D108EC-7D11-435C-3662-14AAE011CBB9}"/>
                    </a:ext>
                  </a:extLst>
                </p:cNvPr>
                <p:cNvSpPr>
                  <a:spLocks noChangeAspect="1"/>
                </p:cNvSpPr>
                <p:nvPr/>
              </p:nvSpPr>
              <p:spPr>
                <a:xfrm>
                  <a:off x="1839688" y="2692576"/>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0" name="Cube 59">
                  <a:extLst>
                    <a:ext uri="{FF2B5EF4-FFF2-40B4-BE49-F238E27FC236}">
                      <a16:creationId xmlns:a16="http://schemas.microsoft.com/office/drawing/2014/main" id="{06F14C29-67D1-D2F5-BBF8-DF78E6B10FA4}"/>
                    </a:ext>
                  </a:extLst>
                </p:cNvPr>
                <p:cNvSpPr>
                  <a:spLocks noChangeAspect="1"/>
                </p:cNvSpPr>
                <p:nvPr/>
              </p:nvSpPr>
              <p:spPr>
                <a:xfrm>
                  <a:off x="2542907" y="2692576"/>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61" name="Cube 60">
                  <a:extLst>
                    <a:ext uri="{FF2B5EF4-FFF2-40B4-BE49-F238E27FC236}">
                      <a16:creationId xmlns:a16="http://schemas.microsoft.com/office/drawing/2014/main" id="{EE046C3A-3DB2-5B6F-DB0D-208DCBBEE2F9}"/>
                    </a:ext>
                  </a:extLst>
                </p:cNvPr>
                <p:cNvSpPr>
                  <a:spLocks noChangeAspect="1"/>
                </p:cNvSpPr>
                <p:nvPr/>
              </p:nvSpPr>
              <p:spPr>
                <a:xfrm>
                  <a:off x="3246126" y="2692576"/>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grpSp>
          <p:sp>
            <p:nvSpPr>
              <p:cNvPr id="54" name="Cube 53">
                <a:extLst>
                  <a:ext uri="{FF2B5EF4-FFF2-40B4-BE49-F238E27FC236}">
                    <a16:creationId xmlns:a16="http://schemas.microsoft.com/office/drawing/2014/main" id="{6A3C89B9-6A50-1802-2356-7F0DF2448A33}"/>
                  </a:ext>
                </a:extLst>
              </p:cNvPr>
              <p:cNvSpPr>
                <a:spLocks noChangeAspect="1"/>
              </p:cNvSpPr>
              <p:nvPr/>
            </p:nvSpPr>
            <p:spPr>
              <a:xfrm>
                <a:off x="913826" y="2956535"/>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55" name="Cube 54">
                <a:extLst>
                  <a:ext uri="{FF2B5EF4-FFF2-40B4-BE49-F238E27FC236}">
                    <a16:creationId xmlns:a16="http://schemas.microsoft.com/office/drawing/2014/main" id="{19569472-D12C-5D63-EECF-6120F7ADB327}"/>
                  </a:ext>
                </a:extLst>
              </p:cNvPr>
              <p:cNvSpPr>
                <a:spLocks noChangeAspect="1"/>
              </p:cNvSpPr>
              <p:nvPr/>
            </p:nvSpPr>
            <p:spPr>
              <a:xfrm>
                <a:off x="1580904" y="2972644"/>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56" name="Cube 55">
                <a:extLst>
                  <a:ext uri="{FF2B5EF4-FFF2-40B4-BE49-F238E27FC236}">
                    <a16:creationId xmlns:a16="http://schemas.microsoft.com/office/drawing/2014/main" id="{A6200084-EE17-B7C0-BFC8-EE51D817C06C}"/>
                  </a:ext>
                </a:extLst>
              </p:cNvPr>
              <p:cNvSpPr>
                <a:spLocks noChangeAspect="1"/>
              </p:cNvSpPr>
              <p:nvPr/>
            </p:nvSpPr>
            <p:spPr>
              <a:xfrm>
                <a:off x="2276434" y="2972644"/>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sp>
            <p:nvSpPr>
              <p:cNvPr id="57" name="Cube 56">
                <a:extLst>
                  <a:ext uri="{FF2B5EF4-FFF2-40B4-BE49-F238E27FC236}">
                    <a16:creationId xmlns:a16="http://schemas.microsoft.com/office/drawing/2014/main" id="{5D4986C1-AE49-D8EC-6C64-7C719F4EB809}"/>
                  </a:ext>
                </a:extLst>
              </p:cNvPr>
              <p:cNvSpPr>
                <a:spLocks noChangeAspect="1"/>
              </p:cNvSpPr>
              <p:nvPr/>
            </p:nvSpPr>
            <p:spPr>
              <a:xfrm>
                <a:off x="2973709" y="2983699"/>
                <a:ext cx="736290" cy="73629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788"/>
              </a:p>
            </p:txBody>
          </p:sp>
        </p:grpSp>
      </p:grpSp>
      <p:grpSp>
        <p:nvGrpSpPr>
          <p:cNvPr id="70" name="Group 69">
            <a:extLst>
              <a:ext uri="{FF2B5EF4-FFF2-40B4-BE49-F238E27FC236}">
                <a16:creationId xmlns:a16="http://schemas.microsoft.com/office/drawing/2014/main" id="{97387013-DDA3-34A5-4343-C1FD4C0D73FC}"/>
              </a:ext>
            </a:extLst>
          </p:cNvPr>
          <p:cNvGrpSpPr/>
          <p:nvPr/>
        </p:nvGrpSpPr>
        <p:grpSpPr>
          <a:xfrm>
            <a:off x="6372401" y="2969440"/>
            <a:ext cx="3786839" cy="1646081"/>
            <a:chOff x="4878533" y="2329656"/>
            <a:chExt cx="3149017" cy="1245448"/>
          </a:xfrm>
        </p:grpSpPr>
        <p:pic>
          <p:nvPicPr>
            <p:cNvPr id="71" name="Picture 70">
              <a:extLst>
                <a:ext uri="{FF2B5EF4-FFF2-40B4-BE49-F238E27FC236}">
                  <a16:creationId xmlns:a16="http://schemas.microsoft.com/office/drawing/2014/main" id="{2AAD896C-7EA8-09F6-FFAB-10F0892923E0}"/>
                </a:ext>
              </a:extLst>
            </p:cNvPr>
            <p:cNvPicPr>
              <a:picLocks noChangeAspect="1"/>
            </p:cNvPicPr>
            <p:nvPr/>
          </p:nvPicPr>
          <p:blipFill>
            <a:blip r:embed="rId4"/>
            <a:stretch>
              <a:fillRect/>
            </a:stretch>
          </p:blipFill>
          <p:spPr>
            <a:xfrm>
              <a:off x="6777404" y="2527003"/>
              <a:ext cx="1250146" cy="1048101"/>
            </a:xfrm>
            <a:prstGeom prst="rect">
              <a:avLst/>
            </a:prstGeom>
          </p:spPr>
        </p:pic>
        <p:sp>
          <p:nvSpPr>
            <p:cNvPr id="72" name="Google Shape;515;p50">
              <a:extLst>
                <a:ext uri="{FF2B5EF4-FFF2-40B4-BE49-F238E27FC236}">
                  <a16:creationId xmlns:a16="http://schemas.microsoft.com/office/drawing/2014/main" id="{75A2E94E-00BF-02EE-8743-50CEBDF88ECB}"/>
                </a:ext>
              </a:extLst>
            </p:cNvPr>
            <p:cNvSpPr/>
            <p:nvPr/>
          </p:nvSpPr>
          <p:spPr>
            <a:xfrm>
              <a:off x="4878533" y="2918010"/>
              <a:ext cx="1970380" cy="342900"/>
            </a:xfrm>
            <a:prstGeom prst="lef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a:solidFill>
                  <a:schemeClr val="dk1"/>
                </a:solidFill>
              </a:endParaRPr>
            </a:p>
          </p:txBody>
        </p:sp>
        <p:sp>
          <p:nvSpPr>
            <p:cNvPr id="73" name="Google Shape;518;p50">
              <a:extLst>
                <a:ext uri="{FF2B5EF4-FFF2-40B4-BE49-F238E27FC236}">
                  <a16:creationId xmlns:a16="http://schemas.microsoft.com/office/drawing/2014/main" id="{23C1187E-852D-A1AC-57E5-8A9C89A725E7}"/>
                </a:ext>
              </a:extLst>
            </p:cNvPr>
            <p:cNvSpPr txBox="1"/>
            <p:nvPr/>
          </p:nvSpPr>
          <p:spPr>
            <a:xfrm>
              <a:off x="5369062" y="2329656"/>
              <a:ext cx="1202543" cy="801980"/>
            </a:xfrm>
            <a:prstGeom prst="rect">
              <a:avLst/>
            </a:prstGeom>
            <a:noFill/>
            <a:ln>
              <a:noFill/>
            </a:ln>
          </p:spPr>
          <p:txBody>
            <a:bodyPr spcFirstLastPara="1" wrap="square" lIns="68569" tIns="34275" rIns="68569" bIns="34275" anchor="t" anchorCtr="0">
              <a:noAutofit/>
            </a:bodyPr>
            <a:lstStyle/>
            <a:p>
              <a:r>
                <a:rPr lang="en-GB" sz="1200" dirty="0"/>
                <a:t>Data accessed using </a:t>
              </a:r>
              <a:r>
                <a:rPr lang="en-GB" sz="1200" dirty="0" err="1"/>
                <a:t>Jupyter</a:t>
              </a:r>
              <a:r>
                <a:rPr lang="en-GB" sz="1200" dirty="0"/>
                <a:t> Notebook service</a:t>
              </a:r>
              <a:endParaRPr sz="1200" dirty="0"/>
            </a:p>
          </p:txBody>
        </p:sp>
      </p:grpSp>
      <p:sp>
        <p:nvSpPr>
          <p:cNvPr id="74" name="Google Shape;513;p50">
            <a:extLst>
              <a:ext uri="{FF2B5EF4-FFF2-40B4-BE49-F238E27FC236}">
                <a16:creationId xmlns:a16="http://schemas.microsoft.com/office/drawing/2014/main" id="{453649FF-8C65-BC69-54FD-617937F99417}"/>
              </a:ext>
            </a:extLst>
          </p:cNvPr>
          <p:cNvSpPr/>
          <p:nvPr/>
        </p:nvSpPr>
        <p:spPr>
          <a:xfrm>
            <a:off x="4637865" y="3747055"/>
            <a:ext cx="706195" cy="453203"/>
          </a:xfrm>
          <a:prstGeom prs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a:solidFill>
                <a:schemeClr val="dk1"/>
              </a:solidFill>
            </a:endParaRPr>
          </a:p>
        </p:txBody>
      </p:sp>
      <p:cxnSp>
        <p:nvCxnSpPr>
          <p:cNvPr id="75" name="Straight Arrow Connector 74">
            <a:extLst>
              <a:ext uri="{FF2B5EF4-FFF2-40B4-BE49-F238E27FC236}">
                <a16:creationId xmlns:a16="http://schemas.microsoft.com/office/drawing/2014/main" id="{EBCFD20B-D51C-C4D4-4A5F-2AF6852DD91A}"/>
              </a:ext>
            </a:extLst>
          </p:cNvPr>
          <p:cNvCxnSpPr>
            <a:cxnSpLocks/>
          </p:cNvCxnSpPr>
          <p:nvPr/>
        </p:nvCxnSpPr>
        <p:spPr>
          <a:xfrm flipH="1" flipV="1">
            <a:off x="4904639" y="4138461"/>
            <a:ext cx="10728" cy="710186"/>
          </a:xfrm>
          <a:prstGeom prst="straightConnector1">
            <a:avLst/>
          </a:prstGeom>
          <a:ln w="254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6" name="TextBox 75">
            <a:extLst>
              <a:ext uri="{FF2B5EF4-FFF2-40B4-BE49-F238E27FC236}">
                <a16:creationId xmlns:a16="http://schemas.microsoft.com/office/drawing/2014/main" id="{9C4A945D-630F-62E5-AC13-55F189DFACE6}"/>
              </a:ext>
            </a:extLst>
          </p:cNvPr>
          <p:cNvSpPr txBox="1"/>
          <p:nvPr/>
        </p:nvSpPr>
        <p:spPr>
          <a:xfrm>
            <a:off x="3434330" y="2910387"/>
            <a:ext cx="1314064" cy="430887"/>
          </a:xfrm>
          <a:prstGeom prst="rect">
            <a:avLst/>
          </a:prstGeom>
          <a:noFill/>
        </p:spPr>
        <p:txBody>
          <a:bodyPr wrap="square">
            <a:spAutoFit/>
          </a:bodyPr>
          <a:lstStyle/>
          <a:p>
            <a:r>
              <a:rPr lang="en-GB" sz="1100" dirty="0">
                <a:solidFill>
                  <a:schemeClr val="lt1"/>
                </a:solidFill>
              </a:rPr>
              <a:t>Traditional HPC storage</a:t>
            </a:r>
            <a:endParaRPr lang="en-GB" sz="1100" dirty="0"/>
          </a:p>
        </p:txBody>
      </p:sp>
      <p:sp>
        <p:nvSpPr>
          <p:cNvPr id="77" name="TextBox 76">
            <a:extLst>
              <a:ext uri="{FF2B5EF4-FFF2-40B4-BE49-F238E27FC236}">
                <a16:creationId xmlns:a16="http://schemas.microsoft.com/office/drawing/2014/main" id="{8AD9195D-FAF0-E834-0059-8506AA69B407}"/>
              </a:ext>
            </a:extLst>
          </p:cNvPr>
          <p:cNvSpPr txBox="1"/>
          <p:nvPr/>
        </p:nvSpPr>
        <p:spPr>
          <a:xfrm>
            <a:off x="4979169" y="2944835"/>
            <a:ext cx="1650758" cy="261610"/>
          </a:xfrm>
          <a:prstGeom prst="rect">
            <a:avLst/>
          </a:prstGeom>
          <a:noFill/>
        </p:spPr>
        <p:txBody>
          <a:bodyPr wrap="square">
            <a:spAutoFit/>
          </a:bodyPr>
          <a:lstStyle/>
          <a:p>
            <a:pPr algn="ctr"/>
            <a:r>
              <a:rPr lang="en-GB" sz="1100" dirty="0">
                <a:solidFill>
                  <a:schemeClr val="lt1"/>
                </a:solidFill>
              </a:rPr>
              <a:t>Cloud Storage (S3)</a:t>
            </a:r>
            <a:endParaRPr lang="en-GB" sz="1100" dirty="0"/>
          </a:p>
        </p:txBody>
      </p:sp>
      <p:sp>
        <p:nvSpPr>
          <p:cNvPr id="78" name="Google Shape;523;p50">
            <a:extLst>
              <a:ext uri="{FF2B5EF4-FFF2-40B4-BE49-F238E27FC236}">
                <a16:creationId xmlns:a16="http://schemas.microsoft.com/office/drawing/2014/main" id="{A1DA8CCC-D94D-E2E5-AB20-6CC592E26F1C}"/>
              </a:ext>
            </a:extLst>
          </p:cNvPr>
          <p:cNvSpPr/>
          <p:nvPr/>
        </p:nvSpPr>
        <p:spPr>
          <a:xfrm>
            <a:off x="1415106" y="4569673"/>
            <a:ext cx="1724388" cy="453205"/>
          </a:xfrm>
          <a:prstGeom prst="snip1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69" tIns="34275" rIns="68569" bIns="34275" anchor="ctr" anchorCtr="0">
            <a:noAutofit/>
          </a:bodyPr>
          <a:lstStyle/>
          <a:p>
            <a:pPr algn="ctr"/>
            <a:r>
              <a:rPr lang="en-GB" sz="1000" dirty="0">
                <a:solidFill>
                  <a:schemeClr val="lt1"/>
                </a:solidFill>
              </a:rPr>
              <a:t>Machine Learning Training</a:t>
            </a:r>
            <a:endParaRPr sz="1000" dirty="0"/>
          </a:p>
        </p:txBody>
      </p:sp>
      <p:sp>
        <p:nvSpPr>
          <p:cNvPr id="79" name="Google Shape;513;p50">
            <a:extLst>
              <a:ext uri="{FF2B5EF4-FFF2-40B4-BE49-F238E27FC236}">
                <a16:creationId xmlns:a16="http://schemas.microsoft.com/office/drawing/2014/main" id="{B8E66444-95AA-245F-AB1C-257AD0FE2F50}"/>
              </a:ext>
            </a:extLst>
          </p:cNvPr>
          <p:cNvSpPr/>
          <p:nvPr/>
        </p:nvSpPr>
        <p:spPr>
          <a:xfrm rot="19313831">
            <a:off x="2908732" y="4333535"/>
            <a:ext cx="702481" cy="453203"/>
          </a:xfrm>
          <a:prstGeom prst="leftRightArrow">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a:solidFill>
                <a:schemeClr val="dk1"/>
              </a:solidFill>
            </a:endParaRPr>
          </a:p>
        </p:txBody>
      </p:sp>
      <p:sp>
        <p:nvSpPr>
          <p:cNvPr id="80" name="Google Shape;522;p50">
            <a:extLst>
              <a:ext uri="{FF2B5EF4-FFF2-40B4-BE49-F238E27FC236}">
                <a16:creationId xmlns:a16="http://schemas.microsoft.com/office/drawing/2014/main" id="{44AB6A62-45D4-8BE9-5345-B33890D42C1F}"/>
              </a:ext>
            </a:extLst>
          </p:cNvPr>
          <p:cNvSpPr/>
          <p:nvPr/>
        </p:nvSpPr>
        <p:spPr>
          <a:xfrm rot="5400000">
            <a:off x="9114098" y="2772536"/>
            <a:ext cx="611234" cy="537738"/>
          </a:xfrm>
          <a:prstGeom prs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b" anchorCtr="0">
            <a:noAutofit/>
          </a:bodyPr>
          <a:lstStyle/>
          <a:p>
            <a:pPr algn="ctr"/>
            <a:endParaRPr>
              <a:solidFill>
                <a:schemeClr val="dk1"/>
              </a:solidFill>
            </a:endParaRPr>
          </a:p>
        </p:txBody>
      </p:sp>
    </p:spTree>
    <p:extLst>
      <p:ext uri="{BB962C8B-B14F-4D97-AF65-F5344CB8AC3E}">
        <p14:creationId xmlns:p14="http://schemas.microsoft.com/office/powerpoint/2010/main" val="3057644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13C5FF3-2E77-D584-9512-2B324D2BC50D}"/>
              </a:ext>
            </a:extLst>
          </p:cNvPr>
          <p:cNvGraphicFramePr>
            <a:graphicFrameLocks noGrp="1"/>
          </p:cNvGraphicFramePr>
          <p:nvPr>
            <p:extLst>
              <p:ext uri="{D42A27DB-BD31-4B8C-83A1-F6EECF244321}">
                <p14:modId xmlns:p14="http://schemas.microsoft.com/office/powerpoint/2010/main" val="3029959733"/>
              </p:ext>
            </p:extLst>
          </p:nvPr>
        </p:nvGraphicFramePr>
        <p:xfrm>
          <a:off x="1212659" y="463639"/>
          <a:ext cx="9796327" cy="5576231"/>
        </p:xfrm>
        <a:graphic>
          <a:graphicData uri="http://schemas.openxmlformats.org/drawingml/2006/table">
            <a:tbl>
              <a:tblPr firstRow="1" firstCol="1" bandRow="1">
                <a:tableStyleId>{F5AB1C69-6EDB-4FF4-983F-18BD219EF322}</a:tableStyleId>
              </a:tblPr>
              <a:tblGrid>
                <a:gridCol w="2346385">
                  <a:extLst>
                    <a:ext uri="{9D8B030D-6E8A-4147-A177-3AD203B41FA5}">
                      <a16:colId xmlns:a16="http://schemas.microsoft.com/office/drawing/2014/main" val="527397908"/>
                    </a:ext>
                  </a:extLst>
                </a:gridCol>
                <a:gridCol w="284287">
                  <a:extLst>
                    <a:ext uri="{9D8B030D-6E8A-4147-A177-3AD203B41FA5}">
                      <a16:colId xmlns:a16="http://schemas.microsoft.com/office/drawing/2014/main" val="2410808888"/>
                    </a:ext>
                  </a:extLst>
                </a:gridCol>
                <a:gridCol w="284286">
                  <a:extLst>
                    <a:ext uri="{9D8B030D-6E8A-4147-A177-3AD203B41FA5}">
                      <a16:colId xmlns:a16="http://schemas.microsoft.com/office/drawing/2014/main" val="1604690367"/>
                    </a:ext>
                  </a:extLst>
                </a:gridCol>
                <a:gridCol w="284287">
                  <a:extLst>
                    <a:ext uri="{9D8B030D-6E8A-4147-A177-3AD203B41FA5}">
                      <a16:colId xmlns:a16="http://schemas.microsoft.com/office/drawing/2014/main" val="796887999"/>
                    </a:ext>
                  </a:extLst>
                </a:gridCol>
                <a:gridCol w="284287">
                  <a:extLst>
                    <a:ext uri="{9D8B030D-6E8A-4147-A177-3AD203B41FA5}">
                      <a16:colId xmlns:a16="http://schemas.microsoft.com/office/drawing/2014/main" val="2419591137"/>
                    </a:ext>
                  </a:extLst>
                </a:gridCol>
                <a:gridCol w="284286">
                  <a:extLst>
                    <a:ext uri="{9D8B030D-6E8A-4147-A177-3AD203B41FA5}">
                      <a16:colId xmlns:a16="http://schemas.microsoft.com/office/drawing/2014/main" val="2606070453"/>
                    </a:ext>
                  </a:extLst>
                </a:gridCol>
                <a:gridCol w="284287">
                  <a:extLst>
                    <a:ext uri="{9D8B030D-6E8A-4147-A177-3AD203B41FA5}">
                      <a16:colId xmlns:a16="http://schemas.microsoft.com/office/drawing/2014/main" val="1439945369"/>
                    </a:ext>
                  </a:extLst>
                </a:gridCol>
                <a:gridCol w="285194">
                  <a:extLst>
                    <a:ext uri="{9D8B030D-6E8A-4147-A177-3AD203B41FA5}">
                      <a16:colId xmlns:a16="http://schemas.microsoft.com/office/drawing/2014/main" val="2408036929"/>
                    </a:ext>
                  </a:extLst>
                </a:gridCol>
                <a:gridCol w="285193">
                  <a:extLst>
                    <a:ext uri="{9D8B030D-6E8A-4147-A177-3AD203B41FA5}">
                      <a16:colId xmlns:a16="http://schemas.microsoft.com/office/drawing/2014/main" val="2152619606"/>
                    </a:ext>
                  </a:extLst>
                </a:gridCol>
                <a:gridCol w="285194">
                  <a:extLst>
                    <a:ext uri="{9D8B030D-6E8A-4147-A177-3AD203B41FA5}">
                      <a16:colId xmlns:a16="http://schemas.microsoft.com/office/drawing/2014/main" val="1739463155"/>
                    </a:ext>
                  </a:extLst>
                </a:gridCol>
                <a:gridCol w="285194">
                  <a:extLst>
                    <a:ext uri="{9D8B030D-6E8A-4147-A177-3AD203B41FA5}">
                      <a16:colId xmlns:a16="http://schemas.microsoft.com/office/drawing/2014/main" val="62654286"/>
                    </a:ext>
                  </a:extLst>
                </a:gridCol>
                <a:gridCol w="285193">
                  <a:extLst>
                    <a:ext uri="{9D8B030D-6E8A-4147-A177-3AD203B41FA5}">
                      <a16:colId xmlns:a16="http://schemas.microsoft.com/office/drawing/2014/main" val="2081115942"/>
                    </a:ext>
                  </a:extLst>
                </a:gridCol>
                <a:gridCol w="285194">
                  <a:extLst>
                    <a:ext uri="{9D8B030D-6E8A-4147-A177-3AD203B41FA5}">
                      <a16:colId xmlns:a16="http://schemas.microsoft.com/office/drawing/2014/main" val="1360132208"/>
                    </a:ext>
                  </a:extLst>
                </a:gridCol>
                <a:gridCol w="268871">
                  <a:extLst>
                    <a:ext uri="{9D8B030D-6E8A-4147-A177-3AD203B41FA5}">
                      <a16:colId xmlns:a16="http://schemas.microsoft.com/office/drawing/2014/main" val="3630130307"/>
                    </a:ext>
                  </a:extLst>
                </a:gridCol>
                <a:gridCol w="268870">
                  <a:extLst>
                    <a:ext uri="{9D8B030D-6E8A-4147-A177-3AD203B41FA5}">
                      <a16:colId xmlns:a16="http://schemas.microsoft.com/office/drawing/2014/main" val="3282093116"/>
                    </a:ext>
                  </a:extLst>
                </a:gridCol>
                <a:gridCol w="268871">
                  <a:extLst>
                    <a:ext uri="{9D8B030D-6E8A-4147-A177-3AD203B41FA5}">
                      <a16:colId xmlns:a16="http://schemas.microsoft.com/office/drawing/2014/main" val="449143219"/>
                    </a:ext>
                  </a:extLst>
                </a:gridCol>
                <a:gridCol w="268871">
                  <a:extLst>
                    <a:ext uri="{9D8B030D-6E8A-4147-A177-3AD203B41FA5}">
                      <a16:colId xmlns:a16="http://schemas.microsoft.com/office/drawing/2014/main" val="2009374798"/>
                    </a:ext>
                  </a:extLst>
                </a:gridCol>
                <a:gridCol w="268870">
                  <a:extLst>
                    <a:ext uri="{9D8B030D-6E8A-4147-A177-3AD203B41FA5}">
                      <a16:colId xmlns:a16="http://schemas.microsoft.com/office/drawing/2014/main" val="3912957392"/>
                    </a:ext>
                  </a:extLst>
                </a:gridCol>
                <a:gridCol w="268871">
                  <a:extLst>
                    <a:ext uri="{9D8B030D-6E8A-4147-A177-3AD203B41FA5}">
                      <a16:colId xmlns:a16="http://schemas.microsoft.com/office/drawing/2014/main" val="3336298452"/>
                    </a:ext>
                  </a:extLst>
                </a:gridCol>
                <a:gridCol w="268871">
                  <a:extLst>
                    <a:ext uri="{9D8B030D-6E8A-4147-A177-3AD203B41FA5}">
                      <a16:colId xmlns:a16="http://schemas.microsoft.com/office/drawing/2014/main" val="3221564509"/>
                    </a:ext>
                  </a:extLst>
                </a:gridCol>
                <a:gridCol w="268870">
                  <a:extLst>
                    <a:ext uri="{9D8B030D-6E8A-4147-A177-3AD203B41FA5}">
                      <a16:colId xmlns:a16="http://schemas.microsoft.com/office/drawing/2014/main" val="3272811834"/>
                    </a:ext>
                  </a:extLst>
                </a:gridCol>
                <a:gridCol w="268871">
                  <a:extLst>
                    <a:ext uri="{9D8B030D-6E8A-4147-A177-3AD203B41FA5}">
                      <a16:colId xmlns:a16="http://schemas.microsoft.com/office/drawing/2014/main" val="1087747762"/>
                    </a:ext>
                  </a:extLst>
                </a:gridCol>
                <a:gridCol w="268871">
                  <a:extLst>
                    <a:ext uri="{9D8B030D-6E8A-4147-A177-3AD203B41FA5}">
                      <a16:colId xmlns:a16="http://schemas.microsoft.com/office/drawing/2014/main" val="82065566"/>
                    </a:ext>
                  </a:extLst>
                </a:gridCol>
                <a:gridCol w="268870">
                  <a:extLst>
                    <a:ext uri="{9D8B030D-6E8A-4147-A177-3AD203B41FA5}">
                      <a16:colId xmlns:a16="http://schemas.microsoft.com/office/drawing/2014/main" val="3550891420"/>
                    </a:ext>
                  </a:extLst>
                </a:gridCol>
                <a:gridCol w="268871">
                  <a:extLst>
                    <a:ext uri="{9D8B030D-6E8A-4147-A177-3AD203B41FA5}">
                      <a16:colId xmlns:a16="http://schemas.microsoft.com/office/drawing/2014/main" val="334845599"/>
                    </a:ext>
                  </a:extLst>
                </a:gridCol>
                <a:gridCol w="268871">
                  <a:extLst>
                    <a:ext uri="{9D8B030D-6E8A-4147-A177-3AD203B41FA5}">
                      <a16:colId xmlns:a16="http://schemas.microsoft.com/office/drawing/2014/main" val="3918582499"/>
                    </a:ext>
                  </a:extLst>
                </a:gridCol>
                <a:gridCol w="268870">
                  <a:extLst>
                    <a:ext uri="{9D8B030D-6E8A-4147-A177-3AD203B41FA5}">
                      <a16:colId xmlns:a16="http://schemas.microsoft.com/office/drawing/2014/main" val="3359522353"/>
                    </a:ext>
                  </a:extLst>
                </a:gridCol>
                <a:gridCol w="268871">
                  <a:extLst>
                    <a:ext uri="{9D8B030D-6E8A-4147-A177-3AD203B41FA5}">
                      <a16:colId xmlns:a16="http://schemas.microsoft.com/office/drawing/2014/main" val="2729597183"/>
                    </a:ext>
                  </a:extLst>
                </a:gridCol>
              </a:tblGrid>
              <a:tr h="256232">
                <a:tc>
                  <a:txBody>
                    <a:bodyPr/>
                    <a:lstStyle/>
                    <a:p>
                      <a:pPr algn="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nchor="ctr"/>
                </a:tc>
                <a:tc gridSpan="3">
                  <a:txBody>
                    <a:bodyPr/>
                    <a:lstStyle/>
                    <a:p>
                      <a:r>
                        <a:rPr lang="en-GB" sz="1100"/>
                        <a:t>22/23</a:t>
                      </a:r>
                    </a:p>
                  </a:txBody>
                  <a:tcPr anchor="ctr"/>
                </a:tc>
                <a:tc hMerge="1">
                  <a:txBody>
                    <a:bodyPr/>
                    <a:lstStyle/>
                    <a:p>
                      <a:endParaRPr lang="en-GB"/>
                    </a:p>
                  </a:txBody>
                  <a:tcPr/>
                </a:tc>
                <a:tc hMerge="1">
                  <a:txBody>
                    <a:bodyPr/>
                    <a:lstStyle/>
                    <a:p>
                      <a:endParaRPr lang="en-GB"/>
                    </a:p>
                  </a:txBody>
                  <a:tcPr/>
                </a:tc>
                <a:tc gridSpan="12">
                  <a:txBody>
                    <a:bodyPr/>
                    <a:lstStyle/>
                    <a:p>
                      <a:pPr>
                        <a:lnSpc>
                          <a:spcPct val="107000"/>
                        </a:lnSpc>
                        <a:spcAft>
                          <a:spcPts val="800"/>
                        </a:spcAft>
                      </a:pPr>
                      <a:r>
                        <a:rPr lang="en-GB" sz="1100">
                          <a:effectLst/>
                        </a:rPr>
                        <a:t>23/24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12">
                  <a:txBody>
                    <a:bodyPr/>
                    <a:lstStyle/>
                    <a:p>
                      <a:pPr>
                        <a:lnSpc>
                          <a:spcPct val="107000"/>
                        </a:lnSpc>
                        <a:spcAft>
                          <a:spcPts val="800"/>
                        </a:spcAft>
                      </a:pPr>
                      <a:r>
                        <a:rPr lang="en-GB" sz="1100">
                          <a:effectLst/>
                        </a:rPr>
                        <a:t>24/25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9236519"/>
                  </a:ext>
                </a:extLst>
              </a:tr>
              <a:tr h="183649">
                <a:tc>
                  <a:txBody>
                    <a:bodyPr/>
                    <a:lstStyle/>
                    <a:p>
                      <a:pPr algn="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gridSpan="3">
                  <a:txBody>
                    <a:bodyPr/>
                    <a:lstStyle/>
                    <a:p>
                      <a:pPr>
                        <a:lnSpc>
                          <a:spcPct val="107000"/>
                        </a:lnSpc>
                        <a:spcAft>
                          <a:spcPts val="800"/>
                        </a:spcAft>
                      </a:pPr>
                      <a:r>
                        <a:rPr lang="en-GB" sz="1100">
                          <a:effectLst/>
                        </a:rPr>
                        <a:t>Q4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800"/>
                        </a:spcAft>
                      </a:pPr>
                      <a:r>
                        <a:rPr lang="en-GB" sz="1100">
                          <a:effectLst/>
                        </a:rPr>
                        <a:t>Q4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40008310"/>
                  </a:ext>
                </a:extLst>
              </a:tr>
              <a:tr h="183649">
                <a:tc>
                  <a:txBody>
                    <a:bodyPr/>
                    <a:lstStyle/>
                    <a:p>
                      <a:pPr algn="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F</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M</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A</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M</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A</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S</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O</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N</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D</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F</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M</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A</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M</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A</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S</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O</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N</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D</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J</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F</a:t>
                      </a:r>
                    </a:p>
                  </a:txBody>
                  <a:tcPr marL="66772" marR="66772" marT="0" marB="0"/>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M</a:t>
                      </a:r>
                    </a:p>
                  </a:txBody>
                  <a:tcPr marL="66772" marR="66772" marT="0" marB="0"/>
                </a:tc>
                <a:extLst>
                  <a:ext uri="{0D108BD9-81ED-4DB2-BD59-A6C34878D82A}">
                    <a16:rowId xmlns:a16="http://schemas.microsoft.com/office/drawing/2014/main" val="3422202872"/>
                  </a:ext>
                </a:extLst>
              </a:tr>
              <a:tr h="214370">
                <a:tc>
                  <a:txBody>
                    <a:bodyPr/>
                    <a:lstStyle/>
                    <a:p>
                      <a:pPr algn="r">
                        <a:lnSpc>
                          <a:spcPct val="107000"/>
                        </a:lnSpc>
                        <a:spcAft>
                          <a:spcPts val="800"/>
                        </a:spcAft>
                      </a:pPr>
                      <a:r>
                        <a:rPr lang="en-GB" sz="1100">
                          <a:effectLst/>
                        </a:rPr>
                        <a:t>WP0 Project Management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189333731"/>
                  </a:ext>
                </a:extLst>
              </a:tr>
              <a:tr h="214370">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100" b="0">
                          <a:effectLst/>
                          <a:latin typeface="Calibri" panose="020F0502020204030204" pitchFamily="34" charset="0"/>
                          <a:ea typeface="Calibri" panose="020F0502020204030204" pitchFamily="34" charset="0"/>
                          <a:cs typeface="Arial" panose="020B0604020202020204" pitchFamily="34" charset="0"/>
                        </a:rPr>
                        <a:t>Sustainability and Legacy Plan</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260605261"/>
                  </a:ext>
                </a:extLst>
              </a:tr>
              <a:tr h="214370">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Public cloud hosting tenders</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709533046"/>
                  </a:ext>
                </a:extLst>
              </a:tr>
              <a:tr h="212406">
                <a:tc>
                  <a:txBody>
                    <a:bodyPr/>
                    <a:lstStyle/>
                    <a:p>
                      <a:pPr algn="r">
                        <a:lnSpc>
                          <a:spcPct val="107000"/>
                        </a:lnSpc>
                        <a:spcAft>
                          <a:spcPts val="800"/>
                        </a:spcAft>
                      </a:pPr>
                      <a:r>
                        <a:rPr lang="en-GB" sz="1100" b="1">
                          <a:effectLst/>
                        </a:rPr>
                        <a:t>WP1 Preparation of Data Streams</a:t>
                      </a:r>
                      <a:endParaRPr lang="en-GB" sz="1100" b="1">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303064191"/>
                  </a:ext>
                </a:extLst>
              </a:tr>
              <a:tr h="169565">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Prepare </a:t>
                      </a:r>
                      <a:r>
                        <a:rPr lang="en-GB" sz="1100" b="0" err="1">
                          <a:effectLst/>
                          <a:latin typeface="Calibri" panose="020F0502020204030204" pitchFamily="34" charset="0"/>
                          <a:ea typeface="Calibri" panose="020F0502020204030204" pitchFamily="34" charset="0"/>
                          <a:cs typeface="Arial" panose="020B0604020202020204" pitchFamily="34" charset="0"/>
                        </a:rPr>
                        <a:t>tenders+supplier</a:t>
                      </a:r>
                      <a:r>
                        <a:rPr lang="en-GB" sz="1100" b="0">
                          <a:effectLst/>
                          <a:latin typeface="Calibri" panose="020F0502020204030204" pitchFamily="34" charset="0"/>
                          <a:ea typeface="Calibri" panose="020F0502020204030204" pitchFamily="34" charset="0"/>
                          <a:cs typeface="Arial" panose="020B0604020202020204" pitchFamily="34" charset="0"/>
                        </a:rPr>
                        <a:t> engagement</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916143927"/>
                  </a:ext>
                </a:extLst>
              </a:tr>
              <a:tr h="183581">
                <a:tc>
                  <a:txBody>
                    <a:bodyPr/>
                    <a:lstStyle/>
                    <a:p>
                      <a:pPr algn="r">
                        <a:lnSpc>
                          <a:spcPct val="107000"/>
                        </a:lnSpc>
                        <a:spcAft>
                          <a:spcPts val="800"/>
                        </a:spcAft>
                      </a:pPr>
                      <a:r>
                        <a:rPr lang="en-GB" sz="1100" b="0">
                          <a:effectLst/>
                        </a:rPr>
                        <a:t>Commercial EO data</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811696029"/>
                  </a:ext>
                </a:extLst>
              </a:tr>
              <a:tr h="183581">
                <a:tc>
                  <a:txBody>
                    <a:bodyPr/>
                    <a:lstStyle/>
                    <a:p>
                      <a:pPr algn="r">
                        <a:lnSpc>
                          <a:spcPct val="107000"/>
                        </a:lnSpc>
                        <a:spcAft>
                          <a:spcPts val="800"/>
                        </a:spcAft>
                      </a:pPr>
                      <a:r>
                        <a:rPr lang="en-GB" sz="1100" b="0">
                          <a:effectLst/>
                        </a:rPr>
                        <a:t>Public EO data </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999159933"/>
                  </a:ext>
                </a:extLst>
              </a:tr>
              <a:tr h="183581">
                <a:tc>
                  <a:txBody>
                    <a:bodyPr/>
                    <a:lstStyle/>
                    <a:p>
                      <a:pPr algn="r">
                        <a:lnSpc>
                          <a:spcPct val="107000"/>
                        </a:lnSpc>
                        <a:spcAft>
                          <a:spcPts val="800"/>
                        </a:spcAft>
                      </a:pPr>
                      <a:r>
                        <a:rPr lang="en-GB" sz="1100" b="0">
                          <a:effectLst/>
                        </a:rPr>
                        <a:t>Climate Projections</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993031193"/>
                  </a:ext>
                </a:extLst>
              </a:tr>
              <a:tr h="183581">
                <a:tc>
                  <a:txBody>
                    <a:bodyPr/>
                    <a:lstStyle/>
                    <a:p>
                      <a:pPr algn="r">
                        <a:lnSpc>
                          <a:spcPct val="107000"/>
                        </a:lnSpc>
                        <a:spcAft>
                          <a:spcPts val="800"/>
                        </a:spcAft>
                      </a:pPr>
                      <a:r>
                        <a:rPr lang="en-GB" sz="1100" b="0">
                          <a:effectLst/>
                        </a:rPr>
                        <a:t>Operations</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555860950"/>
                  </a:ext>
                </a:extLst>
              </a:tr>
              <a:tr h="183581">
                <a:tc>
                  <a:txBody>
                    <a:bodyPr/>
                    <a:lstStyle/>
                    <a:p>
                      <a:pPr algn="r">
                        <a:lnSpc>
                          <a:spcPct val="107000"/>
                        </a:lnSpc>
                        <a:spcAft>
                          <a:spcPts val="800"/>
                        </a:spcAft>
                      </a:pPr>
                      <a:r>
                        <a:rPr lang="en-GB" sz="1100" b="1">
                          <a:effectLst/>
                        </a:rPr>
                        <a:t>WP2 Hub Software Development</a:t>
                      </a:r>
                      <a:endParaRPr lang="en-GB" sz="1100" b="1">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856743658"/>
                  </a:ext>
                </a:extLst>
              </a:tr>
              <a:tr h="183581">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Prepare </a:t>
                      </a:r>
                      <a:r>
                        <a:rPr lang="en-GB" sz="1100" b="0" err="1">
                          <a:effectLst/>
                          <a:latin typeface="Calibri" panose="020F0502020204030204" pitchFamily="34" charset="0"/>
                          <a:ea typeface="Calibri" panose="020F0502020204030204" pitchFamily="34" charset="0"/>
                          <a:cs typeface="Arial" panose="020B0604020202020204" pitchFamily="34" charset="0"/>
                        </a:rPr>
                        <a:t>tenders+supplier</a:t>
                      </a:r>
                      <a:r>
                        <a:rPr lang="en-GB" sz="1100" b="0">
                          <a:effectLst/>
                          <a:latin typeface="Calibri" panose="020F0502020204030204" pitchFamily="34" charset="0"/>
                          <a:ea typeface="Calibri" panose="020F0502020204030204" pitchFamily="34" charset="0"/>
                          <a:cs typeface="Arial" panose="020B0604020202020204" pitchFamily="34" charset="0"/>
                        </a:rPr>
                        <a:t> engagement</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585636713"/>
                  </a:ext>
                </a:extLst>
              </a:tr>
              <a:tr h="175290">
                <a:tc>
                  <a:txBody>
                    <a:bodyPr/>
                    <a:lstStyle/>
                    <a:p>
                      <a:pPr algn="r">
                        <a:lnSpc>
                          <a:spcPct val="107000"/>
                        </a:lnSpc>
                        <a:spcAft>
                          <a:spcPts val="800"/>
                        </a:spcAft>
                      </a:pPr>
                      <a:r>
                        <a:rPr lang="en-GB" sz="1100" b="0">
                          <a:effectLst/>
                        </a:rPr>
                        <a:t>Production Implementation</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223530609"/>
                  </a:ext>
                </a:extLst>
              </a:tr>
              <a:tr h="202131">
                <a:tc>
                  <a:txBody>
                    <a:bodyPr/>
                    <a:lstStyle/>
                    <a:p>
                      <a:pPr algn="r">
                        <a:lnSpc>
                          <a:spcPct val="107000"/>
                        </a:lnSpc>
                        <a:spcAft>
                          <a:spcPts val="800"/>
                        </a:spcAft>
                      </a:pPr>
                      <a:r>
                        <a:rPr lang="en-GB" sz="1100" b="0">
                          <a:effectLst/>
                        </a:rPr>
                        <a:t>Operations</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4164604867"/>
                  </a:ext>
                </a:extLst>
              </a:tr>
              <a:tr h="183581">
                <a:tc>
                  <a:txBody>
                    <a:bodyPr/>
                    <a:lstStyle/>
                    <a:p>
                      <a:pPr algn="r">
                        <a:lnSpc>
                          <a:spcPct val="107000"/>
                        </a:lnSpc>
                        <a:spcAft>
                          <a:spcPts val="800"/>
                        </a:spcAft>
                      </a:pPr>
                      <a:r>
                        <a:rPr lang="en-GB" sz="1100">
                          <a:effectLst/>
                        </a:rPr>
                        <a:t>WP3 Platform Development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459591155"/>
                  </a:ext>
                </a:extLst>
              </a:tr>
              <a:tr h="183581">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Prepare </a:t>
                      </a:r>
                      <a:r>
                        <a:rPr lang="en-GB" sz="1100" b="0" err="1">
                          <a:effectLst/>
                          <a:latin typeface="Calibri" panose="020F0502020204030204" pitchFamily="34" charset="0"/>
                          <a:ea typeface="Calibri" panose="020F0502020204030204" pitchFamily="34" charset="0"/>
                          <a:cs typeface="Arial" panose="020B0604020202020204" pitchFamily="34" charset="0"/>
                        </a:rPr>
                        <a:t>tenders+supplier</a:t>
                      </a:r>
                      <a:r>
                        <a:rPr lang="en-GB" sz="1100" b="0">
                          <a:effectLst/>
                          <a:latin typeface="Calibri" panose="020F0502020204030204" pitchFamily="34" charset="0"/>
                          <a:ea typeface="Calibri" panose="020F0502020204030204" pitchFamily="34" charset="0"/>
                          <a:cs typeface="Arial" panose="020B0604020202020204" pitchFamily="34" charset="0"/>
                        </a:rPr>
                        <a:t> engagement</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432042784"/>
                  </a:ext>
                </a:extLst>
              </a:tr>
              <a:tr h="209687">
                <a:tc>
                  <a:txBody>
                    <a:bodyPr/>
                    <a:lstStyle/>
                    <a:p>
                      <a:pPr algn="r">
                        <a:lnSpc>
                          <a:spcPct val="107000"/>
                        </a:lnSpc>
                        <a:spcAft>
                          <a:spcPts val="800"/>
                        </a:spcAft>
                      </a:pPr>
                      <a:r>
                        <a:rPr lang="en-GB" sz="1100" b="0">
                          <a:effectLst/>
                        </a:rPr>
                        <a:t>Pilot implementations</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033865739"/>
                  </a:ext>
                </a:extLst>
              </a:tr>
              <a:tr h="214187">
                <a:tc>
                  <a:txBody>
                    <a:bodyPr/>
                    <a:lstStyle/>
                    <a:p>
                      <a:pPr algn="r">
                        <a:lnSpc>
                          <a:spcPct val="107000"/>
                        </a:lnSpc>
                        <a:spcAft>
                          <a:spcPts val="800"/>
                        </a:spcAft>
                      </a:pPr>
                      <a:r>
                        <a:rPr lang="en-GB" sz="1100" b="0">
                          <a:effectLst/>
                        </a:rPr>
                        <a:t>Production implementations</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587936775"/>
                  </a:ext>
                </a:extLst>
              </a:tr>
              <a:tr h="183581">
                <a:tc>
                  <a:txBody>
                    <a:bodyPr/>
                    <a:lstStyle/>
                    <a:p>
                      <a:pPr algn="r">
                        <a:lnSpc>
                          <a:spcPct val="107000"/>
                        </a:lnSpc>
                        <a:spcAft>
                          <a:spcPts val="800"/>
                        </a:spcAft>
                      </a:pPr>
                      <a:r>
                        <a:rPr lang="en-GB" sz="1100" b="0">
                          <a:effectLst/>
                        </a:rPr>
                        <a:t>Operations</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275182125"/>
                  </a:ext>
                </a:extLst>
              </a:tr>
              <a:tr h="183581">
                <a:tc>
                  <a:txBody>
                    <a:bodyPr/>
                    <a:lstStyle/>
                    <a:p>
                      <a:pPr algn="r">
                        <a:lnSpc>
                          <a:spcPct val="107000"/>
                        </a:lnSpc>
                        <a:spcAft>
                          <a:spcPts val="800"/>
                        </a:spcAft>
                      </a:pPr>
                      <a:r>
                        <a:rPr lang="en-GB" sz="1100">
                          <a:effectLst/>
                        </a:rPr>
                        <a:t>WP4 User Engagement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1281689139"/>
                  </a:ext>
                </a:extLst>
              </a:tr>
              <a:tr h="183581">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Prepare tenders – user pilots</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431005051"/>
                  </a:ext>
                </a:extLst>
              </a:tr>
              <a:tr h="183581">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User pilots</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435547291"/>
                  </a:ext>
                </a:extLst>
              </a:tr>
              <a:tr h="183581">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Framing and Validation of Propositions</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913902047"/>
                  </a:ext>
                </a:extLst>
              </a:tr>
              <a:tr h="183581">
                <a:tc>
                  <a:txBody>
                    <a:bodyPr/>
                    <a:lstStyle/>
                    <a:p>
                      <a:pPr algn="r">
                        <a:lnSpc>
                          <a:spcPct val="107000"/>
                        </a:lnSpc>
                        <a:spcAft>
                          <a:spcPts val="800"/>
                        </a:spcAft>
                      </a:pPr>
                      <a:r>
                        <a:rPr lang="en-GB" sz="1100" b="0">
                          <a:effectLst/>
                          <a:latin typeface="Calibri" panose="020F0502020204030204" pitchFamily="34" charset="0"/>
                          <a:ea typeface="Calibri" panose="020F0502020204030204" pitchFamily="34" charset="0"/>
                          <a:cs typeface="Arial" panose="020B0604020202020204" pitchFamily="34" charset="0"/>
                        </a:rPr>
                        <a:t>User Liaison and Stakeholder Forum</a:t>
                      </a: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230641186"/>
                  </a:ext>
                </a:extLst>
              </a:tr>
              <a:tr h="200620">
                <a:tc>
                  <a:txBody>
                    <a:bodyPr/>
                    <a:lstStyle/>
                    <a:p>
                      <a:pPr algn="r">
                        <a:lnSpc>
                          <a:spcPct val="107000"/>
                        </a:lnSpc>
                        <a:spcAft>
                          <a:spcPts val="800"/>
                        </a:spcAft>
                      </a:pPr>
                      <a:r>
                        <a:rPr lang="en-GB" sz="1100">
                          <a:effectLst/>
                        </a:rPr>
                        <a:t>WP5 Quality Assurance for EO Data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4173807140"/>
                  </a:ext>
                </a:extLst>
              </a:tr>
              <a:tr h="193788">
                <a:tc>
                  <a:txBody>
                    <a:bodyPr/>
                    <a:lstStyle/>
                    <a:p>
                      <a:pPr algn="r">
                        <a:lnSpc>
                          <a:spcPct val="107000"/>
                        </a:lnSpc>
                        <a:spcAft>
                          <a:spcPts val="800"/>
                        </a:spcAft>
                      </a:pPr>
                      <a:r>
                        <a:rPr lang="en-GB" sz="1100" b="0">
                          <a:effectLst/>
                        </a:rPr>
                        <a:t>Develop quality metric assessment </a:t>
                      </a:r>
                      <a:r>
                        <a:rPr lang="en-GB" sz="1100" b="0" err="1">
                          <a:effectLst/>
                        </a:rPr>
                        <a:t>req.s</a:t>
                      </a:r>
                      <a:r>
                        <a:rPr lang="en-GB" sz="1100" b="0">
                          <a:effectLst/>
                        </a:rPr>
                        <a:t> and spec for catalogue system</a:t>
                      </a:r>
                      <a:endParaRPr lang="en-GB" sz="1100" b="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gridSpan="3">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hMerge="1">
                  <a:txBody>
                    <a:bodyPr/>
                    <a:lstStyle/>
                    <a:p>
                      <a:endParaRPr lang="en-GB"/>
                    </a:p>
                  </a:txBody>
                  <a:tcPr/>
                </a:tc>
                <a:tc hMerge="1">
                  <a:txBody>
                    <a:bodyPr/>
                    <a:lstStyle/>
                    <a:p>
                      <a:endParaRPr lang="en-GB"/>
                    </a:p>
                  </a:txBody>
                  <a:tcPr/>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6772" marR="66772" marT="0" marB="0"/>
                </a:tc>
                <a:extLst>
                  <a:ext uri="{0D108BD9-81ED-4DB2-BD59-A6C34878D82A}">
                    <a16:rowId xmlns:a16="http://schemas.microsoft.com/office/drawing/2014/main" val="343855701"/>
                  </a:ext>
                </a:extLst>
              </a:tr>
            </a:tbl>
          </a:graphicData>
        </a:graphic>
      </p:graphicFrame>
      <p:sp>
        <p:nvSpPr>
          <p:cNvPr id="13" name="Rectangle 12">
            <a:extLst>
              <a:ext uri="{FF2B5EF4-FFF2-40B4-BE49-F238E27FC236}">
                <a16:creationId xmlns:a16="http://schemas.microsoft.com/office/drawing/2014/main" id="{81708F1F-6148-B3DE-6771-051C6B5EF351}"/>
              </a:ext>
            </a:extLst>
          </p:cNvPr>
          <p:cNvSpPr/>
          <p:nvPr/>
        </p:nvSpPr>
        <p:spPr>
          <a:xfrm>
            <a:off x="6968014" y="2315282"/>
            <a:ext cx="1618196"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4" name="Rectangle 13">
            <a:extLst>
              <a:ext uri="{FF2B5EF4-FFF2-40B4-BE49-F238E27FC236}">
                <a16:creationId xmlns:a16="http://schemas.microsoft.com/office/drawing/2014/main" id="{7720E5C9-B90C-1CAC-6B82-2F3D49F5BB9F}"/>
              </a:ext>
            </a:extLst>
          </p:cNvPr>
          <p:cNvSpPr/>
          <p:nvPr/>
        </p:nvSpPr>
        <p:spPr>
          <a:xfrm>
            <a:off x="5280524" y="2498846"/>
            <a:ext cx="1696795"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6" name="Rectangle 15">
            <a:extLst>
              <a:ext uri="{FF2B5EF4-FFF2-40B4-BE49-F238E27FC236}">
                <a16:creationId xmlns:a16="http://schemas.microsoft.com/office/drawing/2014/main" id="{E77B7DDA-F0DF-5A26-A4E7-5D9F750FB14D}"/>
              </a:ext>
            </a:extLst>
          </p:cNvPr>
          <p:cNvSpPr/>
          <p:nvPr/>
        </p:nvSpPr>
        <p:spPr>
          <a:xfrm>
            <a:off x="4846792" y="4002843"/>
            <a:ext cx="2115792"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7" name="Rectangle 16">
            <a:extLst>
              <a:ext uri="{FF2B5EF4-FFF2-40B4-BE49-F238E27FC236}">
                <a16:creationId xmlns:a16="http://schemas.microsoft.com/office/drawing/2014/main" id="{8AE84BEA-C7EE-8BD6-CA31-593171A14991}"/>
              </a:ext>
            </a:extLst>
          </p:cNvPr>
          <p:cNvSpPr/>
          <p:nvPr/>
        </p:nvSpPr>
        <p:spPr>
          <a:xfrm>
            <a:off x="5276295" y="3244507"/>
            <a:ext cx="4118524"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8" name="Rectangle 17">
            <a:extLst>
              <a:ext uri="{FF2B5EF4-FFF2-40B4-BE49-F238E27FC236}">
                <a16:creationId xmlns:a16="http://schemas.microsoft.com/office/drawing/2014/main" id="{5E430610-B482-E7AB-3053-94585AC8B11A}"/>
              </a:ext>
            </a:extLst>
          </p:cNvPr>
          <p:cNvSpPr/>
          <p:nvPr/>
        </p:nvSpPr>
        <p:spPr>
          <a:xfrm>
            <a:off x="7771363" y="2117037"/>
            <a:ext cx="3228626"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9" name="Rectangle 18">
            <a:extLst>
              <a:ext uri="{FF2B5EF4-FFF2-40B4-BE49-F238E27FC236}">
                <a16:creationId xmlns:a16="http://schemas.microsoft.com/office/drawing/2014/main" id="{F77DCF0C-DAA2-2D2B-58D7-5AAE647BAD00}"/>
              </a:ext>
            </a:extLst>
          </p:cNvPr>
          <p:cNvSpPr/>
          <p:nvPr/>
        </p:nvSpPr>
        <p:spPr>
          <a:xfrm>
            <a:off x="6992168" y="2680450"/>
            <a:ext cx="4007822"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20" name="Rectangle 19">
            <a:extLst>
              <a:ext uri="{FF2B5EF4-FFF2-40B4-BE49-F238E27FC236}">
                <a16:creationId xmlns:a16="http://schemas.microsoft.com/office/drawing/2014/main" id="{44EC5E5C-D9E8-ED2E-2710-83D985ADF08D}"/>
              </a:ext>
            </a:extLst>
          </p:cNvPr>
          <p:cNvSpPr/>
          <p:nvPr/>
        </p:nvSpPr>
        <p:spPr>
          <a:xfrm>
            <a:off x="9412715" y="3419874"/>
            <a:ext cx="1587274"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21" name="Rectangle 20">
            <a:extLst>
              <a:ext uri="{FF2B5EF4-FFF2-40B4-BE49-F238E27FC236}">
                <a16:creationId xmlns:a16="http://schemas.microsoft.com/office/drawing/2014/main" id="{5FD1E5AD-1030-FD8D-B8AA-89910827BE55}"/>
              </a:ext>
            </a:extLst>
          </p:cNvPr>
          <p:cNvSpPr/>
          <p:nvPr/>
        </p:nvSpPr>
        <p:spPr>
          <a:xfrm>
            <a:off x="3854568" y="1119507"/>
            <a:ext cx="7145421"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22" name="Rectangle 21">
            <a:extLst>
              <a:ext uri="{FF2B5EF4-FFF2-40B4-BE49-F238E27FC236}">
                <a16:creationId xmlns:a16="http://schemas.microsoft.com/office/drawing/2014/main" id="{5E7A1325-9784-AFDE-FEB2-D80CC2A78558}"/>
              </a:ext>
            </a:extLst>
          </p:cNvPr>
          <p:cNvSpPr/>
          <p:nvPr/>
        </p:nvSpPr>
        <p:spPr>
          <a:xfrm>
            <a:off x="3854568" y="4788947"/>
            <a:ext cx="364045"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1" name="Rectangle 10">
            <a:extLst>
              <a:ext uri="{FF2B5EF4-FFF2-40B4-BE49-F238E27FC236}">
                <a16:creationId xmlns:a16="http://schemas.microsoft.com/office/drawing/2014/main" id="{EB92934C-17DF-5378-0E42-66CFDDD08D67}"/>
              </a:ext>
            </a:extLst>
          </p:cNvPr>
          <p:cNvSpPr/>
          <p:nvPr/>
        </p:nvSpPr>
        <p:spPr>
          <a:xfrm>
            <a:off x="6137255" y="4198502"/>
            <a:ext cx="4042987"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2" name="Rectangle 11">
            <a:extLst>
              <a:ext uri="{FF2B5EF4-FFF2-40B4-BE49-F238E27FC236}">
                <a16:creationId xmlns:a16="http://schemas.microsoft.com/office/drawing/2014/main" id="{B9E902A6-6487-EE76-7EA2-181F3AAB1522}"/>
              </a:ext>
            </a:extLst>
          </p:cNvPr>
          <p:cNvSpPr/>
          <p:nvPr/>
        </p:nvSpPr>
        <p:spPr>
          <a:xfrm>
            <a:off x="10215553" y="4419311"/>
            <a:ext cx="784436"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9" name="Rectangle 8">
            <a:extLst>
              <a:ext uri="{FF2B5EF4-FFF2-40B4-BE49-F238E27FC236}">
                <a16:creationId xmlns:a16="http://schemas.microsoft.com/office/drawing/2014/main" id="{18836867-B3FA-C0B6-EE45-2A8F4A69826A}"/>
              </a:ext>
            </a:extLst>
          </p:cNvPr>
          <p:cNvSpPr/>
          <p:nvPr/>
        </p:nvSpPr>
        <p:spPr>
          <a:xfrm>
            <a:off x="3854569" y="5750302"/>
            <a:ext cx="714542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24" name="Bent Arrow 23">
            <a:extLst>
              <a:ext uri="{FF2B5EF4-FFF2-40B4-BE49-F238E27FC236}">
                <a16:creationId xmlns:a16="http://schemas.microsoft.com/office/drawing/2014/main" id="{EA337A72-8065-3024-DC38-D95322F70851}"/>
              </a:ext>
            </a:extLst>
          </p:cNvPr>
          <p:cNvSpPr/>
          <p:nvPr/>
        </p:nvSpPr>
        <p:spPr>
          <a:xfrm rot="5400000" flipH="1">
            <a:off x="6668522" y="295121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5" name="Bent Arrow 24">
            <a:extLst>
              <a:ext uri="{FF2B5EF4-FFF2-40B4-BE49-F238E27FC236}">
                <a16:creationId xmlns:a16="http://schemas.microsoft.com/office/drawing/2014/main" id="{0D335507-B4D6-58B6-6DC0-ADD929DB2F9F}"/>
              </a:ext>
            </a:extLst>
          </p:cNvPr>
          <p:cNvSpPr/>
          <p:nvPr/>
        </p:nvSpPr>
        <p:spPr>
          <a:xfrm rot="5400000" flipH="1">
            <a:off x="7476250" y="295121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6" name="Bent Arrow 25">
            <a:extLst>
              <a:ext uri="{FF2B5EF4-FFF2-40B4-BE49-F238E27FC236}">
                <a16:creationId xmlns:a16="http://schemas.microsoft.com/office/drawing/2014/main" id="{5A592587-FCC0-23EA-2BA6-DE9964F37791}"/>
              </a:ext>
            </a:extLst>
          </p:cNvPr>
          <p:cNvSpPr/>
          <p:nvPr/>
        </p:nvSpPr>
        <p:spPr>
          <a:xfrm rot="5400000" flipH="1">
            <a:off x="8286238" y="295121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7" name="Bent Arrow 39">
            <a:extLst>
              <a:ext uri="{FF2B5EF4-FFF2-40B4-BE49-F238E27FC236}">
                <a16:creationId xmlns:a16="http://schemas.microsoft.com/office/drawing/2014/main" id="{96E4C204-85F1-85F8-0E18-1A134EE32A1F}"/>
              </a:ext>
            </a:extLst>
          </p:cNvPr>
          <p:cNvSpPr/>
          <p:nvPr/>
        </p:nvSpPr>
        <p:spPr>
          <a:xfrm rot="5400000" flipH="1">
            <a:off x="9080328" y="295121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9" name="Bent Arrow 37">
            <a:extLst>
              <a:ext uri="{FF2B5EF4-FFF2-40B4-BE49-F238E27FC236}">
                <a16:creationId xmlns:a16="http://schemas.microsoft.com/office/drawing/2014/main" id="{8DCCD042-2984-ABEB-1673-1D171EB3A93E}"/>
              </a:ext>
            </a:extLst>
          </p:cNvPr>
          <p:cNvSpPr/>
          <p:nvPr/>
        </p:nvSpPr>
        <p:spPr>
          <a:xfrm rot="5400000" flipH="1">
            <a:off x="8299738" y="3923557"/>
            <a:ext cx="394368" cy="3869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0" name="Bent Arrow 39">
            <a:extLst>
              <a:ext uri="{FF2B5EF4-FFF2-40B4-BE49-F238E27FC236}">
                <a16:creationId xmlns:a16="http://schemas.microsoft.com/office/drawing/2014/main" id="{CE1CF2C6-D5B7-2FC8-D98F-38871D2FA346}"/>
              </a:ext>
            </a:extLst>
          </p:cNvPr>
          <p:cNvSpPr/>
          <p:nvPr/>
        </p:nvSpPr>
        <p:spPr>
          <a:xfrm rot="5400000" flipH="1">
            <a:off x="9105349" y="3923557"/>
            <a:ext cx="394368" cy="3869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1" name="Bent Arrow 39">
            <a:extLst>
              <a:ext uri="{FF2B5EF4-FFF2-40B4-BE49-F238E27FC236}">
                <a16:creationId xmlns:a16="http://schemas.microsoft.com/office/drawing/2014/main" id="{BF720621-2BF7-6510-47E8-3BF8F56242CD}"/>
              </a:ext>
            </a:extLst>
          </p:cNvPr>
          <p:cNvSpPr/>
          <p:nvPr/>
        </p:nvSpPr>
        <p:spPr>
          <a:xfrm rot="5400000" flipH="1">
            <a:off x="9908333" y="3923557"/>
            <a:ext cx="394368" cy="3869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2" name="Bent Arrow 34">
            <a:extLst>
              <a:ext uri="{FF2B5EF4-FFF2-40B4-BE49-F238E27FC236}">
                <a16:creationId xmlns:a16="http://schemas.microsoft.com/office/drawing/2014/main" id="{371F8D47-545C-625B-14EF-06131D15CFFB}"/>
              </a:ext>
            </a:extLst>
          </p:cNvPr>
          <p:cNvSpPr/>
          <p:nvPr/>
        </p:nvSpPr>
        <p:spPr>
          <a:xfrm rot="5400000" flipH="1">
            <a:off x="6668304" y="219143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4" name="Bent Arrow 39">
            <a:extLst>
              <a:ext uri="{FF2B5EF4-FFF2-40B4-BE49-F238E27FC236}">
                <a16:creationId xmlns:a16="http://schemas.microsoft.com/office/drawing/2014/main" id="{6CEB4750-0F15-D27C-25FF-C6556D4B5021}"/>
              </a:ext>
            </a:extLst>
          </p:cNvPr>
          <p:cNvSpPr/>
          <p:nvPr/>
        </p:nvSpPr>
        <p:spPr>
          <a:xfrm rot="5400000" flipH="1">
            <a:off x="8286837" y="183191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5" name="Bent Arrow 39">
            <a:extLst>
              <a:ext uri="{FF2B5EF4-FFF2-40B4-BE49-F238E27FC236}">
                <a16:creationId xmlns:a16="http://schemas.microsoft.com/office/drawing/2014/main" id="{BFD55E7B-A902-2569-7963-0C6D577DC4B1}"/>
              </a:ext>
            </a:extLst>
          </p:cNvPr>
          <p:cNvSpPr/>
          <p:nvPr/>
        </p:nvSpPr>
        <p:spPr>
          <a:xfrm rot="5400000" flipH="1">
            <a:off x="9089701" y="1830282"/>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41" name="TextBox 40">
            <a:extLst>
              <a:ext uri="{FF2B5EF4-FFF2-40B4-BE49-F238E27FC236}">
                <a16:creationId xmlns:a16="http://schemas.microsoft.com/office/drawing/2014/main" id="{77FC8D01-EE7E-98C1-E106-7288285907F4}"/>
              </a:ext>
            </a:extLst>
          </p:cNvPr>
          <p:cNvSpPr txBox="1"/>
          <p:nvPr/>
        </p:nvSpPr>
        <p:spPr>
          <a:xfrm>
            <a:off x="9039673" y="3734445"/>
            <a:ext cx="1152381" cy="369332"/>
          </a:xfrm>
          <a:prstGeom prst="rect">
            <a:avLst/>
          </a:prstGeom>
          <a:noFill/>
        </p:spPr>
        <p:txBody>
          <a:bodyPr wrap="square" lIns="91440" tIns="45720" rIns="91440" bIns="45720" rtlCol="0" anchor="t">
            <a:spAutoFit/>
          </a:bodyPr>
          <a:lstStyle/>
          <a:p>
            <a:pPr algn="r"/>
            <a:r>
              <a:rPr lang="en-GB" sz="900" b="1"/>
              <a:t>Commercial data integration  </a:t>
            </a:r>
            <a:endParaRPr lang="en-GB" sz="900" b="1">
              <a:cs typeface="Calibri"/>
            </a:endParaRPr>
          </a:p>
        </p:txBody>
      </p:sp>
      <p:sp>
        <p:nvSpPr>
          <p:cNvPr id="42" name="TextBox 41">
            <a:extLst>
              <a:ext uri="{FF2B5EF4-FFF2-40B4-BE49-F238E27FC236}">
                <a16:creationId xmlns:a16="http://schemas.microsoft.com/office/drawing/2014/main" id="{B86F9C84-E39D-0D28-F3BE-0F0B41F5436F}"/>
              </a:ext>
            </a:extLst>
          </p:cNvPr>
          <p:cNvSpPr txBox="1"/>
          <p:nvPr/>
        </p:nvSpPr>
        <p:spPr>
          <a:xfrm>
            <a:off x="10287171" y="3736303"/>
            <a:ext cx="832331" cy="369332"/>
          </a:xfrm>
          <a:prstGeom prst="rect">
            <a:avLst/>
          </a:prstGeom>
          <a:noFill/>
        </p:spPr>
        <p:txBody>
          <a:bodyPr wrap="square" lIns="91440" tIns="45720" rIns="91440" bIns="45720" rtlCol="0" anchor="t">
            <a:spAutoFit/>
          </a:bodyPr>
          <a:lstStyle/>
          <a:p>
            <a:r>
              <a:rPr lang="en-GB" sz="900" b="1"/>
              <a:t>Production Platforms </a:t>
            </a:r>
            <a:endParaRPr lang="en-GB" sz="900" b="1">
              <a:cs typeface="Calibri"/>
            </a:endParaRPr>
          </a:p>
        </p:txBody>
      </p:sp>
      <p:sp>
        <p:nvSpPr>
          <p:cNvPr id="45" name="Star: 5 Points 61">
            <a:extLst>
              <a:ext uri="{FF2B5EF4-FFF2-40B4-BE49-F238E27FC236}">
                <a16:creationId xmlns:a16="http://schemas.microsoft.com/office/drawing/2014/main" id="{406AD7B1-D1DE-3E83-5EFD-D1C184072477}"/>
              </a:ext>
            </a:extLst>
          </p:cNvPr>
          <p:cNvSpPr/>
          <p:nvPr/>
        </p:nvSpPr>
        <p:spPr>
          <a:xfrm>
            <a:off x="6883011" y="3197172"/>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6" name="Star: 5 Points 62">
            <a:extLst>
              <a:ext uri="{FF2B5EF4-FFF2-40B4-BE49-F238E27FC236}">
                <a16:creationId xmlns:a16="http://schemas.microsoft.com/office/drawing/2014/main" id="{D7FFE0FB-384E-2C3D-EE02-D6D61BDAD20D}"/>
              </a:ext>
            </a:extLst>
          </p:cNvPr>
          <p:cNvSpPr/>
          <p:nvPr/>
        </p:nvSpPr>
        <p:spPr>
          <a:xfrm>
            <a:off x="7685181" y="3193230"/>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7" name="Star: 5 Points 63">
            <a:extLst>
              <a:ext uri="{FF2B5EF4-FFF2-40B4-BE49-F238E27FC236}">
                <a16:creationId xmlns:a16="http://schemas.microsoft.com/office/drawing/2014/main" id="{4F14423E-6DEF-CD9B-88DF-533F761AD649}"/>
              </a:ext>
            </a:extLst>
          </p:cNvPr>
          <p:cNvSpPr/>
          <p:nvPr/>
        </p:nvSpPr>
        <p:spPr>
          <a:xfrm>
            <a:off x="8505758" y="3201778"/>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8" name="Star: 5 Points 64">
            <a:extLst>
              <a:ext uri="{FF2B5EF4-FFF2-40B4-BE49-F238E27FC236}">
                <a16:creationId xmlns:a16="http://schemas.microsoft.com/office/drawing/2014/main" id="{E8E41DD9-7546-CF9C-7A87-370CF7D7B34F}"/>
              </a:ext>
            </a:extLst>
          </p:cNvPr>
          <p:cNvSpPr/>
          <p:nvPr/>
        </p:nvSpPr>
        <p:spPr>
          <a:xfrm>
            <a:off x="9307384" y="3183676"/>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53" name="Straight Arrow Connector 52">
            <a:extLst>
              <a:ext uri="{FF2B5EF4-FFF2-40B4-BE49-F238E27FC236}">
                <a16:creationId xmlns:a16="http://schemas.microsoft.com/office/drawing/2014/main" id="{A4310B75-B310-D8F6-86FB-842F7E854E61}"/>
              </a:ext>
            </a:extLst>
          </p:cNvPr>
          <p:cNvCxnSpPr>
            <a:cxnSpLocks/>
            <a:stCxn id="14" idx="3"/>
          </p:cNvCxnSpPr>
          <p:nvPr/>
        </p:nvCxnSpPr>
        <p:spPr>
          <a:xfrm>
            <a:off x="6977319" y="2570846"/>
            <a:ext cx="1" cy="1366573"/>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Star: 5 Points 28">
            <a:extLst>
              <a:ext uri="{FF2B5EF4-FFF2-40B4-BE49-F238E27FC236}">
                <a16:creationId xmlns:a16="http://schemas.microsoft.com/office/drawing/2014/main" id="{9AA2C1AD-073B-4C51-8C87-B3CB611A31D1}"/>
              </a:ext>
            </a:extLst>
          </p:cNvPr>
          <p:cNvSpPr/>
          <p:nvPr/>
        </p:nvSpPr>
        <p:spPr>
          <a:xfrm>
            <a:off x="6879943" y="2445522"/>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5" name="TextBox 54">
            <a:extLst>
              <a:ext uri="{FF2B5EF4-FFF2-40B4-BE49-F238E27FC236}">
                <a16:creationId xmlns:a16="http://schemas.microsoft.com/office/drawing/2014/main" id="{BBD79890-5F73-1382-FC54-F42D72A5196D}"/>
              </a:ext>
            </a:extLst>
          </p:cNvPr>
          <p:cNvSpPr txBox="1"/>
          <p:nvPr/>
        </p:nvSpPr>
        <p:spPr>
          <a:xfrm>
            <a:off x="6552107" y="2774113"/>
            <a:ext cx="832331" cy="230832"/>
          </a:xfrm>
          <a:prstGeom prst="rect">
            <a:avLst/>
          </a:prstGeom>
          <a:noFill/>
        </p:spPr>
        <p:txBody>
          <a:bodyPr wrap="square" lIns="91440" tIns="45720" rIns="91440" bIns="45720" rtlCol="0" anchor="t">
            <a:spAutoFit/>
          </a:bodyPr>
          <a:lstStyle/>
          <a:p>
            <a:r>
              <a:rPr lang="en-GB" sz="900" b="1"/>
              <a:t> Hub  MVP</a:t>
            </a:r>
          </a:p>
        </p:txBody>
      </p:sp>
      <p:sp>
        <p:nvSpPr>
          <p:cNvPr id="57" name="Star: 5 Points 33">
            <a:extLst>
              <a:ext uri="{FF2B5EF4-FFF2-40B4-BE49-F238E27FC236}">
                <a16:creationId xmlns:a16="http://schemas.microsoft.com/office/drawing/2014/main" id="{6FC87D1B-7CCE-9891-6447-20717B281CBC}"/>
              </a:ext>
            </a:extLst>
          </p:cNvPr>
          <p:cNvSpPr/>
          <p:nvPr/>
        </p:nvSpPr>
        <p:spPr>
          <a:xfrm>
            <a:off x="8493809" y="2081064"/>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8" name="Star: 5 Points 38">
            <a:extLst>
              <a:ext uri="{FF2B5EF4-FFF2-40B4-BE49-F238E27FC236}">
                <a16:creationId xmlns:a16="http://schemas.microsoft.com/office/drawing/2014/main" id="{022E3637-AE01-2C2C-767B-320989887935}"/>
              </a:ext>
            </a:extLst>
          </p:cNvPr>
          <p:cNvSpPr/>
          <p:nvPr/>
        </p:nvSpPr>
        <p:spPr>
          <a:xfrm>
            <a:off x="9299927" y="2069018"/>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61" name="TextBox 60">
            <a:extLst>
              <a:ext uri="{FF2B5EF4-FFF2-40B4-BE49-F238E27FC236}">
                <a16:creationId xmlns:a16="http://schemas.microsoft.com/office/drawing/2014/main" id="{5E3588D8-96BB-6B6E-E083-9B765CFB6C9C}"/>
              </a:ext>
            </a:extLst>
          </p:cNvPr>
          <p:cNvSpPr txBox="1"/>
          <p:nvPr/>
        </p:nvSpPr>
        <p:spPr>
          <a:xfrm>
            <a:off x="9232396" y="1690392"/>
            <a:ext cx="1681624" cy="369332"/>
          </a:xfrm>
          <a:prstGeom prst="rect">
            <a:avLst/>
          </a:prstGeom>
          <a:noFill/>
        </p:spPr>
        <p:txBody>
          <a:bodyPr wrap="square" lIns="91440" tIns="45720" rIns="91440" bIns="45720" rtlCol="0" anchor="t">
            <a:spAutoFit/>
          </a:bodyPr>
          <a:lstStyle/>
          <a:p>
            <a:pPr algn="r"/>
            <a:r>
              <a:rPr lang="en-GB" sz="900" b="1"/>
              <a:t>Commercial EO Data streams integration</a:t>
            </a:r>
          </a:p>
        </p:txBody>
      </p:sp>
      <p:sp>
        <p:nvSpPr>
          <p:cNvPr id="62" name="TextBox 61">
            <a:extLst>
              <a:ext uri="{FF2B5EF4-FFF2-40B4-BE49-F238E27FC236}">
                <a16:creationId xmlns:a16="http://schemas.microsoft.com/office/drawing/2014/main" id="{3CC18AAA-3665-EDB5-2CC4-18304E511F68}"/>
              </a:ext>
            </a:extLst>
          </p:cNvPr>
          <p:cNvSpPr txBox="1"/>
          <p:nvPr/>
        </p:nvSpPr>
        <p:spPr>
          <a:xfrm>
            <a:off x="6090634" y="2039077"/>
            <a:ext cx="1453748" cy="369332"/>
          </a:xfrm>
          <a:prstGeom prst="rect">
            <a:avLst/>
          </a:prstGeom>
          <a:noFill/>
        </p:spPr>
        <p:txBody>
          <a:bodyPr wrap="square" lIns="91440" tIns="45720" rIns="91440" bIns="45720" rtlCol="0" anchor="t">
            <a:spAutoFit/>
          </a:bodyPr>
          <a:lstStyle/>
          <a:p>
            <a:r>
              <a:rPr lang="en-GB" sz="900" b="1"/>
              <a:t>Climate Data streams integration</a:t>
            </a:r>
          </a:p>
        </p:txBody>
      </p:sp>
      <p:sp>
        <p:nvSpPr>
          <p:cNvPr id="2" name="Rectangle 1">
            <a:extLst>
              <a:ext uri="{FF2B5EF4-FFF2-40B4-BE49-F238E27FC236}">
                <a16:creationId xmlns:a16="http://schemas.microsoft.com/office/drawing/2014/main" id="{BB054EC2-F91E-DAD3-C03E-42E9CA8E5AC7}"/>
              </a:ext>
            </a:extLst>
          </p:cNvPr>
          <p:cNvSpPr/>
          <p:nvPr/>
        </p:nvSpPr>
        <p:spPr>
          <a:xfrm>
            <a:off x="4218613" y="4958240"/>
            <a:ext cx="1659325"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3" name="Rectangle 2">
            <a:extLst>
              <a:ext uri="{FF2B5EF4-FFF2-40B4-BE49-F238E27FC236}">
                <a16:creationId xmlns:a16="http://schemas.microsoft.com/office/drawing/2014/main" id="{8893D1C2-511D-AFE3-B03D-9735FAF61A2D}"/>
              </a:ext>
            </a:extLst>
          </p:cNvPr>
          <p:cNvSpPr/>
          <p:nvPr/>
        </p:nvSpPr>
        <p:spPr>
          <a:xfrm>
            <a:off x="5921469" y="4956296"/>
            <a:ext cx="1659325" cy="144000"/>
          </a:xfrm>
          <a:prstGeom prst="rect">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solidFill>
                <a:schemeClr val="tx1"/>
              </a:solidFill>
            </a:endParaRPr>
          </a:p>
        </p:txBody>
      </p:sp>
      <p:sp>
        <p:nvSpPr>
          <p:cNvPr id="5" name="TextBox 4">
            <a:extLst>
              <a:ext uri="{FF2B5EF4-FFF2-40B4-BE49-F238E27FC236}">
                <a16:creationId xmlns:a16="http://schemas.microsoft.com/office/drawing/2014/main" id="{352165C6-6E57-5E9B-8FD3-4A278DE274A8}"/>
              </a:ext>
            </a:extLst>
          </p:cNvPr>
          <p:cNvSpPr txBox="1"/>
          <p:nvPr/>
        </p:nvSpPr>
        <p:spPr>
          <a:xfrm>
            <a:off x="5248215" y="4477235"/>
            <a:ext cx="1335091" cy="230832"/>
          </a:xfrm>
          <a:prstGeom prst="rect">
            <a:avLst/>
          </a:prstGeom>
          <a:noFill/>
        </p:spPr>
        <p:txBody>
          <a:bodyPr wrap="square" lIns="91440" tIns="45720" rIns="91440" bIns="45720" rtlCol="0" anchor="t">
            <a:spAutoFit/>
          </a:bodyPr>
          <a:lstStyle/>
          <a:p>
            <a:r>
              <a:rPr lang="en-GB" sz="900" b="1"/>
              <a:t>User pilots complete </a:t>
            </a:r>
            <a:endParaRPr lang="en-GB" sz="900" b="1">
              <a:cs typeface="Calibri"/>
            </a:endParaRPr>
          </a:p>
        </p:txBody>
      </p:sp>
      <p:sp>
        <p:nvSpPr>
          <p:cNvPr id="63" name="Bent Arrow 34">
            <a:extLst>
              <a:ext uri="{FF2B5EF4-FFF2-40B4-BE49-F238E27FC236}">
                <a16:creationId xmlns:a16="http://schemas.microsoft.com/office/drawing/2014/main" id="{FDE1DE61-29A6-5F96-18C4-D58A965846DC}"/>
              </a:ext>
            </a:extLst>
          </p:cNvPr>
          <p:cNvSpPr/>
          <p:nvPr/>
        </p:nvSpPr>
        <p:spPr>
          <a:xfrm rot="5400000" flipH="1">
            <a:off x="7266436" y="4665701"/>
            <a:ext cx="394368" cy="420955"/>
          </a:xfrm>
          <a:prstGeom prst="bentArrow">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64" name="TextBox 63">
            <a:extLst>
              <a:ext uri="{FF2B5EF4-FFF2-40B4-BE49-F238E27FC236}">
                <a16:creationId xmlns:a16="http://schemas.microsoft.com/office/drawing/2014/main" id="{B5282CE5-9EF1-FED9-DA45-EFB2D6D2C63A}"/>
              </a:ext>
            </a:extLst>
          </p:cNvPr>
          <p:cNvSpPr txBox="1"/>
          <p:nvPr/>
        </p:nvSpPr>
        <p:spPr>
          <a:xfrm>
            <a:off x="6749304" y="4463567"/>
            <a:ext cx="1993258" cy="230832"/>
          </a:xfrm>
          <a:prstGeom prst="rect">
            <a:avLst/>
          </a:prstGeom>
          <a:noFill/>
        </p:spPr>
        <p:txBody>
          <a:bodyPr wrap="square" lIns="91440" tIns="45720" rIns="91440" bIns="45720" rtlCol="0" anchor="t">
            <a:spAutoFit/>
          </a:bodyPr>
          <a:lstStyle/>
          <a:p>
            <a:r>
              <a:rPr lang="en-GB" sz="900" b="1"/>
              <a:t>User pilots extension complete</a:t>
            </a:r>
            <a:endParaRPr lang="en-GB" sz="900" b="1">
              <a:cs typeface="Calibri"/>
            </a:endParaRPr>
          </a:p>
        </p:txBody>
      </p:sp>
      <p:sp>
        <p:nvSpPr>
          <p:cNvPr id="65" name="Rectangle 64">
            <a:extLst>
              <a:ext uri="{FF2B5EF4-FFF2-40B4-BE49-F238E27FC236}">
                <a16:creationId xmlns:a16="http://schemas.microsoft.com/office/drawing/2014/main" id="{294FEC00-4DFD-65DD-174F-95356B564556}"/>
              </a:ext>
            </a:extLst>
          </p:cNvPr>
          <p:cNvSpPr/>
          <p:nvPr/>
        </p:nvSpPr>
        <p:spPr>
          <a:xfrm>
            <a:off x="3846102" y="3054915"/>
            <a:ext cx="561675" cy="11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69" name="TextBox 68">
            <a:extLst>
              <a:ext uri="{FF2B5EF4-FFF2-40B4-BE49-F238E27FC236}">
                <a16:creationId xmlns:a16="http://schemas.microsoft.com/office/drawing/2014/main" id="{D2864B6B-7EA4-EA57-0F74-60A523BB106F}"/>
              </a:ext>
            </a:extLst>
          </p:cNvPr>
          <p:cNvSpPr txBox="1"/>
          <p:nvPr/>
        </p:nvSpPr>
        <p:spPr>
          <a:xfrm>
            <a:off x="5263142" y="2663060"/>
            <a:ext cx="1118175" cy="369332"/>
          </a:xfrm>
          <a:prstGeom prst="rect">
            <a:avLst/>
          </a:prstGeom>
          <a:noFill/>
        </p:spPr>
        <p:txBody>
          <a:bodyPr wrap="square" lIns="91440" tIns="45720" rIns="91440" bIns="45720" rtlCol="0" anchor="t">
            <a:spAutoFit/>
          </a:bodyPr>
          <a:lstStyle/>
          <a:p>
            <a:r>
              <a:rPr lang="en-GB" sz="900" b="1"/>
              <a:t>Tender award Production Hub </a:t>
            </a:r>
          </a:p>
        </p:txBody>
      </p:sp>
      <p:sp>
        <p:nvSpPr>
          <p:cNvPr id="77" name="Rectangle 76">
            <a:extLst>
              <a:ext uri="{FF2B5EF4-FFF2-40B4-BE49-F238E27FC236}">
                <a16:creationId xmlns:a16="http://schemas.microsoft.com/office/drawing/2014/main" id="{F42CD0D6-3A7C-DF17-7222-A5E99159460D}"/>
              </a:ext>
            </a:extLst>
          </p:cNvPr>
          <p:cNvSpPr/>
          <p:nvPr/>
        </p:nvSpPr>
        <p:spPr>
          <a:xfrm>
            <a:off x="5488933" y="4769673"/>
            <a:ext cx="420956" cy="144000"/>
          </a:xfrm>
          <a:prstGeom prst="rect">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4" name="Bent Arrow 34">
            <a:extLst>
              <a:ext uri="{FF2B5EF4-FFF2-40B4-BE49-F238E27FC236}">
                <a16:creationId xmlns:a16="http://schemas.microsoft.com/office/drawing/2014/main" id="{A3891FB3-23AA-62FD-A7F9-CF7A81617DED}"/>
              </a:ext>
            </a:extLst>
          </p:cNvPr>
          <p:cNvSpPr/>
          <p:nvPr/>
        </p:nvSpPr>
        <p:spPr>
          <a:xfrm rot="5400000" flipH="1">
            <a:off x="5554903" y="4664782"/>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78" name="Rectangle 77">
            <a:extLst>
              <a:ext uri="{FF2B5EF4-FFF2-40B4-BE49-F238E27FC236}">
                <a16:creationId xmlns:a16="http://schemas.microsoft.com/office/drawing/2014/main" id="{C762231D-7633-00D4-8D8B-680178C2BE2B}"/>
              </a:ext>
            </a:extLst>
          </p:cNvPr>
          <p:cNvSpPr/>
          <p:nvPr/>
        </p:nvSpPr>
        <p:spPr>
          <a:xfrm>
            <a:off x="4416715" y="3805367"/>
            <a:ext cx="421193"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80" name="TextBox 79">
            <a:extLst>
              <a:ext uri="{FF2B5EF4-FFF2-40B4-BE49-F238E27FC236}">
                <a16:creationId xmlns:a16="http://schemas.microsoft.com/office/drawing/2014/main" id="{D7E3F656-9719-01F5-B655-205B635BBB06}"/>
              </a:ext>
            </a:extLst>
          </p:cNvPr>
          <p:cNvSpPr txBox="1"/>
          <p:nvPr/>
        </p:nvSpPr>
        <p:spPr>
          <a:xfrm>
            <a:off x="3803831" y="3360408"/>
            <a:ext cx="1051708" cy="369332"/>
          </a:xfrm>
          <a:prstGeom prst="rect">
            <a:avLst/>
          </a:prstGeom>
          <a:noFill/>
        </p:spPr>
        <p:txBody>
          <a:bodyPr wrap="square" lIns="91440" tIns="45720" rIns="91440" bIns="45720" rtlCol="0" anchor="t">
            <a:spAutoFit/>
          </a:bodyPr>
          <a:lstStyle/>
          <a:p>
            <a:r>
              <a:rPr lang="en-GB" sz="900" b="1"/>
              <a:t>Tender award Platform pilots</a:t>
            </a:r>
          </a:p>
        </p:txBody>
      </p:sp>
      <p:sp>
        <p:nvSpPr>
          <p:cNvPr id="36" name="TextBox 35">
            <a:extLst>
              <a:ext uri="{FF2B5EF4-FFF2-40B4-BE49-F238E27FC236}">
                <a16:creationId xmlns:a16="http://schemas.microsoft.com/office/drawing/2014/main" id="{F940BF4B-607D-8ED0-08A3-C0C57D514943}"/>
              </a:ext>
            </a:extLst>
          </p:cNvPr>
          <p:cNvSpPr txBox="1"/>
          <p:nvPr/>
        </p:nvSpPr>
        <p:spPr>
          <a:xfrm>
            <a:off x="7278392" y="2757017"/>
            <a:ext cx="1147267" cy="230832"/>
          </a:xfrm>
          <a:prstGeom prst="rect">
            <a:avLst/>
          </a:prstGeom>
          <a:noFill/>
        </p:spPr>
        <p:txBody>
          <a:bodyPr wrap="square" lIns="91440" tIns="45720" rIns="91440" bIns="45720" rtlCol="0" anchor="t">
            <a:spAutoFit/>
          </a:bodyPr>
          <a:lstStyle/>
          <a:p>
            <a:r>
              <a:rPr lang="en-GB" sz="900" b="1"/>
              <a:t>Prototype Hub </a:t>
            </a:r>
          </a:p>
        </p:txBody>
      </p:sp>
      <p:sp>
        <p:nvSpPr>
          <p:cNvPr id="28" name="Bent Arrow 34">
            <a:extLst>
              <a:ext uri="{FF2B5EF4-FFF2-40B4-BE49-F238E27FC236}">
                <a16:creationId xmlns:a16="http://schemas.microsoft.com/office/drawing/2014/main" id="{7AD1BC3D-EFAE-A434-3F27-CFA9ECD75368}"/>
              </a:ext>
            </a:extLst>
          </p:cNvPr>
          <p:cNvSpPr/>
          <p:nvPr/>
        </p:nvSpPr>
        <p:spPr>
          <a:xfrm rot="5400000" flipH="1">
            <a:off x="7495362" y="3923557"/>
            <a:ext cx="394368" cy="3869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81" name="Rectangle 80">
            <a:extLst>
              <a:ext uri="{FF2B5EF4-FFF2-40B4-BE49-F238E27FC236}">
                <a16:creationId xmlns:a16="http://schemas.microsoft.com/office/drawing/2014/main" id="{E2A636EF-F57B-98D4-BF03-03BA50232D2C}"/>
              </a:ext>
            </a:extLst>
          </p:cNvPr>
          <p:cNvSpPr/>
          <p:nvPr/>
        </p:nvSpPr>
        <p:spPr>
          <a:xfrm>
            <a:off x="8614418" y="4418831"/>
            <a:ext cx="1565824" cy="144000"/>
          </a:xfrm>
          <a:prstGeom prst="rect">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solidFill>
                <a:schemeClr val="tx1"/>
              </a:solidFill>
            </a:endParaRPr>
          </a:p>
        </p:txBody>
      </p:sp>
      <p:sp>
        <p:nvSpPr>
          <p:cNvPr id="82" name="Rectangle 81">
            <a:extLst>
              <a:ext uri="{FF2B5EF4-FFF2-40B4-BE49-F238E27FC236}">
                <a16:creationId xmlns:a16="http://schemas.microsoft.com/office/drawing/2014/main" id="{8DA6EFC1-E36E-A846-BB5D-4540CF5B3941}"/>
              </a:ext>
            </a:extLst>
          </p:cNvPr>
          <p:cNvSpPr/>
          <p:nvPr/>
        </p:nvSpPr>
        <p:spPr>
          <a:xfrm>
            <a:off x="7783653" y="3415739"/>
            <a:ext cx="1594038" cy="144000"/>
          </a:xfrm>
          <a:prstGeom prst="rect">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solidFill>
                <a:schemeClr val="tx1"/>
              </a:solidFill>
            </a:endParaRPr>
          </a:p>
        </p:txBody>
      </p:sp>
      <p:cxnSp>
        <p:nvCxnSpPr>
          <p:cNvPr id="43" name="Straight Arrow Connector 42">
            <a:extLst>
              <a:ext uri="{FF2B5EF4-FFF2-40B4-BE49-F238E27FC236}">
                <a16:creationId xmlns:a16="http://schemas.microsoft.com/office/drawing/2014/main" id="{0DA89E24-85AD-FA80-1D23-F307E0AD9C0C}"/>
              </a:ext>
            </a:extLst>
          </p:cNvPr>
          <p:cNvCxnSpPr>
            <a:cxnSpLocks/>
            <a:endCxn id="28" idx="3"/>
          </p:cNvCxnSpPr>
          <p:nvPr/>
        </p:nvCxnSpPr>
        <p:spPr>
          <a:xfrm>
            <a:off x="7783654" y="3334723"/>
            <a:ext cx="5638" cy="585142"/>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F4AEAD0-75A6-0815-73E2-9811CA41FE58}"/>
              </a:ext>
            </a:extLst>
          </p:cNvPr>
          <p:cNvSpPr txBox="1"/>
          <p:nvPr/>
        </p:nvSpPr>
        <p:spPr>
          <a:xfrm>
            <a:off x="7394536" y="3745028"/>
            <a:ext cx="1131198" cy="369332"/>
          </a:xfrm>
          <a:prstGeom prst="rect">
            <a:avLst/>
          </a:prstGeom>
          <a:noFill/>
        </p:spPr>
        <p:txBody>
          <a:bodyPr wrap="square" rtlCol="0">
            <a:spAutoFit/>
          </a:bodyPr>
          <a:lstStyle/>
          <a:p>
            <a:pPr algn="r"/>
            <a:r>
              <a:rPr lang="en-GB" sz="900" b="1"/>
              <a:t>Climate Platform integration</a:t>
            </a:r>
          </a:p>
        </p:txBody>
      </p:sp>
      <p:cxnSp>
        <p:nvCxnSpPr>
          <p:cNvPr id="84" name="Straight Arrow Connector 83">
            <a:extLst>
              <a:ext uri="{FF2B5EF4-FFF2-40B4-BE49-F238E27FC236}">
                <a16:creationId xmlns:a16="http://schemas.microsoft.com/office/drawing/2014/main" id="{3EAEA496-BF68-2B4A-7407-FD5881051A89}"/>
              </a:ext>
            </a:extLst>
          </p:cNvPr>
          <p:cNvCxnSpPr>
            <a:cxnSpLocks/>
            <a:endCxn id="29" idx="3"/>
          </p:cNvCxnSpPr>
          <p:nvPr/>
        </p:nvCxnSpPr>
        <p:spPr>
          <a:xfrm>
            <a:off x="8590034" y="2072979"/>
            <a:ext cx="3634" cy="1846886"/>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E1F4B66-840B-49A9-7361-ACADF47EB12F}"/>
              </a:ext>
            </a:extLst>
          </p:cNvPr>
          <p:cNvSpPr txBox="1"/>
          <p:nvPr/>
        </p:nvSpPr>
        <p:spPr>
          <a:xfrm>
            <a:off x="7945023" y="3597512"/>
            <a:ext cx="1391150" cy="507831"/>
          </a:xfrm>
          <a:prstGeom prst="rect">
            <a:avLst/>
          </a:prstGeom>
          <a:noFill/>
        </p:spPr>
        <p:txBody>
          <a:bodyPr wrap="square" lIns="91440" tIns="45720" rIns="91440" bIns="45720" rtlCol="0" anchor="t">
            <a:spAutoFit/>
          </a:bodyPr>
          <a:lstStyle/>
          <a:p>
            <a:pPr algn="r"/>
            <a:r>
              <a:rPr lang="en-GB" sz="900" b="1"/>
              <a:t>Commercial/Public Sector Platform integration</a:t>
            </a:r>
          </a:p>
        </p:txBody>
      </p:sp>
      <p:cxnSp>
        <p:nvCxnSpPr>
          <p:cNvPr id="86" name="Straight Arrow Connector 85">
            <a:extLst>
              <a:ext uri="{FF2B5EF4-FFF2-40B4-BE49-F238E27FC236}">
                <a16:creationId xmlns:a16="http://schemas.microsoft.com/office/drawing/2014/main" id="{DC3FB585-DF23-8935-736F-810FBB60B589}"/>
              </a:ext>
            </a:extLst>
          </p:cNvPr>
          <p:cNvCxnSpPr>
            <a:cxnSpLocks/>
          </p:cNvCxnSpPr>
          <p:nvPr/>
        </p:nvCxnSpPr>
        <p:spPr>
          <a:xfrm>
            <a:off x="9400470" y="2196821"/>
            <a:ext cx="3634" cy="1846886"/>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0BFFAC4-DD77-010C-E2C9-547366E27BA8}"/>
              </a:ext>
            </a:extLst>
          </p:cNvPr>
          <p:cNvSpPr txBox="1"/>
          <p:nvPr/>
        </p:nvSpPr>
        <p:spPr>
          <a:xfrm>
            <a:off x="9336088" y="2781675"/>
            <a:ext cx="1213094" cy="230832"/>
          </a:xfrm>
          <a:prstGeom prst="rect">
            <a:avLst/>
          </a:prstGeom>
          <a:noFill/>
        </p:spPr>
        <p:txBody>
          <a:bodyPr wrap="square" lIns="91440" tIns="45720" rIns="91440" bIns="45720" rtlCol="0" anchor="t">
            <a:spAutoFit/>
          </a:bodyPr>
          <a:lstStyle/>
          <a:p>
            <a:r>
              <a:rPr lang="en-GB" sz="900" b="1"/>
              <a:t>Production Hub</a:t>
            </a:r>
          </a:p>
        </p:txBody>
      </p:sp>
      <p:sp>
        <p:nvSpPr>
          <p:cNvPr id="37" name="TextBox 36">
            <a:extLst>
              <a:ext uri="{FF2B5EF4-FFF2-40B4-BE49-F238E27FC236}">
                <a16:creationId xmlns:a16="http://schemas.microsoft.com/office/drawing/2014/main" id="{54B455FE-0B05-5FC2-A6A4-CE31ADF75BB5}"/>
              </a:ext>
            </a:extLst>
          </p:cNvPr>
          <p:cNvSpPr txBox="1"/>
          <p:nvPr/>
        </p:nvSpPr>
        <p:spPr>
          <a:xfrm>
            <a:off x="8132448" y="2770972"/>
            <a:ext cx="1303467" cy="230832"/>
          </a:xfrm>
          <a:prstGeom prst="rect">
            <a:avLst/>
          </a:prstGeom>
          <a:noFill/>
        </p:spPr>
        <p:txBody>
          <a:bodyPr wrap="square" lIns="91440" tIns="45720" rIns="91440" bIns="45720" rtlCol="0" anchor="t">
            <a:spAutoFit/>
          </a:bodyPr>
          <a:lstStyle/>
          <a:p>
            <a:r>
              <a:rPr lang="en-GB" sz="900" b="1"/>
              <a:t>Pre-production Hub</a:t>
            </a:r>
            <a:endParaRPr lang="en-GB" sz="900" b="1">
              <a:cs typeface="Calibri"/>
            </a:endParaRPr>
          </a:p>
        </p:txBody>
      </p:sp>
      <p:sp>
        <p:nvSpPr>
          <p:cNvPr id="52" name="TextBox 51">
            <a:extLst>
              <a:ext uri="{FF2B5EF4-FFF2-40B4-BE49-F238E27FC236}">
                <a16:creationId xmlns:a16="http://schemas.microsoft.com/office/drawing/2014/main" id="{368C29AC-2DB5-B78F-5DF8-C90BF7AF4935}"/>
              </a:ext>
            </a:extLst>
          </p:cNvPr>
          <p:cNvSpPr txBox="1"/>
          <p:nvPr/>
        </p:nvSpPr>
        <p:spPr>
          <a:xfrm>
            <a:off x="6708792" y="3536126"/>
            <a:ext cx="1014689" cy="369332"/>
          </a:xfrm>
          <a:prstGeom prst="rect">
            <a:avLst/>
          </a:prstGeom>
          <a:noFill/>
        </p:spPr>
        <p:txBody>
          <a:bodyPr wrap="square" lIns="91440" tIns="45720" rIns="91440" bIns="45720" rtlCol="0" anchor="t">
            <a:spAutoFit/>
          </a:bodyPr>
          <a:lstStyle/>
          <a:p>
            <a:pPr algn="r"/>
            <a:r>
              <a:rPr lang="en-GB" sz="900" b="1"/>
              <a:t>Pilot Platforms complete  </a:t>
            </a:r>
            <a:endParaRPr lang="en-GB" sz="900" b="1">
              <a:cs typeface="Calibri"/>
            </a:endParaRPr>
          </a:p>
        </p:txBody>
      </p:sp>
      <p:sp>
        <p:nvSpPr>
          <p:cNvPr id="88" name="Rectangle 87">
            <a:extLst>
              <a:ext uri="{FF2B5EF4-FFF2-40B4-BE49-F238E27FC236}">
                <a16:creationId xmlns:a16="http://schemas.microsoft.com/office/drawing/2014/main" id="{47EEB35F-EC70-1BA5-0A1A-4D9F607B6208}"/>
              </a:ext>
            </a:extLst>
          </p:cNvPr>
          <p:cNvSpPr/>
          <p:nvPr/>
        </p:nvSpPr>
        <p:spPr>
          <a:xfrm>
            <a:off x="6137256" y="1950495"/>
            <a:ext cx="2166174" cy="142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89" name="Rectangle 88">
            <a:extLst>
              <a:ext uri="{FF2B5EF4-FFF2-40B4-BE49-F238E27FC236}">
                <a16:creationId xmlns:a16="http://schemas.microsoft.com/office/drawing/2014/main" id="{4E9A104E-59EB-8326-C5ED-49DCC5C8E32A}"/>
              </a:ext>
            </a:extLst>
          </p:cNvPr>
          <p:cNvSpPr/>
          <p:nvPr/>
        </p:nvSpPr>
        <p:spPr>
          <a:xfrm>
            <a:off x="5276295" y="3806103"/>
            <a:ext cx="834646"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90" name="Bent Arrow 34">
            <a:extLst>
              <a:ext uri="{FF2B5EF4-FFF2-40B4-BE49-F238E27FC236}">
                <a16:creationId xmlns:a16="http://schemas.microsoft.com/office/drawing/2014/main" id="{B7785572-449B-95F8-6804-2ED1F690765E}"/>
              </a:ext>
            </a:extLst>
          </p:cNvPr>
          <p:cNvSpPr/>
          <p:nvPr/>
        </p:nvSpPr>
        <p:spPr>
          <a:xfrm rot="5400000" flipH="1">
            <a:off x="5811037" y="3501855"/>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51" name="Bent Arrow 34">
            <a:extLst>
              <a:ext uri="{FF2B5EF4-FFF2-40B4-BE49-F238E27FC236}">
                <a16:creationId xmlns:a16="http://schemas.microsoft.com/office/drawing/2014/main" id="{068CACF6-36ED-E9BC-88ED-E6B3058BFFAB}"/>
              </a:ext>
            </a:extLst>
          </p:cNvPr>
          <p:cNvSpPr/>
          <p:nvPr/>
        </p:nvSpPr>
        <p:spPr>
          <a:xfrm rot="5400000" flipH="1">
            <a:off x="6667644" y="3709482"/>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91" name="TextBox 90">
            <a:extLst>
              <a:ext uri="{FF2B5EF4-FFF2-40B4-BE49-F238E27FC236}">
                <a16:creationId xmlns:a16="http://schemas.microsoft.com/office/drawing/2014/main" id="{66CDDC18-947C-E282-1AE5-69CC13FAADF4}"/>
              </a:ext>
            </a:extLst>
          </p:cNvPr>
          <p:cNvSpPr txBox="1"/>
          <p:nvPr/>
        </p:nvSpPr>
        <p:spPr>
          <a:xfrm>
            <a:off x="5449124" y="3334866"/>
            <a:ext cx="1545835" cy="369332"/>
          </a:xfrm>
          <a:prstGeom prst="rect">
            <a:avLst/>
          </a:prstGeom>
          <a:noFill/>
        </p:spPr>
        <p:txBody>
          <a:bodyPr wrap="square" lIns="91440" tIns="45720" rIns="91440" bIns="45720" rtlCol="0" anchor="t">
            <a:spAutoFit/>
          </a:bodyPr>
          <a:lstStyle/>
          <a:p>
            <a:r>
              <a:rPr lang="en-GB" sz="900" b="1"/>
              <a:t>Tender award Production Platforms </a:t>
            </a:r>
          </a:p>
        </p:txBody>
      </p:sp>
      <p:sp>
        <p:nvSpPr>
          <p:cNvPr id="92" name="Rectangle 91">
            <a:extLst>
              <a:ext uri="{FF2B5EF4-FFF2-40B4-BE49-F238E27FC236}">
                <a16:creationId xmlns:a16="http://schemas.microsoft.com/office/drawing/2014/main" id="{DC22F875-02ED-DAE2-0120-1D09FACD7488}"/>
              </a:ext>
            </a:extLst>
          </p:cNvPr>
          <p:cNvSpPr/>
          <p:nvPr/>
        </p:nvSpPr>
        <p:spPr>
          <a:xfrm>
            <a:off x="4384816" y="3054915"/>
            <a:ext cx="882932" cy="119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68" name="Bent Arrow 34">
            <a:extLst>
              <a:ext uri="{FF2B5EF4-FFF2-40B4-BE49-F238E27FC236}">
                <a16:creationId xmlns:a16="http://schemas.microsoft.com/office/drawing/2014/main" id="{D6378CC7-75A6-53E9-7D13-BD0F2E9B9AEC}"/>
              </a:ext>
            </a:extLst>
          </p:cNvPr>
          <p:cNvSpPr/>
          <p:nvPr/>
        </p:nvSpPr>
        <p:spPr>
          <a:xfrm rot="5400000" flipH="1">
            <a:off x="4959335" y="2767646"/>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94" name="Bent Arrow 34">
            <a:extLst>
              <a:ext uri="{FF2B5EF4-FFF2-40B4-BE49-F238E27FC236}">
                <a16:creationId xmlns:a16="http://schemas.microsoft.com/office/drawing/2014/main" id="{18CB6EE4-8B90-C0B7-E264-744662D7552E}"/>
              </a:ext>
            </a:extLst>
          </p:cNvPr>
          <p:cNvSpPr/>
          <p:nvPr/>
        </p:nvSpPr>
        <p:spPr>
          <a:xfrm rot="5400000" flipH="1">
            <a:off x="7462939" y="1654559"/>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95" name="Star: 5 Points 38">
            <a:extLst>
              <a:ext uri="{FF2B5EF4-FFF2-40B4-BE49-F238E27FC236}">
                <a16:creationId xmlns:a16="http://schemas.microsoft.com/office/drawing/2014/main" id="{6017CE05-B83D-5EE3-06AE-A0A19FF6E5D6}"/>
              </a:ext>
            </a:extLst>
          </p:cNvPr>
          <p:cNvSpPr/>
          <p:nvPr/>
        </p:nvSpPr>
        <p:spPr>
          <a:xfrm>
            <a:off x="8493808" y="2265088"/>
            <a:ext cx="188741" cy="1887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6" name="TextBox 95">
            <a:extLst>
              <a:ext uri="{FF2B5EF4-FFF2-40B4-BE49-F238E27FC236}">
                <a16:creationId xmlns:a16="http://schemas.microsoft.com/office/drawing/2014/main" id="{C3683899-CF64-EFEC-F22B-55BEF23EA244}"/>
              </a:ext>
            </a:extLst>
          </p:cNvPr>
          <p:cNvSpPr txBox="1"/>
          <p:nvPr/>
        </p:nvSpPr>
        <p:spPr>
          <a:xfrm>
            <a:off x="5499428" y="1666619"/>
            <a:ext cx="2878067" cy="230832"/>
          </a:xfrm>
          <a:prstGeom prst="rect">
            <a:avLst/>
          </a:prstGeom>
          <a:noFill/>
        </p:spPr>
        <p:txBody>
          <a:bodyPr wrap="square" lIns="91440" tIns="45720" rIns="91440" bIns="45720" rtlCol="0" anchor="t">
            <a:spAutoFit/>
          </a:bodyPr>
          <a:lstStyle/>
          <a:p>
            <a:r>
              <a:rPr lang="en-GB" sz="900" b="1"/>
              <a:t>1</a:t>
            </a:r>
            <a:r>
              <a:rPr lang="en-GB" sz="900" b="1" baseline="30000"/>
              <a:t>st</a:t>
            </a:r>
            <a:r>
              <a:rPr lang="en-GB" sz="900" b="1"/>
              <a:t> Tender award commercial data streams</a:t>
            </a:r>
            <a:endParaRPr lang="en-GB" sz="900" b="1">
              <a:cs typeface="Calibri"/>
            </a:endParaRPr>
          </a:p>
        </p:txBody>
      </p:sp>
      <p:sp>
        <p:nvSpPr>
          <p:cNvPr id="60" name="TextBox 59">
            <a:extLst>
              <a:ext uri="{FF2B5EF4-FFF2-40B4-BE49-F238E27FC236}">
                <a16:creationId xmlns:a16="http://schemas.microsoft.com/office/drawing/2014/main" id="{79E30082-34BF-5703-75C8-48C646CF9E8F}"/>
              </a:ext>
            </a:extLst>
          </p:cNvPr>
          <p:cNvSpPr txBox="1"/>
          <p:nvPr/>
        </p:nvSpPr>
        <p:spPr>
          <a:xfrm>
            <a:off x="7843931" y="1663777"/>
            <a:ext cx="1500765" cy="369332"/>
          </a:xfrm>
          <a:prstGeom prst="rect">
            <a:avLst/>
          </a:prstGeom>
          <a:noFill/>
        </p:spPr>
        <p:txBody>
          <a:bodyPr wrap="square" lIns="91440" tIns="45720" rIns="91440" bIns="45720" rtlCol="0" anchor="t">
            <a:spAutoFit/>
          </a:bodyPr>
          <a:lstStyle/>
          <a:p>
            <a:pPr algn="r"/>
            <a:r>
              <a:rPr lang="en-GB" sz="900" b="1"/>
              <a:t>Public EO Data streams integration</a:t>
            </a:r>
            <a:endParaRPr lang="en-GB" sz="900" b="1">
              <a:cs typeface="Calibri"/>
            </a:endParaRPr>
          </a:p>
        </p:txBody>
      </p:sp>
      <p:sp>
        <p:nvSpPr>
          <p:cNvPr id="98" name="TextBox 97">
            <a:extLst>
              <a:ext uri="{FF2B5EF4-FFF2-40B4-BE49-F238E27FC236}">
                <a16:creationId xmlns:a16="http://schemas.microsoft.com/office/drawing/2014/main" id="{241ED567-8D1B-90D6-45EF-FD2379E2A80F}"/>
              </a:ext>
            </a:extLst>
          </p:cNvPr>
          <p:cNvSpPr txBox="1"/>
          <p:nvPr/>
        </p:nvSpPr>
        <p:spPr>
          <a:xfrm>
            <a:off x="3882339" y="5855882"/>
            <a:ext cx="1553744" cy="507831"/>
          </a:xfrm>
          <a:prstGeom prst="rect">
            <a:avLst/>
          </a:prstGeom>
          <a:noFill/>
        </p:spPr>
        <p:txBody>
          <a:bodyPr wrap="square" lIns="91440" tIns="45720" rIns="91440" bIns="45720" rtlCol="0" anchor="t">
            <a:spAutoFit/>
          </a:bodyPr>
          <a:lstStyle/>
          <a:p>
            <a:r>
              <a:rPr lang="en-GB" sz="900" b="1"/>
              <a:t>Complete requirements definition for catalogue scheme</a:t>
            </a:r>
            <a:endParaRPr lang="en-GB" sz="900" b="1">
              <a:cs typeface="Calibri"/>
            </a:endParaRPr>
          </a:p>
        </p:txBody>
      </p:sp>
      <p:sp>
        <p:nvSpPr>
          <p:cNvPr id="99" name="Bent Arrow 34">
            <a:extLst>
              <a:ext uri="{FF2B5EF4-FFF2-40B4-BE49-F238E27FC236}">
                <a16:creationId xmlns:a16="http://schemas.microsoft.com/office/drawing/2014/main" id="{08AA85D8-D6EE-9602-FB0E-DD66C28342BB}"/>
              </a:ext>
            </a:extLst>
          </p:cNvPr>
          <p:cNvSpPr/>
          <p:nvPr/>
        </p:nvSpPr>
        <p:spPr>
          <a:xfrm rot="5400000" flipH="1">
            <a:off x="4558811" y="5465895"/>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01" name="TextBox 100">
            <a:extLst>
              <a:ext uri="{FF2B5EF4-FFF2-40B4-BE49-F238E27FC236}">
                <a16:creationId xmlns:a16="http://schemas.microsoft.com/office/drawing/2014/main" id="{6F4EF08C-0D9E-E0B4-5242-0F903B2F9939}"/>
              </a:ext>
            </a:extLst>
          </p:cNvPr>
          <p:cNvSpPr txBox="1"/>
          <p:nvPr/>
        </p:nvSpPr>
        <p:spPr>
          <a:xfrm>
            <a:off x="8632216" y="5861317"/>
            <a:ext cx="1631039" cy="507831"/>
          </a:xfrm>
          <a:prstGeom prst="rect">
            <a:avLst/>
          </a:prstGeom>
          <a:noFill/>
        </p:spPr>
        <p:txBody>
          <a:bodyPr wrap="square">
            <a:spAutoFit/>
          </a:bodyPr>
          <a:lstStyle/>
          <a:p>
            <a:pPr lvl="0" fontAlgn="base">
              <a:buSzPts val="1000"/>
            </a:pPr>
            <a:r>
              <a:rPr lang="en-GB" sz="900" b="1">
                <a:effectLst/>
                <a:ea typeface="Times New Roman" panose="02020603050405020304" pitchFamily="18" charset="0"/>
                <a:cs typeface="Times New Roman" panose="02020603050405020304" pitchFamily="18" charset="0"/>
              </a:rPr>
              <a:t>Complete cataloguing for further set of high priority missions</a:t>
            </a:r>
          </a:p>
        </p:txBody>
      </p:sp>
      <p:sp>
        <p:nvSpPr>
          <p:cNvPr id="103" name="TextBox 102">
            <a:extLst>
              <a:ext uri="{FF2B5EF4-FFF2-40B4-BE49-F238E27FC236}">
                <a16:creationId xmlns:a16="http://schemas.microsoft.com/office/drawing/2014/main" id="{84D0C8E1-5761-9F51-730D-AEF84B44DBD3}"/>
              </a:ext>
            </a:extLst>
          </p:cNvPr>
          <p:cNvSpPr txBox="1"/>
          <p:nvPr/>
        </p:nvSpPr>
        <p:spPr>
          <a:xfrm>
            <a:off x="5301483" y="5855882"/>
            <a:ext cx="1430541" cy="646331"/>
          </a:xfrm>
          <a:prstGeom prst="rect">
            <a:avLst/>
          </a:prstGeom>
          <a:noFill/>
        </p:spPr>
        <p:txBody>
          <a:bodyPr wrap="square">
            <a:spAutoFit/>
          </a:bodyPr>
          <a:lstStyle/>
          <a:p>
            <a:pPr lvl="0" fontAlgn="base">
              <a:buSzPts val="1000"/>
            </a:pPr>
            <a:r>
              <a:rPr lang="en-GB" sz="900" b="1" dirty="0">
                <a:effectLst/>
                <a:ea typeface="Times New Roman" panose="02020603050405020304" pitchFamily="18" charset="0"/>
                <a:cs typeface="Times New Roman" panose="02020603050405020304" pitchFamily="18" charset="0"/>
              </a:rPr>
              <a:t>Define quality metric assessment and catalogue system specification</a:t>
            </a:r>
          </a:p>
        </p:txBody>
      </p:sp>
      <p:sp>
        <p:nvSpPr>
          <p:cNvPr id="104" name="Bent Arrow 34">
            <a:extLst>
              <a:ext uri="{FF2B5EF4-FFF2-40B4-BE49-F238E27FC236}">
                <a16:creationId xmlns:a16="http://schemas.microsoft.com/office/drawing/2014/main" id="{FAB806D3-4327-1000-064E-19F6039C6BA0}"/>
              </a:ext>
            </a:extLst>
          </p:cNvPr>
          <p:cNvSpPr/>
          <p:nvPr/>
        </p:nvSpPr>
        <p:spPr>
          <a:xfrm rot="5400000" flipH="1">
            <a:off x="5408803" y="5465895"/>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06" name="TextBox 105">
            <a:extLst>
              <a:ext uri="{FF2B5EF4-FFF2-40B4-BE49-F238E27FC236}">
                <a16:creationId xmlns:a16="http://schemas.microsoft.com/office/drawing/2014/main" id="{5F8F9A7A-97BD-EF71-AF6B-CEB6EE27E5DA}"/>
              </a:ext>
            </a:extLst>
          </p:cNvPr>
          <p:cNvSpPr txBox="1"/>
          <p:nvPr/>
        </p:nvSpPr>
        <p:spPr>
          <a:xfrm>
            <a:off x="6643133" y="5865873"/>
            <a:ext cx="1227467" cy="369332"/>
          </a:xfrm>
          <a:prstGeom prst="rect">
            <a:avLst/>
          </a:prstGeom>
          <a:noFill/>
        </p:spPr>
        <p:txBody>
          <a:bodyPr wrap="square">
            <a:spAutoFit/>
          </a:bodyPr>
          <a:lstStyle/>
          <a:p>
            <a:pPr lvl="0" fontAlgn="base">
              <a:buSzPts val="1000"/>
            </a:pPr>
            <a:r>
              <a:rPr lang="en-GB" sz="900" b="1">
                <a:ea typeface="Times New Roman" panose="02020603050405020304" pitchFamily="18" charset="0"/>
                <a:cs typeface="Times New Roman" panose="02020603050405020304" pitchFamily="18" charset="0"/>
              </a:rPr>
              <a:t>C</a:t>
            </a:r>
            <a:r>
              <a:rPr lang="en-GB" sz="900" b="1">
                <a:effectLst/>
                <a:ea typeface="Times New Roman" panose="02020603050405020304" pitchFamily="18" charset="0"/>
                <a:cs typeface="Times New Roman" panose="02020603050405020304" pitchFamily="18" charset="0"/>
              </a:rPr>
              <a:t>atalogue system prototype release </a:t>
            </a:r>
          </a:p>
        </p:txBody>
      </p:sp>
      <p:sp>
        <p:nvSpPr>
          <p:cNvPr id="107" name="Bent Arrow 34">
            <a:extLst>
              <a:ext uri="{FF2B5EF4-FFF2-40B4-BE49-F238E27FC236}">
                <a16:creationId xmlns:a16="http://schemas.microsoft.com/office/drawing/2014/main" id="{B731638A-C012-6E82-BAF8-0B1AF8C8B80F}"/>
              </a:ext>
            </a:extLst>
          </p:cNvPr>
          <p:cNvSpPr/>
          <p:nvPr/>
        </p:nvSpPr>
        <p:spPr>
          <a:xfrm rot="5400000" flipH="1">
            <a:off x="7080184" y="5465895"/>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08" name="Bent Arrow 34">
            <a:extLst>
              <a:ext uri="{FF2B5EF4-FFF2-40B4-BE49-F238E27FC236}">
                <a16:creationId xmlns:a16="http://schemas.microsoft.com/office/drawing/2014/main" id="{3C3C53FF-DF7E-B141-EE59-EA9B30D5697A}"/>
              </a:ext>
            </a:extLst>
          </p:cNvPr>
          <p:cNvSpPr/>
          <p:nvPr/>
        </p:nvSpPr>
        <p:spPr>
          <a:xfrm rot="5400000" flipH="1">
            <a:off x="7883894" y="5465895"/>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10" name="TextBox 109">
            <a:extLst>
              <a:ext uri="{FF2B5EF4-FFF2-40B4-BE49-F238E27FC236}">
                <a16:creationId xmlns:a16="http://schemas.microsoft.com/office/drawing/2014/main" id="{5CC46BAE-9C09-7F90-A140-33139611AEC8}"/>
              </a:ext>
            </a:extLst>
          </p:cNvPr>
          <p:cNvSpPr txBox="1"/>
          <p:nvPr/>
        </p:nvSpPr>
        <p:spPr>
          <a:xfrm>
            <a:off x="7712364" y="5866789"/>
            <a:ext cx="1056576" cy="507831"/>
          </a:xfrm>
          <a:prstGeom prst="rect">
            <a:avLst/>
          </a:prstGeom>
          <a:noFill/>
        </p:spPr>
        <p:txBody>
          <a:bodyPr wrap="square">
            <a:spAutoFit/>
          </a:bodyPr>
          <a:lstStyle/>
          <a:p>
            <a:pPr lvl="0" fontAlgn="base">
              <a:buSzPts val="1000"/>
            </a:pPr>
            <a:r>
              <a:rPr lang="en-GB" sz="900" b="1">
                <a:effectLst/>
                <a:ea typeface="Times New Roman" panose="02020603050405020304" pitchFamily="18" charset="0"/>
                <a:cs typeface="Times New Roman" panose="02020603050405020304" pitchFamily="18" charset="0"/>
              </a:rPr>
              <a:t>Pre-production cataloguing system release </a:t>
            </a:r>
            <a:endParaRPr lang="en-GB" sz="900" b="1"/>
          </a:p>
        </p:txBody>
      </p:sp>
      <p:sp>
        <p:nvSpPr>
          <p:cNvPr id="111" name="Bent Arrow 34">
            <a:extLst>
              <a:ext uri="{FF2B5EF4-FFF2-40B4-BE49-F238E27FC236}">
                <a16:creationId xmlns:a16="http://schemas.microsoft.com/office/drawing/2014/main" id="{715743E2-FDF7-949E-8E0A-C8244BBBB81F}"/>
              </a:ext>
            </a:extLst>
          </p:cNvPr>
          <p:cNvSpPr/>
          <p:nvPr/>
        </p:nvSpPr>
        <p:spPr>
          <a:xfrm rot="5400000" flipH="1">
            <a:off x="8723022" y="5465895"/>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79" name="Bent Arrow 34">
            <a:extLst>
              <a:ext uri="{FF2B5EF4-FFF2-40B4-BE49-F238E27FC236}">
                <a16:creationId xmlns:a16="http://schemas.microsoft.com/office/drawing/2014/main" id="{EE6CA6C0-D83D-5A9D-BD95-30E986F0B181}"/>
              </a:ext>
            </a:extLst>
          </p:cNvPr>
          <p:cNvSpPr/>
          <p:nvPr/>
        </p:nvSpPr>
        <p:spPr>
          <a:xfrm rot="5400000" flipH="1">
            <a:off x="4526756" y="3519056"/>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12" name="Rectangle 111">
            <a:extLst>
              <a:ext uri="{FF2B5EF4-FFF2-40B4-BE49-F238E27FC236}">
                <a16:creationId xmlns:a16="http://schemas.microsoft.com/office/drawing/2014/main" id="{051B832F-FB85-82C0-6595-72DA3BDF82AA}"/>
              </a:ext>
            </a:extLst>
          </p:cNvPr>
          <p:cNvSpPr/>
          <p:nvPr/>
        </p:nvSpPr>
        <p:spPr>
          <a:xfrm>
            <a:off x="3854568" y="1533114"/>
            <a:ext cx="55321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14" name="TextBox 113">
            <a:extLst>
              <a:ext uri="{FF2B5EF4-FFF2-40B4-BE49-F238E27FC236}">
                <a16:creationId xmlns:a16="http://schemas.microsoft.com/office/drawing/2014/main" id="{1D850DAD-6F72-5604-61D4-577F03F33323}"/>
              </a:ext>
            </a:extLst>
          </p:cNvPr>
          <p:cNvSpPr txBox="1"/>
          <p:nvPr/>
        </p:nvSpPr>
        <p:spPr>
          <a:xfrm>
            <a:off x="4384816" y="1433419"/>
            <a:ext cx="1089076" cy="507831"/>
          </a:xfrm>
          <a:prstGeom prst="rect">
            <a:avLst/>
          </a:prstGeom>
          <a:noFill/>
        </p:spPr>
        <p:txBody>
          <a:bodyPr wrap="square" lIns="91440" tIns="45720" rIns="91440" bIns="45720" rtlCol="0" anchor="t">
            <a:spAutoFit/>
          </a:bodyPr>
          <a:lstStyle/>
          <a:p>
            <a:r>
              <a:rPr lang="en-GB" sz="900" b="1"/>
              <a:t>Tender award Public cloud hosting</a:t>
            </a:r>
          </a:p>
        </p:txBody>
      </p:sp>
      <p:sp>
        <p:nvSpPr>
          <p:cNvPr id="115" name="TextBox 114">
            <a:extLst>
              <a:ext uri="{FF2B5EF4-FFF2-40B4-BE49-F238E27FC236}">
                <a16:creationId xmlns:a16="http://schemas.microsoft.com/office/drawing/2014/main" id="{A5C3216E-61AF-B4C0-4C62-53F4B67CA3A8}"/>
              </a:ext>
            </a:extLst>
          </p:cNvPr>
          <p:cNvSpPr txBox="1"/>
          <p:nvPr/>
        </p:nvSpPr>
        <p:spPr>
          <a:xfrm>
            <a:off x="3902237" y="4177740"/>
            <a:ext cx="1051708" cy="369332"/>
          </a:xfrm>
          <a:prstGeom prst="rect">
            <a:avLst/>
          </a:prstGeom>
          <a:noFill/>
        </p:spPr>
        <p:txBody>
          <a:bodyPr wrap="square" lIns="91440" tIns="45720" rIns="91440" bIns="45720" rtlCol="0" anchor="t">
            <a:spAutoFit/>
          </a:bodyPr>
          <a:lstStyle/>
          <a:p>
            <a:r>
              <a:rPr lang="en-GB" sz="900" b="1"/>
              <a:t>Tender award user pilots</a:t>
            </a:r>
          </a:p>
        </p:txBody>
      </p:sp>
      <p:sp>
        <p:nvSpPr>
          <p:cNvPr id="116" name="Bent Arrow 34">
            <a:extLst>
              <a:ext uri="{FF2B5EF4-FFF2-40B4-BE49-F238E27FC236}">
                <a16:creationId xmlns:a16="http://schemas.microsoft.com/office/drawing/2014/main" id="{5E26D89F-25F7-6EAF-720E-136B5776D230}"/>
              </a:ext>
            </a:extLst>
          </p:cNvPr>
          <p:cNvSpPr/>
          <p:nvPr/>
        </p:nvSpPr>
        <p:spPr>
          <a:xfrm rot="5400000" flipH="1">
            <a:off x="3954729" y="4546671"/>
            <a:ext cx="394368" cy="3306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7" name="Rectangle 6">
            <a:extLst>
              <a:ext uri="{FF2B5EF4-FFF2-40B4-BE49-F238E27FC236}">
                <a16:creationId xmlns:a16="http://schemas.microsoft.com/office/drawing/2014/main" id="{26593DB8-AB65-FB9C-15AD-F95FD1037D4C}"/>
              </a:ext>
            </a:extLst>
          </p:cNvPr>
          <p:cNvSpPr/>
          <p:nvPr/>
        </p:nvSpPr>
        <p:spPr>
          <a:xfrm>
            <a:off x="3846221" y="1334953"/>
            <a:ext cx="7161761"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8" name="Rectangle 7">
            <a:extLst>
              <a:ext uri="{FF2B5EF4-FFF2-40B4-BE49-F238E27FC236}">
                <a16:creationId xmlns:a16="http://schemas.microsoft.com/office/drawing/2014/main" id="{35E005E9-E8BC-5E75-1C3B-3ED86EF7196C}"/>
              </a:ext>
            </a:extLst>
          </p:cNvPr>
          <p:cNvSpPr/>
          <p:nvPr/>
        </p:nvSpPr>
        <p:spPr>
          <a:xfrm>
            <a:off x="3854568" y="5152057"/>
            <a:ext cx="2023371"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0" name="Rectangle 9">
            <a:extLst>
              <a:ext uri="{FF2B5EF4-FFF2-40B4-BE49-F238E27FC236}">
                <a16:creationId xmlns:a16="http://schemas.microsoft.com/office/drawing/2014/main" id="{D95295C0-8876-DC8F-7C28-D62CBECD15F6}"/>
              </a:ext>
            </a:extLst>
          </p:cNvPr>
          <p:cNvSpPr/>
          <p:nvPr/>
        </p:nvSpPr>
        <p:spPr>
          <a:xfrm>
            <a:off x="4424384" y="5336681"/>
            <a:ext cx="6573887"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900"/>
          </a:p>
        </p:txBody>
      </p:sp>
      <p:sp>
        <p:nvSpPr>
          <p:cNvPr id="113" name="Bent Arrow 34">
            <a:extLst>
              <a:ext uri="{FF2B5EF4-FFF2-40B4-BE49-F238E27FC236}">
                <a16:creationId xmlns:a16="http://schemas.microsoft.com/office/drawing/2014/main" id="{C686D660-0B95-78D3-11D5-373389891E3B}"/>
              </a:ext>
            </a:extLst>
          </p:cNvPr>
          <p:cNvSpPr/>
          <p:nvPr/>
        </p:nvSpPr>
        <p:spPr>
          <a:xfrm rot="5400000" flipH="1">
            <a:off x="4099269" y="1239600"/>
            <a:ext cx="394368" cy="4209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3" name="TextBox 32">
            <a:extLst>
              <a:ext uri="{FF2B5EF4-FFF2-40B4-BE49-F238E27FC236}">
                <a16:creationId xmlns:a16="http://schemas.microsoft.com/office/drawing/2014/main" id="{85DA096D-837E-4EE3-0D23-3427FC3AFC25}"/>
              </a:ext>
            </a:extLst>
          </p:cNvPr>
          <p:cNvSpPr txBox="1"/>
          <p:nvPr/>
        </p:nvSpPr>
        <p:spPr>
          <a:xfrm>
            <a:off x="8561635" y="4525024"/>
            <a:ext cx="664482" cy="230832"/>
          </a:xfrm>
          <a:prstGeom prst="rect">
            <a:avLst/>
          </a:prstGeom>
          <a:noFill/>
        </p:spPr>
        <p:txBody>
          <a:bodyPr wrap="square">
            <a:spAutoFit/>
          </a:bodyPr>
          <a:lstStyle/>
          <a:p>
            <a:r>
              <a:rPr lang="en-GB" sz="900">
                <a:solidFill>
                  <a:schemeClr val="tx1"/>
                </a:solidFill>
              </a:rPr>
              <a:t>Pre - ops</a:t>
            </a:r>
          </a:p>
        </p:txBody>
      </p:sp>
      <p:sp>
        <p:nvSpPr>
          <p:cNvPr id="56" name="TextBox 55">
            <a:extLst>
              <a:ext uri="{FF2B5EF4-FFF2-40B4-BE49-F238E27FC236}">
                <a16:creationId xmlns:a16="http://schemas.microsoft.com/office/drawing/2014/main" id="{4949EE93-E5DC-AB55-C07B-D6D2A1979969}"/>
              </a:ext>
            </a:extLst>
          </p:cNvPr>
          <p:cNvSpPr txBox="1"/>
          <p:nvPr/>
        </p:nvSpPr>
        <p:spPr>
          <a:xfrm>
            <a:off x="5832864" y="5071331"/>
            <a:ext cx="1159304" cy="230832"/>
          </a:xfrm>
          <a:prstGeom prst="rect">
            <a:avLst/>
          </a:prstGeom>
          <a:noFill/>
        </p:spPr>
        <p:txBody>
          <a:bodyPr wrap="square">
            <a:spAutoFit/>
          </a:bodyPr>
          <a:lstStyle/>
          <a:p>
            <a:r>
              <a:rPr lang="en-GB" sz="900">
                <a:solidFill>
                  <a:schemeClr val="tx1"/>
                </a:solidFill>
              </a:rPr>
              <a:t>User pilots extension</a:t>
            </a:r>
          </a:p>
        </p:txBody>
      </p:sp>
      <p:sp>
        <p:nvSpPr>
          <p:cNvPr id="59" name="TextBox 58">
            <a:extLst>
              <a:ext uri="{FF2B5EF4-FFF2-40B4-BE49-F238E27FC236}">
                <a16:creationId xmlns:a16="http://schemas.microsoft.com/office/drawing/2014/main" id="{71779D29-ED12-D654-07FE-9050E6650EFD}"/>
              </a:ext>
            </a:extLst>
          </p:cNvPr>
          <p:cNvSpPr txBox="1"/>
          <p:nvPr/>
        </p:nvSpPr>
        <p:spPr>
          <a:xfrm>
            <a:off x="4989924" y="1911300"/>
            <a:ext cx="1385706" cy="230832"/>
          </a:xfrm>
          <a:prstGeom prst="rect">
            <a:avLst/>
          </a:prstGeom>
          <a:noFill/>
        </p:spPr>
        <p:txBody>
          <a:bodyPr wrap="square" lIns="91440" tIns="45720" rIns="91440" bIns="45720" rtlCol="0" anchor="t">
            <a:spAutoFit/>
          </a:bodyPr>
          <a:lstStyle/>
          <a:p>
            <a:r>
              <a:rPr lang="en-GB" sz="900" b="1"/>
              <a:t>Supplier engagement</a:t>
            </a:r>
          </a:p>
        </p:txBody>
      </p:sp>
      <p:sp>
        <p:nvSpPr>
          <p:cNvPr id="70" name="TextBox 69">
            <a:extLst>
              <a:ext uri="{FF2B5EF4-FFF2-40B4-BE49-F238E27FC236}">
                <a16:creationId xmlns:a16="http://schemas.microsoft.com/office/drawing/2014/main" id="{07648E5E-2A4D-9510-085E-503E4172CBD7}"/>
              </a:ext>
            </a:extLst>
          </p:cNvPr>
          <p:cNvSpPr txBox="1"/>
          <p:nvPr/>
        </p:nvSpPr>
        <p:spPr>
          <a:xfrm>
            <a:off x="7765637" y="3509476"/>
            <a:ext cx="664482" cy="230832"/>
          </a:xfrm>
          <a:prstGeom prst="rect">
            <a:avLst/>
          </a:prstGeom>
          <a:noFill/>
        </p:spPr>
        <p:txBody>
          <a:bodyPr wrap="square">
            <a:spAutoFit/>
          </a:bodyPr>
          <a:lstStyle/>
          <a:p>
            <a:r>
              <a:rPr lang="en-GB" sz="900">
                <a:solidFill>
                  <a:schemeClr val="tx1"/>
                </a:solidFill>
              </a:rPr>
              <a:t>Pre - ops</a:t>
            </a:r>
          </a:p>
        </p:txBody>
      </p:sp>
    </p:spTree>
    <p:extLst>
      <p:ext uri="{BB962C8B-B14F-4D97-AF65-F5344CB8AC3E}">
        <p14:creationId xmlns:p14="http://schemas.microsoft.com/office/powerpoint/2010/main" val="3608587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B01176-85D3-401F-A226-C7D739D66CA0}"/>
              </a:ext>
            </a:extLst>
          </p:cNvPr>
          <p:cNvSpPr>
            <a:spLocks noGrp="1"/>
          </p:cNvSpPr>
          <p:nvPr>
            <p:ph type="title"/>
          </p:nvPr>
        </p:nvSpPr>
        <p:spPr>
          <a:xfrm>
            <a:off x="838200" y="267154"/>
            <a:ext cx="10515600" cy="1325563"/>
          </a:xfrm>
        </p:spPr>
        <p:txBody>
          <a:bodyPr/>
          <a:lstStyle/>
          <a:p>
            <a:r>
              <a:rPr lang="en-GB" dirty="0"/>
              <a:t>“Successful” User Pilot Projects</a:t>
            </a:r>
          </a:p>
        </p:txBody>
      </p:sp>
      <p:sp>
        <p:nvSpPr>
          <p:cNvPr id="5" name="Rectangle 4">
            <a:extLst>
              <a:ext uri="{FF2B5EF4-FFF2-40B4-BE49-F238E27FC236}">
                <a16:creationId xmlns:a16="http://schemas.microsoft.com/office/drawing/2014/main" id="{8C7524F1-0594-408D-9DD4-3328572854DE}"/>
              </a:ext>
            </a:extLst>
          </p:cNvPr>
          <p:cNvSpPr/>
          <p:nvPr/>
        </p:nvSpPr>
        <p:spPr>
          <a:xfrm>
            <a:off x="700167" y="1828799"/>
            <a:ext cx="10515600" cy="4426342"/>
          </a:xfrm>
          <a:prstGeom prst="rect">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BFA22794-8602-4958-A6F8-7CAEF9D7333E}"/>
              </a:ext>
            </a:extLst>
          </p:cNvPr>
          <p:cNvCxnSpPr>
            <a:cxnSpLocks/>
          </p:cNvCxnSpPr>
          <p:nvPr/>
        </p:nvCxnSpPr>
        <p:spPr>
          <a:xfrm>
            <a:off x="4067175" y="1828801"/>
            <a:ext cx="0" cy="4426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B8E4D0-9E8E-496C-AB25-687E385391EA}"/>
              </a:ext>
            </a:extLst>
          </p:cNvPr>
          <p:cNvCxnSpPr>
            <a:cxnSpLocks/>
          </p:cNvCxnSpPr>
          <p:nvPr/>
        </p:nvCxnSpPr>
        <p:spPr>
          <a:xfrm>
            <a:off x="8531975" y="1828800"/>
            <a:ext cx="0" cy="4426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A2CE02-E58F-4444-B512-70DABF1A6ED9}"/>
              </a:ext>
            </a:extLst>
          </p:cNvPr>
          <p:cNvCxnSpPr>
            <a:cxnSpLocks/>
            <a:stCxn id="5" idx="1"/>
            <a:endCxn id="5" idx="3"/>
          </p:cNvCxnSpPr>
          <p:nvPr/>
        </p:nvCxnSpPr>
        <p:spPr>
          <a:xfrm>
            <a:off x="700167" y="4041970"/>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2AE1B7-68FD-465A-A4B0-0904FB7D418B}"/>
              </a:ext>
            </a:extLst>
          </p:cNvPr>
          <p:cNvSpPr txBox="1"/>
          <p:nvPr/>
        </p:nvSpPr>
        <p:spPr>
          <a:xfrm>
            <a:off x="926538" y="1831179"/>
            <a:ext cx="1132113" cy="646331"/>
          </a:xfrm>
          <a:prstGeom prst="rect">
            <a:avLst/>
          </a:prstGeom>
          <a:noFill/>
        </p:spPr>
        <p:txBody>
          <a:bodyPr wrap="square" rtlCol="0">
            <a:spAutoFit/>
          </a:bodyPr>
          <a:lstStyle/>
          <a:p>
            <a:r>
              <a:rPr lang="en-GB" dirty="0"/>
              <a:t>Technical compute</a:t>
            </a:r>
          </a:p>
        </p:txBody>
      </p:sp>
      <p:sp>
        <p:nvSpPr>
          <p:cNvPr id="15" name="TextBox 14">
            <a:extLst>
              <a:ext uri="{FF2B5EF4-FFF2-40B4-BE49-F238E27FC236}">
                <a16:creationId xmlns:a16="http://schemas.microsoft.com/office/drawing/2014/main" id="{7C4CD10E-22D3-4D93-869B-6674303BCB1F}"/>
              </a:ext>
            </a:extLst>
          </p:cNvPr>
          <p:cNvSpPr txBox="1"/>
          <p:nvPr/>
        </p:nvSpPr>
        <p:spPr>
          <a:xfrm>
            <a:off x="4144682" y="1859059"/>
            <a:ext cx="1513112" cy="646331"/>
          </a:xfrm>
          <a:prstGeom prst="rect">
            <a:avLst/>
          </a:prstGeom>
          <a:noFill/>
        </p:spPr>
        <p:txBody>
          <a:bodyPr wrap="square" rtlCol="0">
            <a:spAutoFit/>
          </a:bodyPr>
          <a:lstStyle/>
          <a:p>
            <a:r>
              <a:rPr lang="en-GB" dirty="0"/>
              <a:t>Technical Data</a:t>
            </a:r>
          </a:p>
        </p:txBody>
      </p:sp>
      <p:sp>
        <p:nvSpPr>
          <p:cNvPr id="16" name="TextBox 15">
            <a:extLst>
              <a:ext uri="{FF2B5EF4-FFF2-40B4-BE49-F238E27FC236}">
                <a16:creationId xmlns:a16="http://schemas.microsoft.com/office/drawing/2014/main" id="{41AFDFD5-F092-44D9-985C-25A58C243F28}"/>
              </a:ext>
            </a:extLst>
          </p:cNvPr>
          <p:cNvSpPr txBox="1"/>
          <p:nvPr/>
        </p:nvSpPr>
        <p:spPr>
          <a:xfrm>
            <a:off x="6789068" y="5568002"/>
            <a:ext cx="1835601" cy="646331"/>
          </a:xfrm>
          <a:prstGeom prst="rect">
            <a:avLst/>
          </a:prstGeom>
          <a:noFill/>
        </p:spPr>
        <p:txBody>
          <a:bodyPr wrap="square" rtlCol="0">
            <a:spAutoFit/>
          </a:bodyPr>
          <a:lstStyle/>
          <a:p>
            <a:r>
              <a:rPr lang="en-GB" dirty="0"/>
              <a:t>Demonstrations/Prototype</a:t>
            </a:r>
          </a:p>
        </p:txBody>
      </p:sp>
      <p:sp>
        <p:nvSpPr>
          <p:cNvPr id="17" name="TextBox 16">
            <a:extLst>
              <a:ext uri="{FF2B5EF4-FFF2-40B4-BE49-F238E27FC236}">
                <a16:creationId xmlns:a16="http://schemas.microsoft.com/office/drawing/2014/main" id="{F9C45087-18CA-4B31-88FE-88186E8682F7}"/>
              </a:ext>
            </a:extLst>
          </p:cNvPr>
          <p:cNvSpPr txBox="1"/>
          <p:nvPr/>
        </p:nvSpPr>
        <p:spPr>
          <a:xfrm>
            <a:off x="838200" y="5782741"/>
            <a:ext cx="1835601" cy="369332"/>
          </a:xfrm>
          <a:prstGeom prst="rect">
            <a:avLst/>
          </a:prstGeom>
          <a:noFill/>
        </p:spPr>
        <p:txBody>
          <a:bodyPr wrap="square" rtlCol="0">
            <a:spAutoFit/>
          </a:bodyPr>
          <a:lstStyle/>
          <a:p>
            <a:r>
              <a:rPr lang="en-GB" dirty="0"/>
              <a:t>Services</a:t>
            </a:r>
          </a:p>
        </p:txBody>
      </p:sp>
      <p:sp>
        <p:nvSpPr>
          <p:cNvPr id="20" name="TextBox 19">
            <a:extLst>
              <a:ext uri="{FF2B5EF4-FFF2-40B4-BE49-F238E27FC236}">
                <a16:creationId xmlns:a16="http://schemas.microsoft.com/office/drawing/2014/main" id="{83ED64D2-0E31-4BCE-8404-BD3DF88D3D0F}"/>
              </a:ext>
            </a:extLst>
          </p:cNvPr>
          <p:cNvSpPr txBox="1"/>
          <p:nvPr/>
        </p:nvSpPr>
        <p:spPr>
          <a:xfrm>
            <a:off x="8634044" y="1859132"/>
            <a:ext cx="2891506" cy="369332"/>
          </a:xfrm>
          <a:prstGeom prst="rect">
            <a:avLst/>
          </a:prstGeom>
          <a:noFill/>
        </p:spPr>
        <p:txBody>
          <a:bodyPr wrap="square" rtlCol="0">
            <a:spAutoFit/>
          </a:bodyPr>
          <a:lstStyle/>
          <a:p>
            <a:r>
              <a:rPr lang="en-GB" dirty="0"/>
              <a:t>Scoping/system design</a:t>
            </a:r>
          </a:p>
        </p:txBody>
      </p:sp>
      <p:sp>
        <p:nvSpPr>
          <p:cNvPr id="22" name="TextBox 21">
            <a:extLst>
              <a:ext uri="{FF2B5EF4-FFF2-40B4-BE49-F238E27FC236}">
                <a16:creationId xmlns:a16="http://schemas.microsoft.com/office/drawing/2014/main" id="{7396B394-471A-4244-9DA4-3CB7C64461BB}"/>
              </a:ext>
            </a:extLst>
          </p:cNvPr>
          <p:cNvSpPr txBox="1"/>
          <p:nvPr/>
        </p:nvSpPr>
        <p:spPr>
          <a:xfrm>
            <a:off x="9950037" y="5772047"/>
            <a:ext cx="1835601" cy="369332"/>
          </a:xfrm>
          <a:prstGeom prst="rect">
            <a:avLst/>
          </a:prstGeom>
          <a:noFill/>
        </p:spPr>
        <p:txBody>
          <a:bodyPr wrap="square" rtlCol="0">
            <a:spAutoFit/>
          </a:bodyPr>
          <a:lstStyle/>
          <a:p>
            <a:r>
              <a:rPr lang="en-GB" dirty="0"/>
              <a:t>Research</a:t>
            </a:r>
          </a:p>
        </p:txBody>
      </p:sp>
      <p:sp>
        <p:nvSpPr>
          <p:cNvPr id="27" name="Oval 26">
            <a:extLst>
              <a:ext uri="{FF2B5EF4-FFF2-40B4-BE49-F238E27FC236}">
                <a16:creationId xmlns:a16="http://schemas.microsoft.com/office/drawing/2014/main" id="{997B7C20-A137-453A-9A28-E78CFF2FBBE2}"/>
              </a:ext>
            </a:extLst>
          </p:cNvPr>
          <p:cNvSpPr/>
          <p:nvPr/>
        </p:nvSpPr>
        <p:spPr>
          <a:xfrm>
            <a:off x="793405" y="3384264"/>
            <a:ext cx="1732077" cy="469273"/>
          </a:xfrm>
          <a:prstGeom prst="ellipse">
            <a:avLst/>
          </a:prstGeom>
          <a:solidFill>
            <a:schemeClr val="accent6">
              <a:lumMod val="20000"/>
              <a:lumOff val="80000"/>
            </a:scheme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Global Trust: HPC</a:t>
            </a:r>
          </a:p>
        </p:txBody>
      </p:sp>
      <p:sp>
        <p:nvSpPr>
          <p:cNvPr id="31" name="Oval 30">
            <a:extLst>
              <a:ext uri="{FF2B5EF4-FFF2-40B4-BE49-F238E27FC236}">
                <a16:creationId xmlns:a16="http://schemas.microsoft.com/office/drawing/2014/main" id="{B9A4454E-1BAE-495D-ABDF-77D979A1C71A}"/>
              </a:ext>
            </a:extLst>
          </p:cNvPr>
          <p:cNvSpPr/>
          <p:nvPr/>
        </p:nvSpPr>
        <p:spPr>
          <a:xfrm>
            <a:off x="4365238" y="3149627"/>
            <a:ext cx="1186538" cy="469273"/>
          </a:xfrm>
          <a:prstGeom prst="ellipse">
            <a:avLst/>
          </a:prstGeom>
          <a:solidFill>
            <a:schemeClr val="accent2">
              <a:lumMod val="20000"/>
              <a:lumOff val="8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JNCC: Data Cube</a:t>
            </a:r>
          </a:p>
        </p:txBody>
      </p:sp>
      <p:sp>
        <p:nvSpPr>
          <p:cNvPr id="39" name="Oval 38">
            <a:extLst>
              <a:ext uri="{FF2B5EF4-FFF2-40B4-BE49-F238E27FC236}">
                <a16:creationId xmlns:a16="http://schemas.microsoft.com/office/drawing/2014/main" id="{08455F09-8975-4787-B7B8-09B6EAEEB0BF}"/>
              </a:ext>
            </a:extLst>
          </p:cNvPr>
          <p:cNvSpPr/>
          <p:nvPr/>
        </p:nvSpPr>
        <p:spPr>
          <a:xfrm>
            <a:off x="5993388" y="2613092"/>
            <a:ext cx="1186538" cy="469273"/>
          </a:xfrm>
          <a:prstGeom prst="ellipse">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UCL: ARD</a:t>
            </a:r>
          </a:p>
        </p:txBody>
      </p:sp>
      <p:sp>
        <p:nvSpPr>
          <p:cNvPr id="43" name="Oval 42">
            <a:extLst>
              <a:ext uri="{FF2B5EF4-FFF2-40B4-BE49-F238E27FC236}">
                <a16:creationId xmlns:a16="http://schemas.microsoft.com/office/drawing/2014/main" id="{0BA7EFD2-DD77-44FC-ACF8-633A2CC020AF}"/>
              </a:ext>
            </a:extLst>
          </p:cNvPr>
          <p:cNvSpPr/>
          <p:nvPr/>
        </p:nvSpPr>
        <p:spPr>
          <a:xfrm>
            <a:off x="3375452" y="4314448"/>
            <a:ext cx="1732077" cy="469273"/>
          </a:xfrm>
          <a:prstGeom prst="ellipse">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CGI: Seagrass</a:t>
            </a:r>
          </a:p>
        </p:txBody>
      </p:sp>
      <p:sp>
        <p:nvSpPr>
          <p:cNvPr id="45" name="Oval 44">
            <a:extLst>
              <a:ext uri="{FF2B5EF4-FFF2-40B4-BE49-F238E27FC236}">
                <a16:creationId xmlns:a16="http://schemas.microsoft.com/office/drawing/2014/main" id="{84EFA66C-287B-46F0-8181-69B813C764CB}"/>
              </a:ext>
            </a:extLst>
          </p:cNvPr>
          <p:cNvSpPr/>
          <p:nvPr/>
        </p:nvSpPr>
        <p:spPr>
          <a:xfrm>
            <a:off x="7604970" y="4402775"/>
            <a:ext cx="1732077" cy="469273"/>
          </a:xfrm>
          <a:prstGeom prst="ellipse">
            <a:avLst/>
          </a:prstGeom>
          <a:solidFill>
            <a:schemeClr val="accent6">
              <a:lumMod val="20000"/>
              <a:lumOff val="80000"/>
            </a:scheme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Assimila</a:t>
            </a:r>
            <a:r>
              <a:rPr lang="en-GB" dirty="0">
                <a:solidFill>
                  <a:schemeClr val="tx1"/>
                </a:solidFill>
              </a:rPr>
              <a:t>: fire</a:t>
            </a:r>
          </a:p>
        </p:txBody>
      </p:sp>
      <p:sp>
        <p:nvSpPr>
          <p:cNvPr id="47" name="Oval 46">
            <a:extLst>
              <a:ext uri="{FF2B5EF4-FFF2-40B4-BE49-F238E27FC236}">
                <a16:creationId xmlns:a16="http://schemas.microsoft.com/office/drawing/2014/main" id="{ED13B756-C678-4F86-A7F7-69BCA53D688F}"/>
              </a:ext>
            </a:extLst>
          </p:cNvPr>
          <p:cNvSpPr/>
          <p:nvPr/>
        </p:nvSpPr>
        <p:spPr>
          <a:xfrm>
            <a:off x="3276169" y="5573226"/>
            <a:ext cx="1545621" cy="469273"/>
          </a:xfrm>
          <a:prstGeom prst="ellipse">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Specto</a:t>
            </a:r>
            <a:r>
              <a:rPr lang="en-GB" dirty="0">
                <a:solidFill>
                  <a:schemeClr val="tx1"/>
                </a:solidFill>
              </a:rPr>
              <a:t>: bare soil</a:t>
            </a:r>
          </a:p>
        </p:txBody>
      </p:sp>
      <p:sp>
        <p:nvSpPr>
          <p:cNvPr id="50" name="Oval 49">
            <a:extLst>
              <a:ext uri="{FF2B5EF4-FFF2-40B4-BE49-F238E27FC236}">
                <a16:creationId xmlns:a16="http://schemas.microsoft.com/office/drawing/2014/main" id="{2B773D03-EC92-4B1A-8A4D-2324D278E547}"/>
              </a:ext>
            </a:extLst>
          </p:cNvPr>
          <p:cNvSpPr/>
          <p:nvPr/>
        </p:nvSpPr>
        <p:spPr>
          <a:xfrm>
            <a:off x="802759" y="4338673"/>
            <a:ext cx="1732077" cy="469273"/>
          </a:xfrm>
          <a:prstGeom prst="ellipse">
            <a:avLst/>
          </a:prstGeom>
          <a:solidFill>
            <a:schemeClr val="accent6">
              <a:lumMod val="20000"/>
              <a:lumOff val="80000"/>
            </a:scheme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GMV: Food</a:t>
            </a:r>
          </a:p>
        </p:txBody>
      </p:sp>
      <p:sp>
        <p:nvSpPr>
          <p:cNvPr id="53" name="Oval 52">
            <a:extLst>
              <a:ext uri="{FF2B5EF4-FFF2-40B4-BE49-F238E27FC236}">
                <a16:creationId xmlns:a16="http://schemas.microsoft.com/office/drawing/2014/main" id="{E906F085-E93F-409B-AE7E-A6458D7CAEAD}"/>
              </a:ext>
            </a:extLst>
          </p:cNvPr>
          <p:cNvSpPr/>
          <p:nvPr/>
        </p:nvSpPr>
        <p:spPr>
          <a:xfrm>
            <a:off x="5286331" y="4248266"/>
            <a:ext cx="1732077" cy="469273"/>
          </a:xfrm>
          <a:prstGeom prst="ellipse">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Telespazio: Energy</a:t>
            </a:r>
          </a:p>
        </p:txBody>
      </p:sp>
      <p:sp>
        <p:nvSpPr>
          <p:cNvPr id="58" name="Oval 57">
            <a:extLst>
              <a:ext uri="{FF2B5EF4-FFF2-40B4-BE49-F238E27FC236}">
                <a16:creationId xmlns:a16="http://schemas.microsoft.com/office/drawing/2014/main" id="{E7558FFA-78B4-43CB-B632-51C681BA6209}"/>
              </a:ext>
            </a:extLst>
          </p:cNvPr>
          <p:cNvSpPr/>
          <p:nvPr/>
        </p:nvSpPr>
        <p:spPr>
          <a:xfrm>
            <a:off x="4982885" y="5596518"/>
            <a:ext cx="1732077" cy="469273"/>
          </a:xfrm>
          <a:prstGeom prst="ellipse">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SparkGEO</a:t>
            </a:r>
            <a:r>
              <a:rPr lang="en-GB" dirty="0">
                <a:solidFill>
                  <a:schemeClr val="tx1"/>
                </a:solidFill>
              </a:rPr>
              <a:t>: Assets risk</a:t>
            </a:r>
          </a:p>
        </p:txBody>
      </p:sp>
      <p:sp>
        <p:nvSpPr>
          <p:cNvPr id="62" name="Oval 61">
            <a:extLst>
              <a:ext uri="{FF2B5EF4-FFF2-40B4-BE49-F238E27FC236}">
                <a16:creationId xmlns:a16="http://schemas.microsoft.com/office/drawing/2014/main" id="{1BCD8DA5-68BA-4271-95B5-F7E711157685}"/>
              </a:ext>
            </a:extLst>
          </p:cNvPr>
          <p:cNvSpPr/>
          <p:nvPr/>
        </p:nvSpPr>
        <p:spPr>
          <a:xfrm>
            <a:off x="5630904" y="3604987"/>
            <a:ext cx="1410971" cy="568725"/>
          </a:xfrm>
          <a:prstGeom prst="ellipse">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BAS: Sea ice S1</a:t>
            </a:r>
          </a:p>
        </p:txBody>
      </p:sp>
      <p:sp>
        <p:nvSpPr>
          <p:cNvPr id="65" name="Oval 64">
            <a:extLst>
              <a:ext uri="{FF2B5EF4-FFF2-40B4-BE49-F238E27FC236}">
                <a16:creationId xmlns:a16="http://schemas.microsoft.com/office/drawing/2014/main" id="{D237AE30-F0EC-481A-B34F-4AEE29F9647A}"/>
              </a:ext>
            </a:extLst>
          </p:cNvPr>
          <p:cNvSpPr/>
          <p:nvPr/>
        </p:nvSpPr>
        <p:spPr>
          <a:xfrm>
            <a:off x="7660418" y="2487136"/>
            <a:ext cx="1621183" cy="591194"/>
          </a:xfrm>
          <a:prstGeom prst="ellipse">
            <a:avLst/>
          </a:prstGeom>
          <a:solidFill>
            <a:schemeClr val="accent4">
              <a:lumMod val="20000"/>
              <a:lumOff val="80000"/>
            </a:schemeClr>
          </a:solid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CEH: Hydrology</a:t>
            </a:r>
          </a:p>
        </p:txBody>
      </p:sp>
      <p:sp>
        <p:nvSpPr>
          <p:cNvPr id="66" name="Oval 65">
            <a:extLst>
              <a:ext uri="{FF2B5EF4-FFF2-40B4-BE49-F238E27FC236}">
                <a16:creationId xmlns:a16="http://schemas.microsoft.com/office/drawing/2014/main" id="{92124D60-77A3-4F3D-B6DD-747FF0CC3499}"/>
              </a:ext>
            </a:extLst>
          </p:cNvPr>
          <p:cNvSpPr/>
          <p:nvPr/>
        </p:nvSpPr>
        <p:spPr>
          <a:xfrm>
            <a:off x="5785834" y="4930519"/>
            <a:ext cx="1631489" cy="489973"/>
          </a:xfrm>
          <a:prstGeom prst="ellipse">
            <a:avLst/>
          </a:prstGeom>
          <a:solidFill>
            <a:schemeClr val="accent4">
              <a:lumMod val="20000"/>
              <a:lumOff val="80000"/>
            </a:scheme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 Leeds: Volcano</a:t>
            </a:r>
          </a:p>
        </p:txBody>
      </p:sp>
      <p:sp>
        <p:nvSpPr>
          <p:cNvPr id="67" name="Oval 66">
            <a:extLst>
              <a:ext uri="{FF2B5EF4-FFF2-40B4-BE49-F238E27FC236}">
                <a16:creationId xmlns:a16="http://schemas.microsoft.com/office/drawing/2014/main" id="{7B6A30F5-2A21-45B5-BA52-5826DBC0844D}"/>
              </a:ext>
            </a:extLst>
          </p:cNvPr>
          <p:cNvSpPr/>
          <p:nvPr/>
        </p:nvSpPr>
        <p:spPr>
          <a:xfrm>
            <a:off x="2743203" y="4906929"/>
            <a:ext cx="2732848" cy="469273"/>
          </a:xfrm>
          <a:prstGeom prst="ellipse">
            <a:avLst/>
          </a:pr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Argans</a:t>
            </a:r>
            <a:r>
              <a:rPr lang="en-GB" dirty="0">
                <a:solidFill>
                  <a:schemeClr val="tx1"/>
                </a:solidFill>
              </a:rPr>
              <a:t>-NOC: Shoreline</a:t>
            </a:r>
          </a:p>
        </p:txBody>
      </p:sp>
      <p:sp>
        <p:nvSpPr>
          <p:cNvPr id="2" name="TextBox 1">
            <a:extLst>
              <a:ext uri="{FF2B5EF4-FFF2-40B4-BE49-F238E27FC236}">
                <a16:creationId xmlns:a16="http://schemas.microsoft.com/office/drawing/2014/main" id="{D54FF1B2-59EB-40EF-99FE-16C3AA3598BD}"/>
              </a:ext>
            </a:extLst>
          </p:cNvPr>
          <p:cNvSpPr txBox="1"/>
          <p:nvPr/>
        </p:nvSpPr>
        <p:spPr>
          <a:xfrm>
            <a:off x="1209675" y="1205058"/>
            <a:ext cx="10982325" cy="646331"/>
          </a:xfrm>
          <a:prstGeom prst="rect">
            <a:avLst/>
          </a:prstGeom>
          <a:noFill/>
        </p:spPr>
        <p:txBody>
          <a:bodyPr wrap="square" rtlCol="0">
            <a:spAutoFit/>
          </a:bodyPr>
          <a:lstStyle/>
          <a:p>
            <a:r>
              <a:rPr lang="en-GB" dirty="0"/>
              <a:t>Dark green line = successful commercial; light green line = public; orange = academic; dashed blue = possible GEO/CEOS projects; red dashed = unfunded technical project</a:t>
            </a:r>
          </a:p>
        </p:txBody>
      </p:sp>
    </p:spTree>
    <p:extLst>
      <p:ext uri="{BB962C8B-B14F-4D97-AF65-F5344CB8AC3E}">
        <p14:creationId xmlns:p14="http://schemas.microsoft.com/office/powerpoint/2010/main" val="181860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BCC2-9A79-D2E4-4583-2CC33F7F8AE8}"/>
              </a:ext>
            </a:extLst>
          </p:cNvPr>
          <p:cNvSpPr>
            <a:spLocks noGrp="1"/>
          </p:cNvSpPr>
          <p:nvPr>
            <p:ph type="title"/>
          </p:nvPr>
        </p:nvSpPr>
        <p:spPr/>
        <p:txBody>
          <a:bodyPr/>
          <a:lstStyle/>
          <a:p>
            <a:r>
              <a:rPr lang="en-GB" dirty="0"/>
              <a:t>Core functional areas</a:t>
            </a:r>
          </a:p>
        </p:txBody>
      </p:sp>
      <p:graphicFrame>
        <p:nvGraphicFramePr>
          <p:cNvPr id="4" name="Diagram 3">
            <a:extLst>
              <a:ext uri="{FF2B5EF4-FFF2-40B4-BE49-F238E27FC236}">
                <a16:creationId xmlns:a16="http://schemas.microsoft.com/office/drawing/2014/main" id="{B29BC093-3626-7288-2B96-46686536E0DA}"/>
              </a:ext>
            </a:extLst>
          </p:cNvPr>
          <p:cNvGraphicFramePr/>
          <p:nvPr>
            <p:extLst>
              <p:ext uri="{D42A27DB-BD31-4B8C-83A1-F6EECF244321}">
                <p14:modId xmlns:p14="http://schemas.microsoft.com/office/powerpoint/2010/main" val="3188276896"/>
              </p:ext>
            </p:extLst>
          </p:nvPr>
        </p:nvGraphicFramePr>
        <p:xfrm>
          <a:off x="838199" y="2693772"/>
          <a:ext cx="10515601" cy="2885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Statistics outline">
            <a:extLst>
              <a:ext uri="{FF2B5EF4-FFF2-40B4-BE49-F238E27FC236}">
                <a16:creationId xmlns:a16="http://schemas.microsoft.com/office/drawing/2014/main" id="{42592994-F92C-B1BC-7429-644CBFDD19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81923" y="2342589"/>
            <a:ext cx="914400" cy="914400"/>
          </a:xfrm>
          <a:prstGeom prst="rect">
            <a:avLst/>
          </a:prstGeom>
        </p:spPr>
      </p:pic>
      <p:pic>
        <p:nvPicPr>
          <p:cNvPr id="6" name="Graphic 5" descr="Folder Search outline">
            <a:extLst>
              <a:ext uri="{FF2B5EF4-FFF2-40B4-BE49-F238E27FC236}">
                <a16:creationId xmlns:a16="http://schemas.microsoft.com/office/drawing/2014/main" id="{89734626-ECC0-BED6-5F2E-E152D4A431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95675" y="2342589"/>
            <a:ext cx="914400" cy="914400"/>
          </a:xfrm>
          <a:prstGeom prst="rect">
            <a:avLst/>
          </a:prstGeom>
        </p:spPr>
      </p:pic>
      <p:pic>
        <p:nvPicPr>
          <p:cNvPr id="7" name="Graphic 6" descr="Binary outline">
            <a:extLst>
              <a:ext uri="{FF2B5EF4-FFF2-40B4-BE49-F238E27FC236}">
                <a16:creationId xmlns:a16="http://schemas.microsoft.com/office/drawing/2014/main" id="{5C6977F2-00F5-A8BA-E03D-726814FDF9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2551" y="2342589"/>
            <a:ext cx="914400" cy="914400"/>
          </a:xfrm>
          <a:prstGeom prst="rect">
            <a:avLst/>
          </a:prstGeom>
        </p:spPr>
      </p:pic>
      <p:pic>
        <p:nvPicPr>
          <p:cNvPr id="8" name="Graphic 7" descr="Employee badge outline">
            <a:extLst>
              <a:ext uri="{FF2B5EF4-FFF2-40B4-BE49-F238E27FC236}">
                <a16:creationId xmlns:a16="http://schemas.microsoft.com/office/drawing/2014/main" id="{6FEE3F09-9461-FEBA-3794-D946329D7D7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38799" y="2342589"/>
            <a:ext cx="914400" cy="914400"/>
          </a:xfrm>
          <a:prstGeom prst="rect">
            <a:avLst/>
          </a:prstGeom>
        </p:spPr>
      </p:pic>
      <p:pic>
        <p:nvPicPr>
          <p:cNvPr id="10" name="Graphic 9" descr="Internet outline">
            <a:extLst>
              <a:ext uri="{FF2B5EF4-FFF2-40B4-BE49-F238E27FC236}">
                <a16:creationId xmlns:a16="http://schemas.microsoft.com/office/drawing/2014/main" id="{F2A214A1-6DB7-D4AD-28CB-37B22BAEA8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25047" y="2342589"/>
            <a:ext cx="914400" cy="914400"/>
          </a:xfrm>
          <a:prstGeom prst="rect">
            <a:avLst/>
          </a:prstGeom>
        </p:spPr>
      </p:pic>
      <p:sp>
        <p:nvSpPr>
          <p:cNvPr id="12" name="TextBox 11">
            <a:extLst>
              <a:ext uri="{FF2B5EF4-FFF2-40B4-BE49-F238E27FC236}">
                <a16:creationId xmlns:a16="http://schemas.microsoft.com/office/drawing/2014/main" id="{6D13D8B0-7BEA-A1B5-49DA-B3201757007D}"/>
              </a:ext>
            </a:extLst>
          </p:cNvPr>
          <p:cNvSpPr txBox="1"/>
          <p:nvPr/>
        </p:nvSpPr>
        <p:spPr>
          <a:xfrm>
            <a:off x="742951" y="4951322"/>
            <a:ext cx="1924049" cy="430887"/>
          </a:xfrm>
          <a:prstGeom prst="rect">
            <a:avLst/>
          </a:prstGeom>
          <a:noFill/>
        </p:spPr>
        <p:txBody>
          <a:bodyPr wrap="square">
            <a:spAutoFit/>
          </a:bodyPr>
          <a:lstStyle/>
          <a:p>
            <a:r>
              <a:rPr lang="en-GB" sz="1100" dirty="0"/>
              <a:t>OGC W*S – WMS, </a:t>
            </a:r>
            <a:r>
              <a:rPr lang="en-GB" sz="1100" dirty="0" err="1"/>
              <a:t>DataCubes</a:t>
            </a:r>
            <a:r>
              <a:rPr lang="en-GB" sz="1100" dirty="0"/>
              <a:t>, Object store – COG, </a:t>
            </a:r>
            <a:r>
              <a:rPr lang="en-GB" sz="1100" dirty="0" err="1"/>
              <a:t>Zarr</a:t>
            </a:r>
            <a:endParaRPr lang="en-GB" sz="1100" dirty="0"/>
          </a:p>
        </p:txBody>
      </p:sp>
      <p:sp>
        <p:nvSpPr>
          <p:cNvPr id="13" name="TextBox 12">
            <a:extLst>
              <a:ext uri="{FF2B5EF4-FFF2-40B4-BE49-F238E27FC236}">
                <a16:creationId xmlns:a16="http://schemas.microsoft.com/office/drawing/2014/main" id="{B94883AE-8A39-ED49-8FF4-FF2E7BD1684A}"/>
              </a:ext>
            </a:extLst>
          </p:cNvPr>
          <p:cNvSpPr txBox="1"/>
          <p:nvPr/>
        </p:nvSpPr>
        <p:spPr>
          <a:xfrm>
            <a:off x="2990850" y="4951322"/>
            <a:ext cx="1924049" cy="261610"/>
          </a:xfrm>
          <a:prstGeom prst="rect">
            <a:avLst/>
          </a:prstGeom>
          <a:noFill/>
        </p:spPr>
        <p:txBody>
          <a:bodyPr wrap="square">
            <a:spAutoFit/>
          </a:bodyPr>
          <a:lstStyle/>
          <a:p>
            <a:r>
              <a:rPr lang="en-GB" sz="1100" dirty="0"/>
              <a:t>STAC, OpenSearch, OGC, …</a:t>
            </a:r>
          </a:p>
        </p:txBody>
      </p:sp>
      <p:sp>
        <p:nvSpPr>
          <p:cNvPr id="14" name="TextBox 13">
            <a:extLst>
              <a:ext uri="{FF2B5EF4-FFF2-40B4-BE49-F238E27FC236}">
                <a16:creationId xmlns:a16="http://schemas.microsoft.com/office/drawing/2014/main" id="{D9E0CD36-ECF9-AD16-524D-D1EBB3D87569}"/>
              </a:ext>
            </a:extLst>
          </p:cNvPr>
          <p:cNvSpPr txBox="1"/>
          <p:nvPr/>
        </p:nvSpPr>
        <p:spPr>
          <a:xfrm>
            <a:off x="5010147" y="4951322"/>
            <a:ext cx="1924049" cy="261610"/>
          </a:xfrm>
          <a:prstGeom prst="rect">
            <a:avLst/>
          </a:prstGeom>
          <a:noFill/>
        </p:spPr>
        <p:txBody>
          <a:bodyPr wrap="square">
            <a:spAutoFit/>
          </a:bodyPr>
          <a:lstStyle/>
          <a:p>
            <a:r>
              <a:rPr lang="en-GB" sz="1100" dirty="0"/>
              <a:t>OpenID Connect, OAuth 2.0, …</a:t>
            </a:r>
          </a:p>
        </p:txBody>
      </p:sp>
      <p:sp>
        <p:nvSpPr>
          <p:cNvPr id="15" name="TextBox 14">
            <a:extLst>
              <a:ext uri="{FF2B5EF4-FFF2-40B4-BE49-F238E27FC236}">
                <a16:creationId xmlns:a16="http://schemas.microsoft.com/office/drawing/2014/main" id="{CC44BE82-1B5C-D46F-AE14-974D7BE35EC8}"/>
              </a:ext>
            </a:extLst>
          </p:cNvPr>
          <p:cNvSpPr txBox="1"/>
          <p:nvPr/>
        </p:nvSpPr>
        <p:spPr>
          <a:xfrm>
            <a:off x="7277098" y="4951322"/>
            <a:ext cx="1924049" cy="430887"/>
          </a:xfrm>
          <a:prstGeom prst="rect">
            <a:avLst/>
          </a:prstGeom>
          <a:noFill/>
        </p:spPr>
        <p:txBody>
          <a:bodyPr wrap="square">
            <a:spAutoFit/>
          </a:bodyPr>
          <a:lstStyle/>
          <a:p>
            <a:r>
              <a:rPr lang="en-GB" sz="1100" dirty="0" err="1"/>
              <a:t>Jupyter</a:t>
            </a:r>
            <a:r>
              <a:rPr lang="en-GB" sz="1100" dirty="0"/>
              <a:t>, </a:t>
            </a:r>
            <a:r>
              <a:rPr lang="en-GB" sz="1100" dirty="0" err="1"/>
              <a:t>Dask</a:t>
            </a:r>
            <a:r>
              <a:rPr lang="en-GB" sz="1100" dirty="0"/>
              <a:t>, CWL, Apache Airflow, …</a:t>
            </a:r>
          </a:p>
        </p:txBody>
      </p:sp>
      <p:pic>
        <p:nvPicPr>
          <p:cNvPr id="3" name="Picture 2" descr="Text&#10;&#10;Description automatically generated with medium confidence">
            <a:extLst>
              <a:ext uri="{FF2B5EF4-FFF2-40B4-BE49-F238E27FC236}">
                <a16:creationId xmlns:a16="http://schemas.microsoft.com/office/drawing/2014/main" id="{ECC8F88A-A54E-ED07-D611-4DCB730E2F0C}"/>
              </a:ext>
            </a:extLst>
          </p:cNvPr>
          <p:cNvPicPr>
            <a:picLocks noChangeAspect="1"/>
          </p:cNvPicPr>
          <p:nvPr/>
        </p:nvPicPr>
        <p:blipFill>
          <a:blip r:embed="rId18"/>
          <a:stretch>
            <a:fillRect/>
          </a:stretch>
        </p:blipFill>
        <p:spPr>
          <a:xfrm>
            <a:off x="7781923" y="437509"/>
            <a:ext cx="3711910" cy="1057913"/>
          </a:xfrm>
          <a:prstGeom prst="rect">
            <a:avLst/>
          </a:prstGeom>
        </p:spPr>
      </p:pic>
    </p:spTree>
    <p:extLst>
      <p:ext uri="{BB962C8B-B14F-4D97-AF65-F5344CB8AC3E}">
        <p14:creationId xmlns:p14="http://schemas.microsoft.com/office/powerpoint/2010/main" val="123899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66B0-4D1D-408B-58D6-F574F21E8CDE}"/>
              </a:ext>
            </a:extLst>
          </p:cNvPr>
          <p:cNvSpPr>
            <a:spLocks noGrp="1"/>
          </p:cNvSpPr>
          <p:nvPr>
            <p:ph type="title"/>
          </p:nvPr>
        </p:nvSpPr>
        <p:spPr>
          <a:xfrm>
            <a:off x="281152" y="132200"/>
            <a:ext cx="10515600" cy="1325563"/>
          </a:xfrm>
        </p:spPr>
        <p:txBody>
          <a:bodyPr>
            <a:normAutofit/>
          </a:bodyPr>
          <a:lstStyle/>
          <a:p>
            <a:r>
              <a:rPr lang="en-GB" sz="3600" dirty="0"/>
              <a:t>Knowledge exchange – Interoperability Use Cases </a:t>
            </a:r>
          </a:p>
        </p:txBody>
      </p:sp>
      <p:sp>
        <p:nvSpPr>
          <p:cNvPr id="3" name="Content Placeholder 2">
            <a:extLst>
              <a:ext uri="{FF2B5EF4-FFF2-40B4-BE49-F238E27FC236}">
                <a16:creationId xmlns:a16="http://schemas.microsoft.com/office/drawing/2014/main" id="{5A1B491C-D49D-7914-AD27-354FF96EC729}"/>
              </a:ext>
            </a:extLst>
          </p:cNvPr>
          <p:cNvSpPr>
            <a:spLocks noGrp="1"/>
          </p:cNvSpPr>
          <p:nvPr>
            <p:ph idx="1"/>
          </p:nvPr>
        </p:nvSpPr>
        <p:spPr>
          <a:xfrm>
            <a:off x="838200" y="1457763"/>
            <a:ext cx="10515600" cy="4351338"/>
          </a:xfrm>
        </p:spPr>
        <p:txBody>
          <a:bodyPr>
            <a:normAutofit fontScale="92500" lnSpcReduction="10000"/>
          </a:bodyPr>
          <a:lstStyle/>
          <a:p>
            <a:r>
              <a:rPr lang="en-GB" dirty="0"/>
              <a:t>Pathfinder approach</a:t>
            </a:r>
          </a:p>
          <a:p>
            <a:r>
              <a:rPr lang="en-GB" dirty="0"/>
              <a:t>Value Public sector, commercial, academic communities</a:t>
            </a:r>
          </a:p>
          <a:p>
            <a:r>
              <a:rPr lang="en-GB" dirty="0"/>
              <a:t>Project which seeks to balance complexity vs operational sustainability</a:t>
            </a:r>
          </a:p>
          <a:p>
            <a:r>
              <a:rPr lang="en-GB" dirty="0"/>
              <a:t>Standards-based and open source</a:t>
            </a:r>
          </a:p>
          <a:p>
            <a:r>
              <a:rPr lang="en-GB" dirty="0">
                <a:solidFill>
                  <a:srgbClr val="FF0000"/>
                </a:solidFill>
              </a:rPr>
              <a:t>Use Cases </a:t>
            </a:r>
            <a:r>
              <a:rPr lang="en-GB" dirty="0"/>
              <a:t>for Applications/Platforms drive and inform Hub development priorities</a:t>
            </a:r>
          </a:p>
          <a:p>
            <a:r>
              <a:rPr lang="en-GB" dirty="0"/>
              <a:t>Build on and extend existing software solutions where advantageous – </a:t>
            </a:r>
            <a:r>
              <a:rPr lang="en-GB" dirty="0">
                <a:solidFill>
                  <a:srgbClr val="FF0000"/>
                </a:solidFill>
              </a:rPr>
              <a:t>knowledge exchange </a:t>
            </a:r>
          </a:p>
          <a:p>
            <a:r>
              <a:rPr lang="en-GB" dirty="0"/>
              <a:t>Maximise use of existing service offerings, avoid re-invention</a:t>
            </a:r>
          </a:p>
          <a:p>
            <a:r>
              <a:rPr lang="en-GB" dirty="0"/>
              <a:t>Leverage public cloud eco-systems for accelerated development</a:t>
            </a:r>
          </a:p>
        </p:txBody>
      </p:sp>
      <p:pic>
        <p:nvPicPr>
          <p:cNvPr id="4" name="Picture 3" descr="Text&#10;&#10;Description automatically generated with medium confidence">
            <a:extLst>
              <a:ext uri="{FF2B5EF4-FFF2-40B4-BE49-F238E27FC236}">
                <a16:creationId xmlns:a16="http://schemas.microsoft.com/office/drawing/2014/main" id="{606AC362-24E3-02C0-AD31-9B9C8C3223AE}"/>
              </a:ext>
            </a:extLst>
          </p:cNvPr>
          <p:cNvPicPr>
            <a:picLocks noChangeAspect="1"/>
          </p:cNvPicPr>
          <p:nvPr/>
        </p:nvPicPr>
        <p:blipFill>
          <a:blip r:embed="rId2"/>
          <a:stretch>
            <a:fillRect/>
          </a:stretch>
        </p:blipFill>
        <p:spPr>
          <a:xfrm>
            <a:off x="8039081" y="399850"/>
            <a:ext cx="3711910" cy="1057913"/>
          </a:xfrm>
          <a:prstGeom prst="rect">
            <a:avLst/>
          </a:prstGeom>
        </p:spPr>
      </p:pic>
    </p:spTree>
    <p:extLst>
      <p:ext uri="{BB962C8B-B14F-4D97-AF65-F5344CB8AC3E}">
        <p14:creationId xmlns:p14="http://schemas.microsoft.com/office/powerpoint/2010/main" val="387961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7D57BD21-A538-98DB-E24F-13000AB4EF37}"/>
              </a:ext>
            </a:extLst>
          </p:cNvPr>
          <p:cNvPicPr>
            <a:picLocks noChangeAspect="1"/>
          </p:cNvPicPr>
          <p:nvPr/>
        </p:nvPicPr>
        <p:blipFill>
          <a:blip r:embed="rId2"/>
          <a:stretch>
            <a:fillRect/>
          </a:stretch>
        </p:blipFill>
        <p:spPr>
          <a:xfrm>
            <a:off x="7618668" y="338799"/>
            <a:ext cx="3711910" cy="1057913"/>
          </a:xfrm>
          <a:prstGeom prst="rect">
            <a:avLst/>
          </a:prstGeom>
        </p:spPr>
      </p:pic>
      <p:sp>
        <p:nvSpPr>
          <p:cNvPr id="3" name="TextBox 2">
            <a:extLst>
              <a:ext uri="{FF2B5EF4-FFF2-40B4-BE49-F238E27FC236}">
                <a16:creationId xmlns:a16="http://schemas.microsoft.com/office/drawing/2014/main" id="{621A2EAB-B181-36D8-DF61-2E42A9A74463}"/>
              </a:ext>
            </a:extLst>
          </p:cNvPr>
          <p:cNvSpPr txBox="1"/>
          <p:nvPr/>
        </p:nvSpPr>
        <p:spPr>
          <a:xfrm>
            <a:off x="2690648" y="2364828"/>
            <a:ext cx="5633545" cy="1754326"/>
          </a:xfrm>
          <a:prstGeom prst="rect">
            <a:avLst/>
          </a:prstGeom>
          <a:noFill/>
        </p:spPr>
        <p:txBody>
          <a:bodyPr wrap="square" rtlCol="0">
            <a:spAutoFit/>
          </a:bodyPr>
          <a:lstStyle/>
          <a:p>
            <a:pPr algn="ctr"/>
            <a:r>
              <a:rPr lang="en-US" sz="3600" dirty="0"/>
              <a:t>Questions ?</a:t>
            </a:r>
          </a:p>
          <a:p>
            <a:pPr algn="ctr"/>
            <a:endParaRPr lang="en-US" sz="3600" dirty="0"/>
          </a:p>
          <a:p>
            <a:pPr algn="ctr"/>
            <a:r>
              <a:rPr lang="en-US" sz="3600" dirty="0">
                <a:hlinkClick r:id="rId3"/>
              </a:rPr>
              <a:t>esther.conway@stfc.ac.uk</a:t>
            </a:r>
            <a:r>
              <a:rPr lang="en-US" sz="3600" dirty="0"/>
              <a:t> </a:t>
            </a:r>
          </a:p>
        </p:txBody>
      </p:sp>
    </p:spTree>
    <p:extLst>
      <p:ext uri="{BB962C8B-B14F-4D97-AF65-F5344CB8AC3E}">
        <p14:creationId xmlns:p14="http://schemas.microsoft.com/office/powerpoint/2010/main" val="210805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B197-BBF4-C053-7244-3280B94EE920}"/>
              </a:ext>
            </a:extLst>
          </p:cNvPr>
          <p:cNvSpPr>
            <a:spLocks noGrp="1"/>
          </p:cNvSpPr>
          <p:nvPr>
            <p:ph type="title"/>
          </p:nvPr>
        </p:nvSpPr>
        <p:spPr/>
        <p:txBody>
          <a:bodyPr/>
          <a:lstStyle/>
          <a:p>
            <a:r>
              <a:rPr lang="en-GB" dirty="0"/>
              <a:t>EO DataHub – a collaboration</a:t>
            </a:r>
          </a:p>
        </p:txBody>
      </p:sp>
      <p:grpSp>
        <p:nvGrpSpPr>
          <p:cNvPr id="12" name="Group 11">
            <a:extLst>
              <a:ext uri="{FF2B5EF4-FFF2-40B4-BE49-F238E27FC236}">
                <a16:creationId xmlns:a16="http://schemas.microsoft.com/office/drawing/2014/main" id="{7B2F469E-6AFA-8F00-9B34-8E1608E9C779}"/>
              </a:ext>
            </a:extLst>
          </p:cNvPr>
          <p:cNvGrpSpPr>
            <a:grpSpLocks noChangeAspect="1"/>
          </p:cNvGrpSpPr>
          <p:nvPr/>
        </p:nvGrpSpPr>
        <p:grpSpPr>
          <a:xfrm>
            <a:off x="1109906" y="1577009"/>
            <a:ext cx="3077781" cy="4126213"/>
            <a:chOff x="1109906" y="1196968"/>
            <a:chExt cx="3677310" cy="4929969"/>
          </a:xfrm>
        </p:grpSpPr>
        <p:pic>
          <p:nvPicPr>
            <p:cNvPr id="5" name="Picture 4" descr="Icon&#10;&#10;Description automatically generated with low confidence">
              <a:extLst>
                <a:ext uri="{FF2B5EF4-FFF2-40B4-BE49-F238E27FC236}">
                  <a16:creationId xmlns:a16="http://schemas.microsoft.com/office/drawing/2014/main" id="{F4C69E4A-2A6D-20CF-65A7-EF6808DE2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906" y="2156593"/>
              <a:ext cx="1188000" cy="1188000"/>
            </a:xfrm>
            <a:prstGeom prst="rect">
              <a:avLst/>
            </a:prstGeom>
          </p:spPr>
        </p:pic>
        <p:pic>
          <p:nvPicPr>
            <p:cNvPr id="1026" name="Picture 2" descr="UK Space Agency">
              <a:extLst>
                <a:ext uri="{FF2B5EF4-FFF2-40B4-BE49-F238E27FC236}">
                  <a16:creationId xmlns:a16="http://schemas.microsoft.com/office/drawing/2014/main" id="{D3C3E474-667A-5FA3-75BB-B5BDFF9F3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58" y="5298938"/>
              <a:ext cx="2967892" cy="82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D8DDBC9-15E3-C4A0-171D-5258F3ADC80D}"/>
                </a:ext>
              </a:extLst>
            </p:cNvPr>
            <p:cNvPicPr>
              <a:picLocks noChangeAspect="1"/>
            </p:cNvPicPr>
            <p:nvPr/>
          </p:nvPicPr>
          <p:blipFill>
            <a:blip r:embed="rId4"/>
            <a:stretch>
              <a:fillRect/>
            </a:stretch>
          </p:blipFill>
          <p:spPr>
            <a:xfrm>
              <a:off x="1109906" y="3476219"/>
              <a:ext cx="2907617" cy="720000"/>
            </a:xfrm>
            <a:prstGeom prst="rect">
              <a:avLst/>
            </a:prstGeom>
          </p:spPr>
        </p:pic>
        <p:pic>
          <p:nvPicPr>
            <p:cNvPr id="10" name="Google Shape;256;p33">
              <a:extLst>
                <a:ext uri="{FF2B5EF4-FFF2-40B4-BE49-F238E27FC236}">
                  <a16:creationId xmlns:a16="http://schemas.microsoft.com/office/drawing/2014/main" id="{73EF5FE6-E43C-5A9D-6E9D-D5044665BB7C}"/>
                </a:ext>
              </a:extLst>
            </p:cNvPr>
            <p:cNvPicPr preferRelativeResize="0">
              <a:picLocks noChangeAspect="1"/>
            </p:cNvPicPr>
            <p:nvPr/>
          </p:nvPicPr>
          <p:blipFill rotWithShape="1">
            <a:blip r:embed="rId5">
              <a:alphaModFix/>
            </a:blip>
            <a:srcRect/>
            <a:stretch/>
          </p:blipFill>
          <p:spPr>
            <a:xfrm>
              <a:off x="1123458" y="1196968"/>
              <a:ext cx="3663758" cy="827999"/>
            </a:xfrm>
            <a:prstGeom prst="rect">
              <a:avLst/>
            </a:prstGeom>
            <a:noFill/>
            <a:ln>
              <a:noFill/>
            </a:ln>
          </p:spPr>
        </p:pic>
        <p:pic>
          <p:nvPicPr>
            <p:cNvPr id="11" name="Picture 10" descr="Logo&#10;&#10;Description automatically generated">
              <a:extLst>
                <a:ext uri="{FF2B5EF4-FFF2-40B4-BE49-F238E27FC236}">
                  <a16:creationId xmlns:a16="http://schemas.microsoft.com/office/drawing/2014/main" id="{E72BA69B-FCCA-F9CB-3ED4-5AC1612FC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58" y="4339313"/>
              <a:ext cx="2610619" cy="827999"/>
            </a:xfrm>
            <a:prstGeom prst="rect">
              <a:avLst/>
            </a:prstGeom>
          </p:spPr>
        </p:pic>
      </p:grpSp>
      <p:sp>
        <p:nvSpPr>
          <p:cNvPr id="13" name="TextBox 12">
            <a:extLst>
              <a:ext uri="{FF2B5EF4-FFF2-40B4-BE49-F238E27FC236}">
                <a16:creationId xmlns:a16="http://schemas.microsoft.com/office/drawing/2014/main" id="{8565F100-BDDC-C04F-307A-077E5C3526C2}"/>
              </a:ext>
            </a:extLst>
          </p:cNvPr>
          <p:cNvSpPr txBox="1"/>
          <p:nvPr/>
        </p:nvSpPr>
        <p:spPr>
          <a:xfrm>
            <a:off x="6096000" y="2979282"/>
            <a:ext cx="3630546" cy="1107996"/>
          </a:xfrm>
          <a:prstGeom prst="rect">
            <a:avLst/>
          </a:prstGeom>
          <a:noFill/>
        </p:spPr>
        <p:txBody>
          <a:bodyPr wrap="none" rtlCol="0">
            <a:spAutoFit/>
          </a:bodyPr>
          <a:lstStyle/>
          <a:p>
            <a:r>
              <a:rPr lang="en-GB" sz="6600" dirty="0"/>
              <a:t>+ Industry</a:t>
            </a:r>
          </a:p>
        </p:txBody>
      </p:sp>
      <p:pic>
        <p:nvPicPr>
          <p:cNvPr id="4" name="Picture 3" descr="Text&#10;&#10;Description automatically generated with medium confidence">
            <a:extLst>
              <a:ext uri="{FF2B5EF4-FFF2-40B4-BE49-F238E27FC236}">
                <a16:creationId xmlns:a16="http://schemas.microsoft.com/office/drawing/2014/main" id="{AB014EBA-5D84-F62B-14B7-838434F9CF07}"/>
              </a:ext>
            </a:extLst>
          </p:cNvPr>
          <p:cNvPicPr>
            <a:picLocks noChangeAspect="1"/>
          </p:cNvPicPr>
          <p:nvPr/>
        </p:nvPicPr>
        <p:blipFill>
          <a:blip r:embed="rId7"/>
          <a:stretch>
            <a:fillRect/>
          </a:stretch>
        </p:blipFill>
        <p:spPr>
          <a:xfrm>
            <a:off x="8165805" y="365125"/>
            <a:ext cx="3711910" cy="1057913"/>
          </a:xfrm>
          <a:prstGeom prst="rect">
            <a:avLst/>
          </a:prstGeom>
        </p:spPr>
      </p:pic>
    </p:spTree>
    <p:extLst>
      <p:ext uri="{BB962C8B-B14F-4D97-AF65-F5344CB8AC3E}">
        <p14:creationId xmlns:p14="http://schemas.microsoft.com/office/powerpoint/2010/main" val="335507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1848-541B-7DF1-F33F-04F720918C24}"/>
              </a:ext>
            </a:extLst>
          </p:cNvPr>
          <p:cNvSpPr>
            <a:spLocks noGrp="1"/>
          </p:cNvSpPr>
          <p:nvPr>
            <p:ph type="title"/>
          </p:nvPr>
        </p:nvSpPr>
        <p:spPr/>
        <p:txBody>
          <a:bodyPr>
            <a:normAutofit/>
          </a:bodyPr>
          <a:lstStyle/>
          <a:p>
            <a:r>
              <a:rPr lang="en-US" sz="3600" b="1" dirty="0"/>
              <a:t>National Centre for Earth Observation </a:t>
            </a:r>
          </a:p>
        </p:txBody>
      </p:sp>
      <p:sp>
        <p:nvSpPr>
          <p:cNvPr id="3" name="Text Placeholder 2">
            <a:extLst>
              <a:ext uri="{FF2B5EF4-FFF2-40B4-BE49-F238E27FC236}">
                <a16:creationId xmlns:a16="http://schemas.microsoft.com/office/drawing/2014/main" id="{83FA6858-9E67-79AB-FEB4-C1EC8CB99A5F}"/>
              </a:ext>
            </a:extLst>
          </p:cNvPr>
          <p:cNvSpPr>
            <a:spLocks noGrp="1"/>
          </p:cNvSpPr>
          <p:nvPr>
            <p:ph type="body" idx="1"/>
          </p:nvPr>
        </p:nvSpPr>
        <p:spPr>
          <a:xfrm>
            <a:off x="782831" y="1397384"/>
            <a:ext cx="5157787" cy="823912"/>
          </a:xfrm>
        </p:spPr>
        <p:txBody>
          <a:bodyPr/>
          <a:lstStyle/>
          <a:p>
            <a:r>
              <a:rPr lang="en-US" dirty="0"/>
              <a:t>NCEO Leicester – PI and Director John Remedios</a:t>
            </a:r>
          </a:p>
        </p:txBody>
      </p:sp>
      <p:sp>
        <p:nvSpPr>
          <p:cNvPr id="4" name="Content Placeholder 3">
            <a:extLst>
              <a:ext uri="{FF2B5EF4-FFF2-40B4-BE49-F238E27FC236}">
                <a16:creationId xmlns:a16="http://schemas.microsoft.com/office/drawing/2014/main" id="{B8359C1B-BD8B-CD2F-148C-354BC95A75D4}"/>
              </a:ext>
            </a:extLst>
          </p:cNvPr>
          <p:cNvSpPr>
            <a:spLocks noGrp="1"/>
          </p:cNvSpPr>
          <p:nvPr>
            <p:ph sz="half" idx="2"/>
          </p:nvPr>
        </p:nvSpPr>
        <p:spPr/>
        <p:txBody>
          <a:bodyPr>
            <a:normAutofit fontScale="77500" lnSpcReduction="20000"/>
          </a:bodyPr>
          <a:lstStyle/>
          <a:p>
            <a:pPr marL="0" indent="0">
              <a:buNone/>
            </a:pPr>
            <a:r>
              <a:rPr lang="en-GB" dirty="0"/>
              <a:t>NCEO provides the UK’s Natural Environment Research Council  (NERC) with national capability in Earth observation science – monitoring the health of our planet through satellite instruments and with world-class capability in interpreting these data.</a:t>
            </a:r>
          </a:p>
          <a:p>
            <a:pPr marL="0" indent="0">
              <a:buNone/>
            </a:pPr>
            <a:r>
              <a:rPr lang="en-GB" dirty="0"/>
              <a:t>We are a NERC research centre with more than 130 scientists distributed across leading UK universities and research organisations and led by Professor John Remedios at the University of Leicester.</a:t>
            </a:r>
            <a:endParaRPr lang="en-US" dirty="0"/>
          </a:p>
        </p:txBody>
      </p:sp>
      <p:sp>
        <p:nvSpPr>
          <p:cNvPr id="5" name="Text Placeholder 4">
            <a:extLst>
              <a:ext uri="{FF2B5EF4-FFF2-40B4-BE49-F238E27FC236}">
                <a16:creationId xmlns:a16="http://schemas.microsoft.com/office/drawing/2014/main" id="{42CE1602-0F6A-F602-1778-51ED42B6AA27}"/>
              </a:ext>
            </a:extLst>
          </p:cNvPr>
          <p:cNvSpPr>
            <a:spLocks noGrp="1"/>
          </p:cNvSpPr>
          <p:nvPr>
            <p:ph type="body" sz="quarter" idx="3"/>
          </p:nvPr>
        </p:nvSpPr>
        <p:spPr>
          <a:xfrm>
            <a:off x="6096000" y="1132080"/>
            <a:ext cx="5183188" cy="823912"/>
          </a:xfrm>
        </p:spPr>
        <p:txBody>
          <a:bodyPr/>
          <a:lstStyle/>
          <a:p>
            <a:r>
              <a:rPr lang="en-US" dirty="0"/>
              <a:t>NCEO CEDA – PI Phil Kershaw</a:t>
            </a:r>
          </a:p>
        </p:txBody>
      </p:sp>
      <p:sp>
        <p:nvSpPr>
          <p:cNvPr id="6" name="Content Placeholder 5">
            <a:extLst>
              <a:ext uri="{FF2B5EF4-FFF2-40B4-BE49-F238E27FC236}">
                <a16:creationId xmlns:a16="http://schemas.microsoft.com/office/drawing/2014/main" id="{225F5DE3-9980-42FB-A019-748B46129773}"/>
              </a:ext>
            </a:extLst>
          </p:cNvPr>
          <p:cNvSpPr>
            <a:spLocks noGrp="1"/>
          </p:cNvSpPr>
          <p:nvPr>
            <p:ph sz="quarter" idx="4"/>
          </p:nvPr>
        </p:nvSpPr>
        <p:spPr>
          <a:xfrm>
            <a:off x="6194427" y="2378951"/>
            <a:ext cx="5183188" cy="3684588"/>
          </a:xfrm>
        </p:spPr>
        <p:txBody>
          <a:bodyPr>
            <a:normAutofit fontScale="77500" lnSpcReduction="20000"/>
          </a:bodyPr>
          <a:lstStyle/>
          <a:p>
            <a:pPr marL="0" indent="0">
              <a:buNone/>
            </a:pPr>
            <a:r>
              <a:rPr lang="en-GB" dirty="0"/>
              <a:t>The Centre for Environmental Data Analysis (CEDA) serves the environmental science community through provision of:</a:t>
            </a:r>
          </a:p>
          <a:p>
            <a:pPr>
              <a:buFont typeface="Arial" panose="020B0604020202020204" pitchFamily="34" charset="0"/>
              <a:buChar char="•"/>
            </a:pPr>
            <a:r>
              <a:rPr lang="en-GB" dirty="0">
                <a:hlinkClick r:id="rId2"/>
              </a:rPr>
              <a:t>CEDA Archive</a:t>
            </a:r>
            <a:r>
              <a:rPr lang="en-GB" dirty="0"/>
              <a:t> - a long term data archive </a:t>
            </a:r>
          </a:p>
          <a:p>
            <a:pPr>
              <a:buFont typeface="Arial" panose="020B0604020202020204" pitchFamily="34" charset="0"/>
              <a:buChar char="•"/>
            </a:pPr>
            <a:r>
              <a:rPr lang="en-GB" dirty="0">
                <a:hlinkClick r:id="rId3"/>
              </a:rPr>
              <a:t>JASMIN</a:t>
            </a:r>
            <a:r>
              <a:rPr lang="en-GB" dirty="0"/>
              <a:t> - a data intensive supercomputer</a:t>
            </a:r>
          </a:p>
          <a:p>
            <a:pPr>
              <a:buFont typeface="Arial" panose="020B0604020202020204" pitchFamily="34" charset="0"/>
              <a:buChar char="•"/>
            </a:pPr>
            <a:r>
              <a:rPr lang="en-GB" dirty="0"/>
              <a:t>and participation in a host of relevant research projects</a:t>
            </a:r>
          </a:p>
          <a:p>
            <a:pPr marL="0" indent="0">
              <a:buNone/>
            </a:pPr>
            <a:r>
              <a:rPr lang="en-GB" dirty="0"/>
              <a:t>We aim to support environmental science, further environmental data archival practices, and develop and deploy new technologies to enhance access to data. Additionally we provide services to aid large scale data analysis</a:t>
            </a:r>
          </a:p>
          <a:p>
            <a:endParaRPr lang="en-US" dirty="0"/>
          </a:p>
        </p:txBody>
      </p:sp>
      <p:pic>
        <p:nvPicPr>
          <p:cNvPr id="2050" name="Picture 2" descr="CEDA logo">
            <a:extLst>
              <a:ext uri="{FF2B5EF4-FFF2-40B4-BE49-F238E27FC236}">
                <a16:creationId xmlns:a16="http://schemas.microsoft.com/office/drawing/2014/main" id="{DCA2F985-234B-D628-8306-41E8A6CE8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6535" y="299340"/>
            <a:ext cx="37973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19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459D-9BA6-2EA5-0FD7-202A367BCB77}"/>
              </a:ext>
            </a:extLst>
          </p:cNvPr>
          <p:cNvSpPr>
            <a:spLocks noGrp="1"/>
          </p:cNvSpPr>
          <p:nvPr>
            <p:ph type="title"/>
          </p:nvPr>
        </p:nvSpPr>
        <p:spPr/>
        <p:txBody>
          <a:bodyPr>
            <a:normAutofit/>
          </a:bodyPr>
          <a:lstStyle/>
          <a:p>
            <a:r>
              <a:rPr lang="en-US" sz="4800" b="1" dirty="0"/>
              <a:t>UKSA</a:t>
            </a:r>
          </a:p>
        </p:txBody>
      </p:sp>
      <p:sp>
        <p:nvSpPr>
          <p:cNvPr id="3" name="Content Placeholder 2">
            <a:extLst>
              <a:ext uri="{FF2B5EF4-FFF2-40B4-BE49-F238E27FC236}">
                <a16:creationId xmlns:a16="http://schemas.microsoft.com/office/drawing/2014/main" id="{4C0C797E-6F4E-6C3D-7E8A-A3638CE49EC0}"/>
              </a:ext>
            </a:extLst>
          </p:cNvPr>
          <p:cNvSpPr>
            <a:spLocks noGrp="1"/>
          </p:cNvSpPr>
          <p:nvPr>
            <p:ph idx="1"/>
          </p:nvPr>
        </p:nvSpPr>
        <p:spPr/>
        <p:txBody>
          <a:bodyPr/>
          <a:lstStyle/>
          <a:p>
            <a:pPr marL="0" indent="0">
              <a:buNone/>
            </a:pPr>
            <a:r>
              <a:rPr lang="en-GB" dirty="0"/>
              <a:t>The UK Space Agency works closely with DSIT and the UK’s Earth Observation sector to deliver the National Space Strategy. The UK Space Agency Corporate Plan outlines Earth Observation as a priority area, with a portfolio of activities that spans the entire value chain, from early technology development, through to missions, calibration and validation, and the development of trusted data for use</a:t>
            </a:r>
            <a:endParaRPr lang="en-US" dirty="0"/>
          </a:p>
        </p:txBody>
      </p:sp>
      <p:pic>
        <p:nvPicPr>
          <p:cNvPr id="1026" name="Picture 2" descr="UK Space Agency">
            <a:extLst>
              <a:ext uri="{FF2B5EF4-FFF2-40B4-BE49-F238E27FC236}">
                <a16:creationId xmlns:a16="http://schemas.microsoft.com/office/drawing/2014/main" id="{E3DBB811-BDC5-F19E-F845-91BB16A1E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331" y="365125"/>
            <a:ext cx="3505200" cy="97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779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0E52-91F6-DB6B-675D-4FED29866558}"/>
              </a:ext>
            </a:extLst>
          </p:cNvPr>
          <p:cNvSpPr>
            <a:spLocks noGrp="1"/>
          </p:cNvSpPr>
          <p:nvPr>
            <p:ph type="title"/>
          </p:nvPr>
        </p:nvSpPr>
        <p:spPr/>
        <p:txBody>
          <a:bodyPr/>
          <a:lstStyle/>
          <a:p>
            <a:r>
              <a:rPr lang="en-US" dirty="0"/>
              <a:t>Satellite Applications Catapult</a:t>
            </a:r>
          </a:p>
        </p:txBody>
      </p:sp>
      <p:sp>
        <p:nvSpPr>
          <p:cNvPr id="3" name="Content Placeholder 2">
            <a:extLst>
              <a:ext uri="{FF2B5EF4-FFF2-40B4-BE49-F238E27FC236}">
                <a16:creationId xmlns:a16="http://schemas.microsoft.com/office/drawing/2014/main" id="{8F32F7D4-A472-4A11-7F8B-1B9F211767E5}"/>
              </a:ext>
            </a:extLst>
          </p:cNvPr>
          <p:cNvSpPr>
            <a:spLocks noGrp="1"/>
          </p:cNvSpPr>
          <p:nvPr>
            <p:ph idx="1"/>
          </p:nvPr>
        </p:nvSpPr>
        <p:spPr/>
        <p:txBody>
          <a:bodyPr>
            <a:normAutofit lnSpcReduction="10000"/>
          </a:bodyPr>
          <a:lstStyle/>
          <a:p>
            <a:pPr marL="0" indent="0">
              <a:buNone/>
            </a:pPr>
            <a:r>
              <a:rPr lang="en-GB" dirty="0"/>
              <a:t>Are one of nine Catapults, uniquely established to transform the UK’s capability for innovation in specific areas and to help drive future economic growth. We help organisations make use of, and benefit from, satellite technologies, and bring together multi-disciplinary teams to generate ideas and solutions in an open innovation environment.</a:t>
            </a:r>
          </a:p>
          <a:p>
            <a:pPr marL="0" indent="0">
              <a:buNone/>
            </a:pPr>
            <a:r>
              <a:rPr lang="en-GB" dirty="0"/>
              <a:t>The aim is to support UK industry by accelerating the growth of satellite applications by exploiting the innovation potential in the UK industrial and academic communities, by being a focal point where small and medium enterprises, large industry, and end users can work together with researchers to challenge barriers, explore and develop new ideas, and bring these to commercial reality.</a:t>
            </a:r>
          </a:p>
          <a:p>
            <a:endParaRPr lang="en-US" dirty="0"/>
          </a:p>
        </p:txBody>
      </p:sp>
      <p:pic>
        <p:nvPicPr>
          <p:cNvPr id="4" name="Picture 3" descr="Logo&#10;&#10;Description automatically generated">
            <a:extLst>
              <a:ext uri="{FF2B5EF4-FFF2-40B4-BE49-F238E27FC236}">
                <a16:creationId xmlns:a16="http://schemas.microsoft.com/office/drawing/2014/main" id="{0AD3D87C-6833-EBE0-B6BD-216D29EBD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962" y="365125"/>
            <a:ext cx="2874171" cy="911588"/>
          </a:xfrm>
          <a:prstGeom prst="rect">
            <a:avLst/>
          </a:prstGeom>
        </p:spPr>
      </p:pic>
    </p:spTree>
    <p:extLst>
      <p:ext uri="{BB962C8B-B14F-4D97-AF65-F5344CB8AC3E}">
        <p14:creationId xmlns:p14="http://schemas.microsoft.com/office/powerpoint/2010/main" val="272111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CD964D1C-1AE5-4304-86FF-4348C0219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688" y="6050858"/>
            <a:ext cx="1529357" cy="562993"/>
          </a:xfrm>
          <a:prstGeom prst="rect">
            <a:avLst/>
          </a:prstGeom>
        </p:spPr>
      </p:pic>
      <p:pic>
        <p:nvPicPr>
          <p:cNvPr id="13" name="Picture 12">
            <a:extLst>
              <a:ext uri="{FF2B5EF4-FFF2-40B4-BE49-F238E27FC236}">
                <a16:creationId xmlns:a16="http://schemas.microsoft.com/office/drawing/2014/main" id="{A62E8561-E0DA-4F53-A64A-01C0028A3BB8}"/>
              </a:ext>
            </a:extLst>
          </p:cNvPr>
          <p:cNvPicPr>
            <a:picLocks noChangeAspect="1"/>
          </p:cNvPicPr>
          <p:nvPr/>
        </p:nvPicPr>
        <p:blipFill rotWithShape="1">
          <a:blip r:embed="rId4"/>
          <a:srcRect l="10955" t="23521" r="42950" b="19035"/>
          <a:stretch/>
        </p:blipFill>
        <p:spPr>
          <a:xfrm>
            <a:off x="6640615" y="1253447"/>
            <a:ext cx="5333430" cy="3738683"/>
          </a:xfrm>
          <a:prstGeom prst="rect">
            <a:avLst/>
          </a:prstGeom>
        </p:spPr>
      </p:pic>
      <p:sp>
        <p:nvSpPr>
          <p:cNvPr id="16" name="TextBox 15">
            <a:extLst>
              <a:ext uri="{FF2B5EF4-FFF2-40B4-BE49-F238E27FC236}">
                <a16:creationId xmlns:a16="http://schemas.microsoft.com/office/drawing/2014/main" id="{FB6BAA50-189F-47B7-9FF0-942844CFDA83}"/>
              </a:ext>
            </a:extLst>
          </p:cNvPr>
          <p:cNvSpPr txBox="1"/>
          <p:nvPr/>
        </p:nvSpPr>
        <p:spPr>
          <a:xfrm>
            <a:off x="0" y="6475351"/>
            <a:ext cx="5336671" cy="276999"/>
          </a:xfrm>
          <a:prstGeom prst="rect">
            <a:avLst/>
          </a:prstGeom>
          <a:noFill/>
        </p:spPr>
        <p:txBody>
          <a:bodyPr wrap="square">
            <a:spAutoFit/>
          </a:bodyPr>
          <a:lstStyle/>
          <a:p>
            <a:r>
              <a:rPr lang="en-GB" sz="1200">
                <a:hlinkClick r:id="rId5"/>
              </a:rPr>
              <a:t>https://www.npl.co.uk</a:t>
            </a:r>
            <a:r>
              <a:rPr lang="en-GB" sz="1200"/>
              <a:t> </a:t>
            </a:r>
          </a:p>
        </p:txBody>
      </p:sp>
      <p:sp>
        <p:nvSpPr>
          <p:cNvPr id="2" name="Title 1">
            <a:extLst>
              <a:ext uri="{FF2B5EF4-FFF2-40B4-BE49-F238E27FC236}">
                <a16:creationId xmlns:a16="http://schemas.microsoft.com/office/drawing/2014/main" id="{80B85806-FDEF-7CA9-328D-4E3C4DB7E9D6}"/>
              </a:ext>
            </a:extLst>
          </p:cNvPr>
          <p:cNvSpPr>
            <a:spLocks noGrp="1"/>
          </p:cNvSpPr>
          <p:nvPr>
            <p:ph type="title"/>
          </p:nvPr>
        </p:nvSpPr>
        <p:spPr>
          <a:xfrm>
            <a:off x="293586" y="0"/>
            <a:ext cx="10515600" cy="1325563"/>
          </a:xfrm>
        </p:spPr>
        <p:txBody>
          <a:bodyPr/>
          <a:lstStyle/>
          <a:p>
            <a:r>
              <a:rPr lang="en-GB" dirty="0"/>
              <a:t> National Physical Laboratory (NPL)</a:t>
            </a:r>
          </a:p>
        </p:txBody>
      </p:sp>
      <p:sp>
        <p:nvSpPr>
          <p:cNvPr id="3" name="Content Placeholder 2">
            <a:extLst>
              <a:ext uri="{FF2B5EF4-FFF2-40B4-BE49-F238E27FC236}">
                <a16:creationId xmlns:a16="http://schemas.microsoft.com/office/drawing/2014/main" id="{4C35085D-7A50-FD93-4086-153CA930C579}"/>
              </a:ext>
            </a:extLst>
          </p:cNvPr>
          <p:cNvSpPr>
            <a:spLocks noGrp="1"/>
          </p:cNvSpPr>
          <p:nvPr>
            <p:ph idx="1"/>
          </p:nvPr>
        </p:nvSpPr>
        <p:spPr>
          <a:xfrm>
            <a:off x="217955" y="1253447"/>
            <a:ext cx="6237274" cy="4825546"/>
          </a:xfrm>
        </p:spPr>
        <p:txBody>
          <a:bodyPr>
            <a:normAutofit fontScale="92500" lnSpcReduction="20000"/>
          </a:bodyPr>
          <a:lstStyle/>
          <a:p>
            <a:r>
              <a:rPr lang="en-GB" dirty="0"/>
              <a:t>NPL is UK's National Metrology Institute (NMI)</a:t>
            </a:r>
          </a:p>
          <a:p>
            <a:pPr lvl="1"/>
            <a:r>
              <a:rPr lang="en-GB" dirty="0"/>
              <a:t>Develop and maintain the national primary measurement standards</a:t>
            </a:r>
          </a:p>
          <a:p>
            <a:pPr lvl="1"/>
            <a:r>
              <a:rPr lang="en-GB" dirty="0"/>
              <a:t>Research interests cover a wide variety of measurement disciplines</a:t>
            </a:r>
          </a:p>
          <a:p>
            <a:r>
              <a:rPr lang="en-GB" dirty="0"/>
              <a:t>NPL have led the interaction between the metrology and Earth Observation communities, in particular covering </a:t>
            </a:r>
            <a:r>
              <a:rPr lang="en-GB" dirty="0" err="1"/>
              <a:t>cal</a:t>
            </a:r>
            <a:r>
              <a:rPr lang="en-GB" dirty="0"/>
              <a:t>/</a:t>
            </a:r>
            <a:r>
              <a:rPr lang="en-GB" dirty="0" err="1"/>
              <a:t>val</a:t>
            </a:r>
            <a:r>
              <a:rPr lang="en-GB" dirty="0"/>
              <a:t> and data quality.</a:t>
            </a:r>
          </a:p>
          <a:p>
            <a:r>
              <a:rPr lang="en-GB" dirty="0"/>
              <a:t>In the EO Data Hub project NPL will lead the development of a data quality catalogue </a:t>
            </a:r>
          </a:p>
          <a:p>
            <a:pPr lvl="1"/>
            <a:r>
              <a:rPr lang="en-GB" dirty="0"/>
              <a:t>Aimed at enabling users to determine with confidence which data are “fit for purpose” for their applications</a:t>
            </a:r>
          </a:p>
          <a:p>
            <a:endParaRPr lang="en-GB" dirty="0"/>
          </a:p>
          <a:p>
            <a:endParaRPr lang="en-GB" dirty="0"/>
          </a:p>
        </p:txBody>
      </p:sp>
    </p:spTree>
    <p:extLst>
      <p:ext uri="{BB962C8B-B14F-4D97-AF65-F5344CB8AC3E}">
        <p14:creationId xmlns:p14="http://schemas.microsoft.com/office/powerpoint/2010/main" val="353473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0BB32-1881-4DA8-8C72-1F5C00C3F029}"/>
              </a:ext>
            </a:extLst>
          </p:cNvPr>
          <p:cNvSpPr>
            <a:spLocks noGrp="1"/>
          </p:cNvSpPr>
          <p:nvPr>
            <p:ph idx="1"/>
          </p:nvPr>
        </p:nvSpPr>
        <p:spPr>
          <a:xfrm>
            <a:off x="240376" y="908424"/>
            <a:ext cx="11688659" cy="5426635"/>
          </a:xfrm>
        </p:spPr>
        <p:txBody>
          <a:bodyPr>
            <a:normAutofit lnSpcReduction="10000"/>
          </a:bodyPr>
          <a:lstStyle/>
          <a:p>
            <a:pPr marL="0" indent="0">
              <a:buNone/>
            </a:pPr>
            <a:r>
              <a:rPr lang="en-GB" sz="3200" b="1" dirty="0">
                <a:latin typeface="+mj-lt"/>
              </a:rPr>
              <a:t>About the Met Office</a:t>
            </a:r>
          </a:p>
          <a:p>
            <a:r>
              <a:rPr lang="en-GB" dirty="0">
                <a:solidFill>
                  <a:srgbClr val="333333"/>
                </a:solidFill>
                <a:latin typeface="+mj-lt"/>
              </a:rPr>
              <a:t>The Met Office is the national meteorological service for the UK. We provide critical weather services and world-leading climate science &amp; services, helping government, businesses and the public make better decisions to stay safe and thrive anywhere in the world.</a:t>
            </a:r>
          </a:p>
          <a:p>
            <a:r>
              <a:rPr lang="en-GB" dirty="0">
                <a:solidFill>
                  <a:srgbClr val="333333"/>
                </a:solidFill>
                <a:latin typeface="+mj-lt"/>
              </a:rPr>
              <a:t>The Met Office supercomputing system is one of the most powerful in the world dedicated to weather and climate.</a:t>
            </a:r>
          </a:p>
          <a:p>
            <a:pPr marL="0" indent="0">
              <a:buNone/>
            </a:pPr>
            <a:r>
              <a:rPr lang="en-GB" sz="3200" b="1" dirty="0">
                <a:solidFill>
                  <a:srgbClr val="333333"/>
                </a:solidFill>
              </a:rPr>
              <a:t>Met Office role in the EO Data Hub activity</a:t>
            </a:r>
          </a:p>
          <a:p>
            <a:pPr marL="0" indent="0">
              <a:buNone/>
            </a:pPr>
            <a:r>
              <a:rPr lang="en-GB" dirty="0">
                <a:solidFill>
                  <a:srgbClr val="333333"/>
                </a:solidFill>
              </a:rPr>
              <a:t>T</a:t>
            </a:r>
            <a:r>
              <a:rPr lang="en-GB" b="0" i="0" dirty="0">
                <a:solidFill>
                  <a:srgbClr val="333333"/>
                </a:solidFill>
                <a:effectLst/>
              </a:rPr>
              <a:t>o provide knowledge, expertise, advice and guidance on our experiences with:</a:t>
            </a:r>
          </a:p>
          <a:p>
            <a:r>
              <a:rPr lang="en-GB" b="0" i="0" dirty="0">
                <a:solidFill>
                  <a:srgbClr val="333333"/>
                </a:solidFill>
                <a:effectLst/>
              </a:rPr>
              <a:t>Public cloud computing providers relevant to the development and operations of the Data Hub, and </a:t>
            </a:r>
          </a:p>
          <a:p>
            <a:r>
              <a:rPr lang="en-GB" dirty="0">
                <a:solidFill>
                  <a:srgbClr val="333333"/>
                </a:solidFill>
              </a:rPr>
              <a:t>I</a:t>
            </a:r>
            <a:r>
              <a:rPr lang="en-GB" b="0" i="0" dirty="0">
                <a:solidFill>
                  <a:srgbClr val="333333"/>
                </a:solidFill>
                <a:effectLst/>
              </a:rPr>
              <a:t>nteractions with important other national and international EO data platforms.</a:t>
            </a:r>
          </a:p>
          <a:p>
            <a:pPr marL="0" indent="0">
              <a:buNone/>
            </a:pPr>
            <a:endParaRPr lang="en-GB" dirty="0"/>
          </a:p>
        </p:txBody>
      </p:sp>
      <p:sp>
        <p:nvSpPr>
          <p:cNvPr id="3" name="Title 2">
            <a:extLst>
              <a:ext uri="{FF2B5EF4-FFF2-40B4-BE49-F238E27FC236}">
                <a16:creationId xmlns:a16="http://schemas.microsoft.com/office/drawing/2014/main" id="{053F46C6-C101-4502-99E6-8C05BAB12025}"/>
              </a:ext>
            </a:extLst>
          </p:cNvPr>
          <p:cNvSpPr>
            <a:spLocks noGrp="1"/>
          </p:cNvSpPr>
          <p:nvPr>
            <p:ph type="title"/>
          </p:nvPr>
        </p:nvSpPr>
        <p:spPr>
          <a:xfrm>
            <a:off x="1861855" y="138941"/>
            <a:ext cx="9345883" cy="768000"/>
          </a:xfrm>
        </p:spPr>
        <p:txBody>
          <a:bodyPr>
            <a:normAutofit/>
          </a:bodyPr>
          <a:lstStyle/>
          <a:p>
            <a:r>
              <a:rPr lang="en-GB" b="1" dirty="0"/>
              <a:t>EO Data Hub – Met Office summary</a:t>
            </a:r>
          </a:p>
        </p:txBody>
      </p:sp>
    </p:spTree>
    <p:extLst>
      <p:ext uri="{BB962C8B-B14F-4D97-AF65-F5344CB8AC3E}">
        <p14:creationId xmlns:p14="http://schemas.microsoft.com/office/powerpoint/2010/main" val="236270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7E71-DFBE-FC3A-0A55-51321B08DA16}"/>
              </a:ext>
            </a:extLst>
          </p:cNvPr>
          <p:cNvSpPr>
            <a:spLocks noGrp="1"/>
          </p:cNvSpPr>
          <p:nvPr>
            <p:ph type="title"/>
          </p:nvPr>
        </p:nvSpPr>
        <p:spPr/>
        <p:txBody>
          <a:bodyPr/>
          <a:lstStyle/>
          <a:p>
            <a:r>
              <a:rPr lang="en-GB" dirty="0"/>
              <a:t>What is the DataHub?</a:t>
            </a:r>
          </a:p>
        </p:txBody>
      </p:sp>
      <p:sp>
        <p:nvSpPr>
          <p:cNvPr id="3" name="Content Placeholder 2">
            <a:extLst>
              <a:ext uri="{FF2B5EF4-FFF2-40B4-BE49-F238E27FC236}">
                <a16:creationId xmlns:a16="http://schemas.microsoft.com/office/drawing/2014/main" id="{9CF461DB-9323-420E-C2EA-E05A194C4143}"/>
              </a:ext>
            </a:extLst>
          </p:cNvPr>
          <p:cNvSpPr>
            <a:spLocks noGrp="1"/>
          </p:cNvSpPr>
          <p:nvPr>
            <p:ph idx="1"/>
          </p:nvPr>
        </p:nvSpPr>
        <p:spPr>
          <a:xfrm>
            <a:off x="838200" y="1690688"/>
            <a:ext cx="10515600" cy="4351338"/>
          </a:xfrm>
        </p:spPr>
        <p:txBody>
          <a:bodyPr>
            <a:normAutofit fontScale="92500" lnSpcReduction="20000"/>
          </a:bodyPr>
          <a:lstStyle/>
          <a:p>
            <a:r>
              <a:rPr lang="en-GB" dirty="0"/>
              <a:t>Be a new ‘single point’ EO Data infrastructure, that builds on current UK EO assets and brings together the current breadth of UK EO data offerings from public and commercial centres </a:t>
            </a:r>
          </a:p>
          <a:p>
            <a:r>
              <a:rPr lang="en-GB" dirty="0"/>
              <a:t>Provide an end-to-end adaptive infrastructure, supporting a broad range of cross-sectoral generators and users of EO datasets</a:t>
            </a:r>
          </a:p>
          <a:p>
            <a:r>
              <a:rPr lang="en-GB" dirty="0"/>
              <a:t>Enable new EO services and tools to be developed and accessed by the UK EO data community by providing a transformational layer via the hub infrastructure - integration of user-defined tools and foster application development for specific sectors </a:t>
            </a:r>
          </a:p>
          <a:p>
            <a:r>
              <a:rPr lang="en-GB" dirty="0"/>
              <a:t>Address key challenges in EO data access and discovery, interoperability, transparency, and trustworthiness</a:t>
            </a:r>
          </a:p>
          <a:p>
            <a:r>
              <a:rPr lang="en-GB" dirty="0"/>
              <a:t>Enable unified but flexible access to EO data from across multiple (public and private) sources</a:t>
            </a:r>
          </a:p>
        </p:txBody>
      </p:sp>
      <p:pic>
        <p:nvPicPr>
          <p:cNvPr id="4" name="Picture 3" descr="Text&#10;&#10;Description automatically generated with medium confidence">
            <a:extLst>
              <a:ext uri="{FF2B5EF4-FFF2-40B4-BE49-F238E27FC236}">
                <a16:creationId xmlns:a16="http://schemas.microsoft.com/office/drawing/2014/main" id="{E680A791-E036-2312-7CF4-ECB3F19F89BF}"/>
              </a:ext>
            </a:extLst>
          </p:cNvPr>
          <p:cNvPicPr>
            <a:picLocks noChangeAspect="1"/>
          </p:cNvPicPr>
          <p:nvPr/>
        </p:nvPicPr>
        <p:blipFill>
          <a:blip r:embed="rId2"/>
          <a:stretch>
            <a:fillRect/>
          </a:stretch>
        </p:blipFill>
        <p:spPr>
          <a:xfrm>
            <a:off x="7341896" y="287017"/>
            <a:ext cx="3711910" cy="1057913"/>
          </a:xfrm>
          <a:prstGeom prst="rect">
            <a:avLst/>
          </a:prstGeom>
        </p:spPr>
      </p:pic>
    </p:spTree>
    <p:extLst>
      <p:ext uri="{BB962C8B-B14F-4D97-AF65-F5344CB8AC3E}">
        <p14:creationId xmlns:p14="http://schemas.microsoft.com/office/powerpoint/2010/main" val="290321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E2C4F-AB7B-56BE-5C58-26E6E0EB3CA1}"/>
              </a:ext>
            </a:extLst>
          </p:cNvPr>
          <p:cNvSpPr>
            <a:spLocks noGrp="1"/>
          </p:cNvSpPr>
          <p:nvPr>
            <p:ph type="title"/>
          </p:nvPr>
        </p:nvSpPr>
        <p:spPr/>
        <p:txBody>
          <a:bodyPr/>
          <a:lstStyle/>
          <a:p>
            <a:r>
              <a:rPr lang="en-GB" dirty="0"/>
              <a:t>Challenge: Fragmentation inhibiting growth</a:t>
            </a:r>
          </a:p>
        </p:txBody>
      </p:sp>
      <p:sp>
        <p:nvSpPr>
          <p:cNvPr id="6" name="Content Placeholder 5">
            <a:extLst>
              <a:ext uri="{FF2B5EF4-FFF2-40B4-BE49-F238E27FC236}">
                <a16:creationId xmlns:a16="http://schemas.microsoft.com/office/drawing/2014/main" id="{F7FACF76-0341-27A9-597E-8F73C1AC1F3D}"/>
              </a:ext>
            </a:extLst>
          </p:cNvPr>
          <p:cNvSpPr>
            <a:spLocks noGrp="1"/>
          </p:cNvSpPr>
          <p:nvPr>
            <p:ph sz="half" idx="1"/>
          </p:nvPr>
        </p:nvSpPr>
        <p:spPr/>
        <p:txBody>
          <a:bodyPr/>
          <a:lstStyle/>
          <a:p>
            <a:r>
              <a:rPr lang="en-GB" dirty="0"/>
              <a:t>Disparate resources and service offerings, multiple APIs, data formats, licence agreements, operating models+</a:t>
            </a:r>
          </a:p>
          <a:p>
            <a:endParaRPr lang="en-GB" dirty="0"/>
          </a:p>
          <a:p>
            <a:endParaRPr lang="en-GB" dirty="0"/>
          </a:p>
        </p:txBody>
      </p:sp>
      <p:graphicFrame>
        <p:nvGraphicFramePr>
          <p:cNvPr id="4" name="Diagram 3">
            <a:extLst>
              <a:ext uri="{FF2B5EF4-FFF2-40B4-BE49-F238E27FC236}">
                <a16:creationId xmlns:a16="http://schemas.microsoft.com/office/drawing/2014/main" id="{15D3F523-993E-3741-A807-84C2363298A6}"/>
              </a:ext>
            </a:extLst>
          </p:cNvPr>
          <p:cNvGraphicFramePr/>
          <p:nvPr>
            <p:extLst>
              <p:ext uri="{D42A27DB-BD31-4B8C-83A1-F6EECF244321}">
                <p14:modId xmlns:p14="http://schemas.microsoft.com/office/powerpoint/2010/main" val="1732035145"/>
              </p:ext>
            </p:extLst>
          </p:nvPr>
        </p:nvGraphicFramePr>
        <p:xfrm>
          <a:off x="6096000" y="2078151"/>
          <a:ext cx="4422771" cy="3846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56A018C-B62F-52F3-45EA-14BC49815383}"/>
              </a:ext>
            </a:extLst>
          </p:cNvPr>
          <p:cNvSpPr txBox="1"/>
          <p:nvPr/>
        </p:nvSpPr>
        <p:spPr>
          <a:xfrm>
            <a:off x="836614" y="5807631"/>
            <a:ext cx="6096000" cy="369332"/>
          </a:xfrm>
          <a:prstGeom prst="rect">
            <a:avLst/>
          </a:prstGeom>
          <a:noFill/>
        </p:spPr>
        <p:txBody>
          <a:bodyPr wrap="square">
            <a:spAutoFit/>
          </a:bodyPr>
          <a:lstStyle/>
          <a:p>
            <a:pPr marR="0" lvl="0" defTabSz="914400" eaLnBrk="1" fontAlgn="base" latinLnBrk="0" hangingPunct="1">
              <a:lnSpc>
                <a:spcPct val="100000"/>
              </a:lnSpc>
              <a:spcBef>
                <a:spcPct val="0"/>
              </a:spcBef>
              <a:spcAft>
                <a:spcPct val="0"/>
              </a:spcAft>
              <a:buClrTx/>
              <a:buSzTx/>
              <a:tabLst/>
              <a:defRPr/>
            </a:pPr>
            <a:r>
              <a:rPr lang="en-GB" sz="1800" kern="0" dirty="0">
                <a:latin typeface="Calibri"/>
              </a:rPr>
              <a:t>+ Findings of </a:t>
            </a:r>
            <a:r>
              <a:rPr lang="en-GB" sz="1800" i="1" kern="0" dirty="0">
                <a:latin typeface="Calibri"/>
              </a:rPr>
              <a:t>UKSA EO Data Architecture Report</a:t>
            </a:r>
          </a:p>
        </p:txBody>
      </p:sp>
    </p:spTree>
    <p:extLst>
      <p:ext uri="{BB962C8B-B14F-4D97-AF65-F5344CB8AC3E}">
        <p14:creationId xmlns:p14="http://schemas.microsoft.com/office/powerpoint/2010/main" val="1504231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d6f534-d116-48fd-82c3-0382007a78b6">
      <Terms xmlns="http://schemas.microsoft.com/office/infopath/2007/PartnerControls"/>
    </lcf76f155ced4ddcb4097134ff3c332f>
    <TaxCatchAll xmlns="12c8551b-45db-4f8e-8efc-5d75cd3441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A2E005291009439EC4B2A7E6B28C3B" ma:contentTypeVersion="12" ma:contentTypeDescription="Create a new document." ma:contentTypeScope="" ma:versionID="ac0ad75751aeadd778566dd99bf11af5">
  <xsd:schema xmlns:xsd="http://www.w3.org/2001/XMLSchema" xmlns:xs="http://www.w3.org/2001/XMLSchema" xmlns:p="http://schemas.microsoft.com/office/2006/metadata/properties" xmlns:ns2="e9d6f534-d116-48fd-82c3-0382007a78b6" xmlns:ns3="12c8551b-45db-4f8e-8efc-5d75cd344182" targetNamespace="http://schemas.microsoft.com/office/2006/metadata/properties" ma:root="true" ma:fieldsID="0c27e58d9226679e2c6394d69e8954d8" ns2:_="" ns3:_="">
    <xsd:import namespace="e9d6f534-d116-48fd-82c3-0382007a78b6"/>
    <xsd:import namespace="12c8551b-45db-4f8e-8efc-5d75cd3441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6f534-d116-48fd-82c3-0382007a78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c8551b-45db-4f8e-8efc-5d75cd3441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dd30db9-b25e-43cc-8633-4d5030e485c9}" ma:internalName="TaxCatchAll" ma:showField="CatchAllData" ma:web="12c8551b-45db-4f8e-8efc-5d75cd344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4601B-E29E-4801-9496-5884D5339F02}">
  <ds:schemaRefs>
    <ds:schemaRef ds:uri="http://schemas.microsoft.com/sharepoint/v3/contenttype/forms"/>
  </ds:schemaRefs>
</ds:datastoreItem>
</file>

<file path=customXml/itemProps2.xml><?xml version="1.0" encoding="utf-8"?>
<ds:datastoreItem xmlns:ds="http://schemas.openxmlformats.org/officeDocument/2006/customXml" ds:itemID="{3C81BCE6-29DA-4A84-9CFD-ED86499A0487}">
  <ds:schemaRefs>
    <ds:schemaRef ds:uri="http://schemas.microsoft.com/office/2006/metadata/properties"/>
    <ds:schemaRef ds:uri="http://schemas.microsoft.com/office/infopath/2007/PartnerControls"/>
    <ds:schemaRef ds:uri="http://purl.org/dc/terms/"/>
    <ds:schemaRef ds:uri="12c8551b-45db-4f8e-8efc-5d75cd344182"/>
    <ds:schemaRef ds:uri="e9d6f534-d116-48fd-82c3-0382007a78b6"/>
    <ds:schemaRef ds:uri="http://schemas.microsoft.com/office/2006/documentManagement/types"/>
    <ds:schemaRef ds:uri="http://schemas.openxmlformats.org/package/2006/metadata/core-properti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16C5ECA6-2DC4-477D-9261-180158E33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6f534-d116-48fd-82c3-0382007a78b6"/>
    <ds:schemaRef ds:uri="12c8551b-45db-4f8e-8efc-5d75cd344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2055</TotalTime>
  <Words>1795</Words>
  <Application>Microsoft Office PowerPoint</Application>
  <PresentationFormat>Widescreen</PresentationFormat>
  <Paragraphs>400</Paragraphs>
  <Slides>18</Slides>
  <Notes>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UKSA Agency Report </vt:lpstr>
      <vt:lpstr>EO DataHub – a collaboration</vt:lpstr>
      <vt:lpstr>National Centre for Earth Observation </vt:lpstr>
      <vt:lpstr>UKSA</vt:lpstr>
      <vt:lpstr>Satellite Applications Catapult</vt:lpstr>
      <vt:lpstr> National Physical Laboratory (NPL)</vt:lpstr>
      <vt:lpstr>EO Data Hub – Met Office summary</vt:lpstr>
      <vt:lpstr>What is the DataHub?</vt:lpstr>
      <vt:lpstr>Challenge: Fragmentation inhibiting growth</vt:lpstr>
      <vt:lpstr>DataHub – Proxy for the user to mediate access to data and services</vt:lpstr>
      <vt:lpstr>Platform Development Approach</vt:lpstr>
      <vt:lpstr>High-Level Architecture</vt:lpstr>
      <vt:lpstr>A past project: ESA Digital Twin Earth Climate Explorer as illustration of some of the principles</vt:lpstr>
      <vt:lpstr>PowerPoint Presentation</vt:lpstr>
      <vt:lpstr>“Successful” User Pilot Projects</vt:lpstr>
      <vt:lpstr>Core functional areas</vt:lpstr>
      <vt:lpstr>Knowledge exchange – Interoperability Use Cases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Conway, Esther (STFC,RAL,RALSP)</cp:lastModifiedBy>
  <cp:revision>10</cp:revision>
  <dcterms:created xsi:type="dcterms:W3CDTF">2023-03-08T10:40:59Z</dcterms:created>
  <dcterms:modified xsi:type="dcterms:W3CDTF">2023-04-19T10:48:43Z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0x01010001A2E005291009439EC4B2A7E6B28C3B</vt:lpwstr>
  </property>
  <property fmtid="{D5CDD505-2E9C-101B-9397-08002B2CF9AE}" pid="3" name="MediaServiceImageTags">
    <vt:lpwstr/>
  </property>
</Properties>
</file>