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22"/>
  </p:notesMasterIdLst>
  <p:sldIdLst>
    <p:sldId id="256" r:id="rId2"/>
    <p:sldId id="278" r:id="rId3"/>
    <p:sldId id="283" r:id="rId4"/>
    <p:sldId id="284" r:id="rId5"/>
    <p:sldId id="285" r:id="rId6"/>
    <p:sldId id="269" r:id="rId7"/>
    <p:sldId id="270" r:id="rId8"/>
    <p:sldId id="273" r:id="rId9"/>
    <p:sldId id="275" r:id="rId10"/>
    <p:sldId id="276" r:id="rId11"/>
    <p:sldId id="272" r:id="rId12"/>
    <p:sldId id="288" r:id="rId13"/>
    <p:sldId id="268" r:id="rId14"/>
    <p:sldId id="286" r:id="rId15"/>
    <p:sldId id="289" r:id="rId16"/>
    <p:sldId id="290" r:id="rId17"/>
    <p:sldId id="291" r:id="rId18"/>
    <p:sldId id="292" r:id="rId19"/>
    <p:sldId id="282" r:id="rId20"/>
    <p:sldId id="287"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Piepgrass" initials="MP" lastIdx="1" clrIdx="0">
    <p:extLst>
      <p:ext uri="{19B8F6BF-5375-455C-9EA6-DF929625EA0E}">
        <p15:presenceInfo xmlns:p15="http://schemas.microsoft.com/office/powerpoint/2012/main" userId="3eac496d5cc0b5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62" autoAdjust="0"/>
    <p:restoredTop sz="86473" autoAdjust="0"/>
  </p:normalViewPr>
  <p:slideViewPr>
    <p:cSldViewPr snapToGrid="0">
      <p:cViewPr varScale="1">
        <p:scale>
          <a:sx n="97" d="100"/>
          <a:sy n="97" d="100"/>
        </p:scale>
        <p:origin x="678"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Per </a:t>
            </a:r>
            <a:r>
              <a:rPr lang="en-US" dirty="0" err="1"/>
              <a:t>ogni</a:t>
            </a:r>
            <a:r>
              <a:rPr lang="en-US" dirty="0"/>
              <a:t> </a:t>
            </a:r>
            <a:r>
              <a:rPr lang="en-US" dirty="0" err="1"/>
              <a:t>agenzia</a:t>
            </a:r>
            <a:r>
              <a:rPr lang="en-US" dirty="0"/>
              <a:t> </a:t>
            </a:r>
            <a:r>
              <a:rPr lang="en-US" dirty="0" err="1"/>
              <a:t>appuntati</a:t>
            </a:r>
            <a:r>
              <a:rPr lang="en-US" dirty="0"/>
              <a:t> </a:t>
            </a:r>
            <a:r>
              <a:rPr lang="en-US" dirty="0" err="1"/>
              <a:t>una</a:t>
            </a:r>
            <a:r>
              <a:rPr lang="en-US" dirty="0"/>
              <a:t> </a:t>
            </a:r>
            <a:r>
              <a:rPr lang="en-US" dirty="0" err="1"/>
              <a:t>frasetta</a:t>
            </a:r>
            <a:r>
              <a:rPr lang="en-US" dirty="0"/>
              <a:t>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2442784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Idem</a:t>
            </a:r>
          </a:p>
        </p:txBody>
      </p:sp>
    </p:spTree>
    <p:extLst>
      <p:ext uri="{BB962C8B-B14F-4D97-AF65-F5344CB8AC3E}">
        <p14:creationId xmlns:p14="http://schemas.microsoft.com/office/powerpoint/2010/main" val="3697887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19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07491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Sulla base </a:t>
            </a:r>
            <a:r>
              <a:rPr lang="en-US" dirty="0" err="1"/>
              <a:t>dei</a:t>
            </a:r>
            <a:r>
              <a:rPr lang="en-US" dirty="0"/>
              <a:t> survey e </a:t>
            </a:r>
            <a:r>
              <a:rPr lang="en-US" dirty="0" err="1"/>
              <a:t>dello</a:t>
            </a:r>
            <a:r>
              <a:rPr lang="en-US" dirty="0"/>
              <a:t> studio sui trend </a:t>
            </a:r>
            <a:r>
              <a:rPr lang="en-US" dirty="0" err="1"/>
              <a:t>tecnologici</a:t>
            </a:r>
            <a:r>
              <a:rPr lang="en-US" dirty="0"/>
              <a:t> </a:t>
            </a:r>
            <a:r>
              <a:rPr lang="en-US" dirty="0" err="1"/>
              <a:t>abbiamo</a:t>
            </a:r>
            <a:r>
              <a:rPr lang="en-US" dirty="0"/>
              <a:t> </a:t>
            </a:r>
            <a:r>
              <a:rPr lang="en-US" dirty="0" err="1"/>
              <a:t>definito</a:t>
            </a:r>
            <a:r>
              <a:rPr lang="en-US" dirty="0"/>
              <a:t> un draft </a:t>
            </a:r>
            <a:r>
              <a:rPr lang="en-US" dirty="0" err="1"/>
              <a:t>della</a:t>
            </a:r>
            <a:r>
              <a:rPr lang="en-US" dirty="0"/>
              <a:t> </a:t>
            </a:r>
            <a:r>
              <a:rPr lang="en-US" dirty="0" err="1"/>
              <a:t>ToC</a:t>
            </a:r>
            <a:r>
              <a:rPr lang="en-US" dirty="0"/>
              <a:t> del </a:t>
            </a:r>
            <a:r>
              <a:rPr lang="en-US" dirty="0" err="1"/>
              <a:t>documento</a:t>
            </a:r>
            <a:r>
              <a:rPr lang="en-US" dirty="0"/>
              <a:t> </a:t>
            </a:r>
            <a:r>
              <a:rPr lang="en-US" dirty="0" err="1"/>
              <a:t>formale</a:t>
            </a:r>
            <a:r>
              <a:rPr lang="en-US" dirty="0"/>
              <a:t> </a:t>
            </a:r>
            <a:r>
              <a:rPr lang="en-US" dirty="0" err="1"/>
              <a:t>richiesto</a:t>
            </a:r>
            <a:r>
              <a:rPr lang="en-US" dirty="0"/>
              <a:t> dal CEOS Workplan. </a:t>
            </a:r>
          </a:p>
        </p:txBody>
      </p:sp>
    </p:spTree>
    <p:extLst>
      <p:ext uri="{BB962C8B-B14F-4D97-AF65-F5344CB8AC3E}">
        <p14:creationId xmlns:p14="http://schemas.microsoft.com/office/powerpoint/2010/main" val="18463244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2326640" y="173971"/>
            <a:ext cx="9865360" cy="6646041"/>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userDrawn="1"/>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hasCustomPrompt="1"/>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Arial"/>
              <a:buNone/>
              <a:defRPr sz="8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dirty="0"/>
              <a:t>Archive Technologies Evolution White Paper</a:t>
            </a:r>
            <a:endParaRPr dirty="0"/>
          </a:p>
        </p:txBody>
      </p:sp>
      <p:sp>
        <p:nvSpPr>
          <p:cNvPr id="3" name="TextBox 2">
            <a:extLst>
              <a:ext uri="{FF2B5EF4-FFF2-40B4-BE49-F238E27FC236}">
                <a16:creationId xmlns:a16="http://schemas.microsoft.com/office/drawing/2014/main" id="{A185018F-F1B9-339C-BA2E-1A6C1EA98484}"/>
              </a:ext>
            </a:extLst>
          </p:cNvPr>
          <p:cNvSpPr txBox="1"/>
          <p:nvPr userDrawn="1"/>
        </p:nvSpPr>
        <p:spPr>
          <a:xfrm>
            <a:off x="5566188" y="4899149"/>
            <a:ext cx="6309360" cy="1668214"/>
          </a:xfrm>
          <a:prstGeom prst="rect">
            <a:avLst/>
          </a:prstGeom>
          <a:noFill/>
        </p:spPr>
        <p:txBody>
          <a:bodyPr wrap="square">
            <a:spAutoFit/>
          </a:bodyPr>
          <a:lstStyle/>
          <a:p>
            <a:pPr marL="0" marR="0" lvl="0" indent="0" algn="r" rtl="0">
              <a:lnSpc>
                <a:spcPct val="150000"/>
              </a:lnSpc>
              <a:spcBef>
                <a:spcPts val="0"/>
              </a:spcBef>
              <a:spcAft>
                <a:spcPts val="0"/>
              </a:spcAft>
              <a:buNone/>
            </a:pPr>
            <a:r>
              <a:rPr lang="en-GB" sz="1400" b="1" i="0" u="none" strike="noStrike" cap="none" dirty="0" err="1">
                <a:solidFill>
                  <a:schemeClr val="bg1"/>
                </a:solidFill>
                <a:latin typeface="Arial"/>
                <a:ea typeface="Arial"/>
                <a:cs typeface="Arial"/>
                <a:sym typeface="Arial"/>
              </a:rPr>
              <a:t>D.Iozzino</a:t>
            </a:r>
            <a:r>
              <a:rPr lang="en-GB" sz="1400" b="1" i="0" u="none" strike="noStrike" cap="none" dirty="0">
                <a:solidFill>
                  <a:schemeClr val="bg1"/>
                </a:solidFill>
                <a:latin typeface="Arial"/>
                <a:ea typeface="Arial"/>
                <a:cs typeface="Arial"/>
                <a:sym typeface="Arial"/>
              </a:rPr>
              <a:t>, Rhea for ESA</a:t>
            </a:r>
            <a:endParaRPr lang="en-GB" sz="1400" dirty="0">
              <a:solidFill>
                <a:schemeClr val="bg1"/>
              </a:solidFill>
            </a:endParaRPr>
          </a:p>
          <a:p>
            <a:pPr marL="0" marR="0" lvl="0" indent="0" algn="r" rtl="0">
              <a:lnSpc>
                <a:spcPct val="150000"/>
              </a:lnSpc>
              <a:spcBef>
                <a:spcPts val="0"/>
              </a:spcBef>
              <a:spcAft>
                <a:spcPts val="0"/>
              </a:spcAft>
              <a:buNone/>
            </a:pPr>
            <a:r>
              <a:rPr lang="en-GB" sz="1400" b="1" i="0" u="none" strike="noStrike" cap="none" dirty="0">
                <a:solidFill>
                  <a:schemeClr val="bg1"/>
                </a:solidFill>
                <a:latin typeface="Arial"/>
                <a:ea typeface="Arial"/>
                <a:cs typeface="Arial"/>
                <a:sym typeface="Arial"/>
              </a:rPr>
              <a:t>Agenda ID: 2023.04.20_09.20</a:t>
            </a:r>
            <a:endParaRPr lang="en-GB" sz="1400" dirty="0">
              <a:solidFill>
                <a:schemeClr val="bg1"/>
              </a:solidFill>
            </a:endParaRPr>
          </a:p>
          <a:p>
            <a:pPr marL="0" marR="0" lvl="0" indent="0" algn="r" rtl="0">
              <a:lnSpc>
                <a:spcPct val="150000"/>
              </a:lnSpc>
              <a:spcBef>
                <a:spcPts val="0"/>
              </a:spcBef>
              <a:spcAft>
                <a:spcPts val="0"/>
              </a:spcAft>
              <a:buNone/>
            </a:pPr>
            <a:r>
              <a:rPr lang="en-GB" sz="1400" b="1" i="0" u="none" strike="noStrike" cap="none" dirty="0">
                <a:solidFill>
                  <a:schemeClr val="bg1"/>
                </a:solidFill>
                <a:latin typeface="Arial"/>
                <a:ea typeface="Arial"/>
                <a:cs typeface="Arial"/>
                <a:sym typeface="Arial"/>
              </a:rPr>
              <a:t>WGISS-55</a:t>
            </a:r>
          </a:p>
          <a:p>
            <a:pPr marL="0" marR="0" lvl="0" indent="0" algn="r" rtl="0">
              <a:lnSpc>
                <a:spcPct val="150000"/>
              </a:lnSpc>
              <a:spcBef>
                <a:spcPts val="0"/>
              </a:spcBef>
              <a:spcAft>
                <a:spcPts val="0"/>
              </a:spcAft>
              <a:buNone/>
            </a:pPr>
            <a:r>
              <a:rPr lang="en-GB" sz="1400" b="1" i="0" u="none" strike="noStrike" cap="none" dirty="0">
                <a:solidFill>
                  <a:schemeClr val="bg1"/>
                </a:solidFill>
                <a:latin typeface="Arial"/>
                <a:ea typeface="Arial"/>
                <a:cs typeface="Arial"/>
                <a:sym typeface="Arial"/>
              </a:rPr>
              <a:t>Cordoba, Argentina (CONAE)</a:t>
            </a:r>
          </a:p>
          <a:p>
            <a:pPr marL="0" marR="0" lvl="0" indent="0" algn="r" rtl="0">
              <a:lnSpc>
                <a:spcPct val="150000"/>
              </a:lnSpc>
              <a:spcBef>
                <a:spcPts val="0"/>
              </a:spcBef>
              <a:spcAft>
                <a:spcPts val="0"/>
              </a:spcAft>
              <a:buNone/>
            </a:pPr>
            <a:r>
              <a:rPr lang="en-GB" sz="1400" b="1" dirty="0">
                <a:solidFill>
                  <a:schemeClr val="bg1"/>
                </a:solidFill>
              </a:rPr>
              <a:t>18-20 April 2023</a:t>
            </a:r>
            <a:endParaRPr lang="en-GB" sz="1400" b="1" i="0" u="none" strike="noStrike" cap="none" dirty="0">
              <a:solidFill>
                <a:schemeClr val="bg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28" name="Google Shape;28;p3"/>
          <p:cNvSpPr txBox="1"/>
          <p:nvPr userDrawn="1"/>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dirty="0">
                <a:solidFill>
                  <a:schemeClr val="accent1"/>
                </a:solidFill>
                <a:latin typeface="Arial"/>
                <a:ea typeface="Arial"/>
                <a:cs typeface="Arial"/>
                <a:sym typeface="Arial"/>
              </a:rPr>
              <a:t>WGISS-55, 18-20 April, 2023</a:t>
            </a:r>
            <a:endParaRPr dirty="0"/>
          </a:p>
        </p:txBody>
      </p:sp>
      <p:sp>
        <p:nvSpPr>
          <p:cNvPr id="29" name="Google Shape;29;p3"/>
          <p:cNvSpPr txBox="1">
            <a:spLocks noGrp="1"/>
          </p:cNvSpPr>
          <p:nvPr>
            <p:ph type="body" idx="1"/>
          </p:nvPr>
        </p:nvSpPr>
        <p:spPr>
          <a:xfrm>
            <a:off x="324233" y="1558533"/>
            <a:ext cx="11495400" cy="466287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4">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5">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8000"/>
              <a:buFont typeface="Arial"/>
              <a:buNone/>
            </a:pPr>
            <a:r>
              <a:rPr lang="en-GB" sz="7500" dirty="0"/>
              <a:t>WGISS-55 </a:t>
            </a:r>
            <a:r>
              <a:rPr lang="en-US" sz="7500" dirty="0"/>
              <a:t>Archive Technologies Evolution White Paper</a:t>
            </a:r>
            <a:endParaRPr sz="7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AAFF69-FA00-8C91-FA6B-D7032ED84ACE}"/>
              </a:ext>
            </a:extLst>
          </p:cNvPr>
          <p:cNvSpPr>
            <a:spLocks noGrp="1"/>
          </p:cNvSpPr>
          <p:nvPr>
            <p:ph type="body" idx="1"/>
          </p:nvPr>
        </p:nvSpPr>
        <p:spPr/>
        <p:txBody>
          <a:bodyPr/>
          <a:lstStyle/>
          <a:p>
            <a:pPr marL="50800" indent="0">
              <a:buNone/>
            </a:pPr>
            <a:r>
              <a:rPr lang="en-US" sz="2000" dirty="0"/>
              <a:t>The current HSM used in the archive, requires some software pre-requisites:</a:t>
            </a:r>
          </a:p>
          <a:p>
            <a:r>
              <a:rPr lang="en-US" sz="2000" dirty="0"/>
              <a:t>Archive manager running on Solaris on SUN </a:t>
            </a:r>
            <a:r>
              <a:rPr lang="en-US" sz="2000" dirty="0" err="1"/>
              <a:t>Storagetek</a:t>
            </a:r>
            <a:r>
              <a:rPr lang="en-US" sz="2000" dirty="0"/>
              <a:t> server</a:t>
            </a:r>
          </a:p>
          <a:p>
            <a:r>
              <a:rPr lang="en-US" sz="2000" dirty="0"/>
              <a:t>Automated Cartridge System Library Software running on SUN </a:t>
            </a:r>
            <a:r>
              <a:rPr lang="en-US" sz="2000" dirty="0" err="1"/>
              <a:t>Storagetek</a:t>
            </a:r>
            <a:r>
              <a:rPr lang="en-US" sz="2000" dirty="0"/>
              <a:t> server</a:t>
            </a:r>
          </a:p>
          <a:p>
            <a:r>
              <a:rPr lang="en-US" sz="2000" dirty="0"/>
              <a:t>QFS module used by data clients running on </a:t>
            </a:r>
            <a:r>
              <a:rPr lang="en-US" sz="2000" dirty="0" err="1"/>
              <a:t>Redhat</a:t>
            </a:r>
            <a:r>
              <a:rPr lang="en-US" sz="2000" dirty="0"/>
              <a:t> based </a:t>
            </a:r>
            <a:r>
              <a:rPr lang="en-US" sz="2000" dirty="0" err="1"/>
              <a:t>linux</a:t>
            </a:r>
            <a:r>
              <a:rPr lang="en-US" sz="2000" dirty="0"/>
              <a:t> version 6.8 (dated 2017)</a:t>
            </a:r>
          </a:p>
          <a:p>
            <a:endParaRPr lang="en-US" sz="2000" dirty="0"/>
          </a:p>
          <a:p>
            <a:r>
              <a:rPr lang="en-US" sz="2000" dirty="0"/>
              <a:t>NFS is used as a workaround meaning that the common 10G Network is used instead of the dedicated 16GBp/s </a:t>
            </a:r>
            <a:r>
              <a:rPr lang="en-US" sz="2000" dirty="0" err="1"/>
              <a:t>fibre</a:t>
            </a:r>
            <a:r>
              <a:rPr lang="en-US" sz="2000" dirty="0"/>
              <a:t> optic</a:t>
            </a:r>
          </a:p>
          <a:p>
            <a:r>
              <a:rPr lang="en-US" sz="2000" dirty="0"/>
              <a:t>Alternative Archive managers are either not compatible with </a:t>
            </a:r>
            <a:r>
              <a:rPr lang="en-US" sz="2000" dirty="0" err="1"/>
              <a:t>iNodes</a:t>
            </a:r>
            <a:r>
              <a:rPr lang="en-US" sz="2000" dirty="0"/>
              <a:t> (tape needs to be read from tapes) or have got “complicated” pricing schemes</a:t>
            </a:r>
          </a:p>
          <a:p>
            <a:r>
              <a:rPr lang="en-US" sz="2000" dirty="0"/>
              <a:t>Is ingesting </a:t>
            </a:r>
            <a:r>
              <a:rPr lang="en-US" sz="2000" dirty="0" err="1"/>
              <a:t>iNodes</a:t>
            </a:r>
            <a:r>
              <a:rPr lang="en-US" sz="2000" dirty="0"/>
              <a:t> comparable to ingesting data ? This is a key factor when choosing the HSM that will replace ORACLE HSM</a:t>
            </a:r>
          </a:p>
        </p:txBody>
      </p:sp>
      <p:sp>
        <p:nvSpPr>
          <p:cNvPr id="3" name="Title 2">
            <a:extLst>
              <a:ext uri="{FF2B5EF4-FFF2-40B4-BE49-F238E27FC236}">
                <a16:creationId xmlns:a16="http://schemas.microsoft.com/office/drawing/2014/main" id="{56965938-7721-592C-073A-152F6F81116B}"/>
              </a:ext>
            </a:extLst>
          </p:cNvPr>
          <p:cNvSpPr>
            <a:spLocks noGrp="1"/>
          </p:cNvSpPr>
          <p:nvPr>
            <p:ph type="title"/>
          </p:nvPr>
        </p:nvSpPr>
        <p:spPr/>
        <p:txBody>
          <a:bodyPr/>
          <a:lstStyle/>
          <a:p>
            <a:r>
              <a:rPr lang="en-US" dirty="0"/>
              <a:t>Avoid vendor locked solutions</a:t>
            </a:r>
          </a:p>
        </p:txBody>
      </p:sp>
    </p:spTree>
    <p:extLst>
      <p:ext uri="{BB962C8B-B14F-4D97-AF65-F5344CB8AC3E}">
        <p14:creationId xmlns:p14="http://schemas.microsoft.com/office/powerpoint/2010/main" val="2640615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3B8B5D-5F5C-7976-B3AA-30DA63C826EA}"/>
              </a:ext>
            </a:extLst>
          </p:cNvPr>
          <p:cNvSpPr>
            <a:spLocks noGrp="1"/>
          </p:cNvSpPr>
          <p:nvPr>
            <p:ph type="body" idx="1"/>
          </p:nvPr>
        </p:nvSpPr>
        <p:spPr>
          <a:xfrm>
            <a:off x="324233" y="1558533"/>
            <a:ext cx="5222128" cy="4662871"/>
          </a:xfrm>
        </p:spPr>
        <p:txBody>
          <a:bodyPr/>
          <a:lstStyle/>
          <a:p>
            <a:r>
              <a:rPr lang="en-US" sz="2400" dirty="0"/>
              <a:t>Easy to expand</a:t>
            </a:r>
          </a:p>
          <a:p>
            <a:r>
              <a:rPr lang="en-US" sz="2400" dirty="0"/>
              <a:t>Power efficient</a:t>
            </a:r>
          </a:p>
          <a:p>
            <a:r>
              <a:rPr lang="en-US" sz="2400" dirty="0"/>
              <a:t>Non enterprise tapes are cheap</a:t>
            </a:r>
          </a:p>
          <a:p>
            <a:r>
              <a:rPr lang="en-US" sz="2400" dirty="0"/>
              <a:t>Tapes evolution are on par with disk evolution</a:t>
            </a:r>
          </a:p>
          <a:p>
            <a:r>
              <a:rPr lang="en-US" sz="2400" dirty="0"/>
              <a:t>Malicious encryption of data is just not possible</a:t>
            </a:r>
          </a:p>
          <a:p>
            <a:r>
              <a:rPr lang="en-US" sz="2400" dirty="0"/>
              <a:t>Malicious deletion of data is not achievable</a:t>
            </a:r>
          </a:p>
        </p:txBody>
      </p:sp>
      <p:sp>
        <p:nvSpPr>
          <p:cNvPr id="3" name="Title 2">
            <a:extLst>
              <a:ext uri="{FF2B5EF4-FFF2-40B4-BE49-F238E27FC236}">
                <a16:creationId xmlns:a16="http://schemas.microsoft.com/office/drawing/2014/main" id="{0AAF34E5-DDCB-AF15-EA2E-D329F80A634A}"/>
              </a:ext>
            </a:extLst>
          </p:cNvPr>
          <p:cNvSpPr>
            <a:spLocks noGrp="1"/>
          </p:cNvSpPr>
          <p:nvPr>
            <p:ph type="title"/>
          </p:nvPr>
        </p:nvSpPr>
        <p:spPr/>
        <p:txBody>
          <a:bodyPr/>
          <a:lstStyle/>
          <a:p>
            <a:r>
              <a:rPr lang="en-US" dirty="0"/>
              <a:t>Advantages of Tape Archive</a:t>
            </a:r>
          </a:p>
        </p:txBody>
      </p:sp>
      <p:pic>
        <p:nvPicPr>
          <p:cNvPr id="4" name="Picture 3">
            <a:extLst>
              <a:ext uri="{FF2B5EF4-FFF2-40B4-BE49-F238E27FC236}">
                <a16:creationId xmlns:a16="http://schemas.microsoft.com/office/drawing/2014/main" id="{CAAEBBD2-3F6C-073B-CE3E-5FBE0B3E5D28}"/>
              </a:ext>
            </a:extLst>
          </p:cNvPr>
          <p:cNvPicPr>
            <a:picLocks noChangeAspect="1"/>
          </p:cNvPicPr>
          <p:nvPr/>
        </p:nvPicPr>
        <p:blipFill>
          <a:blip r:embed="rId3"/>
          <a:stretch>
            <a:fillRect/>
          </a:stretch>
        </p:blipFill>
        <p:spPr>
          <a:xfrm>
            <a:off x="5840791" y="2155135"/>
            <a:ext cx="6026976" cy="2836589"/>
          </a:xfrm>
          <a:prstGeom prst="rect">
            <a:avLst/>
          </a:prstGeom>
        </p:spPr>
      </p:pic>
    </p:spTree>
    <p:extLst>
      <p:ext uri="{BB962C8B-B14F-4D97-AF65-F5344CB8AC3E}">
        <p14:creationId xmlns:p14="http://schemas.microsoft.com/office/powerpoint/2010/main" val="722360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5167FC-2953-9300-89CA-2BB5655423C3}"/>
              </a:ext>
            </a:extLst>
          </p:cNvPr>
          <p:cNvPicPr>
            <a:picLocks noChangeAspect="1"/>
          </p:cNvPicPr>
          <p:nvPr/>
        </p:nvPicPr>
        <p:blipFill>
          <a:blip r:embed="rId2"/>
          <a:stretch>
            <a:fillRect/>
          </a:stretch>
        </p:blipFill>
        <p:spPr>
          <a:xfrm>
            <a:off x="0" y="1393709"/>
            <a:ext cx="12192000" cy="4363190"/>
          </a:xfrm>
          <a:prstGeom prst="rect">
            <a:avLst/>
          </a:prstGeom>
        </p:spPr>
      </p:pic>
      <p:sp>
        <p:nvSpPr>
          <p:cNvPr id="9" name="TextBox 8">
            <a:extLst>
              <a:ext uri="{FF2B5EF4-FFF2-40B4-BE49-F238E27FC236}">
                <a16:creationId xmlns:a16="http://schemas.microsoft.com/office/drawing/2014/main" id="{732C4580-D180-E25C-E8FE-49F50A475499}"/>
              </a:ext>
            </a:extLst>
          </p:cNvPr>
          <p:cNvSpPr txBox="1"/>
          <p:nvPr/>
        </p:nvSpPr>
        <p:spPr>
          <a:xfrm>
            <a:off x="311499" y="261257"/>
            <a:ext cx="7872668" cy="70173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a:lnSpc>
                <a:spcPct val="90000"/>
              </a:lnSpc>
              <a:buClr>
                <a:schemeClr val="lt1"/>
              </a:buClr>
              <a:buSzPts val="4400"/>
              <a:buNone/>
              <a:defRPr sz="4400">
                <a:solidFill>
                  <a:schemeClr val="lt1"/>
                </a:solidFill>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dirty="0"/>
              <a:t>Upgrade ESRIN Archive Study</a:t>
            </a:r>
          </a:p>
        </p:txBody>
      </p:sp>
    </p:spTree>
    <p:extLst>
      <p:ext uri="{BB962C8B-B14F-4D97-AF65-F5344CB8AC3E}">
        <p14:creationId xmlns:p14="http://schemas.microsoft.com/office/powerpoint/2010/main" val="886208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34C04E-5F93-0304-7662-4C1CFF6DEF93}"/>
              </a:ext>
            </a:extLst>
          </p:cNvPr>
          <p:cNvSpPr>
            <a:spLocks noGrp="1"/>
          </p:cNvSpPr>
          <p:nvPr>
            <p:ph type="body" idx="1"/>
          </p:nvPr>
        </p:nvSpPr>
        <p:spPr>
          <a:xfrm>
            <a:off x="324234" y="1558533"/>
            <a:ext cx="6432864" cy="4662871"/>
          </a:xfrm>
        </p:spPr>
        <p:txBody>
          <a:bodyPr/>
          <a:lstStyle/>
          <a:p>
            <a:pPr marL="50800" indent="0">
              <a:buNone/>
            </a:pPr>
            <a:r>
              <a:rPr lang="en-US" sz="1600" dirty="0"/>
              <a:t>To keep up with the always growing amount and variety of data produced, the archive is constantly enhanced to facilitate the archival process.</a:t>
            </a:r>
          </a:p>
          <a:p>
            <a:pPr marL="50800" indent="0">
              <a:buNone/>
            </a:pPr>
            <a:r>
              <a:rPr lang="en-US" sz="1600" dirty="0"/>
              <a:t>Over the course of the last 15 years, several HW upgrade have been performed to the core of the Archive, the Robotic Library.</a:t>
            </a:r>
          </a:p>
          <a:p>
            <a:pPr marL="50800" indent="0">
              <a:buNone/>
            </a:pPr>
            <a:r>
              <a:rPr lang="en-US" sz="1600" dirty="0"/>
              <a:t>Future upgrades shall take into account technological innovation and practices and. to save energy, thus making the archive and its hardware environmentally friendly, green computing technologies shall be favorite.</a:t>
            </a:r>
          </a:p>
          <a:p>
            <a:pPr marL="50800" indent="0">
              <a:buNone/>
            </a:pPr>
            <a:endParaRPr lang="en-US" sz="1600" dirty="0"/>
          </a:p>
          <a:p>
            <a:pPr marL="50800" indent="0">
              <a:buNone/>
            </a:pPr>
            <a:r>
              <a:rPr lang="en-US" sz="1600" dirty="0"/>
              <a:t>The industry has been engaged to help us drawing a roadmap and reach several goal including:</a:t>
            </a:r>
          </a:p>
          <a:p>
            <a:r>
              <a:rPr lang="en-US" sz="1600" dirty="0"/>
              <a:t>Better ingestion and extraction performances</a:t>
            </a:r>
          </a:p>
          <a:p>
            <a:r>
              <a:rPr lang="en-US" sz="1600" dirty="0"/>
              <a:t>Wider the audience using the archive</a:t>
            </a:r>
          </a:p>
          <a:p>
            <a:r>
              <a:rPr lang="en-US" sz="1600" dirty="0"/>
              <a:t>Decrease the power consumption of the whole environment</a:t>
            </a:r>
          </a:p>
          <a:p>
            <a:r>
              <a:rPr lang="en-US" sz="1600" dirty="0"/>
              <a:t>Use of innovative technology and archiving trends</a:t>
            </a:r>
          </a:p>
        </p:txBody>
      </p:sp>
      <p:sp>
        <p:nvSpPr>
          <p:cNvPr id="3" name="Title 2">
            <a:extLst>
              <a:ext uri="{FF2B5EF4-FFF2-40B4-BE49-F238E27FC236}">
                <a16:creationId xmlns:a16="http://schemas.microsoft.com/office/drawing/2014/main" id="{3463A958-3260-A90C-311D-155B921AD83E}"/>
              </a:ext>
            </a:extLst>
          </p:cNvPr>
          <p:cNvSpPr>
            <a:spLocks noGrp="1"/>
          </p:cNvSpPr>
          <p:nvPr>
            <p:ph type="title"/>
          </p:nvPr>
        </p:nvSpPr>
        <p:spPr/>
        <p:txBody>
          <a:bodyPr/>
          <a:lstStyle/>
          <a:p>
            <a:r>
              <a:rPr lang="en-US" dirty="0"/>
              <a:t>Archive Upgrade at ESA</a:t>
            </a:r>
          </a:p>
        </p:txBody>
      </p:sp>
      <p:graphicFrame>
        <p:nvGraphicFramePr>
          <p:cNvPr id="4" name="Object 3">
            <a:extLst>
              <a:ext uri="{FF2B5EF4-FFF2-40B4-BE49-F238E27FC236}">
                <a16:creationId xmlns:a16="http://schemas.microsoft.com/office/drawing/2014/main" id="{22F09ECC-8FBF-BEE9-C3D2-3761271EDD63}"/>
              </a:ext>
            </a:extLst>
          </p:cNvPr>
          <p:cNvGraphicFramePr>
            <a:graphicFrameLocks noChangeAspect="1"/>
          </p:cNvGraphicFramePr>
          <p:nvPr>
            <p:extLst>
              <p:ext uri="{D42A27DB-BD31-4B8C-83A1-F6EECF244321}">
                <p14:modId xmlns:p14="http://schemas.microsoft.com/office/powerpoint/2010/main" val="798010313"/>
              </p:ext>
            </p:extLst>
          </p:nvPr>
        </p:nvGraphicFramePr>
        <p:xfrm>
          <a:off x="6757098" y="1450867"/>
          <a:ext cx="1226262" cy="4743450"/>
        </p:xfrm>
        <a:graphic>
          <a:graphicData uri="http://schemas.openxmlformats.org/presentationml/2006/ole">
            <mc:AlternateContent xmlns:mc="http://schemas.openxmlformats.org/markup-compatibility/2006">
              <mc:Choice xmlns:v="urn:schemas-microsoft-com:vml" Requires="v">
                <p:oleObj name="Bitmap Image" r:id="rId3" imgW="1380960" imgH="4743360" progId="PBrush">
                  <p:embed/>
                </p:oleObj>
              </mc:Choice>
              <mc:Fallback>
                <p:oleObj name="Bitmap Image" r:id="rId3" imgW="1380960" imgH="4743360" progId="PBrush">
                  <p:embed/>
                  <p:pic>
                    <p:nvPicPr>
                      <p:cNvPr id="4" name="Object 3">
                        <a:extLst>
                          <a:ext uri="{FF2B5EF4-FFF2-40B4-BE49-F238E27FC236}">
                            <a16:creationId xmlns:a16="http://schemas.microsoft.com/office/drawing/2014/main" id="{ED13F161-3BCB-ECE5-4412-AA797D9AE310}"/>
                          </a:ext>
                        </a:extLst>
                      </p:cNvPr>
                      <p:cNvPicPr/>
                      <p:nvPr/>
                    </p:nvPicPr>
                    <p:blipFill>
                      <a:blip r:embed="rId4"/>
                      <a:stretch>
                        <a:fillRect/>
                      </a:stretch>
                    </p:blipFill>
                    <p:spPr>
                      <a:xfrm>
                        <a:off x="6757098" y="1450867"/>
                        <a:ext cx="1226262" cy="474345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881F8FC9-FD1C-DD37-BC90-4D4FCF557B8D}"/>
              </a:ext>
            </a:extLst>
          </p:cNvPr>
          <p:cNvSpPr txBox="1"/>
          <p:nvPr/>
        </p:nvSpPr>
        <p:spPr>
          <a:xfrm>
            <a:off x="7766786" y="1537351"/>
            <a:ext cx="4425214" cy="4570482"/>
          </a:xfrm>
          <a:prstGeom prst="rect">
            <a:avLst/>
          </a:prstGeom>
          <a:noFill/>
        </p:spPr>
        <p:txBody>
          <a:bodyPr wrap="square">
            <a:spAutoFit/>
          </a:bodyPr>
          <a:lstStyle/>
          <a:p>
            <a:pPr marL="336550" indent="-285750">
              <a:lnSpc>
                <a:spcPct val="90000"/>
              </a:lnSpc>
              <a:spcBef>
                <a:spcPts val="1000"/>
              </a:spcBef>
              <a:buClr>
                <a:schemeClr val="dk1"/>
              </a:buClr>
              <a:buSzPts val="2800"/>
              <a:buFont typeface="Arial" panose="020B0604020202020204" pitchFamily="34" charset="0"/>
              <a:buChar char="•"/>
            </a:pPr>
            <a:r>
              <a:rPr lang="en-US" altLang="en-US" sz="1600" dirty="0">
                <a:solidFill>
                  <a:schemeClr val="dk1"/>
                </a:solidFill>
              </a:rPr>
              <a:t>Archive Kick-off</a:t>
            </a:r>
          </a:p>
          <a:p>
            <a:pPr marL="336550" indent="-285750">
              <a:lnSpc>
                <a:spcPct val="90000"/>
              </a:lnSpc>
              <a:spcBef>
                <a:spcPts val="1000"/>
              </a:spcBef>
              <a:buClr>
                <a:schemeClr val="dk1"/>
              </a:buClr>
              <a:buSzPts val="2800"/>
              <a:buFont typeface="Arial" panose="020B0604020202020204" pitchFamily="34" charset="0"/>
              <a:buChar char="•"/>
            </a:pPr>
            <a:r>
              <a:rPr lang="en-US" altLang="en-US" sz="1600" dirty="0">
                <a:solidFill>
                  <a:schemeClr val="dk1"/>
                </a:solidFill>
              </a:rPr>
              <a:t>Migrated technology and data from T10KB to T10KD</a:t>
            </a:r>
          </a:p>
          <a:p>
            <a:pPr marL="336550" indent="-285750">
              <a:lnSpc>
                <a:spcPct val="90000"/>
              </a:lnSpc>
              <a:spcBef>
                <a:spcPts val="1000"/>
              </a:spcBef>
              <a:buClr>
                <a:schemeClr val="dk1"/>
              </a:buClr>
              <a:buSzPts val="2800"/>
              <a:buFont typeface="Arial" panose="020B0604020202020204" pitchFamily="34" charset="0"/>
              <a:buChar char="•"/>
            </a:pPr>
            <a:r>
              <a:rPr lang="en-US" altLang="en-US" sz="1600" dirty="0">
                <a:solidFill>
                  <a:schemeClr val="dk1"/>
                </a:solidFill>
              </a:rPr>
              <a:t>Increased number of drives </a:t>
            </a:r>
          </a:p>
          <a:p>
            <a:pPr marL="336550" indent="-285750">
              <a:lnSpc>
                <a:spcPct val="90000"/>
              </a:lnSpc>
              <a:spcBef>
                <a:spcPts val="1000"/>
              </a:spcBef>
              <a:buClr>
                <a:schemeClr val="dk1"/>
              </a:buClr>
              <a:buSzPts val="2800"/>
              <a:buFont typeface="Arial" panose="020B0604020202020204" pitchFamily="34" charset="0"/>
              <a:buChar char="•"/>
            </a:pPr>
            <a:r>
              <a:rPr lang="en-US" altLang="en-US" sz="1600" dirty="0">
                <a:solidFill>
                  <a:schemeClr val="dk1"/>
                </a:solidFill>
              </a:rPr>
              <a:t>Implemented 10GB Network</a:t>
            </a:r>
          </a:p>
          <a:p>
            <a:pPr marL="336550" indent="-285750">
              <a:lnSpc>
                <a:spcPct val="90000"/>
              </a:lnSpc>
              <a:spcBef>
                <a:spcPts val="1000"/>
              </a:spcBef>
              <a:buClr>
                <a:schemeClr val="dk1"/>
              </a:buClr>
              <a:buSzPts val="2800"/>
              <a:buFont typeface="Arial" panose="020B0604020202020204" pitchFamily="34" charset="0"/>
              <a:buChar char="•"/>
            </a:pPr>
            <a:r>
              <a:rPr lang="en-US" altLang="en-US" sz="1600" dirty="0">
                <a:solidFill>
                  <a:schemeClr val="dk1"/>
                </a:solidFill>
              </a:rPr>
              <a:t>Upgraded fiber channels environment from 8gbp/s to 16gbp/s</a:t>
            </a:r>
          </a:p>
          <a:p>
            <a:pPr marL="336550" indent="-285750">
              <a:lnSpc>
                <a:spcPct val="90000"/>
              </a:lnSpc>
              <a:spcBef>
                <a:spcPts val="1000"/>
              </a:spcBef>
              <a:buClr>
                <a:schemeClr val="dk1"/>
              </a:buClr>
              <a:buSzPts val="2800"/>
              <a:buFont typeface="Arial" panose="020B0604020202020204" pitchFamily="34" charset="0"/>
              <a:buChar char="•"/>
            </a:pPr>
            <a:r>
              <a:rPr lang="en-US" altLang="en-US" sz="1600" dirty="0">
                <a:solidFill>
                  <a:schemeClr val="dk1"/>
                </a:solidFill>
              </a:rPr>
              <a:t>Upgraded 1rst tier from mechanical HDD to SSD Disks</a:t>
            </a:r>
          </a:p>
          <a:p>
            <a:pPr marL="336550" indent="-285750">
              <a:lnSpc>
                <a:spcPct val="90000"/>
              </a:lnSpc>
              <a:spcBef>
                <a:spcPts val="1000"/>
              </a:spcBef>
              <a:buClr>
                <a:schemeClr val="dk1"/>
              </a:buClr>
              <a:buSzPts val="2800"/>
              <a:buFont typeface="Arial" panose="020B0604020202020204" pitchFamily="34" charset="0"/>
              <a:buChar char="•"/>
            </a:pPr>
            <a:r>
              <a:rPr lang="en-US" altLang="en-US" sz="1600" dirty="0">
                <a:solidFill>
                  <a:schemeClr val="dk1"/>
                </a:solidFill>
              </a:rPr>
              <a:t>Optimized 1st tier – dedicated LUN for iNodes</a:t>
            </a:r>
          </a:p>
          <a:p>
            <a:pPr marL="336550" indent="-285750">
              <a:lnSpc>
                <a:spcPct val="90000"/>
              </a:lnSpc>
              <a:spcBef>
                <a:spcPts val="1000"/>
              </a:spcBef>
              <a:buClr>
                <a:schemeClr val="dk1"/>
              </a:buClr>
              <a:buSzPts val="2800"/>
              <a:buFont typeface="Arial" panose="020B0604020202020204" pitchFamily="34" charset="0"/>
              <a:buChar char="•"/>
            </a:pPr>
            <a:r>
              <a:rPr lang="en-US" altLang="en-US" sz="1600" dirty="0">
                <a:solidFill>
                  <a:schemeClr val="dk1"/>
                </a:solidFill>
              </a:rPr>
              <a:t>Implemented Disaster Recovery </a:t>
            </a:r>
          </a:p>
          <a:p>
            <a:pPr marL="336550" indent="-285750">
              <a:lnSpc>
                <a:spcPct val="90000"/>
              </a:lnSpc>
              <a:spcBef>
                <a:spcPts val="1000"/>
              </a:spcBef>
              <a:buClr>
                <a:schemeClr val="dk1"/>
              </a:buClr>
              <a:buSzPts val="2800"/>
              <a:buFont typeface="Arial" panose="020B0604020202020204" pitchFamily="34" charset="0"/>
              <a:buChar char="•"/>
            </a:pPr>
            <a:r>
              <a:rPr lang="en-US" altLang="en-US" sz="1600" dirty="0">
                <a:solidFill>
                  <a:schemeClr val="dk1"/>
                </a:solidFill>
              </a:rPr>
              <a:t>Introduction of 2nd tier </a:t>
            </a:r>
          </a:p>
          <a:p>
            <a:pPr marL="336550" indent="-285750">
              <a:lnSpc>
                <a:spcPct val="90000"/>
              </a:lnSpc>
              <a:spcBef>
                <a:spcPts val="1000"/>
              </a:spcBef>
              <a:buClr>
                <a:schemeClr val="dk1"/>
              </a:buClr>
              <a:buSzPts val="2800"/>
              <a:buFont typeface="Arial" panose="020B0604020202020204" pitchFamily="34" charset="0"/>
              <a:buChar char="•"/>
            </a:pPr>
            <a:r>
              <a:rPr lang="en-US" altLang="en-US" sz="1600" dirty="0">
                <a:solidFill>
                  <a:schemeClr val="dk1"/>
                </a:solidFill>
              </a:rPr>
              <a:t>Migration to LTO-8 (increased number of drive to 12)</a:t>
            </a:r>
          </a:p>
        </p:txBody>
      </p:sp>
    </p:spTree>
    <p:extLst>
      <p:ext uri="{BB962C8B-B14F-4D97-AF65-F5344CB8AC3E}">
        <p14:creationId xmlns:p14="http://schemas.microsoft.com/office/powerpoint/2010/main" val="3920415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2992A3-F64D-36EF-29EF-4C2C17AF762B}"/>
              </a:ext>
            </a:extLst>
          </p:cNvPr>
          <p:cNvSpPr>
            <a:spLocks noGrp="1"/>
          </p:cNvSpPr>
          <p:nvPr>
            <p:ph type="body" idx="1"/>
          </p:nvPr>
        </p:nvSpPr>
        <p:spPr/>
        <p:txBody>
          <a:bodyPr/>
          <a:lstStyle/>
          <a:p>
            <a:r>
              <a:rPr lang="en-US" dirty="0"/>
              <a:t>Study made to help on a possible evolution of ESA ESRIN</a:t>
            </a:r>
          </a:p>
          <a:p>
            <a:r>
              <a:rPr lang="en-US" dirty="0"/>
              <a:t>Archive with current or future technologies</a:t>
            </a:r>
          </a:p>
          <a:p>
            <a:r>
              <a:rPr lang="en-US" dirty="0"/>
              <a:t>Analysis on hardware, software and cloud services</a:t>
            </a:r>
          </a:p>
          <a:p>
            <a:r>
              <a:rPr lang="en-US" dirty="0"/>
              <a:t>Review of other ESA and external agencies tools</a:t>
            </a:r>
          </a:p>
          <a:p>
            <a:r>
              <a:rPr lang="en-US" dirty="0"/>
              <a:t>Environment-friendly approach</a:t>
            </a:r>
          </a:p>
          <a:p>
            <a:r>
              <a:rPr lang="en-US" dirty="0"/>
              <a:t>Based on publicly available information</a:t>
            </a:r>
          </a:p>
          <a:p>
            <a:r>
              <a:rPr lang="en-US" dirty="0"/>
              <a:t>Must guarantee the correct preservation of the data regardless of the medium used</a:t>
            </a:r>
          </a:p>
        </p:txBody>
      </p:sp>
      <p:sp>
        <p:nvSpPr>
          <p:cNvPr id="3" name="Title 2">
            <a:extLst>
              <a:ext uri="{FF2B5EF4-FFF2-40B4-BE49-F238E27FC236}">
                <a16:creationId xmlns:a16="http://schemas.microsoft.com/office/drawing/2014/main" id="{4460E0AC-6BDF-6D66-E500-93D1BA858CB7}"/>
              </a:ext>
            </a:extLst>
          </p:cNvPr>
          <p:cNvSpPr>
            <a:spLocks noGrp="1"/>
          </p:cNvSpPr>
          <p:nvPr>
            <p:ph type="title"/>
          </p:nvPr>
        </p:nvSpPr>
        <p:spPr/>
        <p:txBody>
          <a:bodyPr/>
          <a:lstStyle/>
          <a:p>
            <a:r>
              <a:rPr lang="en-US" dirty="0"/>
              <a:t>Background of Evolution Study</a:t>
            </a:r>
          </a:p>
        </p:txBody>
      </p:sp>
    </p:spTree>
    <p:extLst>
      <p:ext uri="{BB962C8B-B14F-4D97-AF65-F5344CB8AC3E}">
        <p14:creationId xmlns:p14="http://schemas.microsoft.com/office/powerpoint/2010/main" val="572042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F9C8F0-F70D-DD7C-39F1-EFFD32CEDCCA}"/>
              </a:ext>
            </a:extLst>
          </p:cNvPr>
          <p:cNvSpPr>
            <a:spLocks noGrp="1"/>
          </p:cNvSpPr>
          <p:nvPr>
            <p:ph type="body" idx="1"/>
          </p:nvPr>
        </p:nvSpPr>
        <p:spPr>
          <a:xfrm>
            <a:off x="176048" y="1247035"/>
            <a:ext cx="11495400" cy="4662871"/>
          </a:xfrm>
        </p:spPr>
        <p:txBody>
          <a:bodyPr/>
          <a:lstStyle/>
          <a:p>
            <a:r>
              <a:rPr lang="en-US" dirty="0"/>
              <a:t>Archiving market survey</a:t>
            </a:r>
          </a:p>
          <a:p>
            <a:pPr lvl="1"/>
            <a:r>
              <a:rPr lang="en-US" dirty="0"/>
              <a:t>Hardware (Tapes, Folio, Glass Drives, Disk Storage, OS Orchestrators </a:t>
            </a:r>
            <a:r>
              <a:rPr lang="en-US" dirty="0" err="1"/>
              <a:t>etc</a:t>
            </a:r>
            <a:r>
              <a:rPr lang="en-US" dirty="0"/>
              <a:t>)</a:t>
            </a:r>
          </a:p>
          <a:p>
            <a:pPr lvl="1"/>
            <a:r>
              <a:rPr lang="en-US" dirty="0"/>
              <a:t>Software ( </a:t>
            </a:r>
            <a:r>
              <a:rPr lang="en-US" dirty="0" err="1"/>
              <a:t>Alluxio</a:t>
            </a:r>
            <a:r>
              <a:rPr lang="en-US" dirty="0"/>
              <a:t>, </a:t>
            </a:r>
            <a:r>
              <a:rPr lang="en-US" dirty="0" err="1"/>
              <a:t>Atempo</a:t>
            </a:r>
            <a:r>
              <a:rPr lang="en-US" dirty="0"/>
              <a:t>, </a:t>
            </a:r>
            <a:r>
              <a:rPr lang="en-US" dirty="0" err="1"/>
              <a:t>Versity</a:t>
            </a:r>
            <a:r>
              <a:rPr lang="en-US" dirty="0"/>
              <a:t>, </a:t>
            </a:r>
            <a:r>
              <a:rPr lang="en-US" dirty="0" err="1"/>
              <a:t>MinIO</a:t>
            </a:r>
            <a:r>
              <a:rPr lang="en-US" dirty="0"/>
              <a:t>, LABDRIVE, </a:t>
            </a:r>
            <a:r>
              <a:rPr lang="en-US" dirty="0" err="1"/>
              <a:t>nageruHive</a:t>
            </a:r>
            <a:r>
              <a:rPr lang="en-US" dirty="0"/>
              <a:t> </a:t>
            </a:r>
            <a:r>
              <a:rPr lang="en-US" dirty="0" err="1"/>
              <a:t>etc</a:t>
            </a:r>
            <a:r>
              <a:rPr lang="en-US" dirty="0"/>
              <a:t>)</a:t>
            </a:r>
          </a:p>
          <a:p>
            <a:r>
              <a:rPr lang="en-US" dirty="0"/>
              <a:t>Cloud Providers survey (on prem, public offers </a:t>
            </a:r>
            <a:r>
              <a:rPr lang="en-US" dirty="0" err="1"/>
              <a:t>etc</a:t>
            </a:r>
            <a:r>
              <a:rPr lang="en-US" dirty="0"/>
              <a:t>)</a:t>
            </a:r>
          </a:p>
          <a:p>
            <a:r>
              <a:rPr lang="en-US" dirty="0"/>
              <a:t>Standards</a:t>
            </a:r>
          </a:p>
          <a:p>
            <a:r>
              <a:rPr lang="en-US" dirty="0"/>
              <a:t>Existing ESA Tools (</a:t>
            </a:r>
            <a:r>
              <a:rPr lang="en-US" dirty="0" err="1"/>
              <a:t>Compernicus</a:t>
            </a:r>
            <a:r>
              <a:rPr lang="en-US" dirty="0"/>
              <a:t> LTA, Planetary Science Archive </a:t>
            </a:r>
            <a:r>
              <a:rPr lang="en-US" dirty="0" err="1"/>
              <a:t>etc</a:t>
            </a:r>
            <a:r>
              <a:rPr lang="en-US" dirty="0"/>
              <a:t>)</a:t>
            </a:r>
          </a:p>
          <a:p>
            <a:r>
              <a:rPr lang="en-US" dirty="0"/>
              <a:t> Other Organization (NASA, CERN, NOAA – NCEI, </a:t>
            </a:r>
            <a:r>
              <a:rPr lang="en-US" dirty="0" err="1"/>
              <a:t>Eumetsat</a:t>
            </a:r>
            <a:r>
              <a:rPr lang="en-US" dirty="0"/>
              <a:t> </a:t>
            </a:r>
            <a:r>
              <a:rPr lang="en-US" dirty="0" err="1"/>
              <a:t>etc</a:t>
            </a:r>
            <a:r>
              <a:rPr lang="en-US" dirty="0"/>
              <a:t>)</a:t>
            </a:r>
          </a:p>
          <a:p>
            <a:r>
              <a:rPr lang="en-US" dirty="0"/>
              <a:t>Sustainability (Energy consumption, Cooling Requirements </a:t>
            </a:r>
            <a:r>
              <a:rPr lang="en-US" dirty="0" err="1"/>
              <a:t>etc</a:t>
            </a:r>
            <a:r>
              <a:rPr lang="en-US" dirty="0"/>
              <a:t>)</a:t>
            </a:r>
          </a:p>
          <a:p>
            <a:r>
              <a:rPr lang="en-US" dirty="0"/>
              <a:t>Costs (HW and SW)</a:t>
            </a:r>
          </a:p>
        </p:txBody>
      </p:sp>
      <p:sp>
        <p:nvSpPr>
          <p:cNvPr id="3" name="Title 2">
            <a:extLst>
              <a:ext uri="{FF2B5EF4-FFF2-40B4-BE49-F238E27FC236}">
                <a16:creationId xmlns:a16="http://schemas.microsoft.com/office/drawing/2014/main" id="{245808B7-D106-3F91-51D1-C73A9AB337EF}"/>
              </a:ext>
            </a:extLst>
          </p:cNvPr>
          <p:cNvSpPr>
            <a:spLocks noGrp="1"/>
          </p:cNvSpPr>
          <p:nvPr>
            <p:ph type="title"/>
          </p:nvPr>
        </p:nvSpPr>
        <p:spPr/>
        <p:txBody>
          <a:bodyPr/>
          <a:lstStyle/>
          <a:p>
            <a:r>
              <a:rPr lang="en-US" dirty="0"/>
              <a:t>Study approach</a:t>
            </a:r>
          </a:p>
        </p:txBody>
      </p:sp>
    </p:spTree>
    <p:extLst>
      <p:ext uri="{BB962C8B-B14F-4D97-AF65-F5344CB8AC3E}">
        <p14:creationId xmlns:p14="http://schemas.microsoft.com/office/powerpoint/2010/main" val="1108207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91594C-F260-CF4C-2B64-8895711A7195}"/>
              </a:ext>
            </a:extLst>
          </p:cNvPr>
          <p:cNvSpPr>
            <a:spLocks noGrp="1"/>
          </p:cNvSpPr>
          <p:nvPr>
            <p:ph type="body" idx="1"/>
          </p:nvPr>
        </p:nvSpPr>
        <p:spPr>
          <a:xfrm>
            <a:off x="348300" y="1247035"/>
            <a:ext cx="11495400" cy="4662871"/>
          </a:xfrm>
        </p:spPr>
        <p:txBody>
          <a:bodyPr/>
          <a:lstStyle/>
          <a:p>
            <a:r>
              <a:rPr lang="en-US" sz="2400" dirty="0"/>
              <a:t>There are solutions to keep using current ESA/ESRIN storage technologies. You don't need to change the entire infrastructure because of HSM end of life</a:t>
            </a:r>
          </a:p>
          <a:p>
            <a:r>
              <a:rPr lang="en-US" sz="2400" dirty="0"/>
              <a:t>Hardware providers are developing hot, warm and cold storage solutions that can complement the current </a:t>
            </a:r>
            <a:r>
              <a:rPr lang="en-US" sz="2400" dirty="0" err="1"/>
              <a:t>infraestructure</a:t>
            </a:r>
            <a:r>
              <a:rPr lang="en-US" sz="2400" dirty="0"/>
              <a:t> and, </a:t>
            </a:r>
            <a:r>
              <a:rPr lang="en-US" sz="2400" dirty="0" err="1"/>
              <a:t>definining</a:t>
            </a:r>
            <a:r>
              <a:rPr lang="en-US" sz="2400" dirty="0"/>
              <a:t> a roadmap, could substitute it in the long-term</a:t>
            </a:r>
          </a:p>
          <a:p>
            <a:r>
              <a:rPr lang="en-US" sz="2400" dirty="0"/>
              <a:t>Some WORM storage options are already available or being developed that are based on nonmagnetic media, like optical disks or crystal based. There are some that could help ESA on the long-term perspective without needing to migrate as the media lasts for a longer time</a:t>
            </a:r>
          </a:p>
          <a:p>
            <a:r>
              <a:rPr lang="en-US" sz="2400" dirty="0"/>
              <a:t>More and more, organizations are moving to cloud-based services because of their flexibility and cost effectiveness in the short-term. However, the step to cloud needs to be planned because long-term costs and vendor locking could be an issue in the future</a:t>
            </a:r>
          </a:p>
        </p:txBody>
      </p:sp>
      <p:sp>
        <p:nvSpPr>
          <p:cNvPr id="3" name="Title 2">
            <a:extLst>
              <a:ext uri="{FF2B5EF4-FFF2-40B4-BE49-F238E27FC236}">
                <a16:creationId xmlns:a16="http://schemas.microsoft.com/office/drawing/2014/main" id="{B25502F5-58BD-46F1-2995-ED161F0850E2}"/>
              </a:ext>
            </a:extLst>
          </p:cNvPr>
          <p:cNvSpPr>
            <a:spLocks noGrp="1"/>
          </p:cNvSpPr>
          <p:nvPr>
            <p:ph type="title"/>
          </p:nvPr>
        </p:nvSpPr>
        <p:spPr/>
        <p:txBody>
          <a:bodyPr/>
          <a:lstStyle/>
          <a:p>
            <a:r>
              <a:rPr lang="en-US" dirty="0"/>
              <a:t>Key Findings</a:t>
            </a:r>
          </a:p>
        </p:txBody>
      </p:sp>
    </p:spTree>
    <p:extLst>
      <p:ext uri="{BB962C8B-B14F-4D97-AF65-F5344CB8AC3E}">
        <p14:creationId xmlns:p14="http://schemas.microsoft.com/office/powerpoint/2010/main" val="3072459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6973C6-D6E2-9A63-CFC0-3DBEAD4AE466}"/>
              </a:ext>
            </a:extLst>
          </p:cNvPr>
          <p:cNvSpPr>
            <a:spLocks noGrp="1"/>
          </p:cNvSpPr>
          <p:nvPr>
            <p:ph type="body" idx="1"/>
          </p:nvPr>
        </p:nvSpPr>
        <p:spPr/>
        <p:txBody>
          <a:bodyPr/>
          <a:lstStyle/>
          <a:p>
            <a:r>
              <a:rPr lang="en-US" sz="1800" dirty="0"/>
              <a:t>Complementary to pure cloud solutions, the hybrid-cloud approach suggestable. A mix between public access on the cloud plus cold on-premise storage would benefit in the long-term to address </a:t>
            </a:r>
            <a:r>
              <a:rPr lang="en-US" sz="1800" dirty="0" err="1"/>
              <a:t>purecloud</a:t>
            </a:r>
            <a:r>
              <a:rPr lang="en-US" sz="1800" dirty="0"/>
              <a:t> flaws</a:t>
            </a:r>
          </a:p>
          <a:p>
            <a:r>
              <a:rPr lang="en-US" sz="1800" dirty="0"/>
              <a:t>The preservation software market is very active and growing. In addition to the classic providers in this area, some new players are showing interesting solutions also with a very open-minded approach to avoid extra costs or cloud locking. SaaS is a trend on this market but private cloud solutions are also available</a:t>
            </a:r>
          </a:p>
          <a:p>
            <a:r>
              <a:rPr lang="en-US" sz="1800" dirty="0"/>
              <a:t>Security and sustainability are also worries in this market. Many providers are showing some environmentally friendly messages but it is not clear how much are they real or just green-washing</a:t>
            </a:r>
          </a:p>
          <a:p>
            <a:r>
              <a:rPr lang="en-US" sz="1800" dirty="0"/>
              <a:t>OAIS is the standard for preservation and needs to be followed. In addition, other standards could improve ESA/ESRIN archive operations in different directions</a:t>
            </a:r>
          </a:p>
          <a:p>
            <a:r>
              <a:rPr lang="en-US" sz="1800" dirty="0"/>
              <a:t>Big cloud providers are charging for requests or operations which makes it almost impossible to make a budget in advance</a:t>
            </a:r>
          </a:p>
          <a:p>
            <a:r>
              <a:rPr lang="en-US" sz="1800" dirty="0"/>
              <a:t>Some European cloud providers are not charging for the recovery or the model is more manageable</a:t>
            </a:r>
          </a:p>
        </p:txBody>
      </p:sp>
      <p:sp>
        <p:nvSpPr>
          <p:cNvPr id="3" name="Title 2">
            <a:extLst>
              <a:ext uri="{FF2B5EF4-FFF2-40B4-BE49-F238E27FC236}">
                <a16:creationId xmlns:a16="http://schemas.microsoft.com/office/drawing/2014/main" id="{42C4C0AB-EC55-DE51-6464-5BC3254ABC67}"/>
              </a:ext>
            </a:extLst>
          </p:cNvPr>
          <p:cNvSpPr>
            <a:spLocks noGrp="1"/>
          </p:cNvSpPr>
          <p:nvPr>
            <p:ph type="title"/>
          </p:nvPr>
        </p:nvSpPr>
        <p:spPr/>
        <p:txBody>
          <a:bodyPr/>
          <a:lstStyle/>
          <a:p>
            <a:r>
              <a:rPr lang="en-US" dirty="0"/>
              <a:t>Key finding (2)</a:t>
            </a:r>
          </a:p>
        </p:txBody>
      </p:sp>
    </p:spTree>
    <p:extLst>
      <p:ext uri="{BB962C8B-B14F-4D97-AF65-F5344CB8AC3E}">
        <p14:creationId xmlns:p14="http://schemas.microsoft.com/office/powerpoint/2010/main" val="543276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C1DD04-48BC-85CB-4745-07EC677DB9E3}"/>
              </a:ext>
            </a:extLst>
          </p:cNvPr>
          <p:cNvSpPr>
            <a:spLocks noGrp="1"/>
          </p:cNvSpPr>
          <p:nvPr>
            <p:ph type="body" idx="1"/>
          </p:nvPr>
        </p:nvSpPr>
        <p:spPr>
          <a:xfrm>
            <a:off x="348300" y="1327420"/>
            <a:ext cx="11495400" cy="4662871"/>
          </a:xfrm>
        </p:spPr>
        <p:txBody>
          <a:bodyPr/>
          <a:lstStyle/>
          <a:p>
            <a:r>
              <a:rPr lang="en-US" sz="2000" dirty="0"/>
              <a:t>Review </a:t>
            </a:r>
            <a:r>
              <a:rPr lang="en-US" sz="2000" dirty="0" err="1"/>
              <a:t>StorageTek</a:t>
            </a:r>
            <a:r>
              <a:rPr lang="en-US" sz="2000" dirty="0"/>
              <a:t> tape library status</a:t>
            </a:r>
          </a:p>
          <a:p>
            <a:pPr lvl="1"/>
            <a:r>
              <a:rPr lang="en-US" sz="1800" dirty="0"/>
              <a:t>Replacement needed ?</a:t>
            </a:r>
          </a:p>
          <a:p>
            <a:pPr lvl="1"/>
            <a:r>
              <a:rPr lang="en-US" sz="1800" dirty="0"/>
              <a:t>If kept, new management infrastructure should be acquired to replace current HSM. There are several options to do this</a:t>
            </a:r>
          </a:p>
          <a:p>
            <a:r>
              <a:rPr lang="en-US" sz="2000" dirty="0"/>
              <a:t>Decide which Cloud services are required (if any)</a:t>
            </a:r>
          </a:p>
          <a:p>
            <a:r>
              <a:rPr lang="en-US" sz="2000" dirty="0"/>
              <a:t>Check if some hybrid-cloud approach could be feasible</a:t>
            </a:r>
          </a:p>
          <a:p>
            <a:r>
              <a:rPr lang="en-US" sz="2000" dirty="0"/>
              <a:t>Define which standards need to be followed</a:t>
            </a:r>
          </a:p>
          <a:p>
            <a:r>
              <a:rPr lang="en-US" sz="2000" dirty="0"/>
              <a:t>Prepare requirements for the systems to follow and checklists for providers analysis</a:t>
            </a:r>
          </a:p>
          <a:p>
            <a:r>
              <a:rPr lang="en-US" sz="2000" dirty="0"/>
              <a:t>Evaluate archiving software alternatives between those existing on the market or build a proprietary solution</a:t>
            </a:r>
          </a:p>
          <a:p>
            <a:r>
              <a:rPr lang="en-US" sz="2000" dirty="0"/>
              <a:t>Calculate accurately the current energy consumption and heating dissipation needs for the current solution</a:t>
            </a:r>
          </a:p>
          <a:p>
            <a:r>
              <a:rPr lang="en-US" sz="2000" dirty="0"/>
              <a:t>Open RFIs with selected providers to get a deeper technical information (and pricing)</a:t>
            </a:r>
          </a:p>
          <a:p>
            <a:endParaRPr lang="en-US" sz="2000" dirty="0"/>
          </a:p>
        </p:txBody>
      </p:sp>
      <p:sp>
        <p:nvSpPr>
          <p:cNvPr id="3" name="Title 2">
            <a:extLst>
              <a:ext uri="{FF2B5EF4-FFF2-40B4-BE49-F238E27FC236}">
                <a16:creationId xmlns:a16="http://schemas.microsoft.com/office/drawing/2014/main" id="{BBC3DB22-CCD5-E698-C03B-F79498D51EB8}"/>
              </a:ext>
            </a:extLst>
          </p:cNvPr>
          <p:cNvSpPr>
            <a:spLocks noGrp="1"/>
          </p:cNvSpPr>
          <p:nvPr>
            <p:ph type="title"/>
          </p:nvPr>
        </p:nvSpPr>
        <p:spPr/>
        <p:txBody>
          <a:bodyPr/>
          <a:lstStyle/>
          <a:p>
            <a:r>
              <a:rPr lang="en-US" dirty="0"/>
              <a:t>Upgrade Roadmap</a:t>
            </a:r>
          </a:p>
        </p:txBody>
      </p:sp>
    </p:spTree>
    <p:extLst>
      <p:ext uri="{BB962C8B-B14F-4D97-AF65-F5344CB8AC3E}">
        <p14:creationId xmlns:p14="http://schemas.microsoft.com/office/powerpoint/2010/main" val="1622833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1F709B-C407-AE8D-05D0-FFD05B7833FA}"/>
              </a:ext>
            </a:extLst>
          </p:cNvPr>
          <p:cNvSpPr>
            <a:spLocks noGrp="1"/>
          </p:cNvSpPr>
          <p:nvPr>
            <p:ph type="body" idx="1"/>
          </p:nvPr>
        </p:nvSpPr>
        <p:spPr/>
        <p:txBody>
          <a:bodyPr/>
          <a:lstStyle/>
          <a:p>
            <a:pPr marL="50800" indent="0">
              <a:buNone/>
            </a:pPr>
            <a:r>
              <a:rPr lang="en-US" sz="1800" dirty="0"/>
              <a:t>After analyzing the market, the current situation of the Archive and the reference guidelines the best solution for updating the Archive is a hybrid cloud model, which integrates the current tape storage infrastructure with a flexible model that facilitates access and improves its online capabilities.</a:t>
            </a:r>
          </a:p>
          <a:p>
            <a:pPr marL="50800" indent="0">
              <a:buNone/>
            </a:pPr>
            <a:r>
              <a:rPr lang="en-US" sz="1800" dirty="0"/>
              <a:t>The current Tape Library work-life has been considered sufficient to cover the needs of the coming years and therefore, the recommendation is to continue using it for some years now. The archive manager shall be replaced by any of the identified alternatives or by an integration into cloud services.</a:t>
            </a:r>
          </a:p>
          <a:p>
            <a:pPr marL="50800" indent="0">
              <a:buNone/>
            </a:pPr>
            <a:endParaRPr lang="en-US" sz="1800" dirty="0"/>
          </a:p>
          <a:p>
            <a:pPr marL="50800" indent="0">
              <a:buNone/>
            </a:pPr>
            <a:r>
              <a:rPr lang="en-US" sz="1800" dirty="0"/>
              <a:t>One understated advantage of continuing to use tape-based archives is the always increasing security concerns. Malicious encryption or deletion of the data is not possible or highly complicated. Moreover, to reduce energy consumption and carbon emissions using tape storage instead of hard disk is an effective solution.</a:t>
            </a:r>
          </a:p>
          <a:p>
            <a:pPr marL="50800" indent="0">
              <a:buNone/>
            </a:pPr>
            <a:r>
              <a:rPr lang="en-US" sz="1800" dirty="0"/>
              <a:t>ESA is defining a roadmap for the evolution of its ESRIN archive. The roadmap is the first step in the direction of assuring seamless archival, extraction, </a:t>
            </a:r>
            <a:r>
              <a:rPr lang="en-US" sz="1800" dirty="0" err="1"/>
              <a:t>valorisation</a:t>
            </a:r>
            <a:r>
              <a:rPr lang="en-US" sz="1800" dirty="0"/>
              <a:t>, and preservation of the always increasing ESA and Third Party Missions (TPM) EO data records and associated information.</a:t>
            </a:r>
          </a:p>
          <a:p>
            <a:pPr marL="50800" indent="0">
              <a:buNone/>
            </a:pPr>
            <a:endParaRPr lang="en-US" sz="1800" dirty="0"/>
          </a:p>
          <a:p>
            <a:pPr marL="50800" indent="0">
              <a:buNone/>
            </a:pPr>
            <a:endParaRPr lang="en-US" sz="1800" dirty="0"/>
          </a:p>
        </p:txBody>
      </p:sp>
      <p:sp>
        <p:nvSpPr>
          <p:cNvPr id="3" name="Title 2">
            <a:extLst>
              <a:ext uri="{FF2B5EF4-FFF2-40B4-BE49-F238E27FC236}">
                <a16:creationId xmlns:a16="http://schemas.microsoft.com/office/drawing/2014/main" id="{FC471491-558F-665F-96B5-1AEF983BE168}"/>
              </a:ext>
            </a:extLst>
          </p:cNvPr>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2990072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8C48E7-76CD-BD18-D611-BEB038F73FCC}"/>
              </a:ext>
            </a:extLst>
          </p:cNvPr>
          <p:cNvSpPr>
            <a:spLocks noGrp="1"/>
          </p:cNvSpPr>
          <p:nvPr>
            <p:ph type="body" idx="1"/>
          </p:nvPr>
        </p:nvSpPr>
        <p:spPr>
          <a:xfrm>
            <a:off x="83072" y="1297858"/>
            <a:ext cx="11932879" cy="5112990"/>
          </a:xfrm>
        </p:spPr>
        <p:txBody>
          <a:bodyPr/>
          <a:lstStyle/>
          <a:p>
            <a:pPr marL="50800" indent="0">
              <a:buNone/>
            </a:pPr>
            <a:r>
              <a:rPr lang="en-US" sz="1800" dirty="0"/>
              <a:t>Snapshot of surveys on Long Term Archive sessions addressing:</a:t>
            </a:r>
          </a:p>
          <a:p>
            <a:pPr marL="457200" lvl="6" indent="-406400">
              <a:spcBef>
                <a:spcPts val="1000"/>
              </a:spcBef>
              <a:buSzPts val="2800"/>
              <a:buFont typeface="Noto Sans Symbols"/>
              <a:buChar char="❖"/>
              <a:defRPr/>
            </a:pPr>
            <a:r>
              <a:rPr lang="en-US" sz="1600" dirty="0"/>
              <a:t>Archive Infrastructure and technology</a:t>
            </a:r>
          </a:p>
          <a:p>
            <a:pPr marL="457200" lvl="6" indent="-406400">
              <a:spcBef>
                <a:spcPts val="1000"/>
              </a:spcBef>
              <a:buSzPts val="2800"/>
              <a:buFont typeface="Noto Sans Symbols"/>
              <a:buChar char="❖"/>
              <a:defRPr/>
            </a:pPr>
            <a:r>
              <a:rPr lang="en-US" sz="1600" dirty="0"/>
              <a:t>Monitoring tools</a:t>
            </a:r>
          </a:p>
          <a:p>
            <a:pPr marL="457200" lvl="6" indent="-406400">
              <a:spcBef>
                <a:spcPts val="1000"/>
              </a:spcBef>
              <a:buSzPts val="2800"/>
              <a:buFont typeface="Noto Sans Symbols"/>
              <a:buChar char="❖"/>
              <a:defRPr/>
            </a:pPr>
            <a:r>
              <a:rPr lang="en-US" sz="1600" dirty="0"/>
              <a:t>Archive volume, missions, coverage </a:t>
            </a:r>
          </a:p>
          <a:p>
            <a:pPr marL="457200" lvl="6" indent="-406400">
              <a:spcBef>
                <a:spcPts val="1000"/>
              </a:spcBef>
              <a:buSzPts val="2800"/>
              <a:buFont typeface="Noto Sans Symbols"/>
              <a:buChar char="❖"/>
              <a:defRPr/>
            </a:pPr>
            <a:r>
              <a:rPr lang="en-US" sz="1600" dirty="0"/>
              <a:t>Archiving flows and processes </a:t>
            </a:r>
          </a:p>
          <a:p>
            <a:pPr marL="457200" lvl="6" indent="-406400">
              <a:spcBef>
                <a:spcPts val="1000"/>
              </a:spcBef>
              <a:buSzPts val="2800"/>
              <a:buFont typeface="Noto Sans Symbols"/>
              <a:buChar char="❖"/>
              <a:defRPr/>
            </a:pPr>
            <a:r>
              <a:rPr lang="en-US" sz="1600" dirty="0"/>
              <a:t>Data format/packaging for long term archive </a:t>
            </a:r>
          </a:p>
          <a:p>
            <a:pPr marL="457200" lvl="6" indent="-406400">
              <a:spcBef>
                <a:spcPts val="1000"/>
              </a:spcBef>
              <a:buSzPts val="2800"/>
              <a:buFont typeface="Noto Sans Symbols"/>
              <a:buChar char="❖"/>
              <a:defRPr/>
            </a:pPr>
            <a:r>
              <a:rPr lang="en-US" sz="1600" dirty="0"/>
              <a:t>Management of the relevant associated information, documentation, software and knowledge (if managed) </a:t>
            </a:r>
          </a:p>
          <a:p>
            <a:pPr marL="457200" lvl="6" indent="-406400">
              <a:spcBef>
                <a:spcPts val="1000"/>
              </a:spcBef>
              <a:buSzPts val="2800"/>
              <a:buFont typeface="Noto Sans Symbols"/>
              <a:buChar char="❖"/>
              <a:defRPr/>
            </a:pPr>
            <a:r>
              <a:rPr lang="en-US" sz="1600" dirty="0"/>
              <a:t>Trends and Future Plans, Main Issues and Challenges</a:t>
            </a:r>
          </a:p>
          <a:p>
            <a:pPr marL="50800" indent="0">
              <a:buNone/>
            </a:pPr>
            <a:r>
              <a:rPr lang="en-US" sz="1800" dirty="0"/>
              <a:t>Challenges collection  The main challenge of the archive is the sheer volume of data, the copious number of files, the diversity of formats and the yearly increase of data produced. </a:t>
            </a:r>
          </a:p>
          <a:p>
            <a:pPr marL="50800" indent="0">
              <a:buNone/>
            </a:pPr>
            <a:r>
              <a:rPr lang="en-US" sz="1800" dirty="0"/>
              <a:t>The archive is constantly enhanced to facilitate the archival process by using technological innovation and practices. To save energy, thus making the archive and its hardware environmentally friendly, green computing technologies are favorable.</a:t>
            </a:r>
          </a:p>
          <a:p>
            <a:pPr marL="50800" indent="0">
              <a:buNone/>
            </a:pPr>
            <a:r>
              <a:rPr lang="en-US" sz="1800" dirty="0"/>
              <a:t>The final goal of the presentation is to approve the proposed Table of Content of the CEOS WGISS deliverable: Archive Technology Evolution White Paper</a:t>
            </a:r>
          </a:p>
        </p:txBody>
      </p:sp>
      <p:sp>
        <p:nvSpPr>
          <p:cNvPr id="3" name="Title 2">
            <a:extLst>
              <a:ext uri="{FF2B5EF4-FFF2-40B4-BE49-F238E27FC236}">
                <a16:creationId xmlns:a16="http://schemas.microsoft.com/office/drawing/2014/main" id="{574190CA-CD66-80FA-761E-4FB980BEAB34}"/>
              </a:ext>
            </a:extLst>
          </p:cNvPr>
          <p:cNvSpPr>
            <a:spLocks noGrp="1"/>
          </p:cNvSpPr>
          <p:nvPr>
            <p:ph type="title"/>
          </p:nvPr>
        </p:nvSpPr>
        <p:spPr/>
        <p:txBody>
          <a:bodyPr/>
          <a:lstStyle/>
          <a:p>
            <a:r>
              <a:rPr lang="en-US" dirty="0"/>
              <a:t>Executive summary</a:t>
            </a:r>
          </a:p>
        </p:txBody>
      </p:sp>
    </p:spTree>
    <p:extLst>
      <p:ext uri="{BB962C8B-B14F-4D97-AF65-F5344CB8AC3E}">
        <p14:creationId xmlns:p14="http://schemas.microsoft.com/office/powerpoint/2010/main" val="636677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1F709B-C407-AE8D-05D0-FFD05B7833FA}"/>
              </a:ext>
            </a:extLst>
          </p:cNvPr>
          <p:cNvSpPr>
            <a:spLocks noGrp="1"/>
          </p:cNvSpPr>
          <p:nvPr>
            <p:ph type="body" idx="1"/>
          </p:nvPr>
        </p:nvSpPr>
        <p:spPr>
          <a:xfrm>
            <a:off x="348300" y="1948968"/>
            <a:ext cx="11495400" cy="3256078"/>
          </a:xfrm>
        </p:spPr>
        <p:txBody>
          <a:bodyPr/>
          <a:lstStyle/>
          <a:p>
            <a:pPr marL="50800" indent="0">
              <a:buNone/>
            </a:pPr>
            <a:r>
              <a:rPr lang="en-US" sz="1800" b="1" dirty="0"/>
              <a:t>Table of Content</a:t>
            </a:r>
          </a:p>
          <a:p>
            <a:pPr marL="50800" indent="0">
              <a:buNone/>
            </a:pPr>
            <a:endParaRPr lang="en-US" sz="1800" b="1" dirty="0"/>
          </a:p>
          <a:p>
            <a:r>
              <a:rPr lang="en-US" sz="2400" dirty="0"/>
              <a:t>Introduction and Scope</a:t>
            </a:r>
          </a:p>
          <a:p>
            <a:r>
              <a:rPr lang="en-US" sz="2400" dirty="0"/>
              <a:t>Current Archive Solutions in EO</a:t>
            </a:r>
          </a:p>
          <a:p>
            <a:r>
              <a:rPr lang="en-US" sz="2400" dirty="0"/>
              <a:t>Main Issues and Challenges</a:t>
            </a:r>
          </a:p>
          <a:p>
            <a:r>
              <a:rPr lang="en-US" sz="2400" dirty="0"/>
              <a:t>Archiving technology trends</a:t>
            </a:r>
          </a:p>
          <a:p>
            <a:r>
              <a:rPr lang="en-US" sz="2400" dirty="0"/>
              <a:t>Recommendations and way forward</a:t>
            </a:r>
          </a:p>
          <a:p>
            <a:pPr marL="50800" indent="0">
              <a:buNone/>
            </a:pPr>
            <a:endParaRPr lang="en-US" sz="1800" dirty="0"/>
          </a:p>
        </p:txBody>
      </p:sp>
      <p:sp>
        <p:nvSpPr>
          <p:cNvPr id="3" name="Title 2">
            <a:extLst>
              <a:ext uri="{FF2B5EF4-FFF2-40B4-BE49-F238E27FC236}">
                <a16:creationId xmlns:a16="http://schemas.microsoft.com/office/drawing/2014/main" id="{FC471491-558F-665F-96B5-1AEF983BE168}"/>
              </a:ext>
            </a:extLst>
          </p:cNvPr>
          <p:cNvSpPr>
            <a:spLocks noGrp="1"/>
          </p:cNvSpPr>
          <p:nvPr>
            <p:ph type="title"/>
          </p:nvPr>
        </p:nvSpPr>
        <p:spPr>
          <a:xfrm>
            <a:off x="176048" y="144586"/>
            <a:ext cx="9386864" cy="779002"/>
          </a:xfrm>
        </p:spPr>
        <p:txBody>
          <a:bodyPr/>
          <a:lstStyle/>
          <a:p>
            <a:r>
              <a:rPr lang="en-US" sz="3600" dirty="0"/>
              <a:t>Archive Technology Evolution White Paper</a:t>
            </a:r>
          </a:p>
        </p:txBody>
      </p:sp>
      <p:sp>
        <p:nvSpPr>
          <p:cNvPr id="4" name="TextBox 3">
            <a:extLst>
              <a:ext uri="{FF2B5EF4-FFF2-40B4-BE49-F238E27FC236}">
                <a16:creationId xmlns:a16="http://schemas.microsoft.com/office/drawing/2014/main" id="{485AD504-92ED-6F5D-8BF8-71B6D57241A1}"/>
              </a:ext>
            </a:extLst>
          </p:cNvPr>
          <p:cNvSpPr txBox="1"/>
          <p:nvPr/>
        </p:nvSpPr>
        <p:spPr>
          <a:xfrm>
            <a:off x="348300" y="1437506"/>
            <a:ext cx="11521103" cy="369332"/>
          </a:xfrm>
          <a:prstGeom prst="rect">
            <a:avLst/>
          </a:prstGeom>
          <a:noFill/>
        </p:spPr>
        <p:txBody>
          <a:bodyPr wrap="none" rtlCol="0">
            <a:spAutoFit/>
          </a:bodyPr>
          <a:lstStyle/>
          <a:p>
            <a:r>
              <a:rPr lang="en-US" sz="1800" dirty="0"/>
              <a:t>Archiving technology evolution paper is a formal deliverable of the CEOS Workplan to be produced by Q2 2023</a:t>
            </a:r>
          </a:p>
        </p:txBody>
      </p:sp>
      <p:sp>
        <p:nvSpPr>
          <p:cNvPr id="5" name="TextBox 4">
            <a:extLst>
              <a:ext uri="{FF2B5EF4-FFF2-40B4-BE49-F238E27FC236}">
                <a16:creationId xmlns:a16="http://schemas.microsoft.com/office/drawing/2014/main" id="{75569F27-B898-DE87-F9AA-F34367769CC0}"/>
              </a:ext>
            </a:extLst>
          </p:cNvPr>
          <p:cNvSpPr txBox="1"/>
          <p:nvPr/>
        </p:nvSpPr>
        <p:spPr>
          <a:xfrm rot="20127858">
            <a:off x="6612839" y="3781354"/>
            <a:ext cx="4420552" cy="646331"/>
          </a:xfrm>
          <a:prstGeom prst="rect">
            <a:avLst/>
          </a:prstGeom>
          <a:noFill/>
        </p:spPr>
        <p:txBody>
          <a:bodyPr wrap="square" rtlCol="0">
            <a:spAutoFit/>
          </a:bodyPr>
          <a:lstStyle/>
          <a:p>
            <a:r>
              <a:rPr lang="en-US" sz="3600" b="1" dirty="0">
                <a:solidFill>
                  <a:schemeClr val="accent5">
                    <a:lumMod val="75000"/>
                  </a:schemeClr>
                </a:solidFill>
              </a:rPr>
              <a:t>For Discussion</a:t>
            </a:r>
          </a:p>
        </p:txBody>
      </p:sp>
      <p:sp>
        <p:nvSpPr>
          <p:cNvPr id="6" name="TextBox 5">
            <a:extLst>
              <a:ext uri="{FF2B5EF4-FFF2-40B4-BE49-F238E27FC236}">
                <a16:creationId xmlns:a16="http://schemas.microsoft.com/office/drawing/2014/main" id="{1743FB3E-A6EC-495D-A951-68C799A1C693}"/>
              </a:ext>
            </a:extLst>
          </p:cNvPr>
          <p:cNvSpPr txBox="1"/>
          <p:nvPr/>
        </p:nvSpPr>
        <p:spPr>
          <a:xfrm>
            <a:off x="348300" y="5536642"/>
            <a:ext cx="5109091" cy="461665"/>
          </a:xfrm>
          <a:prstGeom prst="rect">
            <a:avLst/>
          </a:prstGeom>
          <a:noFill/>
        </p:spPr>
        <p:txBody>
          <a:bodyPr wrap="none" rtlCol="0">
            <a:spAutoFit/>
          </a:bodyPr>
          <a:lstStyle/>
          <a:p>
            <a:r>
              <a:rPr lang="en-US" sz="2400" b="1" dirty="0">
                <a:solidFill>
                  <a:schemeClr val="accent5">
                    <a:lumMod val="75000"/>
                  </a:schemeClr>
                </a:solidFill>
              </a:rPr>
              <a:t>First Draft by the end of May 2023</a:t>
            </a:r>
          </a:p>
        </p:txBody>
      </p:sp>
    </p:spTree>
    <p:extLst>
      <p:ext uri="{BB962C8B-B14F-4D97-AF65-F5344CB8AC3E}">
        <p14:creationId xmlns:p14="http://schemas.microsoft.com/office/powerpoint/2010/main" val="2426684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3A9CE6-DE9C-667A-E388-D4649448E4BF}"/>
              </a:ext>
            </a:extLst>
          </p:cNvPr>
          <p:cNvSpPr>
            <a:spLocks noGrp="1"/>
          </p:cNvSpPr>
          <p:nvPr>
            <p:ph type="title"/>
          </p:nvPr>
        </p:nvSpPr>
        <p:spPr>
          <a:xfrm>
            <a:off x="143114" y="34877"/>
            <a:ext cx="11342152" cy="779002"/>
          </a:xfrm>
        </p:spPr>
        <p:txBody>
          <a:bodyPr/>
          <a:lstStyle/>
          <a:p>
            <a:r>
              <a:rPr lang="en-US" sz="3600" dirty="0"/>
              <a:t>Archive Technology Surveys – WGISS#54</a:t>
            </a:r>
          </a:p>
        </p:txBody>
      </p:sp>
      <p:pic>
        <p:nvPicPr>
          <p:cNvPr id="4" name="Picture 3">
            <a:extLst>
              <a:ext uri="{FF2B5EF4-FFF2-40B4-BE49-F238E27FC236}">
                <a16:creationId xmlns:a16="http://schemas.microsoft.com/office/drawing/2014/main" id="{B03C2F1A-04CA-FB1F-A09C-7885EFF6E4D5}"/>
              </a:ext>
            </a:extLst>
          </p:cNvPr>
          <p:cNvPicPr>
            <a:picLocks noChangeAspect="1"/>
          </p:cNvPicPr>
          <p:nvPr/>
        </p:nvPicPr>
        <p:blipFill>
          <a:blip r:embed="rId3"/>
          <a:stretch>
            <a:fillRect/>
          </a:stretch>
        </p:blipFill>
        <p:spPr>
          <a:xfrm>
            <a:off x="6332" y="1080026"/>
            <a:ext cx="3867139" cy="2348974"/>
          </a:xfrm>
          <a:prstGeom prst="rect">
            <a:avLst/>
          </a:prstGeom>
        </p:spPr>
      </p:pic>
      <p:pic>
        <p:nvPicPr>
          <p:cNvPr id="8" name="Picture 7">
            <a:extLst>
              <a:ext uri="{FF2B5EF4-FFF2-40B4-BE49-F238E27FC236}">
                <a16:creationId xmlns:a16="http://schemas.microsoft.com/office/drawing/2014/main" id="{BA485214-57FE-5DCE-D896-BD25066B73F0}"/>
              </a:ext>
            </a:extLst>
          </p:cNvPr>
          <p:cNvPicPr>
            <a:picLocks noChangeAspect="1"/>
          </p:cNvPicPr>
          <p:nvPr/>
        </p:nvPicPr>
        <p:blipFill>
          <a:blip r:embed="rId4"/>
          <a:stretch>
            <a:fillRect/>
          </a:stretch>
        </p:blipFill>
        <p:spPr>
          <a:xfrm>
            <a:off x="0" y="4117018"/>
            <a:ext cx="3867138" cy="2224408"/>
          </a:xfrm>
          <a:prstGeom prst="rect">
            <a:avLst/>
          </a:prstGeom>
          <a:ln>
            <a:solidFill>
              <a:srgbClr val="002060"/>
            </a:solidFill>
          </a:ln>
        </p:spPr>
      </p:pic>
      <p:pic>
        <p:nvPicPr>
          <p:cNvPr id="12" name="Picture 11">
            <a:extLst>
              <a:ext uri="{FF2B5EF4-FFF2-40B4-BE49-F238E27FC236}">
                <a16:creationId xmlns:a16="http://schemas.microsoft.com/office/drawing/2014/main" id="{26B678A4-4983-B21C-FD42-617310EDAAA1}"/>
              </a:ext>
            </a:extLst>
          </p:cNvPr>
          <p:cNvPicPr>
            <a:picLocks noChangeAspect="1"/>
          </p:cNvPicPr>
          <p:nvPr/>
        </p:nvPicPr>
        <p:blipFill>
          <a:blip r:embed="rId5"/>
          <a:stretch>
            <a:fillRect/>
          </a:stretch>
        </p:blipFill>
        <p:spPr>
          <a:xfrm>
            <a:off x="4010397" y="2699939"/>
            <a:ext cx="4171204" cy="2183807"/>
          </a:xfrm>
          <a:prstGeom prst="rect">
            <a:avLst/>
          </a:prstGeom>
          <a:ln>
            <a:solidFill>
              <a:srgbClr val="002060"/>
            </a:solidFill>
          </a:ln>
        </p:spPr>
      </p:pic>
      <p:pic>
        <p:nvPicPr>
          <p:cNvPr id="6" name="Picture 5">
            <a:extLst>
              <a:ext uri="{FF2B5EF4-FFF2-40B4-BE49-F238E27FC236}">
                <a16:creationId xmlns:a16="http://schemas.microsoft.com/office/drawing/2014/main" id="{2237397C-7C6A-C234-D426-EC6CB20C605C}"/>
              </a:ext>
            </a:extLst>
          </p:cNvPr>
          <p:cNvPicPr>
            <a:picLocks noChangeAspect="1"/>
          </p:cNvPicPr>
          <p:nvPr/>
        </p:nvPicPr>
        <p:blipFill>
          <a:blip r:embed="rId6"/>
          <a:stretch>
            <a:fillRect/>
          </a:stretch>
        </p:blipFill>
        <p:spPr>
          <a:xfrm>
            <a:off x="8318528" y="1084247"/>
            <a:ext cx="3867139" cy="2348975"/>
          </a:xfrm>
          <a:prstGeom prst="rect">
            <a:avLst/>
          </a:prstGeom>
          <a:ln>
            <a:solidFill>
              <a:srgbClr val="002060"/>
            </a:solidFill>
          </a:ln>
        </p:spPr>
      </p:pic>
      <p:pic>
        <p:nvPicPr>
          <p:cNvPr id="10" name="Picture 9">
            <a:extLst>
              <a:ext uri="{FF2B5EF4-FFF2-40B4-BE49-F238E27FC236}">
                <a16:creationId xmlns:a16="http://schemas.microsoft.com/office/drawing/2014/main" id="{E40CE856-12ED-D86C-D706-137D72FCD46B}"/>
              </a:ext>
            </a:extLst>
          </p:cNvPr>
          <p:cNvPicPr>
            <a:picLocks noChangeAspect="1"/>
          </p:cNvPicPr>
          <p:nvPr/>
        </p:nvPicPr>
        <p:blipFill>
          <a:blip r:embed="rId7"/>
          <a:stretch>
            <a:fillRect/>
          </a:stretch>
        </p:blipFill>
        <p:spPr>
          <a:xfrm>
            <a:off x="8318528" y="4117018"/>
            <a:ext cx="3873472" cy="2224408"/>
          </a:xfrm>
          <a:prstGeom prst="rect">
            <a:avLst/>
          </a:prstGeom>
          <a:ln>
            <a:solidFill>
              <a:srgbClr val="002060"/>
            </a:solidFill>
          </a:ln>
        </p:spPr>
      </p:pic>
      <p:pic>
        <p:nvPicPr>
          <p:cNvPr id="14" name="Picture 13">
            <a:extLst>
              <a:ext uri="{FF2B5EF4-FFF2-40B4-BE49-F238E27FC236}">
                <a16:creationId xmlns:a16="http://schemas.microsoft.com/office/drawing/2014/main" id="{A60AE22A-6E62-3C05-EAC2-067AF50F687F}"/>
              </a:ext>
            </a:extLst>
          </p:cNvPr>
          <p:cNvPicPr>
            <a:picLocks noChangeAspect="1"/>
          </p:cNvPicPr>
          <p:nvPr/>
        </p:nvPicPr>
        <p:blipFill>
          <a:blip r:embed="rId8"/>
          <a:stretch>
            <a:fillRect/>
          </a:stretch>
        </p:blipFill>
        <p:spPr>
          <a:xfrm>
            <a:off x="6842660" y="4747814"/>
            <a:ext cx="673998" cy="271865"/>
          </a:xfrm>
          <a:prstGeom prst="rect">
            <a:avLst/>
          </a:prstGeom>
        </p:spPr>
      </p:pic>
    </p:spTree>
    <p:extLst>
      <p:ext uri="{BB962C8B-B14F-4D97-AF65-F5344CB8AC3E}">
        <p14:creationId xmlns:p14="http://schemas.microsoft.com/office/powerpoint/2010/main" val="3331377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3A9CE6-DE9C-667A-E388-D4649448E4BF}"/>
              </a:ext>
            </a:extLst>
          </p:cNvPr>
          <p:cNvSpPr>
            <a:spLocks noGrp="1"/>
          </p:cNvSpPr>
          <p:nvPr>
            <p:ph type="title"/>
          </p:nvPr>
        </p:nvSpPr>
        <p:spPr>
          <a:xfrm>
            <a:off x="143114" y="34877"/>
            <a:ext cx="11342152" cy="779002"/>
          </a:xfrm>
        </p:spPr>
        <p:txBody>
          <a:bodyPr/>
          <a:lstStyle/>
          <a:p>
            <a:r>
              <a:rPr lang="en-US" sz="3600" dirty="0"/>
              <a:t>Archive Technology Surveys – LTA Technical Meeting</a:t>
            </a:r>
          </a:p>
        </p:txBody>
      </p:sp>
      <p:pic>
        <p:nvPicPr>
          <p:cNvPr id="5" name="Picture 4">
            <a:extLst>
              <a:ext uri="{FF2B5EF4-FFF2-40B4-BE49-F238E27FC236}">
                <a16:creationId xmlns:a16="http://schemas.microsoft.com/office/drawing/2014/main" id="{D4983CEF-577D-4FDC-E856-DB71C6FF283F}"/>
              </a:ext>
            </a:extLst>
          </p:cNvPr>
          <p:cNvPicPr>
            <a:picLocks noChangeAspect="1"/>
          </p:cNvPicPr>
          <p:nvPr/>
        </p:nvPicPr>
        <p:blipFill>
          <a:blip r:embed="rId3"/>
          <a:stretch>
            <a:fillRect/>
          </a:stretch>
        </p:blipFill>
        <p:spPr>
          <a:xfrm>
            <a:off x="944544" y="1239501"/>
            <a:ext cx="4572001" cy="2521095"/>
          </a:xfrm>
          <a:prstGeom prst="rect">
            <a:avLst/>
          </a:prstGeom>
        </p:spPr>
      </p:pic>
      <p:pic>
        <p:nvPicPr>
          <p:cNvPr id="9" name="Picture 8">
            <a:extLst>
              <a:ext uri="{FF2B5EF4-FFF2-40B4-BE49-F238E27FC236}">
                <a16:creationId xmlns:a16="http://schemas.microsoft.com/office/drawing/2014/main" id="{28D378C8-95C1-FEA5-68C1-62554D5C193E}"/>
              </a:ext>
            </a:extLst>
          </p:cNvPr>
          <p:cNvPicPr>
            <a:picLocks noChangeAspect="1"/>
          </p:cNvPicPr>
          <p:nvPr/>
        </p:nvPicPr>
        <p:blipFill>
          <a:blip r:embed="rId4"/>
          <a:stretch>
            <a:fillRect/>
          </a:stretch>
        </p:blipFill>
        <p:spPr>
          <a:xfrm>
            <a:off x="6252329" y="1239969"/>
            <a:ext cx="4703725" cy="2520627"/>
          </a:xfrm>
          <a:prstGeom prst="rect">
            <a:avLst/>
          </a:prstGeom>
        </p:spPr>
      </p:pic>
      <p:pic>
        <p:nvPicPr>
          <p:cNvPr id="13" name="Picture 12">
            <a:extLst>
              <a:ext uri="{FF2B5EF4-FFF2-40B4-BE49-F238E27FC236}">
                <a16:creationId xmlns:a16="http://schemas.microsoft.com/office/drawing/2014/main" id="{CFF80C3F-FCE4-F3C5-55EC-8E84FC777321}"/>
              </a:ext>
            </a:extLst>
          </p:cNvPr>
          <p:cNvPicPr>
            <a:picLocks noChangeAspect="1"/>
          </p:cNvPicPr>
          <p:nvPr/>
        </p:nvPicPr>
        <p:blipFill>
          <a:blip r:embed="rId5"/>
          <a:stretch>
            <a:fillRect/>
          </a:stretch>
        </p:blipFill>
        <p:spPr>
          <a:xfrm>
            <a:off x="944543" y="3830934"/>
            <a:ext cx="4572001" cy="2531585"/>
          </a:xfrm>
          <a:prstGeom prst="rect">
            <a:avLst/>
          </a:prstGeom>
          <a:ln>
            <a:solidFill>
              <a:schemeClr val="tx1"/>
            </a:solidFill>
          </a:ln>
        </p:spPr>
      </p:pic>
      <p:pic>
        <p:nvPicPr>
          <p:cNvPr id="16" name="Picture 15">
            <a:extLst>
              <a:ext uri="{FF2B5EF4-FFF2-40B4-BE49-F238E27FC236}">
                <a16:creationId xmlns:a16="http://schemas.microsoft.com/office/drawing/2014/main" id="{E35D7D07-958D-348A-8F27-CFFCA883A059}"/>
              </a:ext>
            </a:extLst>
          </p:cNvPr>
          <p:cNvPicPr>
            <a:picLocks noChangeAspect="1"/>
          </p:cNvPicPr>
          <p:nvPr/>
        </p:nvPicPr>
        <p:blipFill>
          <a:blip r:embed="rId6"/>
          <a:stretch>
            <a:fillRect/>
          </a:stretch>
        </p:blipFill>
        <p:spPr>
          <a:xfrm>
            <a:off x="6252329" y="3830934"/>
            <a:ext cx="4703725" cy="2545586"/>
          </a:xfrm>
          <a:prstGeom prst="rect">
            <a:avLst/>
          </a:prstGeom>
          <a:ln>
            <a:solidFill>
              <a:srgbClr val="002060"/>
            </a:solidFill>
          </a:ln>
        </p:spPr>
      </p:pic>
    </p:spTree>
    <p:extLst>
      <p:ext uri="{BB962C8B-B14F-4D97-AF65-F5344CB8AC3E}">
        <p14:creationId xmlns:p14="http://schemas.microsoft.com/office/powerpoint/2010/main" val="2760947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B6473D-8399-3D48-A3B9-C76716DC7D1B}"/>
              </a:ext>
            </a:extLst>
          </p:cNvPr>
          <p:cNvSpPr>
            <a:spLocks noGrp="1"/>
          </p:cNvSpPr>
          <p:nvPr>
            <p:ph type="title"/>
          </p:nvPr>
        </p:nvSpPr>
        <p:spPr>
          <a:xfrm>
            <a:off x="929674" y="1271208"/>
            <a:ext cx="9249306" cy="4677415"/>
          </a:xfrm>
        </p:spPr>
        <p:txBody>
          <a:bodyPr/>
          <a:lstStyle/>
          <a:p>
            <a:pPr marL="50800" algn="ctr">
              <a:spcBef>
                <a:spcPts val="1000"/>
              </a:spcBef>
              <a:buClr>
                <a:schemeClr val="dk1"/>
              </a:buClr>
              <a:buSzPts val="2800"/>
            </a:pPr>
            <a:br>
              <a:rPr lang="en-US" sz="3200" dirty="0">
                <a:solidFill>
                  <a:schemeClr val="dk1"/>
                </a:solidFill>
              </a:rPr>
            </a:br>
            <a:br>
              <a:rPr lang="en-US" sz="3200" dirty="0">
                <a:solidFill>
                  <a:schemeClr val="dk1"/>
                </a:solidFill>
              </a:rPr>
            </a:br>
            <a:br>
              <a:rPr lang="en-US" sz="3200" dirty="0">
                <a:solidFill>
                  <a:schemeClr val="dk1"/>
                </a:solidFill>
              </a:rPr>
            </a:br>
            <a:r>
              <a:rPr lang="en-US" sz="3200" dirty="0">
                <a:solidFill>
                  <a:schemeClr val="dk1"/>
                </a:solidFill>
              </a:rPr>
              <a:t>Issues and solutions in data archiving and future challenge of “Preserving long-term data at the Exa-scale” </a:t>
            </a:r>
          </a:p>
        </p:txBody>
      </p:sp>
    </p:spTree>
    <p:extLst>
      <p:ext uri="{BB962C8B-B14F-4D97-AF65-F5344CB8AC3E}">
        <p14:creationId xmlns:p14="http://schemas.microsoft.com/office/powerpoint/2010/main" val="1213305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2A42A2-7417-2D56-4CED-4B6A7DFF516B}"/>
              </a:ext>
            </a:extLst>
          </p:cNvPr>
          <p:cNvSpPr>
            <a:spLocks noGrp="1"/>
          </p:cNvSpPr>
          <p:nvPr>
            <p:ph type="body" idx="1"/>
          </p:nvPr>
        </p:nvSpPr>
        <p:spPr/>
        <p:txBody>
          <a:bodyPr/>
          <a:lstStyle/>
          <a:p>
            <a:r>
              <a:rPr lang="en-US" sz="2400" dirty="0"/>
              <a:t>Lots of I/O affects performances due to the </a:t>
            </a:r>
            <a:r>
              <a:rPr lang="en-US" sz="2400" dirty="0" err="1"/>
              <a:t>iNodes</a:t>
            </a:r>
            <a:r>
              <a:rPr lang="en-US" sz="2400" dirty="0"/>
              <a:t> being constantly updated</a:t>
            </a:r>
          </a:p>
          <a:p>
            <a:r>
              <a:rPr lang="en-US" sz="2400" dirty="0"/>
              <a:t>Performances are still scarce for small files even with </a:t>
            </a:r>
            <a:r>
              <a:rPr lang="en-US" sz="2400" dirty="0" err="1"/>
              <a:t>iNodes</a:t>
            </a:r>
            <a:r>
              <a:rPr lang="en-US" sz="2400" dirty="0"/>
              <a:t> on separate partition/RAID</a:t>
            </a:r>
          </a:p>
          <a:p>
            <a:r>
              <a:rPr lang="en-US" sz="2400" dirty="0"/>
              <a:t>Media failures recovery takes time and uses resources (drives, storage)</a:t>
            </a:r>
          </a:p>
          <a:p>
            <a:r>
              <a:rPr lang="en-US" sz="2400" dirty="0"/>
              <a:t>Lots of false media failures alarms (caused by Network or robots)</a:t>
            </a:r>
          </a:p>
          <a:p>
            <a:r>
              <a:rPr lang="en-US" sz="2400" dirty="0"/>
              <a:t>Current Archive manager forces us being vendor (and OS) locked</a:t>
            </a:r>
          </a:p>
          <a:p>
            <a:r>
              <a:rPr lang="en-US" sz="2400" dirty="0"/>
              <a:t>Support tickets requires lots of data collection even for obvious failures</a:t>
            </a:r>
          </a:p>
          <a:p>
            <a:r>
              <a:rPr lang="en-US" sz="2400" dirty="0"/>
              <a:t>Support tickets often result in requests to update firmware</a:t>
            </a:r>
          </a:p>
          <a:p>
            <a:r>
              <a:rPr lang="en-US" sz="2400" dirty="0"/>
              <a:t>Firmware updates are complicated time consuming</a:t>
            </a:r>
          </a:p>
          <a:p>
            <a:r>
              <a:rPr lang="en-US" sz="2400" dirty="0"/>
              <a:t>Current HSM solution is cheap compared to alternatives</a:t>
            </a:r>
          </a:p>
        </p:txBody>
      </p:sp>
      <p:sp>
        <p:nvSpPr>
          <p:cNvPr id="3" name="Title 2">
            <a:extLst>
              <a:ext uri="{FF2B5EF4-FFF2-40B4-BE49-F238E27FC236}">
                <a16:creationId xmlns:a16="http://schemas.microsoft.com/office/drawing/2014/main" id="{5F6EC2F8-592D-7CE4-9F62-503271082C9E}"/>
              </a:ext>
            </a:extLst>
          </p:cNvPr>
          <p:cNvSpPr>
            <a:spLocks noGrp="1"/>
          </p:cNvSpPr>
          <p:nvPr>
            <p:ph type="title"/>
          </p:nvPr>
        </p:nvSpPr>
        <p:spPr/>
        <p:txBody>
          <a:bodyPr/>
          <a:lstStyle/>
          <a:p>
            <a:r>
              <a:rPr lang="en-US" dirty="0"/>
              <a:t>Main challenges observed</a:t>
            </a:r>
          </a:p>
        </p:txBody>
      </p:sp>
    </p:spTree>
    <p:extLst>
      <p:ext uri="{BB962C8B-B14F-4D97-AF65-F5344CB8AC3E}">
        <p14:creationId xmlns:p14="http://schemas.microsoft.com/office/powerpoint/2010/main" val="1007337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51CE25-37BB-2278-A743-AA1D492DA819}"/>
              </a:ext>
            </a:extLst>
          </p:cNvPr>
          <p:cNvSpPr>
            <a:spLocks noGrp="1"/>
          </p:cNvSpPr>
          <p:nvPr>
            <p:ph type="body" idx="1"/>
          </p:nvPr>
        </p:nvSpPr>
        <p:spPr/>
        <p:txBody>
          <a:bodyPr/>
          <a:lstStyle/>
          <a:p>
            <a:r>
              <a:rPr lang="en-US" sz="2400" dirty="0"/>
              <a:t>Archive manager migration complicated, time consuming, expensive</a:t>
            </a:r>
          </a:p>
          <a:p>
            <a:r>
              <a:rPr lang="en-US" sz="2400" dirty="0"/>
              <a:t>Longevity of technology has side-effects (maintenance costs, obsolescence of HW)</a:t>
            </a:r>
          </a:p>
          <a:p>
            <a:r>
              <a:rPr lang="en-US" sz="2400" dirty="0"/>
              <a:t>Tape prices are not predictable. T10K tapes prices doubled when ORACLE declared the end of life of the tape family. LTO-8 tape shortage in mid 2019 due to patent infringement battle meant LTO-8 tapes where unavailable for a long period of time</a:t>
            </a:r>
          </a:p>
          <a:p>
            <a:r>
              <a:rPr lang="en-US" sz="2400" dirty="0"/>
              <a:t>With the end of some tape families and HSM archive managers, it is feared that the main vendors are moving away from tape archive solutions</a:t>
            </a:r>
          </a:p>
          <a:p>
            <a:r>
              <a:rPr lang="en-US" sz="2400" dirty="0"/>
              <a:t>We are ready for lots of data, less ready for billions of files</a:t>
            </a:r>
          </a:p>
          <a:p>
            <a:r>
              <a:rPr lang="en-US" sz="2400" dirty="0"/>
              <a:t>Extracting data from tapes is slow and complicated</a:t>
            </a:r>
          </a:p>
        </p:txBody>
      </p:sp>
      <p:sp>
        <p:nvSpPr>
          <p:cNvPr id="3" name="Title 2">
            <a:extLst>
              <a:ext uri="{FF2B5EF4-FFF2-40B4-BE49-F238E27FC236}">
                <a16:creationId xmlns:a16="http://schemas.microsoft.com/office/drawing/2014/main" id="{A49F00E6-9AEC-F716-22A1-A9159211C612}"/>
              </a:ext>
            </a:extLst>
          </p:cNvPr>
          <p:cNvSpPr>
            <a:spLocks noGrp="1"/>
          </p:cNvSpPr>
          <p:nvPr>
            <p:ph type="title"/>
          </p:nvPr>
        </p:nvSpPr>
        <p:spPr/>
        <p:txBody>
          <a:bodyPr/>
          <a:lstStyle/>
          <a:p>
            <a:r>
              <a:rPr lang="en-US" dirty="0"/>
              <a:t>Main challenges observed (2)</a:t>
            </a:r>
          </a:p>
        </p:txBody>
      </p:sp>
    </p:spTree>
    <p:extLst>
      <p:ext uri="{BB962C8B-B14F-4D97-AF65-F5344CB8AC3E}">
        <p14:creationId xmlns:p14="http://schemas.microsoft.com/office/powerpoint/2010/main" val="1434270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240DF0-3BB4-D6CF-DCD8-B785F9B6F160}"/>
              </a:ext>
            </a:extLst>
          </p:cNvPr>
          <p:cNvSpPr>
            <a:spLocks noGrp="1"/>
          </p:cNvSpPr>
          <p:nvPr>
            <p:ph type="body" idx="1"/>
          </p:nvPr>
        </p:nvSpPr>
        <p:spPr/>
        <p:txBody>
          <a:bodyPr/>
          <a:lstStyle/>
          <a:p>
            <a:pPr marL="50800" indent="0">
              <a:buNone/>
            </a:pPr>
            <a:r>
              <a:rPr lang="en-US" sz="1400" dirty="0"/>
              <a:t>Due to lots of I/O necessary to update </a:t>
            </a:r>
            <a:r>
              <a:rPr lang="en-US" sz="1400" dirty="0" err="1"/>
              <a:t>iNodes</a:t>
            </a:r>
            <a:r>
              <a:rPr lang="en-US" sz="1400" dirty="0"/>
              <a:t>, performances when archiving small files are scarce. The archive has been updated to cope with such limitation and the </a:t>
            </a:r>
            <a:r>
              <a:rPr lang="en-US" sz="1400" dirty="0" err="1"/>
              <a:t>iNodes</a:t>
            </a:r>
            <a:r>
              <a:rPr lang="en-US" sz="1400" dirty="0"/>
              <a:t> have a dedicated partition on two SSD disks in RAID1.</a:t>
            </a:r>
          </a:p>
          <a:p>
            <a:pPr marL="50800" indent="0">
              <a:buNone/>
            </a:pPr>
            <a:r>
              <a:rPr lang="en-US" sz="1400" dirty="0"/>
              <a:t>Performances are still scarce and were recently challenged by the bulk ingestion of ESAC Scientific Archive where we were not expecting such a copious amount of files.</a:t>
            </a:r>
          </a:p>
          <a:p>
            <a:pPr marL="50800" indent="0">
              <a:buNone/>
            </a:pPr>
            <a:r>
              <a:rPr lang="en-US" sz="1400" dirty="0"/>
              <a:t>The Archive has ~17 PB of data for a total of 220 Millions of files. Only the first three NAS received contained ~200 TB but over 1 Billion of files.</a:t>
            </a:r>
          </a:p>
          <a:p>
            <a:pPr marL="50800" indent="0">
              <a:buNone/>
            </a:pPr>
            <a:r>
              <a:rPr lang="en-US" sz="1400" dirty="0"/>
              <a:t>Consequences of such high number of files have been assessed:</a:t>
            </a:r>
          </a:p>
          <a:p>
            <a:r>
              <a:rPr lang="en-US" sz="1400" dirty="0"/>
              <a:t>Degraded file listing/queries</a:t>
            </a:r>
          </a:p>
          <a:p>
            <a:r>
              <a:rPr lang="en-US" sz="1400" dirty="0" err="1"/>
              <a:t>iNodes</a:t>
            </a:r>
            <a:r>
              <a:rPr lang="en-US" sz="1400" dirty="0"/>
              <a:t> are reaching 500 GB of size</a:t>
            </a:r>
          </a:p>
          <a:p>
            <a:r>
              <a:rPr lang="en-US" sz="1400" dirty="0"/>
              <a:t>Increased time to dump/backup the </a:t>
            </a:r>
            <a:r>
              <a:rPr lang="en-US" sz="1400" dirty="0" err="1"/>
              <a:t>iNodes</a:t>
            </a:r>
            <a:endParaRPr lang="en-US" sz="1400" dirty="0"/>
          </a:p>
          <a:p>
            <a:pPr marL="50800" indent="0">
              <a:buNone/>
            </a:pPr>
            <a:r>
              <a:rPr lang="en-US" sz="1400" dirty="0"/>
              <a:t>Huge time required to copy the data from NAS into Archive:</a:t>
            </a:r>
          </a:p>
          <a:p>
            <a:r>
              <a:rPr lang="en-US" sz="1400" dirty="0"/>
              <a:t>300,000 files per day per NAS devices</a:t>
            </a:r>
          </a:p>
          <a:p>
            <a:r>
              <a:rPr lang="en-US" sz="1400" dirty="0"/>
              <a:t>Maximum of 2 NAS copied in parallel so far</a:t>
            </a:r>
          </a:p>
          <a:p>
            <a:r>
              <a:rPr lang="en-US" sz="1400" dirty="0"/>
              <a:t>4 NAS in parallel may impact archiving operations requiring more than one drive dedicated to the activity</a:t>
            </a:r>
          </a:p>
          <a:p>
            <a:r>
              <a:rPr lang="en-US" sz="1400" dirty="0"/>
              <a:t>~4 years to complete the activity and copy the data into the current archive with 2 NAS in parallel</a:t>
            </a:r>
          </a:p>
          <a:p>
            <a:endParaRPr lang="en-US" sz="1400" dirty="0"/>
          </a:p>
        </p:txBody>
      </p:sp>
      <p:sp>
        <p:nvSpPr>
          <p:cNvPr id="3" name="Title 2">
            <a:extLst>
              <a:ext uri="{FF2B5EF4-FFF2-40B4-BE49-F238E27FC236}">
                <a16:creationId xmlns:a16="http://schemas.microsoft.com/office/drawing/2014/main" id="{1C1814FC-0A25-71A4-3417-89F3D6B1D3C5}"/>
              </a:ext>
            </a:extLst>
          </p:cNvPr>
          <p:cNvSpPr>
            <a:spLocks noGrp="1"/>
          </p:cNvSpPr>
          <p:nvPr>
            <p:ph type="title"/>
          </p:nvPr>
        </p:nvSpPr>
        <p:spPr/>
        <p:txBody>
          <a:bodyPr/>
          <a:lstStyle/>
          <a:p>
            <a:r>
              <a:rPr lang="en-US" dirty="0"/>
              <a:t>Scarce performances for small files</a:t>
            </a:r>
          </a:p>
        </p:txBody>
      </p:sp>
    </p:spTree>
    <p:extLst>
      <p:ext uri="{BB962C8B-B14F-4D97-AF65-F5344CB8AC3E}">
        <p14:creationId xmlns:p14="http://schemas.microsoft.com/office/powerpoint/2010/main" val="1872899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A0B501-3CDA-519C-343C-3D2468FEC073}"/>
              </a:ext>
            </a:extLst>
          </p:cNvPr>
          <p:cNvSpPr>
            <a:spLocks noGrp="1"/>
          </p:cNvSpPr>
          <p:nvPr>
            <p:ph type="body" idx="1"/>
          </p:nvPr>
        </p:nvSpPr>
        <p:spPr/>
        <p:txBody>
          <a:bodyPr/>
          <a:lstStyle/>
          <a:p>
            <a:pPr marL="50800" indent="0">
              <a:buNone/>
            </a:pPr>
            <a:r>
              <a:rPr lang="en-US" sz="2000" dirty="0"/>
              <a:t>The Main Robotic Library has 8 drives:</a:t>
            </a:r>
          </a:p>
          <a:p>
            <a:r>
              <a:rPr lang="en-US" sz="2000" dirty="0"/>
              <a:t>5x STK T10000D drives (will be decreased)</a:t>
            </a:r>
          </a:p>
          <a:p>
            <a:r>
              <a:rPr lang="en-US" sz="2000" dirty="0"/>
              <a:t>3x LTO-8 drives (3 additional drives are being purchased)</a:t>
            </a:r>
          </a:p>
          <a:p>
            <a:endParaRPr lang="en-US" sz="2000" dirty="0"/>
          </a:p>
          <a:p>
            <a:r>
              <a:rPr lang="en-US" sz="2000" dirty="0"/>
              <a:t>1 LTO drive is dedicated to Live data archival</a:t>
            </a:r>
          </a:p>
          <a:p>
            <a:r>
              <a:rPr lang="en-US" sz="2000" dirty="0"/>
              <a:t>1 LTO drive is dedicated to bulk ingestion of reprocessing campaigns</a:t>
            </a:r>
          </a:p>
          <a:p>
            <a:r>
              <a:rPr lang="en-US" sz="2000" dirty="0"/>
              <a:t>1 LTO drive is used according to extraction and/or additional live or bulk ingestion workload</a:t>
            </a:r>
          </a:p>
          <a:p>
            <a:pPr marL="50800" indent="0">
              <a:buNone/>
            </a:pPr>
            <a:r>
              <a:rPr lang="en-US" sz="2000" dirty="0"/>
              <a:t>When a tape is declared faulty, data archived onto the tape needs to be read and copied onto a new tape. This requires time, is not achievable automatically, uses two drives (one reading, one archiving).</a:t>
            </a:r>
          </a:p>
          <a:p>
            <a:pPr marL="50800" indent="0">
              <a:buNone/>
            </a:pPr>
            <a:r>
              <a:rPr lang="en-US" sz="2000" dirty="0"/>
              <a:t>Often tapes are declared faulty due to external factors and not strictly doe to tape failures, this is not obvious and often not known.</a:t>
            </a:r>
          </a:p>
          <a:p>
            <a:pPr marL="50800" indent="0">
              <a:buNone/>
            </a:pPr>
            <a:endParaRPr lang="en-US" sz="2000" dirty="0"/>
          </a:p>
        </p:txBody>
      </p:sp>
      <p:sp>
        <p:nvSpPr>
          <p:cNvPr id="3" name="Title 2">
            <a:extLst>
              <a:ext uri="{FF2B5EF4-FFF2-40B4-BE49-F238E27FC236}">
                <a16:creationId xmlns:a16="http://schemas.microsoft.com/office/drawing/2014/main" id="{7FD092C5-A35E-506E-B2C5-114C1E048499}"/>
              </a:ext>
            </a:extLst>
          </p:cNvPr>
          <p:cNvSpPr>
            <a:spLocks noGrp="1"/>
          </p:cNvSpPr>
          <p:nvPr>
            <p:ph type="title"/>
          </p:nvPr>
        </p:nvSpPr>
        <p:spPr/>
        <p:txBody>
          <a:bodyPr/>
          <a:lstStyle/>
          <a:p>
            <a:r>
              <a:rPr lang="en-US" dirty="0"/>
              <a:t>Media failures</a:t>
            </a:r>
          </a:p>
        </p:txBody>
      </p:sp>
    </p:spTree>
    <p:extLst>
      <p:ext uri="{BB962C8B-B14F-4D97-AF65-F5344CB8AC3E}">
        <p14:creationId xmlns:p14="http://schemas.microsoft.com/office/powerpoint/2010/main" val="1111866843"/>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1432</TotalTime>
  <Words>2008</Words>
  <Application>Microsoft Office PowerPoint</Application>
  <PresentationFormat>Widescreen</PresentationFormat>
  <Paragraphs>154</Paragraphs>
  <Slides>20</Slides>
  <Notes>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Arial</vt:lpstr>
      <vt:lpstr>Courier New</vt:lpstr>
      <vt:lpstr>Noto Sans Symbols</vt:lpstr>
      <vt:lpstr>ceos</vt:lpstr>
      <vt:lpstr>Bitmap Image</vt:lpstr>
      <vt:lpstr>WGISS-55 Archive Technologies Evolution White Paper</vt:lpstr>
      <vt:lpstr>Executive summary</vt:lpstr>
      <vt:lpstr>Archive Technology Surveys – WGISS#54</vt:lpstr>
      <vt:lpstr>Archive Technology Surveys – LTA Technical Meeting</vt:lpstr>
      <vt:lpstr>   Issues and solutions in data archiving and future challenge of “Preserving long-term data at the Exa-scale” </vt:lpstr>
      <vt:lpstr>Main challenges observed</vt:lpstr>
      <vt:lpstr>Main challenges observed (2)</vt:lpstr>
      <vt:lpstr>Scarce performances for small files</vt:lpstr>
      <vt:lpstr>Media failures</vt:lpstr>
      <vt:lpstr>Avoid vendor locked solutions</vt:lpstr>
      <vt:lpstr>Advantages of Tape Archive</vt:lpstr>
      <vt:lpstr>PowerPoint Presentation</vt:lpstr>
      <vt:lpstr>Archive Upgrade at ESA</vt:lpstr>
      <vt:lpstr>Background of Evolution Study</vt:lpstr>
      <vt:lpstr>Study approach</vt:lpstr>
      <vt:lpstr>Key Findings</vt:lpstr>
      <vt:lpstr>Key finding (2)</vt:lpstr>
      <vt:lpstr>Upgrade Roadmap</vt:lpstr>
      <vt:lpstr>Conclusion</vt:lpstr>
      <vt:lpstr>Archive Technology Evolution White Paper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WGISS-54 Presentation Template and Guidance</dc:title>
  <dc:creator>Michelle Piepgrass</dc:creator>
  <cp:lastModifiedBy>Daniele Iozzino</cp:lastModifiedBy>
  <cp:revision>34</cp:revision>
  <dcterms:modified xsi:type="dcterms:W3CDTF">2023-04-19T12:52:33Z</dcterms:modified>
</cp:coreProperties>
</file>