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6"/>
  </p:notesMasterIdLst>
  <p:sldIdLst>
    <p:sldId id="256" r:id="rId2"/>
    <p:sldId id="827" r:id="rId3"/>
    <p:sldId id="812" r:id="rId4"/>
    <p:sldId id="814" r:id="rId5"/>
    <p:sldId id="815" r:id="rId6"/>
    <p:sldId id="819" r:id="rId7"/>
    <p:sldId id="813" r:id="rId8"/>
    <p:sldId id="802" r:id="rId9"/>
    <p:sldId id="816" r:id="rId10"/>
    <p:sldId id="818" r:id="rId11"/>
    <p:sldId id="821" r:id="rId12"/>
    <p:sldId id="826" r:id="rId13"/>
    <p:sldId id="828" r:id="rId14"/>
    <p:sldId id="822"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Piepgrass" initials="MP" lastIdx="1" clrIdx="0">
    <p:extLst>
      <p:ext uri="{19B8F6BF-5375-455C-9EA6-DF929625EA0E}">
        <p15:presenceInfo xmlns:p15="http://schemas.microsoft.com/office/powerpoint/2012/main" userId="3eac496d5cc0b5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24"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accent1"/>
                </a:solidFill>
                <a:latin typeface="Arial"/>
                <a:ea typeface="Arial"/>
                <a:cs typeface="Arial"/>
                <a:sym typeface="Arial"/>
              </a:rPr>
              <a:t>SIT-37, 29-31 March 2022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accent1"/>
                </a:solidFill>
                <a:latin typeface="Arial"/>
                <a:ea typeface="Arial"/>
                <a:cs typeface="Arial"/>
                <a:sym typeface="Arial"/>
              </a:rPr>
              <a:t>SIT-37, 29-31 March 2022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781" y="198867"/>
            <a:ext cx="5872784" cy="574516"/>
          </a:xfrm>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Tree>
    <p:extLst>
      <p:ext uri="{BB962C8B-B14F-4D97-AF65-F5344CB8AC3E}">
        <p14:creationId xmlns:p14="http://schemas.microsoft.com/office/powerpoint/2010/main" val="4804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0.bin"/><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1.bin"/><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s://ceos.org/document_management/Working_Groups/WGISS/Interest_Groups/Data_Stewardship/Reports/WGISS_DSIG_Archive-Media-Trade-Study_Aug2012.pdf" TargetMode="External"/><Relationship Id="rId3" Type="http://schemas.openxmlformats.org/officeDocument/2006/relationships/hyperlink" Target="https://ceos.org/document_management/Working_Groups/WGISS/Interest_Groups/Data_Stewardship/White_Papers/WGISS_Data_Preservation_Techniques.pdf" TargetMode="External"/><Relationship Id="rId7" Type="http://schemas.openxmlformats.org/officeDocument/2006/relationships/hyperlink" Target="https://ceos.org/document_management/Working_Groups/WGISS/Interest_Groups/Data_Stewardship/White_Papers/WGISS_DSIG_Browse-Guidelines-Document-v2_Aug2013.pdf" TargetMode="External"/><Relationship Id="rId2" Type="http://schemas.openxmlformats.org/officeDocument/2006/relationships/hyperlink" Target="https://ceos.org/document_management/Working_Groups/WGISS/Interest_Groups/Data_Stewardship/White_Papers/WGISS_Data-Long-Term-Archive-Strategies.pdf" TargetMode="External"/><Relationship Id="rId1" Type="http://schemas.openxmlformats.org/officeDocument/2006/relationships/slideLayout" Target="../slideLayouts/slideLayout5.xml"/><Relationship Id="rId6" Type="http://schemas.openxmlformats.org/officeDocument/2006/relationships/hyperlink" Target="https://ceos.org/document_management/Working_Groups/WGISS/Interest_Groups/Data_Stewardship/White_Papers/WGISS_Guidelines-For-GIS-Ready-Products.pdf" TargetMode="External"/><Relationship Id="rId11" Type="http://schemas.openxmlformats.org/officeDocument/2006/relationships/hyperlink" Target="https://ceos.org/document_management/Working_Groups/WGISS/Interest_Groups/Data_Stewardship/White_Papers/WGISS_Data%20Stewardship%20Reference%20Model%20White%20Paper.pdf" TargetMode="External"/><Relationship Id="rId5" Type="http://schemas.openxmlformats.org/officeDocument/2006/relationships/hyperlink" Target="https://ceos.org/document_management/Working_Groups/WGISS/Interest_Groups/Data_Stewardship/White_Papers/WGISS_Browse-Survey-1997-2010.pdf" TargetMode="External"/><Relationship Id="rId10" Type="http://schemas.openxmlformats.org/officeDocument/2006/relationships/hyperlink" Target="https://ceos.org/document_management/Working_Groups/WGISS/Interest_Groups/Data_Stewardship/White_Papers/WGISS%20Data%20Management%20and%20Stewardship%20Maturity%20Matrix.pdf" TargetMode="External"/><Relationship Id="rId4" Type="http://schemas.openxmlformats.org/officeDocument/2006/relationships/hyperlink" Target="https://ceos.org/document_management/Working_Groups/WGISS/Interest_Groups/Data_Stewardship/White_Papers/WGISS_Data-Lifecycle-Models-And-Concepts.pdf" TargetMode="External"/><Relationship Id="rId9" Type="http://schemas.openxmlformats.org/officeDocument/2006/relationships/hyperlink" Target="https://ceos.org/document_management/Working_Groups/WGISS/Interest_Groups/Data_Stewardship/Recommendations/WGISS_DSIG_Data%20Purge%20Alert_WP.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5.x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3.bin"/><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4.bin"/><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5.bin"/><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7.bin"/><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0.wmf"/><Relationship Id="rId2" Type="http://schemas.openxmlformats.org/officeDocument/2006/relationships/oleObject" Target="../embeddings/oleObject8.bin"/><Relationship Id="rId1" Type="http://schemas.openxmlformats.org/officeDocument/2006/relationships/slideLayout" Target="../slideLayouts/slideLayout5.xml"/><Relationship Id="rId6" Type="http://schemas.openxmlformats.org/officeDocument/2006/relationships/oleObject" Target="../embeddings/oleObject9.bin"/><Relationship Id="rId5" Type="http://schemas.openxmlformats.org/officeDocument/2006/relationships/hyperlink" Target="https://support.datacite.org/docs/landing-pages" TargetMode="External"/><Relationship Id="rId4" Type="http://schemas.openxmlformats.org/officeDocument/2006/relationships/hyperlink" Target="https://doi.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4800" dirty="0"/>
              <a:t>WGISS-55 -  </a:t>
            </a:r>
            <a:r>
              <a:rPr lang="en-US" sz="4800" dirty="0"/>
              <a:t>WGISS DSIG Best Practices Refreshment</a:t>
            </a:r>
            <a:endParaRPr sz="4800" dirty="0"/>
          </a:p>
        </p:txBody>
      </p:sp>
      <p:sp>
        <p:nvSpPr>
          <p:cNvPr id="67" name="Google Shape;67;p7"/>
          <p:cNvSpPr/>
          <p:nvPr/>
        </p:nvSpPr>
        <p:spPr>
          <a:xfrm>
            <a:off x="7222284" y="4656220"/>
            <a:ext cx="4832943" cy="2201779"/>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r>
              <a:rPr lang="en-GB" sz="1800" b="1" i="0" u="none" strike="noStrike" cap="none" dirty="0" err="1">
                <a:solidFill>
                  <a:schemeClr val="accent1"/>
                </a:solidFill>
                <a:latin typeface="Arial"/>
                <a:ea typeface="Arial"/>
                <a:cs typeface="Arial"/>
                <a:sym typeface="Arial"/>
              </a:rPr>
              <a:t>I.Maggio</a:t>
            </a:r>
            <a:r>
              <a:rPr lang="en-GB" sz="1800" b="1" i="0" u="none" strike="noStrike" cap="none" dirty="0">
                <a:solidFill>
                  <a:schemeClr val="accent1"/>
                </a:solidFill>
                <a:latin typeface="Arial"/>
                <a:ea typeface="Arial"/>
                <a:cs typeface="Arial"/>
                <a:sym typeface="Arial"/>
              </a:rPr>
              <a:t>, Rhea GROUP for ESA</a:t>
            </a:r>
            <a:endParaRPr sz="1800" dirty="0"/>
          </a:p>
          <a:p>
            <a:pPr marL="0" marR="0" lvl="0" indent="0" algn="r" rtl="0">
              <a:lnSpc>
                <a:spcPct val="150000"/>
              </a:lnSpc>
              <a:spcBef>
                <a:spcPts val="0"/>
              </a:spcBef>
              <a:spcAft>
                <a:spcPts val="0"/>
              </a:spcAft>
              <a:buNone/>
            </a:pPr>
            <a:r>
              <a:rPr lang="en-GB" sz="1800" b="1" i="0" u="none" strike="noStrike" cap="none" dirty="0">
                <a:solidFill>
                  <a:schemeClr val="accent1"/>
                </a:solidFill>
                <a:latin typeface="Arial"/>
                <a:ea typeface="Arial"/>
                <a:cs typeface="Arial"/>
                <a:sym typeface="Arial"/>
              </a:rPr>
              <a:t>Agenda ID: 2023.04.2</a:t>
            </a:r>
            <a:r>
              <a:rPr lang="en-GB" sz="1800" b="1" dirty="0">
                <a:solidFill>
                  <a:schemeClr val="accent1"/>
                </a:solidFill>
              </a:rPr>
              <a:t>0</a:t>
            </a:r>
            <a:r>
              <a:rPr lang="en-GB" sz="1800" b="1" i="0" u="none" strike="noStrike" cap="none" dirty="0">
                <a:solidFill>
                  <a:schemeClr val="accent1"/>
                </a:solidFill>
                <a:latin typeface="Arial"/>
                <a:ea typeface="Arial"/>
                <a:cs typeface="Arial"/>
                <a:sym typeface="Arial"/>
              </a:rPr>
              <a:t>_09.40</a:t>
            </a:r>
            <a:endParaRPr sz="1800" dirty="0"/>
          </a:p>
          <a:p>
            <a:pPr marL="0" marR="0" lvl="0" indent="0" algn="r" rtl="0">
              <a:lnSpc>
                <a:spcPct val="150000"/>
              </a:lnSpc>
              <a:spcBef>
                <a:spcPts val="0"/>
              </a:spcBef>
              <a:spcAft>
                <a:spcPts val="0"/>
              </a:spcAft>
              <a:buNone/>
            </a:pPr>
            <a:r>
              <a:rPr lang="en-US" sz="1800" b="1" i="0" u="none" strike="noStrike" cap="none" dirty="0">
                <a:solidFill>
                  <a:schemeClr val="accent1"/>
                </a:solidFill>
                <a:latin typeface="Arial"/>
                <a:ea typeface="Arial"/>
                <a:cs typeface="Arial"/>
                <a:sym typeface="Arial"/>
              </a:rPr>
              <a:t>WGISS-55</a:t>
            </a:r>
            <a:endParaRPr sz="18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US" sz="1800" b="1" i="0" u="none" strike="noStrike" cap="none" dirty="0">
                <a:solidFill>
                  <a:schemeClr val="accent1"/>
                </a:solidFill>
                <a:latin typeface="Arial"/>
                <a:ea typeface="Arial"/>
                <a:cs typeface="Arial"/>
                <a:sym typeface="Arial"/>
              </a:rPr>
              <a:t>Cordoba, Argentina (CONAE)</a:t>
            </a:r>
            <a:endParaRPr sz="18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GB" sz="1800" b="1" dirty="0">
                <a:solidFill>
                  <a:schemeClr val="accent1"/>
                </a:solidFill>
              </a:rPr>
              <a:t>18</a:t>
            </a:r>
            <a:r>
              <a:rPr lang="en-GB" sz="1800" b="1" i="0" u="none" strike="noStrike" cap="none" dirty="0">
                <a:solidFill>
                  <a:schemeClr val="accent1"/>
                </a:solidFill>
                <a:latin typeface="Arial"/>
                <a:ea typeface="Arial"/>
                <a:cs typeface="Arial"/>
                <a:sym typeface="Arial"/>
              </a:rPr>
              <a:t>-20 </a:t>
            </a:r>
            <a:r>
              <a:rPr lang="en-GB" sz="1800" b="1" dirty="0">
                <a:solidFill>
                  <a:schemeClr val="accent1"/>
                </a:solidFill>
              </a:rPr>
              <a:t>April</a:t>
            </a:r>
            <a:r>
              <a:rPr lang="en-GB" sz="1800" b="1" i="0" u="none" strike="noStrike" cap="none" dirty="0">
                <a:solidFill>
                  <a:schemeClr val="accent1"/>
                </a:solidFill>
                <a:latin typeface="Arial"/>
                <a:ea typeface="Arial"/>
                <a:cs typeface="Arial"/>
                <a:sym typeface="Arial"/>
              </a:rPr>
              <a:t> 2023</a:t>
            </a:r>
            <a:endParaRPr sz="1800" b="1" i="0" u="none" strike="noStrike" cap="none" dirty="0">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F492-F3C3-1042-B3F7-E57E50D5DA55}"/>
              </a:ext>
            </a:extLst>
          </p:cNvPr>
          <p:cNvSpPr>
            <a:spLocks noGrp="1"/>
          </p:cNvSpPr>
          <p:nvPr>
            <p:ph type="title"/>
          </p:nvPr>
        </p:nvSpPr>
        <p:spPr>
          <a:xfrm>
            <a:off x="346056" y="135312"/>
            <a:ext cx="9432646" cy="666975"/>
          </a:xfrm>
        </p:spPr>
        <p:txBody>
          <a:bodyPr/>
          <a:lstStyle/>
          <a:p>
            <a:r>
              <a:rPr lang="en-GB" sz="2800" b="1" dirty="0">
                <a:solidFill>
                  <a:schemeClr val="bg1"/>
                </a:solidFill>
              </a:rPr>
              <a:t>Technical Content and Associated Information Preservation Best Practice</a:t>
            </a:r>
          </a:p>
        </p:txBody>
      </p:sp>
      <p:sp>
        <p:nvSpPr>
          <p:cNvPr id="5" name="Content Placeholder 4">
            <a:extLst>
              <a:ext uri="{FF2B5EF4-FFF2-40B4-BE49-F238E27FC236}">
                <a16:creationId xmlns:a16="http://schemas.microsoft.com/office/drawing/2014/main" id="{89D9A668-E4E8-A69F-EF10-57D50427616B}"/>
              </a:ext>
            </a:extLst>
          </p:cNvPr>
          <p:cNvSpPr>
            <a:spLocks noGrp="1"/>
          </p:cNvSpPr>
          <p:nvPr>
            <p:ph idx="1"/>
          </p:nvPr>
        </p:nvSpPr>
        <p:spPr/>
        <p:txBody>
          <a:bodyPr/>
          <a:lstStyle/>
          <a:p>
            <a:endParaRPr lang="en-US" dirty="0"/>
          </a:p>
        </p:txBody>
      </p:sp>
      <p:graphicFrame>
        <p:nvGraphicFramePr>
          <p:cNvPr id="6" name="Object 5">
            <a:extLst>
              <a:ext uri="{FF2B5EF4-FFF2-40B4-BE49-F238E27FC236}">
                <a16:creationId xmlns:a16="http://schemas.microsoft.com/office/drawing/2014/main" id="{68A352C9-5843-7F51-DBF9-6DEE9C092A1C}"/>
              </a:ext>
            </a:extLst>
          </p:cNvPr>
          <p:cNvGraphicFramePr>
            <a:graphicFrameLocks noChangeAspect="1"/>
          </p:cNvGraphicFramePr>
          <p:nvPr>
            <p:extLst>
              <p:ext uri="{D42A27DB-BD31-4B8C-83A1-F6EECF244321}">
                <p14:modId xmlns:p14="http://schemas.microsoft.com/office/powerpoint/2010/main" val="1721449390"/>
              </p:ext>
            </p:extLst>
          </p:nvPr>
        </p:nvGraphicFramePr>
        <p:xfrm>
          <a:off x="245014" y="1296839"/>
          <a:ext cx="4281187" cy="4101467"/>
        </p:xfrm>
        <a:graphic>
          <a:graphicData uri="http://schemas.openxmlformats.org/presentationml/2006/ole">
            <mc:AlternateContent xmlns:mc="http://schemas.openxmlformats.org/markup-compatibility/2006">
              <mc:Choice xmlns:v="urn:schemas-microsoft-com:vml" Requires="v">
                <p:oleObj name="Bitmap Image" r:id="rId2" imgW="6353280" imgH="6086520" progId="PBrush">
                  <p:embed/>
                </p:oleObj>
              </mc:Choice>
              <mc:Fallback>
                <p:oleObj name="Bitmap Image" r:id="rId2" imgW="6353280" imgH="6086520" progId="PBrush">
                  <p:embed/>
                  <p:pic>
                    <p:nvPicPr>
                      <p:cNvPr id="6" name="Object 5">
                        <a:extLst>
                          <a:ext uri="{FF2B5EF4-FFF2-40B4-BE49-F238E27FC236}">
                            <a16:creationId xmlns:a16="http://schemas.microsoft.com/office/drawing/2014/main" id="{68A352C9-5843-7F51-DBF9-6DEE9C092A1C}"/>
                          </a:ext>
                        </a:extLst>
                      </p:cNvPr>
                      <p:cNvPicPr/>
                      <p:nvPr/>
                    </p:nvPicPr>
                    <p:blipFill>
                      <a:blip r:embed="rId3"/>
                      <a:stretch>
                        <a:fillRect/>
                      </a:stretch>
                    </p:blipFill>
                    <p:spPr>
                      <a:xfrm>
                        <a:off x="245014" y="1296839"/>
                        <a:ext cx="4281187" cy="4101467"/>
                      </a:xfrm>
                      <a:prstGeom prst="rect">
                        <a:avLst/>
                      </a:prstGeom>
                      <a:ln>
                        <a:solidFill>
                          <a:schemeClr val="accent1"/>
                        </a:solidFill>
                      </a:ln>
                    </p:spPr>
                  </p:pic>
                </p:oleObj>
              </mc:Fallback>
            </mc:AlternateContent>
          </a:graphicData>
        </a:graphic>
      </p:graphicFrame>
      <p:sp>
        <p:nvSpPr>
          <p:cNvPr id="3" name="TextBox 2">
            <a:extLst>
              <a:ext uri="{FF2B5EF4-FFF2-40B4-BE49-F238E27FC236}">
                <a16:creationId xmlns:a16="http://schemas.microsoft.com/office/drawing/2014/main" id="{0A2E4BBC-574D-EFF4-9E36-75A7BD5B6093}"/>
              </a:ext>
            </a:extLst>
          </p:cNvPr>
          <p:cNvSpPr txBox="1"/>
          <p:nvPr/>
        </p:nvSpPr>
        <p:spPr>
          <a:xfrm>
            <a:off x="4650935" y="1095768"/>
            <a:ext cx="7451418" cy="2031325"/>
          </a:xfrm>
          <a:prstGeom prst="rect">
            <a:avLst/>
          </a:prstGeom>
          <a:noFill/>
        </p:spPr>
        <p:txBody>
          <a:bodyPr wrap="square" rtlCol="0">
            <a:spAutoFit/>
          </a:bodyPr>
          <a:lstStyle/>
          <a:p>
            <a:pPr marL="285750" indent="-285750">
              <a:buFont typeface="Arial" panose="020B0604020202020204" pitchFamily="34" charset="0"/>
              <a:buChar char="•"/>
            </a:pPr>
            <a:r>
              <a:rPr lang="en-US" sz="1800" dirty="0"/>
              <a:t>Few formats for long term preservation of associated information (e.g. email, presentation, images, video, etc.) updated considering new trends and standards</a:t>
            </a:r>
          </a:p>
          <a:p>
            <a:pPr marL="285750" indent="-285750">
              <a:buFont typeface="Arial" panose="020B0604020202020204" pitchFamily="34" charset="0"/>
              <a:buChar char="•"/>
            </a:pPr>
            <a:r>
              <a:rPr lang="en-US" sz="1800" dirty="0"/>
              <a:t>The SW preservation white paper is focused and updated with new technical solutions (e.g. Virtual Machine vs Containers)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
        <p:nvSpPr>
          <p:cNvPr id="10" name="TextBox 9">
            <a:extLst>
              <a:ext uri="{FF2B5EF4-FFF2-40B4-BE49-F238E27FC236}">
                <a16:creationId xmlns:a16="http://schemas.microsoft.com/office/drawing/2014/main" id="{8C55BE19-4563-A6DD-E612-33E502759727}"/>
              </a:ext>
            </a:extLst>
          </p:cNvPr>
          <p:cNvSpPr txBox="1"/>
          <p:nvPr/>
        </p:nvSpPr>
        <p:spPr>
          <a:xfrm>
            <a:off x="5209862" y="2676773"/>
            <a:ext cx="6283086" cy="1938992"/>
          </a:xfrm>
          <a:prstGeom prst="rect">
            <a:avLst/>
          </a:prstGeom>
          <a:noFill/>
        </p:spPr>
        <p:txBody>
          <a:bodyPr wrap="square" rtlCol="0">
            <a:spAutoFit/>
          </a:bodyPr>
          <a:lstStyle/>
          <a:p>
            <a:pPr fontAlgn="base">
              <a:spcBef>
                <a:spcPct val="0"/>
              </a:spcBef>
              <a:spcAft>
                <a:spcPct val="0"/>
              </a:spcAft>
              <a:buClrTx/>
              <a:buFontTx/>
              <a:buNone/>
            </a:pPr>
            <a:r>
              <a:rPr lang="pt-PT" sz="1200" kern="1200" dirty="0" err="1">
                <a:solidFill>
                  <a:schemeClr val="tx1"/>
                </a:solidFill>
                <a:latin typeface="Verdana" pitchFamily="34" charset="0"/>
                <a:ea typeface="+mn-ea"/>
                <a:cs typeface="+mn-cs"/>
              </a:rPr>
              <a:t>Draft</a:t>
            </a:r>
            <a:r>
              <a:rPr lang="pt-PT" sz="1200" kern="1200" dirty="0">
                <a:solidFill>
                  <a:schemeClr val="tx1"/>
                </a:solidFill>
                <a:latin typeface="Verdana" pitchFamily="34" charset="0"/>
                <a:ea typeface="+mn-ea"/>
                <a:cs typeface="+mn-cs"/>
              </a:rPr>
              <a:t> </a:t>
            </a:r>
            <a:r>
              <a:rPr lang="pt-PT" sz="1200" kern="1200" dirty="0" err="1">
                <a:solidFill>
                  <a:schemeClr val="tx1"/>
                </a:solidFill>
                <a:latin typeface="Verdana" pitchFamily="34" charset="0"/>
                <a:ea typeface="+mn-ea"/>
                <a:cs typeface="+mn-cs"/>
              </a:rPr>
              <a:t>of</a:t>
            </a:r>
            <a:r>
              <a:rPr lang="pt-PT" sz="1200" kern="1200" dirty="0">
                <a:solidFill>
                  <a:schemeClr val="tx1"/>
                </a:solidFill>
                <a:latin typeface="Verdana" pitchFamily="34" charset="0"/>
                <a:ea typeface="+mn-ea"/>
                <a:cs typeface="+mn-cs"/>
              </a:rPr>
              <a:t> </a:t>
            </a:r>
            <a:r>
              <a:rPr lang="pt-PT" sz="1200" kern="1200" dirty="0" err="1">
                <a:solidFill>
                  <a:schemeClr val="tx1"/>
                </a:solidFill>
                <a:latin typeface="Verdana" pitchFamily="34" charset="0"/>
                <a:ea typeface="+mn-ea"/>
                <a:cs typeface="+mn-cs"/>
              </a:rPr>
              <a:t>Potential</a:t>
            </a:r>
            <a:r>
              <a:rPr lang="pt-PT" sz="1200" kern="1200" dirty="0">
                <a:solidFill>
                  <a:schemeClr val="tx1"/>
                </a:solidFill>
                <a:latin typeface="Verdana" pitchFamily="34" charset="0"/>
                <a:ea typeface="+mn-ea"/>
                <a:cs typeface="+mn-cs"/>
              </a:rPr>
              <a:t> </a:t>
            </a:r>
            <a:r>
              <a:rPr lang="pt-PT" sz="1200" b="1" kern="1200" dirty="0">
                <a:solidFill>
                  <a:schemeClr val="tx1"/>
                </a:solidFill>
                <a:latin typeface="Verdana" pitchFamily="34" charset="0"/>
                <a:ea typeface="+mn-ea"/>
                <a:cs typeface="+mn-cs"/>
              </a:rPr>
              <a:t>Long </a:t>
            </a:r>
            <a:r>
              <a:rPr lang="pt-PT" sz="1200" b="1" kern="1200" dirty="0" err="1">
                <a:solidFill>
                  <a:schemeClr val="tx1"/>
                </a:solidFill>
                <a:latin typeface="Verdana" pitchFamily="34" charset="0"/>
                <a:ea typeface="+mn-ea"/>
                <a:cs typeface="+mn-cs"/>
              </a:rPr>
              <a:t>Term</a:t>
            </a:r>
            <a:r>
              <a:rPr lang="pt-PT" sz="1200" b="1" kern="1200" dirty="0">
                <a:solidFill>
                  <a:schemeClr val="tx1"/>
                </a:solidFill>
                <a:latin typeface="Verdana" pitchFamily="34" charset="0"/>
                <a:ea typeface="+mn-ea"/>
                <a:cs typeface="+mn-cs"/>
              </a:rPr>
              <a:t> Software </a:t>
            </a:r>
            <a:r>
              <a:rPr lang="pt-PT" sz="1200" b="1" kern="1200" dirty="0" err="1">
                <a:solidFill>
                  <a:schemeClr val="tx1"/>
                </a:solidFill>
                <a:latin typeface="Verdana" pitchFamily="34" charset="0"/>
                <a:ea typeface="+mn-ea"/>
                <a:cs typeface="+mn-cs"/>
              </a:rPr>
              <a:t>Preservation</a:t>
            </a:r>
            <a:r>
              <a:rPr lang="pt-PT" sz="1200" b="1" kern="1200" dirty="0">
                <a:solidFill>
                  <a:schemeClr val="tx1"/>
                </a:solidFill>
                <a:latin typeface="Verdana" pitchFamily="34" charset="0"/>
                <a:ea typeface="+mn-ea"/>
                <a:cs typeface="+mn-cs"/>
              </a:rPr>
              <a:t> White </a:t>
            </a:r>
            <a:r>
              <a:rPr lang="pt-PT" sz="1200" b="1" kern="1200" dirty="0" err="1">
                <a:solidFill>
                  <a:schemeClr val="tx1"/>
                </a:solidFill>
                <a:latin typeface="Verdana" pitchFamily="34" charset="0"/>
                <a:ea typeface="+mn-ea"/>
                <a:cs typeface="+mn-cs"/>
              </a:rPr>
              <a:t>Paper</a:t>
            </a:r>
            <a:endParaRPr lang="pt-PT" sz="1200" b="1" kern="1200" dirty="0">
              <a:solidFill>
                <a:schemeClr val="tx1"/>
              </a:solidFill>
              <a:latin typeface="Verdana" pitchFamily="34" charset="0"/>
              <a:ea typeface="+mn-ea"/>
              <a:cs typeface="+mn-cs"/>
            </a:endParaRPr>
          </a:p>
          <a:p>
            <a:pPr fontAlgn="base">
              <a:spcBef>
                <a:spcPct val="0"/>
              </a:spcBef>
              <a:spcAft>
                <a:spcPct val="0"/>
              </a:spcAft>
              <a:buClrTx/>
              <a:buFontTx/>
              <a:buNone/>
            </a:pPr>
            <a:r>
              <a:rPr lang="pt-PT" sz="1200" i="1" kern="1200" dirty="0" err="1">
                <a:solidFill>
                  <a:schemeClr val="tx1"/>
                </a:solidFill>
                <a:latin typeface="Verdana" pitchFamily="34" charset="0"/>
                <a:ea typeface="+mn-ea"/>
                <a:cs typeface="+mn-cs"/>
              </a:rPr>
              <a:t>Table</a:t>
            </a:r>
            <a:r>
              <a:rPr lang="pt-PT" sz="1200" i="1" kern="1200" dirty="0">
                <a:solidFill>
                  <a:schemeClr val="tx1"/>
                </a:solidFill>
                <a:latin typeface="Verdana" pitchFamily="34" charset="0"/>
                <a:ea typeface="+mn-ea"/>
                <a:cs typeface="+mn-cs"/>
              </a:rPr>
              <a:t> </a:t>
            </a:r>
            <a:r>
              <a:rPr lang="pt-PT" sz="1200" i="1" kern="1200" dirty="0" err="1">
                <a:solidFill>
                  <a:schemeClr val="tx1"/>
                </a:solidFill>
                <a:latin typeface="Verdana" pitchFamily="34" charset="0"/>
                <a:ea typeface="+mn-ea"/>
                <a:cs typeface="+mn-cs"/>
              </a:rPr>
              <a:t>of</a:t>
            </a:r>
            <a:r>
              <a:rPr lang="pt-PT" sz="1200" i="1" kern="1200" dirty="0">
                <a:solidFill>
                  <a:schemeClr val="tx1"/>
                </a:solidFill>
                <a:latin typeface="Verdana" pitchFamily="34" charset="0"/>
                <a:ea typeface="+mn-ea"/>
                <a:cs typeface="+mn-cs"/>
              </a:rPr>
              <a:t> </a:t>
            </a:r>
            <a:r>
              <a:rPr lang="pt-PT" sz="1200" i="1" kern="1200" dirty="0" err="1">
                <a:solidFill>
                  <a:schemeClr val="tx1"/>
                </a:solidFill>
                <a:latin typeface="Verdana" pitchFamily="34" charset="0"/>
                <a:ea typeface="+mn-ea"/>
                <a:cs typeface="+mn-cs"/>
              </a:rPr>
              <a:t>Contents</a:t>
            </a:r>
            <a:r>
              <a:rPr lang="pt-PT" sz="1200" i="1" kern="1200" dirty="0">
                <a:solidFill>
                  <a:schemeClr val="tx1"/>
                </a:solidFill>
                <a:latin typeface="Verdana" pitchFamily="34" charset="0"/>
                <a:ea typeface="+mn-ea"/>
                <a:cs typeface="+mn-cs"/>
              </a:rPr>
              <a:t>:</a:t>
            </a:r>
          </a:p>
          <a:p>
            <a:pPr marL="1067076" lvl="1" indent="-285750" fontAlgn="base">
              <a:spcBef>
                <a:spcPct val="0"/>
              </a:spcBef>
              <a:spcAft>
                <a:spcPct val="0"/>
              </a:spcAft>
              <a:buClrTx/>
              <a:buFont typeface="Arial" panose="020B0604020202020204" pitchFamily="34" charset="0"/>
              <a:buChar char="•"/>
            </a:pPr>
            <a:r>
              <a:rPr lang="pt-PT" sz="1200" kern="1200" dirty="0">
                <a:solidFill>
                  <a:schemeClr val="tx1"/>
                </a:solidFill>
                <a:latin typeface="Verdana" pitchFamily="34" charset="0"/>
                <a:ea typeface="+mn-ea"/>
                <a:cs typeface="+mn-cs"/>
              </a:rPr>
              <a:t>Scope and Introduction</a:t>
            </a:r>
          </a:p>
          <a:p>
            <a:pPr marL="1067076" lvl="1" indent="-285750" fontAlgn="base">
              <a:spcBef>
                <a:spcPct val="0"/>
              </a:spcBef>
              <a:spcAft>
                <a:spcPct val="0"/>
              </a:spcAft>
              <a:buClrTx/>
              <a:buFont typeface="Arial" panose="020B0604020202020204" pitchFamily="34" charset="0"/>
              <a:buChar char="•"/>
            </a:pPr>
            <a:r>
              <a:rPr lang="pt-PT" sz="1200" kern="1200" dirty="0">
                <a:solidFill>
                  <a:schemeClr val="tx1"/>
                </a:solidFill>
                <a:latin typeface="Verdana" pitchFamily="34" charset="0"/>
                <a:ea typeface="+mn-ea"/>
                <a:cs typeface="+mn-cs"/>
              </a:rPr>
              <a:t>Why to Preserve Software</a:t>
            </a:r>
            <a:r>
              <a:rPr lang="en-GB" sz="1200" kern="1200" dirty="0">
                <a:solidFill>
                  <a:schemeClr val="tx1"/>
                </a:solidFill>
                <a:latin typeface="Verdana" pitchFamily="34" charset="0"/>
                <a:ea typeface="+mn-ea"/>
                <a:cs typeface="+mn-cs"/>
              </a:rPr>
              <a:t> </a:t>
            </a:r>
            <a:endParaRPr lang="pt-PT" sz="1200" kern="1200" dirty="0">
              <a:solidFill>
                <a:schemeClr val="tx1"/>
              </a:solidFill>
              <a:latin typeface="Verdana" pitchFamily="34" charset="0"/>
              <a:ea typeface="+mn-ea"/>
              <a:cs typeface="+mn-cs"/>
            </a:endParaRPr>
          </a:p>
          <a:p>
            <a:pPr marL="1067076" lvl="1" indent="-285750" fontAlgn="base">
              <a:spcBef>
                <a:spcPct val="0"/>
              </a:spcBef>
              <a:spcAft>
                <a:spcPct val="0"/>
              </a:spcAft>
              <a:buClrTx/>
              <a:buFont typeface="Arial" panose="020B0604020202020204" pitchFamily="34" charset="0"/>
              <a:buChar char="•"/>
            </a:pPr>
            <a:r>
              <a:rPr lang="en-GB" sz="1200" kern="1200" dirty="0">
                <a:solidFill>
                  <a:schemeClr val="tx1"/>
                </a:solidFill>
                <a:latin typeface="Verdana" pitchFamily="34" charset="0"/>
                <a:ea typeface="+mn-ea"/>
                <a:cs typeface="+mn-cs"/>
              </a:rPr>
              <a:t>Ongoing Software Preservation Efforts</a:t>
            </a:r>
          </a:p>
          <a:p>
            <a:pPr marL="1067076" lvl="1" indent="-285750" fontAlgn="base">
              <a:spcBef>
                <a:spcPct val="0"/>
              </a:spcBef>
              <a:spcAft>
                <a:spcPct val="0"/>
              </a:spcAft>
              <a:buClrTx/>
              <a:buFont typeface="Arial" panose="020B0604020202020204" pitchFamily="34" charset="0"/>
              <a:buChar char="•"/>
            </a:pPr>
            <a:r>
              <a:rPr lang="en-GB" sz="1200" kern="1200" dirty="0">
                <a:solidFill>
                  <a:schemeClr val="tx1"/>
                </a:solidFill>
                <a:latin typeface="Verdana" pitchFamily="34" charset="0"/>
                <a:ea typeface="+mn-ea"/>
                <a:cs typeface="+mn-cs"/>
              </a:rPr>
              <a:t>Principles of Software Preservation</a:t>
            </a:r>
          </a:p>
          <a:p>
            <a:pPr marL="1700671" lvl="2" indent="-342900" fontAlgn="base">
              <a:spcBef>
                <a:spcPct val="0"/>
              </a:spcBef>
              <a:spcAft>
                <a:spcPct val="0"/>
              </a:spcAft>
              <a:buClrTx/>
              <a:buFont typeface="Wingdings" panose="05000000000000000000" pitchFamily="2" charset="2"/>
              <a:buChar char="Ø"/>
            </a:pPr>
            <a:r>
              <a:rPr lang="pt-PT" sz="1200" kern="1200" dirty="0">
                <a:solidFill>
                  <a:schemeClr val="tx1"/>
                </a:solidFill>
                <a:latin typeface="Verdana" pitchFamily="34" charset="0"/>
                <a:ea typeface="+mn-ea"/>
                <a:cs typeface="+mn-cs"/>
              </a:rPr>
              <a:t>Collect, Preserve, Share</a:t>
            </a:r>
          </a:p>
          <a:p>
            <a:pPr marL="1067076" lvl="1" indent="-285750" fontAlgn="base">
              <a:spcBef>
                <a:spcPct val="0"/>
              </a:spcBef>
              <a:spcAft>
                <a:spcPct val="0"/>
              </a:spcAft>
              <a:buClrTx/>
              <a:buFont typeface="Arial" panose="020B0604020202020204" pitchFamily="34" charset="0"/>
              <a:buChar char="•"/>
            </a:pPr>
            <a:r>
              <a:rPr lang="en-GB" sz="1200" kern="1200" dirty="0">
                <a:solidFill>
                  <a:schemeClr val="tx1"/>
                </a:solidFill>
                <a:latin typeface="Verdana" pitchFamily="34" charset="0"/>
                <a:ea typeface="+mn-ea"/>
                <a:cs typeface="+mn-cs"/>
              </a:rPr>
              <a:t>Software Preservation Strategies</a:t>
            </a:r>
          </a:p>
          <a:p>
            <a:pPr marL="1067076" lvl="1" indent="-285750" fontAlgn="base">
              <a:spcBef>
                <a:spcPct val="0"/>
              </a:spcBef>
              <a:spcAft>
                <a:spcPct val="0"/>
              </a:spcAft>
              <a:buClrTx/>
              <a:buFont typeface="Arial" panose="020B0604020202020204" pitchFamily="34" charset="0"/>
              <a:buChar char="•"/>
            </a:pPr>
            <a:r>
              <a:rPr lang="pt-PT" sz="1200" kern="1200" dirty="0">
                <a:solidFill>
                  <a:schemeClr val="tx1"/>
                </a:solidFill>
                <a:latin typeface="Verdana" pitchFamily="34" charset="0"/>
                <a:ea typeface="+mn-ea"/>
                <a:cs typeface="+mn-cs"/>
              </a:rPr>
              <a:t>Challenges and Complications</a:t>
            </a:r>
          </a:p>
          <a:p>
            <a:pPr fontAlgn="base">
              <a:spcBef>
                <a:spcPct val="0"/>
              </a:spcBef>
              <a:spcAft>
                <a:spcPct val="0"/>
              </a:spcAft>
              <a:buClrTx/>
              <a:buFontTx/>
              <a:buNone/>
            </a:pPr>
            <a:endParaRPr lang="en-DE" sz="1200" kern="1200" dirty="0">
              <a:solidFill>
                <a:schemeClr val="tx1"/>
              </a:solidFill>
              <a:latin typeface="Verdana" pitchFamily="34" charset="0"/>
              <a:ea typeface="+mn-ea"/>
              <a:cs typeface="+mn-cs"/>
            </a:endParaRPr>
          </a:p>
        </p:txBody>
      </p:sp>
      <p:sp>
        <p:nvSpPr>
          <p:cNvPr id="4" name="TextBox 3">
            <a:extLst>
              <a:ext uri="{FF2B5EF4-FFF2-40B4-BE49-F238E27FC236}">
                <a16:creationId xmlns:a16="http://schemas.microsoft.com/office/drawing/2014/main" id="{AF21D3E9-08BF-69D2-2425-62E4315385A3}"/>
              </a:ext>
            </a:extLst>
          </p:cNvPr>
          <p:cNvSpPr txBox="1"/>
          <p:nvPr/>
        </p:nvSpPr>
        <p:spPr>
          <a:xfrm>
            <a:off x="4929761" y="4615765"/>
            <a:ext cx="6369051" cy="461665"/>
          </a:xfrm>
          <a:prstGeom prst="rect">
            <a:avLst/>
          </a:prstGeom>
          <a:noFill/>
        </p:spPr>
        <p:txBody>
          <a:bodyPr wrap="none" rtlCol="0">
            <a:spAutoFit/>
          </a:bodyPr>
          <a:lstStyle/>
          <a:p>
            <a:r>
              <a:rPr lang="en-US" sz="2400" b="1" dirty="0">
                <a:solidFill>
                  <a:schemeClr val="accent5">
                    <a:lumMod val="75000"/>
                  </a:schemeClr>
                </a:solidFill>
              </a:rPr>
              <a:t>It can be a formal White Paper for WGISS?</a:t>
            </a:r>
          </a:p>
        </p:txBody>
      </p:sp>
      <p:sp>
        <p:nvSpPr>
          <p:cNvPr id="7" name="TextBox 6">
            <a:extLst>
              <a:ext uri="{FF2B5EF4-FFF2-40B4-BE49-F238E27FC236}">
                <a16:creationId xmlns:a16="http://schemas.microsoft.com/office/drawing/2014/main" id="{6B7A6598-6FF0-50E9-D61E-BDD65C51D729}"/>
              </a:ext>
            </a:extLst>
          </p:cNvPr>
          <p:cNvSpPr txBox="1"/>
          <p:nvPr/>
        </p:nvSpPr>
        <p:spPr>
          <a:xfrm>
            <a:off x="245014" y="5408289"/>
            <a:ext cx="12086963" cy="707886"/>
          </a:xfrm>
          <a:prstGeom prst="rect">
            <a:avLst/>
          </a:prstGeom>
          <a:noFill/>
        </p:spPr>
        <p:txBody>
          <a:bodyPr wrap="none" rtlCol="0">
            <a:spAutoFit/>
          </a:bodyPr>
          <a:lstStyle/>
          <a:p>
            <a:r>
              <a:rPr lang="en-US" sz="4000" b="1" dirty="0">
                <a:solidFill>
                  <a:schemeClr val="accent2">
                    <a:lumMod val="75000"/>
                  </a:schemeClr>
                </a:solidFill>
              </a:rPr>
              <a:t>CONTENT VERIFIED and DOCUMENT UPDATED </a:t>
            </a:r>
          </a:p>
        </p:txBody>
      </p:sp>
    </p:spTree>
    <p:extLst>
      <p:ext uri="{BB962C8B-B14F-4D97-AF65-F5344CB8AC3E}">
        <p14:creationId xmlns:p14="http://schemas.microsoft.com/office/powerpoint/2010/main" val="160238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F492-F3C3-1042-B3F7-E57E50D5DA55}"/>
              </a:ext>
            </a:extLst>
          </p:cNvPr>
          <p:cNvSpPr>
            <a:spLocks noGrp="1"/>
          </p:cNvSpPr>
          <p:nvPr>
            <p:ph type="title"/>
          </p:nvPr>
        </p:nvSpPr>
        <p:spPr>
          <a:xfrm>
            <a:off x="346056" y="135312"/>
            <a:ext cx="9432646" cy="666975"/>
          </a:xfrm>
        </p:spPr>
        <p:txBody>
          <a:bodyPr/>
          <a:lstStyle/>
          <a:p>
            <a:r>
              <a:rPr lang="en-GB" sz="2800" b="1" dirty="0">
                <a:solidFill>
                  <a:schemeClr val="bg1"/>
                </a:solidFill>
              </a:rPr>
              <a:t>Measuring Earth Observation Data Usage Best Practice</a:t>
            </a:r>
          </a:p>
        </p:txBody>
      </p:sp>
      <p:sp>
        <p:nvSpPr>
          <p:cNvPr id="5" name="Content Placeholder 4">
            <a:extLst>
              <a:ext uri="{FF2B5EF4-FFF2-40B4-BE49-F238E27FC236}">
                <a16:creationId xmlns:a16="http://schemas.microsoft.com/office/drawing/2014/main" id="{89D9A668-E4E8-A69F-EF10-57D50427616B}"/>
              </a:ext>
            </a:extLst>
          </p:cNvPr>
          <p:cNvSpPr>
            <a:spLocks noGrp="1"/>
          </p:cNvSpPr>
          <p:nvPr>
            <p:ph idx="1"/>
          </p:nvPr>
        </p:nvSpPr>
        <p:spPr/>
        <p:txBody>
          <a:bodyPr/>
          <a:lstStyle/>
          <a:p>
            <a:endParaRPr lang="en-US" dirty="0"/>
          </a:p>
        </p:txBody>
      </p:sp>
      <p:graphicFrame>
        <p:nvGraphicFramePr>
          <p:cNvPr id="8" name="Object 7">
            <a:extLst>
              <a:ext uri="{FF2B5EF4-FFF2-40B4-BE49-F238E27FC236}">
                <a16:creationId xmlns:a16="http://schemas.microsoft.com/office/drawing/2014/main" id="{2647CB9C-F2D2-4A9D-2631-4ABAABD47A15}"/>
              </a:ext>
            </a:extLst>
          </p:cNvPr>
          <p:cNvGraphicFramePr>
            <a:graphicFrameLocks noChangeAspect="1"/>
          </p:cNvGraphicFramePr>
          <p:nvPr>
            <p:extLst>
              <p:ext uri="{D42A27DB-BD31-4B8C-83A1-F6EECF244321}">
                <p14:modId xmlns:p14="http://schemas.microsoft.com/office/powerpoint/2010/main" val="2885793036"/>
              </p:ext>
            </p:extLst>
          </p:nvPr>
        </p:nvGraphicFramePr>
        <p:xfrm>
          <a:off x="616990" y="1184629"/>
          <a:ext cx="3627633" cy="4027529"/>
        </p:xfrm>
        <a:graphic>
          <a:graphicData uri="http://schemas.openxmlformats.org/presentationml/2006/ole">
            <mc:AlternateContent xmlns:mc="http://schemas.openxmlformats.org/markup-compatibility/2006">
              <mc:Choice xmlns:v="urn:schemas-microsoft-com:vml" Requires="v">
                <p:oleObj name="Bitmap Image" r:id="rId2" imgW="6048360" imgH="6715080" progId="PBrush">
                  <p:embed/>
                </p:oleObj>
              </mc:Choice>
              <mc:Fallback>
                <p:oleObj name="Bitmap Image" r:id="rId2" imgW="6048360" imgH="6715080" progId="PBrush">
                  <p:embed/>
                  <p:pic>
                    <p:nvPicPr>
                      <p:cNvPr id="8" name="Object 7">
                        <a:extLst>
                          <a:ext uri="{FF2B5EF4-FFF2-40B4-BE49-F238E27FC236}">
                            <a16:creationId xmlns:a16="http://schemas.microsoft.com/office/drawing/2014/main" id="{2647CB9C-F2D2-4A9D-2631-4ABAABD47A15}"/>
                          </a:ext>
                        </a:extLst>
                      </p:cNvPr>
                      <p:cNvPicPr/>
                      <p:nvPr/>
                    </p:nvPicPr>
                    <p:blipFill>
                      <a:blip r:embed="rId3"/>
                      <a:stretch>
                        <a:fillRect/>
                      </a:stretch>
                    </p:blipFill>
                    <p:spPr>
                      <a:xfrm>
                        <a:off x="616990" y="1184629"/>
                        <a:ext cx="3627633" cy="4027529"/>
                      </a:xfrm>
                      <a:prstGeom prst="rect">
                        <a:avLst/>
                      </a:prstGeom>
                      <a:ln>
                        <a:solidFill>
                          <a:schemeClr val="accent1"/>
                        </a:solidFill>
                      </a:ln>
                    </p:spPr>
                  </p:pic>
                </p:oleObj>
              </mc:Fallback>
            </mc:AlternateContent>
          </a:graphicData>
        </a:graphic>
      </p:graphicFrame>
      <p:sp>
        <p:nvSpPr>
          <p:cNvPr id="3" name="TextBox 2">
            <a:extLst>
              <a:ext uri="{FF2B5EF4-FFF2-40B4-BE49-F238E27FC236}">
                <a16:creationId xmlns:a16="http://schemas.microsoft.com/office/drawing/2014/main" id="{A59BFFD2-8C30-AB1D-EB7F-E4EB25A02324}"/>
              </a:ext>
            </a:extLst>
          </p:cNvPr>
          <p:cNvSpPr txBox="1"/>
          <p:nvPr/>
        </p:nvSpPr>
        <p:spPr>
          <a:xfrm>
            <a:off x="4823926" y="1797784"/>
            <a:ext cx="7022018" cy="2246769"/>
          </a:xfrm>
          <a:prstGeom prst="rect">
            <a:avLst/>
          </a:prstGeom>
          <a:noFill/>
        </p:spPr>
        <p:txBody>
          <a:bodyPr wrap="square" rtlCol="0">
            <a:spAutoFit/>
          </a:bodyPr>
          <a:lstStyle/>
          <a:p>
            <a:r>
              <a:rPr lang="en-US" sz="2000" dirty="0">
                <a:effectLst/>
                <a:latin typeface="+mn-lt"/>
                <a:ea typeface="Times New Roman" panose="02020603050405020304" pitchFamily="18" charset="0"/>
              </a:rPr>
              <a:t>HIGH EFFORT:</a:t>
            </a:r>
          </a:p>
          <a:p>
            <a:pPr marL="285750" indent="-285750">
              <a:buFont typeface="Arial" panose="020B0604020202020204" pitchFamily="34" charset="0"/>
              <a:buChar char="•"/>
            </a:pPr>
            <a:r>
              <a:rPr lang="en-US" sz="2000" dirty="0">
                <a:effectLst/>
                <a:latin typeface="+mn-lt"/>
                <a:ea typeface="Times New Roman" panose="02020603050405020304" pitchFamily="18" charset="0"/>
              </a:rPr>
              <a:t>New metrics suggested</a:t>
            </a:r>
          </a:p>
          <a:p>
            <a:pPr marL="285750" indent="-285750">
              <a:buFont typeface="Arial" panose="020B0604020202020204" pitchFamily="34" charset="0"/>
              <a:buChar char="•"/>
            </a:pPr>
            <a:r>
              <a:rPr lang="en-US" sz="2000" dirty="0">
                <a:latin typeface="+mn-lt"/>
                <a:ea typeface="Times New Roman" panose="02020603050405020304" pitchFamily="18" charset="0"/>
              </a:rPr>
              <a:t>A</a:t>
            </a:r>
            <a:r>
              <a:rPr lang="en-US" sz="2000" dirty="0">
                <a:effectLst/>
                <a:latin typeface="+mn-lt"/>
                <a:ea typeface="Times New Roman" panose="02020603050405020304" pitchFamily="18" charset="0"/>
              </a:rPr>
              <a:t> couple of metrics not fully clear were better defined</a:t>
            </a:r>
          </a:p>
          <a:p>
            <a:pPr marL="285750" indent="-285750">
              <a:buFont typeface="Arial" panose="020B0604020202020204" pitchFamily="34" charset="0"/>
              <a:buChar char="•"/>
            </a:pPr>
            <a:r>
              <a:rPr lang="en-US" sz="2000" dirty="0">
                <a:effectLst/>
                <a:latin typeface="+mn-lt"/>
                <a:ea typeface="Times New Roman" panose="02020603050405020304" pitchFamily="18" charset="0"/>
              </a:rPr>
              <a:t>A couple of metrics redundant were reviewed</a:t>
            </a:r>
          </a:p>
          <a:p>
            <a:pPr marL="285750" indent="-285750">
              <a:buFont typeface="Arial" panose="020B0604020202020204" pitchFamily="34" charset="0"/>
              <a:buChar char="•"/>
            </a:pPr>
            <a:r>
              <a:rPr lang="en-US" sz="2000" dirty="0">
                <a:latin typeface="+mn-lt"/>
                <a:ea typeface="Times New Roman" panose="02020603050405020304" pitchFamily="18" charset="0"/>
              </a:rPr>
              <a:t>New Cloud Metrics area considered (</a:t>
            </a:r>
            <a:r>
              <a:rPr lang="en-US" sz="2000" dirty="0">
                <a:solidFill>
                  <a:schemeClr val="accent5">
                    <a:lumMod val="75000"/>
                  </a:schemeClr>
                </a:solidFill>
                <a:latin typeface="+mn-lt"/>
                <a:ea typeface="Times New Roman" panose="02020603050405020304" pitchFamily="18" charset="0"/>
              </a:rPr>
              <a:t>dedicated slide</a:t>
            </a:r>
            <a:r>
              <a:rPr lang="en-US" sz="2000" dirty="0">
                <a:latin typeface="+mn-lt"/>
                <a:ea typeface="Times New Roman" panose="02020603050405020304" pitchFamily="18" charset="0"/>
              </a:rPr>
              <a:t>)</a:t>
            </a:r>
            <a:endParaRPr lang="en-US" sz="2000" dirty="0">
              <a:effectLst/>
              <a:latin typeface="+mn-lt"/>
              <a:ea typeface="Times New Roman" panose="02020603050405020304" pitchFamily="18" charset="0"/>
            </a:endParaRPr>
          </a:p>
          <a:p>
            <a:pPr marL="285750" indent="-285750">
              <a:buFont typeface="Arial" panose="020B0604020202020204" pitchFamily="34" charset="0"/>
              <a:buChar char="•"/>
            </a:pPr>
            <a:endParaRPr lang="en-US" sz="2000" dirty="0">
              <a:effectLst/>
              <a:latin typeface="+mn-lt"/>
              <a:ea typeface="Calibri" panose="020F0502020204030204" pitchFamily="34" charset="0"/>
            </a:endParaRPr>
          </a:p>
          <a:p>
            <a:endParaRPr lang="en-US" sz="2000" dirty="0">
              <a:latin typeface="+mn-lt"/>
            </a:endParaRPr>
          </a:p>
        </p:txBody>
      </p:sp>
      <p:sp>
        <p:nvSpPr>
          <p:cNvPr id="4" name="TextBox 3">
            <a:extLst>
              <a:ext uri="{FF2B5EF4-FFF2-40B4-BE49-F238E27FC236}">
                <a16:creationId xmlns:a16="http://schemas.microsoft.com/office/drawing/2014/main" id="{562E2D5E-B80B-E6E9-86D4-619CCC488FAA}"/>
              </a:ext>
            </a:extLst>
          </p:cNvPr>
          <p:cNvSpPr txBox="1"/>
          <p:nvPr/>
        </p:nvSpPr>
        <p:spPr>
          <a:xfrm>
            <a:off x="199859" y="5365223"/>
            <a:ext cx="12086963" cy="707886"/>
          </a:xfrm>
          <a:prstGeom prst="rect">
            <a:avLst/>
          </a:prstGeom>
          <a:noFill/>
        </p:spPr>
        <p:txBody>
          <a:bodyPr wrap="none" rtlCol="0">
            <a:spAutoFit/>
          </a:bodyPr>
          <a:lstStyle/>
          <a:p>
            <a:r>
              <a:rPr lang="en-US" sz="4000" b="1" dirty="0">
                <a:solidFill>
                  <a:schemeClr val="accent2">
                    <a:lumMod val="75000"/>
                  </a:schemeClr>
                </a:solidFill>
              </a:rPr>
              <a:t>CONTENT VERIFIED and DOCUMENT UPDATED </a:t>
            </a:r>
          </a:p>
        </p:txBody>
      </p:sp>
    </p:spTree>
    <p:extLst>
      <p:ext uri="{BB962C8B-B14F-4D97-AF65-F5344CB8AC3E}">
        <p14:creationId xmlns:p14="http://schemas.microsoft.com/office/powerpoint/2010/main" val="132694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F492-F3C3-1042-B3F7-E57E50D5DA55}"/>
              </a:ext>
            </a:extLst>
          </p:cNvPr>
          <p:cNvSpPr>
            <a:spLocks noGrp="1"/>
          </p:cNvSpPr>
          <p:nvPr>
            <p:ph type="title"/>
          </p:nvPr>
        </p:nvSpPr>
        <p:spPr>
          <a:xfrm>
            <a:off x="346056" y="135312"/>
            <a:ext cx="9432646" cy="666975"/>
          </a:xfrm>
        </p:spPr>
        <p:txBody>
          <a:bodyPr/>
          <a:lstStyle/>
          <a:p>
            <a:r>
              <a:rPr lang="en-GB" sz="2800" b="1" dirty="0">
                <a:solidFill>
                  <a:schemeClr val="bg1"/>
                </a:solidFill>
              </a:rPr>
              <a:t>In-situ Data Analysis</a:t>
            </a:r>
          </a:p>
        </p:txBody>
      </p:sp>
      <p:sp>
        <p:nvSpPr>
          <p:cNvPr id="5" name="Content Placeholder 4">
            <a:extLst>
              <a:ext uri="{FF2B5EF4-FFF2-40B4-BE49-F238E27FC236}">
                <a16:creationId xmlns:a16="http://schemas.microsoft.com/office/drawing/2014/main" id="{89D9A668-E4E8-A69F-EF10-57D50427616B}"/>
              </a:ext>
            </a:extLst>
          </p:cNvPr>
          <p:cNvSpPr>
            <a:spLocks noGrp="1"/>
          </p:cNvSpPr>
          <p:nvPr>
            <p:ph idx="1"/>
          </p:nvPr>
        </p:nvSpPr>
        <p:spPr/>
        <p:txBody>
          <a:bodyPr/>
          <a:lstStyle/>
          <a:p>
            <a:endParaRPr lang="en-US" dirty="0"/>
          </a:p>
        </p:txBody>
      </p:sp>
      <p:pic>
        <p:nvPicPr>
          <p:cNvPr id="3" name="Picture 2">
            <a:extLst>
              <a:ext uri="{FF2B5EF4-FFF2-40B4-BE49-F238E27FC236}">
                <a16:creationId xmlns:a16="http://schemas.microsoft.com/office/drawing/2014/main" id="{9C037F2B-41DB-BFBE-A7B2-FF2CEDA41059}"/>
              </a:ext>
            </a:extLst>
          </p:cNvPr>
          <p:cNvPicPr>
            <a:picLocks noChangeAspect="1"/>
          </p:cNvPicPr>
          <p:nvPr/>
        </p:nvPicPr>
        <p:blipFill>
          <a:blip r:embed="rId2"/>
          <a:stretch>
            <a:fillRect/>
          </a:stretch>
        </p:blipFill>
        <p:spPr>
          <a:xfrm>
            <a:off x="126249" y="1168403"/>
            <a:ext cx="11532351" cy="572972"/>
          </a:xfrm>
          <a:prstGeom prst="rect">
            <a:avLst/>
          </a:prstGeom>
        </p:spPr>
      </p:pic>
      <p:sp>
        <p:nvSpPr>
          <p:cNvPr id="4" name="TextBox 3">
            <a:extLst>
              <a:ext uri="{FF2B5EF4-FFF2-40B4-BE49-F238E27FC236}">
                <a16:creationId xmlns:a16="http://schemas.microsoft.com/office/drawing/2014/main" id="{64FFE5A7-3362-7A87-D73E-56A9140736AD}"/>
              </a:ext>
            </a:extLst>
          </p:cNvPr>
          <p:cNvSpPr txBox="1"/>
          <p:nvPr/>
        </p:nvSpPr>
        <p:spPr>
          <a:xfrm>
            <a:off x="536331" y="2118946"/>
            <a:ext cx="11218984" cy="2062103"/>
          </a:xfrm>
          <a:prstGeom prst="rect">
            <a:avLst/>
          </a:prstGeom>
          <a:noFill/>
        </p:spPr>
        <p:txBody>
          <a:bodyPr wrap="square" rtlCol="0">
            <a:spAutoFit/>
          </a:bodyPr>
          <a:lstStyle/>
          <a:p>
            <a:r>
              <a:rPr lang="en-US" sz="2000" dirty="0"/>
              <a:t>A study has been conducted and a report produced with the following content:</a:t>
            </a:r>
          </a:p>
          <a:p>
            <a:pPr marL="342900" lvl="3" indent="-342900">
              <a:buFont typeface="+mj-lt"/>
              <a:buAutoNum type="arabicPeriod"/>
            </a:pPr>
            <a:r>
              <a:rPr lang="en-US" sz="1800" dirty="0"/>
              <a:t>Definition of the in-situ data</a:t>
            </a:r>
          </a:p>
          <a:p>
            <a:pPr marL="342900" lvl="3" indent="-342900">
              <a:buFont typeface="+mj-lt"/>
              <a:buAutoNum type="arabicPeriod"/>
            </a:pPr>
            <a:r>
              <a:rPr lang="en-US" sz="1800" dirty="0"/>
              <a:t>Categories of in-situ data</a:t>
            </a:r>
          </a:p>
          <a:p>
            <a:pPr marL="342900" lvl="3" indent="-342900">
              <a:buFont typeface="+mj-lt"/>
              <a:buAutoNum type="arabicPeriod"/>
            </a:pPr>
            <a:r>
              <a:rPr lang="en-US" sz="1800" dirty="0"/>
              <a:t>Sources of in-situ data (Ground-based, Marine-based, Air-based</a:t>
            </a:r>
          </a:p>
          <a:p>
            <a:pPr marL="342900" lvl="3" indent="-342900">
              <a:buFont typeface="+mj-lt"/>
              <a:buAutoNum type="arabicPeriod"/>
            </a:pPr>
            <a:r>
              <a:rPr lang="en-US" sz="1800" dirty="0"/>
              <a:t>Benefit of in-situ data</a:t>
            </a:r>
          </a:p>
          <a:p>
            <a:pPr marL="342900" lvl="3" indent="-342900">
              <a:buFont typeface="+mj-lt"/>
              <a:buAutoNum type="arabicPeriod"/>
            </a:pPr>
            <a:r>
              <a:rPr lang="en-US" sz="1800" dirty="0"/>
              <a:t>Current in situ data usage in Earth observation</a:t>
            </a:r>
          </a:p>
          <a:p>
            <a:pPr marL="342900" lvl="3" indent="-342900">
              <a:buFont typeface="+mj-lt"/>
              <a:buAutoNum type="arabicPeriod"/>
            </a:pPr>
            <a:r>
              <a:rPr lang="en-US" sz="1800" dirty="0"/>
              <a:t>Challenges facing effective use of in situ data (</a:t>
            </a:r>
            <a:r>
              <a:rPr lang="en-IE" sz="1800" dirty="0"/>
              <a:t>Quality and consistency and Reliability and accessibility)</a:t>
            </a:r>
            <a:endParaRPr lang="en-US" sz="1800" dirty="0"/>
          </a:p>
        </p:txBody>
      </p:sp>
      <p:sp>
        <p:nvSpPr>
          <p:cNvPr id="6" name="TextBox 5">
            <a:extLst>
              <a:ext uri="{FF2B5EF4-FFF2-40B4-BE49-F238E27FC236}">
                <a16:creationId xmlns:a16="http://schemas.microsoft.com/office/drawing/2014/main" id="{6783BD62-49B5-D824-C318-76C213DF9297}"/>
              </a:ext>
            </a:extLst>
          </p:cNvPr>
          <p:cNvSpPr txBox="1"/>
          <p:nvPr/>
        </p:nvSpPr>
        <p:spPr>
          <a:xfrm>
            <a:off x="346056" y="4747294"/>
            <a:ext cx="11745523" cy="738664"/>
          </a:xfrm>
          <a:prstGeom prst="rect">
            <a:avLst/>
          </a:prstGeom>
          <a:noFill/>
        </p:spPr>
        <p:txBody>
          <a:bodyPr wrap="none" rtlCol="0">
            <a:spAutoFit/>
          </a:bodyPr>
          <a:lstStyle/>
          <a:p>
            <a:r>
              <a:rPr lang="en-US" sz="2400" b="1" dirty="0">
                <a:solidFill>
                  <a:schemeClr val="accent2">
                    <a:lumMod val="75000"/>
                  </a:schemeClr>
                </a:solidFill>
              </a:rPr>
              <a:t>Outcomes of the analysis:</a:t>
            </a:r>
          </a:p>
          <a:p>
            <a:pPr marL="285750" indent="-285750">
              <a:buFont typeface="Arial" panose="020B0604020202020204" pitchFamily="34" charset="0"/>
              <a:buChar char="•"/>
            </a:pPr>
            <a:r>
              <a:rPr lang="en-US" sz="1800" b="1" dirty="0">
                <a:solidFill>
                  <a:schemeClr val="accent2">
                    <a:lumMod val="75000"/>
                  </a:schemeClr>
                </a:solidFill>
              </a:rPr>
              <a:t>For the nature of the in-situ data all Best Practice documents are extended to include also this concept</a:t>
            </a:r>
          </a:p>
        </p:txBody>
      </p:sp>
      <p:sp>
        <p:nvSpPr>
          <p:cNvPr id="7" name="TextBox 6">
            <a:extLst>
              <a:ext uri="{FF2B5EF4-FFF2-40B4-BE49-F238E27FC236}">
                <a16:creationId xmlns:a16="http://schemas.microsoft.com/office/drawing/2014/main" id="{4C2CFBA0-9E31-01B8-4071-E9A60CA8D174}"/>
              </a:ext>
            </a:extLst>
          </p:cNvPr>
          <p:cNvSpPr txBox="1"/>
          <p:nvPr/>
        </p:nvSpPr>
        <p:spPr>
          <a:xfrm>
            <a:off x="5062379" y="4233339"/>
            <a:ext cx="6365845" cy="461665"/>
          </a:xfrm>
          <a:prstGeom prst="rect">
            <a:avLst/>
          </a:prstGeom>
          <a:noFill/>
        </p:spPr>
        <p:txBody>
          <a:bodyPr wrap="none" rtlCol="0">
            <a:spAutoFit/>
          </a:bodyPr>
          <a:lstStyle/>
          <a:p>
            <a:r>
              <a:rPr lang="en-US" sz="2400" b="1" dirty="0">
                <a:solidFill>
                  <a:schemeClr val="accent5">
                    <a:lumMod val="75000"/>
                  </a:schemeClr>
                </a:solidFill>
              </a:rPr>
              <a:t>Could be it a new White Paper for WGISS?</a:t>
            </a:r>
          </a:p>
        </p:txBody>
      </p:sp>
      <p:sp>
        <p:nvSpPr>
          <p:cNvPr id="8" name="TextBox 7">
            <a:extLst>
              <a:ext uri="{FF2B5EF4-FFF2-40B4-BE49-F238E27FC236}">
                <a16:creationId xmlns:a16="http://schemas.microsoft.com/office/drawing/2014/main" id="{A562656E-2465-3EDE-E288-676CEE9FF0D6}"/>
              </a:ext>
            </a:extLst>
          </p:cNvPr>
          <p:cNvSpPr txBox="1"/>
          <p:nvPr/>
        </p:nvSpPr>
        <p:spPr>
          <a:xfrm>
            <a:off x="10241599" y="1459743"/>
            <a:ext cx="1670650" cy="307777"/>
          </a:xfrm>
          <a:prstGeom prst="rect">
            <a:avLst/>
          </a:prstGeom>
          <a:noFill/>
        </p:spPr>
        <p:txBody>
          <a:bodyPr wrap="none" rtlCol="0">
            <a:spAutoFit/>
          </a:bodyPr>
          <a:lstStyle/>
          <a:p>
            <a:r>
              <a:rPr lang="en-US" b="1" dirty="0">
                <a:solidFill>
                  <a:schemeClr val="accent2">
                    <a:lumMod val="75000"/>
                  </a:schemeClr>
                </a:solidFill>
              </a:rPr>
              <a:t>ACTION CLOSED</a:t>
            </a:r>
          </a:p>
        </p:txBody>
      </p:sp>
    </p:spTree>
    <p:extLst>
      <p:ext uri="{BB962C8B-B14F-4D97-AF65-F5344CB8AC3E}">
        <p14:creationId xmlns:p14="http://schemas.microsoft.com/office/powerpoint/2010/main" val="3961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F492-F3C3-1042-B3F7-E57E50D5DA55}"/>
              </a:ext>
            </a:extLst>
          </p:cNvPr>
          <p:cNvSpPr>
            <a:spLocks noGrp="1"/>
          </p:cNvSpPr>
          <p:nvPr>
            <p:ph type="title"/>
          </p:nvPr>
        </p:nvSpPr>
        <p:spPr>
          <a:xfrm>
            <a:off x="346056" y="135312"/>
            <a:ext cx="9432646" cy="666975"/>
          </a:xfrm>
        </p:spPr>
        <p:txBody>
          <a:bodyPr/>
          <a:lstStyle/>
          <a:p>
            <a:r>
              <a:rPr lang="en-GB" sz="2800" b="1" dirty="0">
                <a:solidFill>
                  <a:schemeClr val="bg1"/>
                </a:solidFill>
              </a:rPr>
              <a:t>Cloud Metrics Data Analysis</a:t>
            </a:r>
          </a:p>
        </p:txBody>
      </p:sp>
      <p:sp>
        <p:nvSpPr>
          <p:cNvPr id="5" name="Content Placeholder 4">
            <a:extLst>
              <a:ext uri="{FF2B5EF4-FFF2-40B4-BE49-F238E27FC236}">
                <a16:creationId xmlns:a16="http://schemas.microsoft.com/office/drawing/2014/main" id="{89D9A668-E4E8-A69F-EF10-57D50427616B}"/>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50CC7A0F-55C7-CAF2-01B0-E7AD9F726FD4}"/>
              </a:ext>
            </a:extLst>
          </p:cNvPr>
          <p:cNvPicPr>
            <a:picLocks noChangeAspect="1"/>
          </p:cNvPicPr>
          <p:nvPr/>
        </p:nvPicPr>
        <p:blipFill>
          <a:blip r:embed="rId2"/>
          <a:stretch>
            <a:fillRect/>
          </a:stretch>
        </p:blipFill>
        <p:spPr>
          <a:xfrm>
            <a:off x="238960" y="1285079"/>
            <a:ext cx="11648239" cy="572972"/>
          </a:xfrm>
          <a:prstGeom prst="rect">
            <a:avLst/>
          </a:prstGeom>
        </p:spPr>
      </p:pic>
      <p:sp>
        <p:nvSpPr>
          <p:cNvPr id="6" name="TextBox 5">
            <a:extLst>
              <a:ext uri="{FF2B5EF4-FFF2-40B4-BE49-F238E27FC236}">
                <a16:creationId xmlns:a16="http://schemas.microsoft.com/office/drawing/2014/main" id="{DC5EADD0-C9E9-4383-1B12-8BDBB3DAA8CC}"/>
              </a:ext>
            </a:extLst>
          </p:cNvPr>
          <p:cNvSpPr txBox="1"/>
          <p:nvPr/>
        </p:nvSpPr>
        <p:spPr>
          <a:xfrm>
            <a:off x="346056" y="2340843"/>
            <a:ext cx="11541143" cy="2154436"/>
          </a:xfrm>
          <a:prstGeom prst="rect">
            <a:avLst/>
          </a:prstGeom>
          <a:noFill/>
        </p:spPr>
        <p:txBody>
          <a:bodyPr wrap="square" rtlCol="0">
            <a:spAutoFit/>
          </a:bodyPr>
          <a:lstStyle/>
          <a:p>
            <a:r>
              <a:rPr lang="en-GB" sz="2000" dirty="0"/>
              <a:t>Approach and production process: </a:t>
            </a:r>
          </a:p>
          <a:p>
            <a:pPr marL="285750" indent="-285750">
              <a:buFont typeface="Arial" panose="020B0604020202020204" pitchFamily="34" charset="0"/>
              <a:buChar char="•"/>
            </a:pPr>
            <a:r>
              <a:rPr lang="en-GB" sz="2000" dirty="0"/>
              <a:t>Added the Cloud context in the Web and Platform Metrics paragraph (Web, Cloud, and Platform Metrics)</a:t>
            </a:r>
          </a:p>
          <a:p>
            <a:pPr marL="285750" indent="-285750">
              <a:buFont typeface="Arial" panose="020B0604020202020204" pitchFamily="34" charset="0"/>
              <a:buChar char="•"/>
            </a:pPr>
            <a:r>
              <a:rPr lang="en-GB" sz="2000" dirty="0"/>
              <a:t>Provided the final version to the SLT Team </a:t>
            </a:r>
          </a:p>
          <a:p>
            <a:pPr marL="285750" indent="-285750">
              <a:buFont typeface="Arial" panose="020B0604020202020204" pitchFamily="34" charset="0"/>
              <a:buChar char="•"/>
            </a:pPr>
            <a:r>
              <a:rPr lang="en-GB" sz="2000" dirty="0"/>
              <a:t>Received comments for the whole Best Practice</a:t>
            </a:r>
          </a:p>
          <a:p>
            <a:pPr marL="285750" indent="-285750">
              <a:buFont typeface="Arial" panose="020B0604020202020204" pitchFamily="34" charset="0"/>
              <a:buChar char="•"/>
            </a:pPr>
            <a:r>
              <a:rPr lang="en-GB" sz="2000" dirty="0"/>
              <a:t>Implemented the received technical comments</a:t>
            </a:r>
            <a:endParaRPr lang="en-US" sz="2000" dirty="0"/>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89535673-F873-8BC5-545C-F04DEBB22F8C}"/>
              </a:ext>
            </a:extLst>
          </p:cNvPr>
          <p:cNvPicPr>
            <a:picLocks noChangeAspect="1"/>
          </p:cNvPicPr>
          <p:nvPr/>
        </p:nvPicPr>
        <p:blipFill>
          <a:blip r:embed="rId3"/>
          <a:stretch>
            <a:fillRect/>
          </a:stretch>
        </p:blipFill>
        <p:spPr>
          <a:xfrm>
            <a:off x="6612000" y="3167478"/>
            <a:ext cx="3791457" cy="3063895"/>
          </a:xfrm>
          <a:prstGeom prst="rect">
            <a:avLst/>
          </a:prstGeom>
        </p:spPr>
      </p:pic>
      <p:sp>
        <p:nvSpPr>
          <p:cNvPr id="9" name="TextBox 8">
            <a:extLst>
              <a:ext uri="{FF2B5EF4-FFF2-40B4-BE49-F238E27FC236}">
                <a16:creationId xmlns:a16="http://schemas.microsoft.com/office/drawing/2014/main" id="{FC426072-F340-7E5C-D66E-6DABE4ED75EC}"/>
              </a:ext>
            </a:extLst>
          </p:cNvPr>
          <p:cNvSpPr txBox="1"/>
          <p:nvPr/>
        </p:nvSpPr>
        <p:spPr>
          <a:xfrm>
            <a:off x="10482585" y="1571565"/>
            <a:ext cx="1670650" cy="307777"/>
          </a:xfrm>
          <a:prstGeom prst="rect">
            <a:avLst/>
          </a:prstGeom>
          <a:noFill/>
        </p:spPr>
        <p:txBody>
          <a:bodyPr wrap="none" rtlCol="0">
            <a:spAutoFit/>
          </a:bodyPr>
          <a:lstStyle/>
          <a:p>
            <a:r>
              <a:rPr lang="en-US" b="1" dirty="0">
                <a:solidFill>
                  <a:schemeClr val="accent2">
                    <a:lumMod val="75000"/>
                  </a:schemeClr>
                </a:solidFill>
              </a:rPr>
              <a:t>ACTION CLOSED</a:t>
            </a:r>
          </a:p>
        </p:txBody>
      </p:sp>
    </p:spTree>
    <p:extLst>
      <p:ext uri="{BB962C8B-B14F-4D97-AF65-F5344CB8AC3E}">
        <p14:creationId xmlns:p14="http://schemas.microsoft.com/office/powerpoint/2010/main" val="357960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F492-F3C3-1042-B3F7-E57E50D5DA55}"/>
              </a:ext>
            </a:extLst>
          </p:cNvPr>
          <p:cNvSpPr>
            <a:spLocks noGrp="1"/>
          </p:cNvSpPr>
          <p:nvPr>
            <p:ph type="title"/>
          </p:nvPr>
        </p:nvSpPr>
        <p:spPr>
          <a:xfrm>
            <a:off x="346056" y="135312"/>
            <a:ext cx="9432646" cy="666975"/>
          </a:xfrm>
        </p:spPr>
        <p:txBody>
          <a:bodyPr/>
          <a:lstStyle/>
          <a:p>
            <a:r>
              <a:rPr lang="en-GB" sz="2800" b="1" dirty="0">
                <a:solidFill>
                  <a:schemeClr val="bg1"/>
                </a:solidFill>
              </a:rPr>
              <a:t>White Papers and Reports Refreshment</a:t>
            </a:r>
          </a:p>
        </p:txBody>
      </p:sp>
      <p:sp>
        <p:nvSpPr>
          <p:cNvPr id="5" name="Content Placeholder 4">
            <a:extLst>
              <a:ext uri="{FF2B5EF4-FFF2-40B4-BE49-F238E27FC236}">
                <a16:creationId xmlns:a16="http://schemas.microsoft.com/office/drawing/2014/main" id="{89D9A668-E4E8-A69F-EF10-57D50427616B}"/>
              </a:ext>
            </a:extLst>
          </p:cNvPr>
          <p:cNvSpPr>
            <a:spLocks noGrp="1"/>
          </p:cNvSpPr>
          <p:nvPr>
            <p:ph idx="1"/>
          </p:nvPr>
        </p:nvSpPr>
        <p:spPr/>
        <p:txBody>
          <a:bodyPr/>
          <a:lstStyle/>
          <a:p>
            <a:endParaRPr lang="en-US" dirty="0"/>
          </a:p>
        </p:txBody>
      </p:sp>
      <p:sp>
        <p:nvSpPr>
          <p:cNvPr id="8" name="TextBox 7">
            <a:extLst>
              <a:ext uri="{FF2B5EF4-FFF2-40B4-BE49-F238E27FC236}">
                <a16:creationId xmlns:a16="http://schemas.microsoft.com/office/drawing/2014/main" id="{698259DE-984D-B32D-1A18-B97FDB30FF3A}"/>
              </a:ext>
            </a:extLst>
          </p:cNvPr>
          <p:cNvSpPr txBox="1"/>
          <p:nvPr/>
        </p:nvSpPr>
        <p:spPr>
          <a:xfrm>
            <a:off x="172154" y="1051119"/>
            <a:ext cx="12019846" cy="5042727"/>
          </a:xfrm>
          <a:prstGeom prst="rect">
            <a:avLst/>
          </a:prstGeom>
          <a:noFill/>
        </p:spPr>
        <p:txBody>
          <a:bodyPr wrap="square">
            <a:spAutoFit/>
          </a:bodyPr>
          <a:lstStyle/>
          <a:p>
            <a:pPr algn="l" fontAlgn="base">
              <a:lnSpc>
                <a:spcPct val="150000"/>
              </a:lnSpc>
            </a:pPr>
            <a:r>
              <a:rPr lang="en-US" sz="2000" b="1" i="0" dirty="0">
                <a:solidFill>
                  <a:srgbClr val="666666"/>
                </a:solidFill>
                <a:effectLst/>
                <a:latin typeface="inherit"/>
              </a:rPr>
              <a:t>White Papers and Reports</a:t>
            </a:r>
            <a:br>
              <a:rPr lang="en-US" b="1" i="0" dirty="0">
                <a:solidFill>
                  <a:srgbClr val="666666"/>
                </a:solidFill>
                <a:effectLst/>
                <a:latin typeface="inherit"/>
              </a:rPr>
            </a:br>
            <a:endParaRPr lang="en-US" b="0" i="0" dirty="0">
              <a:solidFill>
                <a:srgbClr val="666666"/>
              </a:solidFill>
              <a:effectLst/>
              <a:latin typeface="Open Sans" panose="020B0606030504020204" pitchFamily="34" charset="0"/>
            </a:endParaRPr>
          </a:p>
          <a:p>
            <a:pPr algn="l" fontAlgn="base">
              <a:lnSpc>
                <a:spcPct val="150000"/>
              </a:lnSpc>
              <a:buFont typeface="Arial" panose="020B0604020202020204" pitchFamily="34" charset="0"/>
              <a:buChar char="•"/>
            </a:pPr>
            <a:r>
              <a:rPr lang="en-US" b="0" i="0" u="none" strike="noStrike" dirty="0">
                <a:solidFill>
                  <a:srgbClr val="1F97B2"/>
                </a:solidFill>
                <a:effectLst/>
                <a:latin typeface="Open Sans" panose="020B0606030504020204" pitchFamily="34" charset="0"/>
                <a:hlinkClick r:id="rId2"/>
              </a:rPr>
              <a:t>Long-Term Archive Strategies</a:t>
            </a:r>
            <a:r>
              <a:rPr lang="en-US" b="0" i="0" u="none" strike="noStrike" dirty="0">
                <a:solidFill>
                  <a:srgbClr val="1F97B2"/>
                </a:solidFill>
                <a:effectLst/>
                <a:latin typeface="Open Sans" panose="020B0606030504020204" pitchFamily="34" charset="0"/>
              </a:rPr>
              <a:t>  </a:t>
            </a:r>
            <a:r>
              <a:rPr lang="en-US" b="0" i="0" u="none" strike="noStrike" dirty="0">
                <a:solidFill>
                  <a:srgbClr val="1F97B2"/>
                </a:solidFill>
                <a:effectLst/>
                <a:latin typeface="Open Sans" panose="020B0606030504020204" pitchFamily="34" charset="0"/>
                <a:sym typeface="Wingdings" panose="05000000000000000000" pitchFamily="2" charset="2"/>
              </a:rPr>
              <a:t> (2011) It could be reviewed and included in the Archiving Technology Evolution Report</a:t>
            </a:r>
            <a:endParaRPr lang="en-US" b="0" i="0" dirty="0">
              <a:solidFill>
                <a:srgbClr val="666666"/>
              </a:solidFill>
              <a:effectLst/>
              <a:latin typeface="Open Sans" panose="020B0606030504020204" pitchFamily="34" charset="0"/>
            </a:endParaRPr>
          </a:p>
          <a:p>
            <a:pPr algn="l" fontAlgn="base">
              <a:lnSpc>
                <a:spcPct val="150000"/>
              </a:lnSpc>
              <a:buFont typeface="Arial" panose="020B0604020202020204" pitchFamily="34" charset="0"/>
              <a:buChar char="•"/>
            </a:pPr>
            <a:r>
              <a:rPr lang="en-US" b="0" i="0" u="none" strike="noStrike" dirty="0">
                <a:solidFill>
                  <a:srgbClr val="1F97B2"/>
                </a:solidFill>
                <a:effectLst/>
                <a:latin typeface="Open Sans" panose="020B0606030504020204" pitchFamily="34" charset="0"/>
                <a:hlinkClick r:id="rId3"/>
              </a:rPr>
              <a:t>Data Preservation Techniques</a:t>
            </a:r>
            <a:r>
              <a:rPr lang="en-US" b="0" i="0" u="none" strike="noStrike" dirty="0">
                <a:solidFill>
                  <a:srgbClr val="1F97B2"/>
                </a:solidFill>
                <a:effectLst/>
                <a:latin typeface="Open Sans" panose="020B0606030504020204" pitchFamily="34" charset="0"/>
              </a:rPr>
              <a:t>  </a:t>
            </a:r>
            <a:r>
              <a:rPr lang="en-US" b="0" i="0" u="none" strike="noStrike" dirty="0">
                <a:solidFill>
                  <a:srgbClr val="1F97B2"/>
                </a:solidFill>
                <a:effectLst/>
                <a:latin typeface="Open Sans" panose="020B0606030504020204" pitchFamily="34" charset="0"/>
                <a:sym typeface="Wingdings" panose="05000000000000000000" pitchFamily="2" charset="2"/>
              </a:rPr>
              <a:t> (2011) Old White paper already covered by our Best Practices</a:t>
            </a:r>
            <a:endParaRPr lang="en-US" b="0" i="0" dirty="0">
              <a:solidFill>
                <a:srgbClr val="666666"/>
              </a:solidFill>
              <a:effectLst/>
              <a:latin typeface="Open Sans" panose="020B0606030504020204" pitchFamily="34" charset="0"/>
            </a:endParaRPr>
          </a:p>
          <a:p>
            <a:pPr algn="l" fontAlgn="base">
              <a:lnSpc>
                <a:spcPct val="150000"/>
              </a:lnSpc>
              <a:buFont typeface="Arial" panose="020B0604020202020204" pitchFamily="34" charset="0"/>
              <a:buChar char="•"/>
            </a:pPr>
            <a:r>
              <a:rPr lang="en-US" b="0" i="0" u="none" strike="noStrike" dirty="0">
                <a:solidFill>
                  <a:srgbClr val="1F97B2"/>
                </a:solidFill>
                <a:effectLst/>
                <a:latin typeface="Open Sans" panose="020B0606030504020204" pitchFamily="34" charset="0"/>
                <a:hlinkClick r:id="rId4"/>
              </a:rPr>
              <a:t>Data Lifecycle Models and Concepts</a:t>
            </a:r>
            <a:r>
              <a:rPr lang="en-US" b="0" i="0" u="none" strike="noStrike" dirty="0">
                <a:solidFill>
                  <a:srgbClr val="1F97B2"/>
                </a:solidFill>
                <a:effectLst/>
                <a:latin typeface="Open Sans" panose="020B0606030504020204" pitchFamily="34" charset="0"/>
              </a:rPr>
              <a:t> </a:t>
            </a:r>
            <a:r>
              <a:rPr lang="en-US" b="0" i="0" u="none" strike="noStrike" dirty="0">
                <a:solidFill>
                  <a:srgbClr val="1F97B2"/>
                </a:solidFill>
                <a:effectLst/>
                <a:latin typeface="Open Sans" panose="020B0606030504020204" pitchFamily="34" charset="0"/>
                <a:sym typeface="Wingdings" panose="05000000000000000000" pitchFamily="2" charset="2"/>
              </a:rPr>
              <a:t> (2012) Theoretical description of Data Model.</a:t>
            </a:r>
            <a:r>
              <a:rPr lang="en-US" dirty="0">
                <a:solidFill>
                  <a:srgbClr val="1F97B2"/>
                </a:solidFill>
                <a:latin typeface="Open Sans" panose="020B0606030504020204" pitchFamily="34" charset="0"/>
                <a:sym typeface="Wingdings" panose="05000000000000000000" pitchFamily="2" charset="2"/>
              </a:rPr>
              <a:t> </a:t>
            </a:r>
            <a:r>
              <a:rPr lang="en-US" b="0" i="0" u="none" strike="noStrike" dirty="0">
                <a:solidFill>
                  <a:srgbClr val="1F97B2"/>
                </a:solidFill>
                <a:effectLst/>
                <a:latin typeface="Open Sans" panose="020B0606030504020204" pitchFamily="34" charset="0"/>
                <a:sym typeface="Wingdings" panose="05000000000000000000" pitchFamily="2" charset="2"/>
              </a:rPr>
              <a:t>Superseded by Reference Model?</a:t>
            </a:r>
            <a:endParaRPr lang="en-US" b="0" i="0" dirty="0">
              <a:solidFill>
                <a:srgbClr val="666666"/>
              </a:solidFill>
              <a:effectLst/>
              <a:latin typeface="Open Sans" panose="020B0606030504020204" pitchFamily="34" charset="0"/>
            </a:endParaRPr>
          </a:p>
          <a:p>
            <a:pPr algn="l" fontAlgn="base">
              <a:lnSpc>
                <a:spcPct val="150000"/>
              </a:lnSpc>
              <a:buFont typeface="Arial" panose="020B0604020202020204" pitchFamily="34" charset="0"/>
              <a:buChar char="•"/>
            </a:pPr>
            <a:r>
              <a:rPr lang="en-US" b="0" i="0" u="none" strike="noStrike" dirty="0">
                <a:solidFill>
                  <a:srgbClr val="1F97B2"/>
                </a:solidFill>
                <a:effectLst/>
                <a:latin typeface="Open Sans" panose="020B0606030504020204" pitchFamily="34" charset="0"/>
                <a:hlinkClick r:id="rId5"/>
              </a:rPr>
              <a:t>Browse Survey 1997-2010</a:t>
            </a:r>
            <a:r>
              <a:rPr lang="en-US" b="0" i="0" u="none" strike="noStrike" dirty="0">
                <a:solidFill>
                  <a:srgbClr val="1F97B2"/>
                </a:solidFill>
                <a:effectLst/>
                <a:latin typeface="Open Sans" panose="020B0606030504020204" pitchFamily="34" charset="0"/>
              </a:rPr>
              <a:t> </a:t>
            </a:r>
            <a:r>
              <a:rPr lang="en-US" b="0" i="0" u="none" strike="noStrike" dirty="0">
                <a:solidFill>
                  <a:srgbClr val="1F97B2"/>
                </a:solidFill>
                <a:effectLst/>
                <a:latin typeface="Open Sans" panose="020B0606030504020204" pitchFamily="34" charset="0"/>
                <a:sym typeface="Wingdings" panose="05000000000000000000" pitchFamily="2" charset="2"/>
              </a:rPr>
              <a:t> It contains the “results of a March, 1997 survey of some CEOS agencies regarding the details of their production of AVHRR browse.” and the Browse Guidelines “This document is intended to assist data providers, including designers, developers and operators of Earth observation data systems to understand how a browse service might be made available to a wider audience.</a:t>
            </a:r>
            <a:endParaRPr lang="en-US" b="0" i="0" dirty="0">
              <a:solidFill>
                <a:srgbClr val="666666"/>
              </a:solidFill>
              <a:effectLst/>
              <a:latin typeface="Open Sans" panose="020B0606030504020204" pitchFamily="34" charset="0"/>
            </a:endParaRPr>
          </a:p>
          <a:p>
            <a:pPr algn="l" fontAlgn="base">
              <a:lnSpc>
                <a:spcPct val="150000"/>
              </a:lnSpc>
              <a:buFont typeface="Arial" panose="020B0604020202020204" pitchFamily="34" charset="0"/>
              <a:buChar char="•"/>
            </a:pPr>
            <a:r>
              <a:rPr lang="en-US" b="0" i="0" u="none" strike="noStrike" dirty="0">
                <a:solidFill>
                  <a:srgbClr val="1F97B2"/>
                </a:solidFill>
                <a:effectLst/>
                <a:latin typeface="Open Sans" panose="020B0606030504020204" pitchFamily="34" charset="0"/>
                <a:hlinkClick r:id="rId6"/>
              </a:rPr>
              <a:t>Guidelines for GIS-Ready Products</a:t>
            </a:r>
            <a:r>
              <a:rPr lang="en-US" b="0" i="0" u="none" strike="noStrike" dirty="0">
                <a:solidFill>
                  <a:srgbClr val="1F97B2"/>
                </a:solidFill>
                <a:effectLst/>
                <a:latin typeface="Open Sans" panose="020B0606030504020204" pitchFamily="34" charset="0"/>
              </a:rPr>
              <a:t> </a:t>
            </a:r>
            <a:r>
              <a:rPr lang="en-US" b="0" i="0" u="none" strike="noStrike" dirty="0">
                <a:solidFill>
                  <a:srgbClr val="1F97B2"/>
                </a:solidFill>
                <a:effectLst/>
                <a:latin typeface="Open Sans" panose="020B0606030504020204" pitchFamily="34" charset="0"/>
                <a:sym typeface="Wingdings" panose="05000000000000000000" pitchFamily="2" charset="2"/>
              </a:rPr>
              <a:t>(2011) It is a Draft For Comment </a:t>
            </a:r>
            <a:endParaRPr lang="en-US" b="0" i="0" dirty="0">
              <a:solidFill>
                <a:srgbClr val="666666"/>
              </a:solidFill>
              <a:effectLst/>
              <a:latin typeface="Open Sans" panose="020B0606030504020204" pitchFamily="34" charset="0"/>
            </a:endParaRPr>
          </a:p>
          <a:p>
            <a:pPr algn="l" fontAlgn="base">
              <a:lnSpc>
                <a:spcPct val="150000"/>
              </a:lnSpc>
              <a:buFont typeface="Arial" panose="020B0604020202020204" pitchFamily="34" charset="0"/>
              <a:buChar char="•"/>
            </a:pPr>
            <a:r>
              <a:rPr lang="en-US" b="0" i="0" u="none" strike="noStrike" dirty="0">
                <a:solidFill>
                  <a:srgbClr val="1F97B2"/>
                </a:solidFill>
                <a:effectLst/>
                <a:latin typeface="Open Sans" panose="020B0606030504020204" pitchFamily="34" charset="0"/>
                <a:hlinkClick r:id="rId7"/>
              </a:rPr>
              <a:t>Browse Guidelines Document (version 2)</a:t>
            </a:r>
            <a:r>
              <a:rPr lang="en-US" b="0" i="0" u="none" strike="noStrike" dirty="0">
                <a:solidFill>
                  <a:srgbClr val="1F97B2"/>
                </a:solidFill>
                <a:effectLst/>
                <a:latin typeface="Open Sans" panose="020B0606030504020204" pitchFamily="34" charset="0"/>
              </a:rPr>
              <a:t> </a:t>
            </a:r>
            <a:r>
              <a:rPr lang="en-US" b="0" i="0" u="none" strike="noStrike" dirty="0">
                <a:solidFill>
                  <a:srgbClr val="1F97B2"/>
                </a:solidFill>
                <a:effectLst/>
                <a:latin typeface="Open Sans" panose="020B0606030504020204" pitchFamily="34" charset="0"/>
                <a:sym typeface="Wingdings" panose="05000000000000000000" pitchFamily="2" charset="2"/>
              </a:rPr>
              <a:t> Link broken</a:t>
            </a:r>
            <a:endParaRPr lang="en-US" b="0" i="0" dirty="0">
              <a:solidFill>
                <a:srgbClr val="666666"/>
              </a:solidFill>
              <a:effectLst/>
              <a:latin typeface="Open Sans" panose="020B0606030504020204" pitchFamily="34" charset="0"/>
            </a:endParaRPr>
          </a:p>
          <a:p>
            <a:pPr fontAlgn="base">
              <a:lnSpc>
                <a:spcPct val="150000"/>
              </a:lnSpc>
              <a:buFont typeface="Arial" panose="020B0604020202020204" pitchFamily="34" charset="0"/>
              <a:buChar char="•"/>
            </a:pPr>
            <a:r>
              <a:rPr lang="en-US" b="0" i="0" u="none" strike="noStrike" dirty="0">
                <a:solidFill>
                  <a:srgbClr val="1F97B2"/>
                </a:solidFill>
                <a:effectLst/>
                <a:latin typeface="Open Sans" panose="020B0606030504020204" pitchFamily="34" charset="0"/>
                <a:hlinkClick r:id="rId8"/>
              </a:rPr>
              <a:t>Offline Media Trade Study</a:t>
            </a:r>
            <a:r>
              <a:rPr lang="en-US" b="0" i="0" u="none" strike="noStrike" dirty="0">
                <a:solidFill>
                  <a:srgbClr val="1F97B2"/>
                </a:solidFill>
                <a:effectLst/>
                <a:latin typeface="Open Sans" panose="020B0606030504020204" pitchFamily="34" charset="0"/>
              </a:rPr>
              <a:t> </a:t>
            </a:r>
            <a:r>
              <a:rPr lang="en-US" b="0" i="0" u="none" strike="noStrike" dirty="0">
                <a:solidFill>
                  <a:srgbClr val="1F97B2"/>
                </a:solidFill>
                <a:effectLst/>
                <a:latin typeface="Open Sans" panose="020B0606030504020204" pitchFamily="34" charset="0"/>
                <a:sym typeface="Wingdings" panose="05000000000000000000" pitchFamily="2" charset="2"/>
              </a:rPr>
              <a:t> (2012) ARCHIVE AND RECORDS MANAGEMENT </a:t>
            </a:r>
            <a:endParaRPr lang="en-US" b="0" i="0" dirty="0">
              <a:solidFill>
                <a:srgbClr val="666666"/>
              </a:solidFill>
              <a:effectLst/>
              <a:latin typeface="Open Sans" panose="020B0606030504020204" pitchFamily="34" charset="0"/>
            </a:endParaRPr>
          </a:p>
          <a:p>
            <a:pPr algn="l" fontAlgn="base">
              <a:lnSpc>
                <a:spcPct val="150000"/>
              </a:lnSpc>
              <a:buFont typeface="Arial" panose="020B0604020202020204" pitchFamily="34" charset="0"/>
              <a:buChar char="•"/>
            </a:pPr>
            <a:r>
              <a:rPr lang="en-US" b="0" i="0" u="none" strike="noStrike" dirty="0">
                <a:solidFill>
                  <a:srgbClr val="1F97B2"/>
                </a:solidFill>
                <a:effectLst/>
                <a:latin typeface="Open Sans" panose="020B0606030504020204" pitchFamily="34" charset="0"/>
                <a:hlinkClick r:id="rId9" tooltip="Data Purge Alert White Paper"/>
              </a:rPr>
              <a:t>Data Purge Alert White Paper</a:t>
            </a:r>
            <a:r>
              <a:rPr lang="en-US" b="0" i="0" u="none" strike="noStrike" dirty="0">
                <a:solidFill>
                  <a:srgbClr val="1F97B2"/>
                </a:solidFill>
                <a:effectLst/>
                <a:latin typeface="Open Sans" panose="020B0606030504020204" pitchFamily="34" charset="0"/>
              </a:rPr>
              <a:t> </a:t>
            </a:r>
            <a:r>
              <a:rPr lang="en-US" b="0" i="0" u="none" strike="noStrike" dirty="0">
                <a:solidFill>
                  <a:srgbClr val="1F97B2"/>
                </a:solidFill>
                <a:effectLst/>
                <a:latin typeface="Open Sans" panose="020B0606030504020204" pitchFamily="34" charset="0"/>
                <a:sym typeface="Wingdings" panose="05000000000000000000" pitchFamily="2" charset="2"/>
              </a:rPr>
              <a:t> No review needed</a:t>
            </a:r>
            <a:endParaRPr lang="en-US" b="0" i="0" dirty="0">
              <a:solidFill>
                <a:srgbClr val="666666"/>
              </a:solidFill>
              <a:effectLst/>
              <a:latin typeface="Open Sans" panose="020B0606030504020204" pitchFamily="34" charset="0"/>
            </a:endParaRPr>
          </a:p>
          <a:p>
            <a:pPr algn="l" fontAlgn="base">
              <a:lnSpc>
                <a:spcPct val="150000"/>
              </a:lnSpc>
              <a:buFont typeface="Arial" panose="020B0604020202020204" pitchFamily="34" charset="0"/>
              <a:buChar char="•"/>
            </a:pPr>
            <a:r>
              <a:rPr lang="en-US" b="0" i="0" u="none" strike="noStrike" dirty="0">
                <a:solidFill>
                  <a:srgbClr val="1F97B2"/>
                </a:solidFill>
                <a:effectLst/>
                <a:latin typeface="Open Sans" panose="020B0606030504020204" pitchFamily="34" charset="0"/>
                <a:hlinkClick r:id="rId10"/>
              </a:rPr>
              <a:t>WGISS Data Management and Stewardship Maturity Matrix White Paper</a:t>
            </a:r>
            <a:r>
              <a:rPr lang="en-US" b="0" i="0" u="none" strike="noStrike" dirty="0">
                <a:solidFill>
                  <a:srgbClr val="1F97B2"/>
                </a:solidFill>
                <a:effectLst/>
                <a:latin typeface="Open Sans" panose="020B0606030504020204" pitchFamily="34" charset="0"/>
              </a:rPr>
              <a:t> </a:t>
            </a:r>
            <a:r>
              <a:rPr lang="en-US" b="0" i="0" u="none" strike="noStrike" dirty="0">
                <a:solidFill>
                  <a:srgbClr val="1F97B2"/>
                </a:solidFill>
                <a:effectLst/>
                <a:latin typeface="Open Sans" panose="020B0606030504020204" pitchFamily="34" charset="0"/>
                <a:sym typeface="Wingdings" panose="05000000000000000000" pitchFamily="2" charset="2"/>
              </a:rPr>
              <a:t> Already Reviewed and ready </a:t>
            </a:r>
            <a:endParaRPr lang="en-US" b="0" i="0" dirty="0">
              <a:solidFill>
                <a:srgbClr val="666666"/>
              </a:solidFill>
              <a:effectLst/>
              <a:latin typeface="Open Sans" panose="020B0606030504020204" pitchFamily="34" charset="0"/>
            </a:endParaRPr>
          </a:p>
          <a:p>
            <a:pPr fontAlgn="base">
              <a:lnSpc>
                <a:spcPct val="150000"/>
              </a:lnSpc>
              <a:buFont typeface="Arial" panose="020B0604020202020204" pitchFamily="34" charset="0"/>
              <a:buChar char="•"/>
            </a:pPr>
            <a:r>
              <a:rPr lang="en-US" b="0" i="0" u="none" strike="noStrike" dirty="0">
                <a:solidFill>
                  <a:srgbClr val="1F97B2"/>
                </a:solidFill>
                <a:effectLst/>
                <a:latin typeface="Open Sans" panose="020B0606030504020204" pitchFamily="34" charset="0"/>
                <a:hlinkClick r:id="rId10"/>
              </a:rPr>
              <a:t>WGISS Data Management and Stewardship Maturity Matrix</a:t>
            </a:r>
            <a:r>
              <a:rPr lang="en-US" b="0" i="0" u="none" strike="noStrike" dirty="0">
                <a:solidFill>
                  <a:srgbClr val="1F97B2"/>
                </a:solidFill>
                <a:effectLst/>
                <a:latin typeface="Open Sans" panose="020B0606030504020204" pitchFamily="34" charset="0"/>
              </a:rPr>
              <a:t> </a:t>
            </a:r>
            <a:r>
              <a:rPr lang="en-US" b="0" i="0" u="none" strike="noStrike" dirty="0">
                <a:solidFill>
                  <a:srgbClr val="1F97B2"/>
                </a:solidFill>
                <a:effectLst/>
                <a:latin typeface="Open Sans" panose="020B0606030504020204" pitchFamily="34" charset="0"/>
                <a:sym typeface="Wingdings" panose="05000000000000000000" pitchFamily="2" charset="2"/>
              </a:rPr>
              <a:t> Already Reviewed and ready </a:t>
            </a:r>
            <a:endParaRPr lang="en-US" b="0" i="0" dirty="0">
              <a:solidFill>
                <a:srgbClr val="666666"/>
              </a:solidFill>
              <a:effectLst/>
              <a:latin typeface="Open Sans" panose="020B0606030504020204" pitchFamily="34" charset="0"/>
            </a:endParaRPr>
          </a:p>
          <a:p>
            <a:pPr algn="l" fontAlgn="base">
              <a:lnSpc>
                <a:spcPct val="150000"/>
              </a:lnSpc>
              <a:buFont typeface="Arial" panose="020B0604020202020204" pitchFamily="34" charset="0"/>
              <a:buChar char="•"/>
            </a:pPr>
            <a:r>
              <a:rPr lang="en-US" b="0" i="0" u="none" strike="noStrike" dirty="0">
                <a:solidFill>
                  <a:srgbClr val="1F97B2"/>
                </a:solidFill>
                <a:effectLst/>
                <a:latin typeface="Open Sans" panose="020B0606030504020204" pitchFamily="34" charset="0"/>
                <a:hlinkClick r:id="rId11"/>
              </a:rPr>
              <a:t>WGISS Data Stewardship Reference Model White Paper</a:t>
            </a:r>
            <a:r>
              <a:rPr lang="en-US" b="0" i="0" u="none" strike="noStrike" dirty="0">
                <a:solidFill>
                  <a:srgbClr val="1F97B2"/>
                </a:solidFill>
                <a:effectLst/>
                <a:latin typeface="Open Sans" panose="020B0606030504020204" pitchFamily="34" charset="0"/>
              </a:rPr>
              <a:t> </a:t>
            </a:r>
            <a:r>
              <a:rPr lang="en-US" b="0" i="0" u="none" strike="noStrike" dirty="0">
                <a:solidFill>
                  <a:srgbClr val="1F97B2"/>
                </a:solidFill>
                <a:effectLst/>
                <a:latin typeface="Open Sans" panose="020B0606030504020204" pitchFamily="34" charset="0"/>
                <a:sym typeface="Wingdings" panose="05000000000000000000" pitchFamily="2" charset="2"/>
              </a:rPr>
              <a:t> No review needed</a:t>
            </a:r>
            <a:endParaRPr lang="en-US" b="0" i="0" dirty="0">
              <a:solidFill>
                <a:srgbClr val="666666"/>
              </a:solidFill>
              <a:effectLst/>
              <a:latin typeface="Open Sans" panose="020B0606030504020204" pitchFamily="34" charset="0"/>
            </a:endParaRPr>
          </a:p>
        </p:txBody>
      </p:sp>
    </p:spTree>
    <p:extLst>
      <p:ext uri="{BB962C8B-B14F-4D97-AF65-F5344CB8AC3E}">
        <p14:creationId xmlns:p14="http://schemas.microsoft.com/office/powerpoint/2010/main" val="2971717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7A5A4A-7A54-D262-CC52-79BA706DCC34}"/>
              </a:ext>
            </a:extLst>
          </p:cNvPr>
          <p:cNvSpPr>
            <a:spLocks noGrp="1"/>
          </p:cNvSpPr>
          <p:nvPr>
            <p:ph type="body" idx="1"/>
          </p:nvPr>
        </p:nvSpPr>
        <p:spPr>
          <a:xfrm>
            <a:off x="386632" y="1445923"/>
            <a:ext cx="11413482" cy="4775482"/>
          </a:xfrm>
        </p:spPr>
        <p:txBody>
          <a:bodyPr/>
          <a:lstStyle/>
          <a:p>
            <a:r>
              <a:rPr lang="en-US" dirty="0"/>
              <a:t>Refresh the Best Practice in terms of:</a:t>
            </a:r>
          </a:p>
          <a:p>
            <a:pPr marL="1295390" lvl="2" indent="-380990">
              <a:lnSpc>
                <a:spcPct val="100000"/>
              </a:lnSpc>
              <a:buClr>
                <a:schemeClr val="tx1"/>
              </a:buClr>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New terms introduced by the rapid technology evolution</a:t>
            </a:r>
          </a:p>
          <a:p>
            <a:pPr marL="1295390" lvl="2" indent="-380990">
              <a:lnSpc>
                <a:spcPct val="100000"/>
              </a:lnSpc>
              <a:buClr>
                <a:schemeClr val="tx1"/>
              </a:buClr>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Updates of the Document References considering the BP created in different periods</a:t>
            </a:r>
          </a:p>
          <a:p>
            <a:pPr marL="1295390" lvl="2" indent="-380990">
              <a:lnSpc>
                <a:spcPct val="100000"/>
              </a:lnSpc>
              <a:buClr>
                <a:schemeClr val="tx1"/>
              </a:buClr>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Harmonising statements considering the full vision of the BPs in WGISS-DSIG landscape</a:t>
            </a:r>
          </a:p>
          <a:p>
            <a:pPr marL="1295390" lvl="2" indent="-380990">
              <a:lnSpc>
                <a:spcPct val="100000"/>
              </a:lnSpc>
              <a:buClr>
                <a:schemeClr val="tx1"/>
              </a:buClr>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Adding/updating, when needed, use cases, recommendation and guidelines</a:t>
            </a:r>
          </a:p>
          <a:p>
            <a:pPr marL="571500" indent="-571500">
              <a:lnSpc>
                <a:spcPct val="100000"/>
              </a:lnSpc>
              <a:buClr>
                <a:schemeClr val="tx1"/>
              </a:buClr>
              <a:buFont typeface="Wingdings" panose="05000000000000000000" pitchFamily="2" charset="2"/>
              <a:buChar char="v"/>
            </a:pPr>
            <a:r>
              <a:rPr lang="en-GB" dirty="0"/>
              <a:t>Close the following actions:</a:t>
            </a:r>
          </a:p>
          <a:p>
            <a:pPr marL="914400" lvl="2" indent="0">
              <a:lnSpc>
                <a:spcPct val="100000"/>
              </a:lnSpc>
              <a:buClr>
                <a:schemeClr val="tx1"/>
              </a:buClr>
              <a:buNone/>
            </a:pPr>
            <a:endParaRPr lang="en-US" dirty="0"/>
          </a:p>
        </p:txBody>
      </p:sp>
      <p:sp>
        <p:nvSpPr>
          <p:cNvPr id="4" name="Title 3">
            <a:extLst>
              <a:ext uri="{FF2B5EF4-FFF2-40B4-BE49-F238E27FC236}">
                <a16:creationId xmlns:a16="http://schemas.microsoft.com/office/drawing/2014/main" id="{6F4D5506-6F09-7BDD-0508-A095C8FC0FE2}"/>
              </a:ext>
            </a:extLst>
          </p:cNvPr>
          <p:cNvSpPr>
            <a:spLocks noGrp="1"/>
          </p:cNvSpPr>
          <p:nvPr>
            <p:ph type="title"/>
          </p:nvPr>
        </p:nvSpPr>
        <p:spPr/>
        <p:txBody>
          <a:bodyPr/>
          <a:lstStyle/>
          <a:p>
            <a:pPr>
              <a:lnSpc>
                <a:spcPct val="100000"/>
              </a:lnSpc>
              <a:buClr>
                <a:srgbClr val="000000"/>
              </a:buClr>
            </a:pPr>
            <a:r>
              <a:rPr lang="en-US" sz="2800" b="1" dirty="0">
                <a:solidFill>
                  <a:schemeClr val="bg1"/>
                </a:solidFill>
              </a:rPr>
              <a:t>Executive Summary</a:t>
            </a:r>
          </a:p>
        </p:txBody>
      </p:sp>
      <p:pic>
        <p:nvPicPr>
          <p:cNvPr id="8" name="Picture 7">
            <a:extLst>
              <a:ext uri="{FF2B5EF4-FFF2-40B4-BE49-F238E27FC236}">
                <a16:creationId xmlns:a16="http://schemas.microsoft.com/office/drawing/2014/main" id="{F5626B09-1026-4140-F5D9-BC6F5E3CCB8A}"/>
              </a:ext>
            </a:extLst>
          </p:cNvPr>
          <p:cNvPicPr>
            <a:picLocks noChangeAspect="1"/>
          </p:cNvPicPr>
          <p:nvPr/>
        </p:nvPicPr>
        <p:blipFill>
          <a:blip r:embed="rId2"/>
          <a:stretch>
            <a:fillRect/>
          </a:stretch>
        </p:blipFill>
        <p:spPr>
          <a:xfrm>
            <a:off x="951139" y="3973149"/>
            <a:ext cx="10848975" cy="572972"/>
          </a:xfrm>
          <a:prstGeom prst="rect">
            <a:avLst/>
          </a:prstGeom>
        </p:spPr>
      </p:pic>
      <p:pic>
        <p:nvPicPr>
          <p:cNvPr id="10" name="Picture 9">
            <a:extLst>
              <a:ext uri="{FF2B5EF4-FFF2-40B4-BE49-F238E27FC236}">
                <a16:creationId xmlns:a16="http://schemas.microsoft.com/office/drawing/2014/main" id="{C89FAE4E-5000-4474-1A96-69C5F16957D6}"/>
              </a:ext>
            </a:extLst>
          </p:cNvPr>
          <p:cNvPicPr>
            <a:picLocks noChangeAspect="1"/>
          </p:cNvPicPr>
          <p:nvPr/>
        </p:nvPicPr>
        <p:blipFill>
          <a:blip r:embed="rId3"/>
          <a:stretch>
            <a:fillRect/>
          </a:stretch>
        </p:blipFill>
        <p:spPr>
          <a:xfrm>
            <a:off x="951138" y="4687702"/>
            <a:ext cx="10848975" cy="572972"/>
          </a:xfrm>
          <a:prstGeom prst="rect">
            <a:avLst/>
          </a:prstGeom>
        </p:spPr>
      </p:pic>
    </p:spTree>
    <p:extLst>
      <p:ext uri="{BB962C8B-B14F-4D97-AF65-F5344CB8AC3E}">
        <p14:creationId xmlns:p14="http://schemas.microsoft.com/office/powerpoint/2010/main" val="382001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CA1DAA4-26BF-E324-AF91-A6331623EE49}"/>
              </a:ext>
            </a:extLst>
          </p:cNvPr>
          <p:cNvSpPr txBox="1">
            <a:spLocks/>
          </p:cNvSpPr>
          <p:nvPr/>
        </p:nvSpPr>
        <p:spPr>
          <a:xfrm>
            <a:off x="223216" y="189902"/>
            <a:ext cx="5872784" cy="574516"/>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chemeClr val="bg1"/>
                </a:solidFill>
              </a:rPr>
              <a:t>DSIG BP Landscape</a:t>
            </a:r>
          </a:p>
        </p:txBody>
      </p:sp>
      <p:graphicFrame>
        <p:nvGraphicFramePr>
          <p:cNvPr id="6" name="Object 5">
            <a:extLst>
              <a:ext uri="{FF2B5EF4-FFF2-40B4-BE49-F238E27FC236}">
                <a16:creationId xmlns:a16="http://schemas.microsoft.com/office/drawing/2014/main" id="{41922BC0-EC87-A576-03A7-7106F8BB5905}"/>
              </a:ext>
            </a:extLst>
          </p:cNvPr>
          <p:cNvGraphicFramePr>
            <a:graphicFrameLocks noChangeAspect="1"/>
          </p:cNvGraphicFramePr>
          <p:nvPr/>
        </p:nvGraphicFramePr>
        <p:xfrm>
          <a:off x="379376" y="1228725"/>
          <a:ext cx="8162925" cy="2200275"/>
        </p:xfrm>
        <a:graphic>
          <a:graphicData uri="http://schemas.openxmlformats.org/presentationml/2006/ole">
            <mc:AlternateContent xmlns:mc="http://schemas.openxmlformats.org/markup-compatibility/2006">
              <mc:Choice xmlns:v="urn:schemas-microsoft-com:vml" Requires="v">
                <p:oleObj name="Bitmap Image" r:id="rId2" imgW="8163000" imgH="2200320" progId="PBrush">
                  <p:embed/>
                </p:oleObj>
              </mc:Choice>
              <mc:Fallback>
                <p:oleObj name="Bitmap Image" r:id="rId2" imgW="8163000" imgH="2200320" progId="PBrush">
                  <p:embed/>
                  <p:pic>
                    <p:nvPicPr>
                      <p:cNvPr id="6" name="Object 5">
                        <a:extLst>
                          <a:ext uri="{FF2B5EF4-FFF2-40B4-BE49-F238E27FC236}">
                            <a16:creationId xmlns:a16="http://schemas.microsoft.com/office/drawing/2014/main" id="{41922BC0-EC87-A576-03A7-7106F8BB5905}"/>
                          </a:ext>
                        </a:extLst>
                      </p:cNvPr>
                      <p:cNvPicPr/>
                      <p:nvPr/>
                    </p:nvPicPr>
                    <p:blipFill>
                      <a:blip r:embed="rId3"/>
                      <a:stretch>
                        <a:fillRect/>
                      </a:stretch>
                    </p:blipFill>
                    <p:spPr>
                      <a:xfrm>
                        <a:off x="379376" y="1228725"/>
                        <a:ext cx="8162925" cy="22002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19C33E1-D039-E35B-2B6C-F61B087B44B2}"/>
              </a:ext>
            </a:extLst>
          </p:cNvPr>
          <p:cNvGraphicFramePr>
            <a:graphicFrameLocks noChangeAspect="1"/>
          </p:cNvGraphicFramePr>
          <p:nvPr/>
        </p:nvGraphicFramePr>
        <p:xfrm>
          <a:off x="3609706" y="3622638"/>
          <a:ext cx="7003168" cy="2745888"/>
        </p:xfrm>
        <a:graphic>
          <a:graphicData uri="http://schemas.openxmlformats.org/presentationml/2006/ole">
            <mc:AlternateContent xmlns:mc="http://schemas.openxmlformats.org/markup-compatibility/2006">
              <mc:Choice xmlns:v="urn:schemas-microsoft-com:vml" Requires="v">
                <p:oleObj name="Bitmap Image" r:id="rId4" imgW="5781600" imgH="2266920" progId="PBrush">
                  <p:embed/>
                </p:oleObj>
              </mc:Choice>
              <mc:Fallback>
                <p:oleObj name="Bitmap Image" r:id="rId4" imgW="5781600" imgH="2266920" progId="PBrush">
                  <p:embed/>
                  <p:pic>
                    <p:nvPicPr>
                      <p:cNvPr id="7" name="Object 6">
                        <a:extLst>
                          <a:ext uri="{FF2B5EF4-FFF2-40B4-BE49-F238E27FC236}">
                            <a16:creationId xmlns:a16="http://schemas.microsoft.com/office/drawing/2014/main" id="{819C33E1-D039-E35B-2B6C-F61B087B44B2}"/>
                          </a:ext>
                        </a:extLst>
                      </p:cNvPr>
                      <p:cNvPicPr/>
                      <p:nvPr/>
                    </p:nvPicPr>
                    <p:blipFill>
                      <a:blip r:embed="rId5"/>
                      <a:stretch>
                        <a:fillRect/>
                      </a:stretch>
                    </p:blipFill>
                    <p:spPr>
                      <a:xfrm>
                        <a:off x="3609706" y="3622638"/>
                        <a:ext cx="7003168" cy="2745888"/>
                      </a:xfrm>
                      <a:prstGeom prst="rect">
                        <a:avLst/>
                      </a:prstGeom>
                    </p:spPr>
                  </p:pic>
                </p:oleObj>
              </mc:Fallback>
            </mc:AlternateContent>
          </a:graphicData>
        </a:graphic>
      </p:graphicFrame>
    </p:spTree>
    <p:extLst>
      <p:ext uri="{BB962C8B-B14F-4D97-AF65-F5344CB8AC3E}">
        <p14:creationId xmlns:p14="http://schemas.microsoft.com/office/powerpoint/2010/main" val="383917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F492-F3C3-1042-B3F7-E57E50D5DA55}"/>
              </a:ext>
            </a:extLst>
          </p:cNvPr>
          <p:cNvSpPr>
            <a:spLocks noGrp="1"/>
          </p:cNvSpPr>
          <p:nvPr>
            <p:ph type="title"/>
          </p:nvPr>
        </p:nvSpPr>
        <p:spPr>
          <a:xfrm>
            <a:off x="346055" y="135312"/>
            <a:ext cx="10343107" cy="666975"/>
          </a:xfrm>
        </p:spPr>
        <p:txBody>
          <a:bodyPr/>
          <a:lstStyle/>
          <a:p>
            <a:r>
              <a:rPr lang="en-GB" sz="2800" b="1" dirty="0">
                <a:solidFill>
                  <a:schemeClr val="bg1"/>
                </a:solidFill>
              </a:rPr>
              <a:t>Preview Image Principle</a:t>
            </a:r>
          </a:p>
        </p:txBody>
      </p:sp>
      <p:sp>
        <p:nvSpPr>
          <p:cNvPr id="5" name="Content Placeholder 4">
            <a:extLst>
              <a:ext uri="{FF2B5EF4-FFF2-40B4-BE49-F238E27FC236}">
                <a16:creationId xmlns:a16="http://schemas.microsoft.com/office/drawing/2014/main" id="{89D9A668-E4E8-A69F-EF10-57D50427616B}"/>
              </a:ext>
            </a:extLst>
          </p:cNvPr>
          <p:cNvSpPr>
            <a:spLocks noGrp="1"/>
          </p:cNvSpPr>
          <p:nvPr>
            <p:ph idx="1"/>
          </p:nvPr>
        </p:nvSpPr>
        <p:spPr/>
        <p:txBody>
          <a:bodyPr/>
          <a:lstStyle/>
          <a:p>
            <a:endParaRPr lang="en-US" dirty="0"/>
          </a:p>
        </p:txBody>
      </p:sp>
      <p:graphicFrame>
        <p:nvGraphicFramePr>
          <p:cNvPr id="4" name="Object 3">
            <a:extLst>
              <a:ext uri="{FF2B5EF4-FFF2-40B4-BE49-F238E27FC236}">
                <a16:creationId xmlns:a16="http://schemas.microsoft.com/office/drawing/2014/main" id="{408D3BF4-18D0-A477-F14B-B3585A020851}"/>
              </a:ext>
            </a:extLst>
          </p:cNvPr>
          <p:cNvGraphicFramePr>
            <a:graphicFrameLocks noChangeAspect="1"/>
          </p:cNvGraphicFramePr>
          <p:nvPr>
            <p:extLst>
              <p:ext uri="{D42A27DB-BD31-4B8C-83A1-F6EECF244321}">
                <p14:modId xmlns:p14="http://schemas.microsoft.com/office/powerpoint/2010/main" val="1106312881"/>
              </p:ext>
            </p:extLst>
          </p:nvPr>
        </p:nvGraphicFramePr>
        <p:xfrm>
          <a:off x="1141769" y="765748"/>
          <a:ext cx="9367758" cy="2663252"/>
        </p:xfrm>
        <a:graphic>
          <a:graphicData uri="http://schemas.openxmlformats.org/presentationml/2006/ole">
            <mc:AlternateContent xmlns:mc="http://schemas.openxmlformats.org/markup-compatibility/2006">
              <mc:Choice xmlns:v="urn:schemas-microsoft-com:vml" Requires="v">
                <p:oleObj name="Bitmap Image" r:id="rId2" imgW="6734160" imgH="1914480" progId="PBrush">
                  <p:embed/>
                </p:oleObj>
              </mc:Choice>
              <mc:Fallback>
                <p:oleObj name="Bitmap Image" r:id="rId2" imgW="6734160" imgH="1914480" progId="PBrush">
                  <p:embed/>
                  <p:pic>
                    <p:nvPicPr>
                      <p:cNvPr id="4" name="Object 3">
                        <a:extLst>
                          <a:ext uri="{FF2B5EF4-FFF2-40B4-BE49-F238E27FC236}">
                            <a16:creationId xmlns:a16="http://schemas.microsoft.com/office/drawing/2014/main" id="{408D3BF4-18D0-A477-F14B-B3585A020851}"/>
                          </a:ext>
                        </a:extLst>
                      </p:cNvPr>
                      <p:cNvPicPr/>
                      <p:nvPr/>
                    </p:nvPicPr>
                    <p:blipFill>
                      <a:blip r:embed="rId3"/>
                      <a:stretch>
                        <a:fillRect/>
                      </a:stretch>
                    </p:blipFill>
                    <p:spPr>
                      <a:xfrm>
                        <a:off x="1141769" y="765748"/>
                        <a:ext cx="9367758" cy="266325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98272DC2-8C29-E10F-A776-1FC999AF35D2}"/>
              </a:ext>
            </a:extLst>
          </p:cNvPr>
          <p:cNvSpPr txBox="1"/>
          <p:nvPr/>
        </p:nvSpPr>
        <p:spPr>
          <a:xfrm>
            <a:off x="1346873" y="3725441"/>
            <a:ext cx="9498253"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Is it a real BP?</a:t>
            </a:r>
          </a:p>
          <a:p>
            <a:pPr marL="285750" indent="-285750">
              <a:buFont typeface="Arial" panose="020B0604020202020204" pitchFamily="34" charset="0"/>
              <a:buChar char="•"/>
            </a:pPr>
            <a:r>
              <a:rPr lang="en-US" sz="2000" dirty="0"/>
              <a:t>Could it be removed? It seems to be a general statement concept already present in other BPs?</a:t>
            </a:r>
          </a:p>
        </p:txBody>
      </p:sp>
      <p:sp>
        <p:nvSpPr>
          <p:cNvPr id="6" name="TextBox 5">
            <a:extLst>
              <a:ext uri="{FF2B5EF4-FFF2-40B4-BE49-F238E27FC236}">
                <a16:creationId xmlns:a16="http://schemas.microsoft.com/office/drawing/2014/main" id="{D9956911-CC74-06D3-30C7-75FB097B4DFE}"/>
              </a:ext>
            </a:extLst>
          </p:cNvPr>
          <p:cNvSpPr txBox="1"/>
          <p:nvPr/>
        </p:nvSpPr>
        <p:spPr>
          <a:xfrm>
            <a:off x="2934208" y="2952931"/>
            <a:ext cx="5166799" cy="707886"/>
          </a:xfrm>
          <a:prstGeom prst="rect">
            <a:avLst/>
          </a:prstGeom>
          <a:noFill/>
        </p:spPr>
        <p:txBody>
          <a:bodyPr wrap="none" rtlCol="0">
            <a:spAutoFit/>
          </a:bodyPr>
          <a:lstStyle/>
          <a:p>
            <a:r>
              <a:rPr lang="en-US" sz="4000" b="1" dirty="0">
                <a:solidFill>
                  <a:schemeClr val="accent2">
                    <a:lumMod val="75000"/>
                  </a:schemeClr>
                </a:solidFill>
              </a:rPr>
              <a:t>CONTENT VERIFIED</a:t>
            </a:r>
          </a:p>
        </p:txBody>
      </p:sp>
      <p:sp>
        <p:nvSpPr>
          <p:cNvPr id="7" name="TextBox 6">
            <a:extLst>
              <a:ext uri="{FF2B5EF4-FFF2-40B4-BE49-F238E27FC236}">
                <a16:creationId xmlns:a16="http://schemas.microsoft.com/office/drawing/2014/main" id="{648B96B2-70C9-8850-37D8-05169EDA2A71}"/>
              </a:ext>
            </a:extLst>
          </p:cNvPr>
          <p:cNvSpPr txBox="1"/>
          <p:nvPr/>
        </p:nvSpPr>
        <p:spPr>
          <a:xfrm>
            <a:off x="1992938" y="4805728"/>
            <a:ext cx="7059946" cy="707886"/>
          </a:xfrm>
          <a:prstGeom prst="rect">
            <a:avLst/>
          </a:prstGeom>
          <a:noFill/>
        </p:spPr>
        <p:txBody>
          <a:bodyPr wrap="none" rtlCol="0">
            <a:spAutoFit/>
          </a:bodyPr>
          <a:lstStyle/>
          <a:p>
            <a:r>
              <a:rPr lang="en-US" sz="2000" dirty="0"/>
              <a:t>It was suggested to readdress the whole concept of browse.</a:t>
            </a:r>
          </a:p>
          <a:p>
            <a:endParaRPr lang="en-US" sz="2000" dirty="0"/>
          </a:p>
        </p:txBody>
      </p:sp>
      <p:sp>
        <p:nvSpPr>
          <p:cNvPr id="8" name="TextBox 7">
            <a:extLst>
              <a:ext uri="{FF2B5EF4-FFF2-40B4-BE49-F238E27FC236}">
                <a16:creationId xmlns:a16="http://schemas.microsoft.com/office/drawing/2014/main" id="{5318F9AE-C6CC-BD84-A9DC-6A726581B8B3}"/>
              </a:ext>
            </a:extLst>
          </p:cNvPr>
          <p:cNvSpPr txBox="1"/>
          <p:nvPr/>
        </p:nvSpPr>
        <p:spPr>
          <a:xfrm>
            <a:off x="447675" y="5501935"/>
            <a:ext cx="11283858" cy="1138773"/>
          </a:xfrm>
          <a:prstGeom prst="rect">
            <a:avLst/>
          </a:prstGeom>
          <a:noFill/>
        </p:spPr>
        <p:txBody>
          <a:bodyPr wrap="none" rtlCol="0">
            <a:spAutoFit/>
          </a:bodyPr>
          <a:lstStyle/>
          <a:p>
            <a:pPr algn="ctr"/>
            <a:r>
              <a:rPr lang="en-US" sz="1800" dirty="0">
                <a:solidFill>
                  <a:srgbClr val="000000"/>
                </a:solidFill>
                <a:effectLst/>
                <a:latin typeface="Times New Roman" panose="02020603050405020304" pitchFamily="18" charset="0"/>
                <a:ea typeface="Times New Roman" panose="02020603050405020304" pitchFamily="18" charset="0"/>
              </a:rPr>
              <a:t>In Preservation Guideline Best Practice the THEME 7: DATA EXPLOITATION AND RE-PROCESSING seems to be </a:t>
            </a:r>
          </a:p>
          <a:p>
            <a:pPr algn="ctr"/>
            <a:r>
              <a:rPr lang="en-US" sz="1800" dirty="0">
                <a:latin typeface="Times New Roman" panose="02020603050405020304" pitchFamily="18" charset="0"/>
                <a:ea typeface="Times New Roman" panose="02020603050405020304" pitchFamily="18" charset="0"/>
              </a:rPr>
              <a:t>the right place for readdressing the concept, in particular in </a:t>
            </a:r>
          </a:p>
          <a:p>
            <a:pPr algn="ctr"/>
            <a:r>
              <a:rPr lang="en-US" sz="1800" b="1" u="sng"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GUIDELINE 7.10 – Facilitation of data exploitation - (Level C)</a:t>
            </a:r>
            <a:r>
              <a:rPr lang="en-US" sz="1800" b="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 </a:t>
            </a:r>
            <a:endParaRPr lang="en-US" sz="1800" b="1" u="sng" dirty="0">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algn="ctr"/>
            <a:endParaRPr lang="en-US" dirty="0"/>
          </a:p>
        </p:txBody>
      </p:sp>
    </p:spTree>
    <p:extLst>
      <p:ext uri="{BB962C8B-B14F-4D97-AF65-F5344CB8AC3E}">
        <p14:creationId xmlns:p14="http://schemas.microsoft.com/office/powerpoint/2010/main" val="16215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F492-F3C3-1042-B3F7-E57E50D5DA55}"/>
              </a:ext>
            </a:extLst>
          </p:cNvPr>
          <p:cNvSpPr>
            <a:spLocks noGrp="1"/>
          </p:cNvSpPr>
          <p:nvPr>
            <p:ph type="title"/>
          </p:nvPr>
        </p:nvSpPr>
        <p:spPr>
          <a:xfrm>
            <a:off x="346055" y="135312"/>
            <a:ext cx="10343107" cy="666975"/>
          </a:xfrm>
        </p:spPr>
        <p:txBody>
          <a:bodyPr/>
          <a:lstStyle/>
          <a:p>
            <a:r>
              <a:rPr lang="en-GB" sz="2800" b="1" dirty="0">
                <a:solidFill>
                  <a:schemeClr val="bg1"/>
                </a:solidFill>
              </a:rPr>
              <a:t>Data Management Statement</a:t>
            </a:r>
          </a:p>
        </p:txBody>
      </p:sp>
      <p:sp>
        <p:nvSpPr>
          <p:cNvPr id="5" name="Content Placeholder 4">
            <a:extLst>
              <a:ext uri="{FF2B5EF4-FFF2-40B4-BE49-F238E27FC236}">
                <a16:creationId xmlns:a16="http://schemas.microsoft.com/office/drawing/2014/main" id="{89D9A668-E4E8-A69F-EF10-57D50427616B}"/>
              </a:ext>
            </a:extLst>
          </p:cNvPr>
          <p:cNvSpPr>
            <a:spLocks noGrp="1"/>
          </p:cNvSpPr>
          <p:nvPr>
            <p:ph idx="1"/>
          </p:nvPr>
        </p:nvSpPr>
        <p:spPr/>
        <p:txBody>
          <a:bodyPr/>
          <a:lstStyle/>
          <a:p>
            <a:endParaRPr lang="en-US" dirty="0"/>
          </a:p>
        </p:txBody>
      </p:sp>
      <p:graphicFrame>
        <p:nvGraphicFramePr>
          <p:cNvPr id="3" name="Object 2">
            <a:extLst>
              <a:ext uri="{FF2B5EF4-FFF2-40B4-BE49-F238E27FC236}">
                <a16:creationId xmlns:a16="http://schemas.microsoft.com/office/drawing/2014/main" id="{AD055079-51CA-8B69-AE4A-447DE8DBF9E2}"/>
              </a:ext>
            </a:extLst>
          </p:cNvPr>
          <p:cNvGraphicFramePr>
            <a:graphicFrameLocks noChangeAspect="1"/>
          </p:cNvGraphicFramePr>
          <p:nvPr>
            <p:extLst>
              <p:ext uri="{D42A27DB-BD31-4B8C-83A1-F6EECF244321}">
                <p14:modId xmlns:p14="http://schemas.microsoft.com/office/powerpoint/2010/main" val="3949525236"/>
              </p:ext>
            </p:extLst>
          </p:nvPr>
        </p:nvGraphicFramePr>
        <p:xfrm>
          <a:off x="236669" y="1178184"/>
          <a:ext cx="4910966" cy="4981627"/>
        </p:xfrm>
        <a:graphic>
          <a:graphicData uri="http://schemas.openxmlformats.org/presentationml/2006/ole">
            <mc:AlternateContent xmlns:mc="http://schemas.openxmlformats.org/markup-compatibility/2006">
              <mc:Choice xmlns:v="urn:schemas-microsoft-com:vml" Requires="v">
                <p:oleObj name="Bitmap Image" r:id="rId2" imgW="6620040" imgH="6715080" progId="PBrush">
                  <p:embed/>
                </p:oleObj>
              </mc:Choice>
              <mc:Fallback>
                <p:oleObj name="Bitmap Image" r:id="rId2" imgW="6620040" imgH="6715080" progId="PBrush">
                  <p:embed/>
                  <p:pic>
                    <p:nvPicPr>
                      <p:cNvPr id="3" name="Object 2">
                        <a:extLst>
                          <a:ext uri="{FF2B5EF4-FFF2-40B4-BE49-F238E27FC236}">
                            <a16:creationId xmlns:a16="http://schemas.microsoft.com/office/drawing/2014/main" id="{AD055079-51CA-8B69-AE4A-447DE8DBF9E2}"/>
                          </a:ext>
                        </a:extLst>
                      </p:cNvPr>
                      <p:cNvPicPr/>
                      <p:nvPr/>
                    </p:nvPicPr>
                    <p:blipFill>
                      <a:blip r:embed="rId3"/>
                      <a:stretch>
                        <a:fillRect/>
                      </a:stretch>
                    </p:blipFill>
                    <p:spPr>
                      <a:xfrm>
                        <a:off x="236669" y="1178184"/>
                        <a:ext cx="4910966" cy="4981627"/>
                      </a:xfrm>
                      <a:prstGeom prst="rect">
                        <a:avLst/>
                      </a:prstGeom>
                      <a:ln>
                        <a:solidFill>
                          <a:schemeClr val="accent1"/>
                        </a:solidFill>
                      </a:ln>
                    </p:spPr>
                  </p:pic>
                </p:oleObj>
              </mc:Fallback>
            </mc:AlternateContent>
          </a:graphicData>
        </a:graphic>
      </p:graphicFrame>
      <p:sp>
        <p:nvSpPr>
          <p:cNvPr id="4" name="TextBox 3">
            <a:extLst>
              <a:ext uri="{FF2B5EF4-FFF2-40B4-BE49-F238E27FC236}">
                <a16:creationId xmlns:a16="http://schemas.microsoft.com/office/drawing/2014/main" id="{81627134-1151-6BBE-6EA7-D8D715EE98AB}"/>
              </a:ext>
            </a:extLst>
          </p:cNvPr>
          <p:cNvSpPr txBox="1"/>
          <p:nvPr/>
        </p:nvSpPr>
        <p:spPr>
          <a:xfrm>
            <a:off x="5147635" y="2178713"/>
            <a:ext cx="6659097"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It is not a real Best Practice</a:t>
            </a:r>
          </a:p>
          <a:p>
            <a:pPr marL="285750" indent="-285750">
              <a:buFont typeface="Arial" panose="020B0604020202020204" pitchFamily="34" charset="0"/>
              <a:buChar char="•"/>
            </a:pPr>
            <a:r>
              <a:rPr lang="en-US" sz="2000" dirty="0"/>
              <a:t>It includes concepts already present in other BPs.</a:t>
            </a:r>
          </a:p>
        </p:txBody>
      </p:sp>
      <p:sp>
        <p:nvSpPr>
          <p:cNvPr id="6" name="TextBox 5">
            <a:extLst>
              <a:ext uri="{FF2B5EF4-FFF2-40B4-BE49-F238E27FC236}">
                <a16:creationId xmlns:a16="http://schemas.microsoft.com/office/drawing/2014/main" id="{1037B46A-87C9-6FDB-47EA-CB3187245308}"/>
              </a:ext>
            </a:extLst>
          </p:cNvPr>
          <p:cNvSpPr txBox="1"/>
          <p:nvPr/>
        </p:nvSpPr>
        <p:spPr>
          <a:xfrm>
            <a:off x="5248085" y="3756638"/>
            <a:ext cx="7140389" cy="1323439"/>
          </a:xfrm>
          <a:prstGeom prst="rect">
            <a:avLst/>
          </a:prstGeom>
          <a:noFill/>
        </p:spPr>
        <p:txBody>
          <a:bodyPr wrap="square" rtlCol="0">
            <a:spAutoFit/>
          </a:bodyPr>
          <a:lstStyle/>
          <a:p>
            <a:pPr algn="ctr"/>
            <a:r>
              <a:rPr lang="en-US" sz="4000" b="1" dirty="0">
                <a:solidFill>
                  <a:schemeClr val="accent2">
                    <a:lumMod val="75000"/>
                  </a:schemeClr>
                </a:solidFill>
              </a:rPr>
              <a:t>CONTENT VERIFIED and DOCUMENT REMOVED </a:t>
            </a:r>
          </a:p>
        </p:txBody>
      </p:sp>
    </p:spTree>
    <p:extLst>
      <p:ext uri="{BB962C8B-B14F-4D97-AF65-F5344CB8AC3E}">
        <p14:creationId xmlns:p14="http://schemas.microsoft.com/office/powerpoint/2010/main" val="122791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F492-F3C3-1042-B3F7-E57E50D5DA55}"/>
              </a:ext>
            </a:extLst>
          </p:cNvPr>
          <p:cNvSpPr>
            <a:spLocks noGrp="1"/>
          </p:cNvSpPr>
          <p:nvPr>
            <p:ph type="title"/>
          </p:nvPr>
        </p:nvSpPr>
        <p:spPr>
          <a:xfrm>
            <a:off x="346056" y="135312"/>
            <a:ext cx="9432646" cy="666975"/>
          </a:xfrm>
        </p:spPr>
        <p:txBody>
          <a:bodyPr/>
          <a:lstStyle/>
          <a:p>
            <a:r>
              <a:rPr lang="en-GB" sz="2800" b="1" dirty="0">
                <a:solidFill>
                  <a:schemeClr val="bg1"/>
                </a:solidFill>
              </a:rPr>
              <a:t>Preservation Workflow</a:t>
            </a:r>
          </a:p>
        </p:txBody>
      </p:sp>
      <p:sp>
        <p:nvSpPr>
          <p:cNvPr id="5" name="Content Placeholder 4">
            <a:extLst>
              <a:ext uri="{FF2B5EF4-FFF2-40B4-BE49-F238E27FC236}">
                <a16:creationId xmlns:a16="http://schemas.microsoft.com/office/drawing/2014/main" id="{89D9A668-E4E8-A69F-EF10-57D50427616B}"/>
              </a:ext>
            </a:extLst>
          </p:cNvPr>
          <p:cNvSpPr>
            <a:spLocks noGrp="1"/>
          </p:cNvSpPr>
          <p:nvPr>
            <p:ph idx="1"/>
          </p:nvPr>
        </p:nvSpPr>
        <p:spPr/>
        <p:txBody>
          <a:bodyPr/>
          <a:lstStyle/>
          <a:p>
            <a:endParaRPr lang="en-US" dirty="0"/>
          </a:p>
        </p:txBody>
      </p:sp>
      <p:graphicFrame>
        <p:nvGraphicFramePr>
          <p:cNvPr id="4" name="Object 3">
            <a:extLst>
              <a:ext uri="{FF2B5EF4-FFF2-40B4-BE49-F238E27FC236}">
                <a16:creationId xmlns:a16="http://schemas.microsoft.com/office/drawing/2014/main" id="{728D3B3D-3F45-F868-9CD9-27E53B277696}"/>
              </a:ext>
            </a:extLst>
          </p:cNvPr>
          <p:cNvGraphicFramePr>
            <a:graphicFrameLocks noChangeAspect="1"/>
          </p:cNvGraphicFramePr>
          <p:nvPr>
            <p:extLst>
              <p:ext uri="{D42A27DB-BD31-4B8C-83A1-F6EECF244321}">
                <p14:modId xmlns:p14="http://schemas.microsoft.com/office/powerpoint/2010/main" val="435243924"/>
              </p:ext>
            </p:extLst>
          </p:nvPr>
        </p:nvGraphicFramePr>
        <p:xfrm>
          <a:off x="258310" y="1213990"/>
          <a:ext cx="4072288" cy="4947925"/>
        </p:xfrm>
        <a:graphic>
          <a:graphicData uri="http://schemas.openxmlformats.org/presentationml/2006/ole">
            <mc:AlternateContent xmlns:mc="http://schemas.openxmlformats.org/markup-compatibility/2006">
              <mc:Choice xmlns:v="urn:schemas-microsoft-com:vml" Requires="v">
                <p:oleObj name="Bitmap Image" r:id="rId2" imgW="5762520" imgH="7000920" progId="PBrush">
                  <p:embed/>
                </p:oleObj>
              </mc:Choice>
              <mc:Fallback>
                <p:oleObj name="Bitmap Image" r:id="rId2" imgW="5762520" imgH="7000920" progId="PBrush">
                  <p:embed/>
                  <p:pic>
                    <p:nvPicPr>
                      <p:cNvPr id="4" name="Object 3">
                        <a:extLst>
                          <a:ext uri="{FF2B5EF4-FFF2-40B4-BE49-F238E27FC236}">
                            <a16:creationId xmlns:a16="http://schemas.microsoft.com/office/drawing/2014/main" id="{728D3B3D-3F45-F868-9CD9-27E53B277696}"/>
                          </a:ext>
                        </a:extLst>
                      </p:cNvPr>
                      <p:cNvPicPr/>
                      <p:nvPr/>
                    </p:nvPicPr>
                    <p:blipFill>
                      <a:blip r:embed="rId3"/>
                      <a:stretch>
                        <a:fillRect/>
                      </a:stretch>
                    </p:blipFill>
                    <p:spPr>
                      <a:xfrm>
                        <a:off x="258310" y="1213990"/>
                        <a:ext cx="4072288" cy="4947925"/>
                      </a:xfrm>
                      <a:prstGeom prst="rect">
                        <a:avLst/>
                      </a:prstGeom>
                      <a:ln>
                        <a:solidFill>
                          <a:schemeClr val="accent1"/>
                        </a:solidFill>
                      </a:ln>
                    </p:spPr>
                  </p:pic>
                </p:oleObj>
              </mc:Fallback>
            </mc:AlternateContent>
          </a:graphicData>
        </a:graphic>
      </p:graphicFrame>
      <p:sp>
        <p:nvSpPr>
          <p:cNvPr id="3" name="TextBox 2">
            <a:extLst>
              <a:ext uri="{FF2B5EF4-FFF2-40B4-BE49-F238E27FC236}">
                <a16:creationId xmlns:a16="http://schemas.microsoft.com/office/drawing/2014/main" id="{89EB9D37-5B8B-CE41-55BA-8BAB0D7FF242}"/>
              </a:ext>
            </a:extLst>
          </p:cNvPr>
          <p:cNvSpPr txBox="1"/>
          <p:nvPr/>
        </p:nvSpPr>
        <p:spPr>
          <a:xfrm>
            <a:off x="4647304" y="1904104"/>
            <a:ext cx="6745062"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It contains all detailed tasks of the Reference Model White Paper</a:t>
            </a:r>
          </a:p>
          <a:p>
            <a:pPr marL="285750" indent="-285750">
              <a:buFont typeface="Arial" panose="020B0604020202020204" pitchFamily="34" charset="0"/>
              <a:buChar char="•"/>
            </a:pPr>
            <a:r>
              <a:rPr lang="en-US" sz="2000" dirty="0"/>
              <a:t>The document needed a refreshment in terms of terminology and a verification of the links inside</a:t>
            </a:r>
          </a:p>
          <a:p>
            <a:pPr marL="285750" indent="-285750">
              <a:buFont typeface="Arial" panose="020B0604020202020204" pitchFamily="34" charset="0"/>
              <a:buChar char="•"/>
            </a:pPr>
            <a:r>
              <a:rPr lang="en-US" sz="2000" dirty="0"/>
              <a:t>The references to the “Reference Model White Paper” and DMSMM  have been added</a:t>
            </a:r>
          </a:p>
        </p:txBody>
      </p:sp>
      <p:sp>
        <p:nvSpPr>
          <p:cNvPr id="6" name="TextBox 5">
            <a:extLst>
              <a:ext uri="{FF2B5EF4-FFF2-40B4-BE49-F238E27FC236}">
                <a16:creationId xmlns:a16="http://schemas.microsoft.com/office/drawing/2014/main" id="{63F2625E-09C0-CF89-A6EC-8AD490DA75D6}"/>
              </a:ext>
            </a:extLst>
          </p:cNvPr>
          <p:cNvSpPr txBox="1"/>
          <p:nvPr/>
        </p:nvSpPr>
        <p:spPr>
          <a:xfrm>
            <a:off x="4793301" y="3967952"/>
            <a:ext cx="7140389" cy="1323439"/>
          </a:xfrm>
          <a:prstGeom prst="rect">
            <a:avLst/>
          </a:prstGeom>
          <a:noFill/>
        </p:spPr>
        <p:txBody>
          <a:bodyPr wrap="square" rtlCol="0">
            <a:spAutoFit/>
          </a:bodyPr>
          <a:lstStyle/>
          <a:p>
            <a:pPr algn="ctr"/>
            <a:r>
              <a:rPr lang="en-US" sz="4000" b="1" dirty="0">
                <a:solidFill>
                  <a:schemeClr val="accent2">
                    <a:lumMod val="75000"/>
                  </a:schemeClr>
                </a:solidFill>
              </a:rPr>
              <a:t>CONTENT VERIFIED and DOCUMENT UPDATED </a:t>
            </a:r>
          </a:p>
        </p:txBody>
      </p:sp>
    </p:spTree>
    <p:extLst>
      <p:ext uri="{BB962C8B-B14F-4D97-AF65-F5344CB8AC3E}">
        <p14:creationId xmlns:p14="http://schemas.microsoft.com/office/powerpoint/2010/main" val="254899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60FBF8-4EE2-0316-D540-77CC07A26EE1}"/>
              </a:ext>
            </a:extLst>
          </p:cNvPr>
          <p:cNvPicPr>
            <a:picLocks noChangeAspect="1"/>
          </p:cNvPicPr>
          <p:nvPr/>
        </p:nvPicPr>
        <p:blipFill>
          <a:blip r:embed="rId2"/>
          <a:stretch>
            <a:fillRect/>
          </a:stretch>
        </p:blipFill>
        <p:spPr>
          <a:xfrm>
            <a:off x="5761607" y="3429639"/>
            <a:ext cx="5523405" cy="2781151"/>
          </a:xfrm>
          <a:prstGeom prst="rect">
            <a:avLst/>
          </a:prstGeom>
        </p:spPr>
      </p:pic>
      <p:sp>
        <p:nvSpPr>
          <p:cNvPr id="2" name="Title 1">
            <a:extLst>
              <a:ext uri="{FF2B5EF4-FFF2-40B4-BE49-F238E27FC236}">
                <a16:creationId xmlns:a16="http://schemas.microsoft.com/office/drawing/2014/main" id="{4C0FF492-F3C3-1042-B3F7-E57E50D5DA55}"/>
              </a:ext>
            </a:extLst>
          </p:cNvPr>
          <p:cNvSpPr>
            <a:spLocks noGrp="1"/>
          </p:cNvSpPr>
          <p:nvPr>
            <p:ph type="title"/>
          </p:nvPr>
        </p:nvSpPr>
        <p:spPr>
          <a:xfrm>
            <a:off x="346055" y="135312"/>
            <a:ext cx="10343107" cy="666975"/>
          </a:xfrm>
        </p:spPr>
        <p:txBody>
          <a:bodyPr/>
          <a:lstStyle/>
          <a:p>
            <a:r>
              <a:rPr lang="en-GB" sz="2800" b="1" dirty="0">
                <a:solidFill>
                  <a:schemeClr val="bg1"/>
                </a:solidFill>
              </a:rPr>
              <a:t>Preservation Guidelines</a:t>
            </a:r>
          </a:p>
        </p:txBody>
      </p:sp>
      <p:sp>
        <p:nvSpPr>
          <p:cNvPr id="5" name="Content Placeholder 4">
            <a:extLst>
              <a:ext uri="{FF2B5EF4-FFF2-40B4-BE49-F238E27FC236}">
                <a16:creationId xmlns:a16="http://schemas.microsoft.com/office/drawing/2014/main" id="{89D9A668-E4E8-A69F-EF10-57D50427616B}"/>
              </a:ext>
            </a:extLst>
          </p:cNvPr>
          <p:cNvSpPr>
            <a:spLocks noGrp="1"/>
          </p:cNvSpPr>
          <p:nvPr>
            <p:ph idx="1"/>
          </p:nvPr>
        </p:nvSpPr>
        <p:spPr/>
        <p:txBody>
          <a:bodyPr/>
          <a:lstStyle/>
          <a:p>
            <a:endParaRPr lang="en-US" dirty="0"/>
          </a:p>
        </p:txBody>
      </p:sp>
      <p:graphicFrame>
        <p:nvGraphicFramePr>
          <p:cNvPr id="3" name="Object 2">
            <a:extLst>
              <a:ext uri="{FF2B5EF4-FFF2-40B4-BE49-F238E27FC236}">
                <a16:creationId xmlns:a16="http://schemas.microsoft.com/office/drawing/2014/main" id="{FFD20716-FD60-BF42-307B-7DF44F515F01}"/>
              </a:ext>
            </a:extLst>
          </p:cNvPr>
          <p:cNvGraphicFramePr>
            <a:graphicFrameLocks noChangeAspect="1"/>
          </p:cNvGraphicFramePr>
          <p:nvPr>
            <p:extLst>
              <p:ext uri="{D42A27DB-BD31-4B8C-83A1-F6EECF244321}">
                <p14:modId xmlns:p14="http://schemas.microsoft.com/office/powerpoint/2010/main" val="4041213815"/>
              </p:ext>
            </p:extLst>
          </p:nvPr>
        </p:nvGraphicFramePr>
        <p:xfrm>
          <a:off x="506966" y="1117171"/>
          <a:ext cx="4075792" cy="5093619"/>
        </p:xfrm>
        <a:graphic>
          <a:graphicData uri="http://schemas.openxmlformats.org/presentationml/2006/ole">
            <mc:AlternateContent xmlns:mc="http://schemas.openxmlformats.org/markup-compatibility/2006">
              <mc:Choice xmlns:v="urn:schemas-microsoft-com:vml" Requires="v">
                <p:oleObj name="Bitmap Image" r:id="rId3" imgW="6257880" imgH="7819920" progId="PBrush">
                  <p:embed/>
                </p:oleObj>
              </mc:Choice>
              <mc:Fallback>
                <p:oleObj name="Bitmap Image" r:id="rId3" imgW="6257880" imgH="7819920" progId="PBrush">
                  <p:embed/>
                  <p:pic>
                    <p:nvPicPr>
                      <p:cNvPr id="3" name="Object 2">
                        <a:extLst>
                          <a:ext uri="{FF2B5EF4-FFF2-40B4-BE49-F238E27FC236}">
                            <a16:creationId xmlns:a16="http://schemas.microsoft.com/office/drawing/2014/main" id="{FFD20716-FD60-BF42-307B-7DF44F515F01}"/>
                          </a:ext>
                        </a:extLst>
                      </p:cNvPr>
                      <p:cNvPicPr/>
                      <p:nvPr/>
                    </p:nvPicPr>
                    <p:blipFill>
                      <a:blip r:embed="rId4"/>
                      <a:stretch>
                        <a:fillRect/>
                      </a:stretch>
                    </p:blipFill>
                    <p:spPr>
                      <a:xfrm>
                        <a:off x="506966" y="1117171"/>
                        <a:ext cx="4075792" cy="5093619"/>
                      </a:xfrm>
                      <a:prstGeom prst="rect">
                        <a:avLst/>
                      </a:prstGeom>
                      <a:ln>
                        <a:solidFill>
                          <a:schemeClr val="accent1"/>
                        </a:solidFill>
                      </a:ln>
                    </p:spPr>
                  </p:pic>
                </p:oleObj>
              </mc:Fallback>
            </mc:AlternateContent>
          </a:graphicData>
        </a:graphic>
      </p:graphicFrame>
      <p:sp>
        <p:nvSpPr>
          <p:cNvPr id="4" name="TextBox 3">
            <a:extLst>
              <a:ext uri="{FF2B5EF4-FFF2-40B4-BE49-F238E27FC236}">
                <a16:creationId xmlns:a16="http://schemas.microsoft.com/office/drawing/2014/main" id="{7B244532-5F5D-49B0-DD50-8DAEAD5D7B69}"/>
              </a:ext>
            </a:extLst>
          </p:cNvPr>
          <p:cNvSpPr txBox="1"/>
          <p:nvPr/>
        </p:nvSpPr>
        <p:spPr>
          <a:xfrm>
            <a:off x="4582758" y="1772323"/>
            <a:ext cx="6485140"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Only minor changes in the THEME 7: DATA EXPLOITATION AND RE-PROCESSING - GUIDELINE 7.12 – Facilitate data citation - (Level B): Landing page concept added</a:t>
            </a:r>
          </a:p>
          <a:p>
            <a:pPr marL="285750" indent="-285750">
              <a:buFont typeface="Arial" panose="020B0604020202020204" pitchFamily="34" charset="0"/>
              <a:buChar char="•"/>
            </a:pPr>
            <a:r>
              <a:rPr lang="en-US" sz="2000" dirty="0"/>
              <a:t>More effort to verify all references inside e.g. </a:t>
            </a:r>
          </a:p>
          <a:p>
            <a:pPr marL="285750" indent="-285750">
              <a:buFont typeface="Arial" panose="020B0604020202020204" pitchFamily="34" charset="0"/>
              <a:buChar char="•"/>
            </a:pPr>
            <a:endParaRPr lang="en-US" sz="2000" dirty="0"/>
          </a:p>
        </p:txBody>
      </p:sp>
      <p:sp>
        <p:nvSpPr>
          <p:cNvPr id="6" name="TextBox 5">
            <a:extLst>
              <a:ext uri="{FF2B5EF4-FFF2-40B4-BE49-F238E27FC236}">
                <a16:creationId xmlns:a16="http://schemas.microsoft.com/office/drawing/2014/main" id="{AA81CD31-754A-A3D6-8104-66E71D2869C5}"/>
              </a:ext>
            </a:extLst>
          </p:cNvPr>
          <p:cNvSpPr txBox="1"/>
          <p:nvPr/>
        </p:nvSpPr>
        <p:spPr>
          <a:xfrm>
            <a:off x="222436" y="4366467"/>
            <a:ext cx="12086963" cy="707886"/>
          </a:xfrm>
          <a:prstGeom prst="rect">
            <a:avLst/>
          </a:prstGeom>
          <a:noFill/>
        </p:spPr>
        <p:txBody>
          <a:bodyPr wrap="none" rtlCol="0">
            <a:spAutoFit/>
          </a:bodyPr>
          <a:lstStyle/>
          <a:p>
            <a:r>
              <a:rPr lang="en-US" sz="4000" b="1" dirty="0">
                <a:solidFill>
                  <a:schemeClr val="accent2">
                    <a:lumMod val="75000"/>
                  </a:schemeClr>
                </a:solidFill>
              </a:rPr>
              <a:t>CONTENT VERIFIED and DOCUMENT UPDATED </a:t>
            </a:r>
          </a:p>
        </p:txBody>
      </p:sp>
    </p:spTree>
    <p:extLst>
      <p:ext uri="{BB962C8B-B14F-4D97-AF65-F5344CB8AC3E}">
        <p14:creationId xmlns:p14="http://schemas.microsoft.com/office/powerpoint/2010/main" val="295295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F492-F3C3-1042-B3F7-E57E50D5DA55}"/>
              </a:ext>
            </a:extLst>
          </p:cNvPr>
          <p:cNvSpPr>
            <a:spLocks noGrp="1"/>
          </p:cNvSpPr>
          <p:nvPr>
            <p:ph type="title"/>
          </p:nvPr>
        </p:nvSpPr>
        <p:spPr>
          <a:xfrm>
            <a:off x="190781" y="215152"/>
            <a:ext cx="10343107" cy="666975"/>
          </a:xfrm>
        </p:spPr>
        <p:txBody>
          <a:bodyPr/>
          <a:lstStyle/>
          <a:p>
            <a:r>
              <a:rPr lang="en-GB" sz="2800" b="1" dirty="0">
                <a:solidFill>
                  <a:schemeClr val="bg1"/>
                </a:solidFill>
              </a:rPr>
              <a:t>Preservation </a:t>
            </a:r>
            <a:r>
              <a:rPr lang="en-GB" sz="2800" b="1" dirty="0" err="1">
                <a:solidFill>
                  <a:schemeClr val="bg1"/>
                </a:solidFill>
              </a:rPr>
              <a:t>DataSet</a:t>
            </a:r>
            <a:r>
              <a:rPr lang="en-GB" sz="2800" b="1" dirty="0">
                <a:solidFill>
                  <a:schemeClr val="bg1"/>
                </a:solidFill>
              </a:rPr>
              <a:t> Content</a:t>
            </a:r>
          </a:p>
        </p:txBody>
      </p:sp>
      <p:graphicFrame>
        <p:nvGraphicFramePr>
          <p:cNvPr id="4" name="Content Placeholder 3">
            <a:extLst>
              <a:ext uri="{FF2B5EF4-FFF2-40B4-BE49-F238E27FC236}">
                <a16:creationId xmlns:a16="http://schemas.microsoft.com/office/drawing/2014/main" id="{BCA6CACE-F1CB-75A5-4DA0-C324985B84EF}"/>
              </a:ext>
            </a:extLst>
          </p:cNvPr>
          <p:cNvGraphicFramePr>
            <a:graphicFrameLocks noGrp="1"/>
          </p:cNvGraphicFramePr>
          <p:nvPr>
            <p:ph idx="1"/>
          </p:nvPr>
        </p:nvGraphicFramePr>
        <p:xfrm>
          <a:off x="0" y="0"/>
          <a:ext cx="0" cy="0"/>
        </p:xfrm>
        <a:graphic>
          <a:graphicData uri="http://schemas.openxmlformats.org/drawingml/2006/table">
            <a:tbl>
              <a:tblPr firstRow="1" firstCol="1" bandRow="1" bandCol="1">
                <a:tableStyleId>{5C22544A-7EE6-4342-B048-85BDC9FD1C3A}</a:tableStyleId>
              </a:tblPr>
              <a:tblGrid>
                <a:gridCol w="25400">
                  <a:extLst>
                    <a:ext uri="{9D8B030D-6E8A-4147-A177-3AD203B41FA5}">
                      <a16:colId xmlns:a16="http://schemas.microsoft.com/office/drawing/2014/main" val="1465730119"/>
                    </a:ext>
                  </a:extLst>
                </a:gridCol>
                <a:gridCol w="25400">
                  <a:extLst>
                    <a:ext uri="{9D8B030D-6E8A-4147-A177-3AD203B41FA5}">
                      <a16:colId xmlns:a16="http://schemas.microsoft.com/office/drawing/2014/main" val="1992572190"/>
                    </a:ext>
                  </a:extLst>
                </a:gridCol>
                <a:gridCol w="25400">
                  <a:extLst>
                    <a:ext uri="{9D8B030D-6E8A-4147-A177-3AD203B41FA5}">
                      <a16:colId xmlns:a16="http://schemas.microsoft.com/office/drawing/2014/main" val="429707449"/>
                    </a:ext>
                  </a:extLst>
                </a:gridCol>
                <a:gridCol w="25400">
                  <a:extLst>
                    <a:ext uri="{9D8B030D-6E8A-4147-A177-3AD203B41FA5}">
                      <a16:colId xmlns:a16="http://schemas.microsoft.com/office/drawing/2014/main" val="691362195"/>
                    </a:ext>
                  </a:extLst>
                </a:gridCol>
                <a:gridCol w="25400">
                  <a:extLst>
                    <a:ext uri="{9D8B030D-6E8A-4147-A177-3AD203B41FA5}">
                      <a16:colId xmlns:a16="http://schemas.microsoft.com/office/drawing/2014/main" val="3747416575"/>
                    </a:ext>
                  </a:extLst>
                </a:gridCol>
                <a:gridCol w="25400">
                  <a:extLst>
                    <a:ext uri="{9D8B030D-6E8A-4147-A177-3AD203B41FA5}">
                      <a16:colId xmlns:a16="http://schemas.microsoft.com/office/drawing/2014/main" val="296918727"/>
                    </a:ext>
                  </a:extLst>
                </a:gridCol>
              </a:tblGrid>
              <a:tr h="0">
                <a:tc>
                  <a:txBody>
                    <a:bodyPr/>
                    <a:lstStyle/>
                    <a:p>
                      <a:pPr marL="0" marR="0" algn="l">
                        <a:spcBef>
                          <a:spcPts val="0"/>
                        </a:spcBef>
                        <a:spcAft>
                          <a:spcPts val="800"/>
                        </a:spcAft>
                      </a:pPr>
                      <a:r>
                        <a:rPr lang="en-US" sz="100">
                          <a:effectLst/>
                        </a:rPr>
                        <a:t>MO 1.24</a:t>
                      </a:r>
                      <a:endParaRPr lang="en-US" sz="100">
                        <a:effectLst/>
                        <a:latin typeface="Times New Roman" panose="02020603050405020304" pitchFamily="18" charset="0"/>
                        <a:ea typeface="MS Mincho" panose="02020609040205080304" pitchFamily="49" charset="-128"/>
                      </a:endParaRPr>
                    </a:p>
                  </a:txBody>
                  <a:tcPr marL="0" marR="0" marT="0" marB="0" anchor="ctr"/>
                </a:tc>
                <a:tc>
                  <a:txBody>
                    <a:bodyPr/>
                    <a:lstStyle/>
                    <a:p>
                      <a:pPr marL="0" marR="0" algn="l">
                        <a:spcBef>
                          <a:spcPts val="0"/>
                        </a:spcBef>
                        <a:spcAft>
                          <a:spcPts val="800"/>
                        </a:spcAft>
                      </a:pPr>
                      <a:r>
                        <a:rPr lang="en-US" sz="100">
                          <a:effectLst/>
                        </a:rPr>
                        <a:t>Doc / Data Records</a:t>
                      </a:r>
                      <a:endParaRPr lang="en-US" sz="100">
                        <a:effectLst/>
                        <a:latin typeface="Times New Roman" panose="02020603050405020304" pitchFamily="18" charset="0"/>
                        <a:ea typeface="MS Mincho" panose="02020609040205080304" pitchFamily="49" charset="-128"/>
                      </a:endParaRPr>
                    </a:p>
                  </a:txBody>
                  <a:tcPr marL="0" marR="0" marT="0" marB="0" anchor="ctr"/>
                </a:tc>
                <a:tc>
                  <a:txBody>
                    <a:bodyPr/>
                    <a:lstStyle/>
                    <a:p>
                      <a:pPr marL="0" marR="0" algn="l">
                        <a:spcBef>
                          <a:spcPts val="0"/>
                        </a:spcBef>
                        <a:spcAft>
                          <a:spcPts val="800"/>
                        </a:spcAft>
                      </a:pPr>
                      <a:r>
                        <a:rPr lang="en-US" sz="100">
                          <a:effectLst/>
                        </a:rPr>
                        <a:t>FDR (Fundamental Data records) activities documentation and Data</a:t>
                      </a:r>
                      <a:endParaRPr lang="en-US" sz="100">
                        <a:effectLst/>
                        <a:latin typeface="Times New Roman" panose="02020603050405020304" pitchFamily="18" charset="0"/>
                        <a:ea typeface="MS Mincho" panose="02020609040205080304" pitchFamily="49" charset="-128"/>
                      </a:endParaRPr>
                    </a:p>
                  </a:txBody>
                  <a:tcPr marL="0" marR="0" marT="0" marB="0" anchor="ctr"/>
                </a:tc>
                <a:tc>
                  <a:txBody>
                    <a:bodyPr/>
                    <a:lstStyle/>
                    <a:p>
                      <a:pPr marL="0" marR="0" algn="just">
                        <a:spcBef>
                          <a:spcPts val="125"/>
                        </a:spcBef>
                        <a:spcAft>
                          <a:spcPts val="0"/>
                        </a:spcAft>
                        <a:tabLst>
                          <a:tab pos="274320" algn="l"/>
                          <a:tab pos="731520" algn="l"/>
                          <a:tab pos="1097280" algn="l"/>
                          <a:tab pos="1463040" algn="l"/>
                          <a:tab pos="1828800" algn="l"/>
                        </a:tabLst>
                      </a:pPr>
                      <a:r>
                        <a:rPr lang="en-US" sz="100">
                          <a:effectLst/>
                        </a:rPr>
                        <a:t>Describes the Fundamental Data Records activities and relations with the FDR datasets.</a:t>
                      </a:r>
                    </a:p>
                    <a:p>
                      <a:pPr marL="0" marR="0" algn="just">
                        <a:spcBef>
                          <a:spcPts val="40"/>
                        </a:spcBef>
                        <a:spcAft>
                          <a:spcPts val="0"/>
                        </a:spcAft>
                        <a:tabLst>
                          <a:tab pos="274320" algn="l"/>
                          <a:tab pos="731520" algn="l"/>
                          <a:tab pos="1097280" algn="l"/>
                          <a:tab pos="1463040" algn="l"/>
                          <a:tab pos="1828800" algn="l"/>
                        </a:tabLst>
                      </a:pPr>
                      <a:r>
                        <a:rPr lang="en-US" sz="100">
                          <a:effectLst/>
                        </a:rPr>
                        <a:t> </a:t>
                      </a:r>
                    </a:p>
                    <a:p>
                      <a:pPr marL="0" marR="0" algn="l">
                        <a:spcBef>
                          <a:spcPts val="0"/>
                        </a:spcBef>
                        <a:spcAft>
                          <a:spcPts val="800"/>
                        </a:spcAft>
                      </a:pPr>
                      <a:r>
                        <a:rPr lang="en-US" sz="100">
                          <a:effectLst/>
                        </a:rPr>
                        <a:t>Documentation about the FDR.</a:t>
                      </a:r>
                      <a:endParaRPr lang="en-US" sz="100">
                        <a:effectLst/>
                        <a:latin typeface="Times New Roman" panose="02020603050405020304" pitchFamily="18" charset="0"/>
                        <a:ea typeface="MS Mincho" panose="02020609040205080304" pitchFamily="49" charset="-128"/>
                      </a:endParaRPr>
                    </a:p>
                  </a:txBody>
                  <a:tcPr marL="0" marR="0" marT="0" marB="0" anchor="ctr"/>
                </a:tc>
                <a:tc>
                  <a:txBody>
                    <a:bodyPr/>
                    <a:lstStyle/>
                    <a:p>
                      <a:pPr marL="0" marR="0" algn="l">
                        <a:spcBef>
                          <a:spcPts val="0"/>
                        </a:spcBef>
                        <a:spcAft>
                          <a:spcPts val="800"/>
                        </a:spcAft>
                      </a:pPr>
                      <a:r>
                        <a:rPr lang="en-US" sz="100">
                          <a:effectLst/>
                        </a:rPr>
                        <a:t>All documentation about the FDR data quality. </a:t>
                      </a:r>
                      <a:endParaRPr lang="en-US" sz="100">
                        <a:effectLst/>
                        <a:latin typeface="Times New Roman" panose="02020603050405020304" pitchFamily="18" charset="0"/>
                        <a:ea typeface="MS Mincho" panose="02020609040205080304" pitchFamily="49" charset="-128"/>
                      </a:endParaRPr>
                    </a:p>
                  </a:txBody>
                  <a:tcPr marL="0" marR="0" marT="0" marB="0" anchor="ctr"/>
                </a:tc>
                <a:tc>
                  <a:txBody>
                    <a:bodyPr/>
                    <a:lstStyle/>
                    <a:p>
                      <a:pPr marL="0" marR="0" algn="l">
                        <a:spcBef>
                          <a:spcPts val="0"/>
                        </a:spcBef>
                        <a:spcAft>
                          <a:spcPts val="800"/>
                        </a:spcAft>
                      </a:pPr>
                      <a:r>
                        <a:rPr lang="en-US" sz="100" dirty="0">
                          <a:effectLst/>
                        </a:rPr>
                        <a:t> </a:t>
                      </a:r>
                      <a:endParaRPr lang="en-US" sz="1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4182968447"/>
                  </a:ext>
                </a:extLst>
              </a:tr>
            </a:tbl>
          </a:graphicData>
        </a:graphic>
      </p:graphicFrame>
      <p:graphicFrame>
        <p:nvGraphicFramePr>
          <p:cNvPr id="7" name="Object 6">
            <a:extLst>
              <a:ext uri="{FF2B5EF4-FFF2-40B4-BE49-F238E27FC236}">
                <a16:creationId xmlns:a16="http://schemas.microsoft.com/office/drawing/2014/main" id="{D149950E-F19D-1C14-0B15-FC8F2AF349CE}"/>
              </a:ext>
            </a:extLst>
          </p:cNvPr>
          <p:cNvGraphicFramePr>
            <a:graphicFrameLocks noChangeAspect="1"/>
          </p:cNvGraphicFramePr>
          <p:nvPr>
            <p:extLst>
              <p:ext uri="{D42A27DB-BD31-4B8C-83A1-F6EECF244321}">
                <p14:modId xmlns:p14="http://schemas.microsoft.com/office/powerpoint/2010/main" val="2567915703"/>
              </p:ext>
            </p:extLst>
          </p:nvPr>
        </p:nvGraphicFramePr>
        <p:xfrm>
          <a:off x="291057" y="1744758"/>
          <a:ext cx="3470060" cy="4450226"/>
        </p:xfrm>
        <a:graphic>
          <a:graphicData uri="http://schemas.openxmlformats.org/presentationml/2006/ole">
            <mc:AlternateContent xmlns:mc="http://schemas.openxmlformats.org/markup-compatibility/2006">
              <mc:Choice xmlns:v="urn:schemas-microsoft-com:vml" Requires="v">
                <p:oleObj name="Bitmap Image" r:id="rId2" imgW="6334200" imgH="8124840" progId="PBrush">
                  <p:embed/>
                </p:oleObj>
              </mc:Choice>
              <mc:Fallback>
                <p:oleObj name="Bitmap Image" r:id="rId2" imgW="6334200" imgH="8124840" progId="PBrush">
                  <p:embed/>
                  <p:pic>
                    <p:nvPicPr>
                      <p:cNvPr id="7" name="Object 6">
                        <a:extLst>
                          <a:ext uri="{FF2B5EF4-FFF2-40B4-BE49-F238E27FC236}">
                            <a16:creationId xmlns:a16="http://schemas.microsoft.com/office/drawing/2014/main" id="{D149950E-F19D-1C14-0B15-FC8F2AF349CE}"/>
                          </a:ext>
                        </a:extLst>
                      </p:cNvPr>
                      <p:cNvPicPr/>
                      <p:nvPr/>
                    </p:nvPicPr>
                    <p:blipFill>
                      <a:blip r:embed="rId3"/>
                      <a:stretch>
                        <a:fillRect/>
                      </a:stretch>
                    </p:blipFill>
                    <p:spPr>
                      <a:xfrm>
                        <a:off x="291057" y="1744758"/>
                        <a:ext cx="3470060" cy="4450226"/>
                      </a:xfrm>
                      <a:prstGeom prst="rect">
                        <a:avLst/>
                      </a:prstGeom>
                      <a:ln>
                        <a:solidFill>
                          <a:schemeClr val="accent1"/>
                        </a:solidFill>
                      </a:ln>
                    </p:spPr>
                  </p:pic>
                </p:oleObj>
              </mc:Fallback>
            </mc:AlternateContent>
          </a:graphicData>
        </a:graphic>
      </p:graphicFrame>
      <p:sp>
        <p:nvSpPr>
          <p:cNvPr id="3" name="TextBox 2">
            <a:extLst>
              <a:ext uri="{FF2B5EF4-FFF2-40B4-BE49-F238E27FC236}">
                <a16:creationId xmlns:a16="http://schemas.microsoft.com/office/drawing/2014/main" id="{7A110114-2666-29D8-E8EA-7C12A8F99D34}"/>
              </a:ext>
            </a:extLst>
          </p:cNvPr>
          <p:cNvSpPr txBox="1"/>
          <p:nvPr/>
        </p:nvSpPr>
        <p:spPr>
          <a:xfrm>
            <a:off x="3477506" y="1125880"/>
            <a:ext cx="8195603" cy="1477328"/>
          </a:xfrm>
          <a:prstGeom prst="rect">
            <a:avLst/>
          </a:prstGeom>
          <a:noFill/>
        </p:spPr>
        <p:txBody>
          <a:bodyPr wrap="square" rtlCol="0">
            <a:spAutoFit/>
          </a:bodyPr>
          <a:lstStyle/>
          <a:p>
            <a:endParaRPr lang="en-US" sz="1800" dirty="0"/>
          </a:p>
          <a:p>
            <a:pPr marL="285750" indent="-285750">
              <a:buFont typeface="Arial" panose="020B0604020202020204" pitchFamily="34" charset="0"/>
              <a:buChar char="•"/>
            </a:pPr>
            <a:r>
              <a:rPr lang="en-US" sz="1800" dirty="0"/>
              <a:t>Lessons Learned: using it in the ESA Preservation Workflow task the Data Curator identified few additional notes and elements to be added to the BP.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pic>
        <p:nvPicPr>
          <p:cNvPr id="10" name="Picture 9">
            <a:extLst>
              <a:ext uri="{FF2B5EF4-FFF2-40B4-BE49-F238E27FC236}">
                <a16:creationId xmlns:a16="http://schemas.microsoft.com/office/drawing/2014/main" id="{D7245F54-9967-DBE7-F7D9-93A9396247D3}"/>
              </a:ext>
            </a:extLst>
          </p:cNvPr>
          <p:cNvPicPr>
            <a:picLocks noChangeAspect="1"/>
          </p:cNvPicPr>
          <p:nvPr/>
        </p:nvPicPr>
        <p:blipFill>
          <a:blip r:embed="rId4"/>
          <a:stretch>
            <a:fillRect/>
          </a:stretch>
        </p:blipFill>
        <p:spPr>
          <a:xfrm>
            <a:off x="4860508" y="2055843"/>
            <a:ext cx="4898599" cy="1057603"/>
          </a:xfrm>
          <a:prstGeom prst="rect">
            <a:avLst/>
          </a:prstGeom>
        </p:spPr>
      </p:pic>
      <p:pic>
        <p:nvPicPr>
          <p:cNvPr id="12" name="Picture 11">
            <a:extLst>
              <a:ext uri="{FF2B5EF4-FFF2-40B4-BE49-F238E27FC236}">
                <a16:creationId xmlns:a16="http://schemas.microsoft.com/office/drawing/2014/main" id="{46AFD97B-E006-EDC7-DF1A-9359862DC37F}"/>
              </a:ext>
            </a:extLst>
          </p:cNvPr>
          <p:cNvPicPr>
            <a:picLocks noChangeAspect="1"/>
          </p:cNvPicPr>
          <p:nvPr/>
        </p:nvPicPr>
        <p:blipFill>
          <a:blip r:embed="rId5"/>
          <a:stretch>
            <a:fillRect/>
          </a:stretch>
        </p:blipFill>
        <p:spPr>
          <a:xfrm>
            <a:off x="4860508" y="3205174"/>
            <a:ext cx="4898599" cy="3240679"/>
          </a:xfrm>
          <a:prstGeom prst="rect">
            <a:avLst/>
          </a:prstGeom>
        </p:spPr>
      </p:pic>
      <p:sp>
        <p:nvSpPr>
          <p:cNvPr id="13" name="TextBox 12">
            <a:extLst>
              <a:ext uri="{FF2B5EF4-FFF2-40B4-BE49-F238E27FC236}">
                <a16:creationId xmlns:a16="http://schemas.microsoft.com/office/drawing/2014/main" id="{9C8BB6DA-83EC-BC87-3A41-44F17D01E2A8}"/>
              </a:ext>
            </a:extLst>
          </p:cNvPr>
          <p:cNvSpPr txBox="1"/>
          <p:nvPr/>
        </p:nvSpPr>
        <p:spPr>
          <a:xfrm>
            <a:off x="0" y="1006094"/>
            <a:ext cx="11746666" cy="738664"/>
          </a:xfrm>
          <a:prstGeom prst="rect">
            <a:avLst/>
          </a:prstGeom>
          <a:noFill/>
        </p:spPr>
        <p:txBody>
          <a:bodyPr wrap="square" rtlCol="0">
            <a:spAutoFit/>
          </a:bodyPr>
          <a:lstStyle/>
          <a:p>
            <a:r>
              <a:rPr lang="en-US" sz="1400" dirty="0"/>
              <a:t>Starting point for ISO/DIS 19165-2 Geographic information — Preservation of digital data and metadata —- Part 2: Content specifications for earth observation data and derived digital products</a:t>
            </a:r>
          </a:p>
          <a:p>
            <a:endParaRPr lang="en-US" dirty="0"/>
          </a:p>
        </p:txBody>
      </p:sp>
      <p:sp>
        <p:nvSpPr>
          <p:cNvPr id="14" name="TextBox 13">
            <a:extLst>
              <a:ext uri="{FF2B5EF4-FFF2-40B4-BE49-F238E27FC236}">
                <a16:creationId xmlns:a16="http://schemas.microsoft.com/office/drawing/2014/main" id="{77DDEBBC-A89E-7600-8BC3-CB193630BB44}"/>
              </a:ext>
            </a:extLst>
          </p:cNvPr>
          <p:cNvSpPr txBox="1"/>
          <p:nvPr/>
        </p:nvSpPr>
        <p:spPr>
          <a:xfrm>
            <a:off x="222436" y="4366467"/>
            <a:ext cx="12086963" cy="707886"/>
          </a:xfrm>
          <a:prstGeom prst="rect">
            <a:avLst/>
          </a:prstGeom>
          <a:noFill/>
        </p:spPr>
        <p:txBody>
          <a:bodyPr wrap="none" rtlCol="0">
            <a:spAutoFit/>
          </a:bodyPr>
          <a:lstStyle/>
          <a:p>
            <a:r>
              <a:rPr lang="en-US" sz="4000" b="1" dirty="0">
                <a:solidFill>
                  <a:schemeClr val="accent2">
                    <a:lumMod val="75000"/>
                  </a:schemeClr>
                </a:solidFill>
              </a:rPr>
              <a:t>CONTENT VERIFIED and DOCUMENT UPDATED </a:t>
            </a:r>
          </a:p>
        </p:txBody>
      </p:sp>
    </p:spTree>
    <p:extLst>
      <p:ext uri="{BB962C8B-B14F-4D97-AF65-F5344CB8AC3E}">
        <p14:creationId xmlns:p14="http://schemas.microsoft.com/office/powerpoint/2010/main" val="282744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par>
                                <p:cTn id="24" presetID="6"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9D9A668-E4E8-A69F-EF10-57D50427616B}"/>
              </a:ext>
            </a:extLst>
          </p:cNvPr>
          <p:cNvSpPr>
            <a:spLocks noGrp="1"/>
          </p:cNvSpPr>
          <p:nvPr>
            <p:ph idx="1"/>
          </p:nvPr>
        </p:nvSpPr>
        <p:spPr/>
        <p:txBody>
          <a:bodyPr/>
          <a:lstStyle/>
          <a:p>
            <a:endParaRPr lang="en-US" dirty="0"/>
          </a:p>
        </p:txBody>
      </p:sp>
      <p:graphicFrame>
        <p:nvGraphicFramePr>
          <p:cNvPr id="4" name="Object 3">
            <a:extLst>
              <a:ext uri="{FF2B5EF4-FFF2-40B4-BE49-F238E27FC236}">
                <a16:creationId xmlns:a16="http://schemas.microsoft.com/office/drawing/2014/main" id="{A0DD8EDD-1957-D466-2A0C-61BAF6E136A6}"/>
              </a:ext>
            </a:extLst>
          </p:cNvPr>
          <p:cNvGraphicFramePr>
            <a:graphicFrameLocks noChangeAspect="1"/>
          </p:cNvGraphicFramePr>
          <p:nvPr>
            <p:extLst>
              <p:ext uri="{D42A27DB-BD31-4B8C-83A1-F6EECF244321}">
                <p14:modId xmlns:p14="http://schemas.microsoft.com/office/powerpoint/2010/main" val="2717651308"/>
              </p:ext>
            </p:extLst>
          </p:nvPr>
        </p:nvGraphicFramePr>
        <p:xfrm>
          <a:off x="0" y="1398314"/>
          <a:ext cx="3278600" cy="3676039"/>
        </p:xfrm>
        <a:graphic>
          <a:graphicData uri="http://schemas.openxmlformats.org/presentationml/2006/ole">
            <mc:AlternateContent xmlns:mc="http://schemas.openxmlformats.org/markup-compatibility/2006">
              <mc:Choice xmlns:v="urn:schemas-microsoft-com:vml" Requires="v">
                <p:oleObj name="Bitmap Image" r:id="rId2" imgW="6124680" imgH="6867360" progId="PBrush">
                  <p:embed/>
                </p:oleObj>
              </mc:Choice>
              <mc:Fallback>
                <p:oleObj name="Bitmap Image" r:id="rId2" imgW="6124680" imgH="6867360" progId="PBrush">
                  <p:embed/>
                  <p:pic>
                    <p:nvPicPr>
                      <p:cNvPr id="4" name="Object 3">
                        <a:extLst>
                          <a:ext uri="{FF2B5EF4-FFF2-40B4-BE49-F238E27FC236}">
                            <a16:creationId xmlns:a16="http://schemas.microsoft.com/office/drawing/2014/main" id="{A0DD8EDD-1957-D466-2A0C-61BAF6E136A6}"/>
                          </a:ext>
                        </a:extLst>
                      </p:cNvPr>
                      <p:cNvPicPr/>
                      <p:nvPr/>
                    </p:nvPicPr>
                    <p:blipFill>
                      <a:blip r:embed="rId3"/>
                      <a:stretch>
                        <a:fillRect/>
                      </a:stretch>
                    </p:blipFill>
                    <p:spPr>
                      <a:xfrm>
                        <a:off x="0" y="1398314"/>
                        <a:ext cx="3278600" cy="3676039"/>
                      </a:xfrm>
                      <a:prstGeom prst="rect">
                        <a:avLst/>
                      </a:prstGeom>
                      <a:ln>
                        <a:solidFill>
                          <a:schemeClr val="accent1"/>
                        </a:solidFill>
                      </a:ln>
                    </p:spPr>
                  </p:pic>
                </p:oleObj>
              </mc:Fallback>
            </mc:AlternateContent>
          </a:graphicData>
        </a:graphic>
      </p:graphicFrame>
      <p:sp>
        <p:nvSpPr>
          <p:cNvPr id="3" name="TextBox 2">
            <a:extLst>
              <a:ext uri="{FF2B5EF4-FFF2-40B4-BE49-F238E27FC236}">
                <a16:creationId xmlns:a16="http://schemas.microsoft.com/office/drawing/2014/main" id="{02C60FFD-E36F-0263-A9EC-F48A0260FC3F}"/>
              </a:ext>
            </a:extLst>
          </p:cNvPr>
          <p:cNvSpPr txBox="1"/>
          <p:nvPr/>
        </p:nvSpPr>
        <p:spPr>
          <a:xfrm>
            <a:off x="3301655" y="1106584"/>
            <a:ext cx="8667909" cy="5416868"/>
          </a:xfrm>
          <a:prstGeom prst="rect">
            <a:avLst/>
          </a:prstGeom>
          <a:noFill/>
        </p:spPr>
        <p:txBody>
          <a:bodyPr wrap="square" rtlCol="0">
            <a:spAutoFit/>
          </a:bodyPr>
          <a:lstStyle/>
          <a:p>
            <a:r>
              <a:rPr lang="en-US" sz="1800" dirty="0">
                <a:latin typeface="+mn-lt"/>
              </a:rPr>
              <a:t>Lessons Learned: using this BP in the ESA context few comments were collected.</a:t>
            </a:r>
          </a:p>
          <a:p>
            <a:pPr marL="0" marR="0">
              <a:spcBef>
                <a:spcPts val="0"/>
              </a:spcBef>
              <a:spcAft>
                <a:spcPts val="0"/>
              </a:spcAft>
            </a:pPr>
            <a:r>
              <a:rPr lang="it-IT" sz="1800" dirty="0">
                <a:effectLst/>
                <a:latin typeface="+mn-lt"/>
                <a:ea typeface="Calibri" panose="020F0502020204030204" pitchFamily="34" charset="0"/>
              </a:rPr>
              <a:t>In general:</a:t>
            </a:r>
            <a:endParaRPr lang="en-US" sz="1800" dirty="0">
              <a:effectLst/>
              <a:latin typeface="+mn-lt"/>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GB" sz="1600" dirty="0">
                <a:latin typeface="+mn-lt"/>
                <a:ea typeface="Times New Roman" panose="02020603050405020304" pitchFamily="18" charset="0"/>
              </a:rPr>
              <a:t>W</a:t>
            </a:r>
            <a:r>
              <a:rPr lang="en-GB" sz="1600" dirty="0">
                <a:effectLst/>
                <a:latin typeface="+mn-lt"/>
                <a:ea typeface="Times New Roman" panose="02020603050405020304" pitchFamily="18" charset="0"/>
              </a:rPr>
              <a:t>eb links broken. A best practise should not include web links that are not preserved along time excepting the </a:t>
            </a:r>
            <a:r>
              <a:rPr lang="en-GB" sz="1600" dirty="0" err="1">
                <a:effectLst/>
                <a:latin typeface="+mn-lt"/>
                <a:ea typeface="Times New Roman" panose="02020603050405020304" pitchFamily="18" charset="0"/>
              </a:rPr>
              <a:t>url</a:t>
            </a:r>
            <a:r>
              <a:rPr lang="en-GB" sz="1600" dirty="0">
                <a:effectLst/>
                <a:latin typeface="+mn-lt"/>
                <a:ea typeface="Times New Roman" panose="02020603050405020304" pitchFamily="18" charset="0"/>
              </a:rPr>
              <a:t> </a:t>
            </a:r>
            <a:r>
              <a:rPr lang="en-GB" sz="1600" u="sng" dirty="0">
                <a:solidFill>
                  <a:srgbClr val="0000FF"/>
                </a:solidFill>
                <a:effectLst/>
                <a:latin typeface="+mn-lt"/>
                <a:ea typeface="Times New Roman" panose="02020603050405020304" pitchFamily="18" charset="0"/>
                <a:hlinkClick r:id="rId4"/>
              </a:rPr>
              <a:t>https://doi.org/</a:t>
            </a:r>
            <a:endParaRPr lang="en-US" sz="1600" u="sng" dirty="0">
              <a:solidFill>
                <a:srgbClr val="0000FF"/>
              </a:solidFill>
              <a:latin typeface="+mn-lt"/>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600" dirty="0">
                <a:effectLst/>
                <a:latin typeface="+mn-lt"/>
                <a:ea typeface="Times New Roman" panose="02020603050405020304" pitchFamily="18" charset="0"/>
              </a:rPr>
              <a:t>Any agency related</a:t>
            </a:r>
            <a:r>
              <a:rPr lang="en-GB" sz="1600" dirty="0">
                <a:effectLst/>
                <a:latin typeface="+mn-lt"/>
                <a:ea typeface="Times New Roman" panose="02020603050405020304" pitchFamily="18" charset="0"/>
              </a:rPr>
              <a:t> technical aspect should be removed because each DOI registration agency implements a specific interface.</a:t>
            </a:r>
            <a:endParaRPr lang="en-US" sz="1600" dirty="0">
              <a:effectLst/>
              <a:latin typeface="+mn-lt"/>
              <a:ea typeface="Calibri" panose="020F0502020204030204" pitchFamily="34" charset="0"/>
            </a:endParaRPr>
          </a:p>
          <a:p>
            <a:pPr marL="0" marR="0">
              <a:spcBef>
                <a:spcPts val="0"/>
              </a:spcBef>
              <a:spcAft>
                <a:spcPts val="0"/>
              </a:spcAft>
            </a:pPr>
            <a:r>
              <a:rPr lang="en-GB" sz="1800" dirty="0">
                <a:latin typeface="+mn-lt"/>
              </a:rPr>
              <a:t>Specific improvements: </a:t>
            </a:r>
            <a:endParaRPr lang="en-US" sz="1800" dirty="0">
              <a:latin typeface="+mn-lt"/>
            </a:endParaRPr>
          </a:p>
          <a:p>
            <a:pPr marL="285750" indent="-285750">
              <a:buFont typeface="Arial" panose="020B0604020202020204" pitchFamily="34" charset="0"/>
              <a:buChar char="•"/>
            </a:pPr>
            <a:r>
              <a:rPr lang="en-GB" sz="1600" dirty="0">
                <a:latin typeface="+mn-lt"/>
                <a:ea typeface="Times New Roman" panose="02020603050405020304" pitchFamily="18" charset="0"/>
              </a:rPr>
              <a:t>On Landing </a:t>
            </a:r>
            <a:r>
              <a:rPr lang="en-GB" sz="1600">
                <a:latin typeface="+mn-lt"/>
                <a:ea typeface="Times New Roman" panose="02020603050405020304" pitchFamily="18" charset="0"/>
              </a:rPr>
              <a:t>Page session </a:t>
            </a:r>
            <a:r>
              <a:rPr lang="en-GB" sz="1600" dirty="0">
                <a:latin typeface="+mn-lt"/>
                <a:ea typeface="Times New Roman" panose="02020603050405020304" pitchFamily="18" charset="0"/>
              </a:rPr>
              <a:t>the following statements from </a:t>
            </a:r>
            <a:r>
              <a:rPr lang="en-GB" sz="1600" dirty="0" err="1">
                <a:latin typeface="+mn-lt"/>
                <a:ea typeface="Times New Roman" panose="02020603050405020304" pitchFamily="18" charset="0"/>
              </a:rPr>
              <a:t>Datacite</a:t>
            </a:r>
            <a:r>
              <a:rPr lang="en-GB" sz="1600" dirty="0">
                <a:latin typeface="+mn-lt"/>
                <a:ea typeface="Times New Roman" panose="02020603050405020304" pitchFamily="18" charset="0"/>
              </a:rPr>
              <a:t> (</a:t>
            </a:r>
            <a:r>
              <a:rPr lang="en-GB" sz="1600" dirty="0">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https://support.datacite.org/docs/landing-pages</a:t>
            </a:r>
            <a:r>
              <a:rPr lang="en-GB" sz="1600" dirty="0">
                <a:latin typeface="+mn-lt"/>
                <a:ea typeface="Times New Roman" panose="02020603050405020304" pitchFamily="18" charset="0"/>
              </a:rPr>
              <a:t>) were added.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r>
              <a:rPr lang="en-GB" sz="1600" dirty="0">
                <a:latin typeface="+mn-lt"/>
                <a:ea typeface="Times New Roman" panose="02020603050405020304" pitchFamily="18" charset="0"/>
              </a:rPr>
              <a:t>New use cases added in B.2 Data Archive session</a:t>
            </a:r>
            <a:endParaRPr lang="en-US" sz="1600" dirty="0">
              <a:latin typeface="+mn-lt"/>
              <a:ea typeface="Times New Roman" panose="02020603050405020304" pitchFamily="18" charset="0"/>
            </a:endParaRPr>
          </a:p>
          <a:p>
            <a:pPr marL="285750" indent="-285750">
              <a:buFont typeface="Arial" panose="020B0604020202020204" pitchFamily="34" charset="0"/>
              <a:buChar char="•"/>
            </a:pPr>
            <a:endParaRPr lang="en-US" dirty="0"/>
          </a:p>
          <a:p>
            <a:endParaRPr lang="en-US" dirty="0"/>
          </a:p>
        </p:txBody>
      </p:sp>
      <p:sp>
        <p:nvSpPr>
          <p:cNvPr id="7" name="Title 6">
            <a:extLst>
              <a:ext uri="{FF2B5EF4-FFF2-40B4-BE49-F238E27FC236}">
                <a16:creationId xmlns:a16="http://schemas.microsoft.com/office/drawing/2014/main" id="{1351F93B-BB10-2D6F-2CEC-AD2721FA4527}"/>
              </a:ext>
            </a:extLst>
          </p:cNvPr>
          <p:cNvSpPr>
            <a:spLocks noGrp="1"/>
          </p:cNvSpPr>
          <p:nvPr>
            <p:ph type="title"/>
          </p:nvPr>
        </p:nvSpPr>
        <p:spPr/>
        <p:txBody>
          <a:bodyPr/>
          <a:lstStyle/>
          <a:p>
            <a:r>
              <a:rPr lang="en-US" sz="2800" b="1" dirty="0">
                <a:solidFill>
                  <a:schemeClr val="bg1"/>
                </a:solidFill>
              </a:rPr>
              <a:t>Persistent Identifier Best Practice </a:t>
            </a:r>
          </a:p>
        </p:txBody>
      </p:sp>
      <p:graphicFrame>
        <p:nvGraphicFramePr>
          <p:cNvPr id="2" name="Object 1">
            <a:extLst>
              <a:ext uri="{FF2B5EF4-FFF2-40B4-BE49-F238E27FC236}">
                <a16:creationId xmlns:a16="http://schemas.microsoft.com/office/drawing/2014/main" id="{81985282-A881-8C6E-8234-31E61514933A}"/>
              </a:ext>
            </a:extLst>
          </p:cNvPr>
          <p:cNvGraphicFramePr>
            <a:graphicFrameLocks noChangeAspect="1"/>
          </p:cNvGraphicFramePr>
          <p:nvPr>
            <p:extLst>
              <p:ext uri="{D42A27DB-BD31-4B8C-83A1-F6EECF244321}">
                <p14:modId xmlns:p14="http://schemas.microsoft.com/office/powerpoint/2010/main" val="2542887491"/>
              </p:ext>
            </p:extLst>
          </p:nvPr>
        </p:nvGraphicFramePr>
        <p:xfrm>
          <a:off x="7824553" y="3429000"/>
          <a:ext cx="3448553" cy="2342652"/>
        </p:xfrm>
        <a:graphic>
          <a:graphicData uri="http://schemas.openxmlformats.org/presentationml/2006/ole">
            <mc:AlternateContent xmlns:mc="http://schemas.openxmlformats.org/markup-compatibility/2006">
              <mc:Choice xmlns:v="urn:schemas-microsoft-com:vml" Requires="v">
                <p:oleObj name="Bitmap Image" r:id="rId6" imgW="7781760" imgH="5286240" progId="PBrush">
                  <p:embed/>
                </p:oleObj>
              </mc:Choice>
              <mc:Fallback>
                <p:oleObj name="Bitmap Image" r:id="rId6" imgW="7781760" imgH="5286240" progId="PBrush">
                  <p:embed/>
                  <p:pic>
                    <p:nvPicPr>
                      <p:cNvPr id="7" name="Object 6">
                        <a:extLst>
                          <a:ext uri="{FF2B5EF4-FFF2-40B4-BE49-F238E27FC236}">
                            <a16:creationId xmlns:a16="http://schemas.microsoft.com/office/drawing/2014/main" id="{C29A81B2-8AB6-9853-007E-01AA23DFDE03}"/>
                          </a:ext>
                        </a:extLst>
                      </p:cNvPr>
                      <p:cNvPicPr/>
                      <p:nvPr/>
                    </p:nvPicPr>
                    <p:blipFill>
                      <a:blip r:embed="rId7"/>
                      <a:stretch>
                        <a:fillRect/>
                      </a:stretch>
                    </p:blipFill>
                    <p:spPr>
                      <a:xfrm>
                        <a:off x="7824553" y="3429000"/>
                        <a:ext cx="3448553" cy="234265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15D2B2B5-1C9A-2A06-3664-87027AA896DA}"/>
              </a:ext>
            </a:extLst>
          </p:cNvPr>
          <p:cNvSpPr txBox="1"/>
          <p:nvPr/>
        </p:nvSpPr>
        <p:spPr>
          <a:xfrm>
            <a:off x="222436" y="4366467"/>
            <a:ext cx="12086963" cy="707886"/>
          </a:xfrm>
          <a:prstGeom prst="rect">
            <a:avLst/>
          </a:prstGeom>
          <a:noFill/>
        </p:spPr>
        <p:txBody>
          <a:bodyPr wrap="none" rtlCol="0">
            <a:spAutoFit/>
          </a:bodyPr>
          <a:lstStyle/>
          <a:p>
            <a:r>
              <a:rPr lang="en-US" sz="4000" b="1" dirty="0">
                <a:solidFill>
                  <a:schemeClr val="accent2">
                    <a:lumMod val="75000"/>
                  </a:schemeClr>
                </a:solidFill>
              </a:rPr>
              <a:t>CONTENT VERIFIED and DOCUMENT UPDATED </a:t>
            </a:r>
          </a:p>
        </p:txBody>
      </p:sp>
    </p:spTree>
    <p:extLst>
      <p:ext uri="{BB962C8B-B14F-4D97-AF65-F5344CB8AC3E}">
        <p14:creationId xmlns:p14="http://schemas.microsoft.com/office/powerpoint/2010/main" val="305957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6"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3124</TotalTime>
  <Words>1037</Words>
  <Application>Microsoft Office PowerPoint</Application>
  <PresentationFormat>Widescreen</PresentationFormat>
  <Paragraphs>121</Paragraphs>
  <Slides>14</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5" baseType="lpstr">
      <vt:lpstr>Arial</vt:lpstr>
      <vt:lpstr>Calibri</vt:lpstr>
      <vt:lpstr>Courier New</vt:lpstr>
      <vt:lpstr>inherit</vt:lpstr>
      <vt:lpstr>Noto Sans Symbols</vt:lpstr>
      <vt:lpstr>Open Sans</vt:lpstr>
      <vt:lpstr>Times New Roman</vt:lpstr>
      <vt:lpstr>Verdana</vt:lpstr>
      <vt:lpstr>Wingdings</vt:lpstr>
      <vt:lpstr>ceos</vt:lpstr>
      <vt:lpstr>Bitmap Image</vt:lpstr>
      <vt:lpstr>WGISS-55 -  WGISS DSIG Best Practices Refreshment</vt:lpstr>
      <vt:lpstr>Executive Summary</vt:lpstr>
      <vt:lpstr>PowerPoint Presentation</vt:lpstr>
      <vt:lpstr>Preview Image Principle</vt:lpstr>
      <vt:lpstr>Data Management Statement</vt:lpstr>
      <vt:lpstr>Preservation Workflow</vt:lpstr>
      <vt:lpstr>Preservation Guidelines</vt:lpstr>
      <vt:lpstr>Preservation DataSet Content</vt:lpstr>
      <vt:lpstr>Persistent Identifier Best Practice </vt:lpstr>
      <vt:lpstr>Technical Content and Associated Information Preservation Best Practice</vt:lpstr>
      <vt:lpstr>Measuring Earth Observation Data Usage Best Practice</vt:lpstr>
      <vt:lpstr>In-situ Data Analysis</vt:lpstr>
      <vt:lpstr>Cloud Metrics Data Analysis</vt:lpstr>
      <vt:lpstr>White Papers and Reports Refreshment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WGISS-54 Presentation Template and Guidance</dc:title>
  <dc:creator>Michelle Piepgrass</dc:creator>
  <cp:lastModifiedBy>Iolanda maggio</cp:lastModifiedBy>
  <cp:revision>33</cp:revision>
  <dcterms:modified xsi:type="dcterms:W3CDTF">2023-04-19T14:00:51Z</dcterms:modified>
</cp:coreProperties>
</file>