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13"/>
  </p:notesMasterIdLst>
  <p:handoutMasterIdLst>
    <p:handoutMasterId r:id="rId14"/>
  </p:handoutMasterIdLst>
  <p:sldIdLst>
    <p:sldId id="257" r:id="rId2"/>
    <p:sldId id="282" r:id="rId3"/>
    <p:sldId id="259" r:id="rId4"/>
    <p:sldId id="288" r:id="rId5"/>
    <p:sldId id="276" r:id="rId6"/>
    <p:sldId id="270" r:id="rId7"/>
    <p:sldId id="289" r:id="rId8"/>
    <p:sldId id="292" r:id="rId9"/>
    <p:sldId id="272" r:id="rId10"/>
    <p:sldId id="258" r:id="rId11"/>
    <p:sldId id="291" r:id="rId12"/>
  </p:sldIdLst>
  <p:sldSz cx="12192000" cy="6858000"/>
  <p:notesSz cx="6797675" cy="9928225"/>
  <p:defaultTextStyle>
    <a:defPPr>
      <a:defRPr lang="de-CH"/>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33"/>
    <a:srgbClr val="A1C3E8"/>
    <a:srgbClr val="000000"/>
    <a:srgbClr val="4F8AC5"/>
    <a:srgbClr val="BED3EA"/>
    <a:srgbClr val="B3CC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85168" autoAdjust="0"/>
  </p:normalViewPr>
  <p:slideViewPr>
    <p:cSldViewPr>
      <p:cViewPr varScale="1">
        <p:scale>
          <a:sx n="95" d="100"/>
          <a:sy n="95" d="100"/>
        </p:scale>
        <p:origin x="1256" y="18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133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de-CH"/>
          </a:p>
        </p:txBody>
      </p:sp>
      <p:sp>
        <p:nvSpPr>
          <p:cNvPr id="23555" name="Rectangle 3"/>
          <p:cNvSpPr>
            <a:spLocks noGrp="1" noChangeArrowheads="1"/>
          </p:cNvSpPr>
          <p:nvPr>
            <p:ph type="dt" sz="quarter" idx="1"/>
          </p:nvPr>
        </p:nvSpPr>
        <p:spPr bwMode="auto">
          <a:xfrm>
            <a:off x="3851275" y="0"/>
            <a:ext cx="2946400" cy="496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de-CH"/>
          </a:p>
        </p:txBody>
      </p:sp>
      <p:sp>
        <p:nvSpPr>
          <p:cNvPr id="23556" name="Rectangle 4"/>
          <p:cNvSpPr>
            <a:spLocks noGrp="1" noChangeArrowheads="1"/>
          </p:cNvSpPr>
          <p:nvPr>
            <p:ph type="ftr" sz="quarter" idx="2"/>
          </p:nvPr>
        </p:nvSpPr>
        <p:spPr bwMode="auto">
          <a:xfrm>
            <a:off x="0" y="9431338"/>
            <a:ext cx="2946400" cy="496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de-CH"/>
          </a:p>
        </p:txBody>
      </p:sp>
      <p:sp>
        <p:nvSpPr>
          <p:cNvPr id="23557" name="Rectangle 5"/>
          <p:cNvSpPr>
            <a:spLocks noGrp="1" noChangeArrowheads="1"/>
          </p:cNvSpPr>
          <p:nvPr>
            <p:ph type="sldNum" sz="quarter" idx="3"/>
          </p:nvPr>
        </p:nvSpPr>
        <p:spPr bwMode="auto">
          <a:xfrm>
            <a:off x="3851275" y="9431338"/>
            <a:ext cx="2946400" cy="496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56E255DA-5DCF-E747-B1C0-4DF79738E7CB}" type="slidenum">
              <a:rPr lang="de-CH"/>
              <a:pPr/>
              <a:t>‹#›</a:t>
            </a:fld>
            <a:endParaRPr lang="de-CH"/>
          </a:p>
        </p:txBody>
      </p:sp>
    </p:spTree>
    <p:extLst>
      <p:ext uri="{BB962C8B-B14F-4D97-AF65-F5344CB8AC3E}">
        <p14:creationId xmlns:p14="http://schemas.microsoft.com/office/powerpoint/2010/main" val="2601735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de-CH"/>
          </a:p>
        </p:txBody>
      </p:sp>
      <p:sp>
        <p:nvSpPr>
          <p:cNvPr id="6147" name="Rectangle 3"/>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de-CH"/>
          </a:p>
        </p:txBody>
      </p:sp>
      <p:sp>
        <p:nvSpPr>
          <p:cNvPr id="6148"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6149" name="Rectangle 5"/>
          <p:cNvSpPr>
            <a:spLocks noGrp="1" noChangeArrowheads="1"/>
          </p:cNvSpPr>
          <p:nvPr>
            <p:ph type="body" sz="quarter" idx="3"/>
          </p:nvPr>
        </p:nvSpPr>
        <p:spPr bwMode="auto">
          <a:xfrm>
            <a:off x="906463" y="4716463"/>
            <a:ext cx="4984750" cy="4467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6150" name="Rectangle 6"/>
          <p:cNvSpPr>
            <a:spLocks noGrp="1" noChangeArrowheads="1"/>
          </p:cNvSpPr>
          <p:nvPr>
            <p:ph type="ftr" sz="quarter" idx="4"/>
          </p:nvPr>
        </p:nvSpPr>
        <p:spPr bwMode="auto">
          <a:xfrm>
            <a:off x="0" y="9431338"/>
            <a:ext cx="2946400" cy="496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de-CH"/>
          </a:p>
        </p:txBody>
      </p:sp>
      <p:sp>
        <p:nvSpPr>
          <p:cNvPr id="6151" name="Rectangle 7"/>
          <p:cNvSpPr>
            <a:spLocks noGrp="1" noChangeArrowheads="1"/>
          </p:cNvSpPr>
          <p:nvPr>
            <p:ph type="sldNum" sz="quarter" idx="5"/>
          </p:nvPr>
        </p:nvSpPr>
        <p:spPr bwMode="auto">
          <a:xfrm>
            <a:off x="3851275" y="9431338"/>
            <a:ext cx="2946400" cy="496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125A2E21-43DA-4840-8A9E-259090CD9601}" type="slidenum">
              <a:rPr lang="de-CH"/>
              <a:pPr/>
              <a:t>‹#›</a:t>
            </a:fld>
            <a:endParaRPr lang="de-CH"/>
          </a:p>
        </p:txBody>
      </p:sp>
    </p:spTree>
    <p:extLst>
      <p:ext uri="{BB962C8B-B14F-4D97-AF65-F5344CB8AC3E}">
        <p14:creationId xmlns:p14="http://schemas.microsoft.com/office/powerpoint/2010/main" val="30000686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77FC85-DDF0-3B4C-BFAF-0AD62554C4C9}" type="slidenum">
              <a:rPr lang="de-CH"/>
              <a:pPr/>
              <a:t>1</a:t>
            </a:fld>
            <a:endParaRPr lang="de-CH"/>
          </a:p>
        </p:txBody>
      </p:sp>
      <p:sp>
        <p:nvSpPr>
          <p:cNvPr id="52226" name="Rectangle 2"/>
          <p:cNvSpPr>
            <a:spLocks noGrp="1" noRot="1" noChangeAspect="1" noChangeArrowheads="1" noTextEdit="1"/>
          </p:cNvSpPr>
          <p:nvPr>
            <p:ph type="sldImg"/>
          </p:nvPr>
        </p:nvSpPr>
        <p:spPr>
          <a:xfrm>
            <a:off x="90488" y="744538"/>
            <a:ext cx="6616700" cy="3722687"/>
          </a:xfrm>
          <a:ln/>
          <a:extLst>
            <a:ext uri="{FAA26D3D-D897-4be2-8F04-BA451C77F1D7}">
              <ma14:placeholderFlag xmlns="" xmlns:ma14="http://schemas.microsoft.com/office/mac/drawingml/2011/main" val="1"/>
            </a:ext>
          </a:extLst>
        </p:spPr>
      </p:sp>
      <p:sp>
        <p:nvSpPr>
          <p:cNvPr id="5222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125A2E21-43DA-4840-8A9E-259090CD9601}" type="slidenum">
              <a:rPr lang="de-CH" smtClean="0"/>
              <a:pPr/>
              <a:t>8</a:t>
            </a:fld>
            <a:endParaRPr lang="de-CH"/>
          </a:p>
        </p:txBody>
      </p:sp>
    </p:spTree>
    <p:extLst>
      <p:ext uri="{BB962C8B-B14F-4D97-AF65-F5344CB8AC3E}">
        <p14:creationId xmlns:p14="http://schemas.microsoft.com/office/powerpoint/2010/main" val="812036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8D12A6-61B1-E64D-AB47-E6B0806C97D8}" type="slidenum">
              <a:rPr lang="de-CH"/>
              <a:pPr/>
              <a:t>10</a:t>
            </a:fld>
            <a:endParaRPr lang="de-CH"/>
          </a:p>
        </p:txBody>
      </p:sp>
      <p:sp>
        <p:nvSpPr>
          <p:cNvPr id="43010" name="Rectangle 2"/>
          <p:cNvSpPr>
            <a:spLocks noGrp="1" noRot="1" noChangeAspect="1" noChangeArrowheads="1" noTextEdit="1"/>
          </p:cNvSpPr>
          <p:nvPr>
            <p:ph type="sldImg"/>
          </p:nvPr>
        </p:nvSpPr>
        <p:spPr>
          <a:xfrm>
            <a:off x="90488" y="744538"/>
            <a:ext cx="6616700" cy="3722687"/>
          </a:xfrm>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p:txBody>
          <a:bodyPr/>
          <a:lstStyle/>
          <a:p>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122" name="Rectangle 2"/>
          <p:cNvSpPr>
            <a:spLocks noChangeArrowheads="1"/>
          </p:cNvSpPr>
          <p:nvPr/>
        </p:nvSpPr>
        <p:spPr bwMode="auto">
          <a:xfrm>
            <a:off x="9740900" y="1511301"/>
            <a:ext cx="2446867" cy="5002213"/>
          </a:xfrm>
          <a:prstGeom prst="rect">
            <a:avLst/>
          </a:prstGeom>
          <a:solidFill>
            <a:srgbClr val="B3CCE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de-DE" sz="2400">
              <a:solidFill>
                <a:srgbClr val="BED3EA"/>
              </a:solidFill>
            </a:endParaRPr>
          </a:p>
        </p:txBody>
      </p:sp>
      <p:sp>
        <p:nvSpPr>
          <p:cNvPr id="5123" name="Rectangle 3"/>
          <p:cNvSpPr>
            <a:spLocks noChangeArrowheads="1"/>
          </p:cNvSpPr>
          <p:nvPr/>
        </p:nvSpPr>
        <p:spPr bwMode="auto">
          <a:xfrm>
            <a:off x="1" y="107951"/>
            <a:ext cx="9740900" cy="6640513"/>
          </a:xfrm>
          <a:prstGeom prst="rect">
            <a:avLst/>
          </a:prstGeom>
          <a:solidFill>
            <a:srgbClr val="E1EBF5"/>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de-DE" sz="2400"/>
          </a:p>
        </p:txBody>
      </p:sp>
      <p:sp>
        <p:nvSpPr>
          <p:cNvPr id="5124" name="Rectangle 4"/>
          <p:cNvSpPr>
            <a:spLocks noChangeArrowheads="1"/>
          </p:cNvSpPr>
          <p:nvPr/>
        </p:nvSpPr>
        <p:spPr bwMode="auto">
          <a:xfrm>
            <a:off x="1" y="107951"/>
            <a:ext cx="9740900" cy="6405563"/>
          </a:xfrm>
          <a:prstGeom prst="rect">
            <a:avLst/>
          </a:prstGeom>
          <a:solidFill>
            <a:srgbClr val="9CBDDE"/>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de-DE" sz="2400"/>
          </a:p>
        </p:txBody>
      </p:sp>
      <p:sp>
        <p:nvSpPr>
          <p:cNvPr id="5125" name="Rectangle 5"/>
          <p:cNvSpPr>
            <a:spLocks noGrp="1" noChangeArrowheads="1"/>
          </p:cNvSpPr>
          <p:nvPr>
            <p:ph type="ctrTitle"/>
          </p:nvPr>
        </p:nvSpPr>
        <p:spPr>
          <a:xfrm>
            <a:off x="719668" y="2574032"/>
            <a:ext cx="8828617" cy="1143000"/>
          </a:xfrm>
        </p:spPr>
        <p:txBody>
          <a:bodyPr/>
          <a:lstStyle>
            <a:lvl1pPr>
              <a:defRPr/>
            </a:lvl1pPr>
          </a:lstStyle>
          <a:p>
            <a:pPr lvl="0"/>
            <a:r>
              <a:rPr lang="de-DE" noProof="0"/>
              <a:t>Titelmasterformat durch Klicken bearbeiten</a:t>
            </a:r>
            <a:endParaRPr lang="de-CH" noProof="0" dirty="0"/>
          </a:p>
        </p:txBody>
      </p:sp>
      <p:sp>
        <p:nvSpPr>
          <p:cNvPr id="5126" name="Rectangle 6"/>
          <p:cNvSpPr>
            <a:spLocks noGrp="1" noChangeArrowheads="1"/>
          </p:cNvSpPr>
          <p:nvPr>
            <p:ph type="subTitle" idx="1"/>
          </p:nvPr>
        </p:nvSpPr>
        <p:spPr>
          <a:xfrm>
            <a:off x="719668" y="4581128"/>
            <a:ext cx="8828617" cy="1752600"/>
          </a:xfrm>
        </p:spPr>
        <p:txBody>
          <a:bodyPr/>
          <a:lstStyle>
            <a:lvl1pPr marL="0" indent="0">
              <a:buFontTx/>
              <a:buNone/>
              <a:defRPr/>
            </a:lvl1pPr>
          </a:lstStyle>
          <a:p>
            <a:pPr lvl="0"/>
            <a:r>
              <a:rPr lang="de-DE" noProof="0"/>
              <a:t>Formatvorlage des Untertitelmasters durch Klicken bearbeiten</a:t>
            </a:r>
            <a:endParaRPr lang="de-CH" noProof="0" dirty="0"/>
          </a:p>
        </p:txBody>
      </p:sp>
      <p:pic>
        <p:nvPicPr>
          <p:cNvPr id="5140" name="Picture 20"/>
          <p:cNvPicPr>
            <a:picLocks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0" y="107950"/>
            <a:ext cx="9729081" cy="140335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11" descr="oeschger_logo_rgb"/>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52138" y="112424"/>
            <a:ext cx="1306513" cy="130333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91758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Formatvorlagen des Textmasters bearbeiten</a:t>
            </a:r>
          </a:p>
        </p:txBody>
      </p:sp>
    </p:spTree>
    <p:extLst>
      <p:ext uri="{BB962C8B-B14F-4D97-AF65-F5344CB8AC3E}">
        <p14:creationId xmlns:p14="http://schemas.microsoft.com/office/powerpoint/2010/main" val="3815833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719668" y="1654176"/>
            <a:ext cx="5272617" cy="4498975"/>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6195484" y="1654176"/>
            <a:ext cx="5272616" cy="4498975"/>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6042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499927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64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bwMode="auto">
          <a:xfrm>
            <a:off x="719668" y="647701"/>
            <a:ext cx="8828617" cy="817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de-CH"/>
              <a:t>Mastertitelformat bearbeiten</a:t>
            </a:r>
          </a:p>
        </p:txBody>
      </p:sp>
      <p:sp>
        <p:nvSpPr>
          <p:cNvPr id="3078" name="Rectangle 6"/>
          <p:cNvSpPr>
            <a:spLocks noGrp="1" noChangeArrowheads="1"/>
          </p:cNvSpPr>
          <p:nvPr>
            <p:ph type="body" idx="1"/>
          </p:nvPr>
        </p:nvSpPr>
        <p:spPr bwMode="auto">
          <a:xfrm>
            <a:off x="719668" y="1654176"/>
            <a:ext cx="10748433" cy="4498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9" name="Rectangle 9"/>
          <p:cNvSpPr>
            <a:spLocks noGrp="1" noChangeArrowheads="1"/>
          </p:cNvSpPr>
          <p:nvPr>
            <p:ph type="sldNum" sz="quarter" idx="4"/>
          </p:nvPr>
        </p:nvSpPr>
        <p:spPr bwMode="auto">
          <a:xfrm>
            <a:off x="11472598" y="6597353"/>
            <a:ext cx="480484" cy="1793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200">
                <a:solidFill>
                  <a:srgbClr val="333333"/>
                </a:solidFill>
              </a:defRPr>
            </a:lvl1pPr>
          </a:lstStyle>
          <a:p>
            <a:r>
              <a:rPr lang="de-CH" dirty="0"/>
              <a:t>2</a:t>
            </a:r>
            <a:endParaRPr lang="de-CH" sz="1400" dirty="0"/>
          </a:p>
        </p:txBody>
      </p:sp>
      <p:sp>
        <p:nvSpPr>
          <p:cNvPr id="10" name="Line 14"/>
          <p:cNvSpPr>
            <a:spLocks noChangeShapeType="1"/>
          </p:cNvSpPr>
          <p:nvPr userDrawn="1"/>
        </p:nvSpPr>
        <p:spPr bwMode="auto">
          <a:xfrm>
            <a:off x="143339" y="1628800"/>
            <a:ext cx="11905323" cy="0"/>
          </a:xfrm>
          <a:prstGeom prst="line">
            <a:avLst/>
          </a:prstGeom>
          <a:noFill/>
          <a:ln w="38100">
            <a:solidFill>
              <a:schemeClr val="accent2"/>
            </a:solidFill>
            <a:round/>
            <a:headEnd/>
            <a:tailEnd/>
          </a:ln>
          <a:effectLst/>
        </p:spPr>
        <p:txBody>
          <a:bodyPr wrap="none" anchor="ctr">
            <a:prstTxWarp prst="textNoShape">
              <a:avLst/>
            </a:prstTxWarp>
          </a:bodyPr>
          <a:lstStyle/>
          <a:p>
            <a:endParaRPr lang="de-DE" sz="2400"/>
          </a:p>
        </p:txBody>
      </p:sp>
      <p:sp>
        <p:nvSpPr>
          <p:cNvPr id="11" name="Line 15"/>
          <p:cNvSpPr>
            <a:spLocks noChangeShapeType="1"/>
          </p:cNvSpPr>
          <p:nvPr userDrawn="1"/>
        </p:nvSpPr>
        <p:spPr bwMode="auto">
          <a:xfrm>
            <a:off x="143340" y="6525344"/>
            <a:ext cx="11905323" cy="0"/>
          </a:xfrm>
          <a:prstGeom prst="line">
            <a:avLst/>
          </a:prstGeom>
          <a:noFill/>
          <a:ln w="38100">
            <a:solidFill>
              <a:schemeClr val="accent2"/>
            </a:solidFill>
            <a:round/>
            <a:headEnd/>
            <a:tailEnd/>
          </a:ln>
          <a:effectLst/>
        </p:spPr>
        <p:txBody>
          <a:bodyPr wrap="none" anchor="ctr">
            <a:prstTxWarp prst="textNoShape">
              <a:avLst/>
            </a:prstTxWarp>
          </a:bodyPr>
          <a:lstStyle/>
          <a:p>
            <a:endParaRPr lang="de-DE" sz="2400"/>
          </a:p>
        </p:txBody>
      </p:sp>
      <p:pic>
        <p:nvPicPr>
          <p:cNvPr id="8" name="Picture 11" descr="oeschger_logo_rgb"/>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752138" y="109538"/>
            <a:ext cx="1306513" cy="1303337"/>
          </a:xfrm>
          <a:prstGeom prst="rect">
            <a:avLst/>
          </a:prstGeom>
          <a:noFill/>
          <a:extLst>
            <a:ext uri="{909E8E84-426E-40dd-AFC4-6F175D3DCCD1}">
              <a14:hiddenFill xmlns=""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5" r:id="rId5"/>
    <p:sldLayoutId id="2147483656" r:id="rId6"/>
  </p:sldLayoutIdLst>
  <p:hf hdr="0"/>
  <p:txStyles>
    <p:titleStyle>
      <a:lvl1pPr algn="l" rtl="0" eaLnBrk="1" fontAlgn="base" hangingPunct="1">
        <a:lnSpc>
          <a:spcPct val="90000"/>
        </a:lnSpc>
        <a:spcBef>
          <a:spcPct val="0"/>
        </a:spcBef>
        <a:spcAft>
          <a:spcPct val="0"/>
        </a:spcAft>
        <a:defRPr sz="2600" b="1">
          <a:solidFill>
            <a:srgbClr val="333333"/>
          </a:solidFill>
          <a:latin typeface="+mj-lt"/>
          <a:ea typeface="+mj-ea"/>
          <a:cs typeface="+mj-cs"/>
        </a:defRPr>
      </a:lvl1pPr>
      <a:lvl2pPr algn="l" rtl="0" eaLnBrk="1" fontAlgn="base" hangingPunct="1">
        <a:lnSpc>
          <a:spcPct val="90000"/>
        </a:lnSpc>
        <a:spcBef>
          <a:spcPct val="0"/>
        </a:spcBef>
        <a:spcAft>
          <a:spcPct val="0"/>
        </a:spcAft>
        <a:defRPr sz="2600" b="1">
          <a:solidFill>
            <a:srgbClr val="333333"/>
          </a:solidFill>
          <a:latin typeface="Arial" charset="0"/>
          <a:ea typeface="ＭＳ Ｐゴシック" charset="0"/>
        </a:defRPr>
      </a:lvl2pPr>
      <a:lvl3pPr algn="l" rtl="0" eaLnBrk="1" fontAlgn="base" hangingPunct="1">
        <a:lnSpc>
          <a:spcPct val="90000"/>
        </a:lnSpc>
        <a:spcBef>
          <a:spcPct val="0"/>
        </a:spcBef>
        <a:spcAft>
          <a:spcPct val="0"/>
        </a:spcAft>
        <a:defRPr sz="2600" b="1">
          <a:solidFill>
            <a:srgbClr val="333333"/>
          </a:solidFill>
          <a:latin typeface="Arial" charset="0"/>
          <a:ea typeface="ＭＳ Ｐゴシック" charset="0"/>
        </a:defRPr>
      </a:lvl3pPr>
      <a:lvl4pPr algn="l" rtl="0" eaLnBrk="1" fontAlgn="base" hangingPunct="1">
        <a:lnSpc>
          <a:spcPct val="90000"/>
        </a:lnSpc>
        <a:spcBef>
          <a:spcPct val="0"/>
        </a:spcBef>
        <a:spcAft>
          <a:spcPct val="0"/>
        </a:spcAft>
        <a:defRPr sz="2600" b="1">
          <a:solidFill>
            <a:srgbClr val="333333"/>
          </a:solidFill>
          <a:latin typeface="Arial" charset="0"/>
          <a:ea typeface="ＭＳ Ｐゴシック" charset="0"/>
        </a:defRPr>
      </a:lvl4pPr>
      <a:lvl5pPr algn="l" rtl="0" eaLnBrk="1" fontAlgn="base" hangingPunct="1">
        <a:lnSpc>
          <a:spcPct val="90000"/>
        </a:lnSpc>
        <a:spcBef>
          <a:spcPct val="0"/>
        </a:spcBef>
        <a:spcAft>
          <a:spcPct val="0"/>
        </a:spcAft>
        <a:defRPr sz="2600" b="1">
          <a:solidFill>
            <a:srgbClr val="333333"/>
          </a:solidFill>
          <a:latin typeface="Arial" charset="0"/>
          <a:ea typeface="ＭＳ Ｐゴシック" charset="0"/>
        </a:defRPr>
      </a:lvl5pPr>
      <a:lvl6pPr marL="457200" algn="l" rtl="0" eaLnBrk="1" fontAlgn="base" hangingPunct="1">
        <a:lnSpc>
          <a:spcPct val="90000"/>
        </a:lnSpc>
        <a:spcBef>
          <a:spcPct val="0"/>
        </a:spcBef>
        <a:spcAft>
          <a:spcPct val="0"/>
        </a:spcAft>
        <a:defRPr sz="2600" b="1">
          <a:solidFill>
            <a:srgbClr val="333333"/>
          </a:solidFill>
          <a:latin typeface="Arial" charset="0"/>
          <a:ea typeface="ＭＳ Ｐゴシック" charset="0"/>
        </a:defRPr>
      </a:lvl6pPr>
      <a:lvl7pPr marL="914400" algn="l" rtl="0" eaLnBrk="1" fontAlgn="base" hangingPunct="1">
        <a:lnSpc>
          <a:spcPct val="90000"/>
        </a:lnSpc>
        <a:spcBef>
          <a:spcPct val="0"/>
        </a:spcBef>
        <a:spcAft>
          <a:spcPct val="0"/>
        </a:spcAft>
        <a:defRPr sz="2600" b="1">
          <a:solidFill>
            <a:srgbClr val="333333"/>
          </a:solidFill>
          <a:latin typeface="Arial" charset="0"/>
          <a:ea typeface="ＭＳ Ｐゴシック" charset="0"/>
        </a:defRPr>
      </a:lvl7pPr>
      <a:lvl8pPr marL="1371600" algn="l" rtl="0" eaLnBrk="1" fontAlgn="base" hangingPunct="1">
        <a:lnSpc>
          <a:spcPct val="90000"/>
        </a:lnSpc>
        <a:spcBef>
          <a:spcPct val="0"/>
        </a:spcBef>
        <a:spcAft>
          <a:spcPct val="0"/>
        </a:spcAft>
        <a:defRPr sz="2600" b="1">
          <a:solidFill>
            <a:srgbClr val="333333"/>
          </a:solidFill>
          <a:latin typeface="Arial" charset="0"/>
          <a:ea typeface="ＭＳ Ｐゴシック" charset="0"/>
        </a:defRPr>
      </a:lvl8pPr>
      <a:lvl9pPr marL="1828800" algn="l" rtl="0" eaLnBrk="1" fontAlgn="base" hangingPunct="1">
        <a:lnSpc>
          <a:spcPct val="90000"/>
        </a:lnSpc>
        <a:spcBef>
          <a:spcPct val="0"/>
        </a:spcBef>
        <a:spcAft>
          <a:spcPct val="0"/>
        </a:spcAft>
        <a:defRPr sz="2600" b="1">
          <a:solidFill>
            <a:srgbClr val="333333"/>
          </a:solidFill>
          <a:latin typeface="Arial" charset="0"/>
          <a:ea typeface="ＭＳ Ｐゴシック" charset="0"/>
        </a:defRPr>
      </a:lvl9pPr>
    </p:titleStyle>
    <p:bodyStyle>
      <a:lvl1pPr marL="419100" indent="-419100" algn="l" rtl="0" eaLnBrk="1" fontAlgn="base" hangingPunct="1">
        <a:lnSpc>
          <a:spcPct val="95000"/>
        </a:lnSpc>
        <a:spcBef>
          <a:spcPct val="20000"/>
        </a:spcBef>
        <a:spcAft>
          <a:spcPct val="0"/>
        </a:spcAft>
        <a:buClr>
          <a:schemeClr val="hlink"/>
        </a:buClr>
        <a:buSzPct val="85000"/>
        <a:buFont typeface="Arial" charset="0"/>
        <a:buChar char="&gt;"/>
        <a:defRPr sz="20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charset="0"/>
        <a:buChar char="—"/>
        <a:defRPr sz="2000">
          <a:solidFill>
            <a:srgbClr val="333333"/>
          </a:solidFill>
          <a:latin typeface="+mn-lt"/>
          <a:ea typeface="+mn-ea"/>
        </a:defRPr>
      </a:lvl2pPr>
      <a:lvl3pPr marL="1295400" indent="-381000" algn="l" rtl="0" eaLnBrk="1" fontAlgn="base" hangingPunct="1">
        <a:lnSpc>
          <a:spcPct val="95000"/>
        </a:lnSpc>
        <a:spcBef>
          <a:spcPct val="20000"/>
        </a:spcBef>
        <a:spcAft>
          <a:spcPct val="0"/>
        </a:spcAft>
        <a:buSzPct val="85000"/>
        <a:buFont typeface="Arial" charset="0"/>
        <a:buChar char="–"/>
        <a:defRPr>
          <a:solidFill>
            <a:srgbClr val="333333"/>
          </a:solidFill>
          <a:latin typeface="+mn-lt"/>
          <a:ea typeface="+mn-ea"/>
        </a:defRPr>
      </a:lvl3pPr>
      <a:lvl4pPr marL="1714500" indent="-381000" algn="l" rtl="0" eaLnBrk="1" fontAlgn="base" hangingPunct="1">
        <a:lnSpc>
          <a:spcPct val="95000"/>
        </a:lnSpc>
        <a:spcBef>
          <a:spcPct val="20000"/>
        </a:spcBef>
        <a:spcAft>
          <a:spcPct val="0"/>
        </a:spcAft>
        <a:buSzPct val="85000"/>
        <a:buFont typeface="Arial" charset="0"/>
        <a:buChar char="–"/>
        <a:defRPr>
          <a:solidFill>
            <a:srgbClr val="333333"/>
          </a:solidFill>
          <a:latin typeface="+mn-lt"/>
          <a:ea typeface="+mn-ea"/>
        </a:defRPr>
      </a:lvl4pPr>
      <a:lvl5pPr marL="21336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5pPr>
      <a:lvl6pPr marL="25908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6pPr>
      <a:lvl7pPr marL="30480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7pPr>
      <a:lvl8pPr marL="35052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8pPr>
      <a:lvl9pPr marL="39624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719668" y="2564904"/>
            <a:ext cx="8400668" cy="1143000"/>
          </a:xfrm>
        </p:spPr>
        <p:txBody>
          <a:bodyPr/>
          <a:lstStyle/>
          <a:p>
            <a:r>
              <a:rPr lang="en-US" dirty="0"/>
              <a:t>40 years of European AVHRR-LAC data – compiled, consolidated and now accessible via ESA dissemination service</a:t>
            </a:r>
            <a:endParaRPr lang="en-GB" dirty="0"/>
          </a:p>
        </p:txBody>
      </p:sp>
      <p:sp>
        <p:nvSpPr>
          <p:cNvPr id="39939" name="Rectangle 3"/>
          <p:cNvSpPr>
            <a:spLocks noGrp="1" noChangeArrowheads="1"/>
          </p:cNvSpPr>
          <p:nvPr>
            <p:ph type="subTitle" idx="1"/>
          </p:nvPr>
        </p:nvSpPr>
        <p:spPr/>
        <p:txBody>
          <a:bodyPr/>
          <a:lstStyle/>
          <a:p>
            <a:r>
              <a:rPr lang="en-GB" dirty="0"/>
              <a:t>Stefan Wunderle, Christoph </a:t>
            </a:r>
            <a:r>
              <a:rPr lang="en-GB" dirty="0" err="1"/>
              <a:t>Neuhaus</a:t>
            </a:r>
            <a:r>
              <a:rPr lang="en-GB" dirty="0"/>
              <a:t>, Sergio </a:t>
            </a:r>
            <a:r>
              <a:rPr lang="en-GB" dirty="0" err="1"/>
              <a:t>Folco</a:t>
            </a:r>
            <a:r>
              <a:rPr lang="en-GB" dirty="0"/>
              <a:t>, </a:t>
            </a:r>
            <a:r>
              <a:rPr lang="en-GB" dirty="0" err="1"/>
              <a:t>Mirko</a:t>
            </a:r>
            <a:r>
              <a:rPr lang="en-GB" dirty="0"/>
              <a:t> </a:t>
            </a:r>
            <a:r>
              <a:rPr lang="en-GB" dirty="0" err="1"/>
              <a:t>Albani</a:t>
            </a:r>
            <a:endParaRPr lang="en-GB" dirty="0"/>
          </a:p>
          <a:p>
            <a:r>
              <a:rPr lang="en-GB" dirty="0" err="1"/>
              <a:t>Oeschger</a:t>
            </a:r>
            <a:r>
              <a:rPr lang="en-GB" dirty="0"/>
              <a:t> Centre for Climate Change Research</a:t>
            </a:r>
          </a:p>
          <a:p>
            <a:r>
              <a:rPr lang="en-GB" dirty="0"/>
              <a:t>Institute of Geography</a:t>
            </a:r>
          </a:p>
          <a:p>
            <a:r>
              <a:rPr lang="en-GB" dirty="0"/>
              <a:t>University of Bern</a:t>
            </a:r>
          </a:p>
          <a:p>
            <a:r>
              <a:rPr lang="en-GB" dirty="0"/>
              <a:t>ESA – ESRIN </a:t>
            </a:r>
            <a:r>
              <a:rPr lang="en-GB" dirty="0" err="1"/>
              <a:t>Frascati</a:t>
            </a:r>
            <a:endParaRPr lang="en-GB" dirty="0"/>
          </a:p>
          <a:p>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GB" dirty="0"/>
              <a:t>Summary</a:t>
            </a:r>
          </a:p>
        </p:txBody>
      </p:sp>
      <p:sp>
        <p:nvSpPr>
          <p:cNvPr id="40965" name="Rectangle 5"/>
          <p:cNvSpPr>
            <a:spLocks noGrp="1" noChangeArrowheads="1"/>
          </p:cNvSpPr>
          <p:nvPr>
            <p:ph type="body" idx="1"/>
          </p:nvPr>
        </p:nvSpPr>
        <p:spPr>
          <a:xfrm>
            <a:off x="551384" y="1788452"/>
            <a:ext cx="10748433" cy="4498975"/>
          </a:xfrm>
        </p:spPr>
        <p:txBody>
          <a:bodyPr/>
          <a:lstStyle/>
          <a:p>
            <a:pPr marL="419100" lvl="1" indent="-419100">
              <a:buClr>
                <a:schemeClr val="hlink"/>
              </a:buClr>
              <a:buSzPct val="85000"/>
              <a:buFont typeface="Arial" charset="0"/>
              <a:buChar char="&gt;"/>
            </a:pPr>
            <a:r>
              <a:rPr lang="en-US" sz="2200" dirty="0">
                <a:cs typeface="+mn-cs"/>
              </a:rPr>
              <a:t>A homogenous and consolidated AVHRR LAC time series (1981 – 2021) is now available via ESA dissemination service.</a:t>
            </a:r>
            <a:r>
              <a:rPr lang="en-US" sz="2200" dirty="0">
                <a:cs typeface="+mn-cs"/>
                <a:sym typeface="Wingdings" panose="05000000000000000000" pitchFamily="2" charset="2"/>
              </a:rPr>
              <a:t> </a:t>
            </a:r>
          </a:p>
          <a:p>
            <a:pPr marL="419100" lvl="1" indent="-419100">
              <a:buClr>
                <a:schemeClr val="hlink"/>
              </a:buClr>
              <a:buSzPct val="85000"/>
              <a:buFont typeface="Arial" charset="0"/>
              <a:buChar char="&gt;"/>
            </a:pPr>
            <a:endParaRPr lang="en-US" sz="2200" dirty="0">
              <a:cs typeface="+mn-cs"/>
              <a:sym typeface="Wingdings" panose="05000000000000000000" pitchFamily="2" charset="2"/>
            </a:endParaRPr>
          </a:p>
          <a:p>
            <a:pPr marL="419100" lvl="1" indent="-419100">
              <a:buClr>
                <a:schemeClr val="hlink"/>
              </a:buClr>
              <a:buSzPct val="85000"/>
              <a:buFont typeface="Arial" charset="0"/>
              <a:buChar char="&gt;"/>
            </a:pPr>
            <a:r>
              <a:rPr lang="en-US" sz="2200" dirty="0">
                <a:cs typeface="+mn-cs"/>
                <a:sym typeface="Wingdings" panose="05000000000000000000" pitchFamily="2" charset="2"/>
              </a:rPr>
              <a:t>More than 250.000 AVHRR data (level 1b) covering Europe are ready to be used</a:t>
            </a:r>
          </a:p>
          <a:p>
            <a:pPr marL="419100" lvl="1" indent="-419100">
              <a:buClr>
                <a:schemeClr val="hlink"/>
              </a:buClr>
              <a:buSzPct val="85000"/>
              <a:buFont typeface="Arial" charset="0"/>
              <a:buChar char="&gt;"/>
            </a:pPr>
            <a:r>
              <a:rPr lang="en-US" sz="2200" dirty="0">
                <a:cs typeface="+mn-cs"/>
                <a:sym typeface="Wingdings" panose="05000000000000000000" pitchFamily="2" charset="2"/>
              </a:rPr>
              <a:t>Approx. 55.000 CEOS Sharp-1 segments were rescued, re-processed in a consistent way (EO-SIP) and are accessible via ESA dissemination service, too.</a:t>
            </a:r>
          </a:p>
          <a:p>
            <a:pPr marL="419100" lvl="1" indent="-419100">
              <a:buClr>
                <a:schemeClr val="hlink"/>
              </a:buClr>
              <a:buSzPct val="85000"/>
              <a:buFont typeface="Arial" charset="0"/>
              <a:buChar char="&gt;"/>
            </a:pPr>
            <a:endParaRPr lang="en-US" sz="2200" dirty="0">
              <a:cs typeface="+mn-cs"/>
            </a:endParaRPr>
          </a:p>
          <a:p>
            <a:pPr marL="419100" lvl="1" indent="-419100">
              <a:buClr>
                <a:schemeClr val="hlink"/>
              </a:buClr>
              <a:buSzPct val="85000"/>
              <a:buFont typeface="Arial" charset="0"/>
              <a:buChar char="&gt;"/>
            </a:pPr>
            <a:r>
              <a:rPr lang="en-US" sz="2200" dirty="0">
                <a:cs typeface="+mn-cs"/>
                <a:sym typeface="Wingdings" panose="05000000000000000000" pitchFamily="2" charset="2"/>
              </a:rPr>
              <a:t>Software and processing procedure developed at University of Bern is installed and tested at ESA facilities.</a:t>
            </a:r>
          </a:p>
          <a:p>
            <a:pPr marL="419100" lvl="1" indent="-419100">
              <a:buClr>
                <a:schemeClr val="hlink"/>
              </a:buClr>
              <a:buSzPct val="85000"/>
              <a:buFont typeface="Arial" charset="0"/>
              <a:buChar char="&gt;"/>
            </a:pPr>
            <a:r>
              <a:rPr lang="en-US" sz="2200" dirty="0">
                <a:cs typeface="+mn-cs"/>
                <a:sym typeface="Wingdings" panose="05000000000000000000" pitchFamily="2" charset="2"/>
              </a:rPr>
              <a:t>Next ongoing step is the generation of Level 1c data (calibrated and geocoded) for a better service to support communities without the needed expertise in AVHRR processing.</a:t>
            </a:r>
          </a:p>
          <a:p>
            <a:endParaRPr lang="en-GB"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96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96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965">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96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Future Outlook</a:t>
            </a:r>
          </a:p>
        </p:txBody>
      </p:sp>
      <p:sp>
        <p:nvSpPr>
          <p:cNvPr id="3" name="Inhaltsplatzhalter 2"/>
          <p:cNvSpPr>
            <a:spLocks noGrp="1"/>
          </p:cNvSpPr>
          <p:nvPr>
            <p:ph idx="1"/>
          </p:nvPr>
        </p:nvSpPr>
        <p:spPr>
          <a:xfrm>
            <a:off x="443372" y="1772816"/>
            <a:ext cx="11305256" cy="4498975"/>
          </a:xfrm>
        </p:spPr>
        <p:txBody>
          <a:bodyPr/>
          <a:lstStyle/>
          <a:p>
            <a:r>
              <a:rPr lang="en-US" sz="2200" dirty="0"/>
              <a:t>Filling of AVHRR level1b archive with LAC data until the end of AVHRR sensor (NOAA, </a:t>
            </a:r>
            <a:r>
              <a:rPr lang="en-US" sz="2200" dirty="0" err="1"/>
              <a:t>MetOp</a:t>
            </a:r>
            <a:r>
              <a:rPr lang="en-US" sz="2200" dirty="0"/>
              <a:t>) approx. 2025.</a:t>
            </a:r>
          </a:p>
          <a:p>
            <a:endParaRPr lang="en-US" sz="2200" dirty="0"/>
          </a:p>
          <a:p>
            <a:r>
              <a:rPr lang="en-US" sz="2200" dirty="0"/>
              <a:t>Integrate global AVHRR LAC data of the pre-MODIS era (e.g. 1992 – 1999; more than 30.000 data sets); pursue rescue activities for local archives around the world. </a:t>
            </a:r>
          </a:p>
          <a:p>
            <a:endParaRPr lang="en-US" sz="2200" dirty="0"/>
          </a:p>
          <a:p>
            <a:r>
              <a:rPr lang="en-US" sz="2200" dirty="0"/>
              <a:t>On the way to a FCDR: more precise uncertainty characterization (FIDUCEO) and inclusion/alignment with Sentinel-3 and other medium resolution satellite data under consideration.</a:t>
            </a:r>
          </a:p>
          <a:p>
            <a:endParaRPr lang="en-US" sz="2200" dirty="0"/>
          </a:p>
          <a:p>
            <a:r>
              <a:rPr lang="en-US" sz="2200" dirty="0"/>
              <a:t>Data Usage: process AVHRR data as much as possible in alignment with CEOS ARD specifications and provide Analysis-Ready-Data (ARD) for climate modelling user community (CMUG)</a:t>
            </a:r>
          </a:p>
        </p:txBody>
      </p:sp>
    </p:spTree>
    <p:extLst>
      <p:ext uri="{BB962C8B-B14F-4D97-AF65-F5344CB8AC3E}">
        <p14:creationId xmlns:p14="http://schemas.microsoft.com/office/powerpoint/2010/main" val="1471563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2989" y="3658612"/>
            <a:ext cx="2048640" cy="1743183"/>
          </a:xfrm>
          <a:prstGeom prst="rect">
            <a:avLst/>
          </a:prstGeom>
          <a:noFill/>
          <a:ln>
            <a:noFill/>
          </a:ln>
          <a:effectLst>
            <a:outerShdw blurRad="266700" dist="38100" dir="2700000" algn="tl" rotWithShape="0">
              <a:prstClr val="black">
                <a:alpha val="63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US" dirty="0"/>
              <a:t>Motivation for the activity:</a:t>
            </a:r>
            <a:br>
              <a:rPr lang="en-US" dirty="0"/>
            </a:br>
            <a:r>
              <a:rPr lang="en-US" dirty="0"/>
              <a:t>ESA Heritage Space Team and University of Bern</a:t>
            </a:r>
            <a:br>
              <a:rPr lang="en-US" dirty="0"/>
            </a:br>
            <a:endParaRPr lang="en-US" dirty="0"/>
          </a:p>
        </p:txBody>
      </p:sp>
      <p:sp>
        <p:nvSpPr>
          <p:cNvPr id="3" name="Inhaltsplatzhalter 2"/>
          <p:cNvSpPr>
            <a:spLocks noGrp="1"/>
          </p:cNvSpPr>
          <p:nvPr>
            <p:ph idx="1"/>
          </p:nvPr>
        </p:nvSpPr>
        <p:spPr>
          <a:xfrm>
            <a:off x="335359" y="1707805"/>
            <a:ext cx="5913229" cy="4498975"/>
          </a:xfrm>
        </p:spPr>
        <p:txBody>
          <a:bodyPr/>
          <a:lstStyle/>
          <a:p>
            <a:r>
              <a:rPr lang="en-US" dirty="0"/>
              <a:t>Heritage data are crucial to support climate change (and other) activities and projects</a:t>
            </a:r>
          </a:p>
          <a:p>
            <a:r>
              <a:rPr lang="en-US" dirty="0"/>
              <a:t>AVHRR data acquired at ESA for many years and available in different formats and media (most of them in robotic archive)</a:t>
            </a:r>
          </a:p>
          <a:p>
            <a:r>
              <a:rPr lang="en-US" dirty="0"/>
              <a:t>Heritage Space Programme taking now care of AVHRR data</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59" y="4039197"/>
            <a:ext cx="2570686" cy="2344945"/>
          </a:xfrm>
          <a:prstGeom prst="rect">
            <a:avLst/>
          </a:prstGeom>
          <a:noFill/>
          <a:ln>
            <a:noFill/>
          </a:ln>
          <a:effectLst>
            <a:outerShdw blurRad="266700" dist="38100" dir="2700000" algn="tl" rotWithShape="0">
              <a:prstClr val="black">
                <a:alpha val="64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5178" y="4919676"/>
            <a:ext cx="2088372" cy="1590946"/>
          </a:xfrm>
          <a:prstGeom prst="rect">
            <a:avLst/>
          </a:prstGeom>
          <a:noFill/>
          <a:ln>
            <a:noFill/>
          </a:ln>
          <a:effectLst>
            <a:outerShdw blurRad="381000" dist="38100" dir="2700000" algn="tl" rotWithShape="0">
              <a:prstClr val="black">
                <a:alpha val="59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uppieren 7"/>
          <p:cNvGrpSpPr/>
          <p:nvPr/>
        </p:nvGrpSpPr>
        <p:grpSpPr>
          <a:xfrm>
            <a:off x="6479770" y="1732190"/>
            <a:ext cx="5448878" cy="4651952"/>
            <a:chOff x="6479770" y="1732190"/>
            <a:chExt cx="5448878" cy="4651952"/>
          </a:xfrm>
        </p:grpSpPr>
        <p:sp>
          <p:nvSpPr>
            <p:cNvPr id="4" name="Inhaltsplatzhalter 2"/>
            <p:cNvSpPr txBox="1">
              <a:spLocks/>
            </p:cNvSpPr>
            <p:nvPr/>
          </p:nvSpPr>
          <p:spPr bwMode="auto">
            <a:xfrm>
              <a:off x="6479770" y="1732190"/>
              <a:ext cx="5232316" cy="4498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419100" indent="-419100" algn="l" rtl="0" eaLnBrk="1" fontAlgn="base" hangingPunct="1">
                <a:lnSpc>
                  <a:spcPct val="95000"/>
                </a:lnSpc>
                <a:spcBef>
                  <a:spcPct val="20000"/>
                </a:spcBef>
                <a:spcAft>
                  <a:spcPct val="0"/>
                </a:spcAft>
                <a:buClr>
                  <a:schemeClr val="hlink"/>
                </a:buClr>
                <a:buSzPct val="85000"/>
                <a:buFont typeface="Arial" charset="0"/>
                <a:buChar char="&gt;"/>
                <a:defRPr sz="20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charset="0"/>
                <a:buChar char="—"/>
                <a:defRPr sz="2000">
                  <a:solidFill>
                    <a:srgbClr val="333333"/>
                  </a:solidFill>
                  <a:latin typeface="+mn-lt"/>
                  <a:ea typeface="+mn-ea"/>
                </a:defRPr>
              </a:lvl2pPr>
              <a:lvl3pPr marL="1295400" indent="-381000" algn="l" rtl="0" eaLnBrk="1" fontAlgn="base" hangingPunct="1">
                <a:lnSpc>
                  <a:spcPct val="95000"/>
                </a:lnSpc>
                <a:spcBef>
                  <a:spcPct val="20000"/>
                </a:spcBef>
                <a:spcAft>
                  <a:spcPct val="0"/>
                </a:spcAft>
                <a:buSzPct val="85000"/>
                <a:buFont typeface="Arial" charset="0"/>
                <a:buChar char="–"/>
                <a:defRPr>
                  <a:solidFill>
                    <a:srgbClr val="333333"/>
                  </a:solidFill>
                  <a:latin typeface="+mn-lt"/>
                  <a:ea typeface="+mn-ea"/>
                </a:defRPr>
              </a:lvl3pPr>
              <a:lvl4pPr marL="1714500" indent="-381000" algn="l" rtl="0" eaLnBrk="1" fontAlgn="base" hangingPunct="1">
                <a:lnSpc>
                  <a:spcPct val="95000"/>
                </a:lnSpc>
                <a:spcBef>
                  <a:spcPct val="20000"/>
                </a:spcBef>
                <a:spcAft>
                  <a:spcPct val="0"/>
                </a:spcAft>
                <a:buSzPct val="85000"/>
                <a:buFont typeface="Arial" charset="0"/>
                <a:buChar char="–"/>
                <a:defRPr>
                  <a:solidFill>
                    <a:srgbClr val="333333"/>
                  </a:solidFill>
                  <a:latin typeface="+mn-lt"/>
                  <a:ea typeface="+mn-ea"/>
                </a:defRPr>
              </a:lvl4pPr>
              <a:lvl5pPr marL="21336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5pPr>
              <a:lvl6pPr marL="25908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6pPr>
              <a:lvl7pPr marL="30480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7pPr>
              <a:lvl8pPr marL="35052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8pPr>
              <a:lvl9pPr marL="39624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9pPr>
            </a:lstStyle>
            <a:p>
              <a:r>
                <a:rPr lang="en-US" kern="0" dirty="0" err="1"/>
                <a:t>UniBern</a:t>
              </a:r>
              <a:r>
                <a:rPr lang="en-US" kern="0" dirty="0"/>
                <a:t> – long tradition of AVHRR reception and processing</a:t>
              </a:r>
            </a:p>
            <a:p>
              <a:r>
                <a:rPr lang="en-US" kern="0" dirty="0"/>
                <a:t>We see the need to make historical data accessible to the public and keep the data alive for an unlimited time.</a:t>
              </a:r>
            </a:p>
          </p:txBody>
        </p:sp>
        <p:pic>
          <p:nvPicPr>
            <p:cNvPr id="5" name="Picture 4" descr="header_schmuck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8088" y="3307128"/>
              <a:ext cx="5040560" cy="12650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8088" y="4725144"/>
              <a:ext cx="2207840" cy="165899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3" name="Inhaltsplatzhalter 3"/>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9327109" y="4765176"/>
              <a:ext cx="2601539" cy="1618966"/>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grpSp>
    </p:spTree>
    <p:extLst>
      <p:ext uri="{BB962C8B-B14F-4D97-AF65-F5344CB8AC3E}">
        <p14:creationId xmlns:p14="http://schemas.microsoft.com/office/powerpoint/2010/main" val="96073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392" y="188640"/>
            <a:ext cx="8828617" cy="817563"/>
          </a:xfrm>
        </p:spPr>
        <p:txBody>
          <a:bodyPr/>
          <a:lstStyle/>
          <a:p>
            <a:r>
              <a:rPr lang="en-US" dirty="0"/>
              <a:t>COP26 fuels interest in satellite data</a:t>
            </a:r>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1384" y="764704"/>
            <a:ext cx="4841590" cy="5256584"/>
          </a:xfrm>
        </p:spPr>
      </p:pic>
      <p:sp>
        <p:nvSpPr>
          <p:cNvPr id="4" name="Textfeld 3"/>
          <p:cNvSpPr txBox="1"/>
          <p:nvPr/>
        </p:nvSpPr>
        <p:spPr>
          <a:xfrm>
            <a:off x="719668" y="6153151"/>
            <a:ext cx="10164962" cy="461665"/>
          </a:xfrm>
          <a:prstGeom prst="rect">
            <a:avLst/>
          </a:prstGeom>
          <a:noFill/>
        </p:spPr>
        <p:txBody>
          <a:bodyPr wrap="none" rtlCol="0">
            <a:spAutoFit/>
          </a:bodyPr>
          <a:lstStyle/>
          <a:p>
            <a:r>
              <a:rPr lang="en-US" dirty="0"/>
              <a:t>https://earth.esa.int/eogateway/news/cop26-fuels-interest-in-satellite-data</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5388" y="764704"/>
            <a:ext cx="5112568" cy="5254748"/>
          </a:xfrm>
          <a:prstGeom prst="rect">
            <a:avLst/>
          </a:prstGeom>
        </p:spPr>
      </p:pic>
    </p:spTree>
    <p:extLst>
      <p:ext uri="{BB962C8B-B14F-4D97-AF65-F5344CB8AC3E}">
        <p14:creationId xmlns:p14="http://schemas.microsoft.com/office/powerpoint/2010/main" val="3563391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384" y="332656"/>
            <a:ext cx="8828617" cy="817563"/>
          </a:xfrm>
        </p:spPr>
        <p:txBody>
          <a:bodyPr/>
          <a:lstStyle/>
          <a:p>
            <a:r>
              <a:rPr lang="en-US" sz="2800" dirty="0"/>
              <a:t>AVHRR Curation Project: Steps implemented to compile an open accessible AVHRR data set via ESA dissemination service</a:t>
            </a:r>
            <a:endParaRPr lang="en-US" dirty="0"/>
          </a:p>
        </p:txBody>
      </p:sp>
      <p:sp>
        <p:nvSpPr>
          <p:cNvPr id="3" name="Inhaltsplatzhalter 2"/>
          <p:cNvSpPr>
            <a:spLocks noGrp="1"/>
          </p:cNvSpPr>
          <p:nvPr>
            <p:ph idx="1"/>
          </p:nvPr>
        </p:nvSpPr>
        <p:spPr>
          <a:xfrm>
            <a:off x="835316" y="1772816"/>
            <a:ext cx="10877308" cy="4498975"/>
          </a:xfrm>
        </p:spPr>
        <p:txBody>
          <a:bodyPr/>
          <a:lstStyle/>
          <a:p>
            <a:pPr>
              <a:spcAft>
                <a:spcPts val="500"/>
              </a:spcAft>
            </a:pPr>
            <a:r>
              <a:rPr lang="en-US" sz="2200" dirty="0"/>
              <a:t>WP_1: </a:t>
            </a:r>
            <a:r>
              <a:rPr lang="en-US" sz="2200" i="1" dirty="0"/>
              <a:t>Inventory and gaps identification of AVHRR </a:t>
            </a:r>
            <a:r>
              <a:rPr lang="en-US" sz="2200" i="1" dirty="0" err="1"/>
              <a:t>UniBe</a:t>
            </a:r>
            <a:r>
              <a:rPr lang="en-US" sz="2200" i="1" dirty="0"/>
              <a:t> data incl. ESA data holdings and Dundee Station data.</a:t>
            </a:r>
          </a:p>
          <a:p>
            <a:pPr>
              <a:spcAft>
                <a:spcPts val="500"/>
              </a:spcAft>
            </a:pPr>
            <a:r>
              <a:rPr lang="en-US" sz="2200" dirty="0"/>
              <a:t>WP_2</a:t>
            </a:r>
            <a:r>
              <a:rPr lang="en-US" sz="2200" i="1" dirty="0"/>
              <a:t>: Consolidation procedure and reprocessing definition; development of software to re-format the different flavors of archived AVHRR data and fill the metadata files.</a:t>
            </a:r>
          </a:p>
          <a:p>
            <a:pPr>
              <a:spcAft>
                <a:spcPts val="500"/>
              </a:spcAft>
            </a:pPr>
            <a:r>
              <a:rPr lang="en-US" sz="2200" dirty="0"/>
              <a:t>WP_3</a:t>
            </a:r>
            <a:r>
              <a:rPr lang="en-US" sz="2200" i="1" dirty="0"/>
              <a:t>: AVHRR Master data set consolidation and reprocessing at </a:t>
            </a:r>
            <a:r>
              <a:rPr lang="en-US" sz="2200" i="1" dirty="0" err="1"/>
              <a:t>UniBe</a:t>
            </a:r>
            <a:r>
              <a:rPr lang="en-US" sz="2200" i="1" dirty="0"/>
              <a:t> Linux Cluster; transfer of software and scripts to ESA for own re-processing capability.</a:t>
            </a:r>
          </a:p>
          <a:p>
            <a:pPr>
              <a:spcAft>
                <a:spcPts val="500"/>
              </a:spcAft>
            </a:pPr>
            <a:r>
              <a:rPr lang="en-US" sz="2200" dirty="0"/>
              <a:t>WP_4</a:t>
            </a:r>
            <a:r>
              <a:rPr lang="en-US" sz="2200" i="1" dirty="0"/>
              <a:t>: AVHRR European Master data set validation (test of readability, check of consistency of all files in EO-SIP).</a:t>
            </a:r>
          </a:p>
          <a:p>
            <a:pPr>
              <a:spcAft>
                <a:spcPts val="500"/>
              </a:spcAft>
            </a:pPr>
            <a:r>
              <a:rPr lang="en-US" sz="2200" dirty="0"/>
              <a:t>WP_5</a:t>
            </a:r>
            <a:r>
              <a:rPr lang="en-US" sz="2200" i="1" dirty="0"/>
              <a:t>: Consolidation of AVHRR preserved data set composition and delivery.</a:t>
            </a:r>
          </a:p>
          <a:p>
            <a:pPr>
              <a:spcAft>
                <a:spcPts val="500"/>
              </a:spcAft>
            </a:pPr>
            <a:r>
              <a:rPr lang="en-US" sz="2200" dirty="0"/>
              <a:t>WP_6</a:t>
            </a:r>
            <a:r>
              <a:rPr lang="en-US" sz="2200" i="1" dirty="0"/>
              <a:t>: Transfer of all re-processed AVHRR data in level 1b (1981 – 2021) to ESA to be included in ESA archives and dissemination systems.</a:t>
            </a:r>
            <a:endParaRPr lang="en-US" sz="2200" dirty="0"/>
          </a:p>
        </p:txBody>
      </p:sp>
      <p:sp>
        <p:nvSpPr>
          <p:cNvPr id="4" name="Foliennummernplatzhalter 3"/>
          <p:cNvSpPr>
            <a:spLocks noGrp="1"/>
          </p:cNvSpPr>
          <p:nvPr>
            <p:ph type="sldNum" sz="quarter" idx="4294967295"/>
          </p:nvPr>
        </p:nvSpPr>
        <p:spPr/>
        <p:txBody>
          <a:bodyPr/>
          <a:lstStyle/>
          <a:p>
            <a:endParaRPr lang="de-CH" sz="1400" dirty="0"/>
          </a:p>
        </p:txBody>
      </p:sp>
    </p:spTree>
    <p:extLst>
      <p:ext uri="{BB962C8B-B14F-4D97-AF65-F5344CB8AC3E}">
        <p14:creationId xmlns:p14="http://schemas.microsoft.com/office/powerpoint/2010/main" val="153247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EO-SIP package (Earth Observation – Submission Information Package)</a:t>
            </a:r>
            <a:endParaRPr lang="en-US" dirty="0"/>
          </a:p>
        </p:txBody>
      </p:sp>
      <p:sp>
        <p:nvSpPr>
          <p:cNvPr id="3" name="Inhaltsplatzhalter 2"/>
          <p:cNvSpPr>
            <a:spLocks noGrp="1"/>
          </p:cNvSpPr>
          <p:nvPr>
            <p:ph idx="1"/>
          </p:nvPr>
        </p:nvSpPr>
        <p:spPr>
          <a:xfrm>
            <a:off x="695400" y="1811415"/>
            <a:ext cx="10225135" cy="4498975"/>
          </a:xfrm>
        </p:spPr>
        <p:txBody>
          <a:bodyPr/>
          <a:lstStyle/>
          <a:p>
            <a:pPr marL="0" indent="0">
              <a:buNone/>
            </a:pPr>
            <a:r>
              <a:rPr lang="en-GB" sz="2200" dirty="0"/>
              <a:t>EO-SIP package structure, content and metadata attributes for the AVHRR products in scope, in line with the ESA infrastructure, to be used for archiving and dissemination.</a:t>
            </a:r>
          </a:p>
          <a:p>
            <a:endParaRPr lang="en-US" sz="2200" dirty="0"/>
          </a:p>
        </p:txBody>
      </p:sp>
      <p:grpSp>
        <p:nvGrpSpPr>
          <p:cNvPr id="4" name="Group 10"/>
          <p:cNvGrpSpPr/>
          <p:nvPr/>
        </p:nvGrpSpPr>
        <p:grpSpPr>
          <a:xfrm>
            <a:off x="3647728" y="2924944"/>
            <a:ext cx="6696744" cy="3024336"/>
            <a:chOff x="0" y="0"/>
            <a:chExt cx="5156200" cy="1943100"/>
          </a:xfrm>
        </p:grpSpPr>
        <p:grpSp>
          <p:nvGrpSpPr>
            <p:cNvPr id="5" name="Group 17"/>
            <p:cNvGrpSpPr/>
            <p:nvPr/>
          </p:nvGrpSpPr>
          <p:grpSpPr>
            <a:xfrm>
              <a:off x="0" y="0"/>
              <a:ext cx="5156200" cy="1943100"/>
              <a:chOff x="0" y="53176"/>
              <a:chExt cx="5156200" cy="1943799"/>
            </a:xfrm>
          </p:grpSpPr>
          <p:grpSp>
            <p:nvGrpSpPr>
              <p:cNvPr id="7" name="Group 16"/>
              <p:cNvGrpSpPr/>
              <p:nvPr/>
            </p:nvGrpSpPr>
            <p:grpSpPr>
              <a:xfrm>
                <a:off x="0" y="53176"/>
                <a:ext cx="5156200" cy="1943799"/>
                <a:chOff x="0" y="53176"/>
                <a:chExt cx="5156200" cy="1943799"/>
              </a:xfrm>
            </p:grpSpPr>
            <p:sp>
              <p:nvSpPr>
                <p:cNvPr id="10" name="Rounded Rectangle 27"/>
                <p:cNvSpPr/>
                <p:nvPr/>
              </p:nvSpPr>
              <p:spPr>
                <a:xfrm>
                  <a:off x="0" y="53176"/>
                  <a:ext cx="5156200" cy="1943799"/>
                </a:xfrm>
                <a:prstGeom prst="round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Text Box 2"/>
                <p:cNvSpPr txBox="1">
                  <a:spLocks noChangeArrowheads="1"/>
                </p:cNvSpPr>
                <p:nvPr/>
              </p:nvSpPr>
              <p:spPr bwMode="auto">
                <a:xfrm>
                  <a:off x="1641177" y="138237"/>
                  <a:ext cx="1884315" cy="451697"/>
                </a:xfrm>
                <a:prstGeom prst="rect">
                  <a:avLst/>
                </a:prstGeom>
                <a:solidFill>
                  <a:srgbClr val="FFC000"/>
                </a:solidFill>
                <a:ln>
                  <a:noFill/>
                  <a:headEnd/>
                  <a:tailEnd/>
                </a:ln>
              </p:spPr>
              <p:style>
                <a:lnRef idx="1">
                  <a:schemeClr val="accent1"/>
                </a:lnRef>
                <a:fillRef idx="3">
                  <a:schemeClr val="accent1"/>
                </a:fillRef>
                <a:effectRef idx="2">
                  <a:schemeClr val="accent1"/>
                </a:effectRef>
                <a:fontRef idx="minor">
                  <a:schemeClr val="lt1"/>
                </a:fontRef>
              </p:style>
              <p:txBody>
                <a:bodyPr rot="0" vert="horz" wrap="square" lIns="91440" tIns="45720" rIns="91440" bIns="45720" anchor="t" anchorCtr="0">
                  <a:noAutofit/>
                </a:bodyPr>
                <a:lstStyle/>
                <a:p>
                  <a:pPr algn="ctr">
                    <a:spcAft>
                      <a:spcPts val="0"/>
                    </a:spcAft>
                  </a:pPr>
                  <a:r>
                    <a:rPr lang="en-GB" sz="2000" b="1" dirty="0">
                      <a:latin typeface="Verdana" panose="020B0604030504040204" pitchFamily="34" charset="0"/>
                      <a:ea typeface="Times New Roman" panose="02020603050405020304" pitchFamily="18" charset="0"/>
                      <a:cs typeface="Times New Roman" panose="02020603050405020304" pitchFamily="18" charset="0"/>
                    </a:rPr>
                    <a:t>AVHRR EO-SIP </a:t>
                  </a:r>
                  <a:endParaRPr lang="en-US" sz="2000" dirty="0">
                    <a:latin typeface="Georgia" panose="02040502050405020303" pitchFamily="18" charset="0"/>
                    <a:ea typeface="Times New Roman" panose="02020603050405020304" pitchFamily="18" charset="0"/>
                    <a:cs typeface="Times New Roman" panose="02020603050405020304" pitchFamily="18" charset="0"/>
                  </a:endParaRPr>
                </a:p>
                <a:p>
                  <a:pPr algn="ctr">
                    <a:spcAft>
                      <a:spcPts val="0"/>
                    </a:spcAft>
                  </a:pPr>
                  <a:r>
                    <a:rPr lang="en-GB" sz="2000" b="1" dirty="0">
                      <a:latin typeface="Georgia" panose="02040502050405020303" pitchFamily="18" charset="0"/>
                      <a:ea typeface="Times New Roman" panose="02020603050405020304" pitchFamily="18" charset="0"/>
                      <a:cs typeface="Times New Roman" panose="02020603050405020304" pitchFamily="18" charset="0"/>
                    </a:rPr>
                    <a:t> </a:t>
                  </a:r>
                  <a:endParaRPr lang="en-US" sz="2000" dirty="0">
                    <a:latin typeface="Georgia" panose="02040502050405020303" pitchFamily="18" charset="0"/>
                    <a:ea typeface="Times New Roman" panose="02020603050405020304" pitchFamily="18" charset="0"/>
                    <a:cs typeface="Times New Roman" panose="02020603050405020304" pitchFamily="18" charset="0"/>
                  </a:endParaRPr>
                </a:p>
              </p:txBody>
            </p:sp>
            <p:grpSp>
              <p:nvGrpSpPr>
                <p:cNvPr id="12" name="Group 14"/>
                <p:cNvGrpSpPr/>
                <p:nvPr/>
              </p:nvGrpSpPr>
              <p:grpSpPr>
                <a:xfrm>
                  <a:off x="457200" y="489098"/>
                  <a:ext cx="4477227" cy="456565"/>
                  <a:chOff x="0" y="0"/>
                  <a:chExt cx="4477243" cy="456567"/>
                </a:xfrm>
              </p:grpSpPr>
              <p:sp>
                <p:nvSpPr>
                  <p:cNvPr id="18" name="Rounded Rectangle 72"/>
                  <p:cNvSpPr/>
                  <p:nvPr/>
                </p:nvSpPr>
                <p:spPr>
                  <a:xfrm>
                    <a:off x="0" y="0"/>
                    <a:ext cx="1125840" cy="440421"/>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2000" dirty="0">
                        <a:latin typeface="Verdana" panose="020B0604030504040204" pitchFamily="34" charset="0"/>
                        <a:ea typeface="Times New Roman" panose="02020603050405020304" pitchFamily="18" charset="0"/>
                        <a:cs typeface="Times New Roman" panose="02020603050405020304" pitchFamily="18" charset="0"/>
                      </a:rPr>
                      <a:t>EO Product</a:t>
                    </a:r>
                    <a:endParaRPr lang="en-US" sz="2000" dirty="0">
                      <a:latin typeface="Georgia" panose="02040502050405020303" pitchFamily="18" charset="0"/>
                      <a:ea typeface="Times New Roman" panose="02020603050405020304" pitchFamily="18" charset="0"/>
                      <a:cs typeface="Times New Roman" panose="02020603050405020304" pitchFamily="18" charset="0"/>
                    </a:endParaRPr>
                  </a:p>
                </p:txBody>
              </p:sp>
              <p:sp>
                <p:nvSpPr>
                  <p:cNvPr id="19" name="Rounded Rectangle 73"/>
                  <p:cNvSpPr/>
                  <p:nvPr/>
                </p:nvSpPr>
                <p:spPr>
                  <a:xfrm>
                    <a:off x="3115339" y="0"/>
                    <a:ext cx="1361904" cy="440421"/>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2000" dirty="0">
                        <a:latin typeface="Verdana" panose="020B0604030504040204" pitchFamily="34" charset="0"/>
                        <a:ea typeface="Times New Roman" panose="02020603050405020304" pitchFamily="18" charset="0"/>
                      </a:rPr>
                      <a:t>Metadata Report</a:t>
                    </a:r>
                    <a:endParaRPr lang="en-US" sz="2000" dirty="0">
                      <a:latin typeface="Times New Roman" panose="02020603050405020304" pitchFamily="18" charset="0"/>
                      <a:ea typeface="MS Mincho"/>
                    </a:endParaRPr>
                  </a:p>
                </p:txBody>
              </p:sp>
              <p:sp>
                <p:nvSpPr>
                  <p:cNvPr id="20" name="Text Box 79"/>
                  <p:cNvSpPr txBox="1"/>
                  <p:nvPr/>
                </p:nvSpPr>
                <p:spPr>
                  <a:xfrm>
                    <a:off x="1052620" y="138224"/>
                    <a:ext cx="2147570" cy="318343"/>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200"/>
                      </a:lnSpc>
                      <a:spcAft>
                        <a:spcPts val="0"/>
                      </a:spcAft>
                    </a:pPr>
                    <a:r>
                      <a:rPr lang="en-GB" sz="700">
                        <a:latin typeface="Verdana" panose="020B0604030504040204" pitchFamily="34" charset="0"/>
                        <a:ea typeface="Times New Roman" panose="02020603050405020304" pitchFamily="18" charset="0"/>
                        <a:cs typeface="Times New Roman" panose="02020603050405020304" pitchFamily="18" charset="0"/>
                      </a:rPr>
                      <a:t>  1                                                        1</a:t>
                    </a:r>
                    <a:endParaRPr lang="en-US" sz="900">
                      <a:latin typeface="Georgia" panose="02040502050405020303" pitchFamily="18" charset="0"/>
                      <a:ea typeface="Times New Roman" panose="02020603050405020304" pitchFamily="18" charset="0"/>
                      <a:cs typeface="Times New Roman" panose="02020603050405020304" pitchFamily="18" charset="0"/>
                    </a:endParaRPr>
                  </a:p>
                </p:txBody>
              </p:sp>
            </p:grpSp>
            <p:sp>
              <p:nvSpPr>
                <p:cNvPr id="13" name="Rounded Rectangle 83"/>
                <p:cNvSpPr/>
                <p:nvPr/>
              </p:nvSpPr>
              <p:spPr>
                <a:xfrm>
                  <a:off x="3558037" y="1151996"/>
                  <a:ext cx="1431833" cy="731420"/>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2000" dirty="0">
                      <a:latin typeface="Verdana" panose="020B0604030504040204" pitchFamily="34" charset="0"/>
                      <a:ea typeface="Times New Roman" panose="02020603050405020304" pitchFamily="18" charset="0"/>
                    </a:rPr>
                    <a:t>SIP Information File (1)</a:t>
                  </a:r>
                  <a:endParaRPr lang="en-US" sz="2000" dirty="0">
                    <a:latin typeface="Times New Roman" panose="02020603050405020304" pitchFamily="18" charset="0"/>
                    <a:ea typeface="MS Mincho"/>
                  </a:endParaRPr>
                </a:p>
              </p:txBody>
            </p:sp>
            <p:sp>
              <p:nvSpPr>
                <p:cNvPr id="14" name="Rounded Rectangle 9"/>
                <p:cNvSpPr/>
                <p:nvPr/>
              </p:nvSpPr>
              <p:spPr>
                <a:xfrm>
                  <a:off x="458297" y="1441940"/>
                  <a:ext cx="1127125" cy="430530"/>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2000" dirty="0">
                      <a:latin typeface="Verdana" panose="020B0604030504040204" pitchFamily="34" charset="0"/>
                      <a:ea typeface="Times New Roman" panose="02020603050405020304" pitchFamily="18" charset="0"/>
                    </a:rPr>
                    <a:t>Browse Image</a:t>
                  </a:r>
                  <a:endParaRPr lang="en-US" sz="2000" dirty="0">
                    <a:latin typeface="Times New Roman" panose="02020603050405020304" pitchFamily="18" charset="0"/>
                    <a:ea typeface="MS Mincho"/>
                  </a:endParaRPr>
                </a:p>
              </p:txBody>
            </p:sp>
            <p:grpSp>
              <p:nvGrpSpPr>
                <p:cNvPr id="15" name="Group 15"/>
                <p:cNvGrpSpPr/>
                <p:nvPr/>
              </p:nvGrpSpPr>
              <p:grpSpPr>
                <a:xfrm>
                  <a:off x="723013" y="850605"/>
                  <a:ext cx="393065" cy="636904"/>
                  <a:chOff x="0" y="0"/>
                  <a:chExt cx="393065" cy="637407"/>
                </a:xfrm>
              </p:grpSpPr>
              <p:sp>
                <p:nvSpPr>
                  <p:cNvPr id="16" name="Text Box 35"/>
                  <p:cNvSpPr txBox="1"/>
                  <p:nvPr/>
                </p:nvSpPr>
                <p:spPr>
                  <a:xfrm>
                    <a:off x="0" y="382772"/>
                    <a:ext cx="393065" cy="254635"/>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200"/>
                      </a:lnSpc>
                      <a:spcAft>
                        <a:spcPts val="0"/>
                      </a:spcAft>
                    </a:pPr>
                    <a:r>
                      <a:rPr lang="en-GB" sz="700">
                        <a:latin typeface="Verdana" panose="020B0604030504040204" pitchFamily="34" charset="0"/>
                        <a:ea typeface="Times New Roman" panose="02020603050405020304" pitchFamily="18" charset="0"/>
                        <a:cs typeface="Times New Roman" panose="02020603050405020304" pitchFamily="18" charset="0"/>
                      </a:rPr>
                      <a:t>0..1</a:t>
                    </a:r>
                    <a:endParaRPr lang="en-US" sz="900">
                      <a:latin typeface="Georgia" panose="02040502050405020303" pitchFamily="18" charset="0"/>
                      <a:ea typeface="Times New Roman" panose="02020603050405020304" pitchFamily="18" charset="0"/>
                      <a:cs typeface="Times New Roman" panose="02020603050405020304" pitchFamily="18" charset="0"/>
                    </a:endParaRPr>
                  </a:p>
                </p:txBody>
              </p:sp>
              <p:sp>
                <p:nvSpPr>
                  <p:cNvPr id="17" name="Text Box 37"/>
                  <p:cNvSpPr txBox="1"/>
                  <p:nvPr/>
                </p:nvSpPr>
                <p:spPr>
                  <a:xfrm>
                    <a:off x="106325" y="0"/>
                    <a:ext cx="144780" cy="249555"/>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200"/>
                      </a:lnSpc>
                      <a:spcAft>
                        <a:spcPts val="0"/>
                      </a:spcAft>
                    </a:pPr>
                    <a:r>
                      <a:rPr lang="en-GB" sz="700">
                        <a:latin typeface="Verdana" panose="020B0604030504040204" pitchFamily="34" charset="0"/>
                        <a:ea typeface="Times New Roman" panose="02020603050405020304" pitchFamily="18" charset="0"/>
                        <a:cs typeface="Times New Roman" panose="02020603050405020304" pitchFamily="18" charset="0"/>
                      </a:rPr>
                      <a:t>1</a:t>
                    </a:r>
                    <a:endParaRPr lang="en-US" sz="900">
                      <a:latin typeface="Georgia" panose="02040502050405020303" pitchFamily="18" charset="0"/>
                      <a:ea typeface="Times New Roman" panose="02020603050405020304" pitchFamily="18" charset="0"/>
                      <a:cs typeface="Times New Roman" panose="02020603050405020304" pitchFamily="18" charset="0"/>
                    </a:endParaRPr>
                  </a:p>
                </p:txBody>
              </p:sp>
            </p:grpSp>
          </p:grpSp>
          <p:cxnSp>
            <p:nvCxnSpPr>
              <p:cNvPr id="8" name="Straight Connector 76"/>
              <p:cNvCxnSpPr/>
              <p:nvPr/>
            </p:nvCxnSpPr>
            <p:spPr>
              <a:xfrm>
                <a:off x="1584251" y="701749"/>
                <a:ext cx="19881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34"/>
              <p:cNvCxnSpPr>
                <a:stCxn id="14" idx="0"/>
                <a:endCxn id="18" idx="2"/>
              </p:cNvCxnSpPr>
              <p:nvPr/>
            </p:nvCxnSpPr>
            <p:spPr>
              <a:xfrm flipH="1" flipV="1">
                <a:off x="1020118" y="929517"/>
                <a:ext cx="1742" cy="512423"/>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sp>
          <p:nvSpPr>
            <p:cNvPr id="6" name="Rounded Rectangle 11"/>
            <p:cNvSpPr/>
            <p:nvPr/>
          </p:nvSpPr>
          <p:spPr>
            <a:xfrm>
              <a:off x="1992924" y="1179475"/>
              <a:ext cx="1189990" cy="651850"/>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2000" dirty="0">
                  <a:solidFill>
                    <a:srgbClr val="FFFFFF"/>
                  </a:solidFill>
                  <a:latin typeface="Verdana" panose="020B0604030504040204" pitchFamily="34" charset="0"/>
                  <a:ea typeface="Times New Roman" panose="02020603050405020304" pitchFamily="18" charset="0"/>
                </a:rPr>
                <a:t>Quality Report (1)</a:t>
              </a:r>
              <a:endParaRPr lang="en-US" sz="2000" dirty="0">
                <a:latin typeface="Times New Roman" panose="02020603050405020304" pitchFamily="18" charset="0"/>
                <a:ea typeface="MS Mincho"/>
              </a:endParaRPr>
            </a:p>
          </p:txBody>
        </p:sp>
      </p:grpSp>
    </p:spTree>
    <p:extLst>
      <p:ext uri="{BB962C8B-B14F-4D97-AF65-F5344CB8AC3E}">
        <p14:creationId xmlns:p14="http://schemas.microsoft.com/office/powerpoint/2010/main" val="3687181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400" y="476672"/>
            <a:ext cx="8828617" cy="817563"/>
          </a:xfrm>
        </p:spPr>
        <p:txBody>
          <a:bodyPr/>
          <a:lstStyle/>
          <a:p>
            <a:r>
              <a:rPr lang="en-US" sz="2400" dirty="0"/>
              <a:t>European 1-km AVHRR archive hosted at ESA includes data from University of Bern, Dundee Satellite Receiving Station and ESA holdings. Period: 1981 - 2021</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345" y="2204865"/>
            <a:ext cx="7434996" cy="3672407"/>
          </a:xfrm>
        </p:spPr>
      </p:pic>
      <p:sp>
        <p:nvSpPr>
          <p:cNvPr id="3" name="Textfeld 2"/>
          <p:cNvSpPr txBox="1"/>
          <p:nvPr/>
        </p:nvSpPr>
        <p:spPr>
          <a:xfrm>
            <a:off x="7608168" y="2060848"/>
            <a:ext cx="4583832" cy="3693319"/>
          </a:xfrm>
          <a:prstGeom prst="rect">
            <a:avLst/>
          </a:prstGeom>
          <a:noFill/>
        </p:spPr>
        <p:txBody>
          <a:bodyPr wrap="square" rtlCol="0">
            <a:spAutoFit/>
          </a:bodyPr>
          <a:lstStyle/>
          <a:p>
            <a:pPr marL="342900" indent="-342900">
              <a:buFontTx/>
              <a:buChar char="-"/>
            </a:pPr>
            <a:r>
              <a:rPr lang="en-US" sz="1800" dirty="0">
                <a:solidFill>
                  <a:srgbClr val="000000"/>
                </a:solidFill>
              </a:rPr>
              <a:t>Two-ten overpasses per day.</a:t>
            </a:r>
          </a:p>
          <a:p>
            <a:pPr marL="342900" indent="-342900">
              <a:buFontTx/>
              <a:buChar char="-"/>
            </a:pPr>
            <a:endParaRPr lang="en-US" sz="1800" dirty="0">
              <a:solidFill>
                <a:srgbClr val="000000"/>
              </a:solidFill>
            </a:endParaRPr>
          </a:p>
          <a:p>
            <a:pPr marL="342900" indent="-342900">
              <a:buFontTx/>
              <a:buChar char="-"/>
            </a:pPr>
            <a:r>
              <a:rPr lang="en-US" sz="1800" dirty="0">
                <a:solidFill>
                  <a:srgbClr val="000000"/>
                </a:solidFill>
              </a:rPr>
              <a:t>Dataset consists of more than </a:t>
            </a:r>
            <a:r>
              <a:rPr lang="en-US" sz="1800" b="1" dirty="0">
                <a:solidFill>
                  <a:srgbClr val="000000"/>
                </a:solidFill>
              </a:rPr>
              <a:t>260.000 data products </a:t>
            </a:r>
            <a:r>
              <a:rPr lang="en-US" sz="1800" dirty="0">
                <a:solidFill>
                  <a:srgbClr val="000000"/>
                </a:solidFill>
              </a:rPr>
              <a:t>harmonized and consolidated through a dedicated ESA project (Heritage Space Programme).</a:t>
            </a:r>
          </a:p>
          <a:p>
            <a:pPr marL="342900" indent="-342900">
              <a:buFontTx/>
              <a:buChar char="-"/>
            </a:pPr>
            <a:endParaRPr lang="en-US" sz="1800" dirty="0">
              <a:solidFill>
                <a:srgbClr val="000000"/>
              </a:solidFill>
            </a:endParaRPr>
          </a:p>
          <a:p>
            <a:pPr marL="342900" indent="-342900">
              <a:buFontTx/>
              <a:buChar char="-"/>
            </a:pPr>
            <a:r>
              <a:rPr lang="en-US" sz="1800" dirty="0">
                <a:solidFill>
                  <a:srgbClr val="000000"/>
                </a:solidFill>
              </a:rPr>
              <a:t>All accessible </a:t>
            </a:r>
            <a:r>
              <a:rPr lang="en-US" sz="1800" b="1" dirty="0">
                <a:solidFill>
                  <a:srgbClr val="000000"/>
                </a:solidFill>
              </a:rPr>
              <a:t>free of charge via ESA dissemination services.</a:t>
            </a:r>
          </a:p>
          <a:p>
            <a:pPr marL="342900" indent="-342900">
              <a:buFontTx/>
              <a:buChar char="-"/>
            </a:pPr>
            <a:endParaRPr lang="en-US" sz="1800" b="1" dirty="0">
              <a:solidFill>
                <a:srgbClr val="000000"/>
              </a:solidFill>
            </a:endParaRPr>
          </a:p>
          <a:p>
            <a:pPr marL="342900" indent="-342900">
              <a:buFontTx/>
              <a:buChar char="-"/>
            </a:pPr>
            <a:r>
              <a:rPr lang="en-US" sz="1800" b="1" dirty="0">
                <a:solidFill>
                  <a:srgbClr val="000000"/>
                </a:solidFill>
              </a:rPr>
              <a:t>Archived for unlimited time by ESA.</a:t>
            </a:r>
          </a:p>
          <a:p>
            <a:pPr marL="342900" indent="-342900">
              <a:buFontTx/>
              <a:buChar char="-"/>
            </a:pPr>
            <a:endParaRPr lang="en-US" sz="1800" b="1" dirty="0">
              <a:solidFill>
                <a:srgbClr val="000000"/>
              </a:solidFill>
            </a:endParaRPr>
          </a:p>
          <a:p>
            <a:pPr marL="342900" indent="-342900">
              <a:buFontTx/>
              <a:buChar char="-"/>
            </a:pPr>
            <a:r>
              <a:rPr lang="en-US" sz="1800" dirty="0">
                <a:solidFill>
                  <a:srgbClr val="000000"/>
                </a:solidFill>
              </a:rPr>
              <a:t>Processing to Level-1c ongoing.</a:t>
            </a:r>
          </a:p>
        </p:txBody>
      </p:sp>
      <p:sp>
        <p:nvSpPr>
          <p:cNvPr id="5" name="Textfeld 4"/>
          <p:cNvSpPr txBox="1"/>
          <p:nvPr/>
        </p:nvSpPr>
        <p:spPr>
          <a:xfrm>
            <a:off x="623392" y="6021289"/>
            <a:ext cx="11452174" cy="461665"/>
          </a:xfrm>
          <a:prstGeom prst="rect">
            <a:avLst/>
          </a:prstGeom>
          <a:noFill/>
        </p:spPr>
        <p:txBody>
          <a:bodyPr wrap="none" rtlCol="0">
            <a:spAutoFit/>
          </a:bodyPr>
          <a:lstStyle/>
          <a:p>
            <a:r>
              <a:rPr lang="en-US" dirty="0"/>
              <a:t>https://earth.esa.int/eogateway/catalog/avhrr-level-1b-local-area-coverage-imagery</a:t>
            </a:r>
          </a:p>
        </p:txBody>
      </p:sp>
    </p:spTree>
    <p:extLst>
      <p:ext uri="{BB962C8B-B14F-4D97-AF65-F5344CB8AC3E}">
        <p14:creationId xmlns:p14="http://schemas.microsoft.com/office/powerpoint/2010/main" val="3675169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400" y="526604"/>
            <a:ext cx="8828617" cy="817563"/>
          </a:xfrm>
        </p:spPr>
        <p:txBody>
          <a:bodyPr/>
          <a:lstStyle/>
          <a:p>
            <a:r>
              <a:rPr lang="en-US" dirty="0"/>
              <a:t>Recovery of CEOS Sharp-1 segments available at ESA</a:t>
            </a:r>
            <a:br>
              <a:rPr lang="en-US" dirty="0"/>
            </a:br>
            <a:r>
              <a:rPr lang="en-US" dirty="0"/>
              <a:t>54.344 data segments merged and re-processed</a:t>
            </a:r>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360" y="1746150"/>
            <a:ext cx="3902955" cy="3991962"/>
          </a:xfrm>
        </p:spPr>
      </p:pic>
      <p:pic>
        <p:nvPicPr>
          <p:cNvPr id="4" name="Grafik 3"/>
          <p:cNvPicPr>
            <a:picLocks noChangeAspect="1"/>
          </p:cNvPicPr>
          <p:nvPr/>
        </p:nvPicPr>
        <p:blipFill>
          <a:blip r:embed="rId3"/>
          <a:stretch>
            <a:fillRect/>
          </a:stretch>
        </p:blipFill>
        <p:spPr>
          <a:xfrm>
            <a:off x="8904312" y="1746150"/>
            <a:ext cx="3057391" cy="4176464"/>
          </a:xfrm>
          <a:prstGeom prst="rect">
            <a:avLst/>
          </a:prstGeom>
        </p:spPr>
      </p:pic>
      <p:sp>
        <p:nvSpPr>
          <p:cNvPr id="6" name="Inhaltsplatzhalter 2"/>
          <p:cNvSpPr txBox="1">
            <a:spLocks/>
          </p:cNvSpPr>
          <p:nvPr/>
        </p:nvSpPr>
        <p:spPr bwMode="auto">
          <a:xfrm>
            <a:off x="4367808" y="1772816"/>
            <a:ext cx="4320480" cy="4498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419100" indent="-419100" algn="l" rtl="0" eaLnBrk="1" fontAlgn="base" hangingPunct="1">
              <a:lnSpc>
                <a:spcPct val="95000"/>
              </a:lnSpc>
              <a:spcBef>
                <a:spcPct val="20000"/>
              </a:spcBef>
              <a:spcAft>
                <a:spcPct val="0"/>
              </a:spcAft>
              <a:buClr>
                <a:schemeClr val="hlink"/>
              </a:buClr>
              <a:buSzPct val="85000"/>
              <a:buFont typeface="Arial" charset="0"/>
              <a:buChar char="&gt;"/>
              <a:defRPr sz="20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charset="0"/>
              <a:buChar char="—"/>
              <a:defRPr sz="2000">
                <a:solidFill>
                  <a:srgbClr val="333333"/>
                </a:solidFill>
                <a:latin typeface="+mn-lt"/>
                <a:ea typeface="+mn-ea"/>
              </a:defRPr>
            </a:lvl2pPr>
            <a:lvl3pPr marL="1295400" indent="-381000" algn="l" rtl="0" eaLnBrk="1" fontAlgn="base" hangingPunct="1">
              <a:lnSpc>
                <a:spcPct val="95000"/>
              </a:lnSpc>
              <a:spcBef>
                <a:spcPct val="20000"/>
              </a:spcBef>
              <a:spcAft>
                <a:spcPct val="0"/>
              </a:spcAft>
              <a:buSzPct val="85000"/>
              <a:buFont typeface="Arial" charset="0"/>
              <a:buChar char="–"/>
              <a:defRPr>
                <a:solidFill>
                  <a:srgbClr val="333333"/>
                </a:solidFill>
                <a:latin typeface="+mn-lt"/>
                <a:ea typeface="+mn-ea"/>
              </a:defRPr>
            </a:lvl3pPr>
            <a:lvl4pPr marL="1714500" indent="-381000" algn="l" rtl="0" eaLnBrk="1" fontAlgn="base" hangingPunct="1">
              <a:lnSpc>
                <a:spcPct val="95000"/>
              </a:lnSpc>
              <a:spcBef>
                <a:spcPct val="20000"/>
              </a:spcBef>
              <a:spcAft>
                <a:spcPct val="0"/>
              </a:spcAft>
              <a:buSzPct val="85000"/>
              <a:buFont typeface="Arial" charset="0"/>
              <a:buChar char="–"/>
              <a:defRPr>
                <a:solidFill>
                  <a:srgbClr val="333333"/>
                </a:solidFill>
                <a:latin typeface="+mn-lt"/>
                <a:ea typeface="+mn-ea"/>
              </a:defRPr>
            </a:lvl4pPr>
            <a:lvl5pPr marL="21336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5pPr>
            <a:lvl6pPr marL="25908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6pPr>
            <a:lvl7pPr marL="30480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7pPr>
            <a:lvl8pPr marL="35052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8pPr>
            <a:lvl9pPr marL="39624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9pPr>
          </a:lstStyle>
          <a:p>
            <a:r>
              <a:rPr lang="en-US" kern="0" dirty="0"/>
              <a:t>Data were recorded on tapes not able to store one full path which was then split into more SHARP segments (one for each tape). </a:t>
            </a:r>
          </a:p>
          <a:p>
            <a:r>
              <a:rPr lang="en-US" kern="0" dirty="0"/>
              <a:t>The segments overlapping areas were removed using a newly developed tool before merging to generate L1b products.</a:t>
            </a:r>
          </a:p>
          <a:p>
            <a:pPr lvl="1"/>
            <a:r>
              <a:rPr lang="en-US" kern="0" dirty="0"/>
              <a:t>Now, coastlines of the final product fit perfectly.</a:t>
            </a:r>
          </a:p>
          <a:p>
            <a:r>
              <a:rPr lang="en-US" b="1" dirty="0"/>
              <a:t>Finally, 99.8% (54.245 data segments) of the CEOS data could be re-processed and rescued!</a:t>
            </a:r>
          </a:p>
          <a:p>
            <a:pPr marL="0" indent="0">
              <a:buNone/>
            </a:pPr>
            <a:r>
              <a:rPr lang="en-US" kern="0" dirty="0"/>
              <a:t> </a:t>
            </a:r>
          </a:p>
        </p:txBody>
      </p:sp>
    </p:spTree>
    <p:extLst>
      <p:ext uri="{BB962C8B-B14F-4D97-AF65-F5344CB8AC3E}">
        <p14:creationId xmlns:p14="http://schemas.microsoft.com/office/powerpoint/2010/main" val="3175778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668" y="647702"/>
            <a:ext cx="8828617" cy="506316"/>
          </a:xfrm>
        </p:spPr>
        <p:txBody>
          <a:bodyPr/>
          <a:lstStyle/>
          <a:p>
            <a:r>
              <a:rPr lang="en-US" dirty="0"/>
              <a:t>1 Km Project Data: 1 April 1992 to end 1999</a:t>
            </a:r>
          </a:p>
        </p:txBody>
      </p:sp>
      <p:sp>
        <p:nvSpPr>
          <p:cNvPr id="7" name="Content Placeholder 6">
            <a:extLst>
              <a:ext uri="{FF2B5EF4-FFF2-40B4-BE49-F238E27FC236}">
                <a16:creationId xmlns:a16="http://schemas.microsoft.com/office/drawing/2014/main" id="{4CD288D7-3B62-2FDD-7C53-CAA174CC6988}"/>
              </a:ext>
            </a:extLst>
          </p:cNvPr>
          <p:cNvSpPr>
            <a:spLocks noGrp="1"/>
          </p:cNvSpPr>
          <p:nvPr>
            <p:ph idx="1"/>
          </p:nvPr>
        </p:nvSpPr>
        <p:spPr>
          <a:xfrm>
            <a:off x="263352" y="1692819"/>
            <a:ext cx="7052994" cy="4871168"/>
          </a:xfrm>
        </p:spPr>
        <p:txBody>
          <a:bodyPr/>
          <a:lstStyle/>
          <a:p>
            <a:r>
              <a:rPr lang="en-US" sz="1800" dirty="0"/>
              <a:t>USGS, NOAA, ESA and other non-US AVHRR receiving stations collected a global land 1-km multi-temporal AVHRR data set using NOAA's TIROS "afternoon" polar-orbiting satellite. </a:t>
            </a:r>
          </a:p>
          <a:p>
            <a:pPr lvl="1"/>
            <a:r>
              <a:rPr lang="en-US" sz="1800" dirty="0"/>
              <a:t>23 stations worldwide divided in two groups plus the NOAA local area coverage (LAC) on-board recorders. </a:t>
            </a:r>
          </a:p>
          <a:p>
            <a:pPr lvl="1"/>
            <a:r>
              <a:rPr lang="en-US" sz="1800" dirty="0"/>
              <a:t>The global land 1-km AVHRR dataset is composed of 5 channels, raw AVHRR dataset at 1.1 km resolution from the NOAA-11 and NOAA-14 satellites covering land surfaces, inland water and coastal areas.</a:t>
            </a:r>
          </a:p>
          <a:p>
            <a:r>
              <a:rPr lang="en-IT" sz="1800" dirty="0"/>
              <a:t>The 1km project dataset acquired by stations under ESA responsibility has been aligned with the Level-1b Master Dataset over Europe and is now accessible through the ESA dissemination system.</a:t>
            </a:r>
          </a:p>
          <a:p>
            <a:r>
              <a:rPr lang="en-IT" sz="1800" dirty="0"/>
              <a:t>Stitched data from stations under USGS responsibility are available at ESA but not suitable for reprocessing and alignment to European Master Dataset. </a:t>
            </a:r>
            <a:r>
              <a:rPr lang="en-US" sz="1800" dirty="0"/>
              <a:t>Co</a:t>
            </a:r>
            <a:r>
              <a:rPr lang="en-IT" sz="1800" dirty="0"/>
              <a:t>ordination ongoing with NOAA and USGS to retrieve the </a:t>
            </a:r>
            <a:r>
              <a:rPr lang="en-US" sz="1800" dirty="0"/>
              <a:t>31597 original (</a:t>
            </a:r>
            <a:r>
              <a:rPr lang="en-IT" sz="1800" dirty="0"/>
              <a:t>non-stitched) </a:t>
            </a:r>
            <a:r>
              <a:rPr lang="en-US" sz="1800" dirty="0"/>
              <a:t>data.</a:t>
            </a:r>
            <a:endParaRPr lang="en-IT" sz="1800" dirty="0"/>
          </a:p>
        </p:txBody>
      </p:sp>
      <p:pic>
        <p:nvPicPr>
          <p:cNvPr id="9" name="Picture 2" descr="AVHRR">
            <a:extLst>
              <a:ext uri="{FF2B5EF4-FFF2-40B4-BE49-F238E27FC236}">
                <a16:creationId xmlns:a16="http://schemas.microsoft.com/office/drawing/2014/main" id="{164F7673-DA7D-1CC9-CECF-B40DE0FC8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6346" y="1646107"/>
            <a:ext cx="4728901" cy="43419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1A597F3-CE63-F9E3-8083-9E9ECBD101FE}"/>
              </a:ext>
            </a:extLst>
          </p:cNvPr>
          <p:cNvSpPr txBox="1"/>
          <p:nvPr/>
        </p:nvSpPr>
        <p:spPr>
          <a:xfrm>
            <a:off x="7349986" y="5840966"/>
            <a:ext cx="4875654" cy="738664"/>
          </a:xfrm>
          <a:prstGeom prst="rect">
            <a:avLst/>
          </a:prstGeom>
          <a:noFill/>
        </p:spPr>
        <p:txBody>
          <a:bodyPr wrap="square">
            <a:spAutoFit/>
          </a:bodyPr>
          <a:lstStyle/>
          <a:p>
            <a:pPr algn="ctr"/>
            <a:r>
              <a:rPr lang="en-US" sz="1400" i="1" dirty="0"/>
              <a:t>Global Land 1 km AVHRR Data Set Project HRPT Ground Station Network (as of 1 April 1992) and Acquisition Areas for LAC Recorded Data</a:t>
            </a:r>
            <a:endParaRPr lang="en-IT" sz="1400" dirty="0"/>
          </a:p>
        </p:txBody>
      </p:sp>
    </p:spTree>
    <p:extLst>
      <p:ext uri="{BB962C8B-B14F-4D97-AF65-F5344CB8AC3E}">
        <p14:creationId xmlns:p14="http://schemas.microsoft.com/office/powerpoint/2010/main" val="3512430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ESA Online Dissemination – AVHRR L1B data</a:t>
            </a:r>
          </a:p>
        </p:txBody>
      </p:sp>
      <p:sp>
        <p:nvSpPr>
          <p:cNvPr id="4" name="Textfeld 3"/>
          <p:cNvSpPr txBox="1"/>
          <p:nvPr/>
        </p:nvSpPr>
        <p:spPr>
          <a:xfrm>
            <a:off x="623392" y="1056482"/>
            <a:ext cx="9555821" cy="400110"/>
          </a:xfrm>
          <a:prstGeom prst="rect">
            <a:avLst/>
          </a:prstGeom>
          <a:noFill/>
        </p:spPr>
        <p:txBody>
          <a:bodyPr wrap="none" rtlCol="0">
            <a:spAutoFit/>
          </a:bodyPr>
          <a:lstStyle/>
          <a:p>
            <a:r>
              <a:rPr lang="en-US" sz="2000" dirty="0"/>
              <a:t>https://earth.esa.int/eogateway/catalog/avhrr-level-1b-local-area-coverage-imagery</a:t>
            </a:r>
          </a:p>
        </p:txBody>
      </p:sp>
      <p:sp>
        <p:nvSpPr>
          <p:cNvPr id="3" name="Inhaltsplatzhalter 2"/>
          <p:cNvSpPr>
            <a:spLocks noGrp="1"/>
          </p:cNvSpPr>
          <p:nvPr>
            <p:ph idx="1"/>
          </p:nvPr>
        </p:nvSpPr>
        <p:spPr>
          <a:xfrm>
            <a:off x="649578" y="1700808"/>
            <a:ext cx="6332711" cy="4498975"/>
          </a:xfrm>
        </p:spPr>
        <p:txBody>
          <a:bodyPr/>
          <a:lstStyle/>
          <a:p>
            <a:r>
              <a:rPr lang="en-US" dirty="0"/>
              <a:t>This collection is composed of AVHRR L1B products (1.1 km) reprocessed from the NOAA POES and </a:t>
            </a:r>
            <a:r>
              <a:rPr lang="en-US" dirty="0" err="1"/>
              <a:t>Metop</a:t>
            </a:r>
            <a:r>
              <a:rPr lang="en-US" dirty="0"/>
              <a:t> AVHRR sensors data acquired at the University of Dundee and University of Bern ground stations and from the ESA and University of Bern data historical archive.</a:t>
            </a:r>
          </a:p>
          <a:p>
            <a:r>
              <a:rPr lang="en-US" dirty="0"/>
              <a:t>The data collection covers Europe and the neighboring regions in the period of 1 January 1981 to 31 December 2020.</a:t>
            </a:r>
          </a:p>
          <a:p>
            <a:r>
              <a:rPr lang="en-US" dirty="0"/>
              <a:t>The product format is the </a:t>
            </a:r>
            <a:r>
              <a:rPr lang="en-US" b="1" dirty="0"/>
              <a:t>NOAA AVHRR Level 1B </a:t>
            </a:r>
            <a:r>
              <a:rPr lang="en-US" dirty="0"/>
              <a:t>that combines the AVHRR data from the HRPT stream with ancillary information like Earth location and calibration data which can be applied by the user. Other appended parameters are time codes, quality indicators, solar and satellite angles and telemetry.</a:t>
            </a:r>
          </a:p>
          <a:p>
            <a:endParaRPr lang="en-US"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4112" y="1772816"/>
            <a:ext cx="4913874" cy="4145947"/>
          </a:xfrm>
          <a:prstGeom prst="rect">
            <a:avLst/>
          </a:prstGeom>
        </p:spPr>
      </p:pic>
    </p:spTree>
    <p:extLst>
      <p:ext uri="{BB962C8B-B14F-4D97-AF65-F5344CB8AC3E}">
        <p14:creationId xmlns:p14="http://schemas.microsoft.com/office/powerpoint/2010/main" val="164361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eschger">
  <a:themeElements>
    <a:clrScheme name="">
      <a:dk1>
        <a:srgbClr val="000000"/>
      </a:dk1>
      <a:lt1>
        <a:srgbClr val="FFFFFF"/>
      </a:lt1>
      <a:dk2>
        <a:srgbClr val="000000"/>
      </a:dk2>
      <a:lt2>
        <a:srgbClr val="F6F6F6"/>
      </a:lt2>
      <a:accent1>
        <a:srgbClr val="E1EBF5"/>
      </a:accent1>
      <a:accent2>
        <a:srgbClr val="9CBDDE"/>
      </a:accent2>
      <a:accent3>
        <a:srgbClr val="FFFFFF"/>
      </a:accent3>
      <a:accent4>
        <a:srgbClr val="000000"/>
      </a:accent4>
      <a:accent5>
        <a:srgbClr val="EEF3F9"/>
      </a:accent5>
      <a:accent6>
        <a:srgbClr val="8DABC9"/>
      </a:accent6>
      <a:hlink>
        <a:srgbClr val="DF2046"/>
      </a:hlink>
      <a:folHlink>
        <a:srgbClr val="996670"/>
      </a:folHlink>
    </a:clrScheme>
    <a:fontScheme name="Oeschge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Oeschg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CCR_Presentation_Template_white_widescreen.potx" id="{FBF8F6D7-5B21-410B-8F8E-A6D21A81CFA5}" vid="{8F2977C7-2178-4628-A47B-0B10577072B3}"/>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3976fa30-1907-4356-8241-62ea5e1c0256}" enabled="1" method="Standar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emplate>OCCR_Presentation_Template_white_widescreen</Template>
  <TotalTime>239</TotalTime>
  <Words>1126</Words>
  <Application>Microsoft Macintosh PowerPoint</Application>
  <PresentationFormat>Widescreen</PresentationFormat>
  <Paragraphs>81</Paragraphs>
  <Slides>11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Georgia</vt:lpstr>
      <vt:lpstr>Times New Roman</vt:lpstr>
      <vt:lpstr>Verdana</vt:lpstr>
      <vt:lpstr>Oeschger</vt:lpstr>
      <vt:lpstr>40 years of European AVHRR-LAC data – compiled, consolidated and now accessible via ESA dissemination service</vt:lpstr>
      <vt:lpstr>Motivation for the activity: ESA Heritage Space Team and University of Bern </vt:lpstr>
      <vt:lpstr>COP26 fuels interest in satellite data</vt:lpstr>
      <vt:lpstr>AVHRR Curation Project: Steps implemented to compile an open accessible AVHRR data set via ESA dissemination service</vt:lpstr>
      <vt:lpstr>EO-SIP package (Earth Observation – Submission Information Package)</vt:lpstr>
      <vt:lpstr>European 1-km AVHRR archive hosted at ESA includes data from University of Bern, Dundee Satellite Receiving Station and ESA holdings. Period: 1981 - 2021</vt:lpstr>
      <vt:lpstr>Recovery of CEOS Sharp-1 segments available at ESA 54.344 data segments merged and re-processed</vt:lpstr>
      <vt:lpstr>1 Km Project Data: 1 April 1992 to end 1999</vt:lpstr>
      <vt:lpstr>ESA Online Dissemination – AVHRR L1B data</vt:lpstr>
      <vt:lpstr>Summary</vt:lpstr>
      <vt:lpstr>Future Outlook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40 years of European AVHRR-LAC data – compiled, consolidated and now accessible via ESA dissemination service</dc:title>
  <dc:subject/>
  <dc:creator>Wunderle</dc:creator>
  <cp:keywords/>
  <dc:description/>
  <cp:lastModifiedBy>Mirko Albani</cp:lastModifiedBy>
  <cp:revision>72</cp:revision>
  <cp:lastPrinted>2004-10-28T11:59:21Z</cp:lastPrinted>
  <dcterms:created xsi:type="dcterms:W3CDTF">2022-05-16T11:26:38Z</dcterms:created>
  <dcterms:modified xsi:type="dcterms:W3CDTF">2023-04-18T20:04:09Z</dcterms:modified>
  <cp:category/>
</cp:coreProperties>
</file>