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23100" cy="9309100"/>
  <p:embeddedFontLst>
    <p:embeddedFont>
      <p:font typeface="Avenir" panose="02000503020000020003" pitchFamily="2" charset="0"/>
      <p:regular r:id="rId24"/>
      <p:italic r:id="rId25"/>
    </p:embeddedFont>
    <p:embeddedFont>
      <p:font typeface="Helvetica Neue" panose="02000503000000020004" pitchFamily="2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Lato Light" panose="020F0302020204030204" pitchFamily="34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AmazonS3/latest/userguide/replication.html#crr-scenari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nowflake.com/en/user-guide/data-share-replication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edium.com/snowflake/replicate-snowflake-database-across-cloud-accounts-in-different-regions-43dfa3ba9b30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prescriptive-guidance/latest/patterns/migrate-data-from-microsoft-azure-blob-to-amazon-s3-by-using-rclone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ngeo-forge.org/dashboard/feedstock/42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ngeo-forge.org/dashboard/feedstock/4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3c5ac601f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3c5ac601f_0_117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13c5ac601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13c5ac601f_0_97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f6f8396e0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f6f8396e06_0_1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AWS S3 Cross-Region Replication (CRR)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2980B9"/>
                </a:solidFill>
                <a:highlight>
                  <a:schemeClr val="lt1"/>
                </a:highlight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https://docs.aws.amazon.com/AmazonS3/latest/userguide/replication.html#crr-scenario</a:t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3c5ac601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3c5ac601f_0_36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https://www.snowflake.com/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Snowflake: Replicating data across regions and cloud platforms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/>
              <a:t> </a:t>
            </a:r>
            <a:r>
              <a:rPr lang="en-US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Replicate Snowflake database across cloud accounts in different regions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6f8396e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6f8396e06_0_5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https://rclone.org/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Migrate data from Microsoft Azure Blob to Amazon S3 by using Rclone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3c5ac601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3c5ac601f_0_52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c5ac601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13c5ac601f_0_62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3c5ac60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3c5ac601f_0_57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3c5ac601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13c5ac601f_0_74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3c5ac601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13c5ac601f_0_84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https://pangeo-forge.org/catalog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https://pangeo-forge.org/dashboard/feedstock/42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9eaf975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119eaf9751f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6f8396e0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6f8396e06_0_3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https://pangeo-forge.org/catalog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https://pangeo-forge.org/dashboard/feedstock/42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https://github.com/pangeo-forge/gpcp-feedstock/issues/5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52210f5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52210f57b_0_1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152210f5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152210f57b_0_0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3c5ac601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13c5ac601f_0_92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3c5ac601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3c5ac601f_0_102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3c5ac60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13c5ac601f_0_79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3c5ac60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3c5ac601f_0_31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3c5ac601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3c5ac601f_0_107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3c5ac601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13c5ac601f_0_112:notes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00" cy="4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4495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sz="4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2" name="Google Shape;12;p2" descr="eosdis-logo-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5799" y="480830"/>
            <a:ext cx="4546863" cy="128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284270"/>
            <a:ext cx="8229600" cy="4742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4495E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venir"/>
              <a:buNone/>
              <a:defRPr sz="4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8359537" y="6381547"/>
            <a:ext cx="529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Google Shape;29;p6" descr="eosdis-logo.png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457200" y="6239927"/>
            <a:ext cx="1842603" cy="51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14529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6370833"/>
            <a:ext cx="80772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352425" y="6334919"/>
            <a:ext cx="68238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6DB948"/>
              </a:buClr>
              <a:buSzPts val="500"/>
              <a:buFont typeface="Lato"/>
              <a:buNone/>
              <a:defRPr sz="600" b="1" i="0" u="none" strike="noStrike" cap="none">
                <a:solidFill>
                  <a:srgbClr val="6DB94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"/>
              <a:buChar char="•"/>
              <a:defRPr sz="2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Lato"/>
              <a:buChar char="•"/>
              <a:defRPr sz="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352830" y="1257300"/>
            <a:ext cx="84381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23850" algn="l" rtl="0"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ato Light"/>
              <a:buChar char="•"/>
              <a:defRPr sz="20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3"/>
          </p:nvPr>
        </p:nvSpPr>
        <p:spPr>
          <a:xfrm>
            <a:off x="352425" y="342900"/>
            <a:ext cx="84381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marR="0" lvl="0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ctr" rtl="0">
              <a:spcBef>
                <a:spcPts val="2200"/>
              </a:spcBef>
              <a:spcAft>
                <a:spcPts val="0"/>
              </a:spcAft>
              <a:buClr>
                <a:srgbClr val="316FA4"/>
              </a:buClr>
              <a:buSzPts val="500"/>
              <a:buFont typeface="Lato"/>
              <a:buNone/>
              <a:defRPr sz="3000" b="1" i="0" u="none" strike="noStrike" cap="none">
                <a:solidFill>
                  <a:srgbClr val="316FA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730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495E"/>
              </a:buClr>
              <a:buSzPts val="4400"/>
              <a:buFont typeface="Avenir"/>
              <a:buNone/>
              <a:defRPr sz="4400" b="0" i="0" u="none" strike="noStrike" cap="none">
                <a:solidFill>
                  <a:srgbClr val="34495E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90406"/>
            <a:ext cx="8229600" cy="483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9393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9393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9393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8A8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A8A8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j.newman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ichael.p.morahan@nasa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AmazonS3/latest/userguide/replication.html#crr-scenari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clon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opendata.aws/sentinel-2-l2a-cog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gistry.opendata.aws/nasa-powe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ngeo-forg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angeo-forge.org/dashboard/feedstock/42" TargetMode="External"/><Relationship Id="rId7" Type="http://schemas.openxmlformats.org/officeDocument/2006/relationships/hyperlink" Target="https://github.com/pangeo-forge/gpcp-feedstock/issues/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pangeo-forge.org/catalog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9935248&amp;tag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9935248&amp;tag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685800" y="1989150"/>
            <a:ext cx="77724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</a:pPr>
            <a:r>
              <a:rPr lang="en-US" sz="4100" b="0">
                <a:latin typeface="Helvetica Neue"/>
                <a:ea typeface="Helvetica Neue"/>
                <a:cs typeface="Helvetica Neue"/>
                <a:sym typeface="Helvetica Neue"/>
              </a:rPr>
              <a:t>WGISS-54-09: Authenticating data replicas in the cloud</a:t>
            </a:r>
            <a:endParaRPr sz="41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685800" y="3610150"/>
            <a:ext cx="49062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WGISS-55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 sz="1400"/>
              <a:t>April 18th - 20th, 2023</a:t>
            </a: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endParaRPr sz="1400" i="1"/>
          </a:p>
        </p:txBody>
      </p:sp>
      <p:sp>
        <p:nvSpPr>
          <p:cNvPr id="45" name="Google Shape;45;p9"/>
          <p:cNvSpPr txBox="1"/>
          <p:nvPr/>
        </p:nvSpPr>
        <p:spPr>
          <a:xfrm>
            <a:off x="685800" y="4703175"/>
            <a:ext cx="5152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Doug Newman</a:t>
            </a:r>
            <a:endParaRPr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ESDIS Project, Goddard Space Flight Center</a:t>
            </a:r>
            <a:endParaRPr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i="1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douglas.j.newman@nasa.gov</a:t>
            </a:r>
            <a:endParaRPr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5017875" y="4703175"/>
            <a:ext cx="3000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Michael Morahan</a:t>
            </a:r>
            <a:endParaRPr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</a:pPr>
            <a:r>
              <a:rPr lang="en-US">
                <a:solidFill>
                  <a:srgbClr val="BFBFB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EED-3</a:t>
            </a:r>
            <a:endParaRPr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i="1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michael.p.morahan@nasa.gov</a:t>
            </a:r>
            <a:endParaRPr i="1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i="1">
              <a:solidFill>
                <a:srgbClr val="BFBFB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Blockchain provenance</a:t>
            </a:r>
            <a:endParaRPr sz="5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9BEB20-6E6D-3A98-4F16-77BF041D11ED}"/>
              </a:ext>
            </a:extLst>
          </p:cNvPr>
          <p:cNvSpPr txBox="1"/>
          <p:nvPr/>
        </p:nvSpPr>
        <p:spPr>
          <a:xfrm>
            <a:off x="457200" y="1439916"/>
            <a:ext cx="8229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Idea</a:t>
            </a:r>
            <a:endParaRPr lang="en-US" sz="1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data is part of a blockchain (an immutable ledger). Every single change made to the original data is tracked and versioned. The immutable and decentralized nature of blockchain technology lends itself to data provenance solutions.</a:t>
            </a:r>
            <a:endParaRPr lang="en-US" sz="1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</a:t>
            </a:r>
            <a:endParaRPr lang="en-US" sz="18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most secure and tamper-proof of the surveyed solutions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provenance of a data file is provided by the archiver in the blockchain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</a:t>
            </a:r>
            <a:endParaRPr lang="en-US" sz="18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Complex to implement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Requires specialized knowledge on the part of the user to verify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Technologies for replication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Authenticating data replicas in the cloud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AWS Cross-Region Replication (CRR)</a:t>
            </a:r>
            <a:endParaRPr sz="3800"/>
          </a:p>
        </p:txBody>
      </p:sp>
      <p:sp>
        <p:nvSpPr>
          <p:cNvPr id="116" name="Google Shape;116;p20"/>
          <p:cNvSpPr txBox="1"/>
          <p:nvPr/>
        </p:nvSpPr>
        <p:spPr>
          <a:xfrm>
            <a:off x="457200" y="1385875"/>
            <a:ext cx="82296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Data is automatically replicated across different AWS regions. </a:t>
            </a:r>
            <a:r>
              <a:rPr lang="en-US" sz="2000"/>
              <a:t>Reason for CRR:</a:t>
            </a:r>
            <a:endParaRPr sz="20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The need to store data in several regions to meet project compliance requirements.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If our collaborators are in two geographic locations, we can minimize latency in accessing data by maintaining object copies in cloud regions that are geographically closer to those collaborators.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To increase operational efficiency, if compute clusters in different regions analyze the same objects.</a:t>
            </a:r>
            <a:endParaRPr sz="18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endParaRPr sz="1800"/>
          </a:p>
        </p:txBody>
      </p:sp>
      <p:sp>
        <p:nvSpPr>
          <p:cNvPr id="117" name="Google Shape;117;p20"/>
          <p:cNvSpPr txBox="1"/>
          <p:nvPr/>
        </p:nvSpPr>
        <p:spPr>
          <a:xfrm>
            <a:off x="1033200" y="5984900"/>
            <a:ext cx="8110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545B64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118" name="Google Shape;118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850" y="4629600"/>
            <a:ext cx="2448300" cy="14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Snowflake</a:t>
            </a:r>
            <a:endParaRPr sz="5000"/>
          </a:p>
        </p:txBody>
      </p:sp>
      <p:sp>
        <p:nvSpPr>
          <p:cNvPr id="124" name="Google Shape;124;p21"/>
          <p:cNvSpPr txBox="1"/>
          <p:nvPr/>
        </p:nvSpPr>
        <p:spPr>
          <a:xfrm>
            <a:off x="457200" y="1951350"/>
            <a:ext cx="8229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25" name="Google Shape;125;p21"/>
          <p:cNvSpPr txBox="1"/>
          <p:nvPr/>
        </p:nvSpPr>
        <p:spPr>
          <a:xfrm>
            <a:off x="457200" y="1150650"/>
            <a:ext cx="8229600" cy="4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Idea: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Snowflake is a Platform-as-a-service (PaaS) that provides interoperability features between cloud providers such as Amazon Web Services and Microsoft Azure.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One of those features is replication of data between cloud vendor storage.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Pros: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Snowflake works with major cloud vendors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Cons: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An additional layer of infrastructure that both the original archive and the replicated archive need to agree on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RClone</a:t>
            </a:r>
            <a:endParaRPr sz="5000"/>
          </a:p>
        </p:txBody>
      </p:sp>
      <p:sp>
        <p:nvSpPr>
          <p:cNvPr id="131" name="Google Shape;131;p22"/>
          <p:cNvSpPr txBox="1"/>
          <p:nvPr/>
        </p:nvSpPr>
        <p:spPr>
          <a:xfrm>
            <a:off x="543475" y="1150638"/>
            <a:ext cx="8229600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b="1" dirty="0"/>
              <a:t>Idea</a:t>
            </a:r>
            <a:endParaRPr lang="en-US" sz="1800" b="1" dirty="0">
              <a:solidFill>
                <a:srgbClr val="2980B9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lvl="2">
              <a:lnSpc>
                <a:spcPct val="115000"/>
              </a:lnSpc>
              <a:buSzPts val="1800"/>
            </a:pPr>
            <a:r>
              <a:rPr lang="en-US" sz="1800" u="sng" dirty="0">
                <a:solidFill>
                  <a:srgbClr val="2980B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RClone</a:t>
            </a:r>
            <a:r>
              <a:rPr lang="en-US" sz="1800" dirty="0"/>
              <a:t> is an open-source command-line program to manage files on cloud storage. Commands like UNIX’s </a:t>
            </a:r>
            <a:r>
              <a:rPr lang="en-US" sz="1800" dirty="0" err="1"/>
              <a:t>rsync</a:t>
            </a:r>
            <a:r>
              <a:rPr lang="en-US" sz="1800" dirty="0"/>
              <a:t>, cp, mv, mount, ls, </a:t>
            </a:r>
            <a:r>
              <a:rPr lang="en-US" sz="1800" dirty="0" err="1"/>
              <a:t>ncdu</a:t>
            </a:r>
            <a:r>
              <a:rPr lang="en-US" sz="1800" dirty="0"/>
              <a:t>, tree, rm, and cat. Features:</a:t>
            </a:r>
            <a:endParaRPr sz="1800" dirty="0"/>
          </a:p>
          <a:p>
            <a:pPr marL="914400" indent="-342900">
              <a:lnSpc>
                <a:spcPct val="115000"/>
              </a:lnSpc>
              <a:buSzPts val="1800"/>
              <a:buChar char="○"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</a:rPr>
              <a:t>Transfers</a:t>
            </a:r>
            <a:endParaRPr sz="1800" dirty="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MD5, SHA1 hashes are always checked for file integrity</a:t>
            </a:r>
            <a:endParaRPr sz="1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Can be to and from network, e.g., two different cloud providers</a:t>
            </a:r>
            <a:endParaRPr sz="1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</a:rPr>
              <a:t>Copy</a:t>
            </a: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 new or changed files to cloud storage</a:t>
            </a:r>
            <a:endParaRPr sz="1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</a:rPr>
              <a:t>Sync</a:t>
            </a:r>
            <a:r>
              <a:rPr lang="en-US" sz="1800" b="1" dirty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(one way) to make a directory identical</a:t>
            </a:r>
            <a:endParaRPr sz="1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</a:rPr>
              <a:t>Move</a:t>
            </a: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 files to cloud storage deleting the local after verification</a:t>
            </a:r>
            <a:endParaRPr sz="1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</a:rPr>
              <a:t>Check</a:t>
            </a: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 hashes and for missing/extra files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8C621-FF9E-75DE-FB61-7AE4C9F9A6A0}"/>
              </a:ext>
            </a:extLst>
          </p:cNvPr>
          <p:cNvSpPr txBox="1"/>
          <p:nvPr/>
        </p:nvSpPr>
        <p:spPr>
          <a:xfrm>
            <a:off x="94593" y="4839310"/>
            <a:ext cx="6128601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>
              <a:lnSpc>
                <a:spcPct val="115000"/>
              </a:lnSpc>
              <a:buSzPts val="1800"/>
            </a:pPr>
            <a:r>
              <a:rPr lang="en-US" sz="1800" b="1" dirty="0">
                <a:solidFill>
                  <a:srgbClr val="212529"/>
                </a:solidFill>
                <a:highlight>
                  <a:srgbClr val="FFFFFF"/>
                </a:highlight>
              </a:rPr>
              <a:t>Pros:</a:t>
            </a:r>
          </a:p>
          <a:p>
            <a:pPr marL="85725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Analogous to on-premises versions such as </a:t>
            </a:r>
            <a:r>
              <a:rPr lang="en-US" sz="1800" dirty="0" err="1">
                <a:solidFill>
                  <a:srgbClr val="212529"/>
                </a:solidFill>
                <a:highlight>
                  <a:srgbClr val="FFFFFF"/>
                </a:highlight>
              </a:rPr>
              <a:t>rsync</a:t>
            </a:r>
            <a:endParaRPr lang="en-US" sz="1800" dirty="0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marL="571500">
              <a:lnSpc>
                <a:spcPct val="115000"/>
              </a:lnSpc>
              <a:buSzPts val="1800"/>
            </a:pPr>
            <a:r>
              <a:rPr lang="en-US" sz="1800" b="1" dirty="0">
                <a:solidFill>
                  <a:srgbClr val="212529"/>
                </a:solidFill>
                <a:highlight>
                  <a:srgbClr val="FFFFFF"/>
                </a:highlight>
              </a:rPr>
              <a:t>Cons:</a:t>
            </a:r>
          </a:p>
          <a:p>
            <a:pPr marL="85725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12529"/>
                </a:solidFill>
                <a:highlight>
                  <a:srgbClr val="FFFFFF"/>
                </a:highlight>
              </a:rPr>
              <a:t>Not native to cloud vendor </a:t>
            </a:r>
            <a:r>
              <a:rPr lang="en-US" sz="1400" dirty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Case 1: as-is archive replication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Authenticating data replicas in the cloud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As-is archive replication</a:t>
            </a:r>
            <a:endParaRPr sz="5000"/>
          </a:p>
        </p:txBody>
      </p:sp>
      <p:sp>
        <p:nvSpPr>
          <p:cNvPr id="143" name="Google Shape;143;p24"/>
          <p:cNvSpPr txBox="1"/>
          <p:nvPr/>
        </p:nvSpPr>
        <p:spPr>
          <a:xfrm>
            <a:off x="457200" y="1903350"/>
            <a:ext cx="8229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As a data provider, I want to replicate a data archive so that I might…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Abide by data sovereignty laws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Abide by data localization laws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Meet compliance requirements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Minimize data access latency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Maximize collaboration within the earth science community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Case 2: value-added archive replication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Authenticating data replicas in the cloud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Value-added archive replication</a:t>
            </a:r>
            <a:endParaRPr sz="5000"/>
          </a:p>
        </p:txBody>
      </p:sp>
      <p:sp>
        <p:nvSpPr>
          <p:cNvPr id="155" name="Google Shape;155;p26"/>
          <p:cNvSpPr txBox="1"/>
          <p:nvPr/>
        </p:nvSpPr>
        <p:spPr>
          <a:xfrm>
            <a:off x="457300" y="1443475"/>
            <a:ext cx="8229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As a data provider, I want to replicate a data archive in a different format so that I may,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Allow my users to leverage cloud-optimized access techniques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Re-process as Zarr, Cloud-optimized GeoTIFF (COG)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Sentinel-2 COGs: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https://registry.opendata.aws/sentinel-2-l2a-cogs/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NASA POWER Zarr store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		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https://registry.opendata.aws/nasa-power/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Provide an ‘archive of convenience’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Replicate/combine portions of data for a specific scientific use case and provide additional assets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2BFAF4D-95BE-65D7-152F-A19CAB950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24" y="3741049"/>
            <a:ext cx="4141076" cy="26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Example: Pangeo Forge production</a:t>
            </a:r>
            <a:endParaRPr sz="4700"/>
          </a:p>
        </p:txBody>
      </p:sp>
      <p:sp>
        <p:nvSpPr>
          <p:cNvPr id="162" name="Google Shape;162;p27"/>
          <p:cNvSpPr txBox="1"/>
          <p:nvPr/>
        </p:nvSpPr>
        <p:spPr>
          <a:xfrm>
            <a:off x="457200" y="1251550"/>
            <a:ext cx="8229600" cy="3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‘Grass-roots’ analysis ready, cloud-optimized (ARCO) data sets have been popping up in various cloud environments recently.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Usage of them has revealed problems: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Out of date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Incomplete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Pangeo Forge</a:t>
            </a:r>
            <a:r>
              <a:rPr lang="en-US" sz="1800"/>
              <a:t> is an attempt to produce and curate ARCO versions of archived earth science datasets from various agencies.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63" name="Google Shape;163;p27"/>
          <p:cNvSpPr txBox="1"/>
          <p:nvPr/>
        </p:nvSpPr>
        <p:spPr>
          <a:xfrm>
            <a:off x="4961200" y="4635950"/>
            <a:ext cx="309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Curated, ongoing process!</a:t>
            </a:r>
            <a:endParaRPr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Summary</a:t>
            </a:r>
            <a:endParaRPr sz="5000"/>
          </a:p>
        </p:txBody>
      </p:sp>
      <p:sp>
        <p:nvSpPr>
          <p:cNvPr id="52" name="Google Shape;52;p10"/>
          <p:cNvSpPr txBox="1"/>
          <p:nvPr/>
        </p:nvSpPr>
        <p:spPr>
          <a:xfrm>
            <a:off x="457200" y="1951350"/>
            <a:ext cx="822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457200" y="1789275"/>
            <a:ext cx="8229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latin typeface="Avenir"/>
                <a:ea typeface="Avenir"/>
                <a:cs typeface="Avenir"/>
                <a:sym typeface="Avenir"/>
              </a:rPr>
              <a:t>‘The definition of a use case that clarifies the challenges of authenticating data replicas in the cloud, This will include related goals, options, and technologies.’</a:t>
            </a:r>
            <a:endParaRPr sz="2400" i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Example: Pangeo discovery</a:t>
            </a:r>
            <a:endParaRPr sz="5000"/>
          </a:p>
        </p:txBody>
      </p:sp>
      <p:pic>
        <p:nvPicPr>
          <p:cNvPr id="170" name="Google Shape;170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4163" y="1334815"/>
            <a:ext cx="3553506" cy="353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162" y="1334815"/>
            <a:ext cx="4477803" cy="3536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457200" y="5468400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https://github.com/pangeo-forge/gpcp-feedstock/issues/5</a:t>
            </a:r>
            <a:endParaRPr/>
          </a:p>
        </p:txBody>
      </p:sp>
      <p:pic>
        <p:nvPicPr>
          <p:cNvPr id="173" name="Google Shape;173;p2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54164" y="1334815"/>
            <a:ext cx="3553506" cy="511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Authenticating data replicas in the cloud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Why replicate data?</a:t>
            </a:r>
            <a:endParaRPr sz="5000"/>
          </a:p>
        </p:txBody>
      </p:sp>
      <p:sp>
        <p:nvSpPr>
          <p:cNvPr id="65" name="Google Shape;65;p12"/>
          <p:cNvSpPr txBox="1"/>
          <p:nvPr/>
        </p:nvSpPr>
        <p:spPr>
          <a:xfrm>
            <a:off x="457075" y="1473500"/>
            <a:ext cx="82296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Replicating data in multiple locations improves data availability and accessibility: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Fast and efficient access of data in various cloud regions or vendors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Constant data accessibility if one cloud region server is not available.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Convenience, different media formats to support multiple vender applications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Backup for disaster recovery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Regional compliance</a:t>
            </a: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	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Authenticating data replicas in the cloud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Data integrity challenge</a:t>
            </a:r>
            <a:endParaRPr sz="5000"/>
          </a:p>
        </p:txBody>
      </p:sp>
      <p:sp>
        <p:nvSpPr>
          <p:cNvPr id="77" name="Google Shape;77;p14"/>
          <p:cNvSpPr txBox="1"/>
          <p:nvPr/>
        </p:nvSpPr>
        <p:spPr>
          <a:xfrm>
            <a:off x="457200" y="1489450"/>
            <a:ext cx="8229600" cy="3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‘I should be able to verify whether a specific file is genuinely from NASA’s data systems.’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‘I should be able to check whether a file accessed from a third-party resource has been deleted at the authoritative source.’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‘I should be able to check whether a file from a third-party resource has been modified or tampered with.’*</a:t>
            </a:r>
            <a:endParaRPr sz="2400"/>
          </a:p>
        </p:txBody>
      </p:sp>
      <p:sp>
        <p:nvSpPr>
          <p:cNvPr id="78" name="Google Shape;78;p14"/>
          <p:cNvSpPr txBox="1"/>
          <p:nvPr/>
        </p:nvSpPr>
        <p:spPr>
          <a:xfrm>
            <a:off x="1639200" y="5781050"/>
            <a:ext cx="727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Investigating Different Data-Traceability Approaches to Prevent Data Swamps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Ensuring users have legitimate data sources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Authenticating data replicas in the cloud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Checksum in metadata</a:t>
            </a:r>
            <a:endParaRPr sz="5000"/>
          </a:p>
        </p:txBody>
      </p:sp>
      <p:sp>
        <p:nvSpPr>
          <p:cNvPr id="90" name="Google Shape;90;p16"/>
          <p:cNvSpPr txBox="1"/>
          <p:nvPr/>
        </p:nvSpPr>
        <p:spPr>
          <a:xfrm>
            <a:off x="457200" y="1461500"/>
            <a:ext cx="82296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Idea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Authoritative source of science file checksums. Example NASA’s Common Metadata Repository (CMR). User can perform checksum on file from replicated archive and compare it to the metadata record  in CMR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Pros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Simple and inexpensive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No data transfer required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Cons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Requires a concrete linkage between the file in the replicated archive and the metadata record.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Requires the population of checksum in source metadata.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Does not scale well for the user.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Data Upload and verify*</a:t>
            </a:r>
            <a:endParaRPr sz="5000"/>
          </a:p>
        </p:txBody>
      </p:sp>
      <p:sp>
        <p:nvSpPr>
          <p:cNvPr id="96" name="Google Shape;96;p17"/>
          <p:cNvSpPr txBox="1"/>
          <p:nvPr/>
        </p:nvSpPr>
        <p:spPr>
          <a:xfrm>
            <a:off x="457200" y="1461500"/>
            <a:ext cx="82296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Idea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original archive provides a service that will verify the data is authenticated. Users would provide their replica data to the service for authentication.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Pros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Very simple for the user to verify authenticity of data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Cons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Requires implementation of verification service by archiver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Requires transfer of all data to be verified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/>
              <a:t>Why not get the data from the original archive (upload versus download)</a:t>
            </a:r>
            <a:endParaRPr sz="1800" dirty="0"/>
          </a:p>
        </p:txBody>
      </p:sp>
      <p:sp>
        <p:nvSpPr>
          <p:cNvPr id="97" name="Google Shape;97;p17"/>
          <p:cNvSpPr txBox="1"/>
          <p:nvPr/>
        </p:nvSpPr>
        <p:spPr>
          <a:xfrm>
            <a:off x="1639200" y="5781050"/>
            <a:ext cx="727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Investigating Different Data-Traceability Approaches to Prevent Data Swamps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rgbClr val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6241</TotalTime>
  <Words>1121</Words>
  <Application>Microsoft Macintosh PowerPoint</Application>
  <PresentationFormat>On-screen Show (4:3)</PresentationFormat>
  <Paragraphs>140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Lato Light</vt:lpstr>
      <vt:lpstr>Avenir</vt:lpstr>
      <vt:lpstr>Helvetica Neue</vt:lpstr>
      <vt:lpstr>Lato</vt:lpstr>
      <vt:lpstr>Courier New</vt:lpstr>
      <vt:lpstr>Verdana</vt:lpstr>
      <vt:lpstr>Source Sans Pro</vt:lpstr>
      <vt:lpstr>EOSDIS-EED</vt:lpstr>
      <vt:lpstr>WGISS-54-09: Authenticating data replicas in the cloud</vt:lpstr>
      <vt:lpstr>Summary</vt:lpstr>
      <vt:lpstr>Introduction</vt:lpstr>
      <vt:lpstr>Why replicate data?</vt:lpstr>
      <vt:lpstr>Goals</vt:lpstr>
      <vt:lpstr>Data integrity challenge</vt:lpstr>
      <vt:lpstr>Ensuring users have legitimate data sources</vt:lpstr>
      <vt:lpstr>Checksum in metadata</vt:lpstr>
      <vt:lpstr>Data Upload and verify*</vt:lpstr>
      <vt:lpstr>Blockchain provenance</vt:lpstr>
      <vt:lpstr>Technologies for replication</vt:lpstr>
      <vt:lpstr>AWS Cross-Region Replication (CRR)</vt:lpstr>
      <vt:lpstr>Snowflake</vt:lpstr>
      <vt:lpstr>RClone</vt:lpstr>
      <vt:lpstr>Use Case 1: as-is archive replication</vt:lpstr>
      <vt:lpstr>As-is archive replication</vt:lpstr>
      <vt:lpstr>Use Case 2: value-added archive replication</vt:lpstr>
      <vt:lpstr>Value-added archive replication</vt:lpstr>
      <vt:lpstr>Example: Pangeo Forge production</vt:lpstr>
      <vt:lpstr>Example: Pangeo discovery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WGISS-54-09: Authenticating data replicas in the cloud</dc:title>
  <cp:lastModifiedBy>Newman, Douglas J. (GSFC-5860)</cp:lastModifiedBy>
  <cp:revision>4</cp:revision>
  <dcterms:modified xsi:type="dcterms:W3CDTF">2023-03-17T15:16:22Z</dcterms:modified>
</cp:coreProperties>
</file>