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handoutMasterIdLst>
    <p:handoutMasterId r:id="rId14"/>
  </p:handoutMasterIdLst>
  <p:sldIdLst>
    <p:sldId id="412" r:id="rId2"/>
    <p:sldId id="427" r:id="rId3"/>
    <p:sldId id="428" r:id="rId4"/>
    <p:sldId id="431" r:id="rId5"/>
    <p:sldId id="429" r:id="rId6"/>
    <p:sldId id="430" r:id="rId7"/>
    <p:sldId id="434" r:id="rId8"/>
    <p:sldId id="436" r:id="rId9"/>
    <p:sldId id="435" r:id="rId10"/>
    <p:sldId id="432" r:id="rId11"/>
    <p:sldId id="433" r:id="rId12"/>
  </p:sldIdLst>
  <p:sldSz cx="9144000" cy="6858000" type="screen4x3"/>
  <p:notesSz cx="7099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34AFB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F06ED-1AA4-45A0-B0A5-CA7989F444A5}" v="21" dt="2023-06-14T19:05:54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9" autoAdjust="0"/>
    <p:restoredTop sz="94654" autoAdjust="0"/>
  </p:normalViewPr>
  <p:slideViewPr>
    <p:cSldViewPr snapToGrid="0">
      <p:cViewPr varScale="1">
        <p:scale>
          <a:sx n="111" d="100"/>
          <a:sy n="111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0" tIns="46759" rIns="93520" bIns="46759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0" tIns="46759" rIns="93520" bIns="46759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0" tIns="46759" rIns="93520" bIns="46759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2810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0" tIns="46759" rIns="93520" bIns="46759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fld id="{34896A43-3356-43F3-A82B-69ED5670EFE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90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765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8500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5950"/>
            <a:ext cx="522922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1275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7650" y="8931275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03ADC59-8152-4486-ADD4-C89868AF51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6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4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>
            <a:lvl1pPr defTabSz="885825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1000">
                <a:solidFill>
                  <a:srgbClr val="FFFFFF"/>
                </a:solidFill>
              </a:rPr>
              <a:t>U.S. Department of the Interior</a:t>
            </a:r>
          </a:p>
          <a:p>
            <a:pPr eaLnBrk="0" hangingPunct="0">
              <a:defRPr/>
            </a:pPr>
            <a:r>
              <a:rPr lang="en-US" altLang="en-US" sz="1000">
                <a:solidFill>
                  <a:srgbClr val="FFFFFF"/>
                </a:solidFill>
              </a:rPr>
              <a:t>U.S. Geological Survey</a:t>
            </a:r>
          </a:p>
        </p:txBody>
      </p:sp>
      <p:pic>
        <p:nvPicPr>
          <p:cNvPr id="3" name="Picture 5" descr="ident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76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1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13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5839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4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39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76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33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61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3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41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98563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800" b="1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sz="1000" b="1" dirty="0">
                <a:solidFill>
                  <a:schemeClr val="bg1"/>
                </a:solidFill>
              </a:rPr>
              <a:t>U.S. Department of the Interior</a:t>
            </a:r>
          </a:p>
          <a:p>
            <a:pPr defTabSz="885825"/>
            <a:r>
              <a:rPr lang="en-US" sz="1000" b="1" dirty="0">
                <a:solidFill>
                  <a:schemeClr val="bg1"/>
                </a:solidFill>
              </a:rPr>
              <a:t>U.S. Geological Survey</a:t>
            </a:r>
          </a:p>
        </p:txBody>
      </p:sp>
      <p:pic>
        <p:nvPicPr>
          <p:cNvPr id="5" name="Picture 1033" descr="D:\Vugraph Info\Vugraph Templates\Templates-NEW-NMP and Bureau\ident_4_onscreen_png.png"/>
          <p:cNvPicPr>
            <a:picLocks noChangeAspect="1" noChangeArrowheads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6266100" y="5889126"/>
            <a:ext cx="2582663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sz="2000" b="1" dirty="0">
                <a:solidFill>
                  <a:schemeClr val="bg1"/>
                </a:solidFill>
              </a:rPr>
              <a:t>Ryan Longhenry</a:t>
            </a:r>
          </a:p>
          <a:p>
            <a:pPr defTabSz="885825"/>
            <a:r>
              <a:rPr lang="en-US" sz="2000" b="1" dirty="0">
                <a:solidFill>
                  <a:schemeClr val="bg1"/>
                </a:solidFill>
              </a:rPr>
              <a:t>USGS EROS Center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3482" y="1780989"/>
            <a:ext cx="880051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DLR/USGS Collaboration</a:t>
            </a:r>
            <a:br>
              <a:rPr lang="en-U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b="0" i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Collaboration</a:t>
            </a:r>
            <a:r>
              <a:rPr lang="en-US" sz="2000" b="0" i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Area #3 Status</a:t>
            </a:r>
          </a:p>
          <a:p>
            <a:r>
              <a:rPr lang="en-US" sz="2000" b="0" i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Ground System, Cloud, and HPC Architectures (GSCHA)</a:t>
            </a:r>
          </a:p>
          <a:p>
            <a:endParaRPr lang="en-US" sz="44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4617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ACD9-1988-1DED-BF60-FA9F7755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F436A-7705-0B5A-2AE4-F55460500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GSCHA-04</a:t>
            </a:r>
            <a:r>
              <a:rPr lang="en-US" sz="2400" dirty="0"/>
              <a:t>:</a:t>
            </a:r>
            <a:r>
              <a:rPr lang="en-US" sz="2400" b="0" dirty="0"/>
              <a:t> </a:t>
            </a:r>
            <a:r>
              <a:rPr lang="en-US" sz="2400" dirty="0"/>
              <a:t>DLR and USGS to jointly develop a recommended suite of API and cloud data services to CEOS WGISS</a:t>
            </a:r>
          </a:p>
          <a:p>
            <a:r>
              <a:rPr lang="en-US" sz="2400" u="sng" dirty="0"/>
              <a:t>GSCHA-05</a:t>
            </a:r>
            <a:r>
              <a:rPr lang="en-US" sz="2400" dirty="0"/>
              <a:t>:</a:t>
            </a:r>
            <a:r>
              <a:rPr lang="en-US" sz="2400" b="0" dirty="0"/>
              <a:t> </a:t>
            </a:r>
            <a:r>
              <a:rPr lang="en-US" sz="2400" dirty="0"/>
              <a:t>DLR and USGS to jointly explore unified access between DLR, USGS, and ESA archives and the Copernicus Data Space Ecosystem (CDSE).	</a:t>
            </a:r>
          </a:p>
          <a:p>
            <a:r>
              <a:rPr lang="en-US" sz="2400" u="sng" dirty="0"/>
              <a:t>GSCHA-06</a:t>
            </a:r>
            <a:r>
              <a:rPr lang="en-US" sz="2400" dirty="0"/>
              <a:t>:</a:t>
            </a:r>
            <a:r>
              <a:rPr lang="en-US" sz="2400" b="0" dirty="0"/>
              <a:t> </a:t>
            </a:r>
            <a:r>
              <a:rPr lang="en-US" sz="2400" dirty="0"/>
              <a:t>DLR and USGS to jointly explore hi </a:t>
            </a:r>
            <a:r>
              <a:rPr lang="en-US" sz="2400" dirty="0" err="1"/>
              <a:t>gh</a:t>
            </a:r>
            <a:r>
              <a:rPr lang="en-US" sz="2400" dirty="0"/>
              <a:t>-performance "data share /transport" mechanisms (e.g., Globus) between each other's corresponding platforms. </a:t>
            </a:r>
          </a:p>
        </p:txBody>
      </p:sp>
    </p:spTree>
    <p:extLst>
      <p:ext uri="{BB962C8B-B14F-4D97-AF65-F5344CB8AC3E}">
        <p14:creationId xmlns:p14="http://schemas.microsoft.com/office/powerpoint/2010/main" val="18979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E4D0-AFCB-368C-6AF5-2499A38B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Operational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06E5E-D967-B15A-087A-4C775602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3163"/>
            <a:ext cx="5779168" cy="4635584"/>
          </a:xfrm>
        </p:spPr>
        <p:txBody>
          <a:bodyPr/>
          <a:lstStyle/>
          <a:p>
            <a:r>
              <a:rPr lang="en-US" sz="2400" dirty="0"/>
              <a:t>Current flow utilizes the USGS/DLR environments for data processing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Suggested future modifications would be to move the processing over to the client side in order to more closely manage processing demand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3F2753-EB0F-A3DE-6815-C4B14470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71" y="957599"/>
            <a:ext cx="6029992" cy="473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72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4941-2265-F3CA-D086-F64F9A2B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2CD38-91D6-37E3-FB24-FF3910A2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8563"/>
            <a:ext cx="5408994" cy="4460874"/>
          </a:xfrm>
        </p:spPr>
        <p:txBody>
          <a:bodyPr/>
          <a:lstStyle/>
          <a:p>
            <a:r>
              <a:rPr lang="en-US" sz="1800" dirty="0"/>
              <a:t>Establishing a dialogue concerning ongoing joint land imaging Earth Observation (EO) collaborative program activities between Germany (DLR) and the United States (NASA/USGS) on sustainable land monitoring for cost reduction, better complementarity, and increased efficiency in support of global change science and policy making in Germany, the United States, and at a worldwide level.</a:t>
            </a:r>
          </a:p>
          <a:p>
            <a:r>
              <a:rPr lang="en-US" sz="1800" dirty="0"/>
              <a:t>DLR and the USGS wish to collaboratively work toward key efforts to harmonize and exploit Landsat, Copernicus, hyperspectral, and other related data sets to enable ubiquitous science and application utilization.</a:t>
            </a:r>
          </a:p>
        </p:txBody>
      </p:sp>
      <p:pic>
        <p:nvPicPr>
          <p:cNvPr id="1026" name="Picture 2" descr="German Aerospace Center - Wikipedia">
            <a:extLst>
              <a:ext uri="{FF2B5EF4-FFF2-40B4-BE49-F238E27FC236}">
                <a16:creationId xmlns:a16="http://schemas.microsoft.com/office/drawing/2014/main" id="{D2DB9214-9AA3-53CC-931A-F7BC850E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7" y="872652"/>
            <a:ext cx="3308740" cy="27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DF5CA-6770-258C-863E-A1F615126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73" y="4123350"/>
            <a:ext cx="2825785" cy="1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7ABE-C617-FFAB-2C92-BA8ABEFF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GSCHA Initiatives for Pilot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7C92-7459-525B-1F6C-2E14AC3F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GSCHA-01:</a:t>
            </a:r>
            <a:r>
              <a:rPr lang="en-US" sz="2400" b="0" dirty="0"/>
              <a:t> Explore </a:t>
            </a:r>
            <a:r>
              <a:rPr lang="en-US" sz="2400" dirty="0">
                <a:solidFill>
                  <a:srgbClr val="0070C0"/>
                </a:solidFill>
              </a:rPr>
              <a:t>Copernicus/Landsat data distribution and access</a:t>
            </a:r>
            <a:r>
              <a:rPr lang="en-US" sz="2400" b="0" dirty="0"/>
              <a:t> through the DLR Cloud capability.</a:t>
            </a:r>
          </a:p>
          <a:p>
            <a:pPr lvl="0"/>
            <a:r>
              <a:rPr lang="en-US" sz="2400" dirty="0"/>
              <a:t>GSCHA-02:</a:t>
            </a:r>
            <a:r>
              <a:rPr lang="en-US" sz="2400" b="0" dirty="0"/>
              <a:t> Explore a robust </a:t>
            </a:r>
            <a:r>
              <a:rPr lang="en-US" sz="2400" dirty="0">
                <a:solidFill>
                  <a:srgbClr val="0070C0"/>
                </a:solidFill>
              </a:rPr>
              <a:t>interoperable infrastructure architecture</a:t>
            </a:r>
            <a:r>
              <a:rPr lang="en-US" sz="2400" b="0" dirty="0"/>
              <a:t>, which:</a:t>
            </a:r>
          </a:p>
          <a:p>
            <a:pPr lvl="1"/>
            <a:r>
              <a:rPr lang="en-US" sz="2000" dirty="0"/>
              <a:t>minimizes data archive copies</a:t>
            </a:r>
          </a:p>
          <a:p>
            <a:pPr lvl="1"/>
            <a:r>
              <a:rPr lang="en-US" sz="2000" dirty="0"/>
              <a:t>leverages standards compliance and interoperable authoritative data access</a:t>
            </a:r>
          </a:p>
          <a:p>
            <a:pPr lvl="1"/>
            <a:r>
              <a:rPr lang="en-US" sz="2000" dirty="0"/>
              <a:t>improves flexibility and performance by maximizing cloud processing and high-performance computing</a:t>
            </a:r>
          </a:p>
          <a:p>
            <a:pPr lvl="0"/>
            <a:r>
              <a:rPr lang="en-US" sz="2400" dirty="0"/>
              <a:t>GSCHA-03:</a:t>
            </a:r>
            <a:r>
              <a:rPr lang="en-US" sz="2400" b="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Exchange experiences</a:t>
            </a:r>
            <a:r>
              <a:rPr lang="en-US" sz="2400" b="0" dirty="0"/>
              <a:t> with migrating science research, analysis, and development to cloud environments.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544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1584-083D-7228-A77D-5C392755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0AC5-8DCA-0B30-48A2-9E470FA3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8563"/>
            <a:ext cx="8645316" cy="4495800"/>
          </a:xfrm>
        </p:spPr>
        <p:txBody>
          <a:bodyPr/>
          <a:lstStyle/>
          <a:p>
            <a:r>
              <a:rPr lang="en-US" sz="2400" dirty="0"/>
              <a:t>Display interoperability between two </a:t>
            </a:r>
            <a:br>
              <a:rPr lang="en-US" sz="2400" dirty="0"/>
            </a:br>
            <a:r>
              <a:rPr lang="en-US" sz="2400" dirty="0"/>
              <a:t>different data holdings using two </a:t>
            </a:r>
            <a:br>
              <a:rPr lang="en-US" sz="2400" dirty="0"/>
            </a:br>
            <a:r>
              <a:rPr lang="en-US" sz="2400" dirty="0"/>
              <a:t>different architectures</a:t>
            </a:r>
          </a:p>
          <a:p>
            <a:r>
              <a:rPr lang="en-US" sz="2400" dirty="0"/>
              <a:t>Remove variability on the client side </a:t>
            </a:r>
            <a:br>
              <a:rPr lang="en-US" sz="2400" dirty="0"/>
            </a:br>
            <a:r>
              <a:rPr lang="en-US" sz="2400" dirty="0"/>
              <a:t>by modeling consistent API calls hosted </a:t>
            </a:r>
            <a:br>
              <a:rPr lang="en-US" sz="2400" dirty="0"/>
            </a:br>
            <a:r>
              <a:rPr lang="en-US" sz="2400" dirty="0"/>
              <a:t>by the vendor</a:t>
            </a:r>
          </a:p>
          <a:p>
            <a:r>
              <a:rPr lang="en-US" sz="2400" dirty="0"/>
              <a:t>Implement standardized processing </a:t>
            </a:r>
            <a:br>
              <a:rPr lang="en-US" sz="2400" dirty="0"/>
            </a:br>
            <a:r>
              <a:rPr lang="en-US" sz="2400" dirty="0"/>
              <a:t>(NDVI) as part of the API offering </a:t>
            </a:r>
            <a:br>
              <a:rPr lang="en-US" sz="2400" dirty="0"/>
            </a:br>
            <a:r>
              <a:rPr lang="en-US" sz="2400" dirty="0"/>
              <a:t>to show value to operational </a:t>
            </a:r>
            <a:br>
              <a:rPr lang="en-US" sz="2400" dirty="0"/>
            </a:br>
            <a:r>
              <a:rPr lang="en-US" sz="2400" dirty="0"/>
              <a:t>workflows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7284D-248E-83F0-96CE-F238893B4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4831" r="97101">
                        <a14:foregroundMark x1="10386" y1="64754" x2="10386" y2="64754"/>
                        <a14:foregroundMark x1="4831" y1="72131" x2="4831" y2="72131"/>
                        <a14:foregroundMark x1="92271" y1="37705" x2="92271" y2="37705"/>
                        <a14:foregroundMark x1="97101" y1="62295" x2="97101" y2="62295"/>
                        <a14:foregroundMark x1="15942" y1="32787" x2="15942" y2="32787"/>
                        <a14:foregroundMark x1="21014" y1="36885" x2="21014" y2="36885"/>
                        <a14:foregroundMark x1="20773" y1="38525" x2="20773" y2="38525"/>
                        <a14:foregroundMark x1="25121" y1="42623" x2="25121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54" y="4227096"/>
            <a:ext cx="3373446" cy="99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08FE5-E91A-D702-0EA7-C63D7C506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579" l="9398" r="94737">
                        <a14:foregroundMark x1="88722" y1="92105" x2="88722" y2="92105"/>
                        <a14:foregroundMark x1="94737" y1="67895" x2="94737" y2="6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02" y="1034716"/>
            <a:ext cx="2763036" cy="19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2F54-3D62-6729-5259-EEAA8A22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Prototype Service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297635-AF1E-B6C2-CD39-CAEAB793E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2" y="1609962"/>
            <a:ext cx="8550315" cy="26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6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4150-60BD-9790-FECE-68B90895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DLR Prototype Service</a:t>
            </a:r>
          </a:p>
        </p:txBody>
      </p:sp>
      <p:pic>
        <p:nvPicPr>
          <p:cNvPr id="5" name="Content Placeholder 4" descr="Graphical user interface, 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BF827E83-5CC9-B2E1-C99B-B0769ED9A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0" y="2202259"/>
            <a:ext cx="8647760" cy="2029576"/>
          </a:xfrm>
        </p:spPr>
      </p:pic>
    </p:spTree>
    <p:extLst>
      <p:ext uri="{BB962C8B-B14F-4D97-AF65-F5344CB8AC3E}">
        <p14:creationId xmlns:p14="http://schemas.microsoft.com/office/powerpoint/2010/main" val="149480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1584-083D-7228-A77D-5C392755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Flows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0AC5-8DCA-0B30-48A2-9E470FA3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8563"/>
            <a:ext cx="5418221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Similarities </a:t>
            </a:r>
          </a:p>
          <a:p>
            <a:r>
              <a:rPr lang="en-US" sz="2000" dirty="0"/>
              <a:t>Data discovery using STAC API</a:t>
            </a:r>
          </a:p>
          <a:p>
            <a:r>
              <a:rPr lang="en-US" sz="2000" dirty="0"/>
              <a:t>Data processing using Open Data Cube and </a:t>
            </a:r>
            <a:r>
              <a:rPr lang="en-US" sz="2000" dirty="0" err="1"/>
              <a:t>xarray</a:t>
            </a:r>
            <a:r>
              <a:rPr lang="en-US" sz="2000" dirty="0"/>
              <a:t>/</a:t>
            </a:r>
            <a:r>
              <a:rPr lang="en-US" sz="2000" dirty="0" err="1"/>
              <a:t>Dask</a:t>
            </a:r>
            <a:endParaRPr lang="en-US" sz="20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/>
              <a:t>Differences</a:t>
            </a:r>
            <a:r>
              <a:rPr lang="en-US" sz="2000" dirty="0"/>
              <a:t> </a:t>
            </a:r>
          </a:p>
          <a:p>
            <a:r>
              <a:rPr lang="en-US" sz="2000" dirty="0"/>
              <a:t>Cloud (AWS software stack) vs. on-premise (individual software stack)</a:t>
            </a:r>
          </a:p>
          <a:p>
            <a:r>
              <a:rPr lang="en-US" sz="2000" dirty="0"/>
              <a:t>Data accessibility: S3 object storage vs. locally available network storage</a:t>
            </a:r>
          </a:p>
          <a:p>
            <a:r>
              <a:rPr lang="en-US" sz="2000" dirty="0"/>
              <a:t>Provision of output data: S3 vs. HTTP download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AEF8E3D9-2FF5-626B-76B1-AE966A85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18" y="1083076"/>
            <a:ext cx="2599195" cy="2415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02666-4223-B06A-2331-F5BC9D4E5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18" y="3590429"/>
            <a:ext cx="2606207" cy="285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719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69C6-CEC7-4F54-E988-4A4C09F0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9C36-93EB-108E-E9A8-3111738D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Pilot successfully shows that data supported by differing architectures can successfully be represented to the end-user in a transparent fashion through the use of middleware APIs</a:t>
            </a:r>
          </a:p>
          <a:p>
            <a:r>
              <a:rPr lang="en-US" sz="2400" dirty="0"/>
              <a:t>An area for future opportunity would be to focus efforts on standardizing services </a:t>
            </a:r>
            <a:br>
              <a:rPr lang="en-US" sz="2400" dirty="0"/>
            </a:br>
            <a:r>
              <a:rPr lang="en-US" sz="2400" dirty="0"/>
              <a:t>offerings at a common tier in </a:t>
            </a:r>
            <a:br>
              <a:rPr lang="en-US" sz="2400" dirty="0"/>
            </a:br>
            <a:r>
              <a:rPr lang="en-US" sz="2400" dirty="0"/>
              <a:t>order to allow for efficient data </a:t>
            </a:r>
            <a:br>
              <a:rPr lang="en-US" sz="2400" dirty="0"/>
            </a:br>
            <a:r>
              <a:rPr lang="en-US" sz="2400" dirty="0"/>
              <a:t>movement and processing </a:t>
            </a:r>
            <a:br>
              <a:rPr lang="en-US" sz="2400" dirty="0"/>
            </a:br>
            <a:r>
              <a:rPr lang="en-US" sz="2400" dirty="0"/>
              <a:t>capabilities</a:t>
            </a:r>
          </a:p>
          <a:p>
            <a:pPr lvl="1"/>
            <a:r>
              <a:rPr lang="en-US" sz="1800" dirty="0"/>
              <a:t>Covered in GSCHA-04</a:t>
            </a:r>
          </a:p>
          <a:p>
            <a:pPr lvl="1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6E176-28B9-39F9-F185-BBA54078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5" b="98186" l="2505" r="98039">
                        <a14:foregroundMark x1="22440" y1="6403" x2="22440" y2="6403"/>
                        <a14:foregroundMark x1="31808" y1="6617" x2="31808" y2="6617"/>
                        <a14:foregroundMark x1="52288" y1="78442" x2="52288" y2="78442"/>
                        <a14:foregroundMark x1="79739" y1="81217" x2="79739" y2="81217"/>
                        <a14:foregroundMark x1="89107" y1="40235" x2="89107" y2="40235"/>
                        <a14:foregroundMark x1="93682" y1="21878" x2="93682" y2="21878"/>
                        <a14:foregroundMark x1="6863" y1="74066" x2="6863" y2="74066"/>
                        <a14:foregroundMark x1="21895" y1="2668" x2="21895" y2="2668"/>
                        <a14:foregroundMark x1="69063" y1="90395" x2="69063" y2="90395"/>
                        <a14:foregroundMark x1="79521" y1="94664" x2="79521" y2="94664"/>
                        <a14:foregroundMark x1="79521" y1="98292" x2="79521" y2="98292"/>
                        <a14:foregroundMark x1="93573" y1="19317" x2="93573" y2="19317"/>
                        <a14:foregroundMark x1="2614" y1="81750" x2="2614" y2="81750"/>
                        <a14:foregroundMark x1="98039" y1="19210" x2="98039" y2="192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5303" y="3216442"/>
            <a:ext cx="3269097" cy="333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91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D7C0-CC41-B20E-1051-7E2EF7B5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F20E-74A5-56B4-9062-9241E40CB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Current pilot utilizes processing capabilities executed on the data provider end. Financially, this may not be sustainable due to variability in cost and demand</a:t>
            </a:r>
          </a:p>
          <a:p>
            <a:r>
              <a:rPr lang="en-US" sz="2400" dirty="0"/>
              <a:t>Suggest modifying the pilot to move the processing requirement over to the user’s environment while still maintaining consistent, interoperable data calls that are transparent to the end user</a:t>
            </a:r>
          </a:p>
          <a:p>
            <a:pPr lvl="1"/>
            <a:r>
              <a:rPr lang="en-US" sz="2000" dirty="0"/>
              <a:t>API still runs near the data and allows for direct “read” vs “download”, but the cost for the infrastructure remains on the client side</a:t>
            </a:r>
          </a:p>
        </p:txBody>
      </p:sp>
    </p:spTree>
    <p:extLst>
      <p:ext uri="{BB962C8B-B14F-4D97-AF65-F5344CB8AC3E}">
        <p14:creationId xmlns:p14="http://schemas.microsoft.com/office/powerpoint/2010/main" val="1270336764"/>
      </p:ext>
    </p:extLst>
  </p:cSld>
  <p:clrMapOvr>
    <a:masterClrMapping/>
  </p:clrMapOvr>
</p:sld>
</file>

<file path=ppt/theme/theme1.xml><?xml version="1.0" encoding="utf-8"?>
<a:theme xmlns:a="http://schemas.openxmlformats.org/drawingml/2006/main" name="green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gree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Bildschirmpräsentation (4:3)</PresentationFormat>
  <Paragraphs>51</Paragraphs>
  <Slides>11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Times New Roman</vt:lpstr>
      <vt:lpstr>Wingdings</vt:lpstr>
      <vt:lpstr>green-template</vt:lpstr>
      <vt:lpstr>PowerPoint-Präsentation</vt:lpstr>
      <vt:lpstr>Collaboration Objectives</vt:lpstr>
      <vt:lpstr>GSCHA Initiatives for Pilot Project</vt:lpstr>
      <vt:lpstr>Prototype Objectives</vt:lpstr>
      <vt:lpstr>USGS Prototype Service</vt:lpstr>
      <vt:lpstr>DLR Prototype Service</vt:lpstr>
      <vt:lpstr>Service Flows Explained</vt:lpstr>
      <vt:lpstr>Pilot Conclusion</vt:lpstr>
      <vt:lpstr>Operational Modifications</vt:lpstr>
      <vt:lpstr>Future Opportunities</vt:lpstr>
      <vt:lpstr>Potential Operational Changes</vt:lpstr>
    </vt:vector>
  </TitlesOfParts>
  <Company>USGS / EROS Data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ADAPS Operations Risk Assessment</dc:title>
  <dc:creator>Bodoh</dc:creator>
  <cp:lastModifiedBy>Eberle, Jonas</cp:lastModifiedBy>
  <cp:revision>1192</cp:revision>
  <dcterms:created xsi:type="dcterms:W3CDTF">2004-04-29T13:38:15Z</dcterms:created>
  <dcterms:modified xsi:type="dcterms:W3CDTF">2023-10-18T07:10:49Z</dcterms:modified>
</cp:coreProperties>
</file>