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9"/>
  </p:notesMasterIdLst>
  <p:sldIdLst>
    <p:sldId id="256" r:id="rId2"/>
    <p:sldId id="260" r:id="rId3"/>
    <p:sldId id="285" r:id="rId4"/>
    <p:sldId id="279" r:id="rId5"/>
    <p:sldId id="281" r:id="rId6"/>
    <p:sldId id="280" r:id="rId7"/>
    <p:sldId id="282" r:id="rId8"/>
    <p:sldId id="283" r:id="rId9"/>
    <p:sldId id="284" r:id="rId10"/>
    <p:sldId id="286" r:id="rId11"/>
    <p:sldId id="261" r:id="rId12"/>
    <p:sldId id="259" r:id="rId13"/>
    <p:sldId id="27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4" r:id="rId23"/>
    <p:sldId id="271" r:id="rId24"/>
    <p:sldId id="275" r:id="rId25"/>
    <p:sldId id="276" r:id="rId26"/>
    <p:sldId id="277" r:id="rId27"/>
    <p:sldId id="278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Piepgras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25" autoAdjust="0"/>
    <p:restoredTop sz="86463" autoAdjust="0"/>
  </p:normalViewPr>
  <p:slideViewPr>
    <p:cSldViewPr snapToGrid="0">
      <p:cViewPr varScale="1">
        <p:scale>
          <a:sx n="96" d="100"/>
          <a:sy n="96" d="100"/>
        </p:scale>
        <p:origin x="184" y="4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3;n">
            <a:extLst>
              <a:ext uri="{FF2B5EF4-FFF2-40B4-BE49-F238E27FC236}">
                <a16:creationId xmlns:a16="http://schemas.microsoft.com/office/drawing/2014/main" id="{B557A123-C6E1-FD7B-8AC7-C6FCF59328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Google Shape;4;n">
            <a:extLst>
              <a:ext uri="{FF2B5EF4-FFF2-40B4-BE49-F238E27FC236}">
                <a16:creationId xmlns:a16="http://schemas.microsoft.com/office/drawing/2014/main" id="{69729CFD-D38C-4F9E-2468-67CBC5BA1A9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3;p1:notes">
            <a:extLst>
              <a:ext uri="{FF2B5EF4-FFF2-40B4-BE49-F238E27FC236}">
                <a16:creationId xmlns:a16="http://schemas.microsoft.com/office/drawing/2014/main" id="{63394F6C-CA53-5CA1-88A3-B37E6788B27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Google Shape;64;p1:notes">
            <a:extLst>
              <a:ext uri="{FF2B5EF4-FFF2-40B4-BE49-F238E27FC236}">
                <a16:creationId xmlns:a16="http://schemas.microsoft.com/office/drawing/2014/main" id="{CD24270A-C651-6658-0B00-AE495F0DEE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;p2">
            <a:extLst>
              <a:ext uri="{FF2B5EF4-FFF2-40B4-BE49-F238E27FC236}">
                <a16:creationId xmlns:a16="http://schemas.microsoft.com/office/drawing/2014/main" id="{38D26D58-2C2E-8609-6F41-55A81269B21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51" y="225239"/>
            <a:ext cx="9864725" cy="66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3;p2">
            <a:extLst>
              <a:ext uri="{FF2B5EF4-FFF2-40B4-BE49-F238E27FC236}">
                <a16:creationId xmlns:a16="http://schemas.microsoft.com/office/drawing/2014/main" id="{90B3D49C-AAF1-26F2-5F62-6049539056D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"/>
          <a:stretch>
            <a:fillRect/>
          </a:stretch>
        </p:blipFill>
        <p:spPr bwMode="auto">
          <a:xfrm>
            <a:off x="2824163" y="4824413"/>
            <a:ext cx="53911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14;p2" descr="A picture containing nature&#10;&#10;Description automatically generated">
            <a:extLst>
              <a:ext uri="{FF2B5EF4-FFF2-40B4-BE49-F238E27FC236}">
                <a16:creationId xmlns:a16="http://schemas.microsoft.com/office/drawing/2014/main" id="{EF415073-D0F5-4916-234A-B3B9ABA34FD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0"/>
            <a:ext cx="37147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6;p2">
            <a:extLst>
              <a:ext uri="{FF2B5EF4-FFF2-40B4-BE49-F238E27FC236}">
                <a16:creationId xmlns:a16="http://schemas.microsoft.com/office/drawing/2014/main" id="{67D30F28-65F9-D71A-8C37-C43B89BEBF24}"/>
              </a:ext>
            </a:extLst>
          </p:cNvPr>
          <p:cNvSpPr/>
          <p:nvPr/>
        </p:nvSpPr>
        <p:spPr>
          <a:xfrm flipH="1">
            <a:off x="-4763" y="-14288"/>
            <a:ext cx="12198351" cy="6873876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7;p2">
            <a:extLst>
              <a:ext uri="{FF2B5EF4-FFF2-40B4-BE49-F238E27FC236}">
                <a16:creationId xmlns:a16="http://schemas.microsoft.com/office/drawing/2014/main" id="{37F27908-036B-82C1-E853-A06891FCEFC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113" y="5311775"/>
            <a:ext cx="2738437" cy="1508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18;p2">
            <a:extLst>
              <a:ext uri="{FF2B5EF4-FFF2-40B4-BE49-F238E27FC236}">
                <a16:creationId xmlns:a16="http://schemas.microsoft.com/office/drawing/2014/main" id="{55ED65A1-4E6C-D3F6-2DD3-0249F8F20187}"/>
              </a:ext>
            </a:extLst>
          </p:cNvPr>
          <p:cNvPicPr preferRelativeResize="0"/>
          <p:nvPr userDrawn="1"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8" name="Google Shape;19;p2">
            <a:extLst>
              <a:ext uri="{FF2B5EF4-FFF2-40B4-BE49-F238E27FC236}">
                <a16:creationId xmlns:a16="http://schemas.microsoft.com/office/drawing/2014/main" id="{7251F513-1A0F-387E-5F80-60C2366933CF}"/>
              </a:ext>
            </a:extLst>
          </p:cNvPr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162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75649351-DAF3-FA58-65E4-C39A0F87593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65775" y="4899025"/>
            <a:ext cx="6310313" cy="16684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 dirty="0">
                <a:solidFill>
                  <a:schemeClr val="bg1"/>
                </a:solidFill>
              </a:rPr>
              <a:t>Peter Cornillon</a:t>
            </a:r>
            <a:endParaRPr lang="en-GB" altLang="en-US" dirty="0">
              <a:solidFill>
                <a:schemeClr val="bg1"/>
              </a:solidFill>
            </a:endParaRPr>
          </a:p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 dirty="0">
                <a:solidFill>
                  <a:schemeClr val="bg1"/>
                </a:solidFill>
              </a:rPr>
              <a:t>Agenda ID: 2023.10.25_10.40</a:t>
            </a:r>
            <a:endParaRPr lang="en-GB" altLang="en-US" dirty="0">
              <a:solidFill>
                <a:schemeClr val="bg1"/>
              </a:solidFill>
            </a:endParaRPr>
          </a:p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 dirty="0">
                <a:solidFill>
                  <a:schemeClr val="bg1"/>
                </a:solidFill>
              </a:rPr>
              <a:t>WGISS-56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 dirty="0">
                <a:solidFill>
                  <a:schemeClr val="bg1"/>
                </a:solidFill>
              </a:rPr>
              <a:t>Paris, France (CNES)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 dirty="0">
                <a:solidFill>
                  <a:schemeClr val="bg1"/>
                </a:solidFill>
              </a:rPr>
              <a:t>24-26 October, 2023</a:t>
            </a:r>
          </a:p>
        </p:txBody>
      </p:sp>
      <p:sp>
        <p:nvSpPr>
          <p:cNvPr id="20" name="Google Shape;20;p2"/>
          <p:cNvSpPr txBox="1">
            <a:spLocks noGrp="1"/>
          </p:cNvSpPr>
          <p:nvPr>
            <p:ph type="title" hasCustomPrompt="1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tabLst/>
              <a:defRPr/>
            </a:pPr>
            <a:r>
              <a:rPr lang="en-US" dirty="0"/>
              <a:t>GHRSST AVHRR </a:t>
            </a:r>
            <a:r>
              <a:rPr lang="en-US" dirty="0">
                <a:effectLst/>
                <a:latin typeface="Helvetica" pitchFamily="2" charset="0"/>
              </a:rPr>
              <a:t>R2HA2 WORKING GROUP</a:t>
            </a:r>
            <a:br>
              <a:rPr lang="en-US" dirty="0">
                <a:effectLst/>
                <a:latin typeface="Helvetica" pitchFamily="2" charset="0"/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923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;p3">
            <a:extLst>
              <a:ext uri="{FF2B5EF4-FFF2-40B4-BE49-F238E27FC236}">
                <a16:creationId xmlns:a16="http://schemas.microsoft.com/office/drawing/2014/main" id="{9C61445A-E290-B991-4B2C-B4B12890B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038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44546A"/>
              </a:solidFill>
            </a:endParaRPr>
          </a:p>
        </p:txBody>
      </p:sp>
      <p:pic>
        <p:nvPicPr>
          <p:cNvPr id="3" name="Google Shape;23;p3">
            <a:extLst>
              <a:ext uri="{FF2B5EF4-FFF2-40B4-BE49-F238E27FC236}">
                <a16:creationId xmlns:a16="http://schemas.microsoft.com/office/drawing/2014/main" id="{4E4605FD-8A17-2FBD-142C-B0EEA09E140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0" t="39268" r="51340" b="35419"/>
          <a:stretch>
            <a:fillRect/>
          </a:stretch>
        </p:blipFill>
        <p:spPr bwMode="auto">
          <a:xfrm>
            <a:off x="9304338" y="0"/>
            <a:ext cx="288766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24;p3">
            <a:extLst>
              <a:ext uri="{FF2B5EF4-FFF2-40B4-BE49-F238E27FC236}">
                <a16:creationId xmlns:a16="http://schemas.microsoft.com/office/drawing/2014/main" id="{A3921E32-F671-3A84-38A8-4D416E2BBD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125"/>
            <a:ext cx="2027238" cy="803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Google Shape;25;p3">
            <a:extLst>
              <a:ext uri="{FF2B5EF4-FFF2-40B4-BE49-F238E27FC236}">
                <a16:creationId xmlns:a16="http://schemas.microsoft.com/office/drawing/2014/main" id="{16C84B8B-5D50-BA6D-1B64-838121EBD166}"/>
              </a:ext>
            </a:extLst>
          </p:cNvPr>
          <p:cNvSpPr/>
          <p:nvPr/>
        </p:nvSpPr>
        <p:spPr>
          <a:xfrm>
            <a:off x="-1588" y="6573838"/>
            <a:ext cx="12193588" cy="2841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6;p3">
            <a:extLst>
              <a:ext uri="{FF2B5EF4-FFF2-40B4-BE49-F238E27FC236}">
                <a16:creationId xmlns:a16="http://schemas.microsoft.com/office/drawing/2014/main" id="{47A65A4C-270D-076E-8A20-C42459DF0A8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4763" y="6540500"/>
            <a:ext cx="12196763" cy="587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44546A"/>
              </a:solidFill>
            </a:endParaRPr>
          </a:p>
        </p:txBody>
      </p:sp>
      <p:sp>
        <p:nvSpPr>
          <p:cNvPr id="7" name="Google Shape;27;p3">
            <a:extLst>
              <a:ext uri="{FF2B5EF4-FFF2-40B4-BE49-F238E27FC236}">
                <a16:creationId xmlns:a16="http://schemas.microsoft.com/office/drawing/2014/main" id="{2B819710-5D6A-0D8E-B9CA-9B5685D97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6363" y="6573838"/>
            <a:ext cx="1924050" cy="307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altLang="en-US" b="1">
                <a:solidFill>
                  <a:schemeClr val="accent1"/>
                </a:solidFill>
              </a:rPr>
              <a:t>Slide </a:t>
            </a:r>
            <a:fld id="{861C592C-8932-455A-BD3B-29C4D9B2D823}" type="slidenum">
              <a:rPr lang="en-GB" altLang="en-US" b="1" smtClean="0">
                <a:solidFill>
                  <a:schemeClr val="accent1"/>
                </a:solidFill>
              </a:rPr>
              <a:pPr algn="r" eaLnBrk="1" hangingPunct="1">
                <a:defRPr/>
              </a:pPr>
              <a:t>‹#›</a:t>
            </a:fld>
            <a:endParaRPr lang="en-US" altLang="en-US" b="1">
              <a:solidFill>
                <a:schemeClr val="accent1"/>
              </a:solidFill>
            </a:endParaRPr>
          </a:p>
        </p:txBody>
      </p:sp>
      <p:sp>
        <p:nvSpPr>
          <p:cNvPr id="8" name="Google Shape;28;p3">
            <a:extLst>
              <a:ext uri="{FF2B5EF4-FFF2-40B4-BE49-F238E27FC236}">
                <a16:creationId xmlns:a16="http://schemas.microsoft.com/office/drawing/2014/main" id="{86D8FD6C-6A7E-14AA-C236-46BAECB2BF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23813" y="6562725"/>
            <a:ext cx="4924426" cy="307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b="1" dirty="0">
                <a:solidFill>
                  <a:schemeClr val="accent1"/>
                </a:solidFill>
              </a:rPr>
              <a:t>WGISS-56, October 24-26, 2023</a:t>
            </a:r>
            <a:endParaRPr lang="en-US" altLang="en-US" dirty="0"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57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1564102B-7061-8420-8BB4-8119A2048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038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44546A"/>
              </a:solidFill>
            </a:endParaRPr>
          </a:p>
        </p:txBody>
      </p:sp>
      <p:pic>
        <p:nvPicPr>
          <p:cNvPr id="1027" name="Google Shape;7;p1">
            <a:extLst>
              <a:ext uri="{FF2B5EF4-FFF2-40B4-BE49-F238E27FC236}">
                <a16:creationId xmlns:a16="http://schemas.microsoft.com/office/drawing/2014/main" id="{C0BCB177-AE0A-0D18-C9C7-0E06B05AA8F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0" t="39268" r="51340" b="35419"/>
          <a:stretch>
            <a:fillRect/>
          </a:stretch>
        </p:blipFill>
        <p:spPr bwMode="auto">
          <a:xfrm>
            <a:off x="9304338" y="0"/>
            <a:ext cx="288766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8;p1">
            <a:extLst>
              <a:ext uri="{FF2B5EF4-FFF2-40B4-BE49-F238E27FC236}">
                <a16:creationId xmlns:a16="http://schemas.microsoft.com/office/drawing/2014/main" id="{9BCB9D55-9DCE-7789-39EB-81AF05BE5C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1700" y="111125"/>
            <a:ext cx="2027238" cy="803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>
            <a:extLst>
              <a:ext uri="{FF2B5EF4-FFF2-40B4-BE49-F238E27FC236}">
                <a16:creationId xmlns:a16="http://schemas.microsoft.com/office/drawing/2014/main" id="{01AF0270-DBCE-057E-8955-97F9B2A0FB40}"/>
              </a:ext>
            </a:extLst>
          </p:cNvPr>
          <p:cNvSpPr/>
          <p:nvPr/>
        </p:nvSpPr>
        <p:spPr>
          <a:xfrm>
            <a:off x="-1588" y="6573838"/>
            <a:ext cx="12193588" cy="2841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;p1">
            <a:extLst>
              <a:ext uri="{FF2B5EF4-FFF2-40B4-BE49-F238E27FC236}">
                <a16:creationId xmlns:a16="http://schemas.microsoft.com/office/drawing/2014/main" id="{9D96DDE6-5C5F-060D-93B3-23EFE8C466D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4763" y="6540500"/>
            <a:ext cx="12196763" cy="587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44546A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66;p7">
            <a:extLst>
              <a:ext uri="{FF2B5EF4-FFF2-40B4-BE49-F238E27FC236}">
                <a16:creationId xmlns:a16="http://schemas.microsoft.com/office/drawing/2014/main" id="{FA3AD1D8-6109-A7AA-B735-0D0C2BFEAC2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213" y="176213"/>
            <a:ext cx="7841352" cy="397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panose="020B0604020202020204" pitchFamily="34" charset="0"/>
              <a:buNone/>
            </a:pPr>
            <a:r>
              <a:rPr lang="en-GB" altLang="en-US" sz="66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GHRSST R2HA2 WORKING GROUP: AVHRR HRPT RESCUE</a:t>
            </a:r>
            <a:endParaRPr lang="en-US" altLang="en-US" sz="66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2" y="247095"/>
            <a:ext cx="9386864" cy="779002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ATTRACTION</a:t>
            </a:r>
            <a:endParaRPr lang="en-US" sz="3600" dirty="0"/>
          </a:p>
        </p:txBody>
      </p:sp>
      <p:pic>
        <p:nvPicPr>
          <p:cNvPr id="5" name="Picture 4" descr="A lion with a logo&#10;&#10;Description automatically generated with medium confidence">
            <a:extLst>
              <a:ext uri="{FF2B5EF4-FFF2-40B4-BE49-F238E27FC236}">
                <a16:creationId xmlns:a16="http://schemas.microsoft.com/office/drawing/2014/main" id="{445F43C1-2A95-9763-0453-181B731F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548" y="1026097"/>
            <a:ext cx="9321055" cy="55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00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F385F-441C-186C-11C2-08C37A29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558533"/>
            <a:ext cx="11761750" cy="466287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The R2HA2 was a GHRSST working group formed in </a:t>
            </a:r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2011.</a:t>
            </a:r>
          </a:p>
          <a:p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It remained active until about 2014.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Although</a:t>
            </a:r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, I’ve continued to pursue data rescue efforts. </a:t>
            </a:r>
            <a:endParaRPr lang="en-US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0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Rescue &amp; Reprocessing of Historical AVHRR Archives (R2HA2) Working </a:t>
            </a:r>
            <a:r>
              <a:rPr lang="en-US" sz="3600" dirty="0">
                <a:effectLst/>
                <a:latin typeface="Helvetica" pitchFamily="2" charset="0"/>
              </a:rPr>
              <a:t>Group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31812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F385F-441C-186C-11C2-08C37A29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558533"/>
            <a:ext cx="11761750" cy="4662871"/>
          </a:xfrm>
        </p:spPr>
        <p:txBody>
          <a:bodyPr/>
          <a:lstStyle/>
          <a:p>
            <a:r>
              <a:rPr lang="en-US" dirty="0"/>
              <a:t>OBJECTIVES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Identify historical archives (pre-2000) of AVHRR HRPT and LAC data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effectLst/>
                <a:latin typeface="Helvetica" pitchFamily="2" charset="0"/>
              </a:rPr>
              <a:t>Copy data from historical archives to a central place.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effectLst/>
                <a:latin typeface="Helvetica" pitchFamily="2" charset="0"/>
              </a:rPr>
              <a:t>Identify a central assembly center(s) CAC,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effectLst/>
                <a:latin typeface="Helvetica" pitchFamily="2" charset="0"/>
              </a:rPr>
              <a:t>Define if/how contributions are to be stitched together - to be done at the CAC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Identify where  the reprocessing is to be performed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effectLst/>
                <a:latin typeface="Helvetica" pitchFamily="2" charset="0"/>
              </a:rPr>
              <a:t>Determine how to do the navigation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effectLst/>
                <a:latin typeface="Helvetica" pitchFamily="2" charset="0"/>
              </a:rPr>
              <a:t>Define the SST algorithm to be used to reprocess.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Define a format (L1P) in which the data are to be stored,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effectLst/>
                <a:latin typeface="Helvetica" pitchFamily="2" charset="0"/>
              </a:rPr>
              <a:t>Determine how to handle the navigation information. </a:t>
            </a:r>
          </a:p>
          <a:p>
            <a:pPr marL="533400" lvl="1" indent="0">
              <a:buNone/>
            </a:pPr>
            <a:endParaRPr lang="en-US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0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Rescue &amp; Reprocessing of Historical AVHRR Archives (R2HA2) Working </a:t>
            </a:r>
            <a:r>
              <a:rPr lang="en-US" sz="3600" dirty="0">
                <a:effectLst/>
                <a:latin typeface="Helvetica" pitchFamily="2" charset="0"/>
              </a:rPr>
              <a:t>Group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40416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0"/>
            <a:ext cx="6726519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AVHRR HRPT ARCHIVES</a:t>
            </a: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RECEIVING STATIONS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EF133-E9BE-15D7-0DCD-BAB30DC9C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634" y="-2004164"/>
            <a:ext cx="9176535" cy="115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16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F385F-441C-186C-11C2-08C37A29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259545"/>
            <a:ext cx="11761750" cy="4662871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dirty="0"/>
              <a:t>Receiving station: University of Tokyo, Japan</a:t>
            </a:r>
          </a:p>
          <a:p>
            <a:pPr>
              <a:spcBef>
                <a:spcPts val="200"/>
              </a:spcBef>
            </a:pPr>
            <a:r>
              <a:rPr lang="en-US" dirty="0"/>
              <a:t>Obtained from: Prof. Takagi, University of Tokyo, Japan</a:t>
            </a:r>
          </a:p>
          <a:p>
            <a:pPr>
              <a:spcBef>
                <a:spcPts val="200"/>
              </a:spcBef>
            </a:pPr>
            <a:r>
              <a:rPr lang="en-US" dirty="0"/>
              <a:t>Current location of data: U. Rhode Island, USA - </a:t>
            </a:r>
            <a:r>
              <a:rPr lang="en-US" dirty="0">
                <a:solidFill>
                  <a:srgbClr val="FF0000"/>
                </a:solidFill>
              </a:rPr>
              <a:t>Unique</a:t>
            </a:r>
          </a:p>
          <a:p>
            <a:pPr>
              <a:spcBef>
                <a:spcPts val="200"/>
              </a:spcBef>
            </a:pPr>
            <a:r>
              <a:rPr lang="en-US" dirty="0"/>
              <a:t>Format: ?, close to NOAA standard</a:t>
            </a:r>
          </a:p>
          <a:p>
            <a:pPr>
              <a:spcBef>
                <a:spcPts val="200"/>
              </a:spcBef>
            </a:pPr>
            <a:r>
              <a:rPr lang="en-US" dirty="0"/>
              <a:t>Archive Content ~17,000 granules : 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N07 11/11/1983-01/11/1985  —    597 files  —  28.37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N09 01/14/1985-11/08/1988  — 3,310 files — 143.04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N11 11/09/1988-09/22/1994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N11 04/09/2000-04/10/2000  — 5,584 files  — 224.46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N14  01/28/1995-5/31/2000  —  7,325 files  — 342.26 GB</a:t>
            </a:r>
          </a:p>
          <a:p>
            <a:pPr lvl="1"/>
            <a:endParaRPr lang="en-US" dirty="0"/>
          </a:p>
          <a:p>
            <a:pPr marL="533400" lvl="1" indent="0">
              <a:buNone/>
            </a:pPr>
            <a:endParaRPr lang="en-US" sz="2200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marL="533400" lvl="1" indent="0">
              <a:buNone/>
            </a:pPr>
            <a:endParaRPr lang="en-US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0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AVHRR HRPT ARCHIVES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WESTERN NORTH PACIFIC: </a:t>
            </a: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U. TOKYO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94191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F385F-441C-186C-11C2-08C37A29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259545"/>
            <a:ext cx="11761750" cy="4662871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dirty="0"/>
              <a:t>Receiving station: California, USA</a:t>
            </a:r>
          </a:p>
          <a:p>
            <a:pPr>
              <a:spcBef>
                <a:spcPts val="200"/>
              </a:spcBef>
            </a:pPr>
            <a:r>
              <a:rPr lang="en-US" dirty="0"/>
              <a:t>Obtained from: Prof. </a:t>
            </a:r>
            <a:r>
              <a:rPr lang="en-US" dirty="0" err="1"/>
              <a:t>Strub</a:t>
            </a:r>
            <a:r>
              <a:rPr lang="en-US" dirty="0"/>
              <a:t>, Oregon State University, USA</a:t>
            </a:r>
          </a:p>
          <a:p>
            <a:pPr>
              <a:spcBef>
                <a:spcPts val="200"/>
              </a:spcBef>
            </a:pPr>
            <a:r>
              <a:rPr lang="en-US" dirty="0"/>
              <a:t>Current location of data: U. Rhode Island, USA – </a:t>
            </a:r>
            <a:r>
              <a:rPr lang="en-US" dirty="0">
                <a:solidFill>
                  <a:srgbClr val="FF0000"/>
                </a:solidFill>
              </a:rPr>
              <a:t>Unique (?)</a:t>
            </a:r>
            <a:endParaRPr lang="en-US" dirty="0"/>
          </a:p>
          <a:p>
            <a:pPr>
              <a:spcBef>
                <a:spcPts val="200"/>
              </a:spcBef>
            </a:pPr>
            <a:r>
              <a:rPr lang="en-US" dirty="0"/>
              <a:t>Format: SEASPACE</a:t>
            </a:r>
          </a:p>
          <a:p>
            <a:pPr>
              <a:spcBef>
                <a:spcPts val="200"/>
              </a:spcBef>
            </a:pPr>
            <a:r>
              <a:rPr lang="en-US" dirty="0"/>
              <a:t>Archive Content ~7,000 granules : 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N09  09/22/1994-03/23/1995  —    321 files  —    8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N11  02/04/1992-09/14/1993  — 1,844 files  —  50.96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N14  03/23/1995-11/11/2001  — 4,615 files  — 139.28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N15  01/26/2000-12/31/2001  —    756 files  —  25.64 GB</a:t>
            </a:r>
          </a:p>
          <a:p>
            <a:pPr lvl="1"/>
            <a:endParaRPr lang="en-US" dirty="0"/>
          </a:p>
          <a:p>
            <a:pPr marL="533400" lvl="1" indent="0">
              <a:buNone/>
            </a:pPr>
            <a:endParaRPr lang="en-US" sz="2200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marL="533400" lvl="1" indent="0">
              <a:buNone/>
            </a:pPr>
            <a:endParaRPr lang="en-US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0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AVHRR HRPT ARCHIVES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EASTERN NORTH PACIFIC: </a:t>
            </a: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SEASPACE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88851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F385F-441C-186C-11C2-08C37A29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259545"/>
            <a:ext cx="11761750" cy="4662871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dirty="0"/>
              <a:t>Receiving station: Monterey, California, USA</a:t>
            </a:r>
          </a:p>
          <a:p>
            <a:pPr>
              <a:spcBef>
                <a:spcPts val="200"/>
              </a:spcBef>
            </a:pPr>
            <a:r>
              <a:rPr lang="en-US" dirty="0"/>
              <a:t>Obtained from: CLASS, USA</a:t>
            </a:r>
          </a:p>
          <a:p>
            <a:pPr>
              <a:spcBef>
                <a:spcPts val="200"/>
              </a:spcBef>
            </a:pPr>
            <a:r>
              <a:rPr lang="en-US" dirty="0"/>
              <a:t>Current location of data: U. Rhode Island, USA</a:t>
            </a:r>
          </a:p>
          <a:p>
            <a:pPr>
              <a:spcBef>
                <a:spcPts val="200"/>
              </a:spcBef>
            </a:pPr>
            <a:r>
              <a:rPr lang="en-US" dirty="0"/>
              <a:t>Format: CLASS</a:t>
            </a:r>
          </a:p>
          <a:p>
            <a:pPr>
              <a:spcBef>
                <a:spcPts val="200"/>
              </a:spcBef>
            </a:pPr>
            <a:r>
              <a:rPr lang="en-US" dirty="0"/>
              <a:t>Archive Content ~42,000 granules : 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N15  01/17/1999-07/24/2000  —   1,900 files  —   66.35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         04/03/2002-10/09/2002  —      621 files  —   25.53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         04/06/2007-04/08/2007  —        16 files  —     0.61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         02/11/2011-06/30/2015  —   3,913 files  — 106.33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N16  04/09/2001-10/05/2005  —   5,526 files   — 260.76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        02/11/2011-06/06/2014   —   3,700 files   — 178.08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N17  10/16/2002-04/10/2013  — 11,220 files   — 450.59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N18  10/06/2005-06/30/2015  — 10,705 files   — 522.82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N19   02/11/2011-06/30/2015 —   4,931 files   —  239.37 GB</a:t>
            </a:r>
          </a:p>
          <a:p>
            <a:pPr lvl="2"/>
            <a:endParaRPr lang="en-US" dirty="0"/>
          </a:p>
          <a:p>
            <a:pPr marL="990600" lvl="2" indent="0">
              <a:buNone/>
            </a:pPr>
            <a:endParaRPr lang="en-US" sz="1800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marL="533400" lvl="1" indent="0">
              <a:buNone/>
            </a:pPr>
            <a:endParaRPr lang="en-US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0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AVHRR HRPT ARCHIVES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EASTERN NORTH PACIFIC: </a:t>
            </a: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61680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F385F-441C-186C-11C2-08C37A29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259545"/>
            <a:ext cx="11761750" cy="4662871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dirty="0"/>
              <a:t>Receiving station: Wallops Island, VA, USA</a:t>
            </a:r>
          </a:p>
          <a:p>
            <a:pPr>
              <a:spcBef>
                <a:spcPts val="200"/>
              </a:spcBef>
            </a:pPr>
            <a:r>
              <a:rPr lang="en-US" dirty="0"/>
              <a:t>Obtained from: </a:t>
            </a:r>
            <a:r>
              <a:rPr lang="en-US" dirty="0" err="1"/>
              <a:t>UMiami</a:t>
            </a:r>
            <a:r>
              <a:rPr lang="en-US" dirty="0"/>
              <a:t>, USA</a:t>
            </a:r>
          </a:p>
          <a:p>
            <a:pPr>
              <a:spcBef>
                <a:spcPts val="200"/>
              </a:spcBef>
            </a:pPr>
            <a:r>
              <a:rPr lang="en-US" dirty="0"/>
              <a:t>Current location of data: U. Rhode Island, USA - </a:t>
            </a:r>
            <a:r>
              <a:rPr lang="en-US" dirty="0">
                <a:solidFill>
                  <a:srgbClr val="FF0000"/>
                </a:solidFill>
              </a:rPr>
              <a:t>Unique</a:t>
            </a:r>
            <a:endParaRPr lang="en-US" dirty="0"/>
          </a:p>
          <a:p>
            <a:pPr>
              <a:spcBef>
                <a:spcPts val="200"/>
              </a:spcBef>
            </a:pPr>
            <a:r>
              <a:rPr lang="en-US" dirty="0"/>
              <a:t>Format: SCRIPPS</a:t>
            </a:r>
          </a:p>
          <a:p>
            <a:pPr>
              <a:spcBef>
                <a:spcPts val="200"/>
              </a:spcBef>
            </a:pPr>
            <a:r>
              <a:rPr lang="en-US" dirty="0"/>
              <a:t>Archive Content ~22,000 granules : 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N07  07/09/1981-12/31/1984  —  3,188 files  — 148.98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N09  01/01/1985-11/27/1988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N09  09/03/1994-04/28/1995  —  3,827 files  — 184.09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N11  11/01/1988-09/12/1994  —  7,057 files  — 330.00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N14  01/18/1995-12/31/2000  —  7,331 files  — 318.45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N15  06/12/1998-11/05/1998  —     419 files  —   19.26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N16  01/01/2001-10/06/2001  —     345 files  —   18.71 GB</a:t>
            </a:r>
          </a:p>
          <a:p>
            <a:pPr lvl="2"/>
            <a:endParaRPr lang="en-US" dirty="0"/>
          </a:p>
          <a:p>
            <a:pPr marL="990600" lvl="2" indent="0">
              <a:buNone/>
            </a:pPr>
            <a:endParaRPr lang="en-US" sz="1800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marL="533400" lvl="1" indent="0">
              <a:buNone/>
            </a:pPr>
            <a:endParaRPr lang="en-US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0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AVHRR HRPT ARCHIVES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WESTERN NORTH ATLANTIC: </a:t>
            </a: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UMIAMI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13594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F385F-441C-186C-11C2-08C37A29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259545"/>
            <a:ext cx="11761750" cy="4662871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dirty="0"/>
              <a:t>Receiving station: Monterey, California, USA</a:t>
            </a:r>
          </a:p>
          <a:p>
            <a:pPr>
              <a:spcBef>
                <a:spcPts val="200"/>
              </a:spcBef>
            </a:pPr>
            <a:r>
              <a:rPr lang="en-US" dirty="0"/>
              <a:t>Obtained from: CLASS, USA</a:t>
            </a:r>
          </a:p>
          <a:p>
            <a:pPr>
              <a:spcBef>
                <a:spcPts val="200"/>
              </a:spcBef>
            </a:pPr>
            <a:r>
              <a:rPr lang="en-US" dirty="0"/>
              <a:t>Current location of data: U. Rhode Island, USA</a:t>
            </a:r>
          </a:p>
          <a:p>
            <a:pPr>
              <a:spcBef>
                <a:spcPts val="200"/>
              </a:spcBef>
            </a:pPr>
            <a:r>
              <a:rPr lang="en-US" dirty="0"/>
              <a:t>Format: CLASS</a:t>
            </a:r>
          </a:p>
          <a:p>
            <a:pPr>
              <a:spcBef>
                <a:spcPts val="200"/>
              </a:spcBef>
            </a:pPr>
            <a:r>
              <a:rPr lang="en-US" dirty="0"/>
              <a:t>Archive Content ~121,000 granules: 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N07  07/09/1981-11/24/1984  —     618 files  —   27.45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N09  04/08/1985-11/07/1988  —  4,795 files  — 206.62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N10  10/21/1986-09/16/1991  —  6,554 files  — 264.07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N11  09/24/1988-03/10/1995 —   9,116 files  — 359.04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N12  05/14/1991-10/10/2006 — 14,220 files  — 637.49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N14  12/30/1994-10/10/2006 — 13,520 files  — 604.21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N15  10/26/1998-06/30/2015 — 21,446 files  — 997.14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N16  09/21/2000-06/04/2014 — 15,737 files  — 677.85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…</a:t>
            </a:r>
          </a:p>
          <a:p>
            <a:pPr marL="990600" lvl="2" indent="0">
              <a:buNone/>
            </a:pPr>
            <a:endParaRPr lang="en-US" sz="1800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marL="533400" lvl="1" indent="0">
              <a:buNone/>
            </a:pPr>
            <a:endParaRPr lang="en-US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0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AVHRR HRPT ARCHIVES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WESTERN NORTH ATLANTIC: </a:t>
            </a: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32850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5" y="0"/>
            <a:ext cx="11436306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AVHRR HRPT ARCHIVES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WESTERN NORTH ATLANTIC: </a:t>
            </a:r>
            <a:r>
              <a:rPr 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SPATIAL COVERAGE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126C4-6C62-89FA-D292-B83617D98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0" y="1060565"/>
            <a:ext cx="5926290" cy="546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48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F385F-441C-186C-11C2-08C37A29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558533"/>
            <a:ext cx="11761750" cy="4662871"/>
          </a:xfrm>
        </p:spPr>
        <p:txBody>
          <a:bodyPr/>
          <a:lstStyle/>
          <a:p>
            <a:r>
              <a:rPr lang="en-US" dirty="0">
                <a:latin typeface="+mn-lt"/>
              </a:rPr>
              <a:t>The </a:t>
            </a:r>
            <a:r>
              <a:rPr lang="en-US" sz="2800" dirty="0">
                <a:effectLst/>
                <a:latin typeface="+mn-lt"/>
                <a:cs typeface="Times New Roman" panose="02020603050405020304" pitchFamily="18" charset="0"/>
              </a:rPr>
              <a:t>Rescue &amp; Reprocessing of Historical AVHRR Archives (R2HA2) Working </a:t>
            </a:r>
            <a:r>
              <a:rPr lang="en-US" sz="2800" dirty="0">
                <a:effectLst/>
                <a:latin typeface="+mn-lt"/>
              </a:rPr>
              <a:t>Group</a:t>
            </a:r>
          </a:p>
          <a:p>
            <a:r>
              <a:rPr lang="en-US" dirty="0">
                <a:latin typeface="+mn-lt"/>
              </a:rPr>
              <a:t>AVHRR HRPT archives to be saved. </a:t>
            </a:r>
          </a:p>
          <a:p>
            <a:r>
              <a:rPr lang="en-US" dirty="0">
                <a:latin typeface="+mn-lt"/>
              </a:rPr>
              <a:t>L1P – a consistent format for recovered AVHRR HRPT data.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2" y="247095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4387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F385F-441C-186C-11C2-08C37A29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259545"/>
            <a:ext cx="11761750" cy="4662871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dirty="0"/>
              <a:t>Receiving station: U. Hawaii, Hawaii, USA</a:t>
            </a:r>
          </a:p>
          <a:p>
            <a:pPr>
              <a:spcBef>
                <a:spcPts val="200"/>
              </a:spcBef>
            </a:pPr>
            <a:r>
              <a:rPr lang="en-US" dirty="0"/>
              <a:t>Not yet obtained: Prof. </a:t>
            </a:r>
            <a:r>
              <a:rPr lang="en-US" dirty="0" err="1"/>
              <a:t>Flament</a:t>
            </a:r>
            <a:r>
              <a:rPr lang="en-US" dirty="0"/>
              <a:t>, U. Hawaii, USA</a:t>
            </a:r>
          </a:p>
          <a:p>
            <a:pPr>
              <a:spcBef>
                <a:spcPts val="200"/>
              </a:spcBef>
            </a:pPr>
            <a:r>
              <a:rPr lang="en-US" dirty="0"/>
              <a:t>Current location of data: U. Hawaii, USA</a:t>
            </a:r>
          </a:p>
          <a:p>
            <a:pPr>
              <a:spcBef>
                <a:spcPts val="200"/>
              </a:spcBef>
            </a:pPr>
            <a:r>
              <a:rPr lang="en-US" dirty="0"/>
              <a:t>Format: SEASPACE</a:t>
            </a:r>
          </a:p>
          <a:p>
            <a:pPr>
              <a:spcBef>
                <a:spcPts val="200"/>
              </a:spcBef>
            </a:pPr>
            <a:r>
              <a:rPr lang="en-US" dirty="0"/>
              <a:t>Archive Content ~10,000 granules, 1990-1999: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effectLst/>
                <a:latin typeface="Helvetica" pitchFamily="2" charset="0"/>
              </a:rPr>
              <a:t>N07 02/071998-27/12/1999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effectLst/>
                <a:latin typeface="Helvetica" pitchFamily="2" charset="0"/>
              </a:rPr>
              <a:t>N09 14/11/1994-28/2/1995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effectLst/>
                <a:latin typeface="Helvetica" pitchFamily="2" charset="0"/>
              </a:rPr>
              <a:t>N11 28/11/1991-14/11/1994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effectLst/>
                <a:latin typeface="Helvetica" pitchFamily="2" charset="0"/>
              </a:rPr>
              <a:t>N12 19/10/1991-27/12/1999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effectLst/>
                <a:latin typeface="Helvetica" pitchFamily="2" charset="0"/>
              </a:rPr>
              <a:t>N14 05/01/1995-27/12/1999</a:t>
            </a:r>
          </a:p>
          <a:p>
            <a:pPr marL="533400" lvl="1" indent="0">
              <a:buNone/>
            </a:pPr>
            <a:endParaRPr lang="en-US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0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AVHRR HRPT ARCHIVES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CENTRAL NORTH PACIFIC: </a:t>
            </a:r>
            <a:r>
              <a:rPr 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SEASPACE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91264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0"/>
            <a:ext cx="10722322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AVHRR HRPT ARCHIVES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CENTRAL NORTH PACIFIC : </a:t>
            </a:r>
            <a:r>
              <a:rPr 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SPATIAL COVERAGE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  <p:pic>
        <p:nvPicPr>
          <p:cNvPr id="6" name="Picture 5" descr="A rainbow colored circle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6A88DB12-BEAA-9A54-53B5-2E1BF3899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047" y="1053490"/>
            <a:ext cx="7144149" cy="53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36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0"/>
            <a:ext cx="6726519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AVHRR HRPT ARCHIVES</a:t>
            </a: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RECEIVING STATIONS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EF133-E9BE-15D7-0DCD-BAB30DC9C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634" y="-2004164"/>
            <a:ext cx="9176535" cy="115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83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5" y="0"/>
            <a:ext cx="11198311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AVHRR HRPT ARCHIVES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CENTRAL NORTH PACIFIC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TEMPORAL OVERAGE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  <p:pic>
        <p:nvPicPr>
          <p:cNvPr id="5" name="Picture 4" descr="A graph of different types of satellite numbers&#10;&#10;Description automatically generated with medium confidence">
            <a:extLst>
              <a:ext uri="{FF2B5EF4-FFF2-40B4-BE49-F238E27FC236}">
                <a16:creationId xmlns:a16="http://schemas.microsoft.com/office/drawing/2014/main" id="{51F399CC-F400-D1D9-6743-49DFF4A2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135" y="1039660"/>
            <a:ext cx="8093009" cy="54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97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F385F-441C-186C-11C2-08C37A29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259545"/>
            <a:ext cx="11761750" cy="4662871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dirty="0"/>
              <a:t>Receiving station: U. Hawaii, Hawaii, USA (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Helvetica" pitchFamily="2" charset="0"/>
              </a:rPr>
              <a:t>5ºN-30ºS, 68º-90ºW)</a:t>
            </a:r>
            <a:endParaRPr lang="en-US" dirty="0"/>
          </a:p>
          <a:p>
            <a:pPr>
              <a:spcBef>
                <a:spcPts val="200"/>
              </a:spcBef>
            </a:pPr>
            <a:r>
              <a:rPr lang="en-US" dirty="0"/>
              <a:t>Obtained from</a:t>
            </a:r>
            <a:r>
              <a:rPr lang="en-US" dirty="0">
                <a:latin typeface="+mn-lt"/>
              </a:rPr>
              <a:t>: 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  <a:cs typeface="Helvetica" pitchFamily="2" charset="0"/>
              </a:rPr>
              <a:t>Luis Escudero 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  <a:cs typeface="Helvetica" pitchFamily="2" charset="0"/>
              </a:rPr>
              <a:t>Herrera, </a:t>
            </a:r>
            <a:r>
              <a:rPr lang="en-US" dirty="0">
                <a:effectLst/>
                <a:latin typeface="+mn-lt"/>
              </a:rPr>
              <a:t>Instituto del Mar del Perú</a:t>
            </a:r>
            <a:endParaRPr lang="en-US" dirty="0"/>
          </a:p>
          <a:p>
            <a:pPr>
              <a:spcBef>
                <a:spcPts val="200"/>
              </a:spcBef>
            </a:pPr>
            <a:r>
              <a:rPr lang="en-US" dirty="0"/>
              <a:t>Current location of data: U. Rhode Island, USA</a:t>
            </a:r>
          </a:p>
          <a:p>
            <a:pPr>
              <a:spcBef>
                <a:spcPts val="200"/>
              </a:spcBef>
            </a:pPr>
            <a:r>
              <a:rPr lang="en-US" dirty="0"/>
              <a:t>Format: ? NOAA</a:t>
            </a:r>
          </a:p>
          <a:p>
            <a:pPr>
              <a:spcBef>
                <a:spcPts val="200"/>
              </a:spcBef>
            </a:pPr>
            <a:r>
              <a:rPr lang="en-US" dirty="0"/>
              <a:t>Archive Content ~5,500 granules, 1998-2007: 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1998  02/09/1998-12/31/1998  —    270 files  —   8.86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1999  01/01/1999-12/31/1999  — 1,157 files  —  32.03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2000  01/05/2000-12/31/2000  —    955 files  —  28.26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2003  10/02/2003-12/31/2003  —    226 files  —  16.36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2004  01/01/2004-12/15/2004  —    865 files  —  61.62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2005  01/19/2005-12/31/2005  —  1,300 files  —  87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2006  01/01/2006-02/20/2006  —     300 files  —  22.95 GB</a:t>
            </a:r>
          </a:p>
          <a:p>
            <a:pPr lvl="1"/>
            <a:r>
              <a:rPr lang="en-US" sz="2100" dirty="0">
                <a:effectLst/>
                <a:latin typeface="Helvetica" pitchFamily="2" charset="0"/>
              </a:rPr>
              <a:t>2007  01/01/2007-07/17/2007  —    713 files  —  46.76 GB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0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AVHRR HRPT ARCHIVES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EASTERN SOUTH ATLANTIC: </a:t>
            </a:r>
            <a:r>
              <a:rPr 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PERU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1908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F385F-441C-186C-11C2-08C37A29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259545"/>
            <a:ext cx="11761750" cy="4662871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dirty="0"/>
              <a:t>Receiving station: South Africa</a:t>
            </a:r>
          </a:p>
          <a:p>
            <a:pPr>
              <a:spcBef>
                <a:spcPts val="200"/>
              </a:spcBef>
            </a:pPr>
            <a:r>
              <a:rPr lang="en-US" dirty="0"/>
              <a:t>Not yet </a:t>
            </a:r>
            <a:r>
              <a:rPr lang="en-US" dirty="0">
                <a:latin typeface="+mn-lt"/>
              </a:rPr>
              <a:t>obtained: 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  <a:cs typeface="Helvetica" pitchFamily="2" charset="0"/>
              </a:rPr>
              <a:t>Cristo Whittle</a:t>
            </a:r>
            <a:endParaRPr lang="en-US" dirty="0"/>
          </a:p>
          <a:p>
            <a:pPr>
              <a:spcBef>
                <a:spcPts val="200"/>
              </a:spcBef>
            </a:pPr>
            <a:r>
              <a:rPr lang="en-US" dirty="0"/>
              <a:t>Current location of data: U. Rhode Island, USA</a:t>
            </a:r>
          </a:p>
          <a:p>
            <a:pPr>
              <a:spcBef>
                <a:spcPts val="200"/>
              </a:spcBef>
            </a:pPr>
            <a:r>
              <a:rPr lang="en-US" dirty="0"/>
              <a:t>Format: ? NOAA</a:t>
            </a:r>
          </a:p>
          <a:p>
            <a:pPr>
              <a:spcBef>
                <a:spcPts val="200"/>
              </a:spcBef>
            </a:pPr>
            <a:r>
              <a:rPr lang="en-US" dirty="0"/>
              <a:t>Archive Content ~7,130 granules, 392.41 GB </a:t>
            </a:r>
          </a:p>
          <a:p>
            <a:pPr marL="5334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0"/>
            <a:ext cx="1062211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AVHRR HRPT ARCHIVES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AGULHAS RETROFLECTION: </a:t>
            </a:r>
            <a:r>
              <a:rPr lang="en-US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SOUTH AFRICA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38865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F385F-441C-186C-11C2-08C37A29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259545"/>
            <a:ext cx="11761750" cy="4662871"/>
          </a:xfrm>
        </p:spPr>
        <p:txBody>
          <a:bodyPr/>
          <a:lstStyle/>
          <a:p>
            <a:pPr indent="-457200" algn="just">
              <a:spcBef>
                <a:spcPts val="0"/>
              </a:spcBef>
              <a:spcAft>
                <a:spcPts val="2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R2HA2 began work on an L1P format for acquired granules.</a:t>
            </a:r>
          </a:p>
          <a:p>
            <a:pPr indent="-457200" algn="just">
              <a:spcBef>
                <a:spcPts val="0"/>
              </a:spcBef>
              <a:spcAft>
                <a:spcPts val="200"/>
              </a:spcAft>
            </a:pPr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L1P</a:t>
            </a:r>
            <a:r>
              <a:rPr lang="en-US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fields fall in three classes:</a:t>
            </a:r>
          </a:p>
          <a:p>
            <a:pPr lvl="1" indent="-457200" algn="just"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Basic telemetry fields. All of will be captured</a:t>
            </a:r>
          </a:p>
          <a:p>
            <a:pPr lvl="1" indent="-457200" algn="just"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Fields added by the data provider; </a:t>
            </a:r>
            <a:r>
              <a:rPr lang="en-US" sz="28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e.g.,</a:t>
            </a:r>
          </a:p>
          <a:p>
            <a:pPr lvl="2" indent="-457200" algn="just"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Calibration information.</a:t>
            </a:r>
            <a:endParaRPr lang="en-US" sz="2400" dirty="0"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2" indent="-457200" algn="just"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Latitude, longitude fields.</a:t>
            </a:r>
          </a:p>
          <a:p>
            <a:pPr lvl="1" indent="-457200" algn="just">
              <a:spcBef>
                <a:spcPts val="0"/>
              </a:spcBef>
              <a:spcAft>
                <a:spcPts val="200"/>
              </a:spcAft>
            </a:pPr>
            <a:r>
              <a:rPr lang="en-US" sz="32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Fields added to the L1a or L1b data stream; e.g., </a:t>
            </a:r>
          </a:p>
          <a:p>
            <a:pPr marL="1200150" lvl="2" indent="-285750" algn="just"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Year - this information is not in the telemetry stream. </a:t>
            </a:r>
          </a:p>
          <a:p>
            <a:pPr marL="1200150" lvl="2" indent="-285750" algn="just"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Spacecraft ID - IDs recycled. We will add a unique GHRSST spacecraft ID. </a:t>
            </a:r>
          </a:p>
          <a:p>
            <a:pPr marL="1200150" lvl="2" indent="-285750" algn="just"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Navy high precision ephemerides.</a:t>
            </a:r>
          </a:p>
          <a:p>
            <a:pPr marL="1200150" lvl="2" indent="-285750" algn="just"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Clock corrections.</a:t>
            </a:r>
          </a:p>
          <a:p>
            <a:pPr marL="5334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6" y="212942"/>
            <a:ext cx="10622114" cy="576198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GHRSST LEVEL 1P FORMAT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803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black circle with white text&#10;&#10;Description automatically generated">
            <a:extLst>
              <a:ext uri="{FF2B5EF4-FFF2-40B4-BE49-F238E27FC236}">
                <a16:creationId xmlns:a16="http://schemas.microsoft.com/office/drawing/2014/main" id="{69BDF287-D8F0-BDED-8B4D-D405DEDD6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50" y="1041556"/>
            <a:ext cx="7354431" cy="55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5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2" y="247095"/>
            <a:ext cx="9386864" cy="779002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SELECTED SHORTS</a:t>
            </a:r>
            <a:endParaRPr lang="en-US" sz="3600" dirty="0"/>
          </a:p>
        </p:txBody>
      </p:sp>
      <p:pic>
        <p:nvPicPr>
          <p:cNvPr id="8" name="Picture 7" descr="A cartoon character holding a pie&#10;&#10;Description automatically generated">
            <a:extLst>
              <a:ext uri="{FF2B5EF4-FFF2-40B4-BE49-F238E27FC236}">
                <a16:creationId xmlns:a16="http://schemas.microsoft.com/office/drawing/2014/main" id="{DB4203E8-4E31-9984-41D0-0E27741E5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53" y="1053857"/>
            <a:ext cx="7305168" cy="549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22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2" y="247095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SELECTED SHORTS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  <p:pic>
        <p:nvPicPr>
          <p:cNvPr id="8" name="Picture 7" descr="A map of a colorful map&#10;&#10;Description automatically generated with medium confidence">
            <a:extLst>
              <a:ext uri="{FF2B5EF4-FFF2-40B4-BE49-F238E27FC236}">
                <a16:creationId xmlns:a16="http://schemas.microsoft.com/office/drawing/2014/main" id="{FEBCF06F-96AC-5746-01AF-530554D02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067" y="1026097"/>
            <a:ext cx="9295530" cy="55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2" y="247095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SELECTED SHORTS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  <p:pic>
        <p:nvPicPr>
          <p:cNvPr id="5" name="Picture 4" descr="A close-up of a map&#10;&#10;Description automatically generated">
            <a:extLst>
              <a:ext uri="{FF2B5EF4-FFF2-40B4-BE49-F238E27FC236}">
                <a16:creationId xmlns:a16="http://schemas.microsoft.com/office/drawing/2014/main" id="{B88C14F3-46E9-7977-FFFC-8A893FD7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584" y="1026097"/>
            <a:ext cx="6823129" cy="548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91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2" y="247095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SELECTED SHORTS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0A080-DC90-3DDA-BD00-2328B4129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884" y="1035373"/>
            <a:ext cx="5987441" cy="55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21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2" y="247095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SELECTED SHORTS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214FD-73DA-44CE-6F7D-5A3C52EAD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808" y="1029679"/>
            <a:ext cx="5344140" cy="548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67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2" y="247095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SELECTED SHORTS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90298-98D0-DF29-471D-D45D52776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955" y="959962"/>
            <a:ext cx="7309679" cy="56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03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2" y="247095"/>
            <a:ext cx="9386864" cy="779002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SELECTED SHORTS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3600" dirty="0"/>
          </a:p>
        </p:txBody>
      </p:sp>
      <p:pic>
        <p:nvPicPr>
          <p:cNvPr id="4" name="Picture 3" descr="A colorful image of a fish&#10;&#10;Description automatically generated">
            <a:extLst>
              <a:ext uri="{FF2B5EF4-FFF2-40B4-BE49-F238E27FC236}">
                <a16:creationId xmlns:a16="http://schemas.microsoft.com/office/drawing/2014/main" id="{BE812855-F6D7-5BE0-7D89-05624C02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996" y="1026096"/>
            <a:ext cx="8227513" cy="548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85304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3917</TotalTime>
  <Words>1097</Words>
  <Application>Microsoft Macintosh PowerPoint</Application>
  <PresentationFormat>Widescreen</PresentationFormat>
  <Paragraphs>156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Courier New</vt:lpstr>
      <vt:lpstr>Helvetica</vt:lpstr>
      <vt:lpstr>Noto Sans Symbols</vt:lpstr>
      <vt:lpstr>Times New Roman</vt:lpstr>
      <vt:lpstr>ceos</vt:lpstr>
      <vt:lpstr>GHRSST R2HA2 WORKING GROUP: AVHRR HRPT RESCUE</vt:lpstr>
      <vt:lpstr>Outline </vt:lpstr>
      <vt:lpstr>SELECTED SHORTS</vt:lpstr>
      <vt:lpstr>SELECTED SHORTS </vt:lpstr>
      <vt:lpstr>SELECTED SHORTS </vt:lpstr>
      <vt:lpstr>SELECTED SHORTS </vt:lpstr>
      <vt:lpstr>SELECTED SHORTS </vt:lpstr>
      <vt:lpstr>SELECTED SHORTS </vt:lpstr>
      <vt:lpstr>SELECTED SHORTS </vt:lpstr>
      <vt:lpstr>THE MAIN ATTRACTION</vt:lpstr>
      <vt:lpstr>Rescue &amp; Reprocessing of Historical AVHRR Archives (R2HA2) Working Group </vt:lpstr>
      <vt:lpstr>Rescue &amp; Reprocessing of Historical AVHRR Archives (R2HA2) Working Group </vt:lpstr>
      <vt:lpstr>AVHRR HRPT ARCHIVES:  RECEIVING STATIONS </vt:lpstr>
      <vt:lpstr>AVHRR HRPT ARCHIVES WESTERN NORTH PACIFIC: – U. TOKYO </vt:lpstr>
      <vt:lpstr>AVHRR HRPT ARCHIVES EASTERN NORTH PACIFIC: – SEASPACE </vt:lpstr>
      <vt:lpstr>AVHRR HRPT ARCHIVES EASTERN NORTH PACIFIC: – CLASS </vt:lpstr>
      <vt:lpstr>AVHRR HRPT ARCHIVES WESTERN NORTH ATLANTIC: – UMIAMI </vt:lpstr>
      <vt:lpstr>AVHRR HRPT ARCHIVES WESTERN NORTH ATLANTIC: – CLASS </vt:lpstr>
      <vt:lpstr>AVHRR HRPT ARCHIVES WESTERN NORTH ATLANTIC: SPATIAL COVERAGE </vt:lpstr>
      <vt:lpstr>AVHRR HRPT ARCHIVES CENTRAL NORTH PACIFIC: SEASPACE </vt:lpstr>
      <vt:lpstr>AVHRR HRPT ARCHIVES CENTRAL NORTH PACIFIC : SPATIAL COVERAGE </vt:lpstr>
      <vt:lpstr>AVHRR HRPT ARCHIVES:  RECEIVING STATIONS </vt:lpstr>
      <vt:lpstr>AVHRR HRPT ARCHIVES CENTRAL NORTH PACIFIC  TEMPORAL OVERAGE </vt:lpstr>
      <vt:lpstr>AVHRR HRPT ARCHIVES EASTERN SOUTH ATLANTIC: PERU </vt:lpstr>
      <vt:lpstr>AVHRR HRPT ARCHIVES AGULHAS RETROFLECTION: SOUTH AFRICA </vt:lpstr>
      <vt:lpstr>GHRSST LEVEL 1P FORMAT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WGISS-54 Presentation Template and Guidance</dc:title>
  <dc:creator>Michelle Piepgrass</dc:creator>
  <cp:lastModifiedBy>Peter Cornillon</cp:lastModifiedBy>
  <cp:revision>36</cp:revision>
  <dcterms:modified xsi:type="dcterms:W3CDTF">2023-10-24T23:42:03Z</dcterms:modified>
</cp:coreProperties>
</file>