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2"/>
  </p:notesMasterIdLst>
  <p:sldIdLst>
    <p:sldId id="256" r:id="rId2"/>
    <p:sldId id="278" r:id="rId3"/>
    <p:sldId id="261" r:id="rId4"/>
    <p:sldId id="262" r:id="rId5"/>
    <p:sldId id="263" r:id="rId6"/>
    <p:sldId id="264" r:id="rId7"/>
    <p:sldId id="265" r:id="rId8"/>
    <p:sldId id="266" r:id="rId9"/>
    <p:sldId id="267" r:id="rId10"/>
    <p:sldId id="269" r:id="rId11"/>
    <p:sldId id="270" r:id="rId12"/>
    <p:sldId id="273" r:id="rId13"/>
    <p:sldId id="274" r:id="rId14"/>
    <p:sldId id="275" r:id="rId15"/>
    <p:sldId id="276" r:id="rId16"/>
    <p:sldId id="277" r:id="rId17"/>
    <p:sldId id="272" r:id="rId18"/>
    <p:sldId id="268" r:id="rId19"/>
    <p:sldId id="283" r:id="rId20"/>
    <p:sldId id="282"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2" autoAdjust="0"/>
    <p:restoredTop sz="86473" autoAdjust="0"/>
  </p:normalViewPr>
  <p:slideViewPr>
    <p:cSldViewPr snapToGrid="0">
      <p:cViewPr varScale="1">
        <p:scale>
          <a:sx n="95" d="100"/>
          <a:sy n="95" d="100"/>
        </p:scale>
        <p:origin x="118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 be skipped</a:t>
            </a:r>
          </a:p>
        </p:txBody>
      </p:sp>
    </p:spTree>
    <p:extLst>
      <p:ext uri="{BB962C8B-B14F-4D97-AF65-F5344CB8AC3E}">
        <p14:creationId xmlns:p14="http://schemas.microsoft.com/office/powerpoint/2010/main" val="206433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 be skipped</a:t>
            </a:r>
          </a:p>
        </p:txBody>
      </p:sp>
    </p:spTree>
    <p:extLst>
      <p:ext uri="{BB962C8B-B14F-4D97-AF65-F5344CB8AC3E}">
        <p14:creationId xmlns:p14="http://schemas.microsoft.com/office/powerpoint/2010/main" val="4220251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173971"/>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hasCustomPrompt="1"/>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Archive Technologies Evolution White Paper</a:t>
            </a:r>
            <a:endParaRPr dirty="0"/>
          </a:p>
        </p:txBody>
      </p:sp>
      <p:sp>
        <p:nvSpPr>
          <p:cNvPr id="3" name="TextBox 2">
            <a:extLst>
              <a:ext uri="{FF2B5EF4-FFF2-40B4-BE49-F238E27FC236}">
                <a16:creationId xmlns:a16="http://schemas.microsoft.com/office/drawing/2014/main" id="{A185018F-F1B9-339C-BA2E-1A6C1EA98484}"/>
              </a:ext>
            </a:extLst>
          </p:cNvPr>
          <p:cNvSpPr txBox="1"/>
          <p:nvPr userDrawn="1"/>
        </p:nvSpPr>
        <p:spPr>
          <a:xfrm>
            <a:off x="5566188" y="4899149"/>
            <a:ext cx="6309360" cy="1668214"/>
          </a:xfrm>
          <a:prstGeom prst="rect">
            <a:avLst/>
          </a:prstGeom>
          <a:noFill/>
        </p:spPr>
        <p:txBody>
          <a:bodyPr wrap="square">
            <a:spAutoFit/>
          </a:bodyPr>
          <a:lstStyle/>
          <a:p>
            <a:pPr marL="0" marR="0" lvl="0" indent="0" algn="r" rtl="0">
              <a:lnSpc>
                <a:spcPct val="150000"/>
              </a:lnSpc>
              <a:spcBef>
                <a:spcPts val="0"/>
              </a:spcBef>
              <a:spcAft>
                <a:spcPts val="0"/>
              </a:spcAft>
              <a:buNone/>
            </a:pPr>
            <a:r>
              <a:rPr lang="en-GB" sz="1400" b="1" i="0" u="none" strike="noStrike" cap="none" dirty="0" err="1">
                <a:solidFill>
                  <a:schemeClr val="bg1"/>
                </a:solidFill>
                <a:latin typeface="Arial"/>
                <a:ea typeface="Arial"/>
                <a:cs typeface="Arial"/>
                <a:sym typeface="Arial"/>
              </a:rPr>
              <a:t>D.Iozzino</a:t>
            </a:r>
            <a:r>
              <a:rPr lang="en-GB" sz="1400" b="1" i="0" u="none" strike="noStrike" cap="none" dirty="0">
                <a:solidFill>
                  <a:schemeClr val="bg1"/>
                </a:solidFill>
                <a:latin typeface="Arial"/>
                <a:ea typeface="Arial"/>
                <a:cs typeface="Arial"/>
                <a:sym typeface="Arial"/>
              </a:rPr>
              <a:t>, Rhea for ESA</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2023.10.24_11.20</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WGISS-56</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Paris, France (CNES)</a:t>
            </a:r>
          </a:p>
          <a:p>
            <a:pPr marL="0" marR="0" lvl="0" indent="0" algn="r" rtl="0">
              <a:lnSpc>
                <a:spcPct val="150000"/>
              </a:lnSpc>
              <a:spcBef>
                <a:spcPts val="0"/>
              </a:spcBef>
              <a:spcAft>
                <a:spcPts val="0"/>
              </a:spcAft>
              <a:buNone/>
            </a:pPr>
            <a:r>
              <a:rPr lang="en-GB" sz="1400" b="1" dirty="0">
                <a:solidFill>
                  <a:schemeClr val="bg1"/>
                </a:solidFill>
              </a:rPr>
              <a:t>24-26 October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WGISS-56, 25 October,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eos.org/document_management/Working_Groups/WGISS/Interest_Groups/Data_Stewardship/White_Papers/Archive%20Technology%20Evolution%20White%20Pap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7269782"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WGISS-56 ESRIN </a:t>
            </a:r>
            <a:r>
              <a:rPr lang="en-US" sz="7500" dirty="0"/>
              <a:t>Archive Evolution</a:t>
            </a:r>
            <a:endParaRPr sz="7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A42A2-7417-2D56-4CED-4B6A7DFF516B}"/>
              </a:ext>
            </a:extLst>
          </p:cNvPr>
          <p:cNvSpPr>
            <a:spLocks noGrp="1"/>
          </p:cNvSpPr>
          <p:nvPr>
            <p:ph type="body" idx="1"/>
          </p:nvPr>
        </p:nvSpPr>
        <p:spPr/>
        <p:txBody>
          <a:bodyPr/>
          <a:lstStyle/>
          <a:p>
            <a:r>
              <a:rPr lang="en-US" sz="2400" dirty="0"/>
              <a:t>Lots of I/O affects performances due to the </a:t>
            </a:r>
            <a:r>
              <a:rPr lang="en-US" sz="2400" dirty="0" err="1"/>
              <a:t>iNodes</a:t>
            </a:r>
            <a:r>
              <a:rPr lang="en-US" sz="2400" dirty="0"/>
              <a:t> being constantly updated</a:t>
            </a:r>
          </a:p>
          <a:p>
            <a:r>
              <a:rPr lang="en-US" sz="2400" dirty="0"/>
              <a:t>Performances are still scarce for small files even with </a:t>
            </a:r>
            <a:r>
              <a:rPr lang="en-US" sz="2400" dirty="0" err="1"/>
              <a:t>iNodes</a:t>
            </a:r>
            <a:r>
              <a:rPr lang="en-US" sz="2400" dirty="0"/>
              <a:t> on separate partition/RAID – long term solution required</a:t>
            </a:r>
          </a:p>
          <a:p>
            <a:r>
              <a:rPr lang="en-US" sz="2400" dirty="0"/>
              <a:t>Media failures recovery takes time and uses resources (drives, storage)</a:t>
            </a:r>
          </a:p>
          <a:p>
            <a:r>
              <a:rPr lang="en-US" sz="2400" dirty="0"/>
              <a:t>Lots of false media failures alarms (caused by Network or robots)</a:t>
            </a:r>
          </a:p>
          <a:p>
            <a:r>
              <a:rPr lang="en-US" sz="2400" dirty="0"/>
              <a:t>Current Archive manager forces us being vendor (and OS) locked</a:t>
            </a:r>
          </a:p>
          <a:p>
            <a:r>
              <a:rPr lang="en-US" sz="2400" dirty="0"/>
              <a:t>Support tickets requires lots of data collection even for obvious failures</a:t>
            </a:r>
          </a:p>
          <a:p>
            <a:r>
              <a:rPr lang="en-US" sz="2400" dirty="0"/>
              <a:t>Support tickets often result in requests to update firmware</a:t>
            </a:r>
          </a:p>
          <a:p>
            <a:r>
              <a:rPr lang="en-US" sz="2400" dirty="0"/>
              <a:t>Firmware updates are complicated and time consuming</a:t>
            </a:r>
          </a:p>
        </p:txBody>
      </p:sp>
      <p:sp>
        <p:nvSpPr>
          <p:cNvPr id="3" name="Title 2">
            <a:extLst>
              <a:ext uri="{FF2B5EF4-FFF2-40B4-BE49-F238E27FC236}">
                <a16:creationId xmlns:a16="http://schemas.microsoft.com/office/drawing/2014/main" id="{5F6EC2F8-592D-7CE4-9F62-503271082C9E}"/>
              </a:ext>
            </a:extLst>
          </p:cNvPr>
          <p:cNvSpPr>
            <a:spLocks noGrp="1"/>
          </p:cNvSpPr>
          <p:nvPr>
            <p:ph type="title"/>
          </p:nvPr>
        </p:nvSpPr>
        <p:spPr/>
        <p:txBody>
          <a:bodyPr/>
          <a:lstStyle/>
          <a:p>
            <a:r>
              <a:rPr lang="en-US" dirty="0"/>
              <a:t>Main challenges observed</a:t>
            </a:r>
          </a:p>
        </p:txBody>
      </p:sp>
    </p:spTree>
    <p:extLst>
      <p:ext uri="{BB962C8B-B14F-4D97-AF65-F5344CB8AC3E}">
        <p14:creationId xmlns:p14="http://schemas.microsoft.com/office/powerpoint/2010/main" val="100733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1CE25-37BB-2278-A743-AA1D492DA819}"/>
              </a:ext>
            </a:extLst>
          </p:cNvPr>
          <p:cNvSpPr>
            <a:spLocks noGrp="1"/>
          </p:cNvSpPr>
          <p:nvPr>
            <p:ph type="body" idx="1"/>
          </p:nvPr>
        </p:nvSpPr>
        <p:spPr/>
        <p:txBody>
          <a:bodyPr/>
          <a:lstStyle/>
          <a:p>
            <a:r>
              <a:rPr lang="en-US" sz="2400" dirty="0"/>
              <a:t>Archive manager migration complicated, time consuming</a:t>
            </a:r>
          </a:p>
          <a:p>
            <a:r>
              <a:rPr lang="en-US" sz="2400" dirty="0"/>
              <a:t>Longevity of technology has side-effects (maintenance costs, obsolescence of HW)</a:t>
            </a:r>
          </a:p>
          <a:p>
            <a:r>
              <a:rPr lang="en-US" sz="2400" dirty="0"/>
              <a:t>Tape prices are not predictable. T10K tapes prices doubled when ORACLE declared the end of life of the tape family. LTO-8 tape shortage in mid 2019 due to patent infringement battle meant LTO-8 tapes where unavailable for a long period of time</a:t>
            </a:r>
          </a:p>
          <a:p>
            <a:r>
              <a:rPr lang="en-US" sz="2400" dirty="0"/>
              <a:t>With the end of some tape families and HSM archive managers, it is feared that the main vendors are moving away from tape archive solutions</a:t>
            </a:r>
          </a:p>
          <a:p>
            <a:r>
              <a:rPr lang="en-US" sz="2400" dirty="0"/>
              <a:t>We are ready for lots of data, less ready for billions of files</a:t>
            </a:r>
          </a:p>
          <a:p>
            <a:r>
              <a:rPr lang="en-US" sz="2400" dirty="0"/>
              <a:t>Extracting data from tapes is slow and complicated</a:t>
            </a:r>
          </a:p>
        </p:txBody>
      </p:sp>
      <p:sp>
        <p:nvSpPr>
          <p:cNvPr id="3" name="Title 2">
            <a:extLst>
              <a:ext uri="{FF2B5EF4-FFF2-40B4-BE49-F238E27FC236}">
                <a16:creationId xmlns:a16="http://schemas.microsoft.com/office/drawing/2014/main" id="{A49F00E6-9AEC-F716-22A1-A9159211C612}"/>
              </a:ext>
            </a:extLst>
          </p:cNvPr>
          <p:cNvSpPr>
            <a:spLocks noGrp="1"/>
          </p:cNvSpPr>
          <p:nvPr>
            <p:ph type="title"/>
          </p:nvPr>
        </p:nvSpPr>
        <p:spPr/>
        <p:txBody>
          <a:bodyPr/>
          <a:lstStyle/>
          <a:p>
            <a:r>
              <a:rPr lang="en-US" dirty="0"/>
              <a:t>Main challenges observed (2)</a:t>
            </a:r>
          </a:p>
        </p:txBody>
      </p:sp>
    </p:spTree>
    <p:extLst>
      <p:ext uri="{BB962C8B-B14F-4D97-AF65-F5344CB8AC3E}">
        <p14:creationId xmlns:p14="http://schemas.microsoft.com/office/powerpoint/2010/main" val="143427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40DF0-3BB4-D6CF-DCD8-B785F9B6F160}"/>
              </a:ext>
            </a:extLst>
          </p:cNvPr>
          <p:cNvSpPr>
            <a:spLocks noGrp="1"/>
          </p:cNvSpPr>
          <p:nvPr>
            <p:ph type="body" idx="1"/>
          </p:nvPr>
        </p:nvSpPr>
        <p:spPr/>
        <p:txBody>
          <a:bodyPr/>
          <a:lstStyle/>
          <a:p>
            <a:pPr marL="50800" indent="0">
              <a:buNone/>
            </a:pPr>
            <a:r>
              <a:rPr lang="en-US" sz="1400" dirty="0"/>
              <a:t>Due to lots of I/O necessary to update </a:t>
            </a:r>
            <a:r>
              <a:rPr lang="en-US" sz="1400" dirty="0" err="1"/>
              <a:t>iNodes</a:t>
            </a:r>
            <a:r>
              <a:rPr lang="en-US" sz="1400" dirty="0"/>
              <a:t>, performances when archiving small files are scarce. The archive has been updated to cope with such limitation and the </a:t>
            </a:r>
            <a:r>
              <a:rPr lang="en-US" sz="1400" dirty="0" err="1"/>
              <a:t>iNodes</a:t>
            </a:r>
            <a:r>
              <a:rPr lang="en-US" sz="1400" dirty="0"/>
              <a:t> have a dedicated partition on two SSD disks in RAID1.</a:t>
            </a:r>
          </a:p>
          <a:p>
            <a:pPr marL="50800" indent="0">
              <a:buNone/>
            </a:pPr>
            <a:r>
              <a:rPr lang="en-US" sz="1400" dirty="0"/>
              <a:t>Performances are still scarce and were recently challenged by the bulk ingestion of ESAC Scientific Archive where we were not expecting such a copious amount of files.</a:t>
            </a:r>
          </a:p>
          <a:p>
            <a:pPr marL="50800" indent="0">
              <a:buNone/>
            </a:pPr>
            <a:r>
              <a:rPr lang="en-US" sz="1400" dirty="0"/>
              <a:t>The Archive has ~17 PB of data for a total of 220 Millions of files. Only the first three NAS received contained ~200 TB but over 1 Billion of files.</a:t>
            </a:r>
          </a:p>
          <a:p>
            <a:pPr marL="50800" indent="0">
              <a:buNone/>
            </a:pPr>
            <a:r>
              <a:rPr lang="en-US" sz="1400" dirty="0"/>
              <a:t>Consequences of such high number of files have been assessed:</a:t>
            </a:r>
          </a:p>
          <a:p>
            <a:r>
              <a:rPr lang="en-US" sz="1400" dirty="0"/>
              <a:t>Degraded file listing/queries</a:t>
            </a:r>
          </a:p>
          <a:p>
            <a:r>
              <a:rPr lang="en-US" sz="1400" dirty="0" err="1"/>
              <a:t>iNodes</a:t>
            </a:r>
            <a:r>
              <a:rPr lang="en-US" sz="1400" dirty="0"/>
              <a:t> are reaching 500 GB of size</a:t>
            </a:r>
          </a:p>
          <a:p>
            <a:r>
              <a:rPr lang="en-US" sz="1400" dirty="0"/>
              <a:t>Increased time to dump/backup the </a:t>
            </a:r>
            <a:r>
              <a:rPr lang="en-US" sz="1400" dirty="0" err="1"/>
              <a:t>iNodes</a:t>
            </a:r>
            <a:endParaRPr lang="en-US" sz="1400" dirty="0"/>
          </a:p>
          <a:p>
            <a:pPr marL="50800" indent="0">
              <a:buNone/>
            </a:pPr>
            <a:r>
              <a:rPr lang="en-US" sz="1400" dirty="0"/>
              <a:t>Huge time required to copy the data from NAS into Archive:</a:t>
            </a:r>
          </a:p>
          <a:p>
            <a:r>
              <a:rPr lang="en-US" sz="1400" dirty="0"/>
              <a:t>300,000 files per day per NAS devices</a:t>
            </a:r>
          </a:p>
          <a:p>
            <a:r>
              <a:rPr lang="en-US" sz="1400" dirty="0"/>
              <a:t>Maximum of 2 NAS copied in parallel so far</a:t>
            </a:r>
          </a:p>
          <a:p>
            <a:r>
              <a:rPr lang="en-US" sz="1400" dirty="0"/>
              <a:t>4 NAS in parallel may impact archiving operations requiring more than one drive dedicated to the activity</a:t>
            </a:r>
          </a:p>
          <a:p>
            <a:r>
              <a:rPr lang="en-US" sz="1400" dirty="0"/>
              <a:t>~4 years to complete the activity and copy the data into the current archive with 2 NAS in parallel</a:t>
            </a:r>
          </a:p>
          <a:p>
            <a:endParaRPr lang="en-US" sz="1400" dirty="0"/>
          </a:p>
        </p:txBody>
      </p:sp>
      <p:sp>
        <p:nvSpPr>
          <p:cNvPr id="3" name="Title 2">
            <a:extLst>
              <a:ext uri="{FF2B5EF4-FFF2-40B4-BE49-F238E27FC236}">
                <a16:creationId xmlns:a16="http://schemas.microsoft.com/office/drawing/2014/main" id="{1C1814FC-0A25-71A4-3417-89F3D6B1D3C5}"/>
              </a:ext>
            </a:extLst>
          </p:cNvPr>
          <p:cNvSpPr>
            <a:spLocks noGrp="1"/>
          </p:cNvSpPr>
          <p:nvPr>
            <p:ph type="title"/>
          </p:nvPr>
        </p:nvSpPr>
        <p:spPr/>
        <p:txBody>
          <a:bodyPr/>
          <a:lstStyle/>
          <a:p>
            <a:r>
              <a:rPr lang="en-US" dirty="0"/>
              <a:t>Scarce performances for small files</a:t>
            </a:r>
          </a:p>
        </p:txBody>
      </p:sp>
    </p:spTree>
    <p:extLst>
      <p:ext uri="{BB962C8B-B14F-4D97-AF65-F5344CB8AC3E}">
        <p14:creationId xmlns:p14="http://schemas.microsoft.com/office/powerpoint/2010/main" val="187289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DBC3F-A531-EF62-948F-6D3E60FDA535}"/>
              </a:ext>
            </a:extLst>
          </p:cNvPr>
          <p:cNvSpPr>
            <a:spLocks noGrp="1"/>
          </p:cNvSpPr>
          <p:nvPr>
            <p:ph type="body" idx="1"/>
          </p:nvPr>
        </p:nvSpPr>
        <p:spPr>
          <a:xfrm>
            <a:off x="324233" y="1558533"/>
            <a:ext cx="8562609" cy="4662871"/>
          </a:xfrm>
        </p:spPr>
        <p:txBody>
          <a:bodyPr/>
          <a:lstStyle/>
          <a:p>
            <a:r>
              <a:rPr lang="en-US" sz="1800" dirty="0"/>
              <a:t>Solutions have been identified to cope with the </a:t>
            </a:r>
            <a:r>
              <a:rPr lang="en-US" sz="1800" dirty="0" err="1"/>
              <a:t>iNodes</a:t>
            </a:r>
            <a:r>
              <a:rPr lang="en-US" sz="1800" dirty="0"/>
              <a:t> and query issues: </a:t>
            </a:r>
          </a:p>
          <a:p>
            <a:r>
              <a:rPr lang="en-US" sz="1800" dirty="0"/>
              <a:t>Increase of metadata allocation volume</a:t>
            </a:r>
          </a:p>
          <a:p>
            <a:r>
              <a:rPr lang="en-US" sz="1800" dirty="0"/>
              <a:t>Creation of a dedicated virtual file-system for the data (queries of EO data and SCI data separated) </a:t>
            </a:r>
          </a:p>
          <a:p>
            <a:pPr marL="50800" indent="0">
              <a:buNone/>
            </a:pPr>
            <a:r>
              <a:rPr lang="en-US" sz="1800" dirty="0"/>
              <a:t>Possible solutions to cope with huge time to copy the data are being addressed (long term solution)</a:t>
            </a:r>
          </a:p>
          <a:p>
            <a:r>
              <a:rPr lang="en-US" sz="1800" dirty="0"/>
              <a:t>Different Archive technology</a:t>
            </a:r>
          </a:p>
          <a:p>
            <a:r>
              <a:rPr lang="en-US" sz="1800" dirty="0"/>
              <a:t>Dedicated Disk Based archive</a:t>
            </a:r>
          </a:p>
          <a:p>
            <a:pPr marL="50800" indent="0">
              <a:buNone/>
            </a:pPr>
            <a:r>
              <a:rPr lang="en-US" sz="1800" dirty="0"/>
              <a:t>Workaround to cope with huge time to copy the data are being addressed:</a:t>
            </a:r>
          </a:p>
          <a:p>
            <a:r>
              <a:rPr lang="en-US" sz="1800" dirty="0"/>
              <a:t>NAS devices will not be recycled</a:t>
            </a:r>
          </a:p>
          <a:p>
            <a:r>
              <a:rPr lang="en-US" sz="1800" dirty="0"/>
              <a:t>HDD of NAS devices will be cloned (dd command), the whole NAS will therefore be cloned into an identical one with faster time than the current copy into archive</a:t>
            </a:r>
          </a:p>
        </p:txBody>
      </p:sp>
      <p:sp>
        <p:nvSpPr>
          <p:cNvPr id="3" name="Title 2">
            <a:extLst>
              <a:ext uri="{FF2B5EF4-FFF2-40B4-BE49-F238E27FC236}">
                <a16:creationId xmlns:a16="http://schemas.microsoft.com/office/drawing/2014/main" id="{8E6429DF-0B9B-4725-AFD7-DD85859A26DE}"/>
              </a:ext>
            </a:extLst>
          </p:cNvPr>
          <p:cNvSpPr>
            <a:spLocks noGrp="1"/>
          </p:cNvSpPr>
          <p:nvPr>
            <p:ph type="title"/>
          </p:nvPr>
        </p:nvSpPr>
        <p:spPr/>
        <p:txBody>
          <a:bodyPr/>
          <a:lstStyle/>
          <a:p>
            <a:r>
              <a:rPr lang="en-US" dirty="0"/>
              <a:t>Small file dataset workaround</a:t>
            </a:r>
          </a:p>
        </p:txBody>
      </p:sp>
      <p:grpSp>
        <p:nvGrpSpPr>
          <p:cNvPr id="4" name="Group 3">
            <a:extLst>
              <a:ext uri="{FF2B5EF4-FFF2-40B4-BE49-F238E27FC236}">
                <a16:creationId xmlns:a16="http://schemas.microsoft.com/office/drawing/2014/main" id="{1947B84B-DF99-CCB2-A0C1-EC3410D8956A}"/>
              </a:ext>
            </a:extLst>
          </p:cNvPr>
          <p:cNvGrpSpPr/>
          <p:nvPr/>
        </p:nvGrpSpPr>
        <p:grpSpPr>
          <a:xfrm>
            <a:off x="9176239" y="1906249"/>
            <a:ext cx="2481323" cy="1291742"/>
            <a:chOff x="1411111" y="2827260"/>
            <a:chExt cx="4701558" cy="2478518"/>
          </a:xfrm>
        </p:grpSpPr>
        <p:sp>
          <p:nvSpPr>
            <p:cNvPr id="5" name="Flowchart: Magnetic Disk 4">
              <a:extLst>
                <a:ext uri="{FF2B5EF4-FFF2-40B4-BE49-F238E27FC236}">
                  <a16:creationId xmlns:a16="http://schemas.microsoft.com/office/drawing/2014/main" id="{DED73390-6E1C-FD95-A7C8-4D9FC920E390}"/>
                </a:ext>
              </a:extLst>
            </p:cNvPr>
            <p:cNvSpPr/>
            <p:nvPr/>
          </p:nvSpPr>
          <p:spPr>
            <a:xfrm>
              <a:off x="1411111" y="3429000"/>
              <a:ext cx="1444978" cy="1783645"/>
            </a:xfrm>
            <a:prstGeom prst="flowChartMagneticDisk">
              <a:avLst/>
            </a:prstGeom>
            <a:solidFill>
              <a:schemeClr val="accent3">
                <a:lumMod val="60000"/>
                <a:lumOff val="40000"/>
              </a:schemeClr>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5">
              <a:extLst>
                <a:ext uri="{FF2B5EF4-FFF2-40B4-BE49-F238E27FC236}">
                  <a16:creationId xmlns:a16="http://schemas.microsoft.com/office/drawing/2014/main" id="{4C7D4DA4-981B-9E28-585D-6AA2C4C62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024" y="2827260"/>
              <a:ext cx="1721819" cy="1203480"/>
            </a:xfrm>
            <a:prstGeom prst="rect">
              <a:avLst/>
            </a:prstGeom>
          </p:spPr>
        </p:pic>
        <p:pic>
          <p:nvPicPr>
            <p:cNvPr id="7" name="Picture 6">
              <a:extLst>
                <a:ext uri="{FF2B5EF4-FFF2-40B4-BE49-F238E27FC236}">
                  <a16:creationId xmlns:a16="http://schemas.microsoft.com/office/drawing/2014/main" id="{7BAB2383-2F30-4E0B-D537-D4F26EC06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180" y="3371751"/>
              <a:ext cx="1721819" cy="1203480"/>
            </a:xfrm>
            <a:prstGeom prst="rect">
              <a:avLst/>
            </a:prstGeom>
          </p:spPr>
        </p:pic>
        <p:pic>
          <p:nvPicPr>
            <p:cNvPr id="8" name="Picture 7">
              <a:extLst>
                <a:ext uri="{FF2B5EF4-FFF2-40B4-BE49-F238E27FC236}">
                  <a16:creationId xmlns:a16="http://schemas.microsoft.com/office/drawing/2014/main" id="{E7FC999E-50A7-9404-79D7-9EE44BF96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850" y="3938115"/>
              <a:ext cx="1721819" cy="1203480"/>
            </a:xfrm>
            <a:prstGeom prst="rect">
              <a:avLst/>
            </a:prstGeom>
          </p:spPr>
        </p:pic>
        <p:cxnSp>
          <p:nvCxnSpPr>
            <p:cNvPr id="9" name="Connector: Curved 8">
              <a:extLst>
                <a:ext uri="{FF2B5EF4-FFF2-40B4-BE49-F238E27FC236}">
                  <a16:creationId xmlns:a16="http://schemas.microsoft.com/office/drawing/2014/main" id="{8682388E-DFED-5C25-3A95-5F05C1374323}"/>
                </a:ext>
              </a:extLst>
            </p:cNvPr>
            <p:cNvCxnSpPr/>
            <p:nvPr/>
          </p:nvCxnSpPr>
          <p:spPr>
            <a:xfrm flipV="1">
              <a:off x="2596444" y="4255911"/>
              <a:ext cx="1365693" cy="1049867"/>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B45C307-4455-BBE8-F071-9A6EC40F3CC8}"/>
              </a:ext>
            </a:extLst>
          </p:cNvPr>
          <p:cNvGrpSpPr/>
          <p:nvPr/>
        </p:nvGrpSpPr>
        <p:grpSpPr>
          <a:xfrm>
            <a:off x="9343613" y="4305880"/>
            <a:ext cx="2058996" cy="1308957"/>
            <a:chOff x="1411111" y="2827260"/>
            <a:chExt cx="4701558" cy="2551783"/>
          </a:xfrm>
        </p:grpSpPr>
        <p:sp>
          <p:nvSpPr>
            <p:cNvPr id="11" name="Flowchart: Magnetic Disk 10">
              <a:extLst>
                <a:ext uri="{FF2B5EF4-FFF2-40B4-BE49-F238E27FC236}">
                  <a16:creationId xmlns:a16="http://schemas.microsoft.com/office/drawing/2014/main" id="{0FB78A11-90D2-66BF-D440-F6ACDE51105E}"/>
                </a:ext>
              </a:extLst>
            </p:cNvPr>
            <p:cNvSpPr/>
            <p:nvPr/>
          </p:nvSpPr>
          <p:spPr>
            <a:xfrm>
              <a:off x="1411111" y="3429000"/>
              <a:ext cx="1444978" cy="826911"/>
            </a:xfrm>
            <a:prstGeom prst="flowChartMagneticDisk">
              <a:avLst/>
            </a:prstGeom>
            <a:solidFill>
              <a:schemeClr val="accent3">
                <a:lumMod val="60000"/>
                <a:lumOff val="40000"/>
              </a:schemeClr>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EO</a:t>
              </a:r>
              <a:endParaRPr lang="it-IT" dirty="0"/>
            </a:p>
          </p:txBody>
        </p:sp>
        <p:pic>
          <p:nvPicPr>
            <p:cNvPr id="12" name="Picture 11">
              <a:extLst>
                <a:ext uri="{FF2B5EF4-FFF2-40B4-BE49-F238E27FC236}">
                  <a16:creationId xmlns:a16="http://schemas.microsoft.com/office/drawing/2014/main" id="{309CD880-CA69-C06A-0C8D-A3128F3AA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024" y="2827260"/>
              <a:ext cx="1721819" cy="1203480"/>
            </a:xfrm>
            <a:prstGeom prst="rect">
              <a:avLst/>
            </a:prstGeom>
          </p:spPr>
        </p:pic>
        <p:pic>
          <p:nvPicPr>
            <p:cNvPr id="13" name="Picture 12">
              <a:extLst>
                <a:ext uri="{FF2B5EF4-FFF2-40B4-BE49-F238E27FC236}">
                  <a16:creationId xmlns:a16="http://schemas.microsoft.com/office/drawing/2014/main" id="{CBC654F4-A33F-8D8C-8B86-9C03309A2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180" y="3371751"/>
              <a:ext cx="1721819" cy="1203480"/>
            </a:xfrm>
            <a:prstGeom prst="rect">
              <a:avLst/>
            </a:prstGeom>
          </p:spPr>
        </p:pic>
        <p:pic>
          <p:nvPicPr>
            <p:cNvPr id="14" name="Picture 13">
              <a:extLst>
                <a:ext uri="{FF2B5EF4-FFF2-40B4-BE49-F238E27FC236}">
                  <a16:creationId xmlns:a16="http://schemas.microsoft.com/office/drawing/2014/main" id="{643129D1-A20B-2AA7-0AF2-816A567BA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850" y="3938115"/>
              <a:ext cx="1721819" cy="1203480"/>
            </a:xfrm>
            <a:prstGeom prst="rect">
              <a:avLst/>
            </a:prstGeom>
          </p:spPr>
        </p:pic>
        <p:cxnSp>
          <p:nvCxnSpPr>
            <p:cNvPr id="15" name="Connector: Curved 14">
              <a:extLst>
                <a:ext uri="{FF2B5EF4-FFF2-40B4-BE49-F238E27FC236}">
                  <a16:creationId xmlns:a16="http://schemas.microsoft.com/office/drawing/2014/main" id="{8AC9B1B6-1E35-CFBD-4CC7-7FBD9BE57102}"/>
                </a:ext>
              </a:extLst>
            </p:cNvPr>
            <p:cNvCxnSpPr>
              <a:cxnSpLocks/>
            </p:cNvCxnSpPr>
            <p:nvPr/>
          </p:nvCxnSpPr>
          <p:spPr>
            <a:xfrm flipV="1">
              <a:off x="3033756" y="3747911"/>
              <a:ext cx="533268" cy="94544"/>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Flowchart: Magnetic Disk 15">
              <a:extLst>
                <a:ext uri="{FF2B5EF4-FFF2-40B4-BE49-F238E27FC236}">
                  <a16:creationId xmlns:a16="http://schemas.microsoft.com/office/drawing/2014/main" id="{22D7703E-9688-B1DF-3612-2EE4BB5F2693}"/>
                </a:ext>
              </a:extLst>
            </p:cNvPr>
            <p:cNvSpPr/>
            <p:nvPr/>
          </p:nvSpPr>
          <p:spPr>
            <a:xfrm>
              <a:off x="1411111" y="4481082"/>
              <a:ext cx="1444978" cy="897961"/>
            </a:xfrm>
            <a:prstGeom prst="flowChartMagneticDisk">
              <a:avLst/>
            </a:prstGeom>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SCI</a:t>
              </a:r>
              <a:endParaRPr lang="it-IT" dirty="0"/>
            </a:p>
          </p:txBody>
        </p:sp>
        <p:cxnSp>
          <p:nvCxnSpPr>
            <p:cNvPr id="17" name="Connector: Curved 16">
              <a:extLst>
                <a:ext uri="{FF2B5EF4-FFF2-40B4-BE49-F238E27FC236}">
                  <a16:creationId xmlns:a16="http://schemas.microsoft.com/office/drawing/2014/main" id="{19DC928F-B4CA-B29B-21D3-222611843736}"/>
                </a:ext>
              </a:extLst>
            </p:cNvPr>
            <p:cNvCxnSpPr>
              <a:cxnSpLocks/>
            </p:cNvCxnSpPr>
            <p:nvPr/>
          </p:nvCxnSpPr>
          <p:spPr>
            <a:xfrm flipV="1">
              <a:off x="3094500" y="4575231"/>
              <a:ext cx="767381" cy="444033"/>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66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0B501-3CDA-519C-343C-3D2468FEC073}"/>
              </a:ext>
            </a:extLst>
          </p:cNvPr>
          <p:cNvSpPr>
            <a:spLocks noGrp="1"/>
          </p:cNvSpPr>
          <p:nvPr>
            <p:ph type="body" idx="1"/>
          </p:nvPr>
        </p:nvSpPr>
        <p:spPr/>
        <p:txBody>
          <a:bodyPr/>
          <a:lstStyle/>
          <a:p>
            <a:pPr marL="50800" indent="0">
              <a:buNone/>
            </a:pPr>
            <a:r>
              <a:rPr lang="en-US" sz="2000" dirty="0"/>
              <a:t>The Main Robotic Library has 8 drives:</a:t>
            </a:r>
          </a:p>
          <a:p>
            <a:r>
              <a:rPr lang="en-US" sz="2000" dirty="0"/>
              <a:t>5x STK T10000D drives </a:t>
            </a:r>
          </a:p>
          <a:p>
            <a:r>
              <a:rPr lang="en-US" sz="2000" dirty="0"/>
              <a:t>5x LTO-8 drives</a:t>
            </a:r>
          </a:p>
          <a:p>
            <a:endParaRPr lang="en-US" sz="2000" dirty="0"/>
          </a:p>
          <a:p>
            <a:r>
              <a:rPr lang="en-US" sz="2000" dirty="0"/>
              <a:t>1 LTO drive is dedicated to Live data archival</a:t>
            </a:r>
          </a:p>
          <a:p>
            <a:r>
              <a:rPr lang="en-US" sz="2000" dirty="0"/>
              <a:t>1 LTO drive is dedicated to bulk ingestion of reprocessing campaigns</a:t>
            </a:r>
          </a:p>
          <a:p>
            <a:r>
              <a:rPr lang="en-US" sz="2000" dirty="0"/>
              <a:t>1 LTO drive is used according to extraction and/or additional live or bulk ingestion workload</a:t>
            </a:r>
          </a:p>
          <a:p>
            <a:pPr marL="50800" indent="0">
              <a:buNone/>
            </a:pPr>
            <a:r>
              <a:rPr lang="en-US" sz="2000" dirty="0"/>
              <a:t>When a tape is declared faulty, data archived onto the tape needs to be read and copied onto a new tape. This requires time, is not achievable automatically, uses two drives (one reading, one archiving).</a:t>
            </a:r>
          </a:p>
          <a:p>
            <a:pPr marL="50800" indent="0">
              <a:buNone/>
            </a:pPr>
            <a:r>
              <a:rPr lang="en-US" sz="2000" dirty="0"/>
              <a:t>Often, tapes are declared faulty due to external factors and not strictly doe to tape failures, this is not obvious and often not known.</a:t>
            </a:r>
          </a:p>
          <a:p>
            <a:pPr marL="50800" indent="0">
              <a:buNone/>
            </a:pPr>
            <a:endParaRPr lang="en-US" sz="2000" dirty="0"/>
          </a:p>
        </p:txBody>
      </p:sp>
      <p:sp>
        <p:nvSpPr>
          <p:cNvPr id="3" name="Title 2">
            <a:extLst>
              <a:ext uri="{FF2B5EF4-FFF2-40B4-BE49-F238E27FC236}">
                <a16:creationId xmlns:a16="http://schemas.microsoft.com/office/drawing/2014/main" id="{7FD092C5-A35E-506E-B2C5-114C1E048499}"/>
              </a:ext>
            </a:extLst>
          </p:cNvPr>
          <p:cNvSpPr>
            <a:spLocks noGrp="1"/>
          </p:cNvSpPr>
          <p:nvPr>
            <p:ph type="title"/>
          </p:nvPr>
        </p:nvSpPr>
        <p:spPr/>
        <p:txBody>
          <a:bodyPr/>
          <a:lstStyle/>
          <a:p>
            <a:r>
              <a:rPr lang="en-US" dirty="0"/>
              <a:t>Media failures</a:t>
            </a:r>
          </a:p>
        </p:txBody>
      </p:sp>
    </p:spTree>
    <p:extLst>
      <p:ext uri="{BB962C8B-B14F-4D97-AF65-F5344CB8AC3E}">
        <p14:creationId xmlns:p14="http://schemas.microsoft.com/office/powerpoint/2010/main" val="111186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AFF69-FA00-8C91-FA6B-D7032ED84ACE}"/>
              </a:ext>
            </a:extLst>
          </p:cNvPr>
          <p:cNvSpPr>
            <a:spLocks noGrp="1"/>
          </p:cNvSpPr>
          <p:nvPr>
            <p:ph type="body" idx="1"/>
          </p:nvPr>
        </p:nvSpPr>
        <p:spPr/>
        <p:txBody>
          <a:bodyPr/>
          <a:lstStyle/>
          <a:p>
            <a:pPr marL="50800" indent="0">
              <a:buNone/>
            </a:pPr>
            <a:r>
              <a:rPr lang="en-US" sz="2000" dirty="0"/>
              <a:t>The current HSM used in the archive, requires some software pre-requisites:</a:t>
            </a:r>
          </a:p>
          <a:p>
            <a:r>
              <a:rPr lang="en-US" sz="2000" dirty="0"/>
              <a:t>Archive manager running on Solaris on SUN </a:t>
            </a:r>
            <a:r>
              <a:rPr lang="en-US" sz="2000" dirty="0" err="1"/>
              <a:t>Storagetek</a:t>
            </a:r>
            <a:r>
              <a:rPr lang="en-US" sz="2000" dirty="0"/>
              <a:t> server</a:t>
            </a:r>
          </a:p>
          <a:p>
            <a:r>
              <a:rPr lang="en-US" sz="2000" dirty="0"/>
              <a:t>Automated Cartridge System Library Software running on SUN </a:t>
            </a:r>
            <a:r>
              <a:rPr lang="en-US" sz="2000" dirty="0" err="1"/>
              <a:t>Storagetek</a:t>
            </a:r>
            <a:r>
              <a:rPr lang="en-US" sz="2000" dirty="0"/>
              <a:t> server</a:t>
            </a:r>
          </a:p>
          <a:p>
            <a:r>
              <a:rPr lang="en-US" sz="2000" dirty="0"/>
              <a:t>QFS module used by data clients running on </a:t>
            </a:r>
            <a:r>
              <a:rPr lang="en-US" sz="2000" dirty="0" err="1"/>
              <a:t>Redhat</a:t>
            </a:r>
            <a:r>
              <a:rPr lang="en-US" sz="2000" dirty="0"/>
              <a:t> based </a:t>
            </a:r>
            <a:r>
              <a:rPr lang="en-US" sz="2000" dirty="0" err="1"/>
              <a:t>linux</a:t>
            </a:r>
            <a:r>
              <a:rPr lang="en-US" sz="2000" dirty="0"/>
              <a:t> version 6.8 (dated 2017)</a:t>
            </a:r>
          </a:p>
          <a:p>
            <a:endParaRPr lang="en-US" sz="2000" dirty="0"/>
          </a:p>
          <a:p>
            <a:r>
              <a:rPr lang="en-US" sz="2000" dirty="0"/>
              <a:t>NFS is used as a workaround meaning that the common 10G Network is used instead of the dedicated 16GBp/s </a:t>
            </a:r>
            <a:r>
              <a:rPr lang="en-US" sz="2000" dirty="0" err="1"/>
              <a:t>fibre</a:t>
            </a:r>
            <a:r>
              <a:rPr lang="en-US" sz="2000" dirty="0"/>
              <a:t> optic</a:t>
            </a:r>
          </a:p>
          <a:p>
            <a:r>
              <a:rPr lang="en-US" sz="2000" dirty="0"/>
              <a:t>Alternative Archive managers are either not compatible with </a:t>
            </a:r>
            <a:r>
              <a:rPr lang="en-US" sz="2000" dirty="0" err="1"/>
              <a:t>iNodes</a:t>
            </a:r>
            <a:r>
              <a:rPr lang="en-US" sz="2000" dirty="0"/>
              <a:t> (tape needs to be read from tapes) or have got “complicated” pricing schemes</a:t>
            </a:r>
          </a:p>
          <a:p>
            <a:r>
              <a:rPr lang="en-US" sz="2000" dirty="0"/>
              <a:t>Is ingesting </a:t>
            </a:r>
            <a:r>
              <a:rPr lang="en-US" sz="2000" dirty="0" err="1"/>
              <a:t>iNodes</a:t>
            </a:r>
            <a:r>
              <a:rPr lang="en-US" sz="2000" dirty="0"/>
              <a:t> comparable to ingesting data ? This is a key factor when choosing the HSM that will replace ORACLE HSM</a:t>
            </a:r>
          </a:p>
        </p:txBody>
      </p:sp>
      <p:sp>
        <p:nvSpPr>
          <p:cNvPr id="3" name="Title 2">
            <a:extLst>
              <a:ext uri="{FF2B5EF4-FFF2-40B4-BE49-F238E27FC236}">
                <a16:creationId xmlns:a16="http://schemas.microsoft.com/office/drawing/2014/main" id="{56965938-7721-592C-073A-152F6F81116B}"/>
              </a:ext>
            </a:extLst>
          </p:cNvPr>
          <p:cNvSpPr>
            <a:spLocks noGrp="1"/>
          </p:cNvSpPr>
          <p:nvPr>
            <p:ph type="title"/>
          </p:nvPr>
        </p:nvSpPr>
        <p:spPr/>
        <p:txBody>
          <a:bodyPr/>
          <a:lstStyle/>
          <a:p>
            <a:r>
              <a:rPr lang="en-US" dirty="0"/>
              <a:t>Avoid vendor locked solutions</a:t>
            </a:r>
          </a:p>
        </p:txBody>
      </p:sp>
    </p:spTree>
    <p:extLst>
      <p:ext uri="{BB962C8B-B14F-4D97-AF65-F5344CB8AC3E}">
        <p14:creationId xmlns:p14="http://schemas.microsoft.com/office/powerpoint/2010/main" val="26406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490A8-0BB9-C949-E7B3-511E278B0154}"/>
              </a:ext>
            </a:extLst>
          </p:cNvPr>
          <p:cNvSpPr>
            <a:spLocks noGrp="1"/>
          </p:cNvSpPr>
          <p:nvPr>
            <p:ph type="body" idx="1"/>
          </p:nvPr>
        </p:nvSpPr>
        <p:spPr/>
        <p:txBody>
          <a:bodyPr/>
          <a:lstStyle/>
          <a:p>
            <a:pPr marL="50800" indent="0">
              <a:buNone/>
            </a:pPr>
            <a:r>
              <a:rPr lang="en-US" sz="1600" dirty="0"/>
              <a:t>The Oracle </a:t>
            </a:r>
            <a:r>
              <a:rPr lang="en-US" sz="1600" dirty="0" err="1"/>
              <a:t>StorageTek</a:t>
            </a:r>
            <a:r>
              <a:rPr lang="en-US" sz="1600" dirty="0"/>
              <a:t> SL8500 is an enterprise-class robotic tape library released in 2017. To this date the HW is still being sold by ORACLE and its end-of-file has not been reached nor declared.</a:t>
            </a:r>
          </a:p>
          <a:p>
            <a:pPr marL="50800" indent="0">
              <a:buNone/>
            </a:pPr>
            <a:r>
              <a:rPr lang="en-US" sz="1600" dirty="0"/>
              <a:t>Even if the Library has been updated over the last decade, most of the HW is dated and requires regular support.</a:t>
            </a:r>
          </a:p>
          <a:p>
            <a:pPr marL="50800" indent="0">
              <a:buNone/>
            </a:pPr>
            <a:endParaRPr lang="en-US" sz="1600" dirty="0"/>
          </a:p>
          <a:p>
            <a:pPr marL="50800" indent="0">
              <a:buNone/>
            </a:pPr>
            <a:r>
              <a:rPr lang="en-US" sz="1600" dirty="0"/>
              <a:t>Requesting support became somehow complicated over the years, sometime time consuming even for apparent obvious failures:</a:t>
            </a:r>
          </a:p>
          <a:p>
            <a:r>
              <a:rPr lang="en-US" sz="1600" dirty="0"/>
              <a:t>Drive firmware updated no longer under support responsibility</a:t>
            </a:r>
          </a:p>
          <a:p>
            <a:r>
              <a:rPr lang="en-US" sz="1600" dirty="0"/>
              <a:t>Specific Vendor Monitoring tools are often required to gather logs</a:t>
            </a:r>
          </a:p>
          <a:p>
            <a:r>
              <a:rPr lang="en-US" sz="1600" dirty="0"/>
              <a:t>“Did you turn it off and on again” approach with firmware upgrade required before even assessing the issue</a:t>
            </a:r>
          </a:p>
          <a:p>
            <a:r>
              <a:rPr lang="en-US" sz="1600" dirty="0"/>
              <a:t>Logs/dumps are often complicated to gather</a:t>
            </a:r>
          </a:p>
          <a:p>
            <a:r>
              <a:rPr lang="en-US" sz="1600" dirty="0"/>
              <a:t>It often takes more than 4 days to have a field engineer dispatched for faulty part replacement</a:t>
            </a:r>
          </a:p>
          <a:p>
            <a:r>
              <a:rPr lang="en-US" sz="1600" dirty="0"/>
              <a:t>Firmware updates and replacement drives with recent firmware means that all other drive needs to be updated to keep drives coherent</a:t>
            </a:r>
          </a:p>
        </p:txBody>
      </p:sp>
      <p:sp>
        <p:nvSpPr>
          <p:cNvPr id="3" name="Title 2">
            <a:extLst>
              <a:ext uri="{FF2B5EF4-FFF2-40B4-BE49-F238E27FC236}">
                <a16:creationId xmlns:a16="http://schemas.microsoft.com/office/drawing/2014/main" id="{9CBBAEEF-0C64-684B-BE1B-E16E5B5833D7}"/>
              </a:ext>
            </a:extLst>
          </p:cNvPr>
          <p:cNvSpPr>
            <a:spLocks noGrp="1"/>
          </p:cNvSpPr>
          <p:nvPr>
            <p:ph type="title"/>
          </p:nvPr>
        </p:nvSpPr>
        <p:spPr/>
        <p:txBody>
          <a:bodyPr/>
          <a:lstStyle/>
          <a:p>
            <a:r>
              <a:rPr lang="en-US" dirty="0"/>
              <a:t>Longevity vs obsolescence</a:t>
            </a:r>
          </a:p>
        </p:txBody>
      </p:sp>
    </p:spTree>
    <p:extLst>
      <p:ext uri="{BB962C8B-B14F-4D97-AF65-F5344CB8AC3E}">
        <p14:creationId xmlns:p14="http://schemas.microsoft.com/office/powerpoint/2010/main" val="353369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B8B5D-5F5C-7976-B3AA-30DA63C826EA}"/>
              </a:ext>
            </a:extLst>
          </p:cNvPr>
          <p:cNvSpPr>
            <a:spLocks noGrp="1"/>
          </p:cNvSpPr>
          <p:nvPr>
            <p:ph type="body" idx="1"/>
          </p:nvPr>
        </p:nvSpPr>
        <p:spPr>
          <a:xfrm>
            <a:off x="313347" y="1874219"/>
            <a:ext cx="5222128" cy="4025838"/>
          </a:xfrm>
        </p:spPr>
        <p:txBody>
          <a:bodyPr/>
          <a:lstStyle/>
          <a:p>
            <a:r>
              <a:rPr lang="en-US" sz="2400" dirty="0"/>
              <a:t>Easy to expand</a:t>
            </a:r>
          </a:p>
          <a:p>
            <a:r>
              <a:rPr lang="en-US" sz="2400" dirty="0"/>
              <a:t>Power efficient</a:t>
            </a:r>
          </a:p>
          <a:p>
            <a:r>
              <a:rPr lang="en-US" sz="2400" dirty="0"/>
              <a:t>Tapes became cheap</a:t>
            </a:r>
          </a:p>
          <a:p>
            <a:r>
              <a:rPr lang="en-US" sz="2400" dirty="0"/>
              <a:t>Tapes evolution are on par with disk evolution</a:t>
            </a:r>
          </a:p>
          <a:p>
            <a:r>
              <a:rPr lang="en-US" sz="2400" dirty="0"/>
              <a:t>Malicious encryption and/or deletion of data is just not possible</a:t>
            </a:r>
          </a:p>
        </p:txBody>
      </p:sp>
      <p:sp>
        <p:nvSpPr>
          <p:cNvPr id="3" name="Title 2">
            <a:extLst>
              <a:ext uri="{FF2B5EF4-FFF2-40B4-BE49-F238E27FC236}">
                <a16:creationId xmlns:a16="http://schemas.microsoft.com/office/drawing/2014/main" id="{0AAF34E5-DDCB-AF15-EA2E-D329F80A634A}"/>
              </a:ext>
            </a:extLst>
          </p:cNvPr>
          <p:cNvSpPr>
            <a:spLocks noGrp="1"/>
          </p:cNvSpPr>
          <p:nvPr>
            <p:ph type="title"/>
          </p:nvPr>
        </p:nvSpPr>
        <p:spPr/>
        <p:txBody>
          <a:bodyPr/>
          <a:lstStyle/>
          <a:p>
            <a:r>
              <a:rPr lang="en-US" dirty="0"/>
              <a:t>Advantages of Archive</a:t>
            </a:r>
          </a:p>
        </p:txBody>
      </p:sp>
      <p:pic>
        <p:nvPicPr>
          <p:cNvPr id="8" name="Picture 7">
            <a:extLst>
              <a:ext uri="{FF2B5EF4-FFF2-40B4-BE49-F238E27FC236}">
                <a16:creationId xmlns:a16="http://schemas.microsoft.com/office/drawing/2014/main" id="{A516AEAC-0BBB-A6EF-2612-2D3BDCD90A4D}"/>
              </a:ext>
            </a:extLst>
          </p:cNvPr>
          <p:cNvPicPr>
            <a:picLocks noChangeAspect="1"/>
          </p:cNvPicPr>
          <p:nvPr/>
        </p:nvPicPr>
        <p:blipFill>
          <a:blip r:embed="rId2"/>
          <a:stretch>
            <a:fillRect/>
          </a:stretch>
        </p:blipFill>
        <p:spPr>
          <a:xfrm>
            <a:off x="5286369" y="2181618"/>
            <a:ext cx="6774154" cy="2999982"/>
          </a:xfrm>
          <a:prstGeom prst="rect">
            <a:avLst/>
          </a:prstGeom>
        </p:spPr>
      </p:pic>
    </p:spTree>
    <p:extLst>
      <p:ext uri="{BB962C8B-B14F-4D97-AF65-F5344CB8AC3E}">
        <p14:creationId xmlns:p14="http://schemas.microsoft.com/office/powerpoint/2010/main" val="72236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4C04E-5F93-0304-7662-4C1CFF6DEF93}"/>
              </a:ext>
            </a:extLst>
          </p:cNvPr>
          <p:cNvSpPr>
            <a:spLocks noGrp="1"/>
          </p:cNvSpPr>
          <p:nvPr>
            <p:ph type="body" idx="1"/>
          </p:nvPr>
        </p:nvSpPr>
        <p:spPr>
          <a:xfrm>
            <a:off x="324234" y="1558533"/>
            <a:ext cx="6432864" cy="4662871"/>
          </a:xfrm>
        </p:spPr>
        <p:txBody>
          <a:bodyPr/>
          <a:lstStyle/>
          <a:p>
            <a:pPr marL="50800" indent="0">
              <a:buNone/>
            </a:pPr>
            <a:r>
              <a:rPr lang="en-US" sz="1600" dirty="0"/>
              <a:t>To keep up with the always growing amount and variety of data produced, the archive is constantly enhanced to facilitate the archival process.</a:t>
            </a:r>
          </a:p>
          <a:p>
            <a:pPr marL="50800" indent="0">
              <a:buNone/>
            </a:pPr>
            <a:r>
              <a:rPr lang="en-US" sz="1600" dirty="0"/>
              <a:t>Over the course of the last 15 years, several HW upgrade have been performed to the core of the Archive, the Robotic Library.</a:t>
            </a:r>
          </a:p>
          <a:p>
            <a:pPr marL="50800" indent="0">
              <a:buNone/>
            </a:pPr>
            <a:r>
              <a:rPr lang="en-US" sz="1600" dirty="0"/>
              <a:t>Future upgrades shall consider technological innovation and practices and. to save energy, thus making the archive and its hardware environmentally friendly, green computing technologies shall be favorite.</a:t>
            </a:r>
          </a:p>
          <a:p>
            <a:pPr marL="50800" indent="0">
              <a:buNone/>
            </a:pPr>
            <a:endParaRPr lang="en-US" sz="1600" dirty="0"/>
          </a:p>
          <a:p>
            <a:pPr marL="50800" indent="0">
              <a:buNone/>
            </a:pPr>
            <a:r>
              <a:rPr lang="en-US" sz="1600" dirty="0"/>
              <a:t>The industry has been engaged to help us drawing a roadmap and reach several goal including:</a:t>
            </a:r>
          </a:p>
          <a:p>
            <a:r>
              <a:rPr lang="en-US" sz="1600" dirty="0"/>
              <a:t>Better ingestion and extraction performances</a:t>
            </a:r>
          </a:p>
          <a:p>
            <a:r>
              <a:rPr lang="en-US" sz="1600" dirty="0"/>
              <a:t>Wider the audience using the archive</a:t>
            </a:r>
          </a:p>
          <a:p>
            <a:r>
              <a:rPr lang="en-US" sz="1600" dirty="0"/>
              <a:t>Decrease the power consumption of the whole environment</a:t>
            </a:r>
          </a:p>
          <a:p>
            <a:r>
              <a:rPr lang="en-US" sz="1600" dirty="0"/>
              <a:t>Use of innovative technology and archiving trends</a:t>
            </a:r>
          </a:p>
        </p:txBody>
      </p:sp>
      <p:sp>
        <p:nvSpPr>
          <p:cNvPr id="3" name="Title 2">
            <a:extLst>
              <a:ext uri="{FF2B5EF4-FFF2-40B4-BE49-F238E27FC236}">
                <a16:creationId xmlns:a16="http://schemas.microsoft.com/office/drawing/2014/main" id="{3463A958-3260-A90C-311D-155B921AD83E}"/>
              </a:ext>
            </a:extLst>
          </p:cNvPr>
          <p:cNvSpPr>
            <a:spLocks noGrp="1"/>
          </p:cNvSpPr>
          <p:nvPr>
            <p:ph type="title"/>
          </p:nvPr>
        </p:nvSpPr>
        <p:spPr/>
        <p:txBody>
          <a:bodyPr/>
          <a:lstStyle/>
          <a:p>
            <a:r>
              <a:rPr lang="en-US" dirty="0"/>
              <a:t>Archive Upgrade</a:t>
            </a:r>
          </a:p>
        </p:txBody>
      </p:sp>
      <p:sp>
        <p:nvSpPr>
          <p:cNvPr id="5" name="TextBox 4">
            <a:extLst>
              <a:ext uri="{FF2B5EF4-FFF2-40B4-BE49-F238E27FC236}">
                <a16:creationId xmlns:a16="http://schemas.microsoft.com/office/drawing/2014/main" id="{881F8FC9-FD1C-DD37-BC90-4D4FCF557B8D}"/>
              </a:ext>
            </a:extLst>
          </p:cNvPr>
          <p:cNvSpPr txBox="1"/>
          <p:nvPr/>
        </p:nvSpPr>
        <p:spPr>
          <a:xfrm>
            <a:off x="7766786" y="1537351"/>
            <a:ext cx="4425214" cy="4698722"/>
          </a:xfrm>
          <a:prstGeom prst="rect">
            <a:avLst/>
          </a:prstGeom>
          <a:noFill/>
        </p:spPr>
        <p:txBody>
          <a:bodyPr wrap="square">
            <a:spAutoFit/>
          </a:bodyPr>
          <a:lstStyle/>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Archive Kick-off</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Migrated technology from T10KB to T10KD</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Increased number of drives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Implemented 10GB Network</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Upgraded fiber channels environment from 8gbp/s to 16gbp/s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Upgraded 1rst tier from mechanical HDD to SSD Disks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Optimized 1st tier – dedicated LUN for iNodes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Implemented Disaster Recovery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Introduction of 2nd tier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Migration to LTO-8 (increased number of drive to 12)</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Increased number of LTO-8 to 5</a:t>
            </a:r>
          </a:p>
        </p:txBody>
      </p:sp>
      <p:sp>
        <p:nvSpPr>
          <p:cNvPr id="6" name="Arrow: Down 5">
            <a:extLst>
              <a:ext uri="{FF2B5EF4-FFF2-40B4-BE49-F238E27FC236}">
                <a16:creationId xmlns:a16="http://schemas.microsoft.com/office/drawing/2014/main" id="{F8EA812F-1239-F3C5-453B-5A890DA62D88}"/>
              </a:ext>
            </a:extLst>
          </p:cNvPr>
          <p:cNvSpPr/>
          <p:nvPr/>
        </p:nvSpPr>
        <p:spPr>
          <a:xfrm>
            <a:off x="6540524" y="1537351"/>
            <a:ext cx="1322443" cy="4852563"/>
          </a:xfrm>
          <a:prstGeom prst="downArrow">
            <a:avLst>
              <a:gd name="adj1" fmla="val 77987"/>
              <a:gd name="adj2" fmla="val 50000"/>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95E0EC-A941-8525-6A65-81994E682648}"/>
              </a:ext>
            </a:extLst>
          </p:cNvPr>
          <p:cNvSpPr txBox="1"/>
          <p:nvPr/>
        </p:nvSpPr>
        <p:spPr>
          <a:xfrm>
            <a:off x="6875051" y="1591907"/>
            <a:ext cx="718457" cy="369332"/>
          </a:xfrm>
          <a:prstGeom prst="rect">
            <a:avLst/>
          </a:prstGeom>
          <a:noFill/>
        </p:spPr>
        <p:txBody>
          <a:bodyPr wrap="square" rtlCol="0">
            <a:spAutoFit/>
          </a:bodyPr>
          <a:lstStyle/>
          <a:p>
            <a:r>
              <a:rPr lang="en-US" sz="1800" b="1" dirty="0"/>
              <a:t>2014</a:t>
            </a:r>
            <a:endParaRPr lang="en-US" b="1" dirty="0"/>
          </a:p>
        </p:txBody>
      </p:sp>
      <p:sp>
        <p:nvSpPr>
          <p:cNvPr id="8" name="TextBox 7">
            <a:extLst>
              <a:ext uri="{FF2B5EF4-FFF2-40B4-BE49-F238E27FC236}">
                <a16:creationId xmlns:a16="http://schemas.microsoft.com/office/drawing/2014/main" id="{EA307193-F705-794F-AF0C-1188439BA746}"/>
              </a:ext>
            </a:extLst>
          </p:cNvPr>
          <p:cNvSpPr txBox="1"/>
          <p:nvPr/>
        </p:nvSpPr>
        <p:spPr>
          <a:xfrm>
            <a:off x="6869208" y="2017679"/>
            <a:ext cx="718457" cy="369332"/>
          </a:xfrm>
          <a:prstGeom prst="rect">
            <a:avLst/>
          </a:prstGeom>
          <a:noFill/>
        </p:spPr>
        <p:txBody>
          <a:bodyPr wrap="square" rtlCol="0">
            <a:spAutoFit/>
          </a:bodyPr>
          <a:lstStyle/>
          <a:p>
            <a:r>
              <a:rPr lang="en-US" sz="1800" b="1" dirty="0"/>
              <a:t>2015</a:t>
            </a:r>
            <a:endParaRPr lang="en-US" b="1" dirty="0"/>
          </a:p>
        </p:txBody>
      </p:sp>
      <p:sp>
        <p:nvSpPr>
          <p:cNvPr id="9" name="TextBox 8">
            <a:extLst>
              <a:ext uri="{FF2B5EF4-FFF2-40B4-BE49-F238E27FC236}">
                <a16:creationId xmlns:a16="http://schemas.microsoft.com/office/drawing/2014/main" id="{8582A640-F30B-2E90-47BF-9C8C55F8E9F4}"/>
              </a:ext>
            </a:extLst>
          </p:cNvPr>
          <p:cNvSpPr txBox="1"/>
          <p:nvPr/>
        </p:nvSpPr>
        <p:spPr>
          <a:xfrm>
            <a:off x="6869208" y="2484019"/>
            <a:ext cx="718457" cy="369332"/>
          </a:xfrm>
          <a:prstGeom prst="rect">
            <a:avLst/>
          </a:prstGeom>
          <a:noFill/>
        </p:spPr>
        <p:txBody>
          <a:bodyPr wrap="square" rtlCol="0">
            <a:spAutoFit/>
          </a:bodyPr>
          <a:lstStyle/>
          <a:p>
            <a:r>
              <a:rPr lang="en-US" sz="1800" b="1" dirty="0"/>
              <a:t>2016</a:t>
            </a:r>
            <a:endParaRPr lang="en-US" b="1" dirty="0"/>
          </a:p>
        </p:txBody>
      </p:sp>
      <p:sp>
        <p:nvSpPr>
          <p:cNvPr id="10" name="TextBox 9">
            <a:extLst>
              <a:ext uri="{FF2B5EF4-FFF2-40B4-BE49-F238E27FC236}">
                <a16:creationId xmlns:a16="http://schemas.microsoft.com/office/drawing/2014/main" id="{B16FA63F-46F2-35EF-71F4-4CF54BE0C4FD}"/>
              </a:ext>
            </a:extLst>
          </p:cNvPr>
          <p:cNvSpPr txBox="1"/>
          <p:nvPr/>
        </p:nvSpPr>
        <p:spPr>
          <a:xfrm>
            <a:off x="6842516" y="2969421"/>
            <a:ext cx="718457" cy="369332"/>
          </a:xfrm>
          <a:prstGeom prst="rect">
            <a:avLst/>
          </a:prstGeom>
          <a:noFill/>
        </p:spPr>
        <p:txBody>
          <a:bodyPr wrap="square" rtlCol="0">
            <a:spAutoFit/>
          </a:bodyPr>
          <a:lstStyle/>
          <a:p>
            <a:r>
              <a:rPr lang="en-US" sz="1800" b="1" dirty="0"/>
              <a:t>2017</a:t>
            </a:r>
            <a:endParaRPr lang="en-US" b="1" dirty="0"/>
          </a:p>
        </p:txBody>
      </p:sp>
      <p:sp>
        <p:nvSpPr>
          <p:cNvPr id="11" name="TextBox 10">
            <a:extLst>
              <a:ext uri="{FF2B5EF4-FFF2-40B4-BE49-F238E27FC236}">
                <a16:creationId xmlns:a16="http://schemas.microsoft.com/office/drawing/2014/main" id="{A229A255-3CB6-857F-242A-F0804F9FF7D1}"/>
              </a:ext>
            </a:extLst>
          </p:cNvPr>
          <p:cNvSpPr txBox="1"/>
          <p:nvPr/>
        </p:nvSpPr>
        <p:spPr>
          <a:xfrm>
            <a:off x="6842515" y="3459835"/>
            <a:ext cx="718457" cy="369332"/>
          </a:xfrm>
          <a:prstGeom prst="rect">
            <a:avLst/>
          </a:prstGeom>
          <a:noFill/>
        </p:spPr>
        <p:txBody>
          <a:bodyPr wrap="square" rtlCol="0">
            <a:spAutoFit/>
          </a:bodyPr>
          <a:lstStyle/>
          <a:p>
            <a:r>
              <a:rPr lang="en-US" sz="1800" b="1" dirty="0"/>
              <a:t>2018</a:t>
            </a:r>
            <a:endParaRPr lang="en-US" b="1" dirty="0"/>
          </a:p>
        </p:txBody>
      </p:sp>
      <p:sp>
        <p:nvSpPr>
          <p:cNvPr id="12" name="TextBox 11">
            <a:extLst>
              <a:ext uri="{FF2B5EF4-FFF2-40B4-BE49-F238E27FC236}">
                <a16:creationId xmlns:a16="http://schemas.microsoft.com/office/drawing/2014/main" id="{8556E49A-DECC-D2FA-A187-775738825A2D}"/>
              </a:ext>
            </a:extLst>
          </p:cNvPr>
          <p:cNvSpPr txBox="1"/>
          <p:nvPr/>
        </p:nvSpPr>
        <p:spPr>
          <a:xfrm>
            <a:off x="6824818" y="3942332"/>
            <a:ext cx="718457" cy="369332"/>
          </a:xfrm>
          <a:prstGeom prst="rect">
            <a:avLst/>
          </a:prstGeom>
          <a:noFill/>
        </p:spPr>
        <p:txBody>
          <a:bodyPr wrap="square" rtlCol="0">
            <a:spAutoFit/>
          </a:bodyPr>
          <a:lstStyle/>
          <a:p>
            <a:r>
              <a:rPr lang="en-US" sz="1800" b="1" dirty="0"/>
              <a:t>2019</a:t>
            </a:r>
            <a:endParaRPr lang="en-US" b="1" dirty="0"/>
          </a:p>
        </p:txBody>
      </p:sp>
      <p:sp>
        <p:nvSpPr>
          <p:cNvPr id="13" name="TextBox 12">
            <a:extLst>
              <a:ext uri="{FF2B5EF4-FFF2-40B4-BE49-F238E27FC236}">
                <a16:creationId xmlns:a16="http://schemas.microsoft.com/office/drawing/2014/main" id="{BB84370C-304E-108A-F247-40A70E6EE21D}"/>
              </a:ext>
            </a:extLst>
          </p:cNvPr>
          <p:cNvSpPr txBox="1"/>
          <p:nvPr/>
        </p:nvSpPr>
        <p:spPr>
          <a:xfrm>
            <a:off x="6842514" y="4431063"/>
            <a:ext cx="718457" cy="369332"/>
          </a:xfrm>
          <a:prstGeom prst="rect">
            <a:avLst/>
          </a:prstGeom>
          <a:noFill/>
        </p:spPr>
        <p:txBody>
          <a:bodyPr wrap="square" rtlCol="0">
            <a:spAutoFit/>
          </a:bodyPr>
          <a:lstStyle/>
          <a:p>
            <a:r>
              <a:rPr lang="en-US" sz="1800" b="1" dirty="0"/>
              <a:t>2020</a:t>
            </a:r>
            <a:endParaRPr lang="en-US" b="1" dirty="0"/>
          </a:p>
        </p:txBody>
      </p:sp>
      <p:sp>
        <p:nvSpPr>
          <p:cNvPr id="14" name="TextBox 13">
            <a:extLst>
              <a:ext uri="{FF2B5EF4-FFF2-40B4-BE49-F238E27FC236}">
                <a16:creationId xmlns:a16="http://schemas.microsoft.com/office/drawing/2014/main" id="{18A1742F-E951-B9A1-9C6E-86ED89711CC9}"/>
              </a:ext>
            </a:extLst>
          </p:cNvPr>
          <p:cNvSpPr txBox="1"/>
          <p:nvPr/>
        </p:nvSpPr>
        <p:spPr>
          <a:xfrm>
            <a:off x="6830781" y="4913560"/>
            <a:ext cx="718457" cy="369332"/>
          </a:xfrm>
          <a:prstGeom prst="rect">
            <a:avLst/>
          </a:prstGeom>
          <a:noFill/>
        </p:spPr>
        <p:txBody>
          <a:bodyPr wrap="square" rtlCol="0">
            <a:spAutoFit/>
          </a:bodyPr>
          <a:lstStyle/>
          <a:p>
            <a:r>
              <a:rPr lang="en-US" sz="1800" b="1" dirty="0"/>
              <a:t>2021</a:t>
            </a:r>
            <a:endParaRPr lang="en-US" b="1" dirty="0"/>
          </a:p>
        </p:txBody>
      </p:sp>
      <p:sp>
        <p:nvSpPr>
          <p:cNvPr id="15" name="TextBox 14">
            <a:extLst>
              <a:ext uri="{FF2B5EF4-FFF2-40B4-BE49-F238E27FC236}">
                <a16:creationId xmlns:a16="http://schemas.microsoft.com/office/drawing/2014/main" id="{10A1463E-5683-4C78-52DF-5311C96919EC}"/>
              </a:ext>
            </a:extLst>
          </p:cNvPr>
          <p:cNvSpPr txBox="1"/>
          <p:nvPr/>
        </p:nvSpPr>
        <p:spPr>
          <a:xfrm>
            <a:off x="6813085" y="5401319"/>
            <a:ext cx="718457" cy="369332"/>
          </a:xfrm>
          <a:prstGeom prst="rect">
            <a:avLst/>
          </a:prstGeom>
          <a:noFill/>
        </p:spPr>
        <p:txBody>
          <a:bodyPr wrap="square" rtlCol="0">
            <a:spAutoFit/>
          </a:bodyPr>
          <a:lstStyle/>
          <a:p>
            <a:r>
              <a:rPr lang="en-US" sz="1800" b="1" dirty="0"/>
              <a:t>2022</a:t>
            </a:r>
            <a:endParaRPr lang="en-US" b="1" dirty="0"/>
          </a:p>
        </p:txBody>
      </p:sp>
      <p:sp>
        <p:nvSpPr>
          <p:cNvPr id="16" name="TextBox 15">
            <a:extLst>
              <a:ext uri="{FF2B5EF4-FFF2-40B4-BE49-F238E27FC236}">
                <a16:creationId xmlns:a16="http://schemas.microsoft.com/office/drawing/2014/main" id="{53E9CB06-03EF-155E-D6F7-C584801FA1A7}"/>
              </a:ext>
            </a:extLst>
          </p:cNvPr>
          <p:cNvSpPr txBox="1"/>
          <p:nvPr/>
        </p:nvSpPr>
        <p:spPr>
          <a:xfrm>
            <a:off x="6861119" y="5881647"/>
            <a:ext cx="718457" cy="369332"/>
          </a:xfrm>
          <a:prstGeom prst="rect">
            <a:avLst/>
          </a:prstGeom>
          <a:noFill/>
        </p:spPr>
        <p:txBody>
          <a:bodyPr wrap="square" rtlCol="0">
            <a:spAutoFit/>
          </a:bodyPr>
          <a:lstStyle/>
          <a:p>
            <a:r>
              <a:rPr lang="en-US" sz="1800" b="1" dirty="0"/>
              <a:t>2023</a:t>
            </a:r>
            <a:endParaRPr lang="en-US" b="1" dirty="0"/>
          </a:p>
        </p:txBody>
      </p:sp>
    </p:spTree>
    <p:extLst>
      <p:ext uri="{BB962C8B-B14F-4D97-AF65-F5344CB8AC3E}">
        <p14:creationId xmlns:p14="http://schemas.microsoft.com/office/powerpoint/2010/main" val="392041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34AB1-D600-E1CA-6BA5-ED9601FF8CE2}"/>
              </a:ext>
            </a:extLst>
          </p:cNvPr>
          <p:cNvSpPr>
            <a:spLocks noGrp="1"/>
          </p:cNvSpPr>
          <p:nvPr>
            <p:ph type="body" idx="1"/>
          </p:nvPr>
        </p:nvSpPr>
        <p:spPr>
          <a:xfrm>
            <a:off x="324234" y="1558533"/>
            <a:ext cx="6022138" cy="4662871"/>
          </a:xfrm>
        </p:spPr>
        <p:txBody>
          <a:bodyPr/>
          <a:lstStyle/>
          <a:p>
            <a:r>
              <a:rPr lang="en-US" sz="2400" dirty="0"/>
              <a:t>We want to keep being power efficient </a:t>
            </a:r>
          </a:p>
          <a:p>
            <a:r>
              <a:rPr lang="en-US" sz="2400" dirty="0"/>
              <a:t>We want to be resilient to cyber attacks</a:t>
            </a:r>
          </a:p>
          <a:p>
            <a:r>
              <a:rPr lang="en-US" sz="2400" dirty="0"/>
              <a:t>We want to grow our archives without having degradation of performances</a:t>
            </a:r>
          </a:p>
          <a:p>
            <a:r>
              <a:rPr lang="en-US" sz="2400" dirty="0"/>
              <a:t>Affordable solution</a:t>
            </a:r>
          </a:p>
          <a:p>
            <a:endParaRPr lang="en-US" sz="2400" dirty="0"/>
          </a:p>
          <a:p>
            <a:pPr marL="50800" indent="0">
              <a:buNone/>
            </a:pPr>
            <a:r>
              <a:rPr lang="en-US" sz="2400" dirty="0"/>
              <a:t>A first system re-design will use Object Storage manager on-prem with a copy of the data onto tapes (same HW ?)</a:t>
            </a:r>
          </a:p>
          <a:p>
            <a:endParaRPr lang="en-US" sz="2400" dirty="0"/>
          </a:p>
        </p:txBody>
      </p:sp>
      <p:sp>
        <p:nvSpPr>
          <p:cNvPr id="3" name="Title 2">
            <a:extLst>
              <a:ext uri="{FF2B5EF4-FFF2-40B4-BE49-F238E27FC236}">
                <a16:creationId xmlns:a16="http://schemas.microsoft.com/office/drawing/2014/main" id="{C513E725-7430-AE2A-3FAC-D29FC7ACECF4}"/>
              </a:ext>
            </a:extLst>
          </p:cNvPr>
          <p:cNvSpPr>
            <a:spLocks noGrp="1"/>
          </p:cNvSpPr>
          <p:nvPr>
            <p:ph type="title"/>
          </p:nvPr>
        </p:nvSpPr>
        <p:spPr/>
        <p:txBody>
          <a:bodyPr/>
          <a:lstStyle/>
          <a:p>
            <a:r>
              <a:rPr lang="en-US" dirty="0"/>
              <a:t>System re-design (Work in Progress)</a:t>
            </a:r>
          </a:p>
        </p:txBody>
      </p:sp>
      <p:pic>
        <p:nvPicPr>
          <p:cNvPr id="5" name="Picture 4">
            <a:extLst>
              <a:ext uri="{FF2B5EF4-FFF2-40B4-BE49-F238E27FC236}">
                <a16:creationId xmlns:a16="http://schemas.microsoft.com/office/drawing/2014/main" id="{A38C55F0-7D31-013D-5D11-DE4C7C1BA880}"/>
              </a:ext>
            </a:extLst>
          </p:cNvPr>
          <p:cNvPicPr>
            <a:picLocks noChangeAspect="1"/>
          </p:cNvPicPr>
          <p:nvPr/>
        </p:nvPicPr>
        <p:blipFill>
          <a:blip r:embed="rId2"/>
          <a:stretch>
            <a:fillRect/>
          </a:stretch>
        </p:blipFill>
        <p:spPr>
          <a:xfrm>
            <a:off x="6725885" y="1843902"/>
            <a:ext cx="4139543" cy="3170195"/>
          </a:xfrm>
          <a:prstGeom prst="rect">
            <a:avLst/>
          </a:prstGeom>
        </p:spPr>
      </p:pic>
    </p:spTree>
    <p:extLst>
      <p:ext uri="{BB962C8B-B14F-4D97-AF65-F5344CB8AC3E}">
        <p14:creationId xmlns:p14="http://schemas.microsoft.com/office/powerpoint/2010/main" val="78697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190CA-CD66-80FA-761E-4FB980BEAB34}"/>
              </a:ext>
            </a:extLst>
          </p:cNvPr>
          <p:cNvSpPr>
            <a:spLocks noGrp="1"/>
          </p:cNvSpPr>
          <p:nvPr>
            <p:ph type="title"/>
          </p:nvPr>
        </p:nvSpPr>
        <p:spPr/>
        <p:txBody>
          <a:bodyPr/>
          <a:lstStyle/>
          <a:p>
            <a:r>
              <a:rPr lang="en-US" dirty="0"/>
              <a:t>Executive summary</a:t>
            </a:r>
          </a:p>
        </p:txBody>
      </p:sp>
      <p:sp>
        <p:nvSpPr>
          <p:cNvPr id="6" name="Text Placeholder 1">
            <a:extLst>
              <a:ext uri="{FF2B5EF4-FFF2-40B4-BE49-F238E27FC236}">
                <a16:creationId xmlns:a16="http://schemas.microsoft.com/office/drawing/2014/main" id="{EBCB658A-9226-6872-E08B-DFCBBCF94764}"/>
              </a:ext>
            </a:extLst>
          </p:cNvPr>
          <p:cNvSpPr>
            <a:spLocks noGrp="1"/>
          </p:cNvSpPr>
          <p:nvPr>
            <p:ph type="body" idx="1"/>
          </p:nvPr>
        </p:nvSpPr>
        <p:spPr>
          <a:xfrm>
            <a:off x="324233" y="1558533"/>
            <a:ext cx="11495400" cy="4662871"/>
          </a:xfrm>
        </p:spPr>
        <p:txBody>
          <a:bodyPr/>
          <a:lstStyle/>
          <a:p>
            <a:pPr marL="50800" indent="0">
              <a:buNone/>
            </a:pPr>
            <a:r>
              <a:rPr lang="en-US" sz="2000" dirty="0"/>
              <a:t>The ESA EO Space Data Preservation System provides archiving, preservation and retrieval of ESA and Third-Party Missions EO data records and associated information.</a:t>
            </a:r>
          </a:p>
          <a:p>
            <a:pPr marL="50800" indent="0">
              <a:buNone/>
            </a:pPr>
            <a:r>
              <a:rPr lang="en-US" sz="2000" dirty="0"/>
              <a:t>The main challenge of the archive is the sheer volume of data, the copious number of files, the diversity of formats and the yearly increase of data produced. </a:t>
            </a:r>
          </a:p>
          <a:p>
            <a:pPr marL="50800" indent="0">
              <a:buNone/>
            </a:pPr>
            <a:r>
              <a:rPr lang="en-US" sz="2000" dirty="0"/>
              <a:t>The archive is constantly enhanced to facilitate the archival process by using technological innovation and practices. To save energy, thus making the archive and its hardware environmentally friendly, green computing technologies are favorable.</a:t>
            </a:r>
          </a:p>
          <a:p>
            <a:pPr marL="50800" indent="0">
              <a:buNone/>
            </a:pPr>
            <a:r>
              <a:rPr lang="en-US" sz="2000" dirty="0"/>
              <a:t>This presentation describes the functionalities and the architecture of the archive, the data archived, the different challenges driving its evolution and the planned future upgrades that will ease archiving operations.</a:t>
            </a:r>
          </a:p>
          <a:p>
            <a:pPr marL="50800" indent="0">
              <a:buNone/>
            </a:pPr>
            <a:r>
              <a:rPr lang="en-US" sz="2000" dirty="0"/>
              <a:t>A snapshot of the workshop held in ESA/ESRIN in March is also included presenting similar challenges faced daily by different Archives and agencies involved in similar operations.</a:t>
            </a:r>
          </a:p>
        </p:txBody>
      </p:sp>
    </p:spTree>
    <p:extLst>
      <p:ext uri="{BB962C8B-B14F-4D97-AF65-F5344CB8AC3E}">
        <p14:creationId xmlns:p14="http://schemas.microsoft.com/office/powerpoint/2010/main" val="63667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F709B-C407-AE8D-05D0-FFD05B7833FA}"/>
              </a:ext>
            </a:extLst>
          </p:cNvPr>
          <p:cNvSpPr>
            <a:spLocks noGrp="1"/>
          </p:cNvSpPr>
          <p:nvPr>
            <p:ph type="body" idx="1"/>
          </p:nvPr>
        </p:nvSpPr>
        <p:spPr>
          <a:xfrm>
            <a:off x="407842" y="3654433"/>
            <a:ext cx="8554540" cy="4662871"/>
          </a:xfrm>
        </p:spPr>
        <p:txBody>
          <a:bodyPr/>
          <a:lstStyle/>
          <a:p>
            <a:pPr marL="50800" indent="0" algn="just">
              <a:buNone/>
            </a:pPr>
            <a:r>
              <a:rPr lang="en-US" sz="1700" dirty="0"/>
              <a:t>The result of this study have been used as input of the Archive Technologies Evolution White Paper </a:t>
            </a:r>
          </a:p>
          <a:p>
            <a:pPr marL="50800" indent="0" algn="just">
              <a:buNone/>
            </a:pPr>
            <a:r>
              <a:rPr lang="en-US" sz="1700" dirty="0"/>
              <a:t>(</a:t>
            </a:r>
            <a:r>
              <a:rPr lang="en-US" sz="1700" dirty="0">
                <a:hlinkClick r:id="rId2"/>
              </a:rPr>
              <a:t>https://ceos.org/document_management/Working_Groups/WGISS/Interest_Groups/Data_Stewardship/White_Papers/Archive%20Technology%20Evolution%20White%20Paper.pdf</a:t>
            </a:r>
            <a:r>
              <a:rPr lang="en-US" sz="1700" dirty="0"/>
              <a:t>)</a:t>
            </a:r>
          </a:p>
          <a:p>
            <a:pPr marL="50800" indent="0" algn="just">
              <a:buNone/>
            </a:pPr>
            <a:endParaRPr lang="en-US" sz="1700" dirty="0"/>
          </a:p>
          <a:p>
            <a:pPr marL="50800" indent="0" algn="just">
              <a:buNone/>
            </a:pPr>
            <a:r>
              <a:rPr lang="en-US" sz="1700" dirty="0"/>
              <a:t>Upcoming Technology for the Long-Term Digital Preservation Workshop in ESA – November 2023. </a:t>
            </a:r>
          </a:p>
          <a:p>
            <a:pPr marL="50800" indent="0" algn="just">
              <a:buNone/>
            </a:pPr>
            <a:r>
              <a:rPr lang="en-US" sz="1700" dirty="0"/>
              <a:t>The result of the workshop will be presented at WGISS#57 meeting.</a:t>
            </a:r>
          </a:p>
          <a:p>
            <a:pPr marL="50800" indent="0" algn="just">
              <a:buNone/>
            </a:pPr>
            <a:endParaRPr lang="en-US" sz="1700" dirty="0"/>
          </a:p>
        </p:txBody>
      </p:sp>
      <p:sp>
        <p:nvSpPr>
          <p:cNvPr id="3" name="Title 2">
            <a:extLst>
              <a:ext uri="{FF2B5EF4-FFF2-40B4-BE49-F238E27FC236}">
                <a16:creationId xmlns:a16="http://schemas.microsoft.com/office/drawing/2014/main" id="{FC471491-558F-665F-96B5-1AEF983BE168}"/>
              </a:ext>
            </a:extLst>
          </p:cNvPr>
          <p:cNvSpPr>
            <a:spLocks noGrp="1"/>
          </p:cNvSpPr>
          <p:nvPr>
            <p:ph type="title"/>
          </p:nvPr>
        </p:nvSpPr>
        <p:spPr/>
        <p:txBody>
          <a:bodyPr/>
          <a:lstStyle/>
          <a:p>
            <a:r>
              <a:rPr lang="en-US" dirty="0"/>
              <a:t>Conclusion</a:t>
            </a:r>
          </a:p>
        </p:txBody>
      </p:sp>
      <p:pic>
        <p:nvPicPr>
          <p:cNvPr id="5" name="Picture 4">
            <a:extLst>
              <a:ext uri="{FF2B5EF4-FFF2-40B4-BE49-F238E27FC236}">
                <a16:creationId xmlns:a16="http://schemas.microsoft.com/office/drawing/2014/main" id="{BCBE016F-D9F7-79F4-3799-73A2BF7623FF}"/>
              </a:ext>
            </a:extLst>
          </p:cNvPr>
          <p:cNvPicPr>
            <a:picLocks noChangeAspect="1"/>
          </p:cNvPicPr>
          <p:nvPr/>
        </p:nvPicPr>
        <p:blipFill>
          <a:blip r:embed="rId3"/>
          <a:stretch>
            <a:fillRect/>
          </a:stretch>
        </p:blipFill>
        <p:spPr>
          <a:xfrm>
            <a:off x="8962382" y="3638613"/>
            <a:ext cx="3149231" cy="2685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C2730DE0-75C1-E1D3-1486-25926BF89C6E}"/>
              </a:ext>
            </a:extLst>
          </p:cNvPr>
          <p:cNvSpPr txBox="1"/>
          <p:nvPr/>
        </p:nvSpPr>
        <p:spPr>
          <a:xfrm>
            <a:off x="176048" y="1105488"/>
            <a:ext cx="11393363" cy="2970044"/>
          </a:xfrm>
          <a:prstGeom prst="rect">
            <a:avLst/>
          </a:prstGeom>
          <a:noFill/>
        </p:spPr>
        <p:txBody>
          <a:bodyPr wrap="square" rtlCol="0">
            <a:spAutoFit/>
          </a:bodyPr>
          <a:lstStyle/>
          <a:p>
            <a:pPr marL="336550" indent="-285750" algn="just">
              <a:buFont typeface="Wingdings" panose="05000000000000000000" pitchFamily="2" charset="2"/>
              <a:buChar char="v"/>
            </a:pPr>
            <a:r>
              <a:rPr lang="en-US" sz="1700" dirty="0">
                <a:solidFill>
                  <a:schemeClr val="dk1"/>
                </a:solidFill>
              </a:rPr>
              <a:t>After analyzing the market, the current situation of the Archive and the reference guidelines the best solution for updating the Archive is a hybrid cloud model, which integrates the current tape storage infrastructure with a flexible model that facilitates access and improves its online capabilities.</a:t>
            </a:r>
          </a:p>
          <a:p>
            <a:pPr marL="336550" indent="-285750" algn="just">
              <a:buFont typeface="Wingdings" panose="05000000000000000000" pitchFamily="2" charset="2"/>
              <a:buChar char="v"/>
            </a:pPr>
            <a:r>
              <a:rPr lang="en-US" sz="1700" dirty="0">
                <a:solidFill>
                  <a:schemeClr val="dk1"/>
                </a:solidFill>
              </a:rPr>
              <a:t>The current Tape Library work-life has been considered sufficient to cover the needs of the coming years and therefore, the recommendation is to continue using it for some years now. The archive manager shall be replaced by any of the identified alternatives or by an integration into cloud services or by a hybrid solution. </a:t>
            </a:r>
          </a:p>
          <a:p>
            <a:pPr marL="336550" indent="-285750" algn="just">
              <a:buFont typeface="Wingdings" panose="05000000000000000000" pitchFamily="2" charset="2"/>
              <a:buChar char="v"/>
            </a:pPr>
            <a:r>
              <a:rPr lang="en-US" sz="1700" dirty="0"/>
              <a:t>One understated advantage of continuing to use tape-based archives is the always increasing security concerns. Malicious encryption or deletion of the data is not possible or highly complicated. Moreover, to reduce energy consumption and carbon emissions using tape storage instead of hard disk is an effective solution.</a:t>
            </a:r>
          </a:p>
          <a:p>
            <a:pPr marL="50800" indent="0" algn="just">
              <a:buNone/>
            </a:pPr>
            <a:endParaRPr lang="en-US" sz="1700" dirty="0">
              <a:solidFill>
                <a:schemeClr val="dk1"/>
              </a:solidFill>
            </a:endParaRPr>
          </a:p>
          <a:p>
            <a:endParaRPr lang="en-US" sz="1700" dirty="0"/>
          </a:p>
        </p:txBody>
      </p:sp>
    </p:spTree>
    <p:extLst>
      <p:ext uri="{BB962C8B-B14F-4D97-AF65-F5344CB8AC3E}">
        <p14:creationId xmlns:p14="http://schemas.microsoft.com/office/powerpoint/2010/main" val="299007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C9060-FF78-9015-FC59-2E2B99534D12}"/>
              </a:ext>
            </a:extLst>
          </p:cNvPr>
          <p:cNvSpPr>
            <a:spLocks noGrp="1"/>
          </p:cNvSpPr>
          <p:nvPr>
            <p:ph type="body" idx="1"/>
          </p:nvPr>
        </p:nvSpPr>
        <p:spPr>
          <a:xfrm>
            <a:off x="324233" y="1558533"/>
            <a:ext cx="5911675" cy="4662871"/>
          </a:xfrm>
        </p:spPr>
        <p:txBody>
          <a:bodyPr/>
          <a:lstStyle/>
          <a:p>
            <a:r>
              <a:rPr lang="en-US" altLang="en-US" sz="2000" dirty="0"/>
              <a:t>Dedicated Sentinels LTA using different technology:</a:t>
            </a:r>
          </a:p>
          <a:p>
            <a:pPr marL="914400" lvl="2" indent="-406400">
              <a:spcBef>
                <a:spcPts val="1000"/>
              </a:spcBef>
              <a:buSzPts val="2800"/>
              <a:buFont typeface="Noto Sans Symbols"/>
              <a:buChar char="❖"/>
            </a:pPr>
            <a:r>
              <a:rPr lang="en-US" altLang="en-US" sz="1600" dirty="0"/>
              <a:t>Cloud</a:t>
            </a:r>
          </a:p>
          <a:p>
            <a:pPr marL="914400" lvl="2" indent="-406400">
              <a:spcBef>
                <a:spcPts val="1000"/>
              </a:spcBef>
              <a:buSzPts val="2800"/>
              <a:buFont typeface="Noto Sans Symbols"/>
              <a:buChar char="❖"/>
            </a:pPr>
            <a:r>
              <a:rPr lang="en-US" altLang="en-US" sz="1600" dirty="0"/>
              <a:t>Disk</a:t>
            </a:r>
          </a:p>
          <a:p>
            <a:pPr marL="914400" lvl="2" indent="-406400">
              <a:spcBef>
                <a:spcPts val="1000"/>
              </a:spcBef>
              <a:buSzPts val="2800"/>
              <a:buFont typeface="Noto Sans Symbols"/>
              <a:buChar char="❖"/>
            </a:pPr>
            <a:r>
              <a:rPr lang="en-US" altLang="en-US" sz="1600" dirty="0"/>
              <a:t>Tape</a:t>
            </a:r>
          </a:p>
          <a:p>
            <a:pPr marL="914400" lvl="2" indent="-406400">
              <a:spcBef>
                <a:spcPts val="1000"/>
              </a:spcBef>
              <a:buSzPts val="2800"/>
              <a:buFont typeface="Noto Sans Symbols"/>
              <a:buChar char="❖"/>
            </a:pPr>
            <a:r>
              <a:rPr lang="en-US" altLang="en-US" sz="1600" dirty="0"/>
              <a:t>Optical medium</a:t>
            </a:r>
          </a:p>
          <a:p>
            <a:r>
              <a:rPr lang="en-US" altLang="en-US" sz="2000" dirty="0"/>
              <a:t> ESA EO Archive, two archives, two copies of the data each:</a:t>
            </a:r>
          </a:p>
          <a:p>
            <a:pPr marL="914400" lvl="2" indent="-406400">
              <a:spcBef>
                <a:spcPts val="1000"/>
              </a:spcBef>
              <a:buSzPts val="2800"/>
              <a:buFont typeface="Noto Sans Symbols"/>
              <a:buChar char="❖"/>
            </a:pPr>
            <a:r>
              <a:rPr lang="en-US" altLang="en-US" sz="1600" dirty="0"/>
              <a:t>Master Archive (DAMPS – External Service)</a:t>
            </a:r>
          </a:p>
          <a:p>
            <a:pPr marL="914400" lvl="2" indent="-406400">
              <a:spcBef>
                <a:spcPts val="1000"/>
              </a:spcBef>
              <a:buSzPts val="2800"/>
              <a:buFont typeface="Noto Sans Symbols"/>
              <a:buChar char="❖"/>
            </a:pPr>
            <a:r>
              <a:rPr lang="en-US" altLang="en-US" sz="1600" dirty="0"/>
              <a:t>Space Data Preservation Archive (ESA/ESRIN, Cold Back-up)</a:t>
            </a:r>
          </a:p>
          <a:p>
            <a:r>
              <a:rPr lang="en-US" altLang="en-US" sz="2000" dirty="0"/>
              <a:t>Dissemination to users through Cloud based dissemination services</a:t>
            </a:r>
          </a:p>
          <a:p>
            <a:endParaRPr lang="en-US" dirty="0"/>
          </a:p>
        </p:txBody>
      </p:sp>
      <p:sp>
        <p:nvSpPr>
          <p:cNvPr id="3" name="Title 2">
            <a:extLst>
              <a:ext uri="{FF2B5EF4-FFF2-40B4-BE49-F238E27FC236}">
                <a16:creationId xmlns:a16="http://schemas.microsoft.com/office/drawing/2014/main" id="{6A5CE1CD-A1EE-5E92-17C2-174D5BB2B3DE}"/>
              </a:ext>
            </a:extLst>
          </p:cNvPr>
          <p:cNvSpPr>
            <a:spLocks noGrp="1"/>
          </p:cNvSpPr>
          <p:nvPr>
            <p:ph type="title"/>
          </p:nvPr>
        </p:nvSpPr>
        <p:spPr/>
        <p:txBody>
          <a:bodyPr/>
          <a:lstStyle/>
          <a:p>
            <a:r>
              <a:rPr lang="en-US" dirty="0"/>
              <a:t>ESA EO Archives</a:t>
            </a:r>
          </a:p>
        </p:txBody>
      </p:sp>
      <p:pic>
        <p:nvPicPr>
          <p:cNvPr id="4" name="Graphic 3" descr="Satellite dish with solid fill">
            <a:extLst>
              <a:ext uri="{FF2B5EF4-FFF2-40B4-BE49-F238E27FC236}">
                <a16:creationId xmlns:a16="http://schemas.microsoft.com/office/drawing/2014/main" id="{323B803E-6150-DE8D-8176-E481FF911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4410" y="2231305"/>
            <a:ext cx="914400" cy="914400"/>
          </a:xfrm>
          <a:prstGeom prst="rect">
            <a:avLst/>
          </a:prstGeom>
        </p:spPr>
      </p:pic>
      <p:sp>
        <p:nvSpPr>
          <p:cNvPr id="5" name="TextBox 4">
            <a:extLst>
              <a:ext uri="{FF2B5EF4-FFF2-40B4-BE49-F238E27FC236}">
                <a16:creationId xmlns:a16="http://schemas.microsoft.com/office/drawing/2014/main" id="{3D21F0C4-F2BE-CB40-71E0-76D938F42A48}"/>
              </a:ext>
            </a:extLst>
          </p:cNvPr>
          <p:cNvSpPr txBox="1"/>
          <p:nvPr/>
        </p:nvSpPr>
        <p:spPr>
          <a:xfrm>
            <a:off x="6096000" y="3145705"/>
            <a:ext cx="2212560" cy="461665"/>
          </a:xfrm>
          <a:prstGeom prst="rect">
            <a:avLst/>
          </a:prstGeom>
          <a:noFill/>
        </p:spPr>
        <p:txBody>
          <a:bodyPr wrap="square" rtlCol="0">
            <a:spAutoFit/>
          </a:bodyPr>
          <a:lstStyle/>
          <a:p>
            <a:pPr algn="ctr"/>
            <a:r>
              <a:rPr lang="en-US" sz="1200" dirty="0"/>
              <a:t>Sentinels </a:t>
            </a:r>
            <a:br>
              <a:rPr lang="en-US" sz="1200" dirty="0"/>
            </a:br>
            <a:r>
              <a:rPr lang="en-US" sz="1200" dirty="0"/>
              <a:t>(Copernicus </a:t>
            </a:r>
            <a:r>
              <a:rPr lang="en-US" sz="1200" dirty="0" err="1"/>
              <a:t>programme</a:t>
            </a:r>
            <a:r>
              <a:rPr lang="en-US" sz="1200" dirty="0"/>
              <a:t>)</a:t>
            </a:r>
          </a:p>
        </p:txBody>
      </p:sp>
      <p:pic>
        <p:nvPicPr>
          <p:cNvPr id="6" name="Graphic 5" descr="Satellite dish with solid fill">
            <a:extLst>
              <a:ext uri="{FF2B5EF4-FFF2-40B4-BE49-F238E27FC236}">
                <a16:creationId xmlns:a16="http://schemas.microsoft.com/office/drawing/2014/main" id="{E8A68A45-F5E9-47A8-BDAE-9AEFAB62B1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2346" y="1487859"/>
            <a:ext cx="914400" cy="914400"/>
          </a:xfrm>
          <a:prstGeom prst="rect">
            <a:avLst/>
          </a:prstGeom>
        </p:spPr>
      </p:pic>
      <p:sp>
        <p:nvSpPr>
          <p:cNvPr id="7" name="TextBox 6">
            <a:extLst>
              <a:ext uri="{FF2B5EF4-FFF2-40B4-BE49-F238E27FC236}">
                <a16:creationId xmlns:a16="http://schemas.microsoft.com/office/drawing/2014/main" id="{56400ED7-6B01-9B30-CC98-8A16749DF67D}"/>
              </a:ext>
            </a:extLst>
          </p:cNvPr>
          <p:cNvSpPr txBox="1"/>
          <p:nvPr/>
        </p:nvSpPr>
        <p:spPr>
          <a:xfrm>
            <a:off x="7499770" y="1892271"/>
            <a:ext cx="2100075"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t>ESA EO Missions</a:t>
            </a:r>
          </a:p>
          <a:p>
            <a:pPr marL="285750" indent="-285750">
              <a:buFont typeface="Arial" panose="020B0604020202020204" pitchFamily="34" charset="0"/>
              <a:buChar char="•"/>
            </a:pPr>
            <a:r>
              <a:rPr lang="en-US" sz="1200" dirty="0"/>
              <a:t>Third-party Missions</a:t>
            </a:r>
          </a:p>
        </p:txBody>
      </p:sp>
      <p:pic>
        <p:nvPicPr>
          <p:cNvPr id="8" name="Graphic 7" descr="Database with solid fill">
            <a:extLst>
              <a:ext uri="{FF2B5EF4-FFF2-40B4-BE49-F238E27FC236}">
                <a16:creationId xmlns:a16="http://schemas.microsoft.com/office/drawing/2014/main" id="{BB03B310-FFFE-13B0-BB8E-104FA0174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8751" y="1863664"/>
            <a:ext cx="914400" cy="914400"/>
          </a:xfrm>
          <a:prstGeom prst="rect">
            <a:avLst/>
          </a:prstGeom>
        </p:spPr>
      </p:pic>
      <p:sp>
        <p:nvSpPr>
          <p:cNvPr id="9" name="TextBox 8">
            <a:extLst>
              <a:ext uri="{FF2B5EF4-FFF2-40B4-BE49-F238E27FC236}">
                <a16:creationId xmlns:a16="http://schemas.microsoft.com/office/drawing/2014/main" id="{F8BB539C-6E3E-C343-1F1C-75AC4C3F2E5A}"/>
              </a:ext>
            </a:extLst>
          </p:cNvPr>
          <p:cNvSpPr txBox="1"/>
          <p:nvPr/>
        </p:nvSpPr>
        <p:spPr>
          <a:xfrm>
            <a:off x="10047703" y="2079608"/>
            <a:ext cx="1475417" cy="523220"/>
          </a:xfrm>
          <a:prstGeom prst="rect">
            <a:avLst/>
          </a:prstGeom>
          <a:noFill/>
        </p:spPr>
        <p:txBody>
          <a:bodyPr wrap="square" rtlCol="0">
            <a:spAutoFit/>
          </a:bodyPr>
          <a:lstStyle/>
          <a:p>
            <a:r>
              <a:rPr lang="en-US" sz="1400" dirty="0"/>
              <a:t>Reprocessing </a:t>
            </a:r>
          </a:p>
          <a:p>
            <a:r>
              <a:rPr lang="en-US" sz="1400" dirty="0"/>
              <a:t>Campaigns</a:t>
            </a:r>
          </a:p>
        </p:txBody>
      </p:sp>
      <p:sp>
        <p:nvSpPr>
          <p:cNvPr id="10" name="Rectangle: Rounded Corners 9">
            <a:extLst>
              <a:ext uri="{FF2B5EF4-FFF2-40B4-BE49-F238E27FC236}">
                <a16:creationId xmlns:a16="http://schemas.microsoft.com/office/drawing/2014/main" id="{5ADA9090-0F14-21F1-4412-930EC39590DD}"/>
              </a:ext>
            </a:extLst>
          </p:cNvPr>
          <p:cNvSpPr/>
          <p:nvPr/>
        </p:nvSpPr>
        <p:spPr>
          <a:xfrm>
            <a:off x="6123200" y="4491995"/>
            <a:ext cx="2753139" cy="1729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Copernicus </a:t>
            </a:r>
            <a:r>
              <a:rPr lang="en-US" sz="1400" dirty="0" err="1"/>
              <a:t>Programme</a:t>
            </a:r>
            <a:r>
              <a:rPr lang="en-US" sz="1400" dirty="0"/>
              <a:t> LTA</a:t>
            </a:r>
            <a:br>
              <a:rPr lang="en-US" sz="1400" dirty="0"/>
            </a:br>
            <a:endParaRPr lang="en-US" sz="1400" dirty="0"/>
          </a:p>
          <a:p>
            <a:pPr marL="285750" indent="-285750">
              <a:buFont typeface="Arial" panose="020B0604020202020204" pitchFamily="34" charset="0"/>
              <a:buChar char="•"/>
            </a:pPr>
            <a:r>
              <a:rPr lang="en-US" sz="1400" dirty="0"/>
              <a:t>France</a:t>
            </a:r>
          </a:p>
          <a:p>
            <a:pPr marL="285750" indent="-285750">
              <a:buFont typeface="Arial" panose="020B0604020202020204" pitchFamily="34" charset="0"/>
              <a:buChar char="•"/>
            </a:pPr>
            <a:r>
              <a:rPr lang="en-US" sz="1400" dirty="0"/>
              <a:t>Poland</a:t>
            </a:r>
          </a:p>
          <a:p>
            <a:pPr marL="285750" indent="-285750">
              <a:buFont typeface="Arial" panose="020B0604020202020204" pitchFamily="34" charset="0"/>
              <a:buChar char="•"/>
            </a:pPr>
            <a:r>
              <a:rPr lang="en-US" sz="1400" dirty="0"/>
              <a:t>Italy</a:t>
            </a:r>
          </a:p>
          <a:p>
            <a:pPr marL="285750" indent="-285750">
              <a:buFont typeface="Arial" panose="020B0604020202020204" pitchFamily="34" charset="0"/>
              <a:buChar char="•"/>
            </a:pPr>
            <a:r>
              <a:rPr lang="en-US" sz="1400" dirty="0"/>
              <a:t>Germany</a:t>
            </a:r>
          </a:p>
          <a:p>
            <a:pPr algn="ctr"/>
            <a:endParaRPr lang="en-US" sz="1400" dirty="0"/>
          </a:p>
        </p:txBody>
      </p:sp>
      <p:sp>
        <p:nvSpPr>
          <p:cNvPr id="11" name="Rectangle: Rounded Corners 10">
            <a:extLst>
              <a:ext uri="{FF2B5EF4-FFF2-40B4-BE49-F238E27FC236}">
                <a16:creationId xmlns:a16="http://schemas.microsoft.com/office/drawing/2014/main" id="{5CBBACFF-0396-4BD1-802F-EF9F7950BA0F}"/>
              </a:ext>
            </a:extLst>
          </p:cNvPr>
          <p:cNvSpPr/>
          <p:nvPr/>
        </p:nvSpPr>
        <p:spPr>
          <a:xfrm>
            <a:off x="9093596" y="3407315"/>
            <a:ext cx="2991885" cy="1729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ESA EO Archives </a:t>
            </a:r>
            <a:br>
              <a:rPr lang="en-US" sz="1400" dirty="0"/>
            </a:br>
            <a:endParaRPr lang="en-US" sz="1400" dirty="0"/>
          </a:p>
          <a:p>
            <a:pPr marL="285750" indent="-285750">
              <a:buFont typeface="Arial" panose="020B0604020202020204" pitchFamily="34" charset="0"/>
              <a:buChar char="•"/>
            </a:pPr>
            <a:r>
              <a:rPr lang="en-US" sz="1400" dirty="0"/>
              <a:t>France (DAMPS)</a:t>
            </a:r>
          </a:p>
          <a:p>
            <a:pPr marL="285750" indent="-285750">
              <a:buFont typeface="Arial" panose="020B0604020202020204" pitchFamily="34" charset="0"/>
              <a:buChar char="•"/>
            </a:pPr>
            <a:r>
              <a:rPr lang="en-US" sz="1400" dirty="0"/>
              <a:t>Luxemburg (DAMPS)</a:t>
            </a:r>
          </a:p>
          <a:p>
            <a:pPr marL="285750" indent="-285750">
              <a:buFont typeface="Arial" panose="020B0604020202020204" pitchFamily="34" charset="0"/>
              <a:buChar char="•"/>
            </a:pPr>
            <a:r>
              <a:rPr lang="en-US" sz="1400" dirty="0"/>
              <a:t>ITALY (CBA, ESA Premises)</a:t>
            </a:r>
          </a:p>
          <a:p>
            <a:pPr algn="ctr"/>
            <a:endParaRPr lang="en-US" sz="1400" dirty="0"/>
          </a:p>
        </p:txBody>
      </p:sp>
      <p:cxnSp>
        <p:nvCxnSpPr>
          <p:cNvPr id="12" name="Straight Arrow Connector 11">
            <a:extLst>
              <a:ext uri="{FF2B5EF4-FFF2-40B4-BE49-F238E27FC236}">
                <a16:creationId xmlns:a16="http://schemas.microsoft.com/office/drawing/2014/main" id="{F8670800-8396-3191-8B8E-64D149B83A47}"/>
              </a:ext>
            </a:extLst>
          </p:cNvPr>
          <p:cNvCxnSpPr>
            <a:cxnSpLocks/>
          </p:cNvCxnSpPr>
          <p:nvPr/>
        </p:nvCxnSpPr>
        <p:spPr>
          <a:xfrm>
            <a:off x="7067318" y="3734164"/>
            <a:ext cx="269924" cy="66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6950B5-6305-59B3-2C97-14018C02681A}"/>
              </a:ext>
            </a:extLst>
          </p:cNvPr>
          <p:cNvCxnSpPr>
            <a:cxnSpLocks/>
          </p:cNvCxnSpPr>
          <p:nvPr/>
        </p:nvCxnSpPr>
        <p:spPr>
          <a:xfrm>
            <a:off x="9289801" y="2459547"/>
            <a:ext cx="352854" cy="686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42AABB-8AE7-DC2E-2F25-CB233A820FFC}"/>
              </a:ext>
            </a:extLst>
          </p:cNvPr>
          <p:cNvCxnSpPr>
            <a:cxnSpLocks/>
          </p:cNvCxnSpPr>
          <p:nvPr/>
        </p:nvCxnSpPr>
        <p:spPr>
          <a:xfrm>
            <a:off x="10853414" y="2684277"/>
            <a:ext cx="328338" cy="578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48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D8FA9-FA3C-FBE7-82E1-C3E818A4497F}"/>
              </a:ext>
            </a:extLst>
          </p:cNvPr>
          <p:cNvSpPr>
            <a:spLocks noGrp="1"/>
          </p:cNvSpPr>
          <p:nvPr>
            <p:ph type="body" idx="1"/>
          </p:nvPr>
        </p:nvSpPr>
        <p:spPr>
          <a:xfrm>
            <a:off x="324233" y="1558533"/>
            <a:ext cx="7001853" cy="4662871"/>
          </a:xfrm>
        </p:spPr>
        <p:txBody>
          <a:bodyPr/>
          <a:lstStyle/>
          <a:p>
            <a:pPr marL="50800" indent="0">
              <a:buNone/>
            </a:pPr>
            <a:r>
              <a:rPr lang="en-US" sz="1600" dirty="0"/>
              <a:t>The Space Data Preservation Archive is a data archive deployed at ESA/ESRIN premises to allow seamless archiving and extraction of data. The archive is the front-end of the following long term archiving services:</a:t>
            </a:r>
          </a:p>
          <a:p>
            <a:endParaRPr lang="en-US" sz="1600" dirty="0"/>
          </a:p>
          <a:p>
            <a:r>
              <a:rPr lang="en-US" sz="1600" dirty="0"/>
              <a:t>Second copy of the Master Archive</a:t>
            </a:r>
          </a:p>
          <a:p>
            <a:r>
              <a:rPr lang="en-US" sz="1600" dirty="0"/>
              <a:t>Long Term Archive of ESA EO Datasets not part of the “Master” suite (e.g. Unconsolidated data, flagged data)</a:t>
            </a:r>
          </a:p>
          <a:p>
            <a:r>
              <a:rPr lang="en-US" sz="1600" dirty="0"/>
              <a:t>Unique RAW data </a:t>
            </a:r>
          </a:p>
          <a:p>
            <a:r>
              <a:rPr lang="en-US" sz="1600" dirty="0"/>
              <a:t>Direct Connection to Missions Ground Segment</a:t>
            </a:r>
          </a:p>
          <a:p>
            <a:r>
              <a:rPr lang="en-US" sz="1600" dirty="0"/>
              <a:t>Direct ingestion of ESA and Third-Party Live Missions</a:t>
            </a:r>
          </a:p>
          <a:p>
            <a:r>
              <a:rPr lang="en-US" sz="1600" dirty="0"/>
              <a:t>Disaster Recovery of data from other ESA directorates (ESA-SCI, ESA-HRE, ESA-OPS) using a specific Front-end Circulator</a:t>
            </a:r>
          </a:p>
          <a:p>
            <a:endParaRPr lang="en-US" sz="1600" dirty="0"/>
          </a:p>
          <a:p>
            <a:pPr marL="50800" indent="0">
              <a:buNone/>
            </a:pPr>
            <a:r>
              <a:rPr lang="en-US" sz="1600" dirty="0"/>
              <a:t>The archive is operative 24/7 and receives automatically Live data acquired by ESA and Third Party Live EO Missions</a:t>
            </a:r>
          </a:p>
          <a:p>
            <a:pPr marL="50800" indent="0">
              <a:buNone/>
            </a:pPr>
            <a:endParaRPr lang="en-US" sz="1600" dirty="0"/>
          </a:p>
        </p:txBody>
      </p:sp>
      <p:sp>
        <p:nvSpPr>
          <p:cNvPr id="3" name="Title 2">
            <a:extLst>
              <a:ext uri="{FF2B5EF4-FFF2-40B4-BE49-F238E27FC236}">
                <a16:creationId xmlns:a16="http://schemas.microsoft.com/office/drawing/2014/main" id="{44416D84-9FB7-8AE2-01F5-9DDA95159602}"/>
              </a:ext>
            </a:extLst>
          </p:cNvPr>
          <p:cNvSpPr>
            <a:spLocks noGrp="1"/>
          </p:cNvSpPr>
          <p:nvPr>
            <p:ph type="title"/>
          </p:nvPr>
        </p:nvSpPr>
        <p:spPr/>
        <p:txBody>
          <a:bodyPr/>
          <a:lstStyle/>
          <a:p>
            <a:r>
              <a:rPr lang="en-US" dirty="0"/>
              <a:t>Space Data Preservation Archive</a:t>
            </a:r>
          </a:p>
        </p:txBody>
      </p:sp>
      <p:pic>
        <p:nvPicPr>
          <p:cNvPr id="4" name="Picture 3">
            <a:extLst>
              <a:ext uri="{FF2B5EF4-FFF2-40B4-BE49-F238E27FC236}">
                <a16:creationId xmlns:a16="http://schemas.microsoft.com/office/drawing/2014/main" id="{81A7C977-25D4-F046-DED8-58759419A437}"/>
              </a:ext>
            </a:extLst>
          </p:cNvPr>
          <p:cNvPicPr>
            <a:picLocks noChangeAspect="1"/>
          </p:cNvPicPr>
          <p:nvPr/>
        </p:nvPicPr>
        <p:blipFill>
          <a:blip r:embed="rId2"/>
          <a:stretch>
            <a:fillRect/>
          </a:stretch>
        </p:blipFill>
        <p:spPr>
          <a:xfrm>
            <a:off x="7326086" y="2035629"/>
            <a:ext cx="4127658" cy="3263838"/>
          </a:xfrm>
          <a:prstGeom prst="rect">
            <a:avLst/>
          </a:prstGeom>
        </p:spPr>
      </p:pic>
    </p:spTree>
    <p:extLst>
      <p:ext uri="{BB962C8B-B14F-4D97-AF65-F5344CB8AC3E}">
        <p14:creationId xmlns:p14="http://schemas.microsoft.com/office/powerpoint/2010/main" val="289091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7E215-0E51-CF5A-13AD-D7691A078470}"/>
              </a:ext>
            </a:extLst>
          </p:cNvPr>
          <p:cNvSpPr>
            <a:spLocks noGrp="1"/>
          </p:cNvSpPr>
          <p:nvPr>
            <p:ph type="body" idx="1"/>
          </p:nvPr>
        </p:nvSpPr>
        <p:spPr>
          <a:xfrm>
            <a:off x="324233" y="1558533"/>
            <a:ext cx="6226469" cy="4662871"/>
          </a:xfrm>
        </p:spPr>
        <p:txBody>
          <a:bodyPr/>
          <a:lstStyle/>
          <a:p>
            <a:r>
              <a:rPr lang="en-US" dirty="0"/>
              <a:t>Main Library capable of storing 36 PB of uncompressed near-line data</a:t>
            </a:r>
          </a:p>
          <a:p>
            <a:r>
              <a:rPr lang="en-US" dirty="0"/>
              <a:t>Incoming data written on fast SSD physical storage</a:t>
            </a:r>
          </a:p>
          <a:p>
            <a:r>
              <a:rPr lang="en-US" dirty="0"/>
              <a:t>Data eventually written on Magnetic Tapes</a:t>
            </a:r>
          </a:p>
          <a:p>
            <a:r>
              <a:rPr lang="en-US" dirty="0"/>
              <a:t>Files seen by clients on a virtual file-system</a:t>
            </a:r>
          </a:p>
          <a:p>
            <a:r>
              <a:rPr lang="en-US" dirty="0"/>
              <a:t>Data duplicated over a disaster recovery Robotic Library</a:t>
            </a:r>
          </a:p>
        </p:txBody>
      </p:sp>
      <p:sp>
        <p:nvSpPr>
          <p:cNvPr id="3" name="Title 2">
            <a:extLst>
              <a:ext uri="{FF2B5EF4-FFF2-40B4-BE49-F238E27FC236}">
                <a16:creationId xmlns:a16="http://schemas.microsoft.com/office/drawing/2014/main" id="{38D62064-8FAA-961E-C777-9134CF389108}"/>
              </a:ext>
            </a:extLst>
          </p:cNvPr>
          <p:cNvSpPr>
            <a:spLocks noGrp="1"/>
          </p:cNvSpPr>
          <p:nvPr>
            <p:ph type="title"/>
          </p:nvPr>
        </p:nvSpPr>
        <p:spPr/>
        <p:txBody>
          <a:bodyPr/>
          <a:lstStyle/>
          <a:p>
            <a:r>
              <a:rPr lang="en-US" dirty="0"/>
              <a:t>Archive Infrastructure</a:t>
            </a:r>
          </a:p>
        </p:txBody>
      </p:sp>
      <p:pic>
        <p:nvPicPr>
          <p:cNvPr id="4" name="Content Placeholder 3">
            <a:extLst>
              <a:ext uri="{FF2B5EF4-FFF2-40B4-BE49-F238E27FC236}">
                <a16:creationId xmlns:a16="http://schemas.microsoft.com/office/drawing/2014/main" id="{06AE1F6A-C338-B965-C712-32AB7464A714}"/>
              </a:ext>
            </a:extLst>
          </p:cNvPr>
          <p:cNvPicPr>
            <a:picLocks noChangeAspect="1"/>
          </p:cNvPicPr>
          <p:nvPr/>
        </p:nvPicPr>
        <p:blipFill>
          <a:blip r:embed="rId2"/>
          <a:stretch>
            <a:fillRect/>
          </a:stretch>
        </p:blipFill>
        <p:spPr bwMode="auto">
          <a:xfrm>
            <a:off x="6385810" y="2553459"/>
            <a:ext cx="5660507" cy="267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67858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07DE89-626D-B22E-311D-A08E913C0698}"/>
              </a:ext>
            </a:extLst>
          </p:cNvPr>
          <p:cNvSpPr>
            <a:spLocks noGrp="1"/>
          </p:cNvSpPr>
          <p:nvPr>
            <p:ph type="body" idx="1"/>
          </p:nvPr>
        </p:nvSpPr>
        <p:spPr/>
        <p:txBody>
          <a:bodyPr/>
          <a:lstStyle/>
          <a:p>
            <a:pPr marL="50800" indent="0">
              <a:buNone/>
            </a:pPr>
            <a:r>
              <a:rPr lang="en-US" sz="2000" dirty="0"/>
              <a:t>A vast variety of data:</a:t>
            </a:r>
          </a:p>
          <a:p>
            <a:r>
              <a:rPr lang="en-US" sz="2000" dirty="0"/>
              <a:t>Native format</a:t>
            </a:r>
          </a:p>
          <a:p>
            <a:r>
              <a:rPr lang="en-US" sz="2000" dirty="0"/>
              <a:t>Auxiliary data</a:t>
            </a:r>
          </a:p>
          <a:p>
            <a:r>
              <a:rPr lang="en-US" sz="2000" dirty="0"/>
              <a:t>Documentation</a:t>
            </a:r>
          </a:p>
          <a:p>
            <a:r>
              <a:rPr lang="en-US" sz="2000" dirty="0"/>
              <a:t>Binary files</a:t>
            </a:r>
          </a:p>
          <a:p>
            <a:pPr marL="50800" indent="0">
              <a:buNone/>
            </a:pPr>
            <a:r>
              <a:rPr lang="en-US" sz="2000" dirty="0"/>
              <a:t>However, the favorite format is the EO-SIP, a ZIP archive that includes some additional data:</a:t>
            </a:r>
          </a:p>
          <a:p>
            <a:r>
              <a:rPr lang="en-US" sz="2000" dirty="0"/>
              <a:t>When received it’s not just copied but metadata is extracted</a:t>
            </a:r>
          </a:p>
          <a:p>
            <a:r>
              <a:rPr lang="en-US" sz="2000" dirty="0"/>
              <a:t>Different workflow applies</a:t>
            </a:r>
          </a:p>
          <a:p>
            <a:r>
              <a:rPr lang="en-US" sz="2000" dirty="0"/>
              <a:t>Data is ingested automatically</a:t>
            </a:r>
          </a:p>
          <a:p>
            <a:r>
              <a:rPr lang="en-US" sz="2000" dirty="0"/>
              <a:t>Half of the archive is EO-SIP, more data will be produced in EO-SIP in the future</a:t>
            </a:r>
          </a:p>
          <a:p>
            <a:pPr marL="50800" indent="0">
              <a:buNone/>
            </a:pPr>
            <a:r>
              <a:rPr lang="en-US" sz="2000" dirty="0"/>
              <a:t>We mostly archive, we rarely extract data, data is written once, read rarely (</a:t>
            </a:r>
            <a:r>
              <a:rPr lang="en-US" sz="2000" dirty="0" err="1"/>
              <a:t>worr</a:t>
            </a:r>
            <a:r>
              <a:rPr lang="en-US" sz="2000" dirty="0"/>
              <a:t> ?).</a:t>
            </a:r>
          </a:p>
          <a:p>
            <a:endParaRPr lang="en-US" dirty="0"/>
          </a:p>
        </p:txBody>
      </p:sp>
      <p:sp>
        <p:nvSpPr>
          <p:cNvPr id="3" name="Title 2">
            <a:extLst>
              <a:ext uri="{FF2B5EF4-FFF2-40B4-BE49-F238E27FC236}">
                <a16:creationId xmlns:a16="http://schemas.microsoft.com/office/drawing/2014/main" id="{67CF87BE-1954-DDDA-9183-DC033E0FF985}"/>
              </a:ext>
            </a:extLst>
          </p:cNvPr>
          <p:cNvSpPr>
            <a:spLocks noGrp="1"/>
          </p:cNvSpPr>
          <p:nvPr>
            <p:ph type="title"/>
          </p:nvPr>
        </p:nvSpPr>
        <p:spPr/>
        <p:txBody>
          <a:bodyPr/>
          <a:lstStyle/>
          <a:p>
            <a:r>
              <a:rPr lang="en-US" dirty="0"/>
              <a:t>What do we archive </a:t>
            </a:r>
          </a:p>
        </p:txBody>
      </p:sp>
    </p:spTree>
    <p:extLst>
      <p:ext uri="{BB962C8B-B14F-4D97-AF65-F5344CB8AC3E}">
        <p14:creationId xmlns:p14="http://schemas.microsoft.com/office/powerpoint/2010/main" val="358640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DB57B-EB09-D14E-FBEC-FC9784897B05}"/>
              </a:ext>
            </a:extLst>
          </p:cNvPr>
          <p:cNvSpPr>
            <a:spLocks noGrp="1"/>
          </p:cNvSpPr>
          <p:nvPr>
            <p:ph type="body" idx="1"/>
          </p:nvPr>
        </p:nvSpPr>
        <p:spPr/>
        <p:txBody>
          <a:bodyPr/>
          <a:lstStyle/>
          <a:p>
            <a:r>
              <a:rPr lang="en-US" dirty="0"/>
              <a:t>Seamless archiving of ESA EO Live Missions (24/7)</a:t>
            </a:r>
          </a:p>
          <a:p>
            <a:r>
              <a:rPr lang="en-US" dirty="0"/>
              <a:t>Quick bulk ingestion of reprocessing campaigns</a:t>
            </a:r>
          </a:p>
          <a:p>
            <a:r>
              <a:rPr lang="en-US" dirty="0"/>
              <a:t>Data can be near-line or off-line</a:t>
            </a:r>
          </a:p>
          <a:p>
            <a:r>
              <a:rPr lang="en-US" dirty="0"/>
              <a:t>Data is only bulk extracted</a:t>
            </a:r>
          </a:p>
          <a:p>
            <a:r>
              <a:rPr lang="en-US" dirty="0"/>
              <a:t>No access to users</a:t>
            </a:r>
          </a:p>
          <a:p>
            <a:r>
              <a:rPr lang="en-US" dirty="0"/>
              <a:t>Power efficient solution to be favorite</a:t>
            </a:r>
          </a:p>
          <a:p>
            <a:r>
              <a:rPr lang="en-US" dirty="0"/>
              <a:t>Data duplication</a:t>
            </a:r>
          </a:p>
          <a:p>
            <a:r>
              <a:rPr lang="en-US" dirty="0"/>
              <a:t>Archive capable of handling increase of data produced (5PB increase confirmed in 2024)</a:t>
            </a:r>
          </a:p>
        </p:txBody>
      </p:sp>
      <p:sp>
        <p:nvSpPr>
          <p:cNvPr id="3" name="Title 2">
            <a:extLst>
              <a:ext uri="{FF2B5EF4-FFF2-40B4-BE49-F238E27FC236}">
                <a16:creationId xmlns:a16="http://schemas.microsoft.com/office/drawing/2014/main" id="{F5F16934-508F-6E2B-BC0C-8D213924CA65}"/>
              </a:ext>
            </a:extLst>
          </p:cNvPr>
          <p:cNvSpPr>
            <a:spLocks noGrp="1"/>
          </p:cNvSpPr>
          <p:nvPr>
            <p:ph type="title"/>
          </p:nvPr>
        </p:nvSpPr>
        <p:spPr/>
        <p:txBody>
          <a:bodyPr/>
          <a:lstStyle/>
          <a:p>
            <a:r>
              <a:rPr lang="en-US" dirty="0"/>
              <a:t>Archive requirements	</a:t>
            </a:r>
          </a:p>
        </p:txBody>
      </p:sp>
    </p:spTree>
    <p:extLst>
      <p:ext uri="{BB962C8B-B14F-4D97-AF65-F5344CB8AC3E}">
        <p14:creationId xmlns:p14="http://schemas.microsoft.com/office/powerpoint/2010/main" val="353665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887D7-6366-6318-CE57-9881F55A72F8}"/>
              </a:ext>
            </a:extLst>
          </p:cNvPr>
          <p:cNvSpPr>
            <a:spLocks noGrp="1"/>
          </p:cNvSpPr>
          <p:nvPr>
            <p:ph type="body" idx="1"/>
          </p:nvPr>
        </p:nvSpPr>
        <p:spPr>
          <a:xfrm>
            <a:off x="324233" y="1558533"/>
            <a:ext cx="7785446" cy="4662871"/>
          </a:xfrm>
        </p:spPr>
        <p:txBody>
          <a:bodyPr/>
          <a:lstStyle/>
          <a:p>
            <a:pPr marL="50800" indent="0">
              <a:buNone/>
            </a:pPr>
            <a:r>
              <a:rPr lang="en-US" sz="2000" dirty="0"/>
              <a:t>The archive front-end is a Hierarchical storage management (Oracle HSM) system with data moved into storage tiers depending on user defined rules. In our case, final tier is always tapes of the two Robotic Libraries. With the data always ending onto tapes, the archive has no actual size limitation.</a:t>
            </a:r>
          </a:p>
          <a:p>
            <a:pPr marL="50800" indent="0">
              <a:buNone/>
            </a:pPr>
            <a:r>
              <a:rPr lang="en-US" sz="2000" dirty="0"/>
              <a:t>The tiers are seen by data clients as a single logical archive location and can be accessed using classical network protocols (NFS, Samba) or using a specific ORACLE client where metadata is mounted over network but any Read and Write operations are routed through 16gbp/s </a:t>
            </a:r>
            <a:r>
              <a:rPr lang="en-US" sz="2000" dirty="0" err="1"/>
              <a:t>fibre</a:t>
            </a:r>
            <a:r>
              <a:rPr lang="en-US" sz="2000" dirty="0"/>
              <a:t> optic.</a:t>
            </a:r>
          </a:p>
          <a:p>
            <a:pPr marL="50800" indent="0">
              <a:buNone/>
            </a:pPr>
            <a:r>
              <a:rPr lang="en-US" sz="2000" dirty="0"/>
              <a:t>To do so, the client needs to be in the same Storage Area Network of the HSM and the Robotic Library drives.</a:t>
            </a:r>
          </a:p>
          <a:p>
            <a:pPr marL="50800" indent="0">
              <a:buNone/>
            </a:pPr>
            <a:r>
              <a:rPr lang="en-US" sz="2000" dirty="0"/>
              <a:t>Clients therefore can list and read the data no matter what tier it is, in the background, the HSM moves the data across the tiers accordingly.</a:t>
            </a:r>
          </a:p>
        </p:txBody>
      </p:sp>
      <p:sp>
        <p:nvSpPr>
          <p:cNvPr id="3" name="Title 2">
            <a:extLst>
              <a:ext uri="{FF2B5EF4-FFF2-40B4-BE49-F238E27FC236}">
                <a16:creationId xmlns:a16="http://schemas.microsoft.com/office/drawing/2014/main" id="{066EFCE8-0A60-7B2A-606C-106E5B1A331A}"/>
              </a:ext>
            </a:extLst>
          </p:cNvPr>
          <p:cNvSpPr>
            <a:spLocks noGrp="1"/>
          </p:cNvSpPr>
          <p:nvPr>
            <p:ph type="title"/>
          </p:nvPr>
        </p:nvSpPr>
        <p:spPr/>
        <p:txBody>
          <a:bodyPr/>
          <a:lstStyle/>
          <a:p>
            <a:r>
              <a:rPr lang="en-US" dirty="0"/>
              <a:t>Hierarchical storage management </a:t>
            </a:r>
          </a:p>
        </p:txBody>
      </p:sp>
      <p:pic>
        <p:nvPicPr>
          <p:cNvPr id="4" name="Picture 3">
            <a:extLst>
              <a:ext uri="{FF2B5EF4-FFF2-40B4-BE49-F238E27FC236}">
                <a16:creationId xmlns:a16="http://schemas.microsoft.com/office/drawing/2014/main" id="{78167B8C-C50E-E8DC-D2C3-EFDF16427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14" y="1665067"/>
            <a:ext cx="2967355" cy="1209675"/>
          </a:xfrm>
          <a:prstGeom prst="rect">
            <a:avLst/>
          </a:prstGeom>
        </p:spPr>
      </p:pic>
      <p:pic>
        <p:nvPicPr>
          <p:cNvPr id="5" name="Picture 4">
            <a:extLst>
              <a:ext uri="{FF2B5EF4-FFF2-40B4-BE49-F238E27FC236}">
                <a16:creationId xmlns:a16="http://schemas.microsoft.com/office/drawing/2014/main" id="{40003846-52BF-9D49-44DB-E581F4142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924" y="4003544"/>
            <a:ext cx="3433445" cy="1751965"/>
          </a:xfrm>
          <a:prstGeom prst="rect">
            <a:avLst/>
          </a:prstGeom>
        </p:spPr>
      </p:pic>
    </p:spTree>
    <p:extLst>
      <p:ext uri="{BB962C8B-B14F-4D97-AF65-F5344CB8AC3E}">
        <p14:creationId xmlns:p14="http://schemas.microsoft.com/office/powerpoint/2010/main" val="150715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3CBFD-1FE4-2BFC-2A8F-E271A3C7185F}"/>
              </a:ext>
            </a:extLst>
          </p:cNvPr>
          <p:cNvSpPr>
            <a:spLocks noGrp="1"/>
          </p:cNvSpPr>
          <p:nvPr>
            <p:ph type="title"/>
          </p:nvPr>
        </p:nvSpPr>
        <p:spPr/>
        <p:txBody>
          <a:bodyPr/>
          <a:lstStyle/>
          <a:p>
            <a:r>
              <a:rPr lang="en-US" dirty="0"/>
              <a:t>Archive figures</a:t>
            </a:r>
          </a:p>
        </p:txBody>
      </p:sp>
      <p:graphicFrame>
        <p:nvGraphicFramePr>
          <p:cNvPr id="4" name="Table 19">
            <a:extLst>
              <a:ext uri="{FF2B5EF4-FFF2-40B4-BE49-F238E27FC236}">
                <a16:creationId xmlns:a16="http://schemas.microsoft.com/office/drawing/2014/main" id="{056F4EF1-CC57-8C69-DB7E-16E896027117}"/>
              </a:ext>
            </a:extLst>
          </p:cNvPr>
          <p:cNvGraphicFramePr>
            <a:graphicFrameLocks noGrp="1"/>
          </p:cNvGraphicFramePr>
          <p:nvPr>
            <p:extLst>
              <p:ext uri="{D42A27DB-BD31-4B8C-83A1-F6EECF244321}">
                <p14:modId xmlns:p14="http://schemas.microsoft.com/office/powerpoint/2010/main" val="2628569764"/>
              </p:ext>
            </p:extLst>
          </p:nvPr>
        </p:nvGraphicFramePr>
        <p:xfrm>
          <a:off x="6096000" y="1891275"/>
          <a:ext cx="3994872" cy="1656080"/>
        </p:xfrm>
        <a:graphic>
          <a:graphicData uri="http://schemas.openxmlformats.org/drawingml/2006/table">
            <a:tbl>
              <a:tblPr firstRow="1" bandRow="1">
                <a:tableStyleId>{5C22544A-7EE6-4342-B048-85BDC9FD1C3A}</a:tableStyleId>
              </a:tblPr>
              <a:tblGrid>
                <a:gridCol w="1997436">
                  <a:extLst>
                    <a:ext uri="{9D8B030D-6E8A-4147-A177-3AD203B41FA5}">
                      <a16:colId xmlns:a16="http://schemas.microsoft.com/office/drawing/2014/main" val="3783086159"/>
                    </a:ext>
                  </a:extLst>
                </a:gridCol>
                <a:gridCol w="1997436">
                  <a:extLst>
                    <a:ext uri="{9D8B030D-6E8A-4147-A177-3AD203B41FA5}">
                      <a16:colId xmlns:a16="http://schemas.microsoft.com/office/drawing/2014/main" val="2052654771"/>
                    </a:ext>
                  </a:extLst>
                </a:gridCol>
              </a:tblGrid>
              <a:tr h="1640150">
                <a:tc>
                  <a:txBody>
                    <a:bodyPr/>
                    <a:lstStyle/>
                    <a:p>
                      <a:pPr marL="50800" marR="0" algn="ctr" defTabSz="882030" rtl="0" eaLnBrk="0" fontAlgn="base" hangingPunct="0">
                        <a:lnSpc>
                          <a:spcPct val="90000"/>
                        </a:lnSpc>
                        <a:spcBef>
                          <a:spcPts val="1000"/>
                        </a:spcBef>
                        <a:spcAft>
                          <a:spcPts val="0"/>
                        </a:spcAft>
                        <a:buClr>
                          <a:schemeClr val="dk1"/>
                        </a:buClr>
                        <a:buSzPts val="2800"/>
                        <a:buFont typeface="Arial"/>
                      </a:pPr>
                      <a:r>
                        <a:rPr lang="en-GB" altLang="en-US" sz="2000" b="0" i="0" u="none" strike="noStrike" cap="none" dirty="0">
                          <a:solidFill>
                            <a:schemeClr val="dk1"/>
                          </a:solidFill>
                          <a:latin typeface="Arial"/>
                          <a:ea typeface="MS PGothic" pitchFamily="34" charset="-128"/>
                          <a:cs typeface="Arial"/>
                          <a:sym typeface="Arial"/>
                        </a:rPr>
                        <a:t>EO Data Volume </a:t>
                      </a:r>
                    </a:p>
                    <a:p>
                      <a:pPr marL="50800" marR="0" algn="ctr" defTabSz="882030" rtl="0" eaLnBrk="0" fontAlgn="base" hangingPunct="0">
                        <a:lnSpc>
                          <a:spcPct val="90000"/>
                        </a:lnSpc>
                        <a:spcBef>
                          <a:spcPts val="1000"/>
                        </a:spcBef>
                        <a:spcAft>
                          <a:spcPts val="0"/>
                        </a:spcAft>
                        <a:buClr>
                          <a:schemeClr val="dk1"/>
                        </a:buClr>
                        <a:buSzPts val="2800"/>
                        <a:buFont typeface="Arial"/>
                      </a:pPr>
                      <a:r>
                        <a:rPr lang="en-GB" altLang="en-US" sz="2000" b="0" i="0" u="none" strike="noStrike" cap="none" dirty="0">
                          <a:solidFill>
                            <a:schemeClr val="dk1"/>
                          </a:solidFill>
                          <a:latin typeface="Arial"/>
                          <a:ea typeface="MS PGothic" pitchFamily="34" charset="-128"/>
                          <a:cs typeface="Arial"/>
                          <a:sym typeface="Arial"/>
                        </a:rPr>
                        <a:t>(Oct 2023)</a:t>
                      </a:r>
                    </a:p>
                    <a:p>
                      <a:pPr marL="50800" marR="0" algn="ctr" defTabSz="882030" rtl="0" eaLnBrk="0" fontAlgn="base" hangingPunct="0">
                        <a:lnSpc>
                          <a:spcPct val="90000"/>
                        </a:lnSpc>
                        <a:spcBef>
                          <a:spcPts val="1000"/>
                        </a:spcBef>
                        <a:spcAft>
                          <a:spcPts val="0"/>
                        </a:spcAft>
                        <a:buClr>
                          <a:schemeClr val="dk1"/>
                        </a:buClr>
                        <a:buSzPts val="2800"/>
                        <a:buFont typeface="Arial"/>
                      </a:pPr>
                      <a:r>
                        <a:rPr lang="en-GB" altLang="en-US" sz="2000" b="0" i="0" u="none" strike="noStrike" cap="none" dirty="0">
                          <a:solidFill>
                            <a:schemeClr val="dk1"/>
                          </a:solidFill>
                          <a:latin typeface="Arial"/>
                          <a:ea typeface="MS PGothic" pitchFamily="34" charset="-128"/>
                          <a:cs typeface="Arial"/>
                          <a:sym typeface="Arial"/>
                        </a:rPr>
                        <a:t>18 Petabyte</a:t>
                      </a:r>
                    </a:p>
                    <a:p>
                      <a:endParaRPr lang="en-GB" sz="1400" b="0" dirty="0">
                        <a:solidFill>
                          <a:srgbClr val="0070C0"/>
                        </a:solidFill>
                        <a:latin typeface="+mn-lt"/>
                      </a:endParaRPr>
                    </a:p>
                  </a:txBody>
                  <a:tcPr>
                    <a:noFill/>
                  </a:tcPr>
                </a:tc>
                <a:tc>
                  <a:txBody>
                    <a:bodyPr/>
                    <a:lstStyle/>
                    <a:p>
                      <a:pPr marL="50800" marR="0" algn="ctr" defTabSz="882030" rtl="0" eaLnBrk="0" fontAlgn="base" latinLnBrk="0" hangingPunct="0">
                        <a:lnSpc>
                          <a:spcPct val="90000"/>
                        </a:lnSpc>
                        <a:spcBef>
                          <a:spcPts val="1000"/>
                        </a:spcBef>
                        <a:spcAft>
                          <a:spcPts val="0"/>
                        </a:spcAft>
                        <a:buClr>
                          <a:schemeClr val="dk1"/>
                        </a:buClr>
                        <a:buSzPts val="2800"/>
                        <a:buFont typeface="Arial"/>
                      </a:pPr>
                      <a:r>
                        <a:rPr lang="en-GB" sz="2000" b="0" i="0" u="none" strike="noStrike" cap="none" dirty="0">
                          <a:solidFill>
                            <a:schemeClr val="dk1"/>
                          </a:solidFill>
                          <a:latin typeface="Arial"/>
                          <a:ea typeface="MS PGothic" pitchFamily="34" charset="-128"/>
                          <a:cs typeface="Arial"/>
                          <a:sym typeface="Arial"/>
                        </a:rPr>
                        <a:t>Number of Files </a:t>
                      </a:r>
                    </a:p>
                    <a:p>
                      <a:pPr marL="50800" marR="0" algn="ctr" defTabSz="882030" rtl="0" eaLnBrk="0" fontAlgn="base" latinLnBrk="0" hangingPunct="0">
                        <a:lnSpc>
                          <a:spcPct val="90000"/>
                        </a:lnSpc>
                        <a:spcBef>
                          <a:spcPts val="1000"/>
                        </a:spcBef>
                        <a:spcAft>
                          <a:spcPts val="0"/>
                        </a:spcAft>
                        <a:buClr>
                          <a:schemeClr val="dk1"/>
                        </a:buClr>
                        <a:buSzPts val="2800"/>
                        <a:buFont typeface="Arial"/>
                      </a:pPr>
                      <a:r>
                        <a:rPr lang="en-GB" sz="2000" b="0" i="0" u="none" strike="noStrike" cap="none" dirty="0">
                          <a:solidFill>
                            <a:schemeClr val="dk1"/>
                          </a:solidFill>
                          <a:latin typeface="Arial"/>
                          <a:ea typeface="MS PGothic" pitchFamily="34" charset="-128"/>
                          <a:cs typeface="Arial"/>
                          <a:sym typeface="Arial"/>
                        </a:rPr>
                        <a:t>(Oct 2023)</a:t>
                      </a:r>
                    </a:p>
                    <a:p>
                      <a:pPr marL="50800" marR="0" lvl="0" indent="0" algn="ctr" defTabSz="882030" rtl="0" eaLnBrk="0" fontAlgn="base" latinLnBrk="0" hangingPunct="0">
                        <a:lnSpc>
                          <a:spcPct val="90000"/>
                        </a:lnSpc>
                        <a:spcBef>
                          <a:spcPts val="1000"/>
                        </a:spcBef>
                        <a:spcAft>
                          <a:spcPts val="0"/>
                        </a:spcAft>
                        <a:buClr>
                          <a:schemeClr val="dk1"/>
                        </a:buClr>
                        <a:buSzPts val="2800"/>
                        <a:buFont typeface="Arial"/>
                        <a:buNone/>
                        <a:tabLst/>
                        <a:defRPr/>
                      </a:pPr>
                      <a:r>
                        <a:rPr lang="en-GB" sz="2000" b="1" kern="1200" dirty="0">
                          <a:solidFill>
                            <a:schemeClr val="tx1"/>
                          </a:solidFill>
                          <a:latin typeface="+mn-lt"/>
                          <a:ea typeface="+mn-ea"/>
                          <a:cs typeface="+mn-cs"/>
                        </a:rPr>
                        <a:t>1,230,000,000</a:t>
                      </a:r>
                      <a:endParaRPr lang="en-GB" sz="2000" b="0" i="0" u="none" strike="noStrike" cap="none" dirty="0">
                        <a:solidFill>
                          <a:schemeClr val="dk1"/>
                        </a:solidFill>
                        <a:latin typeface="Arial"/>
                        <a:ea typeface="MS PGothic" pitchFamily="34" charset="-128"/>
                        <a:cs typeface="Arial"/>
                        <a:sym typeface="Arial"/>
                      </a:endParaRPr>
                    </a:p>
                    <a:p>
                      <a:endParaRPr lang="en-GB" sz="1400" b="0" dirty="0">
                        <a:solidFill>
                          <a:srgbClr val="0070C0"/>
                        </a:solidFill>
                        <a:latin typeface="+mn-lt"/>
                      </a:endParaRPr>
                    </a:p>
                  </a:txBody>
                  <a:tcPr>
                    <a:noFill/>
                  </a:tcPr>
                </a:tc>
                <a:extLst>
                  <a:ext uri="{0D108BD9-81ED-4DB2-BD59-A6C34878D82A}">
                    <a16:rowId xmlns:a16="http://schemas.microsoft.com/office/drawing/2014/main" val="801712936"/>
                  </a:ext>
                </a:extLst>
              </a:tr>
            </a:tbl>
          </a:graphicData>
        </a:graphic>
      </p:graphicFrame>
      <p:sp>
        <p:nvSpPr>
          <p:cNvPr id="6" name="TextBox 5">
            <a:extLst>
              <a:ext uri="{FF2B5EF4-FFF2-40B4-BE49-F238E27FC236}">
                <a16:creationId xmlns:a16="http://schemas.microsoft.com/office/drawing/2014/main" id="{CA06E319-BC2A-B5CB-927C-76FDCD7913F9}"/>
              </a:ext>
            </a:extLst>
          </p:cNvPr>
          <p:cNvSpPr txBox="1"/>
          <p:nvPr/>
        </p:nvSpPr>
        <p:spPr>
          <a:xfrm>
            <a:off x="5361831" y="4025809"/>
            <a:ext cx="6512843" cy="1456809"/>
          </a:xfrm>
          <a:prstGeom prst="rect">
            <a:avLst/>
          </a:prstGeom>
          <a:noFill/>
        </p:spPr>
        <p:txBody>
          <a:bodyPr wrap="square" rtlCol="0">
            <a:spAutoFit/>
          </a:bodyPr>
          <a:lstStyle/>
          <a:p>
            <a:pPr marL="393700" indent="-342900" defTabSz="882030" eaLnBrk="0" fontAlgn="base" hangingPunct="0">
              <a:lnSpc>
                <a:spcPct val="90000"/>
              </a:lnSpc>
              <a:spcBef>
                <a:spcPts val="1000"/>
              </a:spcBef>
              <a:buClr>
                <a:schemeClr val="dk1"/>
              </a:buClr>
              <a:buSzPts val="2800"/>
              <a:buFont typeface="Arial" panose="020B0604020202020204" pitchFamily="34" charset="0"/>
              <a:buChar char="•"/>
            </a:pPr>
            <a:r>
              <a:rPr lang="en-GB" sz="2000" dirty="0">
                <a:solidFill>
                  <a:schemeClr val="dk1"/>
                </a:solidFill>
                <a:ea typeface="MS PGothic" pitchFamily="34" charset="-128"/>
              </a:rPr>
              <a:t>Average EO data ingested/day: 13 TB </a:t>
            </a:r>
          </a:p>
          <a:p>
            <a:pPr marL="393700" indent="-342900" defTabSz="882030" eaLnBrk="0" fontAlgn="base" hangingPunct="0">
              <a:lnSpc>
                <a:spcPct val="90000"/>
              </a:lnSpc>
              <a:spcBef>
                <a:spcPts val="1000"/>
              </a:spcBef>
              <a:buClr>
                <a:schemeClr val="dk1"/>
              </a:buClr>
              <a:buSzPts val="2800"/>
              <a:buFont typeface="Arial" panose="020B0604020202020204" pitchFamily="34" charset="0"/>
              <a:buChar char="•"/>
            </a:pPr>
            <a:r>
              <a:rPr lang="en-GB" sz="2000" dirty="0">
                <a:solidFill>
                  <a:schemeClr val="dk1"/>
                </a:solidFill>
                <a:ea typeface="MS PGothic" pitchFamily="34" charset="-128"/>
              </a:rPr>
              <a:t>Peak EO data read/day: 20 TB</a:t>
            </a:r>
          </a:p>
          <a:p>
            <a:pPr marL="393700" indent="-342900" defTabSz="882030">
              <a:lnSpc>
                <a:spcPct val="90000"/>
              </a:lnSpc>
              <a:spcBef>
                <a:spcPts val="1000"/>
              </a:spcBef>
              <a:buClr>
                <a:schemeClr val="dk1"/>
              </a:buClr>
              <a:buSzPts val="2800"/>
              <a:buFont typeface="Arial" panose="020B0604020202020204" pitchFamily="34" charset="0"/>
              <a:buChar char="•"/>
            </a:pPr>
            <a:r>
              <a:rPr lang="en-US" sz="2000" dirty="0">
                <a:solidFill>
                  <a:schemeClr val="dk1"/>
                </a:solidFill>
              </a:rPr>
              <a:t>Future ESA EO mission will increase daily data received considerably.</a:t>
            </a:r>
          </a:p>
        </p:txBody>
      </p:sp>
      <p:graphicFrame>
        <p:nvGraphicFramePr>
          <p:cNvPr id="2" name="Table 22">
            <a:extLst>
              <a:ext uri="{FF2B5EF4-FFF2-40B4-BE49-F238E27FC236}">
                <a16:creationId xmlns:a16="http://schemas.microsoft.com/office/drawing/2014/main" id="{969DBA98-D251-5B0E-EA86-E5DE38B05742}"/>
              </a:ext>
            </a:extLst>
          </p:cNvPr>
          <p:cNvGraphicFramePr>
            <a:graphicFrameLocks noGrp="1"/>
          </p:cNvGraphicFramePr>
          <p:nvPr>
            <p:extLst>
              <p:ext uri="{D42A27DB-BD31-4B8C-83A1-F6EECF244321}">
                <p14:modId xmlns:p14="http://schemas.microsoft.com/office/powerpoint/2010/main" val="581911702"/>
              </p:ext>
            </p:extLst>
          </p:nvPr>
        </p:nvGraphicFramePr>
        <p:xfrm>
          <a:off x="448281" y="1161721"/>
          <a:ext cx="3994873" cy="5061489"/>
        </p:xfrm>
        <a:graphic>
          <a:graphicData uri="http://schemas.openxmlformats.org/drawingml/2006/table">
            <a:tbl>
              <a:tblPr>
                <a:tableStyleId>{5C22544A-7EE6-4342-B048-85BDC9FD1C3A}</a:tableStyleId>
              </a:tblPr>
              <a:tblGrid>
                <a:gridCol w="1057995">
                  <a:extLst>
                    <a:ext uri="{9D8B030D-6E8A-4147-A177-3AD203B41FA5}">
                      <a16:colId xmlns:a16="http://schemas.microsoft.com/office/drawing/2014/main" val="2418844193"/>
                    </a:ext>
                  </a:extLst>
                </a:gridCol>
                <a:gridCol w="604675">
                  <a:extLst>
                    <a:ext uri="{9D8B030D-6E8A-4147-A177-3AD203B41FA5}">
                      <a16:colId xmlns:a16="http://schemas.microsoft.com/office/drawing/2014/main" val="598568486"/>
                    </a:ext>
                  </a:extLst>
                </a:gridCol>
                <a:gridCol w="490947">
                  <a:extLst>
                    <a:ext uri="{9D8B030D-6E8A-4147-A177-3AD203B41FA5}">
                      <a16:colId xmlns:a16="http://schemas.microsoft.com/office/drawing/2014/main" val="3124409281"/>
                    </a:ext>
                  </a:extLst>
                </a:gridCol>
                <a:gridCol w="613752">
                  <a:extLst>
                    <a:ext uri="{9D8B030D-6E8A-4147-A177-3AD203B41FA5}">
                      <a16:colId xmlns:a16="http://schemas.microsoft.com/office/drawing/2014/main" val="1167328626"/>
                    </a:ext>
                  </a:extLst>
                </a:gridCol>
                <a:gridCol w="613752">
                  <a:extLst>
                    <a:ext uri="{9D8B030D-6E8A-4147-A177-3AD203B41FA5}">
                      <a16:colId xmlns:a16="http://schemas.microsoft.com/office/drawing/2014/main" val="3686875026"/>
                    </a:ext>
                  </a:extLst>
                </a:gridCol>
                <a:gridCol w="613752">
                  <a:extLst>
                    <a:ext uri="{9D8B030D-6E8A-4147-A177-3AD203B41FA5}">
                      <a16:colId xmlns:a16="http://schemas.microsoft.com/office/drawing/2014/main" val="1853573665"/>
                    </a:ext>
                  </a:extLst>
                </a:gridCol>
              </a:tblGrid>
              <a:tr h="223269">
                <a:tc>
                  <a:txBody>
                    <a:bodyPr/>
                    <a:lstStyle/>
                    <a:p>
                      <a:pPr algn="ctr" fontAlgn="b"/>
                      <a:r>
                        <a:rPr lang="en-GB" sz="1000" b="1" u="none" strike="noStrike" dirty="0">
                          <a:effectLst/>
                        </a:rPr>
                        <a:t>Mission</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tc>
                  <a:txBody>
                    <a:bodyPr/>
                    <a:lstStyle/>
                    <a:p>
                      <a:pPr algn="ctr" fontAlgn="b"/>
                      <a:r>
                        <a:rPr lang="en-GB" sz="1000" b="1" u="none" strike="noStrike" dirty="0" err="1">
                          <a:effectLst/>
                        </a:rPr>
                        <a:t>Uncons</a:t>
                      </a:r>
                      <a:r>
                        <a:rPr lang="en-GB" sz="1000" b="1" u="none" strike="noStrike" dirty="0">
                          <a:effectLst/>
                        </a:rPr>
                        <a:t>.</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tc>
                  <a:txBody>
                    <a:bodyPr/>
                    <a:lstStyle/>
                    <a:p>
                      <a:pPr algn="ctr" fontAlgn="b"/>
                      <a:r>
                        <a:rPr lang="en-GB" sz="1000" b="1" u="none" strike="noStrike" dirty="0">
                          <a:effectLst/>
                        </a:rPr>
                        <a:t>Cons.</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tc>
                  <a:txBody>
                    <a:bodyPr/>
                    <a:lstStyle/>
                    <a:p>
                      <a:pPr algn="ctr" fontAlgn="b"/>
                      <a:r>
                        <a:rPr lang="en-GB" sz="1000" b="1" u="none" strike="noStrike" dirty="0">
                          <a:effectLst/>
                        </a:rPr>
                        <a:t>Native</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tc>
                  <a:txBody>
                    <a:bodyPr/>
                    <a:lstStyle/>
                    <a:p>
                      <a:pPr algn="ctr" fontAlgn="b"/>
                      <a:r>
                        <a:rPr lang="en-GB" sz="1000" b="1" u="none" strike="noStrike" dirty="0">
                          <a:effectLst/>
                        </a:rPr>
                        <a:t>EO-SIP</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tc>
                  <a:txBody>
                    <a:bodyPr/>
                    <a:lstStyle/>
                    <a:p>
                      <a:pPr algn="ctr" fontAlgn="b"/>
                      <a:r>
                        <a:rPr lang="en-GB" sz="1000" b="1" u="none" strike="noStrike" dirty="0">
                          <a:effectLst/>
                        </a:rPr>
                        <a:t>LIVE</a:t>
                      </a:r>
                      <a:endParaRPr lang="en-GB" sz="1000" b="1" i="0" u="none" strike="noStrike" dirty="0">
                        <a:solidFill>
                          <a:srgbClr val="000000"/>
                        </a:solidFill>
                        <a:effectLst/>
                        <a:latin typeface="Calibri" panose="020F0502020204030204" pitchFamily="34" charset="0"/>
                      </a:endParaRPr>
                    </a:p>
                  </a:txBody>
                  <a:tcPr marL="8874" marR="8874" marT="8874" marB="0" anchor="ctr">
                    <a:solidFill>
                      <a:schemeClr val="accent3">
                        <a:lumMod val="40000"/>
                        <a:lumOff val="60000"/>
                      </a:schemeClr>
                    </a:solidFill>
                  </a:tcPr>
                </a:tc>
                <a:extLst>
                  <a:ext uri="{0D108BD9-81ED-4DB2-BD59-A6C34878D82A}">
                    <a16:rowId xmlns:a16="http://schemas.microsoft.com/office/drawing/2014/main" val="2650202965"/>
                  </a:ext>
                </a:extLst>
              </a:tr>
              <a:tr h="153900">
                <a:tc>
                  <a:txBody>
                    <a:bodyPr/>
                    <a:lstStyle/>
                    <a:p>
                      <a:pPr algn="l" fontAlgn="b"/>
                      <a:r>
                        <a:rPr lang="en-GB" sz="1000" u="none" strike="noStrike" dirty="0">
                          <a:solidFill>
                            <a:schemeClr val="tx1"/>
                          </a:solidFill>
                          <a:effectLst/>
                        </a:rPr>
                        <a:t>ERS-1/2</a:t>
                      </a:r>
                      <a:endParaRPr lang="en-GB" sz="1000" b="0" i="0" u="none" strike="noStrike" dirty="0">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1042127657"/>
                  </a:ext>
                </a:extLst>
              </a:tr>
              <a:tr h="153900">
                <a:tc>
                  <a:txBody>
                    <a:bodyPr/>
                    <a:lstStyle/>
                    <a:p>
                      <a:pPr algn="l" fontAlgn="b"/>
                      <a:r>
                        <a:rPr lang="en-GB" sz="1000" u="none" strike="noStrike">
                          <a:solidFill>
                            <a:schemeClr val="tx1"/>
                          </a:solidFill>
                          <a:effectLst/>
                        </a:rPr>
                        <a:t>Envisat</a:t>
                      </a:r>
                      <a:endParaRPr lang="en-GB" sz="1000" b="0" i="0" u="none" strike="noStrike">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153497691"/>
                  </a:ext>
                </a:extLst>
              </a:tr>
              <a:tr h="153900">
                <a:tc>
                  <a:txBody>
                    <a:bodyPr/>
                    <a:lstStyle/>
                    <a:p>
                      <a:pPr algn="l" fontAlgn="b"/>
                      <a:r>
                        <a:rPr lang="en-GB" sz="1000" u="none" strike="noStrike" dirty="0">
                          <a:solidFill>
                            <a:schemeClr val="tx1"/>
                          </a:solidFill>
                          <a:effectLst/>
                        </a:rPr>
                        <a:t>Cryosat-2</a:t>
                      </a:r>
                      <a:endParaRPr lang="en-GB" sz="1000" b="0" i="0" u="none" strike="noStrike" dirty="0">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665499106"/>
                  </a:ext>
                </a:extLst>
              </a:tr>
              <a:tr h="153900">
                <a:tc>
                  <a:txBody>
                    <a:bodyPr/>
                    <a:lstStyle/>
                    <a:p>
                      <a:pPr algn="l" fontAlgn="b"/>
                      <a:r>
                        <a:rPr lang="en-GB" sz="1000" u="none" strike="noStrike">
                          <a:solidFill>
                            <a:schemeClr val="tx1"/>
                          </a:solidFill>
                          <a:effectLst/>
                        </a:rPr>
                        <a:t>SMOS</a:t>
                      </a:r>
                      <a:endParaRPr lang="en-GB" sz="1000" b="0" i="0" u="none" strike="noStrike">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580317578"/>
                  </a:ext>
                </a:extLst>
              </a:tr>
              <a:tr h="153900">
                <a:tc>
                  <a:txBody>
                    <a:bodyPr/>
                    <a:lstStyle/>
                    <a:p>
                      <a:pPr algn="l" fontAlgn="b"/>
                      <a:r>
                        <a:rPr lang="en-GB" sz="1000" u="none" strike="noStrike">
                          <a:solidFill>
                            <a:schemeClr val="tx1"/>
                          </a:solidFill>
                          <a:effectLst/>
                        </a:rPr>
                        <a:t>SWARM</a:t>
                      </a:r>
                      <a:endParaRPr lang="en-GB" sz="1000" b="0" i="0" u="none" strike="noStrike">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1310781744"/>
                  </a:ext>
                </a:extLst>
              </a:tr>
              <a:tr h="153900">
                <a:tc>
                  <a:txBody>
                    <a:bodyPr/>
                    <a:lstStyle/>
                    <a:p>
                      <a:pPr algn="l" fontAlgn="b"/>
                      <a:r>
                        <a:rPr lang="en-GB" sz="1000" b="0" i="0" u="none" strike="noStrike">
                          <a:solidFill>
                            <a:schemeClr val="tx1"/>
                          </a:solidFill>
                          <a:effectLst/>
                          <a:latin typeface="Calibri" panose="020F0502020204030204" pitchFamily="34" charset="0"/>
                        </a:rPr>
                        <a:t>AEOLUS</a:t>
                      </a:r>
                    </a:p>
                  </a:txBody>
                  <a:tcPr marL="8874" marR="8874" marT="8874" marB="0" anchor="b">
                    <a:solidFill>
                      <a:srgbClr val="92D050"/>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extLst>
                  <a:ext uri="{0D108BD9-81ED-4DB2-BD59-A6C34878D82A}">
                    <a16:rowId xmlns:a16="http://schemas.microsoft.com/office/drawing/2014/main" val="3817873805"/>
                  </a:ext>
                </a:extLst>
              </a:tr>
              <a:tr h="153900">
                <a:tc>
                  <a:txBody>
                    <a:bodyPr/>
                    <a:lstStyle/>
                    <a:p>
                      <a:pPr algn="l" fontAlgn="b"/>
                      <a:r>
                        <a:rPr lang="en-GB" sz="1000" u="none" strike="noStrike" dirty="0" err="1">
                          <a:solidFill>
                            <a:schemeClr val="tx1"/>
                          </a:solidFill>
                          <a:effectLst/>
                        </a:rPr>
                        <a:t>Goce</a:t>
                      </a:r>
                      <a:endParaRPr lang="en-GB" sz="1000" b="0" i="0" u="none" strike="noStrike" dirty="0">
                        <a:solidFill>
                          <a:schemeClr val="tx1"/>
                        </a:solidFill>
                        <a:effectLst/>
                        <a:latin typeface="Calibri" panose="020F0502020204030204" pitchFamily="34" charset="0"/>
                      </a:endParaRPr>
                    </a:p>
                  </a:txBody>
                  <a:tcPr marL="8874" marR="8874" marT="8874" marB="0" anchor="b">
                    <a:solidFill>
                      <a:srgbClr val="92D05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076480595"/>
                  </a:ext>
                </a:extLst>
              </a:tr>
              <a:tr h="153900">
                <a:tc>
                  <a:txBody>
                    <a:bodyPr/>
                    <a:lstStyle/>
                    <a:p>
                      <a:pPr algn="l" fontAlgn="b"/>
                      <a:r>
                        <a:rPr lang="en-GB" sz="1000" b="0" i="0" u="none" strike="noStrike"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Oceansat</a:t>
                      </a:r>
                      <a:endParaRPr lang="en-GB"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8874" marR="8874" marT="8874" marB="0" anchor="b">
                    <a:solidFill>
                      <a:srgbClr val="92D050"/>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dirty="0">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extLst>
                  <a:ext uri="{0D108BD9-81ED-4DB2-BD59-A6C34878D82A}">
                    <a16:rowId xmlns:a16="http://schemas.microsoft.com/office/drawing/2014/main" val="779198465"/>
                  </a:ext>
                </a:extLst>
              </a:tr>
              <a:tr h="153900">
                <a:tc>
                  <a:txBody>
                    <a:bodyPr/>
                    <a:lstStyle/>
                    <a:p>
                      <a:pPr algn="l" fontAlgn="b"/>
                      <a:r>
                        <a:rPr lang="en-GB" sz="1000" u="none" strike="noStrike" err="1">
                          <a:effectLst/>
                        </a:rPr>
                        <a:t>Adeos</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1882679765"/>
                  </a:ext>
                </a:extLst>
              </a:tr>
              <a:tr h="153900">
                <a:tc>
                  <a:txBody>
                    <a:bodyPr/>
                    <a:lstStyle/>
                    <a:p>
                      <a:pPr algn="l" fontAlgn="b"/>
                      <a:r>
                        <a:rPr lang="en-GB" sz="1000" u="none" strike="noStrike">
                          <a:effectLst/>
                        </a:rPr>
                        <a:t>ALOS</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945615249"/>
                  </a:ext>
                </a:extLst>
              </a:tr>
              <a:tr h="153900">
                <a:tc>
                  <a:txBody>
                    <a:bodyPr/>
                    <a:lstStyle/>
                    <a:p>
                      <a:pPr algn="l" fontAlgn="b"/>
                      <a:r>
                        <a:rPr lang="en-GB" sz="1000" u="none" strike="noStrike" dirty="0">
                          <a:effectLst/>
                        </a:rPr>
                        <a:t>GOSAT</a:t>
                      </a:r>
                      <a:endParaRPr lang="en-GB" sz="1000" b="0" i="0" u="none" strike="noStrike" dirty="0">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837001120"/>
                  </a:ext>
                </a:extLst>
              </a:tr>
              <a:tr h="153900">
                <a:tc>
                  <a:txBody>
                    <a:bodyPr/>
                    <a:lstStyle/>
                    <a:p>
                      <a:pPr algn="l" fontAlgn="b"/>
                      <a:r>
                        <a:rPr lang="en-GB" sz="1000" u="none" strike="noStrike" dirty="0">
                          <a:effectLst/>
                        </a:rPr>
                        <a:t>Ikonos-2</a:t>
                      </a:r>
                      <a:endParaRPr lang="en-GB" sz="1000" b="0" i="0" u="none" strike="noStrike" dirty="0">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470700731"/>
                  </a:ext>
                </a:extLst>
              </a:tr>
              <a:tr h="153900">
                <a:tc>
                  <a:txBody>
                    <a:bodyPr/>
                    <a:lstStyle/>
                    <a:p>
                      <a:pPr algn="l" fontAlgn="b"/>
                      <a:r>
                        <a:rPr lang="en-GB" sz="1000" u="none" strike="noStrike">
                          <a:effectLst/>
                        </a:rPr>
                        <a:t>IRS-P3</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1283858699"/>
                  </a:ext>
                </a:extLst>
              </a:tr>
              <a:tr h="153900">
                <a:tc>
                  <a:txBody>
                    <a:bodyPr/>
                    <a:lstStyle/>
                    <a:p>
                      <a:pPr algn="l" fontAlgn="b"/>
                      <a:r>
                        <a:rPr lang="en-GB" sz="1000" u="none" strike="noStrike">
                          <a:effectLst/>
                        </a:rPr>
                        <a:t>JERS-1</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058403267"/>
                  </a:ext>
                </a:extLst>
              </a:tr>
              <a:tr h="153900">
                <a:tc>
                  <a:txBody>
                    <a:bodyPr/>
                    <a:lstStyle/>
                    <a:p>
                      <a:pPr algn="l" fontAlgn="b"/>
                      <a:r>
                        <a:rPr lang="en-GB" sz="1000" u="none" strike="noStrike">
                          <a:effectLst/>
                        </a:rPr>
                        <a:t>Kompsat-1</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3684541366"/>
                  </a:ext>
                </a:extLst>
              </a:tr>
              <a:tr h="153900">
                <a:tc>
                  <a:txBody>
                    <a:bodyPr/>
                    <a:lstStyle/>
                    <a:p>
                      <a:pPr algn="l" fontAlgn="b"/>
                      <a:r>
                        <a:rPr lang="en-GB" sz="1000" u="none" strike="noStrike">
                          <a:effectLst/>
                        </a:rPr>
                        <a:t>Landsat-1,8</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122904502"/>
                  </a:ext>
                </a:extLst>
              </a:tr>
              <a:tr h="153900">
                <a:tc>
                  <a:txBody>
                    <a:bodyPr/>
                    <a:lstStyle/>
                    <a:p>
                      <a:pPr algn="l" fontAlgn="b"/>
                      <a:r>
                        <a:rPr lang="en-GB" sz="1000" u="none" strike="noStrike">
                          <a:effectLst/>
                        </a:rPr>
                        <a:t>MOS-1,1b</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657296594"/>
                  </a:ext>
                </a:extLst>
              </a:tr>
              <a:tr h="153900">
                <a:tc>
                  <a:txBody>
                    <a:bodyPr/>
                    <a:lstStyle/>
                    <a:p>
                      <a:pPr algn="l" fontAlgn="b"/>
                      <a:r>
                        <a:rPr lang="en-GB" sz="1000" u="none" strike="noStrike">
                          <a:effectLst/>
                        </a:rPr>
                        <a:t>Nimbus</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239188960"/>
                  </a:ext>
                </a:extLst>
              </a:tr>
              <a:tr h="153900">
                <a:tc>
                  <a:txBody>
                    <a:bodyPr/>
                    <a:lstStyle/>
                    <a:p>
                      <a:pPr algn="l" fontAlgn="b"/>
                      <a:r>
                        <a:rPr lang="en-GB" sz="1000" u="none" strike="noStrike">
                          <a:effectLst/>
                        </a:rPr>
                        <a:t>NOAA-7,19</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410274875"/>
                  </a:ext>
                </a:extLst>
              </a:tr>
              <a:tr h="153900">
                <a:tc>
                  <a:txBody>
                    <a:bodyPr/>
                    <a:lstStyle/>
                    <a:p>
                      <a:pPr algn="l" fontAlgn="b"/>
                      <a:r>
                        <a:rPr lang="en-GB" sz="1000" u="none" strike="noStrike">
                          <a:effectLst/>
                        </a:rPr>
                        <a:t>ODIN</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3398973837"/>
                  </a:ext>
                </a:extLst>
              </a:tr>
              <a:tr h="153900">
                <a:tc>
                  <a:txBody>
                    <a:bodyPr/>
                    <a:lstStyle/>
                    <a:p>
                      <a:pPr algn="l" fontAlgn="b"/>
                      <a:r>
                        <a:rPr lang="en-GB" sz="1000" u="none" strike="noStrike" dirty="0">
                          <a:effectLst/>
                        </a:rPr>
                        <a:t>PROBA-1</a:t>
                      </a:r>
                      <a:endParaRPr lang="en-GB" sz="1000" b="0" i="0" u="none" strike="noStrike" dirty="0">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883976176"/>
                  </a:ext>
                </a:extLst>
              </a:tr>
              <a:tr h="153900">
                <a:tc>
                  <a:txBody>
                    <a:bodyPr/>
                    <a:lstStyle/>
                    <a:p>
                      <a:pPr algn="l" fontAlgn="b"/>
                      <a:r>
                        <a:rPr lang="en-GB" sz="1000" u="none" strike="noStrike" err="1">
                          <a:effectLst/>
                        </a:rPr>
                        <a:t>QuickSCAT</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515794958"/>
                  </a:ext>
                </a:extLst>
              </a:tr>
              <a:tr h="153900">
                <a:tc>
                  <a:txBody>
                    <a:bodyPr/>
                    <a:lstStyle/>
                    <a:p>
                      <a:pPr algn="l" fontAlgn="b"/>
                      <a:r>
                        <a:rPr lang="en-GB" sz="1000" u="none" strike="noStrike" err="1">
                          <a:effectLst/>
                        </a:rPr>
                        <a:t>Rapideye</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763041025"/>
                  </a:ext>
                </a:extLst>
              </a:tr>
              <a:tr h="153900">
                <a:tc>
                  <a:txBody>
                    <a:bodyPr/>
                    <a:lstStyle/>
                    <a:p>
                      <a:pPr algn="l" fontAlgn="b"/>
                      <a:r>
                        <a:rPr lang="en-GB" sz="1000" u="none" strike="noStrike">
                          <a:effectLst/>
                        </a:rPr>
                        <a:t>Scisat</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392617331"/>
                  </a:ext>
                </a:extLst>
              </a:tr>
              <a:tr h="153900">
                <a:tc>
                  <a:txBody>
                    <a:bodyPr/>
                    <a:lstStyle/>
                    <a:p>
                      <a:pPr algn="l" fontAlgn="b"/>
                      <a:r>
                        <a:rPr lang="en-GB" sz="1000" u="none" strike="noStrike" err="1">
                          <a:effectLst/>
                        </a:rPr>
                        <a:t>Seasat</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X</a:t>
                      </a: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3665234410"/>
                  </a:ext>
                </a:extLst>
              </a:tr>
              <a:tr h="153900">
                <a:tc>
                  <a:txBody>
                    <a:bodyPr/>
                    <a:lstStyle/>
                    <a:p>
                      <a:pPr algn="l" fontAlgn="b"/>
                      <a:r>
                        <a:rPr lang="en-GB" sz="1000" u="none" strike="noStrike" err="1">
                          <a:effectLst/>
                        </a:rPr>
                        <a:t>SeaStar</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533902264"/>
                  </a:ext>
                </a:extLst>
              </a:tr>
              <a:tr h="153900">
                <a:tc>
                  <a:txBody>
                    <a:bodyPr/>
                    <a:lstStyle/>
                    <a:p>
                      <a:pPr algn="l" fontAlgn="b"/>
                      <a:r>
                        <a:rPr lang="en-GB" sz="1000" u="none" strike="noStrike">
                          <a:effectLst/>
                        </a:rPr>
                        <a:t>SPOT1-2</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790249238"/>
                  </a:ext>
                </a:extLst>
              </a:tr>
              <a:tr h="153900">
                <a:tc>
                  <a:txBody>
                    <a:bodyPr/>
                    <a:lstStyle/>
                    <a:p>
                      <a:pPr algn="l" fontAlgn="b"/>
                      <a:r>
                        <a:rPr lang="en-GB" sz="1000" u="none" strike="noStrike" err="1">
                          <a:effectLst/>
                        </a:rPr>
                        <a:t>TerraSAR</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8084645"/>
                  </a:ext>
                </a:extLst>
              </a:tr>
              <a:tr h="153900">
                <a:tc>
                  <a:txBody>
                    <a:bodyPr/>
                    <a:lstStyle/>
                    <a:p>
                      <a:pPr algn="l" fontAlgn="b"/>
                      <a:r>
                        <a:rPr lang="en-GB" sz="1000" u="none" strike="noStrike">
                          <a:effectLst/>
                        </a:rPr>
                        <a:t>WorldView-1,3</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 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2301964396"/>
                  </a:ext>
                </a:extLst>
              </a:tr>
              <a:tr h="153900">
                <a:tc>
                  <a:txBody>
                    <a:bodyPr/>
                    <a:lstStyle/>
                    <a:p>
                      <a:pPr algn="l" fontAlgn="b"/>
                      <a:r>
                        <a:rPr lang="en-GB" sz="1000" u="none" strike="noStrike" err="1">
                          <a:effectLst/>
                        </a:rPr>
                        <a:t>Windsat</a:t>
                      </a:r>
                      <a:endParaRPr lang="en-GB" sz="1000" b="0" i="0" u="none" strike="noStrike">
                        <a:solidFill>
                          <a:srgbClr val="000000"/>
                        </a:solidFill>
                        <a:effectLst/>
                        <a:latin typeface="Calibri" panose="020F0502020204030204" pitchFamily="34" charset="0"/>
                      </a:endParaRPr>
                    </a:p>
                  </a:txBody>
                  <a:tcPr marL="8874" marR="8874" marT="8874" marB="0" anchor="b">
                    <a:solidFill>
                      <a:srgbClr val="FFC000"/>
                    </a:solidFill>
                  </a:tcPr>
                </a:tc>
                <a:tc>
                  <a:txBody>
                    <a:bodyPr/>
                    <a:lstStyle/>
                    <a:p>
                      <a:pPr algn="ctr" fontAlgn="ctr"/>
                      <a:r>
                        <a:rPr lang="en-GB" sz="1000" u="none" strike="noStrike">
                          <a:effectLst/>
                        </a:rPr>
                        <a:t>X</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X</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tc>
                  <a:txBody>
                    <a:bodyPr/>
                    <a:lstStyle/>
                    <a:p>
                      <a:pPr algn="ct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8874" marR="8874" marT="8874" marB="0" anchor="ctr">
                    <a:solidFill>
                      <a:schemeClr val="accent1">
                        <a:lumMod val="20000"/>
                        <a:lumOff val="80000"/>
                      </a:schemeClr>
                    </a:solidFill>
                  </a:tcPr>
                </a:tc>
                <a:extLst>
                  <a:ext uri="{0D108BD9-81ED-4DB2-BD59-A6C34878D82A}">
                    <a16:rowId xmlns:a16="http://schemas.microsoft.com/office/drawing/2014/main" val="3370908848"/>
                  </a:ext>
                </a:extLst>
              </a:tr>
            </a:tbl>
          </a:graphicData>
        </a:graphic>
      </p:graphicFrame>
    </p:spTree>
    <p:extLst>
      <p:ext uri="{BB962C8B-B14F-4D97-AF65-F5344CB8AC3E}">
        <p14:creationId xmlns:p14="http://schemas.microsoft.com/office/powerpoint/2010/main" val="512639593"/>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2473</Words>
  <Application>Microsoft Office PowerPoint</Application>
  <PresentationFormat>Widescreen</PresentationFormat>
  <Paragraphs>387</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Noto Sans Symbols</vt:lpstr>
      <vt:lpstr>Verdana</vt:lpstr>
      <vt:lpstr>Wingdings</vt:lpstr>
      <vt:lpstr>ceos</vt:lpstr>
      <vt:lpstr>WGISS-56 ESRIN Archive Evolution</vt:lpstr>
      <vt:lpstr>Executive summary</vt:lpstr>
      <vt:lpstr>ESA EO Archives</vt:lpstr>
      <vt:lpstr>Space Data Preservation Archive</vt:lpstr>
      <vt:lpstr>Archive Infrastructure</vt:lpstr>
      <vt:lpstr>What do we archive </vt:lpstr>
      <vt:lpstr>Archive requirements </vt:lpstr>
      <vt:lpstr>Hierarchical storage management </vt:lpstr>
      <vt:lpstr>Archive figures</vt:lpstr>
      <vt:lpstr>Main challenges observed</vt:lpstr>
      <vt:lpstr>Main challenges observed (2)</vt:lpstr>
      <vt:lpstr>Scarce performances for small files</vt:lpstr>
      <vt:lpstr>Small file dataset workaround</vt:lpstr>
      <vt:lpstr>Media failures</vt:lpstr>
      <vt:lpstr>Avoid vendor locked solutions</vt:lpstr>
      <vt:lpstr>Longevity vs obsolescence</vt:lpstr>
      <vt:lpstr>Advantages of Archive</vt:lpstr>
      <vt:lpstr>Archive Upgrade</vt:lpstr>
      <vt:lpstr>System re-design (Work in Progress)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WGISS-56 Presentation Template and Guidance</dc:title>
  <dc:creator>Michelle Piepgrass</dc:creator>
  <cp:lastModifiedBy>Iolanda</cp:lastModifiedBy>
  <cp:revision>33</cp:revision>
  <dcterms:modified xsi:type="dcterms:W3CDTF">2023-10-24T07:26:25Z</dcterms:modified>
</cp:coreProperties>
</file>