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18"/>
  </p:notesMasterIdLst>
  <p:sldIdLst>
    <p:sldId id="256" r:id="rId2"/>
    <p:sldId id="259" r:id="rId3"/>
    <p:sldId id="823" r:id="rId4"/>
    <p:sldId id="836" r:id="rId5"/>
    <p:sldId id="825" r:id="rId6"/>
    <p:sldId id="279" r:id="rId7"/>
    <p:sldId id="837" r:id="rId8"/>
    <p:sldId id="838" r:id="rId9"/>
    <p:sldId id="833" r:id="rId10"/>
    <p:sldId id="839" r:id="rId11"/>
    <p:sldId id="828" r:id="rId12"/>
    <p:sldId id="840" r:id="rId13"/>
    <p:sldId id="830" r:id="rId14"/>
    <p:sldId id="834" r:id="rId15"/>
    <p:sldId id="835" r:id="rId16"/>
    <p:sldId id="280" r:id="rId17"/>
  </p:sldIdLst>
  <p:sldSz cx="12192000" cy="6858000"/>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Piepgras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A0F7"/>
    <a:srgbClr val="6EBDEE"/>
    <a:srgbClr val="33CCCC"/>
    <a:srgbClr val="0099C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124" autoAdjust="0"/>
    <p:restoredTop sz="86473" autoAdjust="0"/>
  </p:normalViewPr>
  <p:slideViewPr>
    <p:cSldViewPr snapToGrid="0">
      <p:cViewPr varScale="1">
        <p:scale>
          <a:sx n="95" d="100"/>
          <a:sy n="95" d="100"/>
        </p:scale>
        <p:origin x="396" y="10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Google Shape;3;n">
            <a:extLst>
              <a:ext uri="{FF2B5EF4-FFF2-40B4-BE49-F238E27FC236}">
                <a16:creationId xmlns:a16="http://schemas.microsoft.com/office/drawing/2014/main" id="{B557A123-C6E1-FD7B-8AC7-C6FCF59328C9}"/>
              </a:ext>
            </a:extLst>
          </p:cNvPr>
          <p:cNvSpPr>
            <a:spLocks noGrp="1" noRot="1" noChangeAspect="1"/>
          </p:cNvSpPr>
          <p:nvPr>
            <p:ph type="sldImg" idx="2"/>
          </p:nvPr>
        </p:nvSpPr>
        <p:spPr bwMode="auto">
          <a:xfrm>
            <a:off x="1143000" y="685800"/>
            <a:ext cx="4572000" cy="3429000"/>
          </a:xfrm>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099" name="Google Shape;4;n">
            <a:extLst>
              <a:ext uri="{FF2B5EF4-FFF2-40B4-BE49-F238E27FC236}">
                <a16:creationId xmlns:a16="http://schemas.microsoft.com/office/drawing/2014/main" id="{69729CFD-D38C-4F9E-2468-67CBC5BA1A91}"/>
              </a:ext>
            </a:extLst>
          </p:cNvPr>
          <p:cNvSpPr txBox="1">
            <a:spLocks noGrp="1" noChangeArrowheads="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6" name="Google Shape;63;p1:notes">
            <a:extLst>
              <a:ext uri="{FF2B5EF4-FFF2-40B4-BE49-F238E27FC236}">
                <a16:creationId xmlns:a16="http://schemas.microsoft.com/office/drawing/2014/main" id="{63394F6C-CA53-5CA1-88A3-B37E6788B272}"/>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
        <p:nvSpPr>
          <p:cNvPr id="6147" name="Google Shape;64;p1:notes">
            <a:extLst>
              <a:ext uri="{FF2B5EF4-FFF2-40B4-BE49-F238E27FC236}">
                <a16:creationId xmlns:a16="http://schemas.microsoft.com/office/drawing/2014/main" id="{CD24270A-C651-6658-0B00-AE495F0DEE10}"/>
              </a:ext>
            </a:extLst>
          </p:cNvPr>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9942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2" name="Google Shape;12;p2">
            <a:extLst>
              <a:ext uri="{FF2B5EF4-FFF2-40B4-BE49-F238E27FC236}">
                <a16:creationId xmlns:a16="http://schemas.microsoft.com/office/drawing/2014/main" id="{38D26D58-2C2E-8609-6F41-55A81269B21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251" y="225239"/>
            <a:ext cx="9864725" cy="664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oogle Shape;13;p2">
            <a:extLst>
              <a:ext uri="{FF2B5EF4-FFF2-40B4-BE49-F238E27FC236}">
                <a16:creationId xmlns:a16="http://schemas.microsoft.com/office/drawing/2014/main" id="{90B3D49C-AAF1-26F2-5F62-6049539056D9}"/>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t="-113"/>
          <a:stretch>
            <a:fillRect/>
          </a:stretch>
        </p:blipFill>
        <p:spPr bwMode="auto">
          <a:xfrm>
            <a:off x="2824163" y="4824413"/>
            <a:ext cx="53911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oogle Shape;14;p2" descr="A picture containing nature&#10;&#10;Description automatically generated">
            <a:extLst>
              <a:ext uri="{FF2B5EF4-FFF2-40B4-BE49-F238E27FC236}">
                <a16:creationId xmlns:a16="http://schemas.microsoft.com/office/drawing/2014/main" id="{EF415073-D0F5-4916-234A-B3B9ABA34FD8}"/>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7250" y="0"/>
            <a:ext cx="371475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Google Shape;16;p2">
            <a:extLst>
              <a:ext uri="{FF2B5EF4-FFF2-40B4-BE49-F238E27FC236}">
                <a16:creationId xmlns:a16="http://schemas.microsoft.com/office/drawing/2014/main" id="{67D30F28-65F9-D71A-8C37-C43B89BEBF24}"/>
              </a:ext>
            </a:extLst>
          </p:cNvPr>
          <p:cNvSpPr/>
          <p:nvPr/>
        </p:nvSpPr>
        <p:spPr>
          <a:xfrm flipH="1">
            <a:off x="-4763" y="-14288"/>
            <a:ext cx="12198351" cy="6873876"/>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sz="1800" kern="0" dirty="0">
              <a:solidFill>
                <a:schemeClr val="lt1"/>
              </a:solidFill>
              <a:latin typeface="Arial"/>
              <a:ea typeface="Arial"/>
              <a:cs typeface="Arial"/>
              <a:sym typeface="Arial"/>
            </a:endParaRPr>
          </a:p>
        </p:txBody>
      </p:sp>
      <p:pic>
        <p:nvPicPr>
          <p:cNvPr id="6" name="Google Shape;17;p2">
            <a:extLst>
              <a:ext uri="{FF2B5EF4-FFF2-40B4-BE49-F238E27FC236}">
                <a16:creationId xmlns:a16="http://schemas.microsoft.com/office/drawing/2014/main" id="{37F27908-036B-82C1-E853-A06891FCEFCB}"/>
              </a:ext>
            </a:extLst>
          </p:cNvPr>
          <p:cNvPicPr preferRelativeResize="0"/>
          <p:nvPr/>
        </p:nvPicPr>
        <p:blipFill rotWithShape="1">
          <a:blip r:embed="rId5">
            <a:alphaModFix/>
          </a:blip>
          <a:srcRect/>
          <a:stretch/>
        </p:blipFill>
        <p:spPr>
          <a:xfrm>
            <a:off x="138113" y="5311775"/>
            <a:ext cx="2738437" cy="1508125"/>
          </a:xfrm>
          <a:prstGeom prst="rect">
            <a:avLst/>
          </a:prstGeom>
          <a:noFill/>
          <a:ln>
            <a:noFill/>
          </a:ln>
          <a:effectLst>
            <a:outerShdw blurRad="50800" dist="38100" dir="2700000" algn="tl" rotWithShape="0">
              <a:srgbClr val="000000">
                <a:alpha val="40000"/>
              </a:srgbClr>
            </a:outerShdw>
          </a:effectLst>
        </p:spPr>
      </p:pic>
      <p:pic>
        <p:nvPicPr>
          <p:cNvPr id="7" name="Google Shape;18;p2">
            <a:extLst>
              <a:ext uri="{FF2B5EF4-FFF2-40B4-BE49-F238E27FC236}">
                <a16:creationId xmlns:a16="http://schemas.microsoft.com/office/drawing/2014/main" id="{55ED65A1-4E6C-D3F6-2DD3-0249F8F20187}"/>
              </a:ext>
            </a:extLst>
          </p:cNvPr>
          <p:cNvPicPr preferRelativeResize="0"/>
          <p:nvPr userDrawn="1"/>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8" name="Google Shape;19;p2">
            <a:extLst>
              <a:ext uri="{FF2B5EF4-FFF2-40B4-BE49-F238E27FC236}">
                <a16:creationId xmlns:a16="http://schemas.microsoft.com/office/drawing/2014/main" id="{7251F513-1A0F-387E-5F80-60C2366933CF}"/>
              </a:ext>
            </a:extLst>
          </p:cNvPr>
          <p:cNvPicPr preferRelativeResize="0"/>
          <p:nvPr/>
        </p:nvPicPr>
        <p:blipFill rotWithShape="1">
          <a:blip r:embed="rId6">
            <a:alphaModFix amt="34000"/>
          </a:blip>
          <a:srcRect l="54016" t="36081" r="11355" b="673"/>
          <a:stretch/>
        </p:blipFill>
        <p:spPr>
          <a:xfrm rot="16200000">
            <a:off x="5792642" y="4819952"/>
            <a:ext cx="1719709" cy="2366806"/>
          </a:xfrm>
          <a:prstGeom prst="rtTriangle">
            <a:avLst/>
          </a:prstGeom>
          <a:noFill/>
          <a:ln>
            <a:noFill/>
          </a:ln>
        </p:spPr>
      </p:pic>
      <p:sp>
        <p:nvSpPr>
          <p:cNvPr id="9" name="TextBox 13">
            <a:extLst>
              <a:ext uri="{FF2B5EF4-FFF2-40B4-BE49-F238E27FC236}">
                <a16:creationId xmlns:a16="http://schemas.microsoft.com/office/drawing/2014/main" id="{75649351-DAF3-FA58-65E4-C39A0F87593F}"/>
              </a:ext>
            </a:extLst>
          </p:cNvPr>
          <p:cNvSpPr txBox="1">
            <a:spLocks noChangeArrowheads="1"/>
          </p:cNvSpPr>
          <p:nvPr userDrawn="1"/>
        </p:nvSpPr>
        <p:spPr bwMode="auto">
          <a:xfrm>
            <a:off x="5565775" y="4899025"/>
            <a:ext cx="6310313" cy="1668463"/>
          </a:xfrm>
          <a:prstGeom prst="rect">
            <a:avLst/>
          </a:prstGeom>
          <a:noFill/>
          <a:ln>
            <a:noFill/>
          </a:ln>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lnSpc>
                <a:spcPct val="150000"/>
              </a:lnSpc>
              <a:defRPr/>
            </a:pPr>
            <a:r>
              <a:rPr lang="en-GB" altLang="en-US" dirty="0" err="1">
                <a:solidFill>
                  <a:schemeClr val="bg1"/>
                </a:solidFill>
              </a:rPr>
              <a:t>Iolanda</a:t>
            </a:r>
            <a:r>
              <a:rPr lang="en-GB" altLang="en-US" dirty="0">
                <a:solidFill>
                  <a:schemeClr val="bg1"/>
                </a:solidFill>
              </a:rPr>
              <a:t> Maggio (RHEA for ESA)</a:t>
            </a:r>
          </a:p>
          <a:p>
            <a:pPr algn="r" eaLnBrk="1" hangingPunct="1">
              <a:lnSpc>
                <a:spcPct val="150000"/>
              </a:lnSpc>
              <a:defRPr/>
            </a:pPr>
            <a:r>
              <a:rPr lang="en-GB" altLang="en-US" b="1" dirty="0">
                <a:solidFill>
                  <a:schemeClr val="bg1"/>
                </a:solidFill>
              </a:rPr>
              <a:t>Agenda ID: 2023.10.25_11.40</a:t>
            </a:r>
            <a:endParaRPr lang="en-GB" altLang="en-US" dirty="0">
              <a:solidFill>
                <a:schemeClr val="bg1"/>
              </a:solidFill>
            </a:endParaRPr>
          </a:p>
          <a:p>
            <a:pPr algn="r" eaLnBrk="1" hangingPunct="1">
              <a:lnSpc>
                <a:spcPct val="150000"/>
              </a:lnSpc>
              <a:defRPr/>
            </a:pPr>
            <a:r>
              <a:rPr lang="en-GB" altLang="en-US" b="1" dirty="0">
                <a:solidFill>
                  <a:schemeClr val="bg1"/>
                </a:solidFill>
              </a:rPr>
              <a:t>WGISS-56</a:t>
            </a:r>
          </a:p>
          <a:p>
            <a:pPr algn="r" eaLnBrk="1" hangingPunct="1">
              <a:lnSpc>
                <a:spcPct val="150000"/>
              </a:lnSpc>
              <a:defRPr/>
            </a:pPr>
            <a:r>
              <a:rPr lang="en-GB" altLang="en-US" b="1" dirty="0">
                <a:solidFill>
                  <a:schemeClr val="bg1"/>
                </a:solidFill>
              </a:rPr>
              <a:t>Paris, France (CNES)</a:t>
            </a:r>
          </a:p>
          <a:p>
            <a:pPr algn="r" eaLnBrk="1" hangingPunct="1">
              <a:lnSpc>
                <a:spcPct val="150000"/>
              </a:lnSpc>
              <a:defRPr/>
            </a:pPr>
            <a:r>
              <a:rPr lang="en-GB" altLang="en-US" b="1" dirty="0">
                <a:solidFill>
                  <a:schemeClr val="bg1"/>
                </a:solidFill>
              </a:rPr>
              <a:t>24-26 October, 2023</a:t>
            </a:r>
          </a:p>
        </p:txBody>
      </p:sp>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Arial"/>
              <a:buNone/>
              <a:defRPr sz="8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Tree>
    <p:extLst>
      <p:ext uri="{BB962C8B-B14F-4D97-AF65-F5344CB8AC3E}">
        <p14:creationId xmlns:p14="http://schemas.microsoft.com/office/powerpoint/2010/main" val="609236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 name="Google Shape;22;p3">
            <a:extLst>
              <a:ext uri="{FF2B5EF4-FFF2-40B4-BE49-F238E27FC236}">
                <a16:creationId xmlns:a16="http://schemas.microsoft.com/office/drawing/2014/main" id="{9C61445A-E290-B991-4B2C-B4B12890B011}"/>
              </a:ext>
            </a:extLst>
          </p:cNvPr>
          <p:cNvSpPr>
            <a:spLocks noChangeArrowheads="1"/>
          </p:cNvSpPr>
          <p:nvPr/>
        </p:nvSpPr>
        <p:spPr bwMode="auto">
          <a:xfrm>
            <a:off x="0" y="0"/>
            <a:ext cx="12192000" cy="1038225"/>
          </a:xfrm>
          <a:prstGeom prst="rect">
            <a:avLst/>
          </a:prstGeom>
          <a:solidFill>
            <a:schemeClr val="accent1"/>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endParaRPr lang="en-US" altLang="en-US" sz="1800">
              <a:solidFill>
                <a:srgbClr val="44546A"/>
              </a:solidFill>
            </a:endParaRPr>
          </a:p>
        </p:txBody>
      </p:sp>
      <p:pic>
        <p:nvPicPr>
          <p:cNvPr id="3" name="Google Shape;23;p3">
            <a:extLst>
              <a:ext uri="{FF2B5EF4-FFF2-40B4-BE49-F238E27FC236}">
                <a16:creationId xmlns:a16="http://schemas.microsoft.com/office/drawing/2014/main" id="{4E4605FD-8A17-2FBD-142C-B0EEA09E140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2840" t="39268" r="51340" b="35419"/>
          <a:stretch>
            <a:fillRect/>
          </a:stretch>
        </p:blipFill>
        <p:spPr bwMode="auto">
          <a:xfrm>
            <a:off x="9304338" y="0"/>
            <a:ext cx="2887662"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oogle Shape;24;p3">
            <a:extLst>
              <a:ext uri="{FF2B5EF4-FFF2-40B4-BE49-F238E27FC236}">
                <a16:creationId xmlns:a16="http://schemas.microsoft.com/office/drawing/2014/main" id="{A3921E32-F671-3A84-38A8-4D416E2BBDBA}"/>
              </a:ext>
            </a:extLst>
          </p:cNvPr>
          <p:cNvPicPr preferRelativeResize="0"/>
          <p:nvPr/>
        </p:nvPicPr>
        <p:blipFill rotWithShape="1">
          <a:blip r:embed="rId3">
            <a:alphaModFix/>
          </a:blip>
          <a:srcRect/>
          <a:stretch/>
        </p:blipFill>
        <p:spPr>
          <a:xfrm>
            <a:off x="9791700" y="111125"/>
            <a:ext cx="2027238" cy="803275"/>
          </a:xfrm>
          <a:prstGeom prst="rect">
            <a:avLst/>
          </a:prstGeom>
          <a:noFill/>
          <a:ln>
            <a:noFill/>
          </a:ln>
          <a:effectLst>
            <a:outerShdw blurRad="50800" dist="38100" dir="2700000" algn="tl" rotWithShape="0">
              <a:srgbClr val="000000">
                <a:alpha val="40000"/>
              </a:srgbClr>
            </a:outerShdw>
          </a:effectLst>
        </p:spPr>
      </p:pic>
      <p:sp>
        <p:nvSpPr>
          <p:cNvPr id="5" name="Google Shape;25;p3">
            <a:extLst>
              <a:ext uri="{FF2B5EF4-FFF2-40B4-BE49-F238E27FC236}">
                <a16:creationId xmlns:a16="http://schemas.microsoft.com/office/drawing/2014/main" id="{16C84B8B-5D50-BA6D-1B64-838121EBD166}"/>
              </a:ext>
            </a:extLst>
          </p:cNvPr>
          <p:cNvSpPr/>
          <p:nvPr/>
        </p:nvSpPr>
        <p:spPr>
          <a:xfrm>
            <a:off x="-1588" y="6573838"/>
            <a:ext cx="12193588" cy="284162"/>
          </a:xfrm>
          <a:prstGeom prst="rect">
            <a:avLst/>
          </a:prstGeom>
          <a:solidFill>
            <a:schemeClr val="accent4"/>
          </a:soli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sz="1800" kern="0">
              <a:solidFill>
                <a:schemeClr val="dk2"/>
              </a:solidFill>
              <a:latin typeface="Arial"/>
              <a:ea typeface="Arial"/>
              <a:cs typeface="Arial"/>
              <a:sym typeface="Arial"/>
            </a:endParaRPr>
          </a:p>
        </p:txBody>
      </p:sp>
      <p:sp>
        <p:nvSpPr>
          <p:cNvPr id="6" name="Google Shape;26;p3">
            <a:extLst>
              <a:ext uri="{FF2B5EF4-FFF2-40B4-BE49-F238E27FC236}">
                <a16:creationId xmlns:a16="http://schemas.microsoft.com/office/drawing/2014/main" id="{47A65A4C-270D-076E-8A20-C42459DF0A89}"/>
              </a:ext>
            </a:extLst>
          </p:cNvPr>
          <p:cNvSpPr>
            <a:spLocks noChangeArrowheads="1"/>
          </p:cNvSpPr>
          <p:nvPr/>
        </p:nvSpPr>
        <p:spPr bwMode="auto">
          <a:xfrm rot="10800000" flipH="1">
            <a:off x="-4763" y="6540500"/>
            <a:ext cx="12196763" cy="58738"/>
          </a:xfrm>
          <a:prstGeom prst="rect">
            <a:avLst/>
          </a:prstGeom>
          <a:solidFill>
            <a:schemeClr val="accent1"/>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endParaRPr lang="en-US" altLang="en-US" sz="1800">
              <a:solidFill>
                <a:srgbClr val="44546A"/>
              </a:solidFill>
            </a:endParaRPr>
          </a:p>
        </p:txBody>
      </p:sp>
      <p:sp>
        <p:nvSpPr>
          <p:cNvPr id="7" name="Google Shape;27;p3">
            <a:extLst>
              <a:ext uri="{FF2B5EF4-FFF2-40B4-BE49-F238E27FC236}">
                <a16:creationId xmlns:a16="http://schemas.microsoft.com/office/drawing/2014/main" id="{2B819710-5D6A-0D8E-B9CA-9B5685D97970}"/>
              </a:ext>
            </a:extLst>
          </p:cNvPr>
          <p:cNvSpPr txBox="1">
            <a:spLocks noChangeArrowheads="1"/>
          </p:cNvSpPr>
          <p:nvPr/>
        </p:nvSpPr>
        <p:spPr bwMode="auto">
          <a:xfrm>
            <a:off x="10266363" y="6573838"/>
            <a:ext cx="1924050" cy="307975"/>
          </a:xfrm>
          <a:prstGeom prst="rect">
            <a:avLst/>
          </a:prstGeom>
          <a:noFill/>
          <a:ln>
            <a:noFill/>
          </a:ln>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defRPr/>
            </a:pPr>
            <a:r>
              <a:rPr lang="en-GB" altLang="en-US" b="1">
                <a:solidFill>
                  <a:schemeClr val="accent1"/>
                </a:solidFill>
              </a:rPr>
              <a:t>Slide </a:t>
            </a:r>
            <a:fld id="{861C592C-8932-455A-BD3B-29C4D9B2D823}" type="slidenum">
              <a:rPr lang="en-GB" altLang="en-US" b="1" smtClean="0">
                <a:solidFill>
                  <a:schemeClr val="accent1"/>
                </a:solidFill>
              </a:rPr>
              <a:pPr algn="r" eaLnBrk="1" hangingPunct="1">
                <a:defRPr/>
              </a:pPr>
              <a:t>‹#›</a:t>
            </a:fld>
            <a:endParaRPr lang="en-US" altLang="en-US" b="1">
              <a:solidFill>
                <a:schemeClr val="accent1"/>
              </a:solidFill>
            </a:endParaRPr>
          </a:p>
        </p:txBody>
      </p:sp>
      <p:sp>
        <p:nvSpPr>
          <p:cNvPr id="8" name="Google Shape;28;p3">
            <a:extLst>
              <a:ext uri="{FF2B5EF4-FFF2-40B4-BE49-F238E27FC236}">
                <a16:creationId xmlns:a16="http://schemas.microsoft.com/office/drawing/2014/main" id="{86D8FD6C-6A7E-14AA-C236-46BAECB2BF39}"/>
              </a:ext>
            </a:extLst>
          </p:cNvPr>
          <p:cNvSpPr txBox="1">
            <a:spLocks noChangeArrowheads="1"/>
          </p:cNvSpPr>
          <p:nvPr userDrawn="1"/>
        </p:nvSpPr>
        <p:spPr bwMode="auto">
          <a:xfrm>
            <a:off x="-23813" y="6562725"/>
            <a:ext cx="4924426" cy="307975"/>
          </a:xfrm>
          <a:prstGeom prst="rect">
            <a:avLst/>
          </a:prstGeom>
          <a:noFill/>
          <a:ln>
            <a:noFill/>
          </a:ln>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r>
              <a:rPr lang="en-GB" altLang="en-US" b="1" dirty="0">
                <a:solidFill>
                  <a:schemeClr val="accent1"/>
                </a:solidFill>
              </a:rPr>
              <a:t>WGISS-56, October 24-26, 2023</a:t>
            </a:r>
            <a:endParaRPr lang="en-US" altLang="en-US" dirty="0"/>
          </a:p>
        </p:txBody>
      </p:sp>
      <p:sp>
        <p:nvSpPr>
          <p:cNvPr id="29" name="Google Shape;29;p3"/>
          <p:cNvSpPr txBox="1">
            <a:spLocks noGrp="1"/>
          </p:cNvSpPr>
          <p:nvPr>
            <p:ph type="body" idx="1"/>
          </p:nvPr>
        </p:nvSpPr>
        <p:spPr>
          <a:xfrm>
            <a:off x="324233" y="1558533"/>
            <a:ext cx="11495400" cy="466287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981571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LEAR3">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29EC636-EF62-4FC5-87A6-40C087BE6D50}"/>
              </a:ext>
            </a:extLst>
          </p:cNvPr>
          <p:cNvCxnSpPr>
            <a:cxnSpLocks/>
          </p:cNvCxnSpPr>
          <p:nvPr/>
        </p:nvCxnSpPr>
        <p:spPr>
          <a:xfrm>
            <a:off x="220062" y="6423025"/>
            <a:ext cx="11704382"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46C8B73-F6BD-492C-BC3E-65ACA69AB4C2}"/>
              </a:ext>
            </a:extLst>
          </p:cNvPr>
          <p:cNvCxnSpPr/>
          <p:nvPr/>
        </p:nvCxnSpPr>
        <p:spPr>
          <a:xfrm>
            <a:off x="216896" y="882650"/>
            <a:ext cx="11737629"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p:txBody>
          <a:bodyPr/>
          <a:lstStyle>
            <a:lvl1pPr algn="l">
              <a:defRPr/>
            </a:lvl1pPr>
          </a:lstStyle>
          <a:p>
            <a:r>
              <a:rPr lang="en-US" noProof="0" dirty="0"/>
              <a:t>Click to edit Master title style</a:t>
            </a:r>
            <a:endParaRPr lang="en-GB" noProof="0" dirty="0"/>
          </a:p>
        </p:txBody>
      </p:sp>
      <p:sp>
        <p:nvSpPr>
          <p:cNvPr id="6" name="Rectangle 2"/>
          <p:cNvSpPr>
            <a:spLocks noGrp="1" noChangeArrowheads="1"/>
          </p:cNvSpPr>
          <p:nvPr>
            <p:ph idx="1"/>
          </p:nvPr>
        </p:nvSpPr>
        <p:spPr bwMode="auto">
          <a:xfrm>
            <a:off x="219001" y="882193"/>
            <a:ext cx="11732718" cy="5328000"/>
          </a:xfrm>
          <a:prstGeom prst="rect">
            <a:avLst/>
          </a:prstGeom>
          <a:noFill/>
          <a:ln>
            <a:noFill/>
          </a:ln>
        </p:spPr>
        <p:txBody>
          <a:bodyPr/>
          <a:lstStyle>
            <a:lvl1pPr>
              <a:defRPr sz="1795"/>
            </a:lvl1pPr>
            <a:lvl2pPr>
              <a:defRPr sz="1795"/>
            </a:lvl2pPr>
            <a:lvl3pPr>
              <a:defRPr sz="1795"/>
            </a:lvl3pPr>
            <a:lvl4pPr>
              <a:defRPr sz="1795"/>
            </a:lvl4pPr>
            <a:lvl5pPr>
              <a:defRPr sz="1795"/>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Tree>
    <p:extLst>
      <p:ext uri="{BB962C8B-B14F-4D97-AF65-F5344CB8AC3E}">
        <p14:creationId xmlns:p14="http://schemas.microsoft.com/office/powerpoint/2010/main" val="24252166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1564102B-7061-8420-8BB4-8119A20489E0}"/>
              </a:ext>
            </a:extLst>
          </p:cNvPr>
          <p:cNvSpPr>
            <a:spLocks noChangeArrowheads="1"/>
          </p:cNvSpPr>
          <p:nvPr/>
        </p:nvSpPr>
        <p:spPr bwMode="auto">
          <a:xfrm>
            <a:off x="0" y="0"/>
            <a:ext cx="12192000" cy="1038225"/>
          </a:xfrm>
          <a:prstGeom prst="rect">
            <a:avLst/>
          </a:prstGeom>
          <a:solidFill>
            <a:schemeClr val="accent1"/>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endParaRPr lang="en-US" altLang="en-US" sz="1800">
              <a:solidFill>
                <a:srgbClr val="44546A"/>
              </a:solidFill>
            </a:endParaRPr>
          </a:p>
        </p:txBody>
      </p:sp>
      <p:pic>
        <p:nvPicPr>
          <p:cNvPr id="1027" name="Google Shape;7;p1">
            <a:extLst>
              <a:ext uri="{FF2B5EF4-FFF2-40B4-BE49-F238E27FC236}">
                <a16:creationId xmlns:a16="http://schemas.microsoft.com/office/drawing/2014/main" id="{C0BCB177-AE0A-0D18-C9C7-0E06B05AA8F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2840" t="39268" r="51340" b="35419"/>
          <a:stretch>
            <a:fillRect/>
          </a:stretch>
        </p:blipFill>
        <p:spPr bwMode="auto">
          <a:xfrm>
            <a:off x="9304338" y="0"/>
            <a:ext cx="2887662"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8;p1">
            <a:extLst>
              <a:ext uri="{FF2B5EF4-FFF2-40B4-BE49-F238E27FC236}">
                <a16:creationId xmlns:a16="http://schemas.microsoft.com/office/drawing/2014/main" id="{9BCB9D55-9DCE-7789-39EB-81AF05BE5C43}"/>
              </a:ext>
            </a:extLst>
          </p:cNvPr>
          <p:cNvPicPr preferRelativeResize="0"/>
          <p:nvPr/>
        </p:nvPicPr>
        <p:blipFill rotWithShape="1">
          <a:blip r:embed="rId6">
            <a:alphaModFix/>
          </a:blip>
          <a:srcRect/>
          <a:stretch/>
        </p:blipFill>
        <p:spPr>
          <a:xfrm>
            <a:off x="9791700" y="111125"/>
            <a:ext cx="2027238" cy="803275"/>
          </a:xfrm>
          <a:prstGeom prst="rect">
            <a:avLst/>
          </a:prstGeom>
          <a:noFill/>
          <a:ln>
            <a:noFill/>
          </a:ln>
          <a:effectLst>
            <a:outerShdw blurRad="50800" dist="38100" dir="2700000" algn="tl" rotWithShape="0">
              <a:srgbClr val="000000">
                <a:alpha val="40000"/>
              </a:srgbClr>
            </a:outerShdw>
          </a:effectLst>
        </p:spPr>
      </p:pic>
      <p:sp>
        <p:nvSpPr>
          <p:cNvPr id="9" name="Google Shape;9;p1">
            <a:extLst>
              <a:ext uri="{FF2B5EF4-FFF2-40B4-BE49-F238E27FC236}">
                <a16:creationId xmlns:a16="http://schemas.microsoft.com/office/drawing/2014/main" id="{01AF0270-DBCE-057E-8955-97F9B2A0FB40}"/>
              </a:ext>
            </a:extLst>
          </p:cNvPr>
          <p:cNvSpPr/>
          <p:nvPr/>
        </p:nvSpPr>
        <p:spPr>
          <a:xfrm>
            <a:off x="-1588" y="6573838"/>
            <a:ext cx="12193588" cy="284162"/>
          </a:xfrm>
          <a:prstGeom prst="rect">
            <a:avLst/>
          </a:prstGeom>
          <a:solidFill>
            <a:schemeClr val="accent4"/>
          </a:soli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sz="1800" kern="0">
              <a:solidFill>
                <a:schemeClr val="dk2"/>
              </a:solidFill>
              <a:latin typeface="Arial"/>
              <a:ea typeface="Arial"/>
              <a:cs typeface="Arial"/>
              <a:sym typeface="Arial"/>
            </a:endParaRPr>
          </a:p>
        </p:txBody>
      </p:sp>
      <p:sp>
        <p:nvSpPr>
          <p:cNvPr id="1030" name="Google Shape;10;p1">
            <a:extLst>
              <a:ext uri="{FF2B5EF4-FFF2-40B4-BE49-F238E27FC236}">
                <a16:creationId xmlns:a16="http://schemas.microsoft.com/office/drawing/2014/main" id="{9D96DDE6-5C5F-060D-93B3-23EFE8C466DD}"/>
              </a:ext>
            </a:extLst>
          </p:cNvPr>
          <p:cNvSpPr>
            <a:spLocks noChangeArrowheads="1"/>
          </p:cNvSpPr>
          <p:nvPr/>
        </p:nvSpPr>
        <p:spPr bwMode="auto">
          <a:xfrm rot="10800000" flipH="1">
            <a:off x="-4763" y="6540500"/>
            <a:ext cx="12196763" cy="58738"/>
          </a:xfrm>
          <a:prstGeom prst="rect">
            <a:avLst/>
          </a:prstGeom>
          <a:solidFill>
            <a:schemeClr val="accent1"/>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endParaRPr lang="en-US" altLang="en-US" sz="1800">
              <a:solidFill>
                <a:srgbClr val="44546A"/>
              </a:solidFill>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Lst>
  <p:hf sldNum="0" hd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66;p7">
            <a:extLst>
              <a:ext uri="{FF2B5EF4-FFF2-40B4-BE49-F238E27FC236}">
                <a16:creationId xmlns:a16="http://schemas.microsoft.com/office/drawing/2014/main" id="{FA3AD1D8-6109-A7AA-B735-0D0C2BFEAC27}"/>
              </a:ext>
            </a:extLst>
          </p:cNvPr>
          <p:cNvSpPr txBox="1">
            <a:spLocks noGrp="1" noChangeArrowheads="1"/>
          </p:cNvSpPr>
          <p:nvPr>
            <p:ph type="title"/>
          </p:nvPr>
        </p:nvSpPr>
        <p:spPr bwMode="auto">
          <a:xfrm>
            <a:off x="176213" y="176213"/>
            <a:ext cx="10065067" cy="3971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spcAft>
                <a:spcPct val="0"/>
              </a:spcAft>
              <a:buClr>
                <a:srgbClr val="FFFFFF"/>
              </a:buClr>
              <a:buFont typeface="Arial" panose="020B0604020202020204" pitchFamily="34" charset="0"/>
              <a:buNone/>
            </a:pPr>
            <a:r>
              <a:rPr lang="en-US" altLang="en-US" sz="4400" i="1" dirty="0">
                <a:solidFill>
                  <a:srgbClr val="FFFFFF"/>
                </a:solidFill>
                <a:latin typeface="Arial" panose="020B0604020202020204" pitchFamily="34" charset="0"/>
                <a:cs typeface="Arial" panose="020B0604020202020204" pitchFamily="34" charset="0"/>
                <a:sym typeface="Arial" panose="020B0604020202020204" pitchFamily="34" charset="0"/>
              </a:rPr>
              <a:t>ISO16363 AND CORETRUSTSEAL STANDARDS</a:t>
            </a:r>
            <a:br>
              <a:rPr lang="en-US" altLang="en-US" sz="4400" i="1" dirty="0">
                <a:solidFill>
                  <a:srgbClr val="FFFFFF"/>
                </a:solidFill>
                <a:latin typeface="Arial" panose="020B0604020202020204" pitchFamily="34" charset="0"/>
                <a:cs typeface="Arial" panose="020B0604020202020204" pitchFamily="34" charset="0"/>
                <a:sym typeface="Arial" panose="020B0604020202020204" pitchFamily="34" charset="0"/>
              </a:rPr>
            </a:br>
            <a:r>
              <a:rPr lang="en-US" altLang="en-US" sz="4400" i="1" dirty="0">
                <a:solidFill>
                  <a:srgbClr val="FFFFFF"/>
                </a:solidFill>
                <a:latin typeface="Arial" panose="020B0604020202020204" pitchFamily="34" charset="0"/>
                <a:cs typeface="Arial" panose="020B0604020202020204" pitchFamily="34" charset="0"/>
                <a:sym typeface="Arial" panose="020B0604020202020204" pitchFamily="34" charset="0"/>
              </a:rPr>
              <a:t>SELF-ASSESSMENT at ESA</a:t>
            </a:r>
            <a:br>
              <a:rPr lang="en-GB" altLang="en-US" sz="4400" i="1" dirty="0">
                <a:solidFill>
                  <a:srgbClr val="FFFFFF"/>
                </a:solidFill>
                <a:latin typeface="Arial" panose="020B0604020202020204" pitchFamily="34" charset="0"/>
                <a:cs typeface="Arial" panose="020B0604020202020204" pitchFamily="34" charset="0"/>
                <a:sym typeface="Arial" panose="020B0604020202020204" pitchFamily="34" charset="0"/>
              </a:rPr>
            </a:br>
            <a:endParaRPr lang="en-US" altLang="en-US" sz="4400" i="1"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2EEC-930F-107B-1831-21CEC007EE39}"/>
              </a:ext>
            </a:extLst>
          </p:cNvPr>
          <p:cNvSpPr>
            <a:spLocks noGrp="1"/>
          </p:cNvSpPr>
          <p:nvPr>
            <p:ph type="title"/>
          </p:nvPr>
        </p:nvSpPr>
        <p:spPr>
          <a:xfrm>
            <a:off x="276271" y="182037"/>
            <a:ext cx="10081633" cy="563609"/>
          </a:xfrm>
        </p:spPr>
        <p:txBody>
          <a:bodyPr/>
          <a:lstStyle/>
          <a:p>
            <a:r>
              <a:rPr lang="en-US" sz="4400" dirty="0">
                <a:solidFill>
                  <a:schemeClr val="lt1"/>
                </a:solidFill>
              </a:rPr>
              <a:t>ISO16363</a:t>
            </a:r>
          </a:p>
        </p:txBody>
      </p:sp>
      <p:sp>
        <p:nvSpPr>
          <p:cNvPr id="3" name="Content Placeholder 2">
            <a:extLst>
              <a:ext uri="{FF2B5EF4-FFF2-40B4-BE49-F238E27FC236}">
                <a16:creationId xmlns:a16="http://schemas.microsoft.com/office/drawing/2014/main" id="{8C77104C-5592-ED3A-6966-517C2E259A61}"/>
              </a:ext>
            </a:extLst>
          </p:cNvPr>
          <p:cNvSpPr>
            <a:spLocks noGrp="1"/>
          </p:cNvSpPr>
          <p:nvPr>
            <p:ph idx="1"/>
          </p:nvPr>
        </p:nvSpPr>
        <p:spPr>
          <a:xfrm>
            <a:off x="219001" y="1112658"/>
            <a:ext cx="11290499" cy="5286438"/>
          </a:xfrm>
        </p:spPr>
        <p:txBody>
          <a:bodyPr/>
          <a:lstStyle/>
          <a:p>
            <a:pPr algn="just">
              <a:lnSpc>
                <a:spcPct val="107000"/>
              </a:lnSpc>
              <a:spcBef>
                <a:spcPts val="0"/>
              </a:spcBef>
              <a:spcAft>
                <a:spcPts val="798"/>
              </a:spcAft>
            </a:pPr>
            <a:r>
              <a:rPr lang="en-US" dirty="0">
                <a:solidFill>
                  <a:schemeClr val="tx1"/>
                </a:solidFill>
                <a:latin typeface="+mn-lt"/>
                <a:ea typeface="Calibri" panose="020F0502020204030204" pitchFamily="34" charset="0"/>
                <a:cs typeface="Times New Roman" panose="02020603050405020304" pitchFamily="18" charset="0"/>
              </a:rPr>
              <a:t>ISO 16363:2012 defines a recommended practice for assessing the trustworthiness of digital repositories and </a:t>
            </a:r>
            <a:r>
              <a:rPr lang="en-US" dirty="0" err="1">
                <a:solidFill>
                  <a:schemeClr val="tx1"/>
                </a:solidFill>
                <a:latin typeface="+mn-lt"/>
                <a:ea typeface="Calibri" panose="020F0502020204030204" pitchFamily="34" charset="0"/>
                <a:cs typeface="Times New Roman" panose="02020603050405020304" pitchFamily="18" charset="0"/>
              </a:rPr>
              <a:t>organisations</a:t>
            </a:r>
            <a:r>
              <a:rPr lang="en-US" dirty="0">
                <a:solidFill>
                  <a:schemeClr val="tx1"/>
                </a:solidFill>
                <a:latin typeface="+mn-lt"/>
                <a:ea typeface="Calibri" panose="020F0502020204030204" pitchFamily="34" charset="0"/>
                <a:cs typeface="Times New Roman" panose="02020603050405020304" pitchFamily="18" charset="0"/>
              </a:rPr>
              <a:t>. It is applicable to the entire range of digital repositories. </a:t>
            </a:r>
            <a:endParaRPr lang="en-US" dirty="0">
              <a:solidFill>
                <a:schemeClr val="tx1"/>
              </a:solidFill>
              <a:latin typeface="+mn-lt"/>
            </a:endParaRPr>
          </a:p>
        </p:txBody>
      </p:sp>
      <p:sp>
        <p:nvSpPr>
          <p:cNvPr id="5" name="TextBox 4">
            <a:extLst>
              <a:ext uri="{FF2B5EF4-FFF2-40B4-BE49-F238E27FC236}">
                <a16:creationId xmlns:a16="http://schemas.microsoft.com/office/drawing/2014/main" id="{D5E7A03E-4167-D6C0-733E-4297EAB4C9EA}"/>
              </a:ext>
            </a:extLst>
          </p:cNvPr>
          <p:cNvSpPr txBox="1"/>
          <p:nvPr/>
        </p:nvSpPr>
        <p:spPr>
          <a:xfrm>
            <a:off x="3036771" y="5968862"/>
            <a:ext cx="6101087" cy="368325"/>
          </a:xfrm>
          <a:prstGeom prst="rect">
            <a:avLst/>
          </a:prstGeom>
          <a:noFill/>
        </p:spPr>
        <p:txBody>
          <a:bodyPr wrap="square">
            <a:spAutoFit/>
          </a:bodyPr>
          <a:lstStyle/>
          <a:p>
            <a:r>
              <a:rPr lang="en-GB" sz="1396" dirty="0">
                <a:latin typeface="+mn-lt"/>
                <a:ea typeface="Calibri" panose="020F0502020204030204" pitchFamily="34" charset="0"/>
              </a:rPr>
              <a:t>    </a:t>
            </a:r>
            <a:r>
              <a:rPr lang="en-GB" sz="1795" dirty="0">
                <a:latin typeface="+mn-lt"/>
                <a:ea typeface="Calibri" panose="020F0502020204030204" pitchFamily="34" charset="0"/>
              </a:rPr>
              <a:t> List of ISO 16363 Control Areas</a:t>
            </a:r>
            <a:endParaRPr lang="en-US" sz="1396" dirty="0">
              <a:latin typeface="+mn-lt"/>
            </a:endParaRPr>
          </a:p>
        </p:txBody>
      </p:sp>
      <p:pic>
        <p:nvPicPr>
          <p:cNvPr id="6" name="Picture 5">
            <a:extLst>
              <a:ext uri="{FF2B5EF4-FFF2-40B4-BE49-F238E27FC236}">
                <a16:creationId xmlns:a16="http://schemas.microsoft.com/office/drawing/2014/main" id="{D2AB08D5-4029-F457-5ADF-9DD65199EB0B}"/>
              </a:ext>
            </a:extLst>
          </p:cNvPr>
          <p:cNvPicPr>
            <a:picLocks noChangeAspect="1"/>
          </p:cNvPicPr>
          <p:nvPr/>
        </p:nvPicPr>
        <p:blipFill>
          <a:blip r:embed="rId2"/>
          <a:stretch>
            <a:fillRect/>
          </a:stretch>
        </p:blipFill>
        <p:spPr>
          <a:xfrm>
            <a:off x="1613087" y="2270657"/>
            <a:ext cx="8298954" cy="3402056"/>
          </a:xfrm>
          <a:prstGeom prst="rect">
            <a:avLst/>
          </a:prstGeom>
        </p:spPr>
      </p:pic>
    </p:spTree>
    <p:extLst>
      <p:ext uri="{BB962C8B-B14F-4D97-AF65-F5344CB8AC3E}">
        <p14:creationId xmlns:p14="http://schemas.microsoft.com/office/powerpoint/2010/main" val="3363022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F582D6-127B-1674-203D-227BA1268C20}"/>
              </a:ext>
            </a:extLst>
          </p:cNvPr>
          <p:cNvPicPr>
            <a:picLocks noChangeAspect="1"/>
          </p:cNvPicPr>
          <p:nvPr/>
        </p:nvPicPr>
        <p:blipFill>
          <a:blip r:embed="rId2"/>
          <a:stretch>
            <a:fillRect/>
          </a:stretch>
        </p:blipFill>
        <p:spPr>
          <a:xfrm>
            <a:off x="71120" y="1439092"/>
            <a:ext cx="12192000" cy="4528457"/>
          </a:xfrm>
          <a:prstGeom prst="rect">
            <a:avLst/>
          </a:prstGeom>
        </p:spPr>
      </p:pic>
      <p:sp>
        <p:nvSpPr>
          <p:cNvPr id="6" name="Title 1">
            <a:extLst>
              <a:ext uri="{FF2B5EF4-FFF2-40B4-BE49-F238E27FC236}">
                <a16:creationId xmlns:a16="http://schemas.microsoft.com/office/drawing/2014/main" id="{80ED639B-DFC1-C362-A018-8BF593448FBE}"/>
              </a:ext>
            </a:extLst>
          </p:cNvPr>
          <p:cNvSpPr>
            <a:spLocks noGrp="1"/>
          </p:cNvSpPr>
          <p:nvPr>
            <p:ph type="title"/>
          </p:nvPr>
        </p:nvSpPr>
        <p:spPr>
          <a:xfrm>
            <a:off x="215311" y="164501"/>
            <a:ext cx="10081633" cy="563609"/>
          </a:xfrm>
        </p:spPr>
        <p:txBody>
          <a:bodyPr/>
          <a:lstStyle/>
          <a:p>
            <a:r>
              <a:rPr lang="en-US" sz="4400" dirty="0">
                <a:solidFill>
                  <a:schemeClr val="lt1"/>
                </a:solidFill>
              </a:rPr>
              <a:t>ISO16363 - ISA</a:t>
            </a:r>
          </a:p>
        </p:txBody>
      </p:sp>
    </p:spTree>
    <p:extLst>
      <p:ext uri="{BB962C8B-B14F-4D97-AF65-F5344CB8AC3E}">
        <p14:creationId xmlns:p14="http://schemas.microsoft.com/office/powerpoint/2010/main" val="1526729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0ED639B-DFC1-C362-A018-8BF593448FBE}"/>
              </a:ext>
            </a:extLst>
          </p:cNvPr>
          <p:cNvSpPr>
            <a:spLocks noGrp="1"/>
          </p:cNvSpPr>
          <p:nvPr>
            <p:ph type="title"/>
          </p:nvPr>
        </p:nvSpPr>
        <p:spPr>
          <a:xfrm>
            <a:off x="215311" y="164501"/>
            <a:ext cx="10081633" cy="563609"/>
          </a:xfrm>
        </p:spPr>
        <p:txBody>
          <a:bodyPr/>
          <a:lstStyle/>
          <a:p>
            <a:r>
              <a:rPr lang="en-US" sz="4400" dirty="0">
                <a:solidFill>
                  <a:schemeClr val="lt1"/>
                </a:solidFill>
              </a:rPr>
              <a:t>ISO16363 – ISA Outcomes</a:t>
            </a:r>
          </a:p>
        </p:txBody>
      </p:sp>
      <p:pic>
        <p:nvPicPr>
          <p:cNvPr id="2" name="Immagine 12">
            <a:extLst>
              <a:ext uri="{FF2B5EF4-FFF2-40B4-BE49-F238E27FC236}">
                <a16:creationId xmlns:a16="http://schemas.microsoft.com/office/drawing/2014/main" id="{9B43B513-2033-A0C6-715F-363DCBD3F659}"/>
              </a:ext>
            </a:extLst>
          </p:cNvPr>
          <p:cNvPicPr>
            <a:picLocks noChangeAspect="1"/>
          </p:cNvPicPr>
          <p:nvPr/>
        </p:nvPicPr>
        <p:blipFill>
          <a:blip r:embed="rId3"/>
          <a:stretch>
            <a:fillRect/>
          </a:stretch>
        </p:blipFill>
        <p:spPr>
          <a:xfrm>
            <a:off x="215310" y="2172320"/>
            <a:ext cx="5521318" cy="239787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 name="Immagine 1">
            <a:extLst>
              <a:ext uri="{FF2B5EF4-FFF2-40B4-BE49-F238E27FC236}">
                <a16:creationId xmlns:a16="http://schemas.microsoft.com/office/drawing/2014/main" id="{17481DE0-51F4-EB31-43C3-D5EF7A7B9DC3}"/>
              </a:ext>
            </a:extLst>
          </p:cNvPr>
          <p:cNvPicPr>
            <a:picLocks noChangeAspect="1"/>
          </p:cNvPicPr>
          <p:nvPr/>
        </p:nvPicPr>
        <p:blipFill>
          <a:blip r:embed="rId4"/>
          <a:stretch>
            <a:fillRect/>
          </a:stretch>
        </p:blipFill>
        <p:spPr>
          <a:xfrm>
            <a:off x="6175656" y="1747760"/>
            <a:ext cx="5537932" cy="369512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nvGrpSpPr>
          <p:cNvPr id="17" name="Group 16">
            <a:extLst>
              <a:ext uri="{FF2B5EF4-FFF2-40B4-BE49-F238E27FC236}">
                <a16:creationId xmlns:a16="http://schemas.microsoft.com/office/drawing/2014/main" id="{67AD769D-B0DE-A6E2-7F07-31CAE20F40C0}"/>
              </a:ext>
            </a:extLst>
          </p:cNvPr>
          <p:cNvGrpSpPr/>
          <p:nvPr/>
        </p:nvGrpSpPr>
        <p:grpSpPr>
          <a:xfrm>
            <a:off x="721360" y="2956560"/>
            <a:ext cx="8223262" cy="3224985"/>
            <a:chOff x="721360" y="2956560"/>
            <a:chExt cx="8223262" cy="3224985"/>
          </a:xfrm>
        </p:grpSpPr>
        <p:sp>
          <p:nvSpPr>
            <p:cNvPr id="4" name="TextBox 3">
              <a:extLst>
                <a:ext uri="{FF2B5EF4-FFF2-40B4-BE49-F238E27FC236}">
                  <a16:creationId xmlns:a16="http://schemas.microsoft.com/office/drawing/2014/main" id="{11BEF020-3D52-A16D-0B1D-C3BF84FDC83A}"/>
                </a:ext>
              </a:extLst>
            </p:cNvPr>
            <p:cNvSpPr txBox="1"/>
            <p:nvPr/>
          </p:nvSpPr>
          <p:spPr>
            <a:xfrm>
              <a:off x="721360" y="5442881"/>
              <a:ext cx="3688080" cy="738664"/>
            </a:xfrm>
            <a:prstGeom prst="rect">
              <a:avLst/>
            </a:prstGeom>
            <a:noFill/>
            <a:ln>
              <a:solidFill>
                <a:schemeClr val="tx1">
                  <a:lumMod val="75000"/>
                  <a:lumOff val="25000"/>
                </a:schemeClr>
              </a:solidFill>
            </a:ln>
          </p:spPr>
          <p:txBody>
            <a:bodyPr wrap="square" rtlCol="0">
              <a:spAutoFit/>
            </a:bodyPr>
            <a:lstStyle/>
            <a:p>
              <a:pPr algn="ctr"/>
              <a:r>
                <a:rPr lang="en-US"/>
                <a:t>It is not </a:t>
              </a:r>
              <a:r>
                <a:rPr lang="en-US" dirty="0"/>
                <a:t>a real issue because the Space Data Preservation Archive is not opened to the external users</a:t>
              </a:r>
            </a:p>
          </p:txBody>
        </p:sp>
        <p:cxnSp>
          <p:nvCxnSpPr>
            <p:cNvPr id="7" name="Straight Connector 6">
              <a:extLst>
                <a:ext uri="{FF2B5EF4-FFF2-40B4-BE49-F238E27FC236}">
                  <a16:creationId xmlns:a16="http://schemas.microsoft.com/office/drawing/2014/main" id="{401A4C2C-3D13-7AD7-8528-56C186F05134}"/>
                </a:ext>
              </a:extLst>
            </p:cNvPr>
            <p:cNvCxnSpPr>
              <a:cxnSpLocks/>
            </p:cNvCxnSpPr>
            <p:nvPr/>
          </p:nvCxnSpPr>
          <p:spPr>
            <a:xfrm flipV="1">
              <a:off x="4409440" y="2956560"/>
              <a:ext cx="4535182" cy="24863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0E7139E-745E-A252-5261-0CFD265FDFDE}"/>
                </a:ext>
              </a:extLst>
            </p:cNvPr>
            <p:cNvCxnSpPr>
              <a:cxnSpLocks/>
            </p:cNvCxnSpPr>
            <p:nvPr/>
          </p:nvCxnSpPr>
          <p:spPr>
            <a:xfrm flipH="1">
              <a:off x="4409440" y="2956560"/>
              <a:ext cx="4535182" cy="3224985"/>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7118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2EEC-930F-107B-1831-21CEC007EE39}"/>
              </a:ext>
            </a:extLst>
          </p:cNvPr>
          <p:cNvSpPr>
            <a:spLocks noGrp="1"/>
          </p:cNvSpPr>
          <p:nvPr>
            <p:ph type="title"/>
          </p:nvPr>
        </p:nvSpPr>
        <p:spPr>
          <a:xfrm>
            <a:off x="215311" y="121077"/>
            <a:ext cx="10081633" cy="563609"/>
          </a:xfrm>
        </p:spPr>
        <p:txBody>
          <a:bodyPr/>
          <a:lstStyle/>
          <a:p>
            <a:r>
              <a:rPr lang="en-US" sz="4400" dirty="0">
                <a:solidFill>
                  <a:schemeClr val="lt1"/>
                </a:solidFill>
              </a:rPr>
              <a:t>ISO16363 – ISA Final Report</a:t>
            </a:r>
          </a:p>
        </p:txBody>
      </p:sp>
      <p:pic>
        <p:nvPicPr>
          <p:cNvPr id="4" name="Picture 3">
            <a:extLst>
              <a:ext uri="{FF2B5EF4-FFF2-40B4-BE49-F238E27FC236}">
                <a16:creationId xmlns:a16="http://schemas.microsoft.com/office/drawing/2014/main" id="{CD548699-D173-6EC3-A25A-76BA30A099CA}"/>
              </a:ext>
            </a:extLst>
          </p:cNvPr>
          <p:cNvPicPr>
            <a:picLocks noChangeAspect="1"/>
          </p:cNvPicPr>
          <p:nvPr/>
        </p:nvPicPr>
        <p:blipFill>
          <a:blip r:embed="rId2"/>
          <a:stretch>
            <a:fillRect/>
          </a:stretch>
        </p:blipFill>
        <p:spPr>
          <a:xfrm>
            <a:off x="1691877" y="1010585"/>
            <a:ext cx="8808246" cy="5452370"/>
          </a:xfrm>
          <a:prstGeom prst="rect">
            <a:avLst/>
          </a:prstGeom>
        </p:spPr>
      </p:pic>
    </p:spTree>
    <p:extLst>
      <p:ext uri="{BB962C8B-B14F-4D97-AF65-F5344CB8AC3E}">
        <p14:creationId xmlns:p14="http://schemas.microsoft.com/office/powerpoint/2010/main" val="2866385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2EEC-930F-107B-1831-21CEC007EE39}"/>
              </a:ext>
            </a:extLst>
          </p:cNvPr>
          <p:cNvSpPr>
            <a:spLocks noGrp="1"/>
          </p:cNvSpPr>
          <p:nvPr>
            <p:ph type="title"/>
          </p:nvPr>
        </p:nvSpPr>
        <p:spPr>
          <a:xfrm>
            <a:off x="215311" y="121077"/>
            <a:ext cx="10081633" cy="563609"/>
          </a:xfrm>
        </p:spPr>
        <p:txBody>
          <a:bodyPr/>
          <a:lstStyle/>
          <a:p>
            <a:r>
              <a:rPr lang="en-US" sz="4400" dirty="0">
                <a:solidFill>
                  <a:schemeClr val="lt1"/>
                </a:solidFill>
              </a:rPr>
              <a:t>ISO16363 – Improvement Actions </a:t>
            </a:r>
          </a:p>
        </p:txBody>
      </p:sp>
      <p:sp>
        <p:nvSpPr>
          <p:cNvPr id="4" name="TextBox 3">
            <a:extLst>
              <a:ext uri="{FF2B5EF4-FFF2-40B4-BE49-F238E27FC236}">
                <a16:creationId xmlns:a16="http://schemas.microsoft.com/office/drawing/2014/main" id="{3164B4EC-B600-509A-ADFA-E0F2CAB6E0D6}"/>
              </a:ext>
            </a:extLst>
          </p:cNvPr>
          <p:cNvSpPr txBox="1"/>
          <p:nvPr/>
        </p:nvSpPr>
        <p:spPr>
          <a:xfrm>
            <a:off x="123871" y="1262390"/>
            <a:ext cx="11895409" cy="2805320"/>
          </a:xfrm>
          <a:prstGeom prst="rect">
            <a:avLst/>
          </a:prstGeom>
          <a:noFill/>
        </p:spPr>
        <p:txBody>
          <a:bodyPr wrap="square">
            <a:spAutoFit/>
          </a:bodyPr>
          <a:lstStyle>
            <a:defPPr>
              <a:defRPr lang="en-US"/>
            </a:defPPr>
            <a:lvl1pPr marL="342900" indent="-342900">
              <a:lnSpc>
                <a:spcPct val="150000"/>
              </a:lnSpc>
              <a:buFont typeface="Wingdings" panose="05000000000000000000" pitchFamily="2" charset="2"/>
              <a:buChar char="v"/>
              <a:defRPr sz="2400">
                <a:latin typeface="+mn-lt"/>
                <a:cs typeface="Times New Roman" panose="02020603050405020304" pitchFamily="18" charset="0"/>
              </a:defRPr>
            </a:lvl1pPr>
          </a:lstStyle>
          <a:p>
            <a:r>
              <a:rPr lang="en-GB" dirty="0"/>
              <a:t>Drafting Preservation Plan for ESA/ESRIN Space Data Preservation Archives and the procedure for the Preservation Plan change management;</a:t>
            </a:r>
          </a:p>
          <a:p>
            <a:r>
              <a:rPr lang="en-GB" dirty="0"/>
              <a:t>Improving AIP definition and system functional capabilities;</a:t>
            </a:r>
          </a:p>
          <a:p>
            <a:r>
              <a:rPr lang="en-GB" dirty="0"/>
              <a:t>Documenting SIP discarding;</a:t>
            </a:r>
          </a:p>
          <a:p>
            <a:r>
              <a:rPr lang="en-GB" dirty="0"/>
              <a:t>Access traceability integration.</a:t>
            </a:r>
          </a:p>
        </p:txBody>
      </p:sp>
    </p:spTree>
    <p:extLst>
      <p:ext uri="{BB962C8B-B14F-4D97-AF65-F5344CB8AC3E}">
        <p14:creationId xmlns:p14="http://schemas.microsoft.com/office/powerpoint/2010/main" val="3473341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FF7C0-D9AE-DC8A-9237-3766AAFFAD04}"/>
              </a:ext>
            </a:extLst>
          </p:cNvPr>
          <p:cNvSpPr>
            <a:spLocks noGrp="1"/>
          </p:cNvSpPr>
          <p:nvPr>
            <p:ph type="title"/>
          </p:nvPr>
        </p:nvSpPr>
        <p:spPr/>
        <p:txBody>
          <a:bodyPr/>
          <a:lstStyle/>
          <a:p>
            <a:endParaRPr lang="en-US"/>
          </a:p>
        </p:txBody>
      </p:sp>
      <p:sp>
        <p:nvSpPr>
          <p:cNvPr id="4" name="Title 1">
            <a:extLst>
              <a:ext uri="{FF2B5EF4-FFF2-40B4-BE49-F238E27FC236}">
                <a16:creationId xmlns:a16="http://schemas.microsoft.com/office/drawing/2014/main" id="{A2218EC2-07B5-6855-2CDE-F7293212ED5F}"/>
              </a:ext>
            </a:extLst>
          </p:cNvPr>
          <p:cNvSpPr txBox="1">
            <a:spLocks/>
          </p:cNvSpPr>
          <p:nvPr/>
        </p:nvSpPr>
        <p:spPr>
          <a:xfrm>
            <a:off x="215311" y="164501"/>
            <a:ext cx="10081633" cy="563609"/>
          </a:xfrm>
        </p:spPr>
        <p:txBody>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kern="0" dirty="0">
                <a:solidFill>
                  <a:schemeClr val="lt1"/>
                </a:solidFill>
              </a:rPr>
              <a:t>Conclusion</a:t>
            </a:r>
          </a:p>
        </p:txBody>
      </p:sp>
      <p:sp>
        <p:nvSpPr>
          <p:cNvPr id="10" name="Content Placeholder 2">
            <a:extLst>
              <a:ext uri="{FF2B5EF4-FFF2-40B4-BE49-F238E27FC236}">
                <a16:creationId xmlns:a16="http://schemas.microsoft.com/office/drawing/2014/main" id="{48194FCA-01AD-2FFE-17D2-10F4133D5726}"/>
              </a:ext>
            </a:extLst>
          </p:cNvPr>
          <p:cNvSpPr>
            <a:spLocks noGrp="1"/>
          </p:cNvSpPr>
          <p:nvPr/>
        </p:nvSpPr>
        <p:spPr bwMode="auto">
          <a:xfrm>
            <a:off x="229641" y="1263768"/>
            <a:ext cx="11732718" cy="5328000"/>
          </a:xfrm>
          <a:prstGeom prst="rect">
            <a:avLst/>
          </a:prstGeom>
          <a:noFill/>
          <a:ln>
            <a:noFill/>
          </a:ln>
        </p:spPr>
        <p:txBody>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795">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795">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795">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795">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795">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57200">
              <a:lnSpc>
                <a:spcPct val="150000"/>
              </a:lnSpc>
              <a:buFont typeface="+mj-lt"/>
              <a:buAutoNum type="arabicPeriod"/>
            </a:pPr>
            <a:r>
              <a:rPr lang="en-US" sz="2400" dirty="0">
                <a:latin typeface="+mn-lt"/>
              </a:rPr>
              <a:t>ESA performed the Initial Self-Assessment for </a:t>
            </a:r>
            <a:r>
              <a:rPr lang="en-US" sz="2400" dirty="0" err="1">
                <a:latin typeface="+mn-lt"/>
              </a:rPr>
              <a:t>CoreTrustSeal</a:t>
            </a:r>
            <a:r>
              <a:rPr lang="en-US" sz="2400" dirty="0">
                <a:latin typeface="+mn-lt"/>
              </a:rPr>
              <a:t> and ISO16363; </a:t>
            </a:r>
          </a:p>
          <a:p>
            <a:pPr marL="457200" indent="-457200">
              <a:lnSpc>
                <a:spcPct val="150000"/>
              </a:lnSpc>
              <a:buFont typeface="+mj-lt"/>
              <a:buAutoNum type="arabicPeriod"/>
            </a:pPr>
            <a:r>
              <a:rPr lang="en-US" sz="2400" dirty="0">
                <a:latin typeface="+mn-lt"/>
              </a:rPr>
              <a:t>In order of and complexity </a:t>
            </a:r>
            <a:r>
              <a:rPr lang="en-US" sz="2400" dirty="0" err="1">
                <a:latin typeface="+mn-lt"/>
              </a:rPr>
              <a:t>CoreTrustSeat</a:t>
            </a:r>
            <a:r>
              <a:rPr lang="en-US" sz="2400" dirty="0">
                <a:latin typeface="+mn-lt"/>
              </a:rPr>
              <a:t> should be reached first and then ISO16363;</a:t>
            </a:r>
          </a:p>
          <a:p>
            <a:pPr marL="457200" indent="-457200">
              <a:lnSpc>
                <a:spcPct val="150000"/>
              </a:lnSpc>
              <a:buFont typeface="+mj-lt"/>
              <a:buAutoNum type="arabicPeriod"/>
            </a:pPr>
            <a:r>
              <a:rPr lang="en-US" sz="2400" dirty="0">
                <a:latin typeface="+mn-lt"/>
              </a:rPr>
              <a:t>ESA Space Data Preservation Archive is close to be fully compliant with both standards and only few tasks need to be implemented to reach full compliance;</a:t>
            </a:r>
          </a:p>
          <a:p>
            <a:pPr marL="457200" indent="-457200">
              <a:lnSpc>
                <a:spcPct val="150000"/>
              </a:lnSpc>
              <a:buFont typeface="+mj-lt"/>
              <a:buAutoNum type="arabicPeriod"/>
            </a:pPr>
            <a:r>
              <a:rPr lang="en-US" sz="2400" dirty="0">
                <a:latin typeface="+mn-lt"/>
              </a:rPr>
              <a:t>Next steps: resources and tasks assessment and definition to reach full compliance;</a:t>
            </a:r>
          </a:p>
          <a:p>
            <a:pPr marL="457200" indent="-457200">
              <a:lnSpc>
                <a:spcPct val="150000"/>
              </a:lnSpc>
              <a:buFont typeface="+mj-lt"/>
              <a:buAutoNum type="arabicPeriod"/>
            </a:pPr>
            <a:r>
              <a:rPr lang="en-US" sz="2400" dirty="0">
                <a:latin typeface="+mn-lt"/>
              </a:rPr>
              <a:t>Formal certification process (TBC).</a:t>
            </a:r>
          </a:p>
          <a:p>
            <a:pPr marL="342900" lvl="8" indent="-342900">
              <a:lnSpc>
                <a:spcPct val="200000"/>
              </a:lnSpc>
              <a:buFont typeface="Wingdings" panose="05000000000000000000" pitchFamily="2" charset="2"/>
              <a:buChar char="q"/>
            </a:pPr>
            <a:endParaRPr lang="en-US" sz="1605" dirty="0"/>
          </a:p>
        </p:txBody>
      </p:sp>
    </p:spTree>
    <p:extLst>
      <p:ext uri="{BB962C8B-B14F-4D97-AF65-F5344CB8AC3E}">
        <p14:creationId xmlns:p14="http://schemas.microsoft.com/office/powerpoint/2010/main" val="4121375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thank you languages transparent">
            <a:extLst>
              <a:ext uri="{FF2B5EF4-FFF2-40B4-BE49-F238E27FC236}">
                <a16:creationId xmlns:a16="http://schemas.microsoft.com/office/drawing/2014/main" id="{105347B8-E34C-3815-5059-E97BD2851E1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6646" y="-422960"/>
            <a:ext cx="10222037" cy="78961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560815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93949A-182C-F8A5-CA37-A06B908B624F}"/>
              </a:ext>
            </a:extLst>
          </p:cNvPr>
          <p:cNvSpPr>
            <a:spLocks noGrp="1"/>
          </p:cNvSpPr>
          <p:nvPr>
            <p:ph type="title"/>
          </p:nvPr>
        </p:nvSpPr>
        <p:spPr/>
        <p:txBody>
          <a:bodyPr/>
          <a:lstStyle/>
          <a:p>
            <a:r>
              <a:rPr lang="en-US" dirty="0">
                <a:sym typeface="Arial" panose="020B0604020202020204" pitchFamily="34" charset="0"/>
              </a:rPr>
              <a:t>Executive Summary</a:t>
            </a:r>
            <a:endParaRPr lang="en-US" dirty="0"/>
          </a:p>
        </p:txBody>
      </p:sp>
      <p:sp>
        <p:nvSpPr>
          <p:cNvPr id="6" name="Text Placeholder 1">
            <a:extLst>
              <a:ext uri="{FF2B5EF4-FFF2-40B4-BE49-F238E27FC236}">
                <a16:creationId xmlns:a16="http://schemas.microsoft.com/office/drawing/2014/main" id="{F5CF385F-441C-186C-11C2-08C37A299638}"/>
              </a:ext>
            </a:extLst>
          </p:cNvPr>
          <p:cNvSpPr>
            <a:spLocks noGrp="1"/>
          </p:cNvSpPr>
          <p:nvPr/>
        </p:nvSpPr>
        <p:spPr>
          <a:xfrm>
            <a:off x="348300" y="1097565"/>
            <a:ext cx="11495400" cy="466287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eaLnBrk="0" fontAlgn="base" hangingPunct="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eaLnBrk="0" fontAlgn="base" hangingPunct="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eaLnBrk="0" fontAlgn="base" hangingPunct="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eaLnBrk="0" fontAlgn="base" hangingPunct="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eaLnBrk="0" fontAlgn="base" hangingPunct="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r>
              <a:rPr lang="en-US" dirty="0"/>
              <a:t>The presentation is focused on the ISO16363 and </a:t>
            </a:r>
            <a:r>
              <a:rPr lang="en-US" dirty="0" err="1"/>
              <a:t>CoreTrustSeal</a:t>
            </a:r>
            <a:r>
              <a:rPr lang="en-US" dirty="0"/>
              <a:t> standards;</a:t>
            </a:r>
          </a:p>
          <a:p>
            <a:r>
              <a:rPr lang="en-US" dirty="0"/>
              <a:t>An Initial Self-Assessment (ISA) has been performed for the ESA Space Data Preservation Archive at ESRIN (Frascati) versus both standards as preliminary step towards potential future certification;</a:t>
            </a:r>
          </a:p>
          <a:p>
            <a:r>
              <a:rPr lang="en-US" dirty="0"/>
              <a:t>A final internal report was produced with:</a:t>
            </a:r>
          </a:p>
          <a:p>
            <a:pPr lvl="1"/>
            <a:r>
              <a:rPr lang="en-US" dirty="0"/>
              <a:t>Details on the components measured;</a:t>
            </a:r>
          </a:p>
          <a:p>
            <a:pPr lvl="1"/>
            <a:r>
              <a:rPr lang="en-US" dirty="0"/>
              <a:t>Results of the measurements to verify the compliance of the ESA Archive;</a:t>
            </a:r>
          </a:p>
          <a:p>
            <a:pPr lvl="1"/>
            <a:r>
              <a:rPr lang="en-US" dirty="0"/>
              <a:t>Steps to be performed to reach the final compliance to these standards.</a:t>
            </a:r>
          </a:p>
        </p:txBody>
      </p:sp>
    </p:spTree>
    <p:extLst>
      <p:ext uri="{BB962C8B-B14F-4D97-AF65-F5344CB8AC3E}">
        <p14:creationId xmlns:p14="http://schemas.microsoft.com/office/powerpoint/2010/main" val="1040416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2EEC-930F-107B-1831-21CEC007EE39}"/>
              </a:ext>
            </a:extLst>
          </p:cNvPr>
          <p:cNvSpPr>
            <a:spLocks noGrp="1"/>
          </p:cNvSpPr>
          <p:nvPr>
            <p:ph type="title"/>
          </p:nvPr>
        </p:nvSpPr>
        <p:spPr>
          <a:noFill/>
          <a:ln>
            <a:noFill/>
          </a:ln>
        </p:spPr>
        <p:txBody>
          <a:bodyPr spcFirstLastPara="1" wrap="square" lIns="91425" tIns="45700" rIns="91425" bIns="45700" anchor="t" anchorCtr="0">
            <a:noAutofit/>
          </a:bodyPr>
          <a:lstStyle/>
          <a:p>
            <a:pPr>
              <a:lnSpc>
                <a:spcPct val="90000"/>
              </a:lnSpc>
              <a:spcBef>
                <a:spcPts val="0"/>
              </a:spcBef>
              <a:spcAft>
                <a:spcPts val="0"/>
              </a:spcAft>
              <a:buClr>
                <a:schemeClr val="lt1"/>
              </a:buClr>
              <a:buSzPts val="4400"/>
            </a:pPr>
            <a:r>
              <a:rPr lang="en-US" sz="4400" dirty="0">
                <a:solidFill>
                  <a:schemeClr val="lt1"/>
                </a:solidFill>
                <a:sym typeface="Arial"/>
              </a:rPr>
              <a:t>  </a:t>
            </a:r>
          </a:p>
        </p:txBody>
      </p:sp>
      <p:pic>
        <p:nvPicPr>
          <p:cNvPr id="4" name="Picture 3">
            <a:extLst>
              <a:ext uri="{FF2B5EF4-FFF2-40B4-BE49-F238E27FC236}">
                <a16:creationId xmlns:a16="http://schemas.microsoft.com/office/drawing/2014/main" id="{B003B422-8BB4-CBFF-58AC-A423491238B4}"/>
              </a:ext>
            </a:extLst>
          </p:cNvPr>
          <p:cNvPicPr>
            <a:picLocks noChangeAspect="1"/>
          </p:cNvPicPr>
          <p:nvPr/>
        </p:nvPicPr>
        <p:blipFill>
          <a:blip r:embed="rId2"/>
          <a:stretch>
            <a:fillRect/>
          </a:stretch>
        </p:blipFill>
        <p:spPr>
          <a:xfrm>
            <a:off x="4688475" y="1501406"/>
            <a:ext cx="2324771" cy="1818792"/>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5">
            <a:extLst>
              <a:ext uri="{FF2B5EF4-FFF2-40B4-BE49-F238E27FC236}">
                <a16:creationId xmlns:a16="http://schemas.microsoft.com/office/drawing/2014/main" id="{56A35E0F-A681-4AC7-94B9-5B0528DB5A85}"/>
              </a:ext>
            </a:extLst>
          </p:cNvPr>
          <p:cNvPicPr>
            <a:picLocks noChangeAspect="1"/>
          </p:cNvPicPr>
          <p:nvPr/>
        </p:nvPicPr>
        <p:blipFill>
          <a:blip r:embed="rId3"/>
          <a:stretch>
            <a:fillRect/>
          </a:stretch>
        </p:blipFill>
        <p:spPr>
          <a:xfrm>
            <a:off x="2171974" y="4264926"/>
            <a:ext cx="8250582" cy="1776723"/>
          </a:xfrm>
          <a:prstGeom prst="rect">
            <a:avLst/>
          </a:prstGeom>
          <a:ln w="228600" cap="sq" cmpd="thickThin">
            <a:solidFill>
              <a:srgbClr val="000000"/>
            </a:solidFill>
            <a:prstDash val="solid"/>
            <a:miter lim="800000"/>
          </a:ln>
          <a:effectLst>
            <a:innerShdw blurRad="76200">
              <a:srgbClr val="000000"/>
            </a:innerShdw>
          </a:effectLst>
        </p:spPr>
      </p:pic>
      <p:sp>
        <p:nvSpPr>
          <p:cNvPr id="5" name="Title 2">
            <a:extLst>
              <a:ext uri="{FF2B5EF4-FFF2-40B4-BE49-F238E27FC236}">
                <a16:creationId xmlns:a16="http://schemas.microsoft.com/office/drawing/2014/main" id="{7036F885-0689-A2FB-2838-AE898317469F}"/>
              </a:ext>
            </a:extLst>
          </p:cNvPr>
          <p:cNvSpPr txBox="1">
            <a:spLocks/>
          </p:cNvSpPr>
          <p:nvPr/>
        </p:nvSpPr>
        <p:spPr>
          <a:xfrm>
            <a:off x="170952" y="108866"/>
            <a:ext cx="9386864" cy="779002"/>
          </a:xfrm>
        </p:spPr>
        <p:txBody>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kern="0" dirty="0">
                <a:solidFill>
                  <a:schemeClr val="lt1"/>
                </a:solidFill>
                <a:sym typeface="Arial"/>
              </a:rPr>
              <a:t>Scope</a:t>
            </a:r>
            <a:endParaRPr lang="en-US" kern="0" dirty="0"/>
          </a:p>
        </p:txBody>
      </p:sp>
    </p:spTree>
    <p:extLst>
      <p:ext uri="{BB962C8B-B14F-4D97-AF65-F5344CB8AC3E}">
        <p14:creationId xmlns:p14="http://schemas.microsoft.com/office/powerpoint/2010/main" val="442648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BF488B-3CF0-8604-8BD6-66F6F30DEBF7}"/>
              </a:ext>
            </a:extLst>
          </p:cNvPr>
          <p:cNvSpPr>
            <a:spLocks noGrp="1"/>
          </p:cNvSpPr>
          <p:nvPr>
            <p:ph type="title"/>
          </p:nvPr>
        </p:nvSpPr>
        <p:spPr>
          <a:noFill/>
          <a:ln>
            <a:noFill/>
          </a:ln>
        </p:spPr>
        <p:txBody>
          <a:bodyPr spcFirstLastPara="1" wrap="square" lIns="91425" tIns="45700" rIns="91425" bIns="45700" anchor="t" anchorCtr="0">
            <a:noAutofit/>
          </a:bodyPr>
          <a:lstStyle/>
          <a:p>
            <a:r>
              <a:rPr lang="en-US" dirty="0"/>
              <a:t>Context </a:t>
            </a:r>
          </a:p>
        </p:txBody>
      </p:sp>
      <p:pic>
        <p:nvPicPr>
          <p:cNvPr id="4" name="Picture 3">
            <a:extLst>
              <a:ext uri="{FF2B5EF4-FFF2-40B4-BE49-F238E27FC236}">
                <a16:creationId xmlns:a16="http://schemas.microsoft.com/office/drawing/2014/main" id="{B64B1EE9-905D-4946-0D09-095947FCA9B1}"/>
              </a:ext>
            </a:extLst>
          </p:cNvPr>
          <p:cNvPicPr>
            <a:picLocks noChangeAspect="1"/>
          </p:cNvPicPr>
          <p:nvPr/>
        </p:nvPicPr>
        <p:blipFill>
          <a:blip r:embed="rId2"/>
          <a:stretch>
            <a:fillRect/>
          </a:stretch>
        </p:blipFill>
        <p:spPr>
          <a:xfrm>
            <a:off x="6096000" y="1853243"/>
            <a:ext cx="6031712" cy="3419199"/>
          </a:xfrm>
          <a:prstGeom prst="rect">
            <a:avLst/>
          </a:prstGeom>
        </p:spPr>
      </p:pic>
      <p:pic>
        <p:nvPicPr>
          <p:cNvPr id="6" name="Content Placeholder 3">
            <a:extLst>
              <a:ext uri="{FF2B5EF4-FFF2-40B4-BE49-F238E27FC236}">
                <a16:creationId xmlns:a16="http://schemas.microsoft.com/office/drawing/2014/main" id="{A67D6613-C2C7-5FD1-183F-D44B52EA5E20}"/>
              </a:ext>
            </a:extLst>
          </p:cNvPr>
          <p:cNvPicPr>
            <a:picLocks noChangeAspect="1"/>
          </p:cNvPicPr>
          <p:nvPr/>
        </p:nvPicPr>
        <p:blipFill>
          <a:blip r:embed="rId3"/>
          <a:stretch>
            <a:fillRect/>
          </a:stretch>
        </p:blipFill>
        <p:spPr>
          <a:xfrm>
            <a:off x="432981" y="2373100"/>
            <a:ext cx="4677499" cy="2208819"/>
          </a:xfrm>
          <a:prstGeom prst="rect">
            <a:avLst/>
          </a:prstGeom>
          <a:noFill/>
          <a:ln w="28575">
            <a:solidFill>
              <a:schemeClr val="accent1">
                <a:lumMod val="60000"/>
                <a:lumOff val="40000"/>
              </a:schemeClr>
            </a:solidFill>
          </a:ln>
        </p:spPr>
      </p:pic>
      <p:cxnSp>
        <p:nvCxnSpPr>
          <p:cNvPr id="8" name="Straight Connector 7">
            <a:extLst>
              <a:ext uri="{FF2B5EF4-FFF2-40B4-BE49-F238E27FC236}">
                <a16:creationId xmlns:a16="http://schemas.microsoft.com/office/drawing/2014/main" id="{BC5090B2-B46A-E72D-2C6E-DCBC348F0CBE}"/>
              </a:ext>
            </a:extLst>
          </p:cNvPr>
          <p:cNvCxnSpPr>
            <a:cxnSpLocks/>
          </p:cNvCxnSpPr>
          <p:nvPr/>
        </p:nvCxnSpPr>
        <p:spPr>
          <a:xfrm flipH="1" flipV="1">
            <a:off x="5110480" y="2347700"/>
            <a:ext cx="1330960" cy="165534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C866352-17B2-DAB2-3E79-61C32E57DA8B}"/>
              </a:ext>
            </a:extLst>
          </p:cNvPr>
          <p:cNvCxnSpPr>
            <a:cxnSpLocks/>
          </p:cNvCxnSpPr>
          <p:nvPr/>
        </p:nvCxnSpPr>
        <p:spPr>
          <a:xfrm flipH="1">
            <a:off x="5110480" y="4003040"/>
            <a:ext cx="1330960" cy="595228"/>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8419412-9D4F-1073-182F-870CB682D72E}"/>
              </a:ext>
            </a:extLst>
          </p:cNvPr>
          <p:cNvSpPr txBox="1"/>
          <p:nvPr/>
        </p:nvSpPr>
        <p:spPr>
          <a:xfrm>
            <a:off x="1026160" y="1898735"/>
            <a:ext cx="2354875" cy="307777"/>
          </a:xfrm>
          <a:prstGeom prst="rect">
            <a:avLst/>
          </a:prstGeom>
          <a:noFill/>
        </p:spPr>
        <p:txBody>
          <a:bodyPr wrap="none" rtlCol="0">
            <a:spAutoFit/>
          </a:bodyPr>
          <a:lstStyle/>
          <a:p>
            <a:r>
              <a:rPr lang="en-US" b="1" dirty="0" err="1">
                <a:solidFill>
                  <a:schemeClr val="bg2">
                    <a:lumMod val="60000"/>
                    <a:lumOff val="40000"/>
                  </a:schemeClr>
                </a:solidFill>
              </a:rPr>
              <a:t>CoreTrustSeal</a:t>
            </a:r>
            <a:r>
              <a:rPr lang="en-US" b="1" dirty="0">
                <a:solidFill>
                  <a:schemeClr val="bg2">
                    <a:lumMod val="60000"/>
                    <a:lumOff val="40000"/>
                  </a:schemeClr>
                </a:solidFill>
              </a:rPr>
              <a:t> / ISO16363</a:t>
            </a:r>
          </a:p>
        </p:txBody>
      </p:sp>
    </p:spTree>
    <p:extLst>
      <p:ext uri="{BB962C8B-B14F-4D97-AF65-F5344CB8AC3E}">
        <p14:creationId xmlns:p14="http://schemas.microsoft.com/office/powerpoint/2010/main" val="1599916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68F32-A3DC-045B-CEF6-A210ED21664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1D85A45-14BF-A632-AFF2-C55F792F0546}"/>
              </a:ext>
            </a:extLst>
          </p:cNvPr>
          <p:cNvSpPr>
            <a:spLocks noGrp="1"/>
          </p:cNvSpPr>
          <p:nvPr>
            <p:ph idx="1"/>
          </p:nvPr>
        </p:nvSpPr>
        <p:spPr>
          <a:xfrm>
            <a:off x="218740" y="1069242"/>
            <a:ext cx="7771037" cy="5313471"/>
          </a:xfrm>
        </p:spPr>
        <p:txBody>
          <a:bodyPr/>
          <a:lstStyle/>
          <a:p>
            <a:pPr algn="just">
              <a:lnSpc>
                <a:spcPct val="107000"/>
              </a:lnSpc>
              <a:spcBef>
                <a:spcPts val="0"/>
              </a:spcBef>
              <a:spcAft>
                <a:spcPts val="798"/>
              </a:spcAft>
            </a:pPr>
            <a:r>
              <a:rPr lang="en-GB" dirty="0" err="1">
                <a:solidFill>
                  <a:schemeClr val="tx1"/>
                </a:solidFill>
                <a:latin typeface="+mn-lt"/>
                <a:ea typeface="Calibri" panose="020F0502020204030204" pitchFamily="34" charset="0"/>
                <a:cs typeface="Times New Roman" panose="02020603050405020304" pitchFamily="18" charset="0"/>
              </a:rPr>
              <a:t>CoreTrustSeal</a:t>
            </a:r>
            <a:r>
              <a:rPr lang="en-GB" dirty="0">
                <a:solidFill>
                  <a:schemeClr val="tx1"/>
                </a:solidFill>
                <a:latin typeface="+mn-lt"/>
                <a:ea typeface="Calibri" panose="020F0502020204030204" pitchFamily="34" charset="0"/>
                <a:cs typeface="Times New Roman" panose="02020603050405020304" pitchFamily="18" charset="0"/>
              </a:rPr>
              <a:t> is the certification organisation launched by the World Data System of the International Science Council (WDS) and the Data Seal of Approval (DSA). </a:t>
            </a:r>
            <a:r>
              <a:rPr lang="en-GB" dirty="0" err="1">
                <a:solidFill>
                  <a:schemeClr val="tx1"/>
                </a:solidFill>
                <a:latin typeface="+mn-lt"/>
                <a:ea typeface="Calibri" panose="020F0502020204030204" pitchFamily="34" charset="0"/>
                <a:cs typeface="Times New Roman" panose="02020603050405020304" pitchFamily="18" charset="0"/>
              </a:rPr>
              <a:t>CoreTrustSeal</a:t>
            </a:r>
            <a:r>
              <a:rPr lang="en-GB" dirty="0">
                <a:solidFill>
                  <a:schemeClr val="tx1"/>
                </a:solidFill>
                <a:latin typeface="+mn-lt"/>
                <a:ea typeface="Calibri" panose="020F0502020204030204" pitchFamily="34" charset="0"/>
                <a:cs typeface="Times New Roman" panose="02020603050405020304" pitchFamily="18" charset="0"/>
              </a:rPr>
              <a:t> offers to any interested data repository a core level certification based on the DSA–WDS Core Trustworthy Data Repositories Requirements catalogue and procedures. </a:t>
            </a:r>
            <a:endParaRPr lang="en-US" dirty="0">
              <a:solidFill>
                <a:schemeClr val="tx1"/>
              </a:solidFill>
              <a:latin typeface="+mn-lt"/>
              <a:ea typeface="Calibri" panose="020F0502020204030204" pitchFamily="34" charset="0"/>
              <a:cs typeface="Times New Roman" panose="02020603050405020304" pitchFamily="18" charset="0"/>
            </a:endParaRPr>
          </a:p>
          <a:p>
            <a:pPr algn="just">
              <a:lnSpc>
                <a:spcPct val="107000"/>
              </a:lnSpc>
              <a:spcBef>
                <a:spcPts val="0"/>
              </a:spcBef>
              <a:spcAft>
                <a:spcPts val="798"/>
              </a:spcAft>
            </a:pPr>
            <a:r>
              <a:rPr lang="en-GB" dirty="0">
                <a:solidFill>
                  <a:schemeClr val="tx1"/>
                </a:solidFill>
                <a:latin typeface="+mn-lt"/>
                <a:ea typeface="Calibri" panose="020F0502020204030204" pitchFamily="34" charset="0"/>
                <a:cs typeface="Times New Roman" panose="02020603050405020304" pitchFamily="18" charset="0"/>
              </a:rPr>
              <a:t>This requirements catalogue is the result of the joint effort between DSA and WDS under the umbrella of the Research Data Alliance to merge their data repositories certifications. The requirements reflect the core characteristics of trustworthy data repositories.</a:t>
            </a:r>
            <a:endParaRPr lang="en-US" dirty="0">
              <a:solidFill>
                <a:schemeClr val="tx1"/>
              </a:solidFill>
              <a:latin typeface="+mn-lt"/>
              <a:ea typeface="Calibri" panose="020F0502020204030204" pitchFamily="34" charset="0"/>
              <a:cs typeface="Times New Roman" panose="02020603050405020304" pitchFamily="18" charset="0"/>
            </a:endParaRPr>
          </a:p>
          <a:p>
            <a:pPr algn="just">
              <a:lnSpc>
                <a:spcPct val="107000"/>
              </a:lnSpc>
              <a:spcBef>
                <a:spcPts val="0"/>
              </a:spcBef>
              <a:spcAft>
                <a:spcPts val="798"/>
              </a:spcAft>
            </a:pPr>
            <a:r>
              <a:rPr lang="en-GB" dirty="0" err="1">
                <a:solidFill>
                  <a:schemeClr val="tx1"/>
                </a:solidFill>
                <a:latin typeface="+mn-lt"/>
                <a:ea typeface="Calibri" panose="020F0502020204030204" pitchFamily="34" charset="0"/>
                <a:cs typeface="Times New Roman" panose="02020603050405020304" pitchFamily="18" charset="0"/>
              </a:rPr>
              <a:t>CoreTrustSeal</a:t>
            </a:r>
            <a:r>
              <a:rPr lang="en-GB" dirty="0">
                <a:solidFill>
                  <a:schemeClr val="tx1"/>
                </a:solidFill>
                <a:latin typeface="+mn-lt"/>
                <a:ea typeface="Calibri" panose="020F0502020204030204" pitchFamily="34" charset="0"/>
                <a:cs typeface="Times New Roman" panose="02020603050405020304" pitchFamily="18" charset="0"/>
              </a:rPr>
              <a:t> is an international, community based, non-governmental, and non-profit organisation committed in promoting sustainable and trustworthy data infrastructures and in offering certification tools and services.  </a:t>
            </a:r>
            <a:endParaRPr lang="en-US" dirty="0">
              <a:solidFill>
                <a:schemeClr val="tx1"/>
              </a:solidFill>
              <a:latin typeface="+mn-lt"/>
              <a:ea typeface="Calibri" panose="020F0502020204030204" pitchFamily="34" charset="0"/>
              <a:cs typeface="Times New Roman" panose="02020603050405020304" pitchFamily="18" charset="0"/>
            </a:endParaRPr>
          </a:p>
          <a:p>
            <a:pPr algn="just">
              <a:lnSpc>
                <a:spcPct val="107000"/>
              </a:lnSpc>
              <a:spcBef>
                <a:spcPts val="0"/>
              </a:spcBef>
              <a:spcAft>
                <a:spcPts val="798"/>
              </a:spcAft>
            </a:pPr>
            <a:r>
              <a:rPr lang="en-GB" dirty="0">
                <a:solidFill>
                  <a:schemeClr val="tx1"/>
                </a:solidFill>
                <a:latin typeface="+mn-lt"/>
                <a:ea typeface="Calibri" panose="020F0502020204030204" pitchFamily="34" charset="0"/>
                <a:cs typeface="Times New Roman" panose="02020603050405020304" pitchFamily="18" charset="0"/>
              </a:rPr>
              <a:t>The </a:t>
            </a:r>
            <a:r>
              <a:rPr lang="en-GB" dirty="0" err="1">
                <a:solidFill>
                  <a:schemeClr val="tx1"/>
                </a:solidFill>
                <a:latin typeface="+mn-lt"/>
                <a:ea typeface="Calibri" panose="020F0502020204030204" pitchFamily="34" charset="0"/>
                <a:cs typeface="Times New Roman" panose="02020603050405020304" pitchFamily="18" charset="0"/>
              </a:rPr>
              <a:t>CoreTrustSeal</a:t>
            </a:r>
            <a:r>
              <a:rPr lang="en-GB" dirty="0">
                <a:solidFill>
                  <a:schemeClr val="tx1"/>
                </a:solidFill>
                <a:latin typeface="+mn-lt"/>
                <a:ea typeface="Calibri" panose="020F0502020204030204" pitchFamily="34" charset="0"/>
                <a:cs typeface="Times New Roman" panose="02020603050405020304" pitchFamily="18" charset="0"/>
              </a:rPr>
              <a:t> certification can be considered as the first step in a global framework for repository certification which includes the extended level certification (Nestor-Seal DIN 31644) and the formal level certification (ISO 16363).</a:t>
            </a:r>
            <a:endParaRPr lang="en-US" dirty="0">
              <a:solidFill>
                <a:schemeClr val="tx1"/>
              </a:solidFill>
              <a:latin typeface="+mn-lt"/>
              <a:ea typeface="Calibri" panose="020F0502020204030204" pitchFamily="34" charset="0"/>
              <a:cs typeface="Times New Roman" panose="02020603050405020304" pitchFamily="18" charset="0"/>
            </a:endParaRPr>
          </a:p>
          <a:p>
            <a:endParaRPr lang="en-US" dirty="0">
              <a:solidFill>
                <a:schemeClr val="tx1"/>
              </a:solidFill>
              <a:latin typeface="+mn-lt"/>
            </a:endParaRPr>
          </a:p>
        </p:txBody>
      </p:sp>
      <p:pic>
        <p:nvPicPr>
          <p:cNvPr id="4" name="Immagine 11">
            <a:extLst>
              <a:ext uri="{FF2B5EF4-FFF2-40B4-BE49-F238E27FC236}">
                <a16:creationId xmlns:a16="http://schemas.microsoft.com/office/drawing/2014/main" id="{7C39D8D2-FE09-1AF6-8618-6748A5FEF5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79498" y="1395647"/>
            <a:ext cx="2788937" cy="4511933"/>
          </a:xfrm>
          <a:prstGeom prst="rect">
            <a:avLst/>
          </a:prstGeom>
          <a:noFill/>
          <a:ln>
            <a:noFill/>
          </a:ln>
        </p:spPr>
      </p:pic>
      <p:sp>
        <p:nvSpPr>
          <p:cNvPr id="6" name="TextBox 5">
            <a:extLst>
              <a:ext uri="{FF2B5EF4-FFF2-40B4-BE49-F238E27FC236}">
                <a16:creationId xmlns:a16="http://schemas.microsoft.com/office/drawing/2014/main" id="{1AF95C05-481A-1A72-DC72-61AAFEECC87E}"/>
              </a:ext>
            </a:extLst>
          </p:cNvPr>
          <p:cNvSpPr txBox="1"/>
          <p:nvPr/>
        </p:nvSpPr>
        <p:spPr>
          <a:xfrm>
            <a:off x="8087742" y="5907580"/>
            <a:ext cx="6101087" cy="368325"/>
          </a:xfrm>
          <a:prstGeom prst="rect">
            <a:avLst/>
          </a:prstGeom>
          <a:noFill/>
        </p:spPr>
        <p:txBody>
          <a:bodyPr wrap="square">
            <a:spAutoFit/>
          </a:bodyPr>
          <a:lstStyle/>
          <a:p>
            <a:r>
              <a:rPr lang="en-GB" sz="1396" dirty="0">
                <a:latin typeface="Times New Roman" panose="02020603050405020304" pitchFamily="18" charset="0"/>
                <a:ea typeface="Calibri" panose="020F0502020204030204" pitchFamily="34" charset="0"/>
              </a:rPr>
              <a:t>    </a:t>
            </a:r>
            <a:r>
              <a:rPr lang="en-GB" sz="1795" dirty="0">
                <a:latin typeface="Times New Roman" panose="02020603050405020304" pitchFamily="18" charset="0"/>
                <a:ea typeface="Calibri" panose="020F0502020204030204" pitchFamily="34" charset="0"/>
              </a:rPr>
              <a:t> List of </a:t>
            </a:r>
            <a:r>
              <a:rPr lang="en-GB" sz="1795" dirty="0" err="1">
                <a:latin typeface="Times New Roman" panose="02020603050405020304" pitchFamily="18" charset="0"/>
                <a:ea typeface="Calibri" panose="020F0502020204030204" pitchFamily="34" charset="0"/>
              </a:rPr>
              <a:t>CoreTrustSeal</a:t>
            </a:r>
            <a:r>
              <a:rPr lang="en-GB" sz="1795" dirty="0">
                <a:latin typeface="Times New Roman" panose="02020603050405020304" pitchFamily="18" charset="0"/>
                <a:ea typeface="Calibri" panose="020F0502020204030204" pitchFamily="34" charset="0"/>
              </a:rPr>
              <a:t> Requirements</a:t>
            </a:r>
            <a:endParaRPr lang="en-US" sz="1396" dirty="0"/>
          </a:p>
        </p:txBody>
      </p:sp>
      <p:sp>
        <p:nvSpPr>
          <p:cNvPr id="7" name="Title 2">
            <a:extLst>
              <a:ext uri="{FF2B5EF4-FFF2-40B4-BE49-F238E27FC236}">
                <a16:creationId xmlns:a16="http://schemas.microsoft.com/office/drawing/2014/main" id="{7161B763-F983-9F05-6670-9C1A3B5238E0}"/>
              </a:ext>
            </a:extLst>
          </p:cNvPr>
          <p:cNvSpPr txBox="1">
            <a:spLocks/>
          </p:cNvSpPr>
          <p:nvPr/>
        </p:nvSpPr>
        <p:spPr>
          <a:xfrm>
            <a:off x="144876" y="85786"/>
            <a:ext cx="9386864" cy="779002"/>
          </a:xfrm>
        </p:spPr>
        <p:txBody>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kern="0" dirty="0" err="1">
                <a:solidFill>
                  <a:schemeClr val="lt1"/>
                </a:solidFill>
              </a:rPr>
              <a:t>CoreTrustSeal</a:t>
            </a:r>
            <a:endParaRPr lang="en-US" sz="4400" kern="0" dirty="0">
              <a:solidFill>
                <a:schemeClr val="lt1"/>
              </a:solidFill>
            </a:endParaRPr>
          </a:p>
        </p:txBody>
      </p:sp>
    </p:spTree>
    <p:extLst>
      <p:ext uri="{BB962C8B-B14F-4D97-AF65-F5344CB8AC3E}">
        <p14:creationId xmlns:p14="http://schemas.microsoft.com/office/powerpoint/2010/main" val="1717699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2EEC-930F-107B-1831-21CEC007EE39}"/>
              </a:ext>
            </a:extLst>
          </p:cNvPr>
          <p:cNvSpPr>
            <a:spLocks noGrp="1"/>
          </p:cNvSpPr>
          <p:nvPr>
            <p:ph type="title"/>
          </p:nvPr>
        </p:nvSpPr>
        <p:spPr/>
        <p:txBody>
          <a:bodyPr/>
          <a:lstStyle/>
          <a:p>
            <a:endParaRPr lang="en-US" dirty="0"/>
          </a:p>
        </p:txBody>
      </p:sp>
      <p:pic>
        <p:nvPicPr>
          <p:cNvPr id="6" name="Picture 5">
            <a:extLst>
              <a:ext uri="{FF2B5EF4-FFF2-40B4-BE49-F238E27FC236}">
                <a16:creationId xmlns:a16="http://schemas.microsoft.com/office/drawing/2014/main" id="{14530D6A-083E-E460-24D2-3A947147AF55}"/>
              </a:ext>
            </a:extLst>
          </p:cNvPr>
          <p:cNvPicPr>
            <a:picLocks noChangeAspect="1"/>
          </p:cNvPicPr>
          <p:nvPr/>
        </p:nvPicPr>
        <p:blipFill>
          <a:blip r:embed="rId2"/>
          <a:stretch>
            <a:fillRect/>
          </a:stretch>
        </p:blipFill>
        <p:spPr>
          <a:xfrm>
            <a:off x="316911" y="1249546"/>
            <a:ext cx="11411859" cy="4684066"/>
          </a:xfrm>
          <a:prstGeom prst="rect">
            <a:avLst/>
          </a:prstGeom>
        </p:spPr>
      </p:pic>
      <p:pic>
        <p:nvPicPr>
          <p:cNvPr id="8" name="Picture 7">
            <a:extLst>
              <a:ext uri="{FF2B5EF4-FFF2-40B4-BE49-F238E27FC236}">
                <a16:creationId xmlns:a16="http://schemas.microsoft.com/office/drawing/2014/main" id="{48CF0E01-E68F-F318-7DE1-C7932E2510E1}"/>
              </a:ext>
            </a:extLst>
          </p:cNvPr>
          <p:cNvPicPr>
            <a:picLocks noChangeAspect="1"/>
          </p:cNvPicPr>
          <p:nvPr/>
        </p:nvPicPr>
        <p:blipFill>
          <a:blip r:embed="rId3"/>
          <a:stretch>
            <a:fillRect/>
          </a:stretch>
        </p:blipFill>
        <p:spPr>
          <a:xfrm>
            <a:off x="9797340" y="2735475"/>
            <a:ext cx="2289584" cy="1387051"/>
          </a:xfrm>
          <a:prstGeom prst="rect">
            <a:avLst/>
          </a:prstGeom>
        </p:spPr>
      </p:pic>
      <p:sp>
        <p:nvSpPr>
          <p:cNvPr id="3" name="Title 2">
            <a:extLst>
              <a:ext uri="{FF2B5EF4-FFF2-40B4-BE49-F238E27FC236}">
                <a16:creationId xmlns:a16="http://schemas.microsoft.com/office/drawing/2014/main" id="{5E7B3D69-BA19-1B7E-BF53-2D4912C38966}"/>
              </a:ext>
            </a:extLst>
          </p:cNvPr>
          <p:cNvSpPr txBox="1">
            <a:spLocks/>
          </p:cNvSpPr>
          <p:nvPr/>
        </p:nvSpPr>
        <p:spPr>
          <a:xfrm>
            <a:off x="135408" y="125066"/>
            <a:ext cx="9386864" cy="779002"/>
          </a:xfrm>
        </p:spPr>
        <p:txBody>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kern="0" dirty="0" err="1">
                <a:solidFill>
                  <a:schemeClr val="lt1"/>
                </a:solidFill>
              </a:rPr>
              <a:t>CoreTrustSeal</a:t>
            </a:r>
            <a:r>
              <a:rPr lang="en-US" sz="4400" kern="0" dirty="0">
                <a:solidFill>
                  <a:schemeClr val="lt1"/>
                </a:solidFill>
              </a:rPr>
              <a:t> - ISA</a:t>
            </a:r>
          </a:p>
        </p:txBody>
      </p:sp>
    </p:spTree>
    <p:extLst>
      <p:ext uri="{BB962C8B-B14F-4D97-AF65-F5344CB8AC3E}">
        <p14:creationId xmlns:p14="http://schemas.microsoft.com/office/powerpoint/2010/main" val="4241121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2EEC-930F-107B-1831-21CEC007EE39}"/>
              </a:ext>
            </a:extLst>
          </p:cNvPr>
          <p:cNvSpPr>
            <a:spLocks noGrp="1"/>
          </p:cNvSpPr>
          <p:nvPr>
            <p:ph type="title"/>
          </p:nvPr>
        </p:nvSpPr>
        <p:spPr/>
        <p:txBody>
          <a:bodyPr/>
          <a:lstStyle/>
          <a:p>
            <a:endParaRPr lang="en-US" dirty="0"/>
          </a:p>
        </p:txBody>
      </p:sp>
      <p:sp>
        <p:nvSpPr>
          <p:cNvPr id="3" name="Title 2">
            <a:extLst>
              <a:ext uri="{FF2B5EF4-FFF2-40B4-BE49-F238E27FC236}">
                <a16:creationId xmlns:a16="http://schemas.microsoft.com/office/drawing/2014/main" id="{5E7B3D69-BA19-1B7E-BF53-2D4912C38966}"/>
              </a:ext>
            </a:extLst>
          </p:cNvPr>
          <p:cNvSpPr txBox="1">
            <a:spLocks/>
          </p:cNvSpPr>
          <p:nvPr/>
        </p:nvSpPr>
        <p:spPr>
          <a:xfrm>
            <a:off x="135408" y="125066"/>
            <a:ext cx="9386864" cy="779002"/>
          </a:xfrm>
        </p:spPr>
        <p:txBody>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kern="0" dirty="0" err="1">
                <a:solidFill>
                  <a:schemeClr val="lt1"/>
                </a:solidFill>
              </a:rPr>
              <a:t>CoreTrustSeal</a:t>
            </a:r>
            <a:r>
              <a:rPr lang="en-US" sz="4400" kern="0" dirty="0">
                <a:solidFill>
                  <a:schemeClr val="lt1"/>
                </a:solidFill>
              </a:rPr>
              <a:t> – ISA Outcomes</a:t>
            </a:r>
          </a:p>
        </p:txBody>
      </p:sp>
      <p:pic>
        <p:nvPicPr>
          <p:cNvPr id="4" name="Immagine 4">
            <a:extLst>
              <a:ext uri="{FF2B5EF4-FFF2-40B4-BE49-F238E27FC236}">
                <a16:creationId xmlns:a16="http://schemas.microsoft.com/office/drawing/2014/main" id="{27F7B8D7-45D7-F894-0F44-7FE671C407ED}"/>
              </a:ext>
            </a:extLst>
          </p:cNvPr>
          <p:cNvPicPr>
            <a:picLocks noChangeAspect="1"/>
          </p:cNvPicPr>
          <p:nvPr/>
        </p:nvPicPr>
        <p:blipFill>
          <a:blip r:embed="rId2"/>
          <a:stretch>
            <a:fillRect/>
          </a:stretch>
        </p:blipFill>
        <p:spPr>
          <a:xfrm>
            <a:off x="428256" y="1614854"/>
            <a:ext cx="4526353" cy="398319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Immagine 1">
            <a:extLst>
              <a:ext uri="{FF2B5EF4-FFF2-40B4-BE49-F238E27FC236}">
                <a16:creationId xmlns:a16="http://schemas.microsoft.com/office/drawing/2014/main" id="{9BBC018D-6430-ACFE-E688-1A835CD04C8F}"/>
              </a:ext>
            </a:extLst>
          </p:cNvPr>
          <p:cNvPicPr>
            <a:picLocks noChangeAspect="1"/>
          </p:cNvPicPr>
          <p:nvPr/>
        </p:nvPicPr>
        <p:blipFill>
          <a:blip r:embed="rId3"/>
          <a:stretch>
            <a:fillRect/>
          </a:stretch>
        </p:blipFill>
        <p:spPr>
          <a:xfrm>
            <a:off x="5225648" y="1521494"/>
            <a:ext cx="6477137" cy="416991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799932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2EEC-930F-107B-1831-21CEC007EE39}"/>
              </a:ext>
            </a:extLst>
          </p:cNvPr>
          <p:cNvSpPr>
            <a:spLocks noGrp="1"/>
          </p:cNvSpPr>
          <p:nvPr>
            <p:ph type="title"/>
          </p:nvPr>
        </p:nvSpPr>
        <p:spPr/>
        <p:txBody>
          <a:bodyPr/>
          <a:lstStyle/>
          <a:p>
            <a:endParaRPr lang="en-US" dirty="0"/>
          </a:p>
        </p:txBody>
      </p:sp>
      <p:sp>
        <p:nvSpPr>
          <p:cNvPr id="3" name="Title 2">
            <a:extLst>
              <a:ext uri="{FF2B5EF4-FFF2-40B4-BE49-F238E27FC236}">
                <a16:creationId xmlns:a16="http://schemas.microsoft.com/office/drawing/2014/main" id="{5E7B3D69-BA19-1B7E-BF53-2D4912C38966}"/>
              </a:ext>
            </a:extLst>
          </p:cNvPr>
          <p:cNvSpPr txBox="1">
            <a:spLocks/>
          </p:cNvSpPr>
          <p:nvPr/>
        </p:nvSpPr>
        <p:spPr>
          <a:xfrm>
            <a:off x="135408" y="125066"/>
            <a:ext cx="9386864" cy="779002"/>
          </a:xfrm>
        </p:spPr>
        <p:txBody>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dirty="0" err="1">
                <a:solidFill>
                  <a:schemeClr val="lt1"/>
                </a:solidFill>
              </a:rPr>
              <a:t>CoreTrustSeal</a:t>
            </a:r>
            <a:r>
              <a:rPr lang="en-US" sz="4400" dirty="0">
                <a:solidFill>
                  <a:schemeClr val="lt1"/>
                </a:solidFill>
              </a:rPr>
              <a:t> – ISA Final Report</a:t>
            </a:r>
            <a:endParaRPr lang="en-US" sz="4400" kern="0" dirty="0">
              <a:solidFill>
                <a:schemeClr val="lt1"/>
              </a:solidFill>
            </a:endParaRPr>
          </a:p>
        </p:txBody>
      </p:sp>
      <p:pic>
        <p:nvPicPr>
          <p:cNvPr id="6" name="Picture 5">
            <a:extLst>
              <a:ext uri="{FF2B5EF4-FFF2-40B4-BE49-F238E27FC236}">
                <a16:creationId xmlns:a16="http://schemas.microsoft.com/office/drawing/2014/main" id="{51FB958D-1334-3097-8690-0251BE1F9005}"/>
              </a:ext>
            </a:extLst>
          </p:cNvPr>
          <p:cNvPicPr>
            <a:picLocks noChangeAspect="1"/>
          </p:cNvPicPr>
          <p:nvPr/>
        </p:nvPicPr>
        <p:blipFill>
          <a:blip r:embed="rId2"/>
          <a:stretch>
            <a:fillRect/>
          </a:stretch>
        </p:blipFill>
        <p:spPr>
          <a:xfrm>
            <a:off x="617860" y="1163427"/>
            <a:ext cx="10773399" cy="4978185"/>
          </a:xfrm>
          <a:prstGeom prst="rect">
            <a:avLst/>
          </a:prstGeom>
        </p:spPr>
      </p:pic>
    </p:spTree>
    <p:extLst>
      <p:ext uri="{BB962C8B-B14F-4D97-AF65-F5344CB8AC3E}">
        <p14:creationId xmlns:p14="http://schemas.microsoft.com/office/powerpoint/2010/main" val="1833411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2EEC-930F-107B-1831-21CEC007EE39}"/>
              </a:ext>
            </a:extLst>
          </p:cNvPr>
          <p:cNvSpPr>
            <a:spLocks noGrp="1"/>
          </p:cNvSpPr>
          <p:nvPr>
            <p:ph type="title"/>
          </p:nvPr>
        </p:nvSpPr>
        <p:spPr>
          <a:xfrm>
            <a:off x="276271" y="182037"/>
            <a:ext cx="10081633" cy="563609"/>
          </a:xfrm>
        </p:spPr>
        <p:txBody>
          <a:bodyPr/>
          <a:lstStyle/>
          <a:p>
            <a:r>
              <a:rPr lang="en-US" sz="4400" dirty="0" err="1">
                <a:solidFill>
                  <a:schemeClr val="lt1"/>
                </a:solidFill>
              </a:rPr>
              <a:t>CoreTrustSeal</a:t>
            </a:r>
            <a:r>
              <a:rPr lang="en-US" sz="4400" dirty="0">
                <a:solidFill>
                  <a:schemeClr val="lt1"/>
                </a:solidFill>
              </a:rPr>
              <a:t> – Improvement Actions </a:t>
            </a:r>
          </a:p>
        </p:txBody>
      </p:sp>
      <p:sp>
        <p:nvSpPr>
          <p:cNvPr id="4" name="TextBox 3">
            <a:extLst>
              <a:ext uri="{FF2B5EF4-FFF2-40B4-BE49-F238E27FC236}">
                <a16:creationId xmlns:a16="http://schemas.microsoft.com/office/drawing/2014/main" id="{3164B4EC-B600-509A-ADFA-E0F2CAB6E0D6}"/>
              </a:ext>
            </a:extLst>
          </p:cNvPr>
          <p:cNvSpPr txBox="1"/>
          <p:nvPr/>
        </p:nvSpPr>
        <p:spPr>
          <a:xfrm>
            <a:off x="375920" y="1404630"/>
            <a:ext cx="11562080" cy="2793842"/>
          </a:xfrm>
          <a:prstGeom prst="rect">
            <a:avLst/>
          </a:prstGeom>
          <a:noFill/>
        </p:spPr>
        <p:txBody>
          <a:bodyPr wrap="square">
            <a:spAutoFit/>
          </a:bodyPr>
          <a:lstStyle/>
          <a:p>
            <a:pPr marL="342900" indent="-342900">
              <a:lnSpc>
                <a:spcPct val="150000"/>
              </a:lnSpc>
              <a:buFont typeface="Wingdings" panose="05000000000000000000" pitchFamily="2" charset="2"/>
              <a:buChar char="v"/>
            </a:pPr>
            <a:r>
              <a:rPr lang="en-GB" sz="2400" dirty="0">
                <a:latin typeface="+mn-lt"/>
                <a:cs typeface="Times New Roman" panose="02020603050405020304" pitchFamily="18" charset="0"/>
              </a:rPr>
              <a:t>Complete </a:t>
            </a:r>
            <a:r>
              <a:rPr lang="en-GB" sz="2400" i="1" dirty="0">
                <a:latin typeface="+mn-lt"/>
                <a:cs typeface="Times New Roman" panose="02020603050405020304" pitchFamily="18" charset="0"/>
              </a:rPr>
              <a:t>review/approval cycle </a:t>
            </a:r>
            <a:r>
              <a:rPr lang="en-GB" sz="2400" dirty="0">
                <a:latin typeface="+mn-lt"/>
                <a:cs typeface="Times New Roman" panose="02020603050405020304" pitchFamily="18" charset="0"/>
              </a:rPr>
              <a:t>for the data curation and long term </a:t>
            </a:r>
            <a:r>
              <a:rPr lang="en-GB" sz="2400" i="1" dirty="0">
                <a:latin typeface="+mn-lt"/>
                <a:cs typeface="Times New Roman" panose="02020603050405020304" pitchFamily="18" charset="0"/>
              </a:rPr>
              <a:t>data</a:t>
            </a:r>
            <a:r>
              <a:rPr lang="en-GB" sz="2400" dirty="0">
                <a:latin typeface="+mn-lt"/>
                <a:cs typeface="Times New Roman" panose="02020603050405020304" pitchFamily="18" charset="0"/>
              </a:rPr>
              <a:t> preservation procedure;</a:t>
            </a:r>
          </a:p>
          <a:p>
            <a:pPr marL="342900" indent="-342900">
              <a:lnSpc>
                <a:spcPct val="150000"/>
              </a:lnSpc>
              <a:buFont typeface="Wingdings" panose="05000000000000000000" pitchFamily="2" charset="2"/>
              <a:buChar char="v"/>
            </a:pPr>
            <a:r>
              <a:rPr lang="en-GB" sz="2400" dirty="0">
                <a:latin typeface="+mn-lt"/>
                <a:cs typeface="Times New Roman" panose="02020603050405020304" pitchFamily="18" charset="0"/>
              </a:rPr>
              <a:t>Drafting the </a:t>
            </a:r>
            <a:r>
              <a:rPr lang="en-GB" sz="2400" i="1" dirty="0">
                <a:latin typeface="+mn-lt"/>
                <a:cs typeface="Times New Roman" panose="02020603050405020304" pitchFamily="18" charset="0"/>
              </a:rPr>
              <a:t>Preservation Plan </a:t>
            </a:r>
            <a:r>
              <a:rPr lang="en-GB" sz="2400" dirty="0">
                <a:latin typeface="+mn-lt"/>
                <a:cs typeface="Times New Roman" panose="02020603050405020304" pitchFamily="18" charset="0"/>
              </a:rPr>
              <a:t>for the ESA/ESRIN Space Data Archives;</a:t>
            </a:r>
            <a:endParaRPr lang="en-US" sz="2400" dirty="0">
              <a:latin typeface="+mn-lt"/>
              <a:cs typeface="Times New Roman" panose="02020603050405020304" pitchFamily="18" charset="0"/>
            </a:endParaRPr>
          </a:p>
          <a:p>
            <a:pPr marL="342900" indent="-342900">
              <a:lnSpc>
                <a:spcPct val="150000"/>
              </a:lnSpc>
              <a:buFont typeface="Wingdings" panose="05000000000000000000" pitchFamily="2" charset="2"/>
              <a:buChar char="v"/>
            </a:pPr>
            <a:r>
              <a:rPr lang="en-GB" sz="2400" dirty="0">
                <a:latin typeface="+mn-lt"/>
                <a:cs typeface="Times New Roman" panose="02020603050405020304" pitchFamily="18" charset="0"/>
              </a:rPr>
              <a:t>Address migration for obsolescence in the Preservation Plan;</a:t>
            </a:r>
            <a:endParaRPr lang="en-US" sz="2400" dirty="0">
              <a:latin typeface="+mn-lt"/>
              <a:cs typeface="Times New Roman" panose="02020603050405020304" pitchFamily="18" charset="0"/>
            </a:endParaRPr>
          </a:p>
          <a:p>
            <a:pPr marL="342900" indent="-342900">
              <a:lnSpc>
                <a:spcPct val="150000"/>
              </a:lnSpc>
              <a:buFont typeface="Wingdings" panose="05000000000000000000" pitchFamily="2" charset="2"/>
              <a:buChar char="v"/>
            </a:pPr>
            <a:r>
              <a:rPr lang="en-GB" sz="2400" dirty="0">
                <a:latin typeface="+mn-lt"/>
                <a:cs typeface="Times New Roman" panose="02020603050405020304" pitchFamily="18" charset="0"/>
              </a:rPr>
              <a:t>Citations management.</a:t>
            </a:r>
            <a:endParaRPr lang="en-US" sz="2400" dirty="0">
              <a:latin typeface="+mn-lt"/>
              <a:cs typeface="Times New Roman" panose="02020603050405020304" pitchFamily="18" charset="0"/>
            </a:endParaRPr>
          </a:p>
        </p:txBody>
      </p:sp>
    </p:spTree>
    <p:extLst>
      <p:ext uri="{BB962C8B-B14F-4D97-AF65-F5344CB8AC3E}">
        <p14:creationId xmlns:p14="http://schemas.microsoft.com/office/powerpoint/2010/main" val="770207395"/>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3839</TotalTime>
  <Words>502</Words>
  <Application>Microsoft Office PowerPoint</Application>
  <PresentationFormat>Widescreen</PresentationFormat>
  <Paragraphs>44</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Courier New</vt:lpstr>
      <vt:lpstr>Noto Sans Symbols</vt:lpstr>
      <vt:lpstr>Times New Roman</vt:lpstr>
      <vt:lpstr>Wingdings</vt:lpstr>
      <vt:lpstr>ceos</vt:lpstr>
      <vt:lpstr>ISO16363 AND CORETRUSTSEAL STANDARDS SELF-ASSESSMENT at ESA </vt:lpstr>
      <vt:lpstr>Executive Summary</vt:lpstr>
      <vt:lpstr>  </vt:lpstr>
      <vt:lpstr>Context </vt:lpstr>
      <vt:lpstr>PowerPoint Presentation</vt:lpstr>
      <vt:lpstr>PowerPoint Presentation</vt:lpstr>
      <vt:lpstr>PowerPoint Presentation</vt:lpstr>
      <vt:lpstr>PowerPoint Presentation</vt:lpstr>
      <vt:lpstr>CoreTrustSeal – Improvement Actions </vt:lpstr>
      <vt:lpstr>ISO16363</vt:lpstr>
      <vt:lpstr>ISO16363 - ISA</vt:lpstr>
      <vt:lpstr>ISO16363 – ISA Outcomes</vt:lpstr>
      <vt:lpstr>ISO16363 – ISA Final Report</vt:lpstr>
      <vt:lpstr>ISO16363 – Improvement Actions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WGISS-54 Presentation Template and Guidance</dc:title>
  <dc:creator>Michelle Piepgrass</dc:creator>
  <cp:lastModifiedBy>Iolanda</cp:lastModifiedBy>
  <cp:revision>45</cp:revision>
  <dcterms:modified xsi:type="dcterms:W3CDTF">2023-10-25T05:15:07Z</dcterms:modified>
</cp:coreProperties>
</file>