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60" r:id="rId4"/>
    <p:sldId id="298" r:id="rId5"/>
    <p:sldId id="267" r:id="rId6"/>
    <p:sldId id="263" r:id="rId7"/>
    <p:sldId id="266" r:id="rId8"/>
    <p:sldId id="264" r:id="rId9"/>
    <p:sldId id="304" r:id="rId10"/>
    <p:sldId id="300" r:id="rId11"/>
    <p:sldId id="303" r:id="rId12"/>
    <p:sldId id="302" r:id="rId13"/>
    <p:sldId id="301" r:id="rId14"/>
    <p:sldId id="268" r:id="rId15"/>
    <p:sldId id="272" r:id="rId16"/>
    <p:sldId id="290" r:id="rId17"/>
    <p:sldId id="289" r:id="rId18"/>
    <p:sldId id="288" r:id="rId19"/>
    <p:sldId id="287" r:id="rId20"/>
    <p:sldId id="275" r:id="rId21"/>
    <p:sldId id="286" r:id="rId22"/>
    <p:sldId id="292" r:id="rId23"/>
    <p:sldId id="291" r:id="rId24"/>
    <p:sldId id="293" r:id="rId25"/>
    <p:sldId id="277" r:id="rId26"/>
    <p:sldId id="280" r:id="rId27"/>
    <p:sldId id="279" r:id="rId28"/>
    <p:sldId id="285" r:id="rId29"/>
    <p:sldId id="284" r:id="rId30"/>
    <p:sldId id="283" r:id="rId31"/>
    <p:sldId id="281" r:id="rId32"/>
    <p:sldId id="282" r:id="rId33"/>
    <p:sldId id="297" r:id="rId34"/>
    <p:sldId id="299" r:id="rId35"/>
    <p:sldId id="273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Piepgras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24" autoAdjust="0"/>
    <p:restoredTop sz="79495" autoAdjust="0"/>
  </p:normalViewPr>
  <p:slideViewPr>
    <p:cSldViewPr snapToGrid="0">
      <p:cViewPr>
        <p:scale>
          <a:sx n="100" d="100"/>
          <a:sy n="100" d="100"/>
        </p:scale>
        <p:origin x="-660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582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CE98C-6209-491D-85DA-77753D363C68}" type="datetimeFigureOut">
              <a:rPr lang="fr-FR" smtClean="0"/>
              <a:pPr/>
              <a:t>25/10/2023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C5365-DA91-4683-B76D-515B2A69DF8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3;n">
            <a:extLst>
              <a:ext uri="{FF2B5EF4-FFF2-40B4-BE49-F238E27FC236}">
                <a16:creationId xmlns:a16="http://schemas.microsoft.com/office/drawing/2014/main" xmlns="" id="{B557A123-C6E1-FD7B-8AC7-C6FCF59328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Google Shape;4;n">
            <a:extLst>
              <a:ext uri="{FF2B5EF4-FFF2-40B4-BE49-F238E27FC236}">
                <a16:creationId xmlns:a16="http://schemas.microsoft.com/office/drawing/2014/main" xmlns="" id="{69729CFD-D38C-4F9E-2468-67CBC5BA1A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3;p1:notes">
            <a:extLst>
              <a:ext uri="{FF2B5EF4-FFF2-40B4-BE49-F238E27FC236}">
                <a16:creationId xmlns:a16="http://schemas.microsoft.com/office/drawing/2014/main" xmlns="" id="{63394F6C-CA53-5CA1-88A3-B37E6788B2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Google Shape;64;p1:notes">
            <a:extLst>
              <a:ext uri="{FF2B5EF4-FFF2-40B4-BE49-F238E27FC236}">
                <a16:creationId xmlns:a16="http://schemas.microsoft.com/office/drawing/2014/main" xmlns="" id="{CD24270A-C651-6658-0B00-AE495F0DEE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2">
            <a:extLst>
              <a:ext uri="{FF2B5EF4-FFF2-40B4-BE49-F238E27FC236}">
                <a16:creationId xmlns:a16="http://schemas.microsoft.com/office/drawing/2014/main" xmlns="" id="{38D26D58-2C2E-8609-6F41-55A81269B2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251" y="225239"/>
            <a:ext cx="9864725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3;p2">
            <a:extLst>
              <a:ext uri="{FF2B5EF4-FFF2-40B4-BE49-F238E27FC236}">
                <a16:creationId xmlns:a16="http://schemas.microsoft.com/office/drawing/2014/main" xmlns="" id="{90B3D49C-AAF1-26F2-5F62-6049539056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3"/>
          <a:stretch>
            <a:fillRect/>
          </a:stretch>
        </p:blipFill>
        <p:spPr bwMode="auto">
          <a:xfrm>
            <a:off x="2824163" y="4824413"/>
            <a:ext cx="5391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4;p2" descr="A picture containing nature&#10;&#10;Description automatically generated">
            <a:extLst>
              <a:ext uri="{FF2B5EF4-FFF2-40B4-BE49-F238E27FC236}">
                <a16:creationId xmlns:a16="http://schemas.microsoft.com/office/drawing/2014/main" xmlns="" id="{EF415073-D0F5-4916-234A-B3B9ABA34F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50" y="0"/>
            <a:ext cx="3714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6;p2">
            <a:extLst>
              <a:ext uri="{FF2B5EF4-FFF2-40B4-BE49-F238E27FC236}">
                <a16:creationId xmlns:a16="http://schemas.microsoft.com/office/drawing/2014/main" xmlns="" id="{67D30F28-65F9-D71A-8C37-C43B89BEBF24}"/>
              </a:ext>
            </a:extLst>
          </p:cNvPr>
          <p:cNvSpPr/>
          <p:nvPr/>
        </p:nvSpPr>
        <p:spPr>
          <a:xfrm flipH="1">
            <a:off x="-4763" y="-14288"/>
            <a:ext cx="12198351" cy="6873876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7;p2">
            <a:extLst>
              <a:ext uri="{FF2B5EF4-FFF2-40B4-BE49-F238E27FC236}">
                <a16:creationId xmlns:a16="http://schemas.microsoft.com/office/drawing/2014/main" xmlns="" id="{37F27908-036B-82C1-E853-A06891FCEF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113" y="5311775"/>
            <a:ext cx="2738437" cy="1508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8;p2">
            <a:extLst>
              <a:ext uri="{FF2B5EF4-FFF2-40B4-BE49-F238E27FC236}">
                <a16:creationId xmlns:a16="http://schemas.microsoft.com/office/drawing/2014/main" xmlns="" id="{55ED65A1-4E6C-D3F6-2DD3-0249F8F20187}"/>
              </a:ext>
            </a:extLst>
          </p:cNvPr>
          <p:cNvPicPr preferRelativeResize="0"/>
          <p:nvPr userDrawn="1"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" name="Google Shape;19;p2">
            <a:extLst>
              <a:ext uri="{FF2B5EF4-FFF2-40B4-BE49-F238E27FC236}">
                <a16:creationId xmlns:a16="http://schemas.microsoft.com/office/drawing/2014/main" xmlns="" id="{7251F513-1A0F-387E-5F80-60C2366933CF}"/>
              </a:ext>
            </a:extLst>
          </p:cNvPr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xmlns="" id="{75649351-DAF3-FA58-65E4-C39A0F8759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65775" y="4899025"/>
            <a:ext cx="6310313" cy="1708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 err="1" smtClean="0">
                <a:solidFill>
                  <a:schemeClr val="bg1"/>
                </a:solidFill>
              </a:rPr>
              <a:t>Grégory</a:t>
            </a:r>
            <a:r>
              <a:rPr lang="en-GB" altLang="en-US" b="1" dirty="0" smtClean="0">
                <a:solidFill>
                  <a:schemeClr val="bg1"/>
                </a:solidFill>
              </a:rPr>
              <a:t> MAZABRAUD,</a:t>
            </a:r>
            <a:r>
              <a:rPr lang="en-GB" altLang="en-US" b="1" baseline="0" dirty="0" smtClean="0">
                <a:solidFill>
                  <a:schemeClr val="bg1"/>
                </a:solidFill>
              </a:rPr>
              <a:t> VisioTerra for ESA</a:t>
            </a:r>
            <a:endParaRPr lang="en-GB" altLang="en-US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 smtClean="0">
                <a:solidFill>
                  <a:schemeClr val="bg1"/>
                </a:solidFill>
              </a:rPr>
              <a:t>Agenda </a:t>
            </a:r>
            <a:r>
              <a:rPr lang="en-GB" altLang="en-US" b="1" dirty="0">
                <a:solidFill>
                  <a:schemeClr val="bg1"/>
                </a:solidFill>
              </a:rPr>
              <a:t>ID: </a:t>
            </a:r>
            <a:r>
              <a:rPr lang="en-GB" altLang="en-US" b="1" dirty="0" smtClean="0">
                <a:solidFill>
                  <a:schemeClr val="bg1"/>
                </a:solidFill>
              </a:rPr>
              <a:t>2023.10.25_15.15</a:t>
            </a:r>
            <a:endParaRPr lang="en-GB" altLang="en-US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WGISS-56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Paris, France (CNES)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24-26 October, 2023</a:t>
            </a:r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60923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;p3">
            <a:extLst>
              <a:ext uri="{FF2B5EF4-FFF2-40B4-BE49-F238E27FC236}">
                <a16:creationId xmlns:a16="http://schemas.microsoft.com/office/drawing/2014/main" xmlns="" id="{9C61445A-E290-B991-4B2C-B4B12890B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3" name="Google Shape;23;p3">
            <a:extLst>
              <a:ext uri="{FF2B5EF4-FFF2-40B4-BE49-F238E27FC236}">
                <a16:creationId xmlns:a16="http://schemas.microsoft.com/office/drawing/2014/main" xmlns="" id="{4E4605FD-8A17-2FBD-142C-B0EEA09E140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4;p3">
            <a:extLst>
              <a:ext uri="{FF2B5EF4-FFF2-40B4-BE49-F238E27FC236}">
                <a16:creationId xmlns:a16="http://schemas.microsoft.com/office/drawing/2014/main" xmlns="" id="{A3921E32-F671-3A84-38A8-4D416E2BBD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25;p3">
            <a:extLst>
              <a:ext uri="{FF2B5EF4-FFF2-40B4-BE49-F238E27FC236}">
                <a16:creationId xmlns:a16="http://schemas.microsoft.com/office/drawing/2014/main" xmlns="" id="{16C84B8B-5D50-BA6D-1B64-838121EBD166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;p3">
            <a:extLst>
              <a:ext uri="{FF2B5EF4-FFF2-40B4-BE49-F238E27FC236}">
                <a16:creationId xmlns:a16="http://schemas.microsoft.com/office/drawing/2014/main" xmlns="" id="{47A65A4C-270D-076E-8A20-C42459DF0A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xmlns="" id="{2B819710-5D6A-0D8E-B9CA-9B5685D9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363" y="6573838"/>
            <a:ext cx="1924050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altLang="en-US" b="1">
                <a:solidFill>
                  <a:schemeClr val="accent1"/>
                </a:solidFill>
              </a:rPr>
              <a:t>Slide </a:t>
            </a:r>
            <a:fld id="{861C592C-8932-455A-BD3B-29C4D9B2D823}" type="slidenum">
              <a:rPr lang="en-GB" altLang="en-US" b="1" smtClean="0">
                <a:solidFill>
                  <a:schemeClr val="accent1"/>
                </a:solidFill>
              </a:rPr>
              <a:pPr algn="r" eaLnBrk="1" hangingPunct="1">
                <a:defRPr/>
              </a:pPr>
              <a:t>‹N°›</a:t>
            </a:fld>
            <a:endParaRPr lang="en-US" altLang="en-US" b="1">
              <a:solidFill>
                <a:schemeClr val="accent1"/>
              </a:solidFill>
            </a:endParaRPr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xmlns="" id="{86D8FD6C-6A7E-14AA-C236-46BAECB2BF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3813" y="6562725"/>
            <a:ext cx="4924426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b="1" dirty="0">
                <a:solidFill>
                  <a:schemeClr val="accent1"/>
                </a:solidFill>
              </a:rPr>
              <a:t>WGISS-56, October 24-26, 2023</a:t>
            </a:r>
            <a:endParaRPr lang="en-US" altLang="en-US"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8157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xmlns="" id="{1564102B-7061-8420-8BB4-8119A204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1027" name="Google Shape;7;p1">
            <a:extLst>
              <a:ext uri="{FF2B5EF4-FFF2-40B4-BE49-F238E27FC236}">
                <a16:creationId xmlns:a16="http://schemas.microsoft.com/office/drawing/2014/main" xmlns="" id="{C0BCB177-AE0A-0D18-C9C7-0E06B05AA8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8;p1">
            <a:extLst>
              <a:ext uri="{FF2B5EF4-FFF2-40B4-BE49-F238E27FC236}">
                <a16:creationId xmlns:a16="http://schemas.microsoft.com/office/drawing/2014/main" xmlns="" id="{9BCB9D55-9DCE-7789-39EB-81AF05BE5C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>
            <a:extLst>
              <a:ext uri="{FF2B5EF4-FFF2-40B4-BE49-F238E27FC236}">
                <a16:creationId xmlns:a16="http://schemas.microsoft.com/office/drawing/2014/main" xmlns="" id="{01AF0270-DBCE-057E-8955-97F9B2A0FB40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;p1">
            <a:extLst>
              <a:ext uri="{FF2B5EF4-FFF2-40B4-BE49-F238E27FC236}">
                <a16:creationId xmlns:a16="http://schemas.microsoft.com/office/drawing/2014/main" xmlns="" id="{9D96DDE6-5C5F-060D-93B3-23EFE8C466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explorer/hyperlook/b12a31d690304547b5ababd40c77df9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explorer/hyperlook/0d33cba13e7a4bd283da79a87eaf10c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explorer/hyperlook/89234530ed9c4cf68d6643051ad7ab9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explorer/hyperlook/bb023d20b8fb4d81bd7618e932cf30c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discove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://www.visioterra.fr/?VtWeb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oterra.fr/telechargement/A003_VISIOTERRA_COMMUNICATION/WGISS56/HEDAVI_Discover_Synthesis_%28short%29_4000k.mp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mailto:gregory.mazabraud@visioterra.f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edavi.esa.i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davi.esa.int/explorer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visioterra.org/VtWeb/hyperlook/13ed0cd072bb41d38ce69829fbd4d287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66;p7">
            <a:extLst>
              <a:ext uri="{FF2B5EF4-FFF2-40B4-BE49-F238E27FC236}">
                <a16:creationId xmlns:a16="http://schemas.microsoft.com/office/drawing/2014/main" xmlns="" id="{FA3AD1D8-6109-A7AA-B735-0D0C2BFEAC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213" y="176213"/>
            <a:ext cx="6156325" cy="3971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anose="020B0604020202020204" pitchFamily="34" charset="0"/>
              <a:buNone/>
            </a:pPr>
            <a:r>
              <a:rPr lang="en-GB" altLang="en-US" sz="75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Discover and Explore Heritage Data</a:t>
            </a:r>
            <a:r>
              <a:rPr lang="en-GB" altLang="en-US" sz="75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en-GB" altLang="en-US" sz="75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en-US" altLang="en-US" sz="75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pic>
        <p:nvPicPr>
          <p:cNvPr id="28674" name="Picture 2" descr="D:\VisioTerra\technique\P265_ESA_HEDAVI\WGISS_56\HEDAVI_Explorer_POF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219200" y="1057275"/>
            <a:ext cx="9763125" cy="646331"/>
          </a:xfrm>
          <a:prstGeom prst="rect">
            <a:avLst/>
          </a:prstGeom>
          <a:solidFill>
            <a:srgbClr val="F8F8F8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ENVISAT/MERIS/FRS - 2003/06/17 - Composite M13,M07,M05 (865nm, 665nm, 560nm)</a:t>
            </a:r>
          </a:p>
          <a:p>
            <a:r>
              <a:rPr lang="fr-FR" sz="1800" b="1" dirty="0" smtClean="0">
                <a:hlinkClick r:id="rId4"/>
              </a:rPr>
              <a:t>http://hedavi.esa.int/explorer/hyperlook/b12a31d690304547b5ababd40c77df9c</a:t>
            </a:r>
            <a:endParaRPr lang="fr-F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pic>
        <p:nvPicPr>
          <p:cNvPr id="29698" name="Picture 2" descr="D:\VisioTerra\technique\P265_ESA_HEDAVI\WGISS_56\HEDAVI_Explorer_POF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219200" y="1057275"/>
            <a:ext cx="9763125" cy="646331"/>
          </a:xfrm>
          <a:prstGeom prst="rect">
            <a:avLst/>
          </a:prstGeom>
          <a:solidFill>
            <a:srgbClr val="F8F8F8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Sentinel-3A/SLSTR/RBT - 2023/05/01 - Composite S3N,S2N,S1N (865nm, 659nm, 555nm)</a:t>
            </a:r>
          </a:p>
          <a:p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http://hedavi.esa.int/explorer/hyperlook/0d33cba13e7a4bd283da79a87eaf10c3</a:t>
            </a:r>
            <a:endParaRPr lang="fr-F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pic>
        <p:nvPicPr>
          <p:cNvPr id="30722" name="Picture 2" descr="D:\VisioTerra\technique\P265_ESA_HEDAVI\WGISS_56\HEDAVI_Explorer_POF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219200" y="1057275"/>
            <a:ext cx="9763125" cy="646331"/>
          </a:xfrm>
          <a:prstGeom prst="rect">
            <a:avLst/>
          </a:prstGeom>
          <a:solidFill>
            <a:srgbClr val="F8F8F8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ENVISAT/MERIS/FRS - 2003/06/17 - Open Water Index ((M05 - M13) / (M05 + M13))</a:t>
            </a:r>
          </a:p>
          <a:p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http://hedavi.esa.int/explorer/hyperlook/89234530ed9c4cf68d6643051ad7ab94</a:t>
            </a:r>
            <a:endParaRPr lang="fr-F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pic>
        <p:nvPicPr>
          <p:cNvPr id="31746" name="Picture 2" descr="D:\VisioTerra\technique\P265_ESA_HEDAVI\WGISS_56\HEDAVI_Explorer_POF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219200" y="1057275"/>
            <a:ext cx="9763125" cy="646331"/>
          </a:xfrm>
          <a:prstGeom prst="rect">
            <a:avLst/>
          </a:prstGeom>
          <a:solidFill>
            <a:srgbClr val="F8F8F8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Sentinel-3A/SLSTR/RBT - 2023/05/01 - Open Water Index ((S1N - S3N) / (S1N + S3N))</a:t>
            </a:r>
          </a:p>
          <a:p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http://hedavi.esa.int/explorer/hyperlook/bb023d20b8fb4d81bd7618e932cf30cd</a:t>
            </a:r>
            <a:endPara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Processing units of POF-ML v1.0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BE9ACCD-0C99-4B94-A75B-2ED2158E121C}"/>
              </a:ext>
            </a:extLst>
          </p:cNvPr>
          <p:cNvSpPr txBox="1">
            <a:spLocks/>
          </p:cNvSpPr>
          <p:nvPr/>
        </p:nvSpPr>
        <p:spPr>
          <a:xfrm>
            <a:off x="7239000" y="6611779"/>
            <a:ext cx="1905000" cy="24622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C71DD-B2CE-4CF7-92F0-F691A3034D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BA5421E-BAA0-4EE0-BA05-901D0E16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3982" y="1164829"/>
            <a:ext cx="4465177" cy="523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B8B4676B-1310-43C2-B90D-F79A0557D31F}"/>
              </a:ext>
            </a:extLst>
          </p:cNvPr>
          <p:cNvSpPr txBox="1">
            <a:spLocks/>
          </p:cNvSpPr>
          <p:nvPr/>
        </p:nvSpPr>
        <p:spPr>
          <a:xfrm>
            <a:off x="1555187" y="1165077"/>
            <a:ext cx="4237971" cy="515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Pre-processing</a:t>
            </a:r>
          </a:p>
          <a:p>
            <a:pPr marL="711777" marR="0" lvl="1" indent="-2857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Orthorectifications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1777" marR="0" lvl="1" indent="-2857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  <a:tabLst/>
              <a:defRPr/>
            </a:pPr>
            <a:r>
              <a:rPr lang="en-GB" kern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Geocoding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1777" marR="0" lvl="1" indent="-28575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Calibrations…</a:t>
            </a:r>
          </a:p>
          <a:p>
            <a:pPr marL="180975" marR="0" lvl="0" indent="-180975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Aggregations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"/>
                <a:cs typeface="Arial"/>
                <a:sym typeface="Arial Bold"/>
              </a:rPr>
              <a:t>Temporal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Spatial…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old"/>
              <a:ea typeface="Arial"/>
              <a:cs typeface="Arial"/>
              <a:sym typeface="Arial Bold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Image processing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"/>
                <a:cs typeface="Arial"/>
                <a:sym typeface="Arial Bold"/>
              </a:rPr>
              <a:t>Global radiometry transforms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Filtering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"/>
                <a:cs typeface="Arial"/>
                <a:sym typeface="Arial Bold"/>
              </a:rPr>
              <a:t>Arithmetic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"/>
                <a:cs typeface="Arial"/>
                <a:sym typeface="Arial Bold"/>
              </a:rPr>
              <a:t>Rendering…</a:t>
            </a:r>
          </a:p>
          <a:p>
            <a:pPr marL="180975" marR="0" lvl="0" indent="-180975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Indicators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"/>
                <a:cs typeface="Arial"/>
                <a:sym typeface="Arial Bold"/>
              </a:rPr>
              <a:t>Pixel based</a:t>
            </a:r>
          </a:p>
          <a:p>
            <a:pPr marL="711777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Combined…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Discover</a:t>
            </a:r>
            <a:endParaRPr lang="fr-FR" dirty="0"/>
          </a:p>
        </p:txBody>
      </p:sp>
      <p:pic>
        <p:nvPicPr>
          <p:cNvPr id="25602" name="Picture 2" descr="D:\VisioTerra\technique\P265_ESA_HEDAVI\WGISS_56\discover_main_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1609725"/>
            <a:ext cx="7802880" cy="4389120"/>
          </a:xfrm>
          <a:prstGeom prst="rect">
            <a:avLst/>
          </a:prstGeom>
          <a:noFill/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0EF0A48F-5E0C-40D2-9EE0-B780C6807EF6}"/>
              </a:ext>
            </a:extLst>
          </p:cNvPr>
          <p:cNvSpPr txBox="1">
            <a:spLocks/>
          </p:cNvSpPr>
          <p:nvPr/>
        </p:nvSpPr>
        <p:spPr>
          <a:xfrm>
            <a:off x="114300" y="1166018"/>
            <a:ext cx="52927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hedavi.esa.int/discover/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User friendly interface</a:t>
            </a:r>
          </a:p>
          <a:p>
            <a:pPr marL="457200" indent="-406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2D/3D display area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Synthesis</a:t>
            </a:r>
            <a:r>
              <a:rPr kumimoji="0" lang="en-GB" altLang="fr-FR" sz="2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mode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Stories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6146" name="Picture 2" descr="D:\VisioTerra\technique\P265_ESA_HEDAVI\WGISS_56\Synthesis\HEDAVI_Discover_Synthesis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2587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7170" name="Picture 2" descr="D:\VisioTerra\technique\P265_ESA_HEDAVI\WGISS_56\Synthesis\HEDAVI_Discover_Synthesis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1804"/>
            <a:ext cx="9753600" cy="54864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873253" y="5086350"/>
            <a:ext cx="41758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Display up to 35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days</a:t>
            </a:r>
            <a:endParaRPr lang="fr-F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~2800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products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at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once</a:t>
            </a:r>
          </a:p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Zoom up to native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res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.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8194" name="Picture 2" descr="D:\VisioTerra\technique\P265_ESA_HEDAVI\WGISS_56\Synthesis\HEDAVI_Discover_Synthesis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0673"/>
            <a:ext cx="9753600" cy="54864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873253" y="4181476"/>
            <a:ext cx="417587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~34TB of ENVISAT/ASAR/WSM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products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(native format .N1)</a:t>
            </a:r>
          </a:p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~10TB of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sub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-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res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. raster</a:t>
            </a:r>
          </a:p>
          <a:p>
            <a:pP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~20GB of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database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with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metadata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,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low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res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. raster and spatial index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9218" name="Picture 2" descr="D:\VisioTerra\technique\P265_ESA_HEDAVI\WGISS_56\Synthesis\HEDAVI_Discover_Synthesis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0922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5CF385F-441C-186C-11C2-08C37A299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Introduction</a:t>
            </a:r>
          </a:p>
          <a:p>
            <a:pPr lvl="1"/>
            <a:r>
              <a:rPr lang="en-US" sz="2000" dirty="0" err="1" smtClean="0"/>
              <a:t>VtWeb</a:t>
            </a:r>
            <a:r>
              <a:rPr lang="en-US" sz="2000" dirty="0" smtClean="0"/>
              <a:t> framework and HEDAVI</a:t>
            </a:r>
          </a:p>
          <a:p>
            <a:pPr lvl="1"/>
            <a:r>
              <a:rPr lang="en-US" sz="2000" dirty="0" smtClean="0"/>
              <a:t>Heritage data</a:t>
            </a:r>
            <a:endParaRPr lang="en-US" sz="2000" dirty="0"/>
          </a:p>
          <a:p>
            <a:pPr lvl="1"/>
            <a:r>
              <a:rPr lang="en-US" sz="2000" dirty="0" smtClean="0"/>
              <a:t>Third party missions</a:t>
            </a:r>
          </a:p>
          <a:p>
            <a:pPr lvl="1"/>
            <a:r>
              <a:rPr lang="en-US" sz="2000" dirty="0" smtClean="0"/>
              <a:t>Copernicus data</a:t>
            </a:r>
          </a:p>
          <a:p>
            <a:r>
              <a:rPr lang="en-US" sz="2400" dirty="0" smtClean="0"/>
              <a:t>HEDAVI Explorer</a:t>
            </a:r>
          </a:p>
          <a:p>
            <a:pPr lvl="1"/>
            <a:r>
              <a:rPr lang="en-US" sz="2000" dirty="0" smtClean="0"/>
              <a:t>Presentation</a:t>
            </a:r>
          </a:p>
          <a:p>
            <a:pPr lvl="1"/>
            <a:r>
              <a:rPr lang="en-US" sz="2000" dirty="0" smtClean="0"/>
              <a:t>POF-ML</a:t>
            </a:r>
          </a:p>
          <a:p>
            <a:r>
              <a:rPr lang="en-US" sz="2400" dirty="0" smtClean="0"/>
              <a:t>HEDAVI Discover</a:t>
            </a:r>
          </a:p>
          <a:p>
            <a:pPr lvl="1"/>
            <a:r>
              <a:rPr lang="en-US" sz="2000" dirty="0" smtClean="0"/>
              <a:t>Synthesis mode</a:t>
            </a:r>
          </a:p>
          <a:p>
            <a:pPr lvl="1"/>
            <a:r>
              <a:rPr lang="en-US" sz="2000" dirty="0" smtClean="0"/>
              <a:t>Stories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04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10242" name="Picture 2" descr="D:\VisioTerra\technique\P265_ESA_HEDAVI\WGISS_56\Synthesis\HEDAVI_Discover_Synthesis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2943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11266" name="Picture 2" descr="D:\VisioTerra\technique\P265_ESA_HEDAVI\WGISS_56\Synthesis\HEDAVI_Discover_Synthesis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1298"/>
            <a:ext cx="9753600" cy="54864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913406" y="1333144"/>
            <a:ext cx="3025216" cy="286232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str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syn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dataset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=WSM,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dStart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=20091103,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dStop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=20091208,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ortho=false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),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250,2500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)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12290" name="Picture 2" descr="D:\VisioTerra\technique\P265_ESA_HEDAVI\WGISS_56\Synthesis\HEDAVI_Discover_Synthesis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1377"/>
            <a:ext cx="9753600" cy="54864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913406" y="1333144"/>
            <a:ext cx="3025216" cy="3170099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str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syn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dataset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=WSM,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dStart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=20091103,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dStop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=20091208,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ortho=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true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cal=g0,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),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-20,0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)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13314" name="Picture 2" descr="D:\VisioTerra\technique\P265_ESA_HEDAVI\WGISS_56\Synthesis\HEDAVI_Discover_Synthesis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0546"/>
            <a:ext cx="9753600" cy="54864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913406" y="1333144"/>
            <a:ext cx="3025216" cy="3170099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str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syn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dataset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=WSM,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dStart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=20091103,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dStop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=20091208,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ortho=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true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cal=g0,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),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-20,0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)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endParaRPr lang="fr-FR" dirty="0"/>
          </a:p>
        </p:txBody>
      </p:sp>
      <p:pic>
        <p:nvPicPr>
          <p:cNvPr id="14338" name="Picture 2" descr="D:\VisioTerra\technique\P265_ESA_HEDAVI\WGISS_56\Synthesis\HEDAVI_Discover_Synthesis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4097"/>
            <a:ext cx="9753600" cy="54864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7913406" y="1333144"/>
            <a:ext cx="3025216" cy="4093428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str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lsm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syn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(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dataset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=WSM,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dStart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=20091103,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 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dStop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=20091208,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 ortho=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true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 cal=g0,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),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 clsm30,</a:t>
            </a:r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sea</a:t>
            </a:r>
            <a:endParaRPr lang="fr-F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),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-20,0</a:t>
            </a:r>
          </a:p>
          <a:p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)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16386" name="Picture 2" descr="D:\VisioTerra\technique\P265_ESA_HEDAVI\WGISS_56\Story\HEDAVI_Discover_Story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17410" name="Picture 2" descr="D:\VisioTerra\technique\P265_ESA_HEDAVI\WGISS_56\Story\HEDAVI_Discover_Story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18434" name="Picture 2" descr="D:\VisioTerra\technique\P265_ESA_HEDAVI\WGISS_56\Story\HEDAVI_Discover_Story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19458" name="Picture 2" descr="D:\VisioTerra\technique\P265_ESA_HEDAVI\WGISS_56\Story\HEDAVI_Discover_Story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20482" name="Picture 2" descr="D:\VisioTerra\technique\P265_ESA_HEDAVI\WGISS_56\Story\HEDAVI_Discover_Story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VtWeb</a:t>
            </a:r>
            <a:r>
              <a:rPr lang="fr-FR" dirty="0" smtClean="0"/>
              <a:t> </a:t>
            </a:r>
            <a:r>
              <a:rPr lang="fr-FR" dirty="0" err="1" smtClean="0"/>
              <a:t>platform</a:t>
            </a:r>
            <a:r>
              <a:rPr lang="fr-FR" dirty="0" smtClean="0"/>
              <a:t> and HEDAVI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0EF0A48F-5E0C-40D2-9EE0-B780C6807EF6}"/>
              </a:ext>
            </a:extLst>
          </p:cNvPr>
          <p:cNvSpPr txBox="1">
            <a:spLocks/>
          </p:cNvSpPr>
          <p:nvPr/>
        </p:nvSpPr>
        <p:spPr>
          <a:xfrm>
            <a:off x="114300" y="1166018"/>
            <a:ext cx="52927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www.visioterra.fr/?VtWeb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 / free data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retrieval / data mining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satellites / </a:t>
            </a:r>
            <a:r>
              <a:rPr kumimoji="0" lang="en-GB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meteo</a:t>
            </a: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Geol. / hydro./ </a:t>
            </a:r>
            <a:r>
              <a:rPr kumimoji="0" lang="en-GB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alti</a:t>
            </a: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./ LULC / populations…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Near Real-Time access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automated processing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collaborative infrastructure(s) 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2D </a:t>
            </a:r>
            <a:r>
              <a:rPr kumimoji="0" lang="en-GB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webmapping</a:t>
            </a: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3D virtual globe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user’s area of interest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archives to analyse changes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value-added geoservices, recurring monitoring, alarms…</a:t>
            </a:r>
          </a:p>
          <a:p>
            <a:pPr marL="457200" marR="0" lvl="0" indent="-4064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endParaRPr kumimoji="0" lang="en-GB" altLang="fr-FR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xmlns="" id="{0FAD7D1F-E1C7-45E3-BFF3-66594DC3DF01}"/>
              </a:ext>
            </a:extLst>
          </p:cNvPr>
          <p:cNvSpPr txBox="1">
            <a:spLocks/>
          </p:cNvSpPr>
          <p:nvPr/>
        </p:nvSpPr>
        <p:spPr>
          <a:xfrm>
            <a:off x="9620250" y="6611779"/>
            <a:ext cx="1905000" cy="24622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C71DD-B2CE-4CF7-92F0-F691A3034D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xmlns="" id="{6DC22EF8-C407-446A-92AA-55A7EAF7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679113" y="2909888"/>
            <a:ext cx="9477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52">
            <a:extLst>
              <a:ext uri="{FF2B5EF4-FFF2-40B4-BE49-F238E27FC236}">
                <a16:creationId xmlns:a16="http://schemas.microsoft.com/office/drawing/2014/main" xmlns="" id="{1563EEC4-A963-4CA9-BA4D-526D5222B393}"/>
              </a:ext>
            </a:extLst>
          </p:cNvPr>
          <p:cNvSpPr>
            <a:spLocks/>
          </p:cNvSpPr>
          <p:nvPr/>
        </p:nvSpPr>
        <p:spPr bwMode="auto">
          <a:xfrm>
            <a:off x="6772276" y="2038352"/>
            <a:ext cx="1009649" cy="371474"/>
          </a:xfrm>
          <a:custGeom>
            <a:avLst/>
            <a:gdLst>
              <a:gd name="T0" fmla="*/ 0 w 681"/>
              <a:gd name="T1" fmla="*/ 0 h 227"/>
              <a:gd name="T2" fmla="*/ 2147483646 w 681"/>
              <a:gd name="T3" fmla="*/ 2147483646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1" h="227">
                <a:moveTo>
                  <a:pt x="0" y="0"/>
                </a:moveTo>
                <a:cubicBezTo>
                  <a:pt x="255" y="18"/>
                  <a:pt x="556" y="120"/>
                  <a:pt x="681" y="227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Freeform 56">
            <a:extLst>
              <a:ext uri="{FF2B5EF4-FFF2-40B4-BE49-F238E27FC236}">
                <a16:creationId xmlns:a16="http://schemas.microsoft.com/office/drawing/2014/main" xmlns="" id="{6D866189-BAB0-47A7-9A77-115F012393EC}"/>
              </a:ext>
            </a:extLst>
          </p:cNvPr>
          <p:cNvSpPr>
            <a:spLocks/>
          </p:cNvSpPr>
          <p:nvPr/>
        </p:nvSpPr>
        <p:spPr bwMode="auto">
          <a:xfrm>
            <a:off x="7478713" y="1806576"/>
            <a:ext cx="560387" cy="603250"/>
          </a:xfrm>
          <a:custGeom>
            <a:avLst/>
            <a:gdLst>
              <a:gd name="T0" fmla="*/ 0 w 501"/>
              <a:gd name="T1" fmla="*/ 0 h 474"/>
              <a:gd name="T2" fmla="*/ 2147483646 w 501"/>
              <a:gd name="T3" fmla="*/ 2147483646 h 4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01" h="474">
                <a:moveTo>
                  <a:pt x="0" y="0"/>
                </a:moveTo>
                <a:cubicBezTo>
                  <a:pt x="172" y="27"/>
                  <a:pt x="405" y="254"/>
                  <a:pt x="501" y="474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Freeform 57">
            <a:extLst>
              <a:ext uri="{FF2B5EF4-FFF2-40B4-BE49-F238E27FC236}">
                <a16:creationId xmlns:a16="http://schemas.microsoft.com/office/drawing/2014/main" xmlns="" id="{BCCFB437-49E2-4BF6-9B68-33A3AB66522C}"/>
              </a:ext>
            </a:extLst>
          </p:cNvPr>
          <p:cNvSpPr>
            <a:spLocks/>
          </p:cNvSpPr>
          <p:nvPr/>
        </p:nvSpPr>
        <p:spPr bwMode="auto">
          <a:xfrm>
            <a:off x="7962900" y="1708150"/>
            <a:ext cx="352425" cy="682625"/>
          </a:xfrm>
          <a:custGeom>
            <a:avLst/>
            <a:gdLst>
              <a:gd name="T0" fmla="*/ 0 w 393"/>
              <a:gd name="T1" fmla="*/ 0 h 613"/>
              <a:gd name="T2" fmla="*/ 2147483646 w 393"/>
              <a:gd name="T3" fmla="*/ 2147483646 h 61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93" h="613">
                <a:moveTo>
                  <a:pt x="0" y="0"/>
                </a:moveTo>
                <a:cubicBezTo>
                  <a:pt x="237" y="145"/>
                  <a:pt x="318" y="376"/>
                  <a:pt x="393" y="613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Freeform 58">
            <a:extLst>
              <a:ext uri="{FF2B5EF4-FFF2-40B4-BE49-F238E27FC236}">
                <a16:creationId xmlns:a16="http://schemas.microsoft.com/office/drawing/2014/main" xmlns="" id="{2233D7D5-042E-4F74-98D1-26B57308D96E}"/>
              </a:ext>
            </a:extLst>
          </p:cNvPr>
          <p:cNvSpPr>
            <a:spLocks/>
          </p:cNvSpPr>
          <p:nvPr/>
        </p:nvSpPr>
        <p:spPr bwMode="auto">
          <a:xfrm>
            <a:off x="8408988" y="1638301"/>
            <a:ext cx="282575" cy="742950"/>
          </a:xfrm>
          <a:custGeom>
            <a:avLst/>
            <a:gdLst>
              <a:gd name="T0" fmla="*/ 0 w 178"/>
              <a:gd name="T1" fmla="*/ 0 h 695"/>
              <a:gd name="T2" fmla="*/ 2147483646 w 178"/>
              <a:gd name="T3" fmla="*/ 2147483646 h 6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8" h="695">
                <a:moveTo>
                  <a:pt x="0" y="0"/>
                </a:moveTo>
                <a:cubicBezTo>
                  <a:pt x="135" y="200"/>
                  <a:pt x="151" y="436"/>
                  <a:pt x="178" y="695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Freeform 59">
            <a:extLst>
              <a:ext uri="{FF2B5EF4-FFF2-40B4-BE49-F238E27FC236}">
                <a16:creationId xmlns:a16="http://schemas.microsoft.com/office/drawing/2014/main" xmlns="" id="{DAFA4C2F-4C3F-4E48-90AD-DB8FC30427AD}"/>
              </a:ext>
            </a:extLst>
          </p:cNvPr>
          <p:cNvSpPr>
            <a:spLocks/>
          </p:cNvSpPr>
          <p:nvPr/>
        </p:nvSpPr>
        <p:spPr bwMode="auto">
          <a:xfrm>
            <a:off x="8886825" y="1704976"/>
            <a:ext cx="409575" cy="685799"/>
          </a:xfrm>
          <a:custGeom>
            <a:avLst/>
            <a:gdLst>
              <a:gd name="T0" fmla="*/ 2147483646 w 107"/>
              <a:gd name="T1" fmla="*/ 0 h 641"/>
              <a:gd name="T2" fmla="*/ 2147483646 w 107"/>
              <a:gd name="T3" fmla="*/ 2147483646 h 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7" h="641">
                <a:moveTo>
                  <a:pt x="107" y="0"/>
                </a:moveTo>
                <a:cubicBezTo>
                  <a:pt x="53" y="178"/>
                  <a:pt x="0" y="388"/>
                  <a:pt x="5" y="641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Freeform 60">
            <a:extLst>
              <a:ext uri="{FF2B5EF4-FFF2-40B4-BE49-F238E27FC236}">
                <a16:creationId xmlns:a16="http://schemas.microsoft.com/office/drawing/2014/main" xmlns="" id="{54F57DF5-E146-4127-9BF1-642AE7207190}"/>
              </a:ext>
            </a:extLst>
          </p:cNvPr>
          <p:cNvSpPr>
            <a:spLocks/>
          </p:cNvSpPr>
          <p:nvPr/>
        </p:nvSpPr>
        <p:spPr bwMode="auto">
          <a:xfrm>
            <a:off x="9172575" y="1809750"/>
            <a:ext cx="542926" cy="581025"/>
          </a:xfrm>
          <a:custGeom>
            <a:avLst/>
            <a:gdLst>
              <a:gd name="T0" fmla="*/ 2147483646 w 318"/>
              <a:gd name="T1" fmla="*/ 0 h 528"/>
              <a:gd name="T2" fmla="*/ 0 w 318"/>
              <a:gd name="T3" fmla="*/ 2147483646 h 5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8" h="528">
                <a:moveTo>
                  <a:pt x="318" y="0"/>
                </a:moveTo>
                <a:cubicBezTo>
                  <a:pt x="173" y="135"/>
                  <a:pt x="32" y="264"/>
                  <a:pt x="0" y="528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Freeform 61">
            <a:extLst>
              <a:ext uri="{FF2B5EF4-FFF2-40B4-BE49-F238E27FC236}">
                <a16:creationId xmlns:a16="http://schemas.microsoft.com/office/drawing/2014/main" xmlns="" id="{76A89CB8-C4A5-45D3-8AB3-CA09D97AD923}"/>
              </a:ext>
            </a:extLst>
          </p:cNvPr>
          <p:cNvSpPr>
            <a:spLocks/>
          </p:cNvSpPr>
          <p:nvPr/>
        </p:nvSpPr>
        <p:spPr bwMode="auto">
          <a:xfrm>
            <a:off x="9505951" y="1879600"/>
            <a:ext cx="965200" cy="530225"/>
          </a:xfrm>
          <a:custGeom>
            <a:avLst/>
            <a:gdLst>
              <a:gd name="T0" fmla="*/ 2147483646 w 12324"/>
              <a:gd name="T1" fmla="*/ 0 h 10739"/>
              <a:gd name="T2" fmla="*/ 0 w 12324"/>
              <a:gd name="T3" fmla="*/ 2147483646 h 1073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324" h="10739">
                <a:moveTo>
                  <a:pt x="12324" y="0"/>
                </a:moveTo>
                <a:cubicBezTo>
                  <a:pt x="7748" y="1428"/>
                  <a:pt x="1404" y="4064"/>
                  <a:pt x="0" y="10739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xmlns="" id="{DB55815D-A6C2-4FB3-AEC1-781C62FCADCC}"/>
              </a:ext>
            </a:extLst>
          </p:cNvPr>
          <p:cNvSpPr>
            <a:spLocks/>
          </p:cNvSpPr>
          <p:nvPr/>
        </p:nvSpPr>
        <p:spPr bwMode="auto">
          <a:xfrm>
            <a:off x="9915525" y="1971676"/>
            <a:ext cx="1190624" cy="457199"/>
          </a:xfrm>
          <a:custGeom>
            <a:avLst/>
            <a:gdLst>
              <a:gd name="T0" fmla="*/ 2147483646 w 10000"/>
              <a:gd name="T1" fmla="*/ 2147483646 h 9653"/>
              <a:gd name="T2" fmla="*/ 0 w 10000"/>
              <a:gd name="T3" fmla="*/ 2147483646 h 965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00" h="9653">
                <a:moveTo>
                  <a:pt x="10000" y="178"/>
                </a:moveTo>
                <a:cubicBezTo>
                  <a:pt x="5554" y="-587"/>
                  <a:pt x="2191" y="864"/>
                  <a:pt x="0" y="9653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xmlns="" id="{1115BA14-6795-41E0-A62B-F145B3C1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850" y="3890963"/>
            <a:ext cx="10763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i="0"/>
              <a:t>GeoTIFF, WMTS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i="0">
                <a:sym typeface="Symbol" panose="05050102010706020507" pitchFamily="18" charset="2"/>
              </a:rPr>
              <a:t> </a:t>
            </a:r>
            <a:r>
              <a:rPr lang="fr-FR" altLang="fr-FR" sz="1000" i="0"/>
              <a:t>G.I.S.</a:t>
            </a:r>
            <a:endParaRPr lang="fr-FR" altLang="fr-FR" sz="1000"/>
          </a:p>
        </p:txBody>
      </p:sp>
      <p:grpSp>
        <p:nvGrpSpPr>
          <p:cNvPr id="17" name="Group 72">
            <a:extLst>
              <a:ext uri="{FF2B5EF4-FFF2-40B4-BE49-F238E27FC236}">
                <a16:creationId xmlns:a16="http://schemas.microsoft.com/office/drawing/2014/main" xmlns="" id="{F86D38A0-D608-4B71-B575-1C065B7016EA}"/>
              </a:ext>
            </a:extLst>
          </p:cNvPr>
          <p:cNvGrpSpPr>
            <a:grpSpLocks/>
          </p:cNvGrpSpPr>
          <p:nvPr/>
        </p:nvGrpSpPr>
        <p:grpSpPr bwMode="auto">
          <a:xfrm>
            <a:off x="10714038" y="5041900"/>
            <a:ext cx="928687" cy="360363"/>
            <a:chOff x="4795" y="3637"/>
            <a:chExt cx="585" cy="227"/>
          </a:xfrm>
        </p:grpSpPr>
        <p:pic>
          <p:nvPicPr>
            <p:cNvPr id="18" name="Picture 69" descr="earth">
              <a:extLst>
                <a:ext uri="{FF2B5EF4-FFF2-40B4-BE49-F238E27FC236}">
                  <a16:creationId xmlns:a16="http://schemas.microsoft.com/office/drawing/2014/main" xmlns="" id="{8E45DB8D-B793-4CBC-8DA5-A54B34CAD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" y="3637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xmlns="" id="{6C7BB865-4AD9-4AF2-8F3A-EC22FA153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" y="3657"/>
              <a:ext cx="48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4FF8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BDFFBD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i="0"/>
                <a:t>KML</a:t>
              </a:r>
              <a:br>
                <a:rPr lang="fr-FR" altLang="fr-FR" sz="1000" i="0"/>
              </a:br>
              <a:r>
                <a:rPr lang="fr-FR" altLang="fr-FR" sz="1000" i="0"/>
                <a:t>KMZ</a:t>
              </a:r>
              <a:endParaRPr lang="fr-FR" altLang="fr-FR" sz="1000"/>
            </a:p>
          </p:txBody>
        </p:sp>
      </p:grpSp>
      <p:sp>
        <p:nvSpPr>
          <p:cNvPr id="20" name="Freeform 73">
            <a:extLst>
              <a:ext uri="{FF2B5EF4-FFF2-40B4-BE49-F238E27FC236}">
                <a16:creationId xmlns:a16="http://schemas.microsoft.com/office/drawing/2014/main" xmlns="" id="{53188F38-8852-45CD-9C11-5F0027E6C8D9}"/>
              </a:ext>
            </a:extLst>
          </p:cNvPr>
          <p:cNvSpPr>
            <a:spLocks/>
          </p:cNvSpPr>
          <p:nvPr/>
        </p:nvSpPr>
        <p:spPr bwMode="auto">
          <a:xfrm>
            <a:off x="10680700" y="4538663"/>
            <a:ext cx="682625" cy="463550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Freeform 74">
            <a:extLst>
              <a:ext uri="{FF2B5EF4-FFF2-40B4-BE49-F238E27FC236}">
                <a16:creationId xmlns:a16="http://schemas.microsoft.com/office/drawing/2014/main" xmlns="" id="{4A1483EB-A4CA-4CB5-9D0F-BC9C0F0C9963}"/>
              </a:ext>
            </a:extLst>
          </p:cNvPr>
          <p:cNvSpPr>
            <a:spLocks/>
          </p:cNvSpPr>
          <p:nvPr/>
        </p:nvSpPr>
        <p:spPr bwMode="auto">
          <a:xfrm flipV="1">
            <a:off x="10714038" y="4187825"/>
            <a:ext cx="495300" cy="238125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Freeform 75">
            <a:extLst>
              <a:ext uri="{FF2B5EF4-FFF2-40B4-BE49-F238E27FC236}">
                <a16:creationId xmlns:a16="http://schemas.microsoft.com/office/drawing/2014/main" xmlns="" id="{EE3F1D61-A6C8-40CC-B6CF-57EBD538DD0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10770394" y="5244306"/>
            <a:ext cx="358775" cy="677863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3" name="Image 2">
            <a:extLst>
              <a:ext uri="{FF2B5EF4-FFF2-40B4-BE49-F238E27FC236}">
                <a16:creationId xmlns:a16="http://schemas.microsoft.com/office/drawing/2014/main" xmlns="" id="{8BD73874-0FB3-4739-908D-61B3B8D82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2100" y="4605338"/>
            <a:ext cx="2581275" cy="164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1">
            <a:extLst>
              <a:ext uri="{FF2B5EF4-FFF2-40B4-BE49-F238E27FC236}">
                <a16:creationId xmlns:a16="http://schemas.microsoft.com/office/drawing/2014/main" xmlns="" id="{A22A345A-075D-4442-AD37-D6B85C3D8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00863" y="2454275"/>
            <a:ext cx="3709987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e 49"/>
          <p:cNvGrpSpPr/>
          <p:nvPr/>
        </p:nvGrpSpPr>
        <p:grpSpPr>
          <a:xfrm>
            <a:off x="11117263" y="1412875"/>
            <a:ext cx="762000" cy="927100"/>
            <a:chOff x="10688638" y="2060575"/>
            <a:chExt cx="762000" cy="927100"/>
          </a:xfrm>
        </p:grpSpPr>
        <p:sp>
          <p:nvSpPr>
            <p:cNvPr id="7" name="AutoShape 45">
              <a:extLst>
                <a:ext uri="{FF2B5EF4-FFF2-40B4-BE49-F238E27FC236}">
                  <a16:creationId xmlns:a16="http://schemas.microsoft.com/office/drawing/2014/main" xmlns="" id="{AF791260-5282-4422-AD83-E25A0F952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741613"/>
              <a:ext cx="584200" cy="24606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7BFFD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i="0">
                  <a:sym typeface="Symbol" panose="05050102010706020507" pitchFamily="18" charset="2"/>
                </a:rPr>
                <a:t>  </a:t>
              </a:r>
              <a:endParaRPr lang="fr-FR" altLang="fr-FR" sz="1200" i="0"/>
            </a:p>
          </p:txBody>
        </p:sp>
        <p:grpSp>
          <p:nvGrpSpPr>
            <p:cNvPr id="26" name="Groupe 61">
              <a:extLst>
                <a:ext uri="{FF2B5EF4-FFF2-40B4-BE49-F238E27FC236}">
                  <a16:creationId xmlns:a16="http://schemas.microsoft.com/office/drawing/2014/main" xmlns="" id="{C45C9233-229B-4C19-8164-340D494B96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88638" y="2060575"/>
              <a:ext cx="762000" cy="617538"/>
              <a:chOff x="8308140" y="1426325"/>
              <a:chExt cx="762000" cy="616160"/>
            </a:xfrm>
          </p:grpSpPr>
          <p:sp>
            <p:nvSpPr>
              <p:cNvPr id="48" name="AutoShape 35">
                <a:extLst>
                  <a:ext uri="{FF2B5EF4-FFF2-40B4-BE49-F238E27FC236}">
                    <a16:creationId xmlns:a16="http://schemas.microsoft.com/office/drawing/2014/main" xmlns="" id="{908B0C33-100B-4DA8-9427-0A2285F31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8140" y="1426325"/>
                <a:ext cx="762000" cy="616160"/>
              </a:xfrm>
              <a:prstGeom prst="roundRect">
                <a:avLst>
                  <a:gd name="adj" fmla="val 16667"/>
                </a:avLst>
              </a:prstGeom>
              <a:solidFill>
                <a:srgbClr val="FDCC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anose="020B0604020202020204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1050" b="0" i="0" dirty="0"/>
                  <a:t>maps</a:t>
                </a:r>
                <a:endParaRPr lang="en-GB" altLang="fr-FR" sz="1050" dirty="0"/>
              </a:p>
            </p:txBody>
          </p:sp>
          <p:pic>
            <p:nvPicPr>
              <p:cNvPr id="49" name="Image 63">
                <a:extLst>
                  <a:ext uri="{FF2B5EF4-FFF2-40B4-BE49-F238E27FC236}">
                    <a16:creationId xmlns:a16="http://schemas.microsoft.com/office/drawing/2014/main" xmlns="" id="{DFAA4751-2401-41E6-84F6-EDC06C8DDD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8516" y="1614487"/>
                <a:ext cx="531321" cy="402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7" name="Groupe 64">
            <a:extLst>
              <a:ext uri="{FF2B5EF4-FFF2-40B4-BE49-F238E27FC236}">
                <a16:creationId xmlns:a16="http://schemas.microsoft.com/office/drawing/2014/main" xmlns="" id="{11A5A749-0790-4C92-A51C-9805F73EAC48}"/>
              </a:ext>
            </a:extLst>
          </p:cNvPr>
          <p:cNvGrpSpPr>
            <a:grpSpLocks/>
          </p:cNvGrpSpPr>
          <p:nvPr/>
        </p:nvGrpSpPr>
        <p:grpSpPr bwMode="auto">
          <a:xfrm>
            <a:off x="10428288" y="1233488"/>
            <a:ext cx="863600" cy="865625"/>
            <a:chOff x="8047038" y="598488"/>
            <a:chExt cx="863600" cy="865625"/>
          </a:xfrm>
        </p:grpSpPr>
        <p:sp>
          <p:nvSpPr>
            <p:cNvPr id="46" name="AutoShape 38">
              <a:extLst>
                <a:ext uri="{FF2B5EF4-FFF2-40B4-BE49-F238E27FC236}">
                  <a16:creationId xmlns:a16="http://schemas.microsoft.com/office/drawing/2014/main" xmlns="" id="{FD8E6461-681C-4976-B10D-DAA4A2D23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038" y="598488"/>
              <a:ext cx="863600" cy="676275"/>
            </a:xfrm>
            <a:prstGeom prst="roundRect">
              <a:avLst>
                <a:gd name="adj" fmla="val 16667"/>
              </a:avLst>
            </a:prstGeom>
            <a:solidFill>
              <a:srgbClr val="FFDEB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 dirty="0"/>
                <a:t>NOAA</a:t>
              </a:r>
              <a:br>
                <a:rPr lang="en-GB" altLang="fr-FR" sz="1200" b="0" i="0" dirty="0"/>
              </a:br>
              <a:r>
                <a:rPr lang="en-GB" altLang="fr-FR" sz="1200" b="0" i="0" dirty="0" err="1"/>
                <a:t>oceano</a:t>
              </a:r>
              <a:r>
                <a:rPr lang="en-GB" altLang="fr-FR" sz="1200" b="0" i="0" dirty="0"/>
                <a:t>.</a:t>
              </a:r>
              <a:endParaRPr lang="en-GB" altLang="fr-FR" sz="4000" dirty="0"/>
            </a:p>
          </p:txBody>
        </p:sp>
        <p:pic>
          <p:nvPicPr>
            <p:cNvPr id="47" name="Image 66">
              <a:extLst>
                <a:ext uri="{FF2B5EF4-FFF2-40B4-BE49-F238E27FC236}">
                  <a16:creationId xmlns:a16="http://schemas.microsoft.com/office/drawing/2014/main" xmlns="" id="{1DD89C72-271D-4405-976B-B8CB55F03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3599" y="1146617"/>
              <a:ext cx="316929" cy="31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e 67">
            <a:extLst>
              <a:ext uri="{FF2B5EF4-FFF2-40B4-BE49-F238E27FC236}">
                <a16:creationId xmlns:a16="http://schemas.microsoft.com/office/drawing/2014/main" xmlns="" id="{63917F99-4BE9-41AC-A4E4-126926CFAFB4}"/>
              </a:ext>
            </a:extLst>
          </p:cNvPr>
          <p:cNvGrpSpPr>
            <a:grpSpLocks/>
          </p:cNvGrpSpPr>
          <p:nvPr/>
        </p:nvGrpSpPr>
        <p:grpSpPr bwMode="auto">
          <a:xfrm>
            <a:off x="9691688" y="1138238"/>
            <a:ext cx="863600" cy="746346"/>
            <a:chOff x="7310438" y="503238"/>
            <a:chExt cx="863600" cy="746346"/>
          </a:xfrm>
        </p:grpSpPr>
        <p:sp>
          <p:nvSpPr>
            <p:cNvPr id="44" name="AutoShape 15">
              <a:extLst>
                <a:ext uri="{FF2B5EF4-FFF2-40B4-BE49-F238E27FC236}">
                  <a16:creationId xmlns:a16="http://schemas.microsoft.com/office/drawing/2014/main" xmlns="" id="{8103C945-FE45-43F0-8A7D-909EB73EB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0438" y="503238"/>
              <a:ext cx="863600" cy="685800"/>
            </a:xfrm>
            <a:prstGeom prst="roundRect">
              <a:avLst>
                <a:gd name="adj" fmla="val 16667"/>
              </a:avLst>
            </a:prstGeom>
            <a:solidFill>
              <a:srgbClr val="FFE2A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 dirty="0"/>
                <a:t>NASA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 dirty="0"/>
                <a:t>MODIS</a:t>
              </a:r>
              <a:endParaRPr lang="en-GB" altLang="fr-FR" sz="1200" dirty="0"/>
            </a:p>
          </p:txBody>
        </p:sp>
        <p:pic>
          <p:nvPicPr>
            <p:cNvPr id="45" name="Image 69">
              <a:extLst>
                <a:ext uri="{FF2B5EF4-FFF2-40B4-BE49-F238E27FC236}">
                  <a16:creationId xmlns:a16="http://schemas.microsoft.com/office/drawing/2014/main" xmlns="" id="{B80BCD1C-AEE5-4734-A72F-3CA87FEF9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471" y="962687"/>
              <a:ext cx="354902" cy="286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e 70">
            <a:extLst>
              <a:ext uri="{FF2B5EF4-FFF2-40B4-BE49-F238E27FC236}">
                <a16:creationId xmlns:a16="http://schemas.microsoft.com/office/drawing/2014/main" xmlns="" id="{78A7C331-8848-4994-B634-75E9B825C0EE}"/>
              </a:ext>
            </a:extLst>
          </p:cNvPr>
          <p:cNvGrpSpPr>
            <a:grpSpLocks/>
          </p:cNvGrpSpPr>
          <p:nvPr/>
        </p:nvGrpSpPr>
        <p:grpSpPr bwMode="auto">
          <a:xfrm>
            <a:off x="9007475" y="1009650"/>
            <a:ext cx="863600" cy="685800"/>
            <a:chOff x="6626225" y="374650"/>
            <a:chExt cx="863600" cy="685800"/>
          </a:xfrm>
        </p:grpSpPr>
        <p:sp>
          <p:nvSpPr>
            <p:cNvPr id="42" name="AutoShape 24">
              <a:extLst>
                <a:ext uri="{FF2B5EF4-FFF2-40B4-BE49-F238E27FC236}">
                  <a16:creationId xmlns:a16="http://schemas.microsoft.com/office/drawing/2014/main" xmlns="" id="{75FD8A6C-0C84-4125-80A6-A70F347A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374650"/>
              <a:ext cx="863600" cy="685800"/>
            </a:xfrm>
            <a:prstGeom prst="roundRect">
              <a:avLst>
                <a:gd name="adj" fmla="val 16667"/>
              </a:avLst>
            </a:prstGeom>
            <a:solidFill>
              <a:srgbClr val="DAF5A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/>
                <a:t>Landsat, </a:t>
              </a:r>
              <a:r>
                <a:rPr lang="en-GB" altLang="fr-FR" sz="1100" b="0" i="0"/>
                <a:t>ASTER</a:t>
              </a:r>
              <a:r>
                <a:rPr lang="en-GB" altLang="fr-FR" sz="1200" b="0" i="0"/>
                <a:t>…</a:t>
              </a:r>
              <a:endParaRPr lang="en-GB" altLang="fr-FR" sz="1200"/>
            </a:p>
          </p:txBody>
        </p:sp>
        <p:pic>
          <p:nvPicPr>
            <p:cNvPr id="43" name="Image 72">
              <a:extLst>
                <a:ext uri="{FF2B5EF4-FFF2-40B4-BE49-F238E27FC236}">
                  <a16:creationId xmlns:a16="http://schemas.microsoft.com/office/drawing/2014/main" xmlns="" id="{40F1FD89-5A22-4C59-BE1C-62697FB4C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452" y="777404"/>
              <a:ext cx="634186" cy="23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e 73">
            <a:extLst>
              <a:ext uri="{FF2B5EF4-FFF2-40B4-BE49-F238E27FC236}">
                <a16:creationId xmlns:a16="http://schemas.microsoft.com/office/drawing/2014/main" xmlns="" id="{4BD6BBA1-92F2-4434-8E7F-4D5D8DCF323C}"/>
              </a:ext>
            </a:extLst>
          </p:cNvPr>
          <p:cNvGrpSpPr>
            <a:grpSpLocks/>
          </p:cNvGrpSpPr>
          <p:nvPr/>
        </p:nvGrpSpPr>
        <p:grpSpPr bwMode="auto">
          <a:xfrm>
            <a:off x="8259763" y="936625"/>
            <a:ext cx="844550" cy="685800"/>
            <a:chOff x="5878513" y="301625"/>
            <a:chExt cx="844550" cy="685800"/>
          </a:xfrm>
        </p:grpSpPr>
        <p:sp>
          <p:nvSpPr>
            <p:cNvPr id="40" name="AutoShape 21">
              <a:extLst>
                <a:ext uri="{FF2B5EF4-FFF2-40B4-BE49-F238E27FC236}">
                  <a16:creationId xmlns:a16="http://schemas.microsoft.com/office/drawing/2014/main" xmlns="" id="{03940C47-E0FD-4420-AC05-DC98A5331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513" y="301625"/>
              <a:ext cx="844550" cy="685800"/>
            </a:xfrm>
            <a:prstGeom prst="roundRect">
              <a:avLst>
                <a:gd name="adj" fmla="val 16667"/>
              </a:avLst>
            </a:prstGeom>
            <a:solidFill>
              <a:srgbClr val="B2F4B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/>
                <a:t>VisioTerra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/>
                <a:t>collections</a:t>
              </a:r>
              <a:endParaRPr lang="en-GB" altLang="fr-FR" sz="1200"/>
            </a:p>
          </p:txBody>
        </p:sp>
        <p:pic>
          <p:nvPicPr>
            <p:cNvPr id="41" name="Image 75">
              <a:extLst>
                <a:ext uri="{FF2B5EF4-FFF2-40B4-BE49-F238E27FC236}">
                  <a16:creationId xmlns:a16="http://schemas.microsoft.com/office/drawing/2014/main" xmlns="" id="{D190EFA9-C5AF-4B3D-8992-581498211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893" y="649861"/>
              <a:ext cx="467353" cy="327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e 76">
            <a:extLst>
              <a:ext uri="{FF2B5EF4-FFF2-40B4-BE49-F238E27FC236}">
                <a16:creationId xmlns:a16="http://schemas.microsoft.com/office/drawing/2014/main" xmlns="" id="{DE3BB7CF-7808-444E-B507-0FB174DA90A5}"/>
              </a:ext>
            </a:extLst>
          </p:cNvPr>
          <p:cNvGrpSpPr>
            <a:grpSpLocks/>
          </p:cNvGrpSpPr>
          <p:nvPr/>
        </p:nvGrpSpPr>
        <p:grpSpPr bwMode="auto">
          <a:xfrm>
            <a:off x="7385049" y="1038225"/>
            <a:ext cx="906476" cy="677863"/>
            <a:chOff x="5003713" y="403162"/>
            <a:chExt cx="907244" cy="677777"/>
          </a:xfrm>
        </p:grpSpPr>
        <p:sp>
          <p:nvSpPr>
            <p:cNvPr id="38" name="AutoShape 29">
              <a:extLst>
                <a:ext uri="{FF2B5EF4-FFF2-40B4-BE49-F238E27FC236}">
                  <a16:creationId xmlns:a16="http://schemas.microsoft.com/office/drawing/2014/main" xmlns="" id="{FFE2D71F-E3FD-46D4-AF4B-3F30BF4E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713" y="403162"/>
              <a:ext cx="884987" cy="677777"/>
            </a:xfrm>
            <a:prstGeom prst="roundRect">
              <a:avLst>
                <a:gd name="adj" fmla="val 16667"/>
              </a:avLst>
            </a:prstGeom>
            <a:solidFill>
              <a:srgbClr val="D4F8F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 dirty="0" err="1"/>
                <a:t>meteo</a:t>
              </a:r>
              <a:r>
                <a:rPr lang="en-GB" altLang="fr-FR" sz="1200" b="0" i="0" dirty="0"/>
                <a:t>., climate</a:t>
              </a:r>
              <a:endParaRPr lang="en-GB" altLang="fr-FR" sz="4000" dirty="0"/>
            </a:p>
          </p:txBody>
        </p:sp>
        <p:pic>
          <p:nvPicPr>
            <p:cNvPr id="39" name="Image 78">
              <a:extLst>
                <a:ext uri="{FF2B5EF4-FFF2-40B4-BE49-F238E27FC236}">
                  <a16:creationId xmlns:a16="http://schemas.microsoft.com/office/drawing/2014/main" xmlns="" id="{A80869D9-3021-4FCB-812D-A0C2AAE54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483" y="879903"/>
              <a:ext cx="845474" cy="15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e 79">
            <a:extLst>
              <a:ext uri="{FF2B5EF4-FFF2-40B4-BE49-F238E27FC236}">
                <a16:creationId xmlns:a16="http://schemas.microsoft.com/office/drawing/2014/main" xmlns="" id="{5D52E765-AFAD-4588-826E-787C26244690}"/>
              </a:ext>
            </a:extLst>
          </p:cNvPr>
          <p:cNvGrpSpPr>
            <a:grpSpLocks/>
          </p:cNvGrpSpPr>
          <p:nvPr/>
        </p:nvGrpSpPr>
        <p:grpSpPr bwMode="auto">
          <a:xfrm>
            <a:off x="6605588" y="1255713"/>
            <a:ext cx="858837" cy="685800"/>
            <a:chOff x="4443413" y="935038"/>
            <a:chExt cx="858837" cy="685800"/>
          </a:xfrm>
        </p:grpSpPr>
        <p:sp>
          <p:nvSpPr>
            <p:cNvPr id="36" name="AutoShape 18">
              <a:extLst>
                <a:ext uri="{FF2B5EF4-FFF2-40B4-BE49-F238E27FC236}">
                  <a16:creationId xmlns:a16="http://schemas.microsoft.com/office/drawing/2014/main" xmlns="" id="{70D0D589-8A12-437F-B186-30DEEFC73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935038"/>
              <a:ext cx="858837" cy="685800"/>
            </a:xfrm>
            <a:prstGeom prst="roundRect">
              <a:avLst>
                <a:gd name="adj" fmla="val 16667"/>
              </a:avLst>
            </a:prstGeom>
            <a:solidFill>
              <a:srgbClr val="CCE5F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0" i="0"/>
                <a:t>Copernicus services</a:t>
              </a:r>
              <a:endParaRPr lang="en-GB" altLang="fr-FR" sz="1200"/>
            </a:p>
          </p:txBody>
        </p:sp>
        <p:pic>
          <p:nvPicPr>
            <p:cNvPr id="37" name="Image 81">
              <a:extLst>
                <a:ext uri="{FF2B5EF4-FFF2-40B4-BE49-F238E27FC236}">
                  <a16:creationId xmlns:a16="http://schemas.microsoft.com/office/drawing/2014/main" xmlns="" id="{79629678-0100-47DB-909F-83DF2B7D8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825" y="1335351"/>
              <a:ext cx="392113" cy="25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e 82">
            <a:extLst>
              <a:ext uri="{FF2B5EF4-FFF2-40B4-BE49-F238E27FC236}">
                <a16:creationId xmlns:a16="http://schemas.microsoft.com/office/drawing/2014/main" xmlns="" id="{B858A3B5-5FC4-45CF-A3E0-E0F44F9A5D51}"/>
              </a:ext>
            </a:extLst>
          </p:cNvPr>
          <p:cNvGrpSpPr>
            <a:grpSpLocks/>
          </p:cNvGrpSpPr>
          <p:nvPr/>
        </p:nvGrpSpPr>
        <p:grpSpPr bwMode="auto">
          <a:xfrm>
            <a:off x="5902325" y="1684338"/>
            <a:ext cx="863600" cy="685800"/>
            <a:chOff x="4140200" y="1554747"/>
            <a:chExt cx="864235" cy="685713"/>
          </a:xfrm>
        </p:grpSpPr>
        <p:sp>
          <p:nvSpPr>
            <p:cNvPr id="34" name="AutoShape 18">
              <a:extLst>
                <a:ext uri="{FF2B5EF4-FFF2-40B4-BE49-F238E27FC236}">
                  <a16:creationId xmlns:a16="http://schemas.microsoft.com/office/drawing/2014/main" xmlns="" id="{C71E0405-CBA0-45CB-AF45-BDC2D2CA1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200" y="1554747"/>
              <a:ext cx="864235" cy="68571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anose="020B0604020202020204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fr-FR" sz="1200" b="0" i="0" dirty="0"/>
                <a:t>Sentinels,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fr-FR" sz="900" b="0" i="0" dirty="0"/>
                <a:t>Envisat, ERS…</a:t>
              </a:r>
              <a:endParaRPr lang="en-GB" altLang="fr-FR" sz="900" dirty="0"/>
            </a:p>
          </p:txBody>
        </p:sp>
        <p:pic>
          <p:nvPicPr>
            <p:cNvPr id="35" name="Picture 19">
              <a:extLst>
                <a:ext uri="{FF2B5EF4-FFF2-40B4-BE49-F238E27FC236}">
                  <a16:creationId xmlns:a16="http://schemas.microsoft.com/office/drawing/2014/main" xmlns="" id="{D151B59C-7E11-4E6D-B4E2-4A4EAC8ED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4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860" y="1929349"/>
              <a:ext cx="783213" cy="2825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21506" name="Picture 2" descr="D:\VisioTerra\technique\P265_ESA_HEDAVI\WGISS_56\Story\HEDAVI_Discover_Story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22530" name="Picture 2" descr="D:\VisioTerra\technique\P265_ESA_HEDAVI\WGISS_56\Story\HEDAVI_Discover_Story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23554" name="Picture 2" descr="D:\VisioTerra\technique\P265_ESA_HEDAVI\WGISS_56\Story\HEDAVI_Discover_Story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Stories</a:t>
            </a:r>
            <a:endParaRPr lang="fr-FR" dirty="0"/>
          </a:p>
        </p:txBody>
      </p:sp>
      <p:pic>
        <p:nvPicPr>
          <p:cNvPr id="24578" name="Picture 2" descr="D:\VisioTerra\technique\P265_ESA_HEDAVI\WGISS_56\Story\HEDAVI_Discover_Story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477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</a:t>
            </a:r>
            <a:r>
              <a:rPr lang="fr-FR" dirty="0" err="1" smtClean="0"/>
              <a:t>Synthesis</a:t>
            </a:r>
            <a:r>
              <a:rPr lang="fr-FR" dirty="0" smtClean="0"/>
              <a:t> </a:t>
            </a:r>
            <a:r>
              <a:rPr lang="fr-FR" dirty="0" err="1" smtClean="0"/>
              <a:t>demo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39768" y="5705475"/>
            <a:ext cx="291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3"/>
              </a:rPr>
              <a:t>HEDAVI_Discover_Synthesis.mp4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 descr="C:\Users\visioterra\Downloads\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7889" y="1342306"/>
            <a:ext cx="7316222" cy="411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Questions?</a:t>
            </a:r>
            <a:endParaRPr lang="fr-FR" dirty="0"/>
          </a:p>
        </p:txBody>
      </p:sp>
      <p:pic>
        <p:nvPicPr>
          <p:cNvPr id="4" name="Picture 2" descr="http://abovethelaw.com/wp-content/uploads/2015/04/thank-you-thanks-word-clou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77344" y="1686719"/>
            <a:ext cx="6437312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237876E-71B7-41C7-BD09-5E3D7EE55802}"/>
              </a:ext>
            </a:extLst>
          </p:cNvPr>
          <p:cNvSpPr txBox="1"/>
          <p:nvPr/>
        </p:nvSpPr>
        <p:spPr>
          <a:xfrm>
            <a:off x="2350093" y="5799029"/>
            <a:ext cx="94345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8125" algn="l"/>
                <a:tab pos="2962275" algn="ctr"/>
              </a:tabLst>
            </a:pPr>
            <a:r>
              <a:rPr lang="en-GB" dirty="0" err="1" smtClean="0">
                <a:latin typeface="+mj-lt"/>
              </a:rPr>
              <a:t>Grégory</a:t>
            </a:r>
            <a:r>
              <a:rPr lang="en-GB" dirty="0" smtClean="0">
                <a:latin typeface="+mj-lt"/>
              </a:rPr>
              <a:t> MAZABRAUD	Project Manager Engineer	</a:t>
            </a:r>
            <a:r>
              <a:rPr lang="en-GB" dirty="0">
                <a:latin typeface="+mj-lt"/>
              </a:rPr>
              <a:t>	</a:t>
            </a:r>
            <a:r>
              <a:rPr lang="en-GB" dirty="0" smtClean="0">
                <a:latin typeface="+mj-lt"/>
              </a:rPr>
              <a:t>	</a:t>
            </a:r>
            <a:r>
              <a:rPr lang="en-GB" altLang="fr-FR" sz="1800" b="0" i="0" dirty="0" smtClean="0">
                <a:solidFill>
                  <a:srgbClr val="898989"/>
                </a:solidFill>
                <a:latin typeface="+mj-lt"/>
                <a:hlinkClick r:id="rId4"/>
              </a:rPr>
              <a:t>gregory.mazabraud@visioterra.fr</a:t>
            </a:r>
            <a:r>
              <a:rPr lang="en-GB" altLang="fr-FR" sz="1800" b="0" i="0" dirty="0" smtClean="0">
                <a:solidFill>
                  <a:srgbClr val="898989"/>
                </a:solidFill>
                <a:latin typeface="+mj-lt"/>
              </a:rPr>
              <a:t>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5122" name="Picture 2" descr="\\Disco3\VisioTerra\technique\A003_VISIOTERRA_COMMUNICATION\logo_visioterra\visioterra_logo+text_transparent_954x10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003" y="4682759"/>
            <a:ext cx="1872544" cy="1786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VtWeb</a:t>
            </a:r>
            <a:r>
              <a:rPr lang="fr-FR" dirty="0" smtClean="0"/>
              <a:t> </a:t>
            </a:r>
            <a:r>
              <a:rPr lang="fr-FR" dirty="0" err="1" smtClean="0"/>
              <a:t>platform</a:t>
            </a:r>
            <a:r>
              <a:rPr lang="fr-FR" dirty="0" smtClean="0"/>
              <a:t> and HEDAVI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0EF0A48F-5E0C-40D2-9EE0-B780C6807EF6}"/>
              </a:ext>
            </a:extLst>
          </p:cNvPr>
          <p:cNvSpPr txBox="1">
            <a:spLocks/>
          </p:cNvSpPr>
          <p:nvPr/>
        </p:nvSpPr>
        <p:spPr>
          <a:xfrm>
            <a:off x="114300" y="1166018"/>
            <a:ext cx="432434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hedavi.esa.int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Based on the </a:t>
            </a:r>
            <a:r>
              <a:rPr kumimoji="0" lang="en-GB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VtWeb</a:t>
            </a: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framework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Explorer and Discover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ESA Heritage data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ESA Third party missions data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Copernicus data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endParaRPr kumimoji="0" lang="en-GB" altLang="fr-FR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26" name="Picture 2" descr="D:\VisioTerra\technique\P265_ESA_HEDAVI\WGISS_56\HEDAVI_ho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9534" y="1609725"/>
            <a:ext cx="780288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61925" y="1133475"/>
            <a:ext cx="4191000" cy="5305425"/>
          </a:xfrm>
        </p:spPr>
        <p:txBody>
          <a:bodyPr/>
          <a:lstStyle/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ERS (1991 &gt; 2011)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SAR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IMM	  349 803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IMP	2 371 719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ENVISAT (2003 &gt; 2012)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ASAR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APM	   23 889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APP	  125 809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IMM	  115 868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IMP	  874 662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WSM	  199 277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MERIS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FRS	   88 322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RR	   49 476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endParaRPr lang="fr-FR" sz="16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Heritage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2050" name="Picture 2" descr="D:\VisioTerra\technique\P265_ESA_HEDAVI\WGISS_56\ESA_heritage_missio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5285" y="1091292"/>
            <a:ext cx="7611065" cy="5379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Third</a:t>
            </a:r>
            <a:r>
              <a:rPr lang="fr-FR" dirty="0" smtClean="0"/>
              <a:t> party missions</a:t>
            </a:r>
            <a:endParaRPr lang="fr-FR" dirty="0"/>
          </a:p>
        </p:txBody>
      </p:sp>
      <p:pic>
        <p:nvPicPr>
          <p:cNvPr id="3074" name="Picture 2" descr="D:\VisioTerra\technique\P265_ESA_HEDAVI\WGISS_56\ESA_third_party_missio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7996" y="1529707"/>
            <a:ext cx="7606547" cy="4646083"/>
          </a:xfrm>
          <a:prstGeom prst="rect">
            <a:avLst/>
          </a:prstGeom>
          <a:noFill/>
        </p:spPr>
      </p:pic>
      <p:sp>
        <p:nvSpPr>
          <p:cNvPr id="5" name="Espace réservé du texte 1"/>
          <p:cNvSpPr>
            <a:spLocks noGrp="1"/>
          </p:cNvSpPr>
          <p:nvPr>
            <p:ph type="body" idx="1"/>
          </p:nvPr>
        </p:nvSpPr>
        <p:spPr>
          <a:xfrm>
            <a:off x="161925" y="1133475"/>
            <a:ext cx="4191000" cy="5305425"/>
          </a:xfrm>
        </p:spPr>
        <p:txBody>
          <a:bodyPr/>
          <a:lstStyle/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ALOS (2008 &gt; 2011)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AVNIR-2/L1C	  401 015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PALSAR		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FBD	  226 484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FBS	  305 885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PLR	   93 533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	WB1	   76 665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LANDSAT-5 (1984 &gt; 2011)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TM		  776 423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LANDSAT-7 (1999 &gt; 2003)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ETM		   89 521 </a:t>
            </a:r>
            <a:r>
              <a:rPr lang="fr-FR" sz="1600" dirty="0" err="1" smtClean="0">
                <a:latin typeface="Consolas" pitchFamily="49" charset="0"/>
              </a:rPr>
              <a:t>products</a:t>
            </a:r>
            <a:endParaRPr lang="fr-FR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Copernicus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4100" name="Picture 4" descr="D:\VisioTerra\technique\P265_ESA_HEDAVI\WGISS_56\ESA_Copernicus_crop_std_r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3327" y="1224871"/>
            <a:ext cx="7607597" cy="5116108"/>
          </a:xfrm>
          <a:prstGeom prst="rect">
            <a:avLst/>
          </a:prstGeom>
          <a:noFill/>
        </p:spPr>
      </p:pic>
      <p:sp>
        <p:nvSpPr>
          <p:cNvPr id="7" name="Espace réservé du texte 1"/>
          <p:cNvSpPr>
            <a:spLocks noGrp="1"/>
          </p:cNvSpPr>
          <p:nvPr>
            <p:ph type="body" idx="1"/>
          </p:nvPr>
        </p:nvSpPr>
        <p:spPr>
          <a:xfrm>
            <a:off x="161925" y="1133475"/>
            <a:ext cx="4191000" cy="5305425"/>
          </a:xfrm>
        </p:spPr>
        <p:txBody>
          <a:bodyPr/>
          <a:lstStyle/>
          <a:p>
            <a:pPr>
              <a:buNone/>
            </a:pPr>
            <a:r>
              <a:rPr lang="fr-FR" sz="1600" dirty="0" err="1" smtClean="0">
                <a:latin typeface="Consolas" pitchFamily="49" charset="0"/>
              </a:rPr>
              <a:t>Sentinel</a:t>
            </a:r>
            <a:r>
              <a:rPr lang="fr-FR" sz="1600" dirty="0" smtClean="0">
                <a:latin typeface="Consolas" pitchFamily="49" charset="0"/>
              </a:rPr>
              <a:t>-1A/B (2014 &gt; </a:t>
            </a:r>
            <a:r>
              <a:rPr lang="fr-FR" sz="1600" dirty="0" err="1" smtClean="0">
                <a:latin typeface="Consolas" pitchFamily="49" charset="0"/>
              </a:rPr>
              <a:t>now</a:t>
            </a:r>
            <a:r>
              <a:rPr lang="fr-FR" sz="1600" dirty="0" smtClean="0">
                <a:latin typeface="Consolas" pitchFamily="49" charset="0"/>
              </a:rPr>
              <a:t>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CSAR EW / IW / SM</a:t>
            </a:r>
          </a:p>
          <a:p>
            <a:pPr>
              <a:buNone/>
            </a:pP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err="1" smtClean="0">
                <a:latin typeface="Consolas" pitchFamily="49" charset="0"/>
              </a:rPr>
              <a:t>Sentinel</a:t>
            </a:r>
            <a:r>
              <a:rPr lang="fr-FR" sz="1600" dirty="0" smtClean="0">
                <a:latin typeface="Consolas" pitchFamily="49" charset="0"/>
              </a:rPr>
              <a:t>-3A/B	(2016 &gt; </a:t>
            </a:r>
            <a:r>
              <a:rPr lang="fr-FR" sz="1600" dirty="0" err="1" smtClean="0">
                <a:latin typeface="Consolas" pitchFamily="49" charset="0"/>
              </a:rPr>
              <a:t>now</a:t>
            </a:r>
            <a:r>
              <a:rPr lang="fr-FR" sz="1600" dirty="0" smtClean="0">
                <a:latin typeface="Consolas" pitchFamily="49" charset="0"/>
              </a:rPr>
              <a:t>)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OLCI FR / RR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SLSTR RBT</a:t>
            </a:r>
          </a:p>
          <a:p>
            <a:pPr>
              <a:buNone/>
            </a:pPr>
            <a:endParaRPr lang="fr-FR" sz="1600" dirty="0" smtClean="0">
              <a:latin typeface="Consolas" pitchFamily="49" charset="0"/>
            </a:endParaRP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COP-DEM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GLO-30</a:t>
            </a:r>
          </a:p>
          <a:p>
            <a:pPr>
              <a:buNone/>
            </a:pPr>
            <a:r>
              <a:rPr lang="fr-FR" sz="1600" dirty="0" smtClean="0">
                <a:latin typeface="Consolas" pitchFamily="49" charset="0"/>
              </a:rPr>
              <a:t>	GLO-90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pic>
        <p:nvPicPr>
          <p:cNvPr id="27650" name="Picture 2" descr="D:\VisioTerra\technique\P265_ESA_HEDAVI\WGISS_56\HEDAVI_Explor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765" y="1533524"/>
            <a:ext cx="7802880" cy="4389120"/>
          </a:xfrm>
          <a:prstGeom prst="rect">
            <a:avLst/>
          </a:prstGeom>
          <a:noFill/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0EF0A48F-5E0C-40D2-9EE0-B780C6807EF6}"/>
              </a:ext>
            </a:extLst>
          </p:cNvPr>
          <p:cNvSpPr txBox="1">
            <a:spLocks/>
          </p:cNvSpPr>
          <p:nvPr/>
        </p:nvSpPr>
        <p:spPr>
          <a:xfrm>
            <a:off x="114300" y="1166018"/>
            <a:ext cx="52927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hedavi.esa.int/explorer/</a:t>
            </a: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Catalogue</a:t>
            </a:r>
          </a:p>
          <a:p>
            <a:pPr marL="457200" indent="-406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2D/3D display area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 maps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Elevations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Export</a:t>
            </a:r>
            <a:r>
              <a:rPr kumimoji="0" lang="en-GB" altLang="fr-FR" sz="2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altLang="fr-FR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GeoTIFF,PNG,JPG</a:t>
            </a:r>
            <a:endParaRPr kumimoji="0" lang="en-GB" altLang="fr-FR" sz="2000" b="0" i="0" u="none" strike="noStrike" kern="0" cap="none" spc="0" normalizeH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lang="en-GB" altLang="fr-FR" sz="2000" kern="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Export KML,KMZ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altLang="fr-FR" sz="2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Export WMTS,WCS</a:t>
            </a:r>
          </a:p>
          <a:p>
            <a:pPr marL="457200" indent="-406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altLang="fr-FR" sz="2000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On-the-Fly</a:t>
            </a:r>
          </a:p>
          <a:p>
            <a:pPr marL="457200" marR="0" lvl="0" indent="-4064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endParaRPr kumimoji="0" lang="en-GB" alt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HEDAVI - Explorer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C827E73-C306-459E-92AA-1CE95B1A2A71}"/>
              </a:ext>
            </a:extLst>
          </p:cNvPr>
          <p:cNvSpPr txBox="1"/>
          <p:nvPr/>
        </p:nvSpPr>
        <p:spPr>
          <a:xfrm>
            <a:off x="6886575" y="1572282"/>
            <a:ext cx="51800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2400" b="1" dirty="0">
                <a:solidFill>
                  <a:schemeClr val="tx1"/>
                </a:solidFill>
                <a:latin typeface="+mj-lt"/>
              </a:rPr>
              <a:t>Interactive mode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3D2EE4CB-CF09-4BB6-BA65-E217648B8772}"/>
              </a:ext>
            </a:extLst>
          </p:cNvPr>
          <p:cNvSpPr txBox="1">
            <a:spLocks/>
          </p:cNvSpPr>
          <p:nvPr/>
        </p:nvSpPr>
        <p:spPr>
          <a:xfrm>
            <a:off x="168274" y="1123950"/>
            <a:ext cx="7042151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tabLst/>
              <a:defRPr/>
            </a:pPr>
            <a:r>
              <a:rPr kumimoji="0" lang="en-GB" sz="1400" b="0" i="0" u="sng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Hyperlook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rich URL describing a layer stack and the POF-ML script of each layer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https://visioterra.org/VtWeb/hyperlook/13ed0cd072bb41d38ce69829fbd4d287 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80975" indent="-180975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u="sng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POF-ML</a:t>
            </a:r>
            <a:r>
              <a:rPr lang="en-GB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Processing-On-the-Fly Macro-Language</a:t>
            </a:r>
          </a:p>
          <a:p>
            <a:pPr marL="180975" lvl="0" indent="-180975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u="sng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GB" kern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Processing Unit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3152776" y="2324757"/>
            <a:ext cx="3554516" cy="4133193"/>
            <a:chOff x="76201" y="2496207"/>
            <a:chExt cx="3554516" cy="41331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8381E28-E988-4111-9043-CC42AD10FC99}"/>
                </a:ext>
              </a:extLst>
            </p:cNvPr>
            <p:cNvSpPr/>
            <p:nvPr/>
          </p:nvSpPr>
          <p:spPr>
            <a:xfrm>
              <a:off x="1295400" y="4067175"/>
              <a:ext cx="1581150" cy="2178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BCE33A8-E714-4725-BB8B-6F46B0A05C4A}"/>
                </a:ext>
              </a:extLst>
            </p:cNvPr>
            <p:cNvSpPr/>
            <p:nvPr/>
          </p:nvSpPr>
          <p:spPr>
            <a:xfrm>
              <a:off x="1562100" y="4238625"/>
              <a:ext cx="914400" cy="838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20D13038-A31A-400C-9964-7AB49E92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7787" y="2971086"/>
              <a:ext cx="3552930" cy="365831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A69D4676-62F9-4930-AA89-631CCE1C55A4}"/>
                </a:ext>
              </a:extLst>
            </p:cNvPr>
            <p:cNvSpPr txBox="1"/>
            <p:nvPr/>
          </p:nvSpPr>
          <p:spPr>
            <a:xfrm>
              <a:off x="76201" y="2496207"/>
              <a:ext cx="355293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62275" algn="ctr"/>
                  <a:tab pos="4219575" algn="l"/>
                </a:tabLst>
              </a:pPr>
              <a:r>
                <a:rPr lang="en-GB" sz="2400" b="1" dirty="0">
                  <a:solidFill>
                    <a:schemeClr val="tx1"/>
                  </a:solidFill>
                  <a:latin typeface="+mj-lt"/>
                </a:rPr>
                <a:t>POF-ML edition mode</a:t>
              </a:r>
              <a:endPara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2CBE9254-1485-426D-AD65-A9DD94BF88F3}"/>
                </a:ext>
              </a:extLst>
            </p:cNvPr>
            <p:cNvSpPr txBox="1"/>
            <p:nvPr/>
          </p:nvSpPr>
          <p:spPr>
            <a:xfrm>
              <a:off x="2447925" y="4343400"/>
              <a:ext cx="116205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62275" algn="ctr"/>
                  <a:tab pos="4219575" algn="l"/>
                </a:tabLst>
              </a:pPr>
              <a:r>
                <a:rPr lang="en-GB" sz="1400" b="1" dirty="0">
                  <a:solidFill>
                    <a:schemeClr val="accent6"/>
                  </a:solidFill>
                  <a:latin typeface="+mj-lt"/>
                </a:rPr>
                <a:t>computation PU</a:t>
              </a:r>
              <a:endParaRPr kumimoji="0" lang="en-GB" sz="14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FCD844B6-D031-4ADC-959F-141ABED768FC}"/>
                </a:ext>
              </a:extLst>
            </p:cNvPr>
            <p:cNvSpPr txBox="1"/>
            <p:nvPr/>
          </p:nvSpPr>
          <p:spPr>
            <a:xfrm>
              <a:off x="1695450" y="5468007"/>
              <a:ext cx="116205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62275" algn="ctr"/>
                  <a:tab pos="4219575" algn="l"/>
                </a:tabLst>
              </a:pPr>
              <a:r>
                <a:rPr lang="en-GB" sz="1400" b="1" dirty="0">
                  <a:solidFill>
                    <a:schemeClr val="accent1"/>
                  </a:solidFill>
                  <a:latin typeface="+mj-lt"/>
                </a:rPr>
                <a:t>Rendering</a:t>
              </a:r>
              <a:br>
                <a:rPr lang="en-GB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GB" sz="1400" b="1" dirty="0">
                  <a:solidFill>
                    <a:schemeClr val="accent1"/>
                  </a:solidFill>
                  <a:latin typeface="+mj-lt"/>
                </a:rPr>
                <a:t>PU</a:t>
              </a:r>
              <a:endParaRPr kumimoji="0" lang="en-GB" sz="1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</a:endParaRPr>
            </a:p>
          </p:txBody>
        </p:sp>
        <p:sp>
          <p:nvSpPr>
            <p:cNvPr id="17" name="Forme libre : forme 18">
              <a:extLst>
                <a:ext uri="{FF2B5EF4-FFF2-40B4-BE49-F238E27FC236}">
                  <a16:creationId xmlns:a16="http://schemas.microsoft.com/office/drawing/2014/main" xmlns="" id="{AB93948F-8F8B-4452-91DA-A25F4DE68A8D}"/>
                </a:ext>
              </a:extLst>
            </p:cNvPr>
            <p:cNvSpPr/>
            <p:nvPr/>
          </p:nvSpPr>
          <p:spPr>
            <a:xfrm>
              <a:off x="790575" y="6048375"/>
              <a:ext cx="495300" cy="120954"/>
            </a:xfrm>
            <a:custGeom>
              <a:avLst/>
              <a:gdLst>
                <a:gd name="connsiteX0" fmla="*/ 504825 w 504825"/>
                <a:gd name="connsiteY0" fmla="*/ 38100 h 38100"/>
                <a:gd name="connsiteX1" fmla="*/ 0 w 504825"/>
                <a:gd name="connsiteY1" fmla="*/ 0 h 38100"/>
                <a:gd name="connsiteX0" fmla="*/ 504825 w 504825"/>
                <a:gd name="connsiteY0" fmla="*/ 38100 h 38100"/>
                <a:gd name="connsiteX1" fmla="*/ 0 w 504825"/>
                <a:gd name="connsiteY1" fmla="*/ 0 h 38100"/>
                <a:gd name="connsiteX0" fmla="*/ 504825 w 504825"/>
                <a:gd name="connsiteY0" fmla="*/ 38100 h 40544"/>
                <a:gd name="connsiteX1" fmla="*/ 0 w 504825"/>
                <a:gd name="connsiteY1" fmla="*/ 0 h 40544"/>
                <a:gd name="connsiteX0" fmla="*/ 495300 w 495300"/>
                <a:gd name="connsiteY0" fmla="*/ 102970 h 102970"/>
                <a:gd name="connsiteX1" fmla="*/ 0 w 495300"/>
                <a:gd name="connsiteY1" fmla="*/ 0 h 1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102970">
                  <a:moveTo>
                    <a:pt x="495300" y="102970"/>
                  </a:moveTo>
                  <a:cubicBezTo>
                    <a:pt x="327025" y="90270"/>
                    <a:pt x="225425" y="69850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05FFF3CC-51D1-4EBB-9AE9-81B4B51F36EE}"/>
                </a:ext>
              </a:extLst>
            </p:cNvPr>
            <p:cNvSpPr txBox="1"/>
            <p:nvPr/>
          </p:nvSpPr>
          <p:spPr>
            <a:xfrm>
              <a:off x="133351" y="5894418"/>
              <a:ext cx="70484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62275" algn="ctr"/>
                  <a:tab pos="4219575" algn="l"/>
                </a:tabLst>
              </a:pPr>
              <a:r>
                <a:rPr lang="en-GB" sz="1400" b="1" dirty="0">
                  <a:solidFill>
                    <a:schemeClr val="accent1"/>
                  </a:solidFill>
                  <a:latin typeface="+mj-lt"/>
                </a:rPr>
                <a:t>WMTS</a:t>
              </a:r>
              <a:endParaRPr kumimoji="0" lang="en-GB" sz="1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</a:endParaRPr>
            </a:p>
          </p:txBody>
        </p:sp>
        <p:sp>
          <p:nvSpPr>
            <p:cNvPr id="19" name="Forme libre : forme 20">
              <a:extLst>
                <a:ext uri="{FF2B5EF4-FFF2-40B4-BE49-F238E27FC236}">
                  <a16:creationId xmlns:a16="http://schemas.microsoft.com/office/drawing/2014/main" xmlns="" id="{95080E72-5B4D-4C0D-A695-83AA6AF40557}"/>
                </a:ext>
              </a:extLst>
            </p:cNvPr>
            <p:cNvSpPr/>
            <p:nvPr/>
          </p:nvSpPr>
          <p:spPr>
            <a:xfrm>
              <a:off x="1066800" y="4799182"/>
              <a:ext cx="495300" cy="120954"/>
            </a:xfrm>
            <a:custGeom>
              <a:avLst/>
              <a:gdLst>
                <a:gd name="connsiteX0" fmla="*/ 504825 w 504825"/>
                <a:gd name="connsiteY0" fmla="*/ 38100 h 38100"/>
                <a:gd name="connsiteX1" fmla="*/ 0 w 504825"/>
                <a:gd name="connsiteY1" fmla="*/ 0 h 38100"/>
                <a:gd name="connsiteX0" fmla="*/ 504825 w 504825"/>
                <a:gd name="connsiteY0" fmla="*/ 38100 h 38100"/>
                <a:gd name="connsiteX1" fmla="*/ 0 w 504825"/>
                <a:gd name="connsiteY1" fmla="*/ 0 h 38100"/>
                <a:gd name="connsiteX0" fmla="*/ 504825 w 504825"/>
                <a:gd name="connsiteY0" fmla="*/ 38100 h 40544"/>
                <a:gd name="connsiteX1" fmla="*/ 0 w 504825"/>
                <a:gd name="connsiteY1" fmla="*/ 0 h 40544"/>
                <a:gd name="connsiteX0" fmla="*/ 495300 w 495300"/>
                <a:gd name="connsiteY0" fmla="*/ 102970 h 102970"/>
                <a:gd name="connsiteX1" fmla="*/ 0 w 495300"/>
                <a:gd name="connsiteY1" fmla="*/ 0 h 10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102970">
                  <a:moveTo>
                    <a:pt x="495300" y="102970"/>
                  </a:moveTo>
                  <a:cubicBezTo>
                    <a:pt x="327025" y="90270"/>
                    <a:pt x="225425" y="69850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6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E6FA971A-3E37-4F6D-A31C-C33151761463}"/>
                </a:ext>
              </a:extLst>
            </p:cNvPr>
            <p:cNvSpPr txBox="1"/>
            <p:nvPr/>
          </p:nvSpPr>
          <p:spPr>
            <a:xfrm>
              <a:off x="514351" y="4343400"/>
              <a:ext cx="70484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962275" algn="ctr"/>
                  <a:tab pos="4219575" algn="l"/>
                </a:tabLst>
              </a:pPr>
              <a:r>
                <a:rPr lang="en-GB" sz="1400" b="1" dirty="0">
                  <a:solidFill>
                    <a:schemeClr val="accent6"/>
                  </a:solidFill>
                  <a:latin typeface="+mj-lt"/>
                </a:rPr>
                <a:t>WCS</a:t>
              </a:r>
              <a:br>
                <a:rPr lang="en-GB" sz="1400" b="1" dirty="0">
                  <a:solidFill>
                    <a:schemeClr val="accent6"/>
                  </a:solidFill>
                  <a:latin typeface="+mj-lt"/>
                </a:rPr>
              </a:br>
              <a:r>
                <a:rPr lang="en-GB" sz="1400" b="1" dirty="0">
                  <a:solidFill>
                    <a:schemeClr val="accent6"/>
                  </a:solidFill>
                  <a:latin typeface="+mj-lt"/>
                </a:rPr>
                <a:t>ODC</a:t>
              </a:r>
              <a:endParaRPr kumimoji="0" lang="en-GB" sz="14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877050" y="2071066"/>
            <a:ext cx="5188408" cy="4397838"/>
            <a:chOff x="3886200" y="2185366"/>
            <a:chExt cx="5188408" cy="439783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3BDC576-F30B-4A91-9C65-BCA2D463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886200" y="2185366"/>
              <a:ext cx="5188408" cy="439783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F249468-4CC1-4FA2-B364-CB634ED8F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388894" y="2438400"/>
              <a:ext cx="2462212" cy="1092505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9BC299B7-D807-4BA4-A10D-3A3A15C488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89332" y="4837652"/>
              <a:ext cx="1601868" cy="1601868"/>
              <a:chOff x="4189332" y="4837652"/>
              <a:chExt cx="1601868" cy="1601868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xmlns="" id="{5CC603DE-FDD1-4795-B3E5-4EC2AD8F8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9332" y="4837652"/>
                <a:ext cx="1601868" cy="1601868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xmlns="" id="{5C2A668C-F7B8-4F67-8917-41A3D1499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60463" y="6279977"/>
                <a:ext cx="361950" cy="114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5682</TotalTime>
  <Words>580</Words>
  <Application>Microsoft Office PowerPoint</Application>
  <PresentationFormat>Personnalisé</PresentationFormat>
  <Paragraphs>214</Paragraphs>
  <Slides>35</Slides>
  <Notes>35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ceos</vt:lpstr>
      <vt:lpstr>Discover and Explore Heritage Data </vt:lpstr>
      <vt:lpstr>Agenda</vt:lpstr>
      <vt:lpstr>VtWeb platform and HEDAVI</vt:lpstr>
      <vt:lpstr>VtWeb platform and HEDAVI</vt:lpstr>
      <vt:lpstr>Heritage data</vt:lpstr>
      <vt:lpstr>Third party missions</vt:lpstr>
      <vt:lpstr>Copernicus data</vt:lpstr>
      <vt:lpstr>HEDAVI - Explorer</vt:lpstr>
      <vt:lpstr>HEDAVI - Explorer</vt:lpstr>
      <vt:lpstr>HEDAVI - Explorer</vt:lpstr>
      <vt:lpstr>HEDAVI - Explorer</vt:lpstr>
      <vt:lpstr>HEDAVI - Explorer</vt:lpstr>
      <vt:lpstr>HEDAVI - Explorer</vt:lpstr>
      <vt:lpstr>Processing units of POF-ML v1.0</vt:lpstr>
      <vt:lpstr>HEDAVI - Discover</vt:lpstr>
      <vt:lpstr>HEDAVI - Synthesis</vt:lpstr>
      <vt:lpstr>HEDAVI - Synthesis</vt:lpstr>
      <vt:lpstr>HEDAVI - Synthesis</vt:lpstr>
      <vt:lpstr>HEDAVI - Synthesis</vt:lpstr>
      <vt:lpstr>HEDAVI - Synthesis</vt:lpstr>
      <vt:lpstr>HEDAVI - Synthesis</vt:lpstr>
      <vt:lpstr>HEDAVI - Synthesis</vt:lpstr>
      <vt:lpstr>HEDAVI - Synthesis</vt:lpstr>
      <vt:lpstr>HEDAVI - Synthesis</vt:lpstr>
      <vt:lpstr>HEDAVI - Stories</vt:lpstr>
      <vt:lpstr>HEDAVI - Stories</vt:lpstr>
      <vt:lpstr>HEDAVI - Stories</vt:lpstr>
      <vt:lpstr>HEDAVI - Stories</vt:lpstr>
      <vt:lpstr>HEDAVI - Stories</vt:lpstr>
      <vt:lpstr>HEDAVI - Stories</vt:lpstr>
      <vt:lpstr>HEDAVI - Stories</vt:lpstr>
      <vt:lpstr>HEDAVI - Stories</vt:lpstr>
      <vt:lpstr>HEDAVI - Stories</vt:lpstr>
      <vt:lpstr>HEDAVI - Synthesis demo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WGISS-54 Presentation Template and Guidance</dc:title>
  <dc:creator>Michelle Piepgrass</dc:creator>
  <cp:lastModifiedBy>visioterra</cp:lastModifiedBy>
  <cp:revision>274</cp:revision>
  <dcterms:modified xsi:type="dcterms:W3CDTF">2023-10-25T11:40:10Z</dcterms:modified>
</cp:coreProperties>
</file>