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6" r:id="rId2"/>
  </p:sldMasterIdLst>
  <p:notesMasterIdLst>
    <p:notesMasterId r:id="rId23"/>
  </p:notesMasterIdLst>
  <p:sldIdLst>
    <p:sldId id="256" r:id="rId3"/>
    <p:sldId id="259" r:id="rId4"/>
    <p:sldId id="306" r:id="rId5"/>
    <p:sldId id="309" r:id="rId6"/>
    <p:sldId id="308" r:id="rId7"/>
    <p:sldId id="290" r:id="rId8"/>
    <p:sldId id="283" r:id="rId9"/>
    <p:sldId id="286" r:id="rId10"/>
    <p:sldId id="319" r:id="rId11"/>
    <p:sldId id="320" r:id="rId12"/>
    <p:sldId id="321" r:id="rId13"/>
    <p:sldId id="333" r:id="rId14"/>
    <p:sldId id="325" r:id="rId15"/>
    <p:sldId id="327" r:id="rId16"/>
    <p:sldId id="328" r:id="rId17"/>
    <p:sldId id="331" r:id="rId18"/>
    <p:sldId id="332" r:id="rId19"/>
    <p:sldId id="310" r:id="rId20"/>
    <p:sldId id="314" r:id="rId21"/>
    <p:sldId id="316" r:id="rId22"/>
  </p:sldIdLst>
  <p:sldSz cx="12192000" cy="6858000"/>
  <p:notesSz cx="7099300" cy="102346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4" roundtripDataSignature="AMtx7miiXfUsGJpOBAsgibKuTnDgzzj3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32"/>
    <a:srgbClr val="80C535"/>
    <a:srgbClr val="C1666B"/>
    <a:srgbClr val="588725"/>
    <a:srgbClr val="002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7625" autoAdjust="0"/>
  </p:normalViewPr>
  <p:slideViewPr>
    <p:cSldViewPr snapToGrid="0" showGuides="1">
      <p:cViewPr varScale="1">
        <p:scale>
          <a:sx n="67" d="100"/>
          <a:sy n="67" d="100"/>
        </p:scale>
        <p:origin x="1277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D1096-11CC-CA44-AF2F-472DF1FF3AA6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6447487-60FE-2143-8284-914C4262D89E}">
      <dgm:prSet phldrT="[Text]"/>
      <dgm:spPr/>
      <dgm:t>
        <a:bodyPr/>
        <a:lstStyle/>
        <a:p>
          <a:r>
            <a:rPr lang="en-US" dirty="0"/>
            <a:t>2020-2023</a:t>
          </a:r>
        </a:p>
      </dgm:t>
    </dgm:pt>
    <dgm:pt modelId="{44914FB7-E6F6-DB49-A677-E1A07E7C7784}" type="parTrans" cxnId="{0E222301-3A7F-1049-809E-4F9BEFC80994}">
      <dgm:prSet/>
      <dgm:spPr/>
      <dgm:t>
        <a:bodyPr/>
        <a:lstStyle/>
        <a:p>
          <a:endParaRPr lang="en-US"/>
        </a:p>
      </dgm:t>
    </dgm:pt>
    <dgm:pt modelId="{22103F43-6878-1D42-85B9-04FF3323CA9A}" type="sibTrans" cxnId="{0E222301-3A7F-1049-809E-4F9BEFC80994}">
      <dgm:prSet/>
      <dgm:spPr/>
      <dgm:t>
        <a:bodyPr/>
        <a:lstStyle/>
        <a:p>
          <a:endParaRPr lang="en-US"/>
        </a:p>
      </dgm:t>
    </dgm:pt>
    <dgm:pt modelId="{1F4B277E-D92D-9848-AE44-C2A5A8DA48D8}">
      <dgm:prSet phldrT="[Text]"/>
      <dgm:spPr/>
      <dgm:t>
        <a:bodyPr/>
        <a:lstStyle/>
        <a:p>
          <a:r>
            <a:rPr lang="en-US" dirty="0"/>
            <a:t>RO Demo</a:t>
          </a:r>
        </a:p>
      </dgm:t>
    </dgm:pt>
    <dgm:pt modelId="{A1158D6E-E341-4A48-AD0D-B0E615B9DF6F}" type="parTrans" cxnId="{1FE06858-1EB9-C84B-AA28-14881B7DC652}">
      <dgm:prSet/>
      <dgm:spPr/>
      <dgm:t>
        <a:bodyPr/>
        <a:lstStyle/>
        <a:p>
          <a:endParaRPr lang="en-US"/>
        </a:p>
      </dgm:t>
    </dgm:pt>
    <dgm:pt modelId="{5A20FFC6-3A10-3846-9391-3A3A7E209BE9}" type="sibTrans" cxnId="{1FE06858-1EB9-C84B-AA28-14881B7DC652}">
      <dgm:prSet/>
      <dgm:spPr/>
      <dgm:t>
        <a:bodyPr/>
        <a:lstStyle/>
        <a:p>
          <a:endParaRPr lang="en-US"/>
        </a:p>
      </dgm:t>
    </dgm:pt>
    <dgm:pt modelId="{DCD816F0-D20E-3342-AF21-43EDBBC8D77B}">
      <dgm:prSet phldrT="[Text]"/>
      <dgm:spPr/>
      <dgm:t>
        <a:bodyPr/>
        <a:lstStyle/>
        <a:p>
          <a:r>
            <a:rPr lang="en-US" dirty="0"/>
            <a:t>2024</a:t>
          </a:r>
        </a:p>
      </dgm:t>
    </dgm:pt>
    <dgm:pt modelId="{FC73E729-306C-E844-827C-E9E607FE1ECB}" type="parTrans" cxnId="{C14C4423-0864-E24C-9FB9-1736CEB17073}">
      <dgm:prSet/>
      <dgm:spPr/>
      <dgm:t>
        <a:bodyPr/>
        <a:lstStyle/>
        <a:p>
          <a:endParaRPr lang="en-US"/>
        </a:p>
      </dgm:t>
    </dgm:pt>
    <dgm:pt modelId="{CA6E6215-8C8B-AD48-98AA-14440DECFCF0}" type="sibTrans" cxnId="{C14C4423-0864-E24C-9FB9-1736CEB17073}">
      <dgm:prSet/>
      <dgm:spPr/>
      <dgm:t>
        <a:bodyPr/>
        <a:lstStyle/>
        <a:p>
          <a:endParaRPr lang="en-US"/>
        </a:p>
      </dgm:t>
    </dgm:pt>
    <dgm:pt modelId="{C0046042-6D8F-3049-B3AF-B15E349D198A}">
      <dgm:prSet phldrT="[Text]"/>
      <dgm:spPr/>
      <dgm:t>
        <a:bodyPr/>
        <a:lstStyle/>
        <a:p>
          <a:r>
            <a:rPr lang="en-US" dirty="0"/>
            <a:t>Transition to pre-operational RO</a:t>
          </a:r>
        </a:p>
      </dgm:t>
    </dgm:pt>
    <dgm:pt modelId="{152A1D25-E6F2-2146-A821-EE173B680043}" type="parTrans" cxnId="{AA57C4CF-CABC-7E4F-BDD3-89D1AC1C7E8D}">
      <dgm:prSet/>
      <dgm:spPr/>
      <dgm:t>
        <a:bodyPr/>
        <a:lstStyle/>
        <a:p>
          <a:endParaRPr lang="en-US"/>
        </a:p>
      </dgm:t>
    </dgm:pt>
    <dgm:pt modelId="{607F3BFD-85FA-F647-B3E3-85926C02565B}" type="sibTrans" cxnId="{AA57C4CF-CABC-7E4F-BDD3-89D1AC1C7E8D}">
      <dgm:prSet/>
      <dgm:spPr/>
      <dgm:t>
        <a:bodyPr/>
        <a:lstStyle/>
        <a:p>
          <a:endParaRPr lang="en-US"/>
        </a:p>
      </dgm:t>
    </dgm:pt>
    <dgm:pt modelId="{2A21D417-2E04-9C40-AF91-BECB28A66A38}">
      <dgm:prSet phldrT="[Text]"/>
      <dgm:spPr/>
      <dgm:t>
        <a:bodyPr/>
        <a:lstStyle/>
        <a:p>
          <a:r>
            <a:rPr lang="en-US" dirty="0"/>
            <a:t>2025-2026</a:t>
          </a:r>
        </a:p>
      </dgm:t>
    </dgm:pt>
    <dgm:pt modelId="{3451C3E6-437B-2545-A122-1AE83786A460}" type="parTrans" cxnId="{918270CB-69FC-DD45-B8FC-9D2B24EE590C}">
      <dgm:prSet/>
      <dgm:spPr/>
      <dgm:t>
        <a:bodyPr/>
        <a:lstStyle/>
        <a:p>
          <a:endParaRPr lang="en-US"/>
        </a:p>
      </dgm:t>
    </dgm:pt>
    <dgm:pt modelId="{AF7A8158-6B1F-E54E-99EB-8CD86AF92853}" type="sibTrans" cxnId="{918270CB-69FC-DD45-B8FC-9D2B24EE590C}">
      <dgm:prSet/>
      <dgm:spPr/>
      <dgm:t>
        <a:bodyPr/>
        <a:lstStyle/>
        <a:p>
          <a:endParaRPr lang="en-US"/>
        </a:p>
      </dgm:t>
    </dgm:pt>
    <dgm:pt modelId="{13594212-86BC-4143-9698-7CDD5DE57998}">
      <dgm:prSet phldrT="[Text]"/>
      <dgm:spPr/>
      <dgm:t>
        <a:bodyPr/>
        <a:lstStyle/>
        <a:p>
          <a:r>
            <a:rPr lang="en-US" dirty="0"/>
            <a:t>Pre-operational RO</a:t>
          </a:r>
        </a:p>
      </dgm:t>
    </dgm:pt>
    <dgm:pt modelId="{277F67C6-0264-0742-ABC7-1843573AE0B2}" type="parTrans" cxnId="{15319261-1854-8545-8CE0-A9F060B9A8FB}">
      <dgm:prSet/>
      <dgm:spPr/>
      <dgm:t>
        <a:bodyPr/>
        <a:lstStyle/>
        <a:p>
          <a:endParaRPr lang="en-US"/>
        </a:p>
      </dgm:t>
    </dgm:pt>
    <dgm:pt modelId="{C05BCD1B-CDF2-C741-8B24-A7933524AC18}" type="sibTrans" cxnId="{15319261-1854-8545-8CE0-A9F060B9A8FB}">
      <dgm:prSet/>
      <dgm:spPr/>
      <dgm:t>
        <a:bodyPr/>
        <a:lstStyle/>
        <a:p>
          <a:endParaRPr lang="en-US"/>
        </a:p>
      </dgm:t>
    </dgm:pt>
    <dgm:pt modelId="{CB13C3DC-BB6A-AA49-B708-23DE49904263}" type="pres">
      <dgm:prSet presAssocID="{48BD1096-11CC-CA44-AF2F-472DF1FF3AA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5ECD9230-9DB0-3845-902E-6868C9635128}" type="pres">
      <dgm:prSet presAssocID="{D6447487-60FE-2143-8284-914C4262D89E}" presName="compNode" presStyleCnt="0"/>
      <dgm:spPr/>
    </dgm:pt>
    <dgm:pt modelId="{7F602CEB-A8B8-C745-82E4-61090B282A10}" type="pres">
      <dgm:prSet presAssocID="{D6447487-60FE-2143-8284-914C4262D89E}" presName="noGeometry" presStyleCnt="0"/>
      <dgm:spPr/>
    </dgm:pt>
    <dgm:pt modelId="{5132A5D4-392B-3F42-BEC6-C192B3FA5C6F}" type="pres">
      <dgm:prSet presAssocID="{D6447487-60FE-2143-8284-914C4262D89E}" presName="childTextVisible" presStyleLbl="bgAccFollowNode1" presStyleIdx="0" presStyleCnt="3" custScaleY="15174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39D0640-CC08-D947-821F-ADC6DECD1051}" type="pres">
      <dgm:prSet presAssocID="{D6447487-60FE-2143-8284-914C4262D89E}" presName="childTextHidden" presStyleLbl="bgAccFollowNode1" presStyleIdx="0" presStyleCnt="3"/>
      <dgm:spPr/>
      <dgm:t>
        <a:bodyPr/>
        <a:lstStyle/>
        <a:p>
          <a:endParaRPr lang="fr-FR"/>
        </a:p>
      </dgm:t>
    </dgm:pt>
    <dgm:pt modelId="{45EE7708-8BBE-D941-81FF-342D3454EF23}" type="pres">
      <dgm:prSet presAssocID="{D6447487-60FE-2143-8284-914C4262D89E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36C11D-7C72-3B4D-9F99-99B02A4DE813}" type="pres">
      <dgm:prSet presAssocID="{D6447487-60FE-2143-8284-914C4262D89E}" presName="aSpace" presStyleCnt="0"/>
      <dgm:spPr/>
    </dgm:pt>
    <dgm:pt modelId="{FB2B77AE-2130-254C-A905-609C1CE75606}" type="pres">
      <dgm:prSet presAssocID="{DCD816F0-D20E-3342-AF21-43EDBBC8D77B}" presName="compNode" presStyleCnt="0"/>
      <dgm:spPr/>
    </dgm:pt>
    <dgm:pt modelId="{6AC984E2-90AA-7A47-9A8E-FD6A83C134F3}" type="pres">
      <dgm:prSet presAssocID="{DCD816F0-D20E-3342-AF21-43EDBBC8D77B}" presName="noGeometry" presStyleCnt="0"/>
      <dgm:spPr/>
    </dgm:pt>
    <dgm:pt modelId="{B642D09E-44E3-164D-AAD9-AFCB9E80227B}" type="pres">
      <dgm:prSet presAssocID="{DCD816F0-D20E-3342-AF21-43EDBBC8D77B}" presName="childTextVisible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E82CDAD-F258-CD45-B773-020AD5DAACAB}" type="pres">
      <dgm:prSet presAssocID="{DCD816F0-D20E-3342-AF21-43EDBBC8D77B}" presName="childTextHidden" presStyleLbl="bgAccFollowNode1" presStyleIdx="1" presStyleCnt="3"/>
      <dgm:spPr/>
      <dgm:t>
        <a:bodyPr/>
        <a:lstStyle/>
        <a:p>
          <a:endParaRPr lang="fr-FR"/>
        </a:p>
      </dgm:t>
    </dgm:pt>
    <dgm:pt modelId="{F53FE797-22CA-8846-8487-51D86E45A2EF}" type="pres">
      <dgm:prSet presAssocID="{DCD816F0-D20E-3342-AF21-43EDBBC8D77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4106E3-0FBC-A145-975E-5C5AC8C8201C}" type="pres">
      <dgm:prSet presAssocID="{DCD816F0-D20E-3342-AF21-43EDBBC8D77B}" presName="aSpace" presStyleCnt="0"/>
      <dgm:spPr/>
    </dgm:pt>
    <dgm:pt modelId="{A435007C-94C0-4844-92B8-7FF7DC43D7CF}" type="pres">
      <dgm:prSet presAssocID="{2A21D417-2E04-9C40-AF91-BECB28A66A38}" presName="compNode" presStyleCnt="0"/>
      <dgm:spPr/>
    </dgm:pt>
    <dgm:pt modelId="{BA78A8B1-C7F2-A14B-B4D7-A350C1A01E4C}" type="pres">
      <dgm:prSet presAssocID="{2A21D417-2E04-9C40-AF91-BECB28A66A38}" presName="noGeometry" presStyleCnt="0"/>
      <dgm:spPr/>
    </dgm:pt>
    <dgm:pt modelId="{94F285DF-E311-2D4D-851C-B57C6D56FD6A}" type="pres">
      <dgm:prSet presAssocID="{2A21D417-2E04-9C40-AF91-BECB28A66A38}" presName="childTextVisible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157792-FC37-FC46-A9DB-CB5948C354E3}" type="pres">
      <dgm:prSet presAssocID="{2A21D417-2E04-9C40-AF91-BECB28A66A38}" presName="childTextHidden" presStyleLbl="bgAccFollowNode1" presStyleIdx="2" presStyleCnt="3"/>
      <dgm:spPr/>
      <dgm:t>
        <a:bodyPr/>
        <a:lstStyle/>
        <a:p>
          <a:endParaRPr lang="fr-FR"/>
        </a:p>
      </dgm:t>
    </dgm:pt>
    <dgm:pt modelId="{07C07957-BAAF-EE43-B966-C4528AA40C1C}" type="pres">
      <dgm:prSet presAssocID="{2A21D417-2E04-9C40-AF91-BECB28A66A3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4875403-2AE1-7743-AF71-86EBC918B4A7}" type="presOf" srcId="{48BD1096-11CC-CA44-AF2F-472DF1FF3AA6}" destId="{CB13C3DC-BB6A-AA49-B708-23DE49904263}" srcOrd="0" destOrd="0" presId="urn:microsoft.com/office/officeart/2005/8/layout/hProcess6"/>
    <dgm:cxn modelId="{15319261-1854-8545-8CE0-A9F060B9A8FB}" srcId="{2A21D417-2E04-9C40-AF91-BECB28A66A38}" destId="{13594212-86BC-4143-9698-7CDD5DE57998}" srcOrd="0" destOrd="0" parTransId="{277F67C6-0264-0742-ABC7-1843573AE0B2}" sibTransId="{C05BCD1B-CDF2-C741-8B24-A7933524AC18}"/>
    <dgm:cxn modelId="{AA57C4CF-CABC-7E4F-BDD3-89D1AC1C7E8D}" srcId="{DCD816F0-D20E-3342-AF21-43EDBBC8D77B}" destId="{C0046042-6D8F-3049-B3AF-B15E349D198A}" srcOrd="0" destOrd="0" parTransId="{152A1D25-E6F2-2146-A821-EE173B680043}" sibTransId="{607F3BFD-85FA-F647-B3E3-85926C02565B}"/>
    <dgm:cxn modelId="{9940B4DD-66F9-3747-A5AF-1C68587AA71E}" type="presOf" srcId="{D6447487-60FE-2143-8284-914C4262D89E}" destId="{45EE7708-8BBE-D941-81FF-342D3454EF23}" srcOrd="0" destOrd="0" presId="urn:microsoft.com/office/officeart/2005/8/layout/hProcess6"/>
    <dgm:cxn modelId="{1FE06858-1EB9-C84B-AA28-14881B7DC652}" srcId="{D6447487-60FE-2143-8284-914C4262D89E}" destId="{1F4B277E-D92D-9848-AE44-C2A5A8DA48D8}" srcOrd="0" destOrd="0" parTransId="{A1158D6E-E341-4A48-AD0D-B0E615B9DF6F}" sibTransId="{5A20FFC6-3A10-3846-9391-3A3A7E209BE9}"/>
    <dgm:cxn modelId="{580B2338-59D9-DB42-97A4-B3DF9C598961}" type="presOf" srcId="{C0046042-6D8F-3049-B3AF-B15E349D198A}" destId="{B642D09E-44E3-164D-AAD9-AFCB9E80227B}" srcOrd="0" destOrd="0" presId="urn:microsoft.com/office/officeart/2005/8/layout/hProcess6"/>
    <dgm:cxn modelId="{124437AA-ADD7-B74D-9319-05ADB0651485}" type="presOf" srcId="{C0046042-6D8F-3049-B3AF-B15E349D198A}" destId="{9E82CDAD-F258-CD45-B773-020AD5DAACAB}" srcOrd="1" destOrd="0" presId="urn:microsoft.com/office/officeart/2005/8/layout/hProcess6"/>
    <dgm:cxn modelId="{D14FCE6E-9E33-2C4D-8FD3-62B93290D31B}" type="presOf" srcId="{13594212-86BC-4143-9698-7CDD5DE57998}" destId="{94F285DF-E311-2D4D-851C-B57C6D56FD6A}" srcOrd="0" destOrd="0" presId="urn:microsoft.com/office/officeart/2005/8/layout/hProcess6"/>
    <dgm:cxn modelId="{6921274A-785F-8F4F-8FF2-8446FB2E7F79}" type="presOf" srcId="{13594212-86BC-4143-9698-7CDD5DE57998}" destId="{07157792-FC37-FC46-A9DB-CB5948C354E3}" srcOrd="1" destOrd="0" presId="urn:microsoft.com/office/officeart/2005/8/layout/hProcess6"/>
    <dgm:cxn modelId="{4013411C-7BB0-A244-B350-580CAA6C523F}" type="presOf" srcId="{2A21D417-2E04-9C40-AF91-BECB28A66A38}" destId="{07C07957-BAAF-EE43-B966-C4528AA40C1C}" srcOrd="0" destOrd="0" presId="urn:microsoft.com/office/officeart/2005/8/layout/hProcess6"/>
    <dgm:cxn modelId="{918270CB-69FC-DD45-B8FC-9D2B24EE590C}" srcId="{48BD1096-11CC-CA44-AF2F-472DF1FF3AA6}" destId="{2A21D417-2E04-9C40-AF91-BECB28A66A38}" srcOrd="2" destOrd="0" parTransId="{3451C3E6-437B-2545-A122-1AE83786A460}" sibTransId="{AF7A8158-6B1F-E54E-99EB-8CD86AF92853}"/>
    <dgm:cxn modelId="{6C996D47-4299-0F4B-AE22-B42C1590C515}" type="presOf" srcId="{1F4B277E-D92D-9848-AE44-C2A5A8DA48D8}" destId="{039D0640-CC08-D947-821F-ADC6DECD1051}" srcOrd="1" destOrd="0" presId="urn:microsoft.com/office/officeart/2005/8/layout/hProcess6"/>
    <dgm:cxn modelId="{6E30867F-6A6A-5A4C-B744-68B80CE5553D}" type="presOf" srcId="{1F4B277E-D92D-9848-AE44-C2A5A8DA48D8}" destId="{5132A5D4-392B-3F42-BEC6-C192B3FA5C6F}" srcOrd="0" destOrd="0" presId="urn:microsoft.com/office/officeart/2005/8/layout/hProcess6"/>
    <dgm:cxn modelId="{C14C4423-0864-E24C-9FB9-1736CEB17073}" srcId="{48BD1096-11CC-CA44-AF2F-472DF1FF3AA6}" destId="{DCD816F0-D20E-3342-AF21-43EDBBC8D77B}" srcOrd="1" destOrd="0" parTransId="{FC73E729-306C-E844-827C-E9E607FE1ECB}" sibTransId="{CA6E6215-8C8B-AD48-98AA-14440DECFCF0}"/>
    <dgm:cxn modelId="{3B0FF6FF-A1F6-3F42-88AF-0613DBF1511A}" type="presOf" srcId="{DCD816F0-D20E-3342-AF21-43EDBBC8D77B}" destId="{F53FE797-22CA-8846-8487-51D86E45A2EF}" srcOrd="0" destOrd="0" presId="urn:microsoft.com/office/officeart/2005/8/layout/hProcess6"/>
    <dgm:cxn modelId="{0E222301-3A7F-1049-809E-4F9BEFC80994}" srcId="{48BD1096-11CC-CA44-AF2F-472DF1FF3AA6}" destId="{D6447487-60FE-2143-8284-914C4262D89E}" srcOrd="0" destOrd="0" parTransId="{44914FB7-E6F6-DB49-A677-E1A07E7C7784}" sibTransId="{22103F43-6878-1D42-85B9-04FF3323CA9A}"/>
    <dgm:cxn modelId="{C89EDCB8-477A-8A4D-911C-16DB448D6BEA}" type="presParOf" srcId="{CB13C3DC-BB6A-AA49-B708-23DE49904263}" destId="{5ECD9230-9DB0-3845-902E-6868C9635128}" srcOrd="0" destOrd="0" presId="urn:microsoft.com/office/officeart/2005/8/layout/hProcess6"/>
    <dgm:cxn modelId="{340DA781-E64E-E741-8480-D2AC6901E7EA}" type="presParOf" srcId="{5ECD9230-9DB0-3845-902E-6868C9635128}" destId="{7F602CEB-A8B8-C745-82E4-61090B282A10}" srcOrd="0" destOrd="0" presId="urn:microsoft.com/office/officeart/2005/8/layout/hProcess6"/>
    <dgm:cxn modelId="{E1AB9EDB-AC7A-B943-BE6D-545CC4871EA2}" type="presParOf" srcId="{5ECD9230-9DB0-3845-902E-6868C9635128}" destId="{5132A5D4-392B-3F42-BEC6-C192B3FA5C6F}" srcOrd="1" destOrd="0" presId="urn:microsoft.com/office/officeart/2005/8/layout/hProcess6"/>
    <dgm:cxn modelId="{8E15D1DC-367C-6C47-93E8-B08113B5E63E}" type="presParOf" srcId="{5ECD9230-9DB0-3845-902E-6868C9635128}" destId="{039D0640-CC08-D947-821F-ADC6DECD1051}" srcOrd="2" destOrd="0" presId="urn:microsoft.com/office/officeart/2005/8/layout/hProcess6"/>
    <dgm:cxn modelId="{62924AC0-A11F-5448-ABC3-783A67064CBB}" type="presParOf" srcId="{5ECD9230-9DB0-3845-902E-6868C9635128}" destId="{45EE7708-8BBE-D941-81FF-342D3454EF23}" srcOrd="3" destOrd="0" presId="urn:microsoft.com/office/officeart/2005/8/layout/hProcess6"/>
    <dgm:cxn modelId="{1FE9518D-B821-974F-863A-4F2F592B441F}" type="presParOf" srcId="{CB13C3DC-BB6A-AA49-B708-23DE49904263}" destId="{4836C11D-7C72-3B4D-9F99-99B02A4DE813}" srcOrd="1" destOrd="0" presId="urn:microsoft.com/office/officeart/2005/8/layout/hProcess6"/>
    <dgm:cxn modelId="{17DC71E5-8F9A-5D4A-9E44-C5B69B78227B}" type="presParOf" srcId="{CB13C3DC-BB6A-AA49-B708-23DE49904263}" destId="{FB2B77AE-2130-254C-A905-609C1CE75606}" srcOrd="2" destOrd="0" presId="urn:microsoft.com/office/officeart/2005/8/layout/hProcess6"/>
    <dgm:cxn modelId="{F27BEA4E-8D0C-2C49-9BC0-8D061E774EF8}" type="presParOf" srcId="{FB2B77AE-2130-254C-A905-609C1CE75606}" destId="{6AC984E2-90AA-7A47-9A8E-FD6A83C134F3}" srcOrd="0" destOrd="0" presId="urn:microsoft.com/office/officeart/2005/8/layout/hProcess6"/>
    <dgm:cxn modelId="{E83A834F-656F-BC4E-BB6A-3427940C6F60}" type="presParOf" srcId="{FB2B77AE-2130-254C-A905-609C1CE75606}" destId="{B642D09E-44E3-164D-AAD9-AFCB9E80227B}" srcOrd="1" destOrd="0" presId="urn:microsoft.com/office/officeart/2005/8/layout/hProcess6"/>
    <dgm:cxn modelId="{E640F0CA-0453-8347-84F8-77048A068A2D}" type="presParOf" srcId="{FB2B77AE-2130-254C-A905-609C1CE75606}" destId="{9E82CDAD-F258-CD45-B773-020AD5DAACAB}" srcOrd="2" destOrd="0" presId="urn:microsoft.com/office/officeart/2005/8/layout/hProcess6"/>
    <dgm:cxn modelId="{2F6A4999-5949-C04C-9FC4-35CADFCB3DA8}" type="presParOf" srcId="{FB2B77AE-2130-254C-A905-609C1CE75606}" destId="{F53FE797-22CA-8846-8487-51D86E45A2EF}" srcOrd="3" destOrd="0" presId="urn:microsoft.com/office/officeart/2005/8/layout/hProcess6"/>
    <dgm:cxn modelId="{EF95BEF2-61F3-D34C-849E-A3F414BF238C}" type="presParOf" srcId="{CB13C3DC-BB6A-AA49-B708-23DE49904263}" destId="{434106E3-0FBC-A145-975E-5C5AC8C8201C}" srcOrd="3" destOrd="0" presId="urn:microsoft.com/office/officeart/2005/8/layout/hProcess6"/>
    <dgm:cxn modelId="{DC92EDDB-A235-6E41-B6BC-9DC4A7AE11B2}" type="presParOf" srcId="{CB13C3DC-BB6A-AA49-B708-23DE49904263}" destId="{A435007C-94C0-4844-92B8-7FF7DC43D7CF}" srcOrd="4" destOrd="0" presId="urn:microsoft.com/office/officeart/2005/8/layout/hProcess6"/>
    <dgm:cxn modelId="{3BD7E3CC-C470-B243-A4D9-5B521E79B00C}" type="presParOf" srcId="{A435007C-94C0-4844-92B8-7FF7DC43D7CF}" destId="{BA78A8B1-C7F2-A14B-B4D7-A350C1A01E4C}" srcOrd="0" destOrd="0" presId="urn:microsoft.com/office/officeart/2005/8/layout/hProcess6"/>
    <dgm:cxn modelId="{97362E0D-B4A6-9E4B-B392-4DF77FF37152}" type="presParOf" srcId="{A435007C-94C0-4844-92B8-7FF7DC43D7CF}" destId="{94F285DF-E311-2D4D-851C-B57C6D56FD6A}" srcOrd="1" destOrd="0" presId="urn:microsoft.com/office/officeart/2005/8/layout/hProcess6"/>
    <dgm:cxn modelId="{5CBDE91B-37B6-5347-8F5A-5B0CD0903804}" type="presParOf" srcId="{A435007C-94C0-4844-92B8-7FF7DC43D7CF}" destId="{07157792-FC37-FC46-A9DB-CB5948C354E3}" srcOrd="2" destOrd="0" presId="urn:microsoft.com/office/officeart/2005/8/layout/hProcess6"/>
    <dgm:cxn modelId="{AEA6496B-97EF-CA40-8C80-38BDF754BCDE}" type="presParOf" srcId="{A435007C-94C0-4844-92B8-7FF7DC43D7CF}" destId="{07C07957-BAAF-EE43-B966-C4528AA40C1C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2A5D4-392B-3F42-BEC6-C192B3FA5C6F}">
      <dsp:nvSpPr>
        <dsp:cNvPr id="0" name=""/>
        <dsp:cNvSpPr/>
      </dsp:nvSpPr>
      <dsp:spPr>
        <a:xfrm>
          <a:off x="535888" y="1124795"/>
          <a:ext cx="2127438" cy="2821943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RO Demo</a:t>
          </a:r>
        </a:p>
      </dsp:txBody>
      <dsp:txXfrm>
        <a:off x="1067748" y="1548086"/>
        <a:ext cx="1037126" cy="1975361"/>
      </dsp:txXfrm>
    </dsp:sp>
    <dsp:sp modelId="{45EE7708-8BBE-D941-81FF-342D3454EF23}">
      <dsp:nvSpPr>
        <dsp:cNvPr id="0" name=""/>
        <dsp:cNvSpPr/>
      </dsp:nvSpPr>
      <dsp:spPr>
        <a:xfrm>
          <a:off x="4029" y="2003907"/>
          <a:ext cx="1063719" cy="1063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2020-2023</a:t>
          </a:r>
        </a:p>
      </dsp:txBody>
      <dsp:txXfrm>
        <a:off x="159807" y="2159685"/>
        <a:ext cx="752163" cy="752163"/>
      </dsp:txXfrm>
    </dsp:sp>
    <dsp:sp modelId="{B642D09E-44E3-164D-AAD9-AFCB9E80227B}">
      <dsp:nvSpPr>
        <dsp:cNvPr id="0" name=""/>
        <dsp:cNvSpPr/>
      </dsp:nvSpPr>
      <dsp:spPr>
        <a:xfrm>
          <a:off x="3328152" y="1605942"/>
          <a:ext cx="2127438" cy="18596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Transition to pre-operational RO</a:t>
          </a:r>
        </a:p>
      </dsp:txBody>
      <dsp:txXfrm>
        <a:off x="3860011" y="1884889"/>
        <a:ext cx="1037126" cy="1301755"/>
      </dsp:txXfrm>
    </dsp:sp>
    <dsp:sp modelId="{F53FE797-22CA-8846-8487-51D86E45A2EF}">
      <dsp:nvSpPr>
        <dsp:cNvPr id="0" name=""/>
        <dsp:cNvSpPr/>
      </dsp:nvSpPr>
      <dsp:spPr>
        <a:xfrm>
          <a:off x="2796292" y="2003907"/>
          <a:ext cx="1063719" cy="1063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2024</a:t>
          </a:r>
        </a:p>
      </dsp:txBody>
      <dsp:txXfrm>
        <a:off x="2952070" y="2159685"/>
        <a:ext cx="752163" cy="752163"/>
      </dsp:txXfrm>
    </dsp:sp>
    <dsp:sp modelId="{94F285DF-E311-2D4D-851C-B57C6D56FD6A}">
      <dsp:nvSpPr>
        <dsp:cNvPr id="0" name=""/>
        <dsp:cNvSpPr/>
      </dsp:nvSpPr>
      <dsp:spPr>
        <a:xfrm>
          <a:off x="6120415" y="1605942"/>
          <a:ext cx="2127438" cy="18596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2032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Pre-operational RO</a:t>
          </a:r>
        </a:p>
      </dsp:txBody>
      <dsp:txXfrm>
        <a:off x="6652274" y="1884889"/>
        <a:ext cx="1037126" cy="1301755"/>
      </dsp:txXfrm>
    </dsp:sp>
    <dsp:sp modelId="{07C07957-BAAF-EE43-B966-C4528AA40C1C}">
      <dsp:nvSpPr>
        <dsp:cNvPr id="0" name=""/>
        <dsp:cNvSpPr/>
      </dsp:nvSpPr>
      <dsp:spPr>
        <a:xfrm>
          <a:off x="5588555" y="2003907"/>
          <a:ext cx="1063719" cy="10637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2025-2026</a:t>
          </a:r>
        </a:p>
      </dsp:txBody>
      <dsp:txXfrm>
        <a:off x="5744333" y="2159685"/>
        <a:ext cx="752163" cy="7521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7954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3989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This slides </a:t>
            </a:r>
            <a:r>
              <a:rPr lang="fr-FR" sz="1200" dirty="0" err="1"/>
              <a:t>sumarizes</a:t>
            </a:r>
            <a:r>
              <a:rPr lang="fr-FR" sz="1200" dirty="0"/>
              <a:t> </a:t>
            </a:r>
            <a:r>
              <a:rPr lang="fr-FR" sz="1200" dirty="0" err="1"/>
              <a:t>lessons-learnt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RO </a:t>
            </a:r>
            <a:r>
              <a:rPr lang="fr-FR" sz="1200" dirty="0" err="1"/>
              <a:t>Demo</a:t>
            </a:r>
            <a:r>
              <a:rPr lang="fr-FR" sz="1200" dirty="0"/>
              <a:t> activations :</a:t>
            </a:r>
          </a:p>
          <a:p>
            <a:pPr marL="342869" indent="-342869">
              <a:buFontTx/>
              <a:buChar char="-"/>
            </a:pPr>
            <a:r>
              <a:rPr lang="fr-FR" sz="1200" dirty="0" err="1"/>
              <a:t>Technical</a:t>
            </a:r>
            <a:r>
              <a:rPr lang="fr-FR" sz="1200" dirty="0"/>
              <a:t> </a:t>
            </a:r>
            <a:r>
              <a:rPr lang="fr-FR" sz="1200" dirty="0" err="1"/>
              <a:t>demonstrations</a:t>
            </a:r>
            <a:r>
              <a:rPr lang="fr-FR" sz="1200" dirty="0"/>
              <a:t> show </a:t>
            </a:r>
            <a:r>
              <a:rPr lang="fr-FR" sz="1200" dirty="0" err="1"/>
              <a:t>significant</a:t>
            </a:r>
            <a:r>
              <a:rPr lang="fr-FR" sz="1200" dirty="0"/>
              <a:t> impact of EO </a:t>
            </a:r>
            <a:r>
              <a:rPr lang="fr-FR" sz="1200" dirty="0" err="1"/>
              <a:t>sat</a:t>
            </a:r>
            <a:r>
              <a:rPr lang="fr-FR" sz="1200" dirty="0"/>
              <a:t> and </a:t>
            </a:r>
            <a:r>
              <a:rPr lang="fr-FR" sz="1200" dirty="0" err="1"/>
              <a:t>products</a:t>
            </a:r>
            <a:r>
              <a:rPr lang="fr-FR" sz="1200" dirty="0"/>
              <a:t> to support PDNA and longer </a:t>
            </a:r>
            <a:r>
              <a:rPr lang="fr-FR" sz="1200" dirty="0" err="1"/>
              <a:t>term</a:t>
            </a:r>
            <a:r>
              <a:rPr lang="fr-FR" sz="1200" dirty="0"/>
              <a:t> Recovery</a:t>
            </a:r>
          </a:p>
          <a:p>
            <a:pPr marL="342869" indent="-342869">
              <a:buFontTx/>
              <a:buChar char="-"/>
            </a:pPr>
            <a:r>
              <a:rPr lang="fr-FR" sz="1200" dirty="0"/>
              <a:t>PDNA </a:t>
            </a:r>
            <a:r>
              <a:rPr lang="fr-FR" sz="1200" dirty="0" err="1"/>
              <a:t>timelines</a:t>
            </a:r>
            <a:r>
              <a:rPr lang="fr-FR" sz="1200" dirty="0"/>
              <a:t> are </a:t>
            </a:r>
            <a:r>
              <a:rPr lang="fr-FR" sz="1200" dirty="0" err="1"/>
              <a:t>extremely</a:t>
            </a:r>
            <a:r>
              <a:rPr lang="fr-FR" sz="1200" dirty="0"/>
              <a:t> </a:t>
            </a:r>
            <a:r>
              <a:rPr lang="fr-FR" sz="1200" dirty="0" err="1"/>
              <a:t>challenging</a:t>
            </a:r>
            <a:r>
              <a:rPr lang="fr-FR" sz="1200" dirty="0"/>
              <a:t> for CEOS best effort contributions. </a:t>
            </a:r>
            <a:r>
              <a:rPr lang="fr-FR" sz="1200" dirty="0" err="1"/>
              <a:t>However</a:t>
            </a:r>
            <a:r>
              <a:rPr lang="fr-FR" sz="1200" dirty="0"/>
              <a:t>,  </a:t>
            </a:r>
            <a:r>
              <a:rPr lang="fr-FR" sz="1200" dirty="0" err="1"/>
              <a:t>when</a:t>
            </a:r>
            <a:r>
              <a:rPr lang="fr-FR" sz="1200" dirty="0"/>
              <a:t> </a:t>
            </a:r>
            <a:r>
              <a:rPr lang="fr-FR" sz="1200" dirty="0" err="1"/>
              <a:t>well</a:t>
            </a:r>
            <a:r>
              <a:rPr lang="fr-FR" sz="1200" dirty="0"/>
              <a:t> </a:t>
            </a:r>
            <a:r>
              <a:rPr lang="fr-FR" sz="1200" dirty="0" err="1"/>
              <a:t>coordinated</a:t>
            </a:r>
            <a:r>
              <a:rPr lang="fr-FR" sz="1200" dirty="0"/>
              <a:t>, </a:t>
            </a:r>
            <a:r>
              <a:rPr lang="fr-FR" sz="1200" dirty="0" err="1"/>
              <a:t>sucesses</a:t>
            </a:r>
            <a:r>
              <a:rPr lang="fr-FR" sz="1200" dirty="0"/>
              <a:t> </a:t>
            </a:r>
            <a:r>
              <a:rPr lang="fr-FR" sz="1200" dirty="0" err="1"/>
              <a:t>can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achieved</a:t>
            </a:r>
            <a:r>
              <a:rPr lang="fr-FR" sz="1200" dirty="0"/>
              <a:t> (</a:t>
            </a:r>
            <a:r>
              <a:rPr lang="fr-FR" sz="1200" dirty="0" err="1"/>
              <a:t>see</a:t>
            </a:r>
            <a:r>
              <a:rPr lang="fr-FR" sz="1200" dirty="0"/>
              <a:t> Haiti EQ)</a:t>
            </a:r>
          </a:p>
          <a:p>
            <a:pPr marL="342869" indent="-342869">
              <a:buFontTx/>
              <a:buChar char="-"/>
            </a:pPr>
            <a:r>
              <a:rPr lang="fr-FR" sz="1200" dirty="0"/>
              <a:t>CB  : </a:t>
            </a:r>
            <a:r>
              <a:rPr lang="fr-FR" sz="1200" dirty="0" err="1"/>
              <a:t>early</a:t>
            </a:r>
            <a:r>
              <a:rPr lang="fr-FR" sz="1200" dirty="0"/>
              <a:t> </a:t>
            </a:r>
            <a:r>
              <a:rPr lang="fr-FR" sz="1200" dirty="0" err="1"/>
              <a:t>assessment</a:t>
            </a:r>
            <a:r>
              <a:rPr lang="fr-FR" sz="1200" dirty="0"/>
              <a:t> and planning for Longer </a:t>
            </a:r>
            <a:r>
              <a:rPr lang="fr-FR" sz="1200" dirty="0" err="1"/>
              <a:t>Term</a:t>
            </a:r>
            <a:r>
              <a:rPr lang="fr-FR" sz="1200" dirty="0"/>
              <a:t> </a:t>
            </a:r>
            <a:r>
              <a:rPr lang="fr-FR" sz="1200" dirty="0" err="1"/>
              <a:t>activities</a:t>
            </a:r>
            <a:r>
              <a:rPr lang="fr-FR" sz="1200" dirty="0"/>
              <a:t>, in </a:t>
            </a:r>
            <a:r>
              <a:rPr lang="fr-FR" sz="1200" dirty="0" err="1"/>
              <a:t>connection</a:t>
            </a:r>
            <a:r>
              <a:rPr lang="fr-FR" sz="1200" dirty="0"/>
              <a:t> </a:t>
            </a:r>
            <a:r>
              <a:rPr lang="fr-FR" sz="1200" dirty="0" err="1"/>
              <a:t>withWGCapD</a:t>
            </a:r>
            <a:r>
              <a:rPr lang="fr-FR" sz="1200" dirty="0"/>
              <a:t> or international organisations </a:t>
            </a:r>
          </a:p>
        </p:txBody>
      </p:sp>
    </p:spTree>
    <p:extLst>
      <p:ext uri="{BB962C8B-B14F-4D97-AF65-F5344CB8AC3E}">
        <p14:creationId xmlns:p14="http://schemas.microsoft.com/office/powerpoint/2010/main" val="3113323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On the </a:t>
            </a:r>
            <a:r>
              <a:rPr lang="fr-FR" sz="1200" dirty="0" err="1"/>
              <a:t>left</a:t>
            </a:r>
            <a:r>
              <a:rPr lang="fr-FR" sz="1200" dirty="0"/>
              <a:t>  </a:t>
            </a:r>
            <a:r>
              <a:rPr lang="fr-FR" sz="1200" dirty="0" err="1"/>
              <a:t>side</a:t>
            </a:r>
            <a:r>
              <a:rPr lang="fr-FR" sz="1200" dirty="0"/>
              <a:t> of the slide, </a:t>
            </a:r>
            <a:r>
              <a:rPr lang="fr-FR" sz="1200" dirty="0" err="1"/>
              <a:t>we</a:t>
            </a:r>
            <a:r>
              <a:rPr lang="fr-FR" sz="1200" dirty="0"/>
              <a:t> </a:t>
            </a:r>
            <a:r>
              <a:rPr lang="fr-FR" sz="1200" dirty="0" err="1"/>
              <a:t>see</a:t>
            </a:r>
            <a:r>
              <a:rPr lang="fr-FR" sz="1200" dirty="0"/>
              <a:t>  the </a:t>
            </a:r>
            <a:r>
              <a:rPr lang="fr-FR" sz="1200" dirty="0" err="1"/>
              <a:t>broad</a:t>
            </a:r>
            <a:r>
              <a:rPr lang="fr-FR" sz="1200" dirty="0"/>
              <a:t> range of CEOS and </a:t>
            </a:r>
            <a:r>
              <a:rPr lang="fr-FR" sz="1200" dirty="0" err="1"/>
              <a:t>other</a:t>
            </a:r>
            <a:r>
              <a:rPr lang="fr-FR" sz="1200" dirty="0"/>
              <a:t> </a:t>
            </a:r>
            <a:r>
              <a:rPr lang="fr-FR" sz="1200" dirty="0" err="1"/>
              <a:t>contributuions</a:t>
            </a:r>
            <a:r>
              <a:rPr lang="fr-FR" sz="1200" dirty="0"/>
              <a:t> to the RO, </a:t>
            </a:r>
            <a:r>
              <a:rPr lang="fr-FR" sz="1200" dirty="0" err="1"/>
              <a:t>which</a:t>
            </a:r>
            <a:r>
              <a:rPr lang="fr-FR" sz="1200" dirty="0"/>
              <a:t> lead to a </a:t>
            </a:r>
            <a:r>
              <a:rPr lang="fr-FR" sz="1200" dirty="0" err="1"/>
              <a:t>clear</a:t>
            </a:r>
            <a:r>
              <a:rPr lang="fr-FR" sz="1200" dirty="0"/>
              <a:t> vision for a </a:t>
            </a:r>
            <a:r>
              <a:rPr lang="fr-FR" sz="1200" dirty="0" err="1"/>
              <a:t>pre</a:t>
            </a:r>
            <a:r>
              <a:rPr lang="fr-FR" sz="1200" dirty="0"/>
              <a:t> </a:t>
            </a:r>
            <a:r>
              <a:rPr lang="fr-FR" sz="1200" dirty="0" err="1"/>
              <a:t>operational</a:t>
            </a:r>
            <a:r>
              <a:rPr lang="fr-FR" sz="1200" dirty="0"/>
              <a:t> RO :</a:t>
            </a:r>
          </a:p>
          <a:p>
            <a:pPr marL="342869" indent="-342869" algn="l">
              <a:buFont typeface="Arial"/>
              <a:buChar char="•"/>
              <a:defRPr/>
            </a:pPr>
            <a:r>
              <a:rPr lang="en-US" sz="1200" dirty="0"/>
              <a:t>Inform PDNA;</a:t>
            </a:r>
          </a:p>
          <a:p>
            <a:pPr marL="342869" indent="-342869" algn="l">
              <a:buFont typeface="Arial"/>
              <a:buChar char="•"/>
              <a:defRPr/>
            </a:pPr>
            <a:r>
              <a:rPr lang="en-US" sz="1200" dirty="0"/>
              <a:t>Pre and post disaster baselines;</a:t>
            </a:r>
          </a:p>
          <a:p>
            <a:pPr marL="342869" indent="-342869" algn="l">
              <a:buFont typeface="Arial"/>
              <a:buChar char="•"/>
              <a:defRPr/>
            </a:pPr>
            <a:r>
              <a:rPr lang="en-US" sz="1200" dirty="0"/>
              <a:t>Medium term monitoring;</a:t>
            </a:r>
          </a:p>
          <a:p>
            <a:pPr marL="342869" indent="-342869" algn="l">
              <a:buFont typeface="Arial"/>
              <a:buChar char="•"/>
              <a:defRPr/>
            </a:pPr>
            <a:r>
              <a:rPr lang="en-US" sz="1200" dirty="0"/>
              <a:t>Capacity Building assessment &amp; plan.</a:t>
            </a:r>
          </a:p>
        </p:txBody>
      </p:sp>
    </p:spTree>
    <p:extLst>
      <p:ext uri="{BB962C8B-B14F-4D97-AF65-F5344CB8AC3E}">
        <p14:creationId xmlns:p14="http://schemas.microsoft.com/office/powerpoint/2010/main" val="247544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9238" y="833438"/>
            <a:ext cx="7402513" cy="4165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The WGD proposes a 3 year continuation of the RO Demo, for a smooth ramp up :</a:t>
            </a:r>
          </a:p>
          <a:p>
            <a:r>
              <a:rPr lang="en-US" sz="1200" dirty="0"/>
              <a:t>A first transition year to start transferring RO leadership to international Recovery stakeholders</a:t>
            </a:r>
          </a:p>
          <a:p>
            <a:r>
              <a:rPr lang="en-US" sz="1200" dirty="0"/>
              <a:t>2 years continuing in a strong support role to ensure transition to a permanent RO</a:t>
            </a:r>
          </a:p>
          <a:p>
            <a:endParaRPr lang="en-US" sz="1200" dirty="0"/>
          </a:p>
          <a:p>
            <a:r>
              <a:rPr lang="en-US" sz="1200" dirty="0"/>
              <a:t>RO oversight continues to be provided by the RO team, made up of senior representatives from international Recovery community and contributing CEOS agencies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32" tIns="45716" rIns="91432" bIns="45716"/>
          <a:lstStyle/>
          <a:p>
            <a:pPr marL="0" marR="0" lvl="0" indent="0" algn="r" defTabSz="9905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1D474-A30B-46C7-A7CB-BF5BB52F9BB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905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258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 err="1"/>
              <a:t>We</a:t>
            </a:r>
            <a:r>
              <a:rPr lang="fr-FR" sz="1200" dirty="0"/>
              <a:t> propose to </a:t>
            </a:r>
            <a:r>
              <a:rPr lang="fr-FR" sz="1200" dirty="0" err="1"/>
              <a:t>ramp</a:t>
            </a:r>
            <a:r>
              <a:rPr lang="fr-FR" sz="1200" dirty="0"/>
              <a:t> up </a:t>
            </a:r>
            <a:r>
              <a:rPr lang="fr-FR" sz="1200" dirty="0" err="1"/>
              <a:t>from</a:t>
            </a:r>
            <a:r>
              <a:rPr lang="fr-FR" sz="1200" dirty="0"/>
              <a:t> 3-5 activations over 3 </a:t>
            </a:r>
            <a:r>
              <a:rPr lang="fr-FR" sz="1200" dirty="0" err="1"/>
              <a:t>years</a:t>
            </a:r>
            <a:r>
              <a:rPr lang="fr-FR" sz="1200" dirty="0"/>
              <a:t> to 2 to 4 activations / </a:t>
            </a:r>
            <a:r>
              <a:rPr lang="fr-FR" sz="1200" dirty="0" err="1"/>
              <a:t>year</a:t>
            </a:r>
            <a:r>
              <a:rPr lang="fr-FR" sz="1200" dirty="0"/>
              <a:t>.</a:t>
            </a:r>
          </a:p>
          <a:p>
            <a:r>
              <a:rPr lang="fr-FR" sz="1200" dirty="0"/>
              <a:t>This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only</a:t>
            </a:r>
            <a:r>
              <a:rPr lang="fr-FR" sz="1200" dirty="0"/>
              <a:t> possible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strong</a:t>
            </a:r>
            <a:r>
              <a:rPr lang="fr-FR" sz="1200" dirty="0"/>
              <a:t> support </a:t>
            </a:r>
            <a:r>
              <a:rPr lang="fr-FR" sz="1200" dirty="0" err="1"/>
              <a:t>from</a:t>
            </a:r>
            <a:r>
              <a:rPr lang="fr-FR" sz="1200" dirty="0"/>
              <a:t> WB, EU, UNDP, as regards RO liaison </a:t>
            </a:r>
            <a:r>
              <a:rPr lang="fr-FR" sz="1200" dirty="0" err="1"/>
              <a:t>officer</a:t>
            </a:r>
            <a:r>
              <a:rPr lang="fr-FR" sz="1200" dirty="0"/>
              <a:t> </a:t>
            </a:r>
            <a:r>
              <a:rPr lang="fr-FR" sz="1200" dirty="0" err="1"/>
              <a:t>role</a:t>
            </a:r>
            <a:r>
              <a:rPr lang="fr-FR" sz="1200" dirty="0"/>
              <a:t> and value </a:t>
            </a:r>
            <a:r>
              <a:rPr lang="fr-FR" sz="1200" dirty="0" err="1"/>
              <a:t>adding</a:t>
            </a:r>
            <a:r>
              <a:rPr lang="fr-FR" sz="1200" dirty="0"/>
              <a:t>.</a:t>
            </a:r>
          </a:p>
          <a:p>
            <a:r>
              <a:rPr lang="fr-FR" sz="1200" dirty="0"/>
              <a:t>CEOS WGD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workins</a:t>
            </a:r>
            <a:r>
              <a:rPr lang="fr-FR" sz="1200" dirty="0"/>
              <a:t> </a:t>
            </a:r>
            <a:r>
              <a:rPr lang="fr-FR" sz="1200" dirty="0" err="1"/>
              <a:t>bilaterally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each</a:t>
            </a:r>
            <a:r>
              <a:rPr lang="fr-FR" sz="1200" dirty="0"/>
              <a:t> organisation to </a:t>
            </a:r>
            <a:r>
              <a:rPr lang="fr-FR" sz="1200" dirty="0" err="1"/>
              <a:t>establish</a:t>
            </a:r>
            <a:r>
              <a:rPr lang="fr-FR" sz="1200" dirty="0"/>
              <a:t> </a:t>
            </a:r>
            <a:r>
              <a:rPr lang="fr-FR" sz="1200" dirty="0" err="1"/>
              <a:t>specific</a:t>
            </a:r>
            <a:r>
              <a:rPr lang="fr-FR" sz="1200" dirty="0"/>
              <a:t> collaboration </a:t>
            </a:r>
            <a:r>
              <a:rPr lang="fr-FR" sz="1200" dirty="0" err="1"/>
              <a:t>mechanisms</a:t>
            </a:r>
            <a:r>
              <a:rPr lang="fr-FR" sz="1200" dirty="0"/>
              <a:t> for </a:t>
            </a:r>
            <a:r>
              <a:rPr lang="fr-FR" sz="1200" dirty="0" err="1"/>
              <a:t>each</a:t>
            </a:r>
            <a:r>
              <a:rPr lang="fr-FR" sz="1200" dirty="0"/>
              <a:t> institution. </a:t>
            </a:r>
          </a:p>
          <a:p>
            <a:endParaRPr lang="fr-FR" sz="1200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338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49238" y="833438"/>
            <a:ext cx="7402513" cy="41656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1100"/>
              <a:t> </a:t>
            </a: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91432" tIns="45716" rIns="91432" bIns="45716"/>
          <a:lstStyle/>
          <a:p>
            <a:pPr marL="0" marR="0" lvl="0" indent="0" algn="r" defTabSz="9905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31D474-A30B-46C7-A7CB-BF5BB52F9BBE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9051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21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CA" sz="1200" dirty="0"/>
              <a:t>Is there a global and/or regional community of practice (</a:t>
            </a:r>
            <a:r>
              <a:rPr lang="en-CA" sz="1200" dirty="0" err="1"/>
              <a:t>CoP</a:t>
            </a:r>
            <a:r>
              <a:rPr lang="en-CA" sz="1200" dirty="0"/>
              <a:t>) in this area? How is it structured?</a:t>
            </a:r>
            <a:endParaRPr lang="fr-FR" sz="1200" dirty="0"/>
          </a:p>
          <a:p>
            <a:pPr lvl="0"/>
            <a:r>
              <a:rPr lang="en-CA" sz="1200" dirty="0"/>
              <a:t>Is this </a:t>
            </a:r>
            <a:r>
              <a:rPr lang="en-CA" sz="1200" dirty="0" err="1"/>
              <a:t>CoP</a:t>
            </a:r>
            <a:r>
              <a:rPr lang="en-CA" sz="1200" dirty="0"/>
              <a:t> engaged in your activity? In what way?</a:t>
            </a:r>
            <a:endParaRPr lang="fr-FR" sz="1200" dirty="0"/>
          </a:p>
          <a:p>
            <a:pPr lvl="0"/>
            <a:r>
              <a:rPr lang="en-CA" sz="1200" dirty="0"/>
              <a:t>What is the ideal vision for sustainable use of EO in your sector, built on your Pilot/ Demonstrator experience?</a:t>
            </a:r>
            <a:endParaRPr lang="fr-FR" sz="1200" dirty="0"/>
          </a:p>
          <a:p>
            <a:pPr lvl="0"/>
            <a:r>
              <a:rPr lang="en-CA" sz="1200" dirty="0"/>
              <a:t>Have you estimated the types of data and annual volumes required for a sustainable ongoing use of EO to meet objectives? (at relevant geographical level: global, regional, national…) </a:t>
            </a:r>
            <a:endParaRPr lang="fr-FR" sz="1200" dirty="0"/>
          </a:p>
          <a:p>
            <a:pPr lvl="0"/>
            <a:r>
              <a:rPr lang="en-CA" sz="1200" dirty="0"/>
              <a:t>In a sustainable perspective, who are the key partners that would exploit EO data / derived products / derived indicators?</a:t>
            </a:r>
            <a:endParaRPr lang="fr-FR" sz="1200" dirty="0"/>
          </a:p>
          <a:p>
            <a:pPr lvl="0"/>
            <a:r>
              <a:rPr lang="en-CA" sz="1200" dirty="0"/>
              <a:t>What are the main barriers to sustainability? (scientific, technical, cost, human, ….)</a:t>
            </a:r>
            <a:endParaRPr lang="fr-FR" sz="1200" dirty="0"/>
          </a:p>
          <a:p>
            <a:pPr lvl="0"/>
            <a:r>
              <a:rPr lang="en-CA" sz="1200" dirty="0"/>
              <a:t>What are the cost drivers associated with EO data exploitation that make this challenging?</a:t>
            </a:r>
            <a:endParaRPr lang="fr-FR" sz="1200" dirty="0"/>
          </a:p>
          <a:p>
            <a:pPr lvl="0"/>
            <a:r>
              <a:rPr lang="en-CA" sz="1200" dirty="0"/>
              <a:t>Beyond the end user community, are there other potential donor communities that have a vested interest in the success of your activity (e.g. foundations, international financial institutions, insurance, </a:t>
            </a:r>
            <a:r>
              <a:rPr lang="en-CA" sz="1200" dirty="0" err="1"/>
              <a:t>etc</a:t>
            </a:r>
            <a:r>
              <a:rPr lang="en-CA" sz="1200" dirty="0"/>
              <a:t>)? Which ones would you consider most engaged or interested in your activity?</a:t>
            </a:r>
            <a:endParaRPr lang="fr-FR" sz="1200" dirty="0"/>
          </a:p>
          <a:p>
            <a:pPr lvl="0"/>
            <a:r>
              <a:rPr lang="en-CA" sz="1200" dirty="0"/>
              <a:t>Are there “stepping stones” that would facilitate longer-term achievement of sustainability goals that could be envisaged in a post-demonstrator activity?</a:t>
            </a:r>
            <a:endParaRPr lang="fr-FR" sz="1200" dirty="0"/>
          </a:p>
          <a:p>
            <a:pPr lvl="0"/>
            <a:r>
              <a:rPr lang="en-CA" sz="1200" dirty="0"/>
              <a:t>Do you know of successful examples of user partnerships where similar barriers have been overcome and how?</a:t>
            </a:r>
            <a:endParaRPr lang="fr-FR" sz="1200" dirty="0"/>
          </a:p>
          <a:p>
            <a:pPr lvl="0"/>
            <a:r>
              <a:rPr lang="en-CA" sz="1200" dirty="0"/>
              <a:t>Do you have additional comment / feedback ?   </a:t>
            </a:r>
            <a:endParaRPr lang="fr-FR" sz="1200" dirty="0"/>
          </a:p>
          <a:p>
            <a:r>
              <a:rPr lang="en-US" dirty="0" err="1" smtClean="0"/>
              <a:t>subteam</a:t>
            </a:r>
            <a:r>
              <a:rPr lang="en-US" dirty="0" smtClean="0"/>
              <a:t> </a:t>
            </a:r>
            <a:r>
              <a:rPr lang="en-US" dirty="0"/>
              <a:t>has been created within the WG to address sustainability issues. It will produce a final report later this year.</a:t>
            </a:r>
          </a:p>
        </p:txBody>
      </p:sp>
    </p:spTree>
    <p:extLst>
      <p:ext uri="{BB962C8B-B14F-4D97-AF65-F5344CB8AC3E}">
        <p14:creationId xmlns:p14="http://schemas.microsoft.com/office/powerpoint/2010/main" val="382149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 err="1" smtClean="0">
                <a:solidFill>
                  <a:srgbClr val="7030A0"/>
                </a:solidFill>
                <a:cs typeface="Quire Sans" panose="020B0502040400020003" pitchFamily="34" charset="0"/>
              </a:rPr>
              <a:t>WildFire</a:t>
            </a:r>
            <a:r>
              <a:rPr lang="en-US" sz="11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 Pilot use case: ML for Wildfires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Yousuke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Ikehata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JAXA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Mark de Jong, </a:t>
            </a:r>
            <a:r>
              <a:rPr lang="fr-FR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Cantin, Alan NRCAN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9698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214313" indent="-214313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The CEOS </a:t>
            </a:r>
            <a:r>
              <a:rPr lang="en-US" sz="2000" dirty="0" err="1" smtClean="0">
                <a:latin typeface="Quire Sans" panose="020B0502040400020003" pitchFamily="34" charset="0"/>
                <a:cs typeface="Quire Sans" panose="020B0502040400020003" pitchFamily="34" charset="0"/>
              </a:rPr>
              <a:t>WGDisasters</a:t>
            </a: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 ensures the sustained coordination of disaster-related activities undertaken by the CEOS Agencies and acts as an interface between CEOS and the community of stakeholders and users involved in risk management and disaster reduction.</a:t>
            </a:r>
          </a:p>
          <a:p>
            <a:pPr marL="214313" indent="-214313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20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214313" indent="-214313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Who belongs?</a:t>
            </a:r>
          </a:p>
          <a:p>
            <a:pPr marL="671513" lvl="1" indent="-214313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CA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Membership is open to all CEOS Agencies (Members and Associates).</a:t>
            </a:r>
          </a:p>
          <a:p>
            <a:pPr marL="671513" lvl="1" indent="-214313" fontAlgn="base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CA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Also experts from non-CEOS Agencies who have relevant expertise to contribute to the objectives of the </a:t>
            </a:r>
            <a:r>
              <a:rPr lang="en-CA" sz="2000" dirty="0" err="1" smtClean="0">
                <a:latin typeface="Quire Sans" panose="020B0502040400020003" pitchFamily="34" charset="0"/>
                <a:cs typeface="Quire Sans" panose="020B0502040400020003" pitchFamily="34" charset="0"/>
              </a:rPr>
              <a:t>WGDisasters</a:t>
            </a:r>
            <a:r>
              <a:rPr lang="en-CA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.</a:t>
            </a:r>
            <a:endParaRPr lang="en-US" sz="20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0" indent="0">
              <a:buNone/>
            </a:pPr>
            <a:endParaRPr dirty="0"/>
          </a:p>
        </p:txBody>
      </p:sp>
      <p:sp>
        <p:nvSpPr>
          <p:cNvPr id="84" name="Google Shape;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9510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Support the efforts of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Disaster Risk Management (DRM) authorities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in protecting lives and safeguarding property by means of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satellite-based EO 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and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science-based analyses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Support the implementation and monitoring of the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UNDRR Sendai Framework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, (mainly Priority1 “Understanding Risk”, more recently Priority4 “Build Back Better”)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Support the work of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international initiatives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such as GEO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Raise the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awareness of politicians, decision-makers, and major stakeholders 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of the benefits of using satellite EO in all phases of DRM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Foster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increased use of EO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in support of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DRM and DRR, </a:t>
            </a:r>
            <a:r>
              <a:rPr lang="en-US" sz="12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and express </a:t>
            </a:r>
            <a:r>
              <a:rPr lang="en-US" sz="12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related EO needs</a:t>
            </a:r>
          </a:p>
          <a:p>
            <a:endParaRPr lang="en-US" sz="1200" dirty="0" smtClean="0">
              <a:solidFill>
                <a:srgbClr val="00B050"/>
              </a:solidFill>
              <a:latin typeface="Quire Sans" panose="020B0502040400020003" pitchFamily="34" charset="0"/>
            </a:endParaRPr>
          </a:p>
          <a:p>
            <a:pPr marL="309524" indent="-309524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2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767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958" indent="0" defTabSz="990478"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Current</a:t>
            </a:r>
            <a:r>
              <a:rPr lang="en-US" baseline="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CEOS </a:t>
            </a:r>
            <a:r>
              <a:rPr lang="en-US" dirty="0" err="1" smtClean="0">
                <a:solidFill>
                  <a:srgbClr val="FF0000"/>
                </a:solidFill>
              </a:rPr>
              <a:t>Presidence</a:t>
            </a:r>
            <a:r>
              <a:rPr lang="en-US" dirty="0" smtClean="0">
                <a:solidFill>
                  <a:srgbClr val="FF0000"/>
                </a:solidFill>
              </a:rPr>
              <a:t> : Paths to Sustainability: from CEOS Strategy to practical measures</a:t>
            </a:r>
            <a:endParaRPr lang="fr-FR" b="0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39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 lIns="99048" tIns="49524" rIns="99048" bIns="49524"/>
          <a:lstStyle/>
          <a:p>
            <a:fld id="{410E462F-C152-3342-BD7F-580EF8FAFC2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19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dirty="0"/>
              <a:t>G-VEWERS </a:t>
            </a:r>
            <a:r>
              <a:rPr lang="fr-FR" sz="1200" dirty="0" err="1"/>
              <a:t>is</a:t>
            </a:r>
            <a:r>
              <a:rPr lang="fr-FR" sz="1200" dirty="0"/>
              <a:t> a </a:t>
            </a:r>
            <a:r>
              <a:rPr lang="fr-FR" sz="1200" dirty="0" err="1"/>
              <a:t>response</a:t>
            </a:r>
            <a:r>
              <a:rPr lang="fr-FR" sz="1200" dirty="0"/>
              <a:t> to </a:t>
            </a:r>
            <a:r>
              <a:rPr lang="fr-FR" sz="1200" dirty="0" err="1"/>
              <a:t>several</a:t>
            </a:r>
            <a:r>
              <a:rPr lang="fr-FR" sz="1200" dirty="0"/>
              <a:t> </a:t>
            </a:r>
            <a:r>
              <a:rPr lang="fr-FR" sz="1200" dirty="0" err="1"/>
              <a:t>years</a:t>
            </a:r>
            <a:r>
              <a:rPr lang="fr-FR" sz="1200" dirty="0"/>
              <a:t> of </a:t>
            </a:r>
            <a:r>
              <a:rPr lang="fr-FR" sz="1200" dirty="0" err="1"/>
              <a:t>coordinated</a:t>
            </a:r>
            <a:r>
              <a:rPr lang="fr-FR" sz="1200" dirty="0"/>
              <a:t> discussions </a:t>
            </a:r>
            <a:r>
              <a:rPr lang="fr-FR" sz="1200" dirty="0" err="1"/>
              <a:t>within</a:t>
            </a:r>
            <a:r>
              <a:rPr lang="fr-FR" sz="1200" dirty="0"/>
              <a:t> the </a:t>
            </a:r>
            <a:r>
              <a:rPr lang="fr-FR" sz="1200" dirty="0" err="1"/>
              <a:t>Volcano</a:t>
            </a:r>
            <a:r>
              <a:rPr lang="fr-FR" sz="1200" dirty="0"/>
              <a:t> </a:t>
            </a:r>
            <a:r>
              <a:rPr lang="fr-FR" sz="1200" dirty="0" err="1"/>
              <a:t>community</a:t>
            </a:r>
            <a:r>
              <a:rPr lang="fr-FR" sz="1200" dirty="0"/>
              <a:t> to </a:t>
            </a:r>
            <a:r>
              <a:rPr lang="fr-FR" sz="1200" dirty="0" err="1"/>
              <a:t>identify</a:t>
            </a:r>
            <a:r>
              <a:rPr lang="fr-FR" sz="1200" dirty="0"/>
              <a:t> the </a:t>
            </a:r>
            <a:r>
              <a:rPr lang="fr-FR" sz="1200" dirty="0" err="1"/>
              <a:t>highest</a:t>
            </a:r>
            <a:r>
              <a:rPr lang="fr-FR" sz="1200" dirty="0"/>
              <a:t> </a:t>
            </a:r>
            <a:r>
              <a:rPr lang="fr-FR" sz="1200" dirty="0" err="1"/>
              <a:t>priority</a:t>
            </a:r>
            <a:r>
              <a:rPr lang="fr-FR" sz="1200" dirty="0"/>
              <a:t> Satellite observations to </a:t>
            </a:r>
            <a:r>
              <a:rPr lang="fr-FR" sz="1200" dirty="0" err="1"/>
              <a:t>meet</a:t>
            </a:r>
            <a:r>
              <a:rPr lang="fr-FR" sz="1200" dirty="0"/>
              <a:t> international </a:t>
            </a:r>
            <a:r>
              <a:rPr lang="fr-FR" sz="1200" dirty="0" err="1"/>
              <a:t>needs</a:t>
            </a:r>
            <a:r>
              <a:rPr lang="fr-FR" sz="1200" dirty="0"/>
              <a:t> (Powell center report). </a:t>
            </a:r>
          </a:p>
          <a:p>
            <a:r>
              <a:rPr lang="fr-FR" sz="1200" dirty="0" err="1"/>
              <a:t>Like</a:t>
            </a:r>
            <a:r>
              <a:rPr lang="fr-FR" sz="1200" dirty="0"/>
              <a:t> GSNL, G-VEWERS </a:t>
            </a:r>
            <a:r>
              <a:rPr lang="fr-FR" sz="1200" dirty="0" err="1"/>
              <a:t>would</a:t>
            </a:r>
            <a:r>
              <a:rPr lang="fr-FR" sz="1200" dirty="0"/>
              <a:t> </a:t>
            </a:r>
            <a:r>
              <a:rPr lang="fr-FR" sz="1200" dirty="0" err="1"/>
              <a:t>become</a:t>
            </a:r>
            <a:r>
              <a:rPr lang="fr-FR" sz="1200" dirty="0"/>
              <a:t> a permanent CEOS initiative,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biannual</a:t>
            </a:r>
            <a:r>
              <a:rPr lang="fr-FR" sz="1200" dirty="0"/>
              <a:t> quotas and </a:t>
            </a:r>
            <a:r>
              <a:rPr lang="fr-FR" sz="1200" dirty="0" err="1"/>
              <a:t>reporting</a:t>
            </a:r>
            <a:endParaRPr lang="fr-FR" sz="1200" dirty="0"/>
          </a:p>
          <a:p>
            <a:r>
              <a:rPr lang="fr-FR" sz="1200" dirty="0"/>
              <a:t>It </a:t>
            </a:r>
            <a:r>
              <a:rPr lang="fr-FR" sz="1200" dirty="0" err="1"/>
              <a:t>focuses</a:t>
            </a:r>
            <a:r>
              <a:rPr lang="fr-FR" sz="1200" dirty="0"/>
              <a:t> on monitoring </a:t>
            </a:r>
            <a:r>
              <a:rPr lang="fr-FR" sz="1200" dirty="0" err="1"/>
              <a:t>Volcanoes</a:t>
            </a:r>
            <a:r>
              <a:rPr lang="fr-FR" sz="1200" dirty="0"/>
              <a:t> at </a:t>
            </a:r>
            <a:r>
              <a:rPr lang="fr-FR" sz="1200" dirty="0" err="1"/>
              <a:t>unrest</a:t>
            </a:r>
            <a:r>
              <a:rPr lang="fr-FR" sz="1200" dirty="0"/>
              <a:t> and </a:t>
            </a:r>
            <a:r>
              <a:rPr lang="fr-FR" sz="1200" dirty="0" err="1"/>
              <a:t>rapid</a:t>
            </a:r>
            <a:r>
              <a:rPr lang="fr-FR" sz="1200" dirty="0"/>
              <a:t> </a:t>
            </a:r>
            <a:r>
              <a:rPr lang="fr-FR" sz="1200" dirty="0" err="1"/>
              <a:t>response</a:t>
            </a:r>
            <a:r>
              <a:rPr lang="fr-FR" sz="1200" dirty="0"/>
              <a:t> </a:t>
            </a:r>
            <a:r>
              <a:rPr lang="fr-FR" sz="1200" dirty="0" err="1"/>
              <a:t>with</a:t>
            </a:r>
            <a:r>
              <a:rPr lang="fr-FR" sz="1200" dirty="0"/>
              <a:t> science </a:t>
            </a:r>
            <a:r>
              <a:rPr lang="fr-FR" sz="1200" dirty="0" err="1"/>
              <a:t>products</a:t>
            </a:r>
            <a:r>
              <a:rPr lang="fr-FR" sz="1200" dirty="0"/>
              <a:t> </a:t>
            </a:r>
            <a:r>
              <a:rPr lang="fr-FR" sz="1200" dirty="0" err="1"/>
              <a:t>during</a:t>
            </a:r>
            <a:r>
              <a:rPr lang="fr-FR" sz="1200" dirty="0"/>
              <a:t> </a:t>
            </a:r>
            <a:r>
              <a:rPr lang="fr-FR" sz="1200" dirty="0" err="1"/>
              <a:t>eruptions</a:t>
            </a:r>
            <a:r>
              <a:rPr lang="fr-FR" sz="1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6301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9"/>
            <a:r>
              <a:rPr lang="fr-FR" sz="1200" dirty="0"/>
              <a:t>G-VEWERS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proposed</a:t>
            </a:r>
            <a:r>
              <a:rPr lang="fr-FR" sz="1200" dirty="0"/>
              <a:t> by USGS (Global Disasters Assistance Program), </a:t>
            </a:r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Space</a:t>
            </a:r>
            <a:r>
              <a:rPr lang="fr-FR" sz="1200" dirty="0"/>
              <a:t> </a:t>
            </a:r>
            <a:r>
              <a:rPr lang="fr-FR" sz="1200" dirty="0" err="1"/>
              <a:t>agencies</a:t>
            </a:r>
            <a:r>
              <a:rPr lang="fr-FR" sz="1200" dirty="0"/>
              <a:t> : ASI, CNES, DLR…., </a:t>
            </a:r>
            <a:r>
              <a:rPr lang="fr-FR" sz="1200" dirty="0" err="1"/>
              <a:t>Universities</a:t>
            </a:r>
            <a:r>
              <a:rPr lang="fr-FR" sz="1200" dirty="0"/>
              <a:t> and </a:t>
            </a:r>
            <a:r>
              <a:rPr lang="fr-FR" sz="1200" dirty="0" err="1"/>
              <a:t>Volcano</a:t>
            </a:r>
            <a:r>
              <a:rPr lang="fr-FR" sz="1200" dirty="0"/>
              <a:t> </a:t>
            </a:r>
            <a:r>
              <a:rPr lang="fr-FR" sz="1200" dirty="0" err="1"/>
              <a:t>Observatories</a:t>
            </a:r>
            <a:r>
              <a:rPr lang="fr-FR" sz="1200" dirty="0"/>
              <a:t> </a:t>
            </a:r>
            <a:r>
              <a:rPr lang="fr-FR" sz="1200" dirty="0" err="1"/>
              <a:t>around</a:t>
            </a:r>
            <a:r>
              <a:rPr lang="fr-FR" sz="1200" dirty="0"/>
              <a:t> the world, </a:t>
            </a:r>
            <a:r>
              <a:rPr lang="fr-FR" sz="1200" dirty="0" err="1"/>
              <a:t>which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an </a:t>
            </a:r>
            <a:r>
              <a:rPr lang="fr-FR" sz="1200" dirty="0" err="1"/>
              <a:t>opportunity</a:t>
            </a:r>
            <a:r>
              <a:rPr lang="fr-FR" sz="1200" dirty="0"/>
              <a:t> for CEOS to </a:t>
            </a:r>
            <a:r>
              <a:rPr lang="fr-FR" sz="1200" dirty="0" err="1"/>
              <a:t>provide</a:t>
            </a:r>
            <a:r>
              <a:rPr lang="fr-FR" sz="1200" dirty="0"/>
              <a:t> CB.</a:t>
            </a:r>
          </a:p>
          <a:p>
            <a:pPr defTabSz="457159"/>
            <a:r>
              <a:rPr lang="fr-FR" sz="1200" dirty="0"/>
              <a:t>An </a:t>
            </a:r>
            <a:r>
              <a:rPr lang="fr-FR" sz="1200" dirty="0" err="1"/>
              <a:t>Advisory</a:t>
            </a:r>
            <a:r>
              <a:rPr lang="fr-FR" sz="1200" dirty="0"/>
              <a:t> Panel made up of </a:t>
            </a:r>
            <a:r>
              <a:rPr lang="fr-FR" sz="1200" dirty="0" err="1"/>
              <a:t>representatives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G-VEWERS </a:t>
            </a:r>
            <a:r>
              <a:rPr lang="fr-FR" sz="1200" dirty="0" err="1"/>
              <a:t>partners</a:t>
            </a:r>
            <a:r>
              <a:rPr lang="fr-FR" sz="1200" dirty="0"/>
              <a:t> and </a:t>
            </a:r>
            <a:r>
              <a:rPr lang="fr-FR" sz="1200" dirty="0" err="1"/>
              <a:t>from</a:t>
            </a:r>
            <a:r>
              <a:rPr lang="fr-FR" sz="1200" dirty="0"/>
              <a:t> the </a:t>
            </a:r>
            <a:r>
              <a:rPr lang="fr-FR" sz="1200" dirty="0" err="1"/>
              <a:t>broader</a:t>
            </a:r>
            <a:r>
              <a:rPr lang="fr-FR" sz="1200" dirty="0"/>
              <a:t> international V </a:t>
            </a:r>
            <a:r>
              <a:rPr lang="fr-FR" sz="1200" dirty="0" err="1"/>
              <a:t>community</a:t>
            </a:r>
            <a:r>
              <a:rPr lang="fr-FR" sz="1200" dirty="0"/>
              <a:t>  </a:t>
            </a:r>
            <a:r>
              <a:rPr lang="fr-FR" sz="1200" dirty="0" err="1"/>
              <a:t>will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created</a:t>
            </a:r>
            <a:r>
              <a:rPr lang="fr-FR" sz="120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1432" tIns="45716" rIns="91432" bIns="45716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EE493-4D0B-4127-8382-A622808C53A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5948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Data requests will go through the WGD Data Coordination Team (DCT), with best effort contribution reviews every 2 years. </a:t>
            </a:r>
          </a:p>
          <a:p>
            <a:endParaRPr lang="en-US" sz="1100" dirty="0"/>
          </a:p>
          <a:p>
            <a:r>
              <a:rPr lang="en-US" sz="1100" dirty="0"/>
              <a:t>Figures in the slide are INDICATIVE only.</a:t>
            </a:r>
          </a:p>
          <a:p>
            <a:endParaRPr lang="en-US" sz="1100" dirty="0"/>
          </a:p>
          <a:p>
            <a:r>
              <a:rPr lang="en-US" sz="1100" dirty="0"/>
              <a:t>Demonstrator tasking: </a:t>
            </a:r>
          </a:p>
          <a:p>
            <a:pPr lvl="1"/>
            <a:r>
              <a:rPr lang="en-US" sz="1100" dirty="0"/>
              <a:t>CSK: 900 scenes/year, archive and new tasking</a:t>
            </a:r>
          </a:p>
          <a:p>
            <a:pPr lvl="1"/>
            <a:r>
              <a:rPr lang="en-US" sz="1100" dirty="0"/>
              <a:t>TSX: 450 scenes/year, archive and new tasking (extended several times)</a:t>
            </a:r>
          </a:p>
          <a:p>
            <a:pPr lvl="1"/>
            <a:r>
              <a:rPr lang="en-US" sz="1100" dirty="0"/>
              <a:t>Pleiades: 20,000 km</a:t>
            </a:r>
            <a:r>
              <a:rPr lang="en-US" sz="1100" baseline="30000" dirty="0"/>
              <a:t>2</a:t>
            </a:r>
          </a:p>
          <a:p>
            <a:r>
              <a:rPr lang="en-US" sz="1100" dirty="0"/>
              <a:t>Focus on complementary capabilities</a:t>
            </a:r>
          </a:p>
          <a:p>
            <a:r>
              <a:rPr lang="en-US" sz="1100" dirty="0"/>
              <a:t>Make use of existing large archives</a:t>
            </a:r>
          </a:p>
          <a:p>
            <a:r>
              <a:rPr lang="en-US" sz="1100" dirty="0"/>
              <a:t>Need for coordination with GSNL – don’t want to count things twice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lIns="91432" tIns="45716" rIns="91432" bIns="45716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EE493-4D0B-4127-8382-A622808C53A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9373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595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7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7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7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7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7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7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522EEB9-7EFE-4A1A-9CF2-CC972C6F29ED}" type="datetime1">
              <a:rPr lang="en-US"/>
              <a:t>10/26/2023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0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306E01-30A3-4CF0-89E3-B84E3733E880}" type="datetime1">
              <a:rPr lang="en-US"/>
              <a:t>10/26/2023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7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6206803-270C-4847-9FA7-148AB50FE0A8}" type="datetime1">
              <a:rPr lang="en-US"/>
              <a:t>10/26/2023</a:t>
            </a:fld>
            <a:endParaRPr lang="en-GB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1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40E9DC5-3B28-4401-8FBD-CCDE87DDAE55}" type="datetime1">
              <a:rPr lang="en-US"/>
              <a:t>10/26/2023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077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C534133-EE13-4863-868E-155F1E28D91B}" type="datetime1">
              <a:rPr lang="en-US"/>
              <a:t>10/26/2023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573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8DBE8F5-204C-4E03-A36F-F1B7AA0EC4F4}" type="datetime1">
              <a:rPr lang="en-US"/>
              <a:t>10/26/2023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044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03554D5B-F592-4E6C-864F-5FE2070313BE}" type="datetime1">
              <a:rPr lang="en-US"/>
              <a:t>10/26/2023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448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839200" y="206375"/>
            <a:ext cx="2743200" cy="4387851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09600" y="206375"/>
            <a:ext cx="8026400" cy="4387851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537DB6E-F485-4DD1-8B39-D75E6AFEFCB9}" type="datetime1">
              <a:rPr lang="en-US"/>
              <a:t>10/26/2023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333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and Content" userDrawn="1">
  <p:cSld name="1_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Google Shape;22;p8"/>
          <p:cNvSpPr/>
          <p:nvPr/>
        </p:nvSpPr>
        <p:spPr bwMode="auto">
          <a:xfrm>
            <a:off x="0" y="0"/>
            <a:ext cx="12192000" cy="1534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5" name="Google Shape;23;p8"/>
          <p:cNvPicPr/>
          <p:nvPr/>
        </p:nvPicPr>
        <p:blipFill>
          <a:blip r:embed="rId2">
            <a:alphaModFix amt="34000"/>
          </a:blip>
          <a:srcRect l="51339" t="39269" r="-2838" b="35419"/>
          <a:stretch/>
        </p:blipFill>
        <p:spPr bwMode="auto"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4;p8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Google Shape;25;p8"/>
          <p:cNvSpPr/>
          <p:nvPr/>
        </p:nvSpPr>
        <p:spPr bwMode="auto"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Google Shape;26;p8"/>
          <p:cNvSpPr/>
          <p:nvPr/>
        </p:nvSpPr>
        <p:spPr bwMode="auto"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9" name="Google Shape;27;p8"/>
          <p:cNvSpPr txBox="1"/>
          <p:nvPr/>
        </p:nvSpPr>
        <p:spPr bwMode="auto"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</a:rPr>
              <a:t>‹N°›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Google Shape;28;p8"/>
          <p:cNvSpPr txBox="1"/>
          <p:nvPr/>
        </p:nvSpPr>
        <p:spPr bwMode="auto">
          <a:xfrm>
            <a:off x="-24384" y="6562798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n-GB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</a:rPr>
              <a:t>SIT Technical Workshop 2023</a:t>
            </a: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29;p8"/>
          <p:cNvSpPr txBox="1">
            <a:spLocks noGrp="1"/>
          </p:cNvSpPr>
          <p:nvPr>
            <p:ph type="body" idx="1"/>
          </p:nvPr>
        </p:nvSpPr>
        <p:spPr bwMode="auto"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30;p8"/>
          <p:cNvSpPr txBox="1">
            <a:spLocks noGrp="1"/>
          </p:cNvSpPr>
          <p:nvPr>
            <p:ph type="title"/>
          </p:nvPr>
        </p:nvSpPr>
        <p:spPr bwMode="auto"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22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 Slide" userDrawn="1">
  <p:cSld name="1_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oogle Shape;12;p7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;p7"/>
          <p:cNvPicPr/>
          <p:nvPr/>
        </p:nvPicPr>
        <p:blipFill>
          <a:blip r:embed="rId3">
            <a:alphaModFix/>
          </a:blip>
          <a:srcRect b="-112"/>
          <a:stretch/>
        </p:blipFill>
        <p:spPr bwMode="auto"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4;p7" descr="A picture containing nature&#10;&#10;Description automatically generated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;p7"/>
          <p:cNvSpPr/>
          <p:nvPr/>
        </p:nvSpPr>
        <p:spPr bwMode="auto"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8" name="Google Shape;16;p7"/>
          <p:cNvSpPr/>
          <p:nvPr/>
        </p:nvSpPr>
        <p:spPr bwMode="auto"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Google Shape;17;p7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Google Shape;18;p7"/>
          <p:cNvPicPr/>
          <p:nvPr/>
        </p:nvPicPr>
        <p:blipFill>
          <a:blip r:embed="rId6">
            <a:alphaModFix amt="34000"/>
          </a:blip>
          <a:srcRect l="32582" t="2399" r="8554" b="-8772"/>
          <a:stretch/>
        </p:blipFill>
        <p:spPr bwMode="auto"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1" name="Google Shape;19;p7"/>
          <p:cNvPicPr/>
          <p:nvPr/>
        </p:nvPicPr>
        <p:blipFill>
          <a:blip r:embed="rId6">
            <a:alphaModFix amt="34000"/>
          </a:blip>
          <a:srcRect l="54016" t="36081" r="11355" b="671"/>
          <a:stretch/>
        </p:blipFill>
        <p:spPr bwMode="auto"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Google Shape;20;p7"/>
          <p:cNvSpPr txBox="1">
            <a:spLocks noGrp="1"/>
          </p:cNvSpPr>
          <p:nvPr>
            <p:ph type="title"/>
          </p:nvPr>
        </p:nvSpPr>
        <p:spPr bwMode="auto">
          <a:xfrm>
            <a:off x="176047" y="175938"/>
            <a:ext cx="6157185" cy="3972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421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8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8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8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1684000" y="6629401"/>
            <a:ext cx="4064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</a:defRPr>
            </a:lvl1pPr>
          </a:lstStyle>
          <a:p>
            <a:pPr defTabSz="914400"/>
            <a:fld id="{86CB4B4D-7CA3-9044-876B-883B54F8677D}" type="slidenum">
              <a:rPr lang="fr-FR" smtClean="0"/>
              <a:pPr defTabSz="914400"/>
              <a:t>‹N°›</a:t>
            </a:fld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09600" y="1600200"/>
            <a:ext cx="10871200" cy="4724400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  <a:cs typeface="Arial" panose="020B0604020202020204" pitchFamily="34" charset="0"/>
              </a:defRPr>
            </a:lvl1pPr>
            <a:lvl2pPr marL="768927" indent="-311727">
              <a:buFont typeface="Courier New" panose="02070309020205020404" pitchFamily="49" charset="0"/>
              <a:buChar char="o"/>
              <a:defRPr sz="2000">
                <a:latin typeface="+mj-lt"/>
                <a:cs typeface="Arial" panose="020B0604020202020204" pitchFamily="34" charset="0"/>
              </a:defRPr>
            </a:lvl2pPr>
            <a:lvl3pPr marL="1188719" indent="-274319">
              <a:buFont typeface="Wingdings" panose="05000000000000000000" pitchFamily="2" charset="2"/>
              <a:buChar char="§"/>
              <a:defRPr sz="2000">
                <a:latin typeface="+mj-lt"/>
                <a:cs typeface="Arial" panose="020B0604020202020204" pitchFamily="34" charset="0"/>
              </a:defRPr>
            </a:lvl3pPr>
            <a:lvl4pPr>
              <a:defRPr sz="2000">
                <a:latin typeface="+mj-lt"/>
                <a:cs typeface="Arial" panose="020B0604020202020204" pitchFamily="34" charset="0"/>
              </a:defRPr>
            </a:lvl4pPr>
            <a:lvl5pPr>
              <a:defRPr sz="2000">
                <a:latin typeface="+mj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 hasCustomPrompt="1"/>
          </p:nvPr>
        </p:nvSpPr>
        <p:spPr>
          <a:xfrm>
            <a:off x="2743200" y="304800"/>
            <a:ext cx="6604000" cy="533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2819595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9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❖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11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1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❖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026593" y="6412065"/>
            <a:ext cx="446263" cy="3638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defTabSz="956609">
              <a:buClrTx/>
              <a:defRPr/>
            </a:pPr>
            <a:fld id="{EB81167D-292E-8142-ABF3-3BDF0609D345}" type="slidenum">
              <a:rPr lang="fr-FR" kern="1200" smtClean="0"/>
              <a:pPr defTabSz="956609">
                <a:buClrTx/>
                <a:defRPr/>
              </a:pPr>
              <a:t>‹N°›</a:t>
            </a:fld>
            <a:endParaRPr lang="fr-FR" kern="12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381000" y="154039"/>
            <a:ext cx="8626672" cy="443198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10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688918" y="6603629"/>
            <a:ext cx="1691216" cy="254371"/>
          </a:xfrm>
          <a:prstGeom prst="rect">
            <a:avLst/>
          </a:prstGeom>
        </p:spPr>
        <p:txBody>
          <a:bodyPr anchor="ctr"/>
          <a:lstStyle>
            <a:lvl1pPr>
              <a:defRPr sz="126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1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804333" y="6603629"/>
            <a:ext cx="7787218" cy="254370"/>
          </a:xfrm>
          <a:prstGeom prst="rect">
            <a:avLst/>
          </a:prstGeom>
        </p:spPr>
        <p:txBody>
          <a:bodyPr anchor="ctr"/>
          <a:lstStyle>
            <a:lvl1pPr>
              <a:defRPr sz="126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81000" y="597238"/>
            <a:ext cx="8626672" cy="3583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920" b="0" kern="1200" baseline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defRPr>
            </a:lvl1pPr>
            <a:lvl2pPr marL="609594" indent="0" algn="ctr">
              <a:buNone/>
              <a:defRPr sz="2666"/>
            </a:lvl2pPr>
            <a:lvl3pPr marL="1219188" indent="0" algn="ctr">
              <a:buNone/>
              <a:defRPr sz="2400"/>
            </a:lvl3pPr>
            <a:lvl4pPr marL="1828782" indent="0" algn="ctr">
              <a:buNone/>
              <a:defRPr sz="2134"/>
            </a:lvl4pPr>
            <a:lvl5pPr marL="2438376" indent="0" algn="ctr">
              <a:buNone/>
              <a:defRPr sz="2134"/>
            </a:lvl5pPr>
            <a:lvl6pPr marL="3047970" indent="0" algn="ctr">
              <a:buNone/>
              <a:defRPr sz="2134"/>
            </a:lvl6pPr>
            <a:lvl7pPr marL="3657564" indent="0" algn="ctr">
              <a:buNone/>
              <a:defRPr sz="2134"/>
            </a:lvl7pPr>
            <a:lvl8pPr marL="4267157" indent="0" algn="ctr">
              <a:buNone/>
              <a:defRPr sz="2134"/>
            </a:lvl8pPr>
            <a:lvl9pPr marL="4876751" indent="0" algn="ctr">
              <a:buNone/>
              <a:defRPr sz="2134"/>
            </a:lvl9pPr>
          </a:lstStyle>
          <a:p>
            <a:r>
              <a:rPr lang="fr-FR" dirty="0" smtClean="0"/>
              <a:t>Modifier le style du sous-titre</a:t>
            </a:r>
            <a:endParaRPr lang="fr-FR" dirty="0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3"/>
          </p:nvPr>
        </p:nvSpPr>
        <p:spPr>
          <a:xfrm>
            <a:off x="397934" y="1155125"/>
            <a:ext cx="11389678" cy="5172074"/>
          </a:xfrm>
          <a:prstGeom prst="rect">
            <a:avLst/>
          </a:prstGeom>
        </p:spPr>
        <p:txBody>
          <a:bodyPr/>
          <a:lstStyle>
            <a:lvl1pPr>
              <a:spcAft>
                <a:spcPts val="600"/>
              </a:spcAft>
              <a:defRPr/>
            </a:lvl1pPr>
            <a:lvl2pPr marL="325756" indent="-32575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531496" indent="-3028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750570" indent="-3028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Font typeface="Arial" panose="020B0604020202020204" pitchFamily="34" charset="0"/>
              <a:buChar char="»"/>
              <a:defRPr sz="1680"/>
            </a:lvl4pPr>
            <a:lvl5pPr marL="967740" indent="-302896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defRPr sz="1440"/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9696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10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10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10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‹N°›</a:t>
            </a:fld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087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772076" y="924"/>
            <a:ext cx="2682323" cy="685800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0" y="0"/>
            <a:ext cx="2682323" cy="6858000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066288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 bwMode="auto">
          <a:xfrm>
            <a:off x="657346" y="2135011"/>
            <a:ext cx="8080255" cy="112790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 bwMode="auto">
          <a:xfrm>
            <a:off x="657346" y="3639009"/>
            <a:ext cx="7512887" cy="2478963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 bwMode="auto"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08A119-4BE3-4030-A82D-A3C261A1E1AD}" type="datetime1">
              <a:rPr lang="en-US"/>
              <a:t>10/26/2023</a:t>
            </a:fld>
            <a:endParaRPr lang="en-GB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pic>
        <p:nvPicPr>
          <p:cNvPr id="11" name="ceos_logo.png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57345" y="313047"/>
            <a:ext cx="3343875" cy="132417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0"/>
          <p:cNvSpPr txBox="1"/>
          <p:nvPr userDrawn="1"/>
        </p:nvSpPr>
        <p:spPr bwMode="auto">
          <a:xfrm>
            <a:off x="657346" y="1685353"/>
            <a:ext cx="3741615" cy="28024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</a:defRPr>
            </a:lvl9pPr>
          </a:lstStyle>
          <a:p>
            <a:pPr defTabSz="1219170">
              <a:defRPr sz="1800" b="0">
                <a:solidFill>
                  <a:srgbClr val="000000"/>
                </a:solidFill>
              </a:defRPr>
            </a:pPr>
            <a:r>
              <a:rPr lang="en-US" sz="1400">
                <a:solidFill>
                  <a:schemeClr val="bg1">
                    <a:lumMod val="20000"/>
                    <a:lumOff val="80000"/>
                  </a:schemeClr>
                </a:solidFill>
                <a:latin typeface="Calibri"/>
              </a:rPr>
              <a:t>Committee on Earth Observation Satellites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82A14BF-1EC0-4CB7-9C49-F2F4842FEC8C}" type="datetime1">
              <a:rPr lang="en-US"/>
              <a:t>10/26/2023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47199" y="64776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8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3187349-3A1F-493A-8690-0CABDEEC88EC}" type="datetime1">
              <a:rPr lang="en-US"/>
              <a:t>10/26/2023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85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6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984695" y="2"/>
            <a:ext cx="8207304" cy="1462785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" y="2"/>
            <a:ext cx="8207311" cy="1462785"/>
          </a:xfrm>
          <a:prstGeom prst="rect">
            <a:avLst/>
          </a:prstGeom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2694577" y="163399"/>
            <a:ext cx="6798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C86B07-1991-4C4E-BF27-E3F1521A579D}" type="datetime1">
              <a:rPr lang="en-US"/>
              <a:t>10/26/2023</a:t>
            </a:fld>
            <a:endParaRPr lang="en-GB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347199" y="64776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8C7F34-962E-5C46-A517-BC8DD47DCCA6}" type="slidenum">
              <a:rPr lang="en-GB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437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1" r:id="rId14"/>
  </p:sldLayoutIdLst>
  <p:hf hdr="0" ftr="0" dt="0"/>
  <p:txStyles>
    <p:titleStyle>
      <a:lvl1pPr algn="ctr" defTabSz="609585">
        <a:spcBef>
          <a:spcPts val="0"/>
        </a:spcBef>
        <a:buNone/>
        <a:defRPr sz="3200">
          <a:solidFill>
            <a:srgbClr val="FFFFFF"/>
          </a:solidFill>
          <a:latin typeface="Helvetica"/>
          <a:ea typeface="+mj-ea"/>
          <a:cs typeface="Helvetica"/>
        </a:defRPr>
      </a:lvl1pPr>
    </p:titleStyle>
    <p:bodyStyle>
      <a:lvl1pPr marL="457189" indent="-457189" algn="l" defTabSz="609585">
        <a:spcBef>
          <a:spcPts val="0"/>
        </a:spcBef>
        <a:buFont typeface="Arial"/>
        <a:buChar char="•"/>
        <a:defRPr sz="4267">
          <a:solidFill>
            <a:srgbClr val="002569"/>
          </a:solidFill>
          <a:latin typeface="+mn-lt"/>
          <a:ea typeface="+mn-ea"/>
          <a:cs typeface="+mn-cs"/>
        </a:defRPr>
      </a:lvl1pPr>
      <a:lvl2pPr marL="990575" indent="-380990" algn="l" defTabSz="609585">
        <a:spcBef>
          <a:spcPts val="0"/>
        </a:spcBef>
        <a:buFont typeface="Arial"/>
        <a:buChar char="–"/>
        <a:defRPr sz="3733">
          <a:solidFill>
            <a:srgbClr val="002569"/>
          </a:solidFill>
          <a:latin typeface="+mn-lt"/>
          <a:ea typeface="+mn-ea"/>
          <a:cs typeface="+mn-cs"/>
        </a:defRPr>
      </a:lvl2pPr>
      <a:lvl3pPr marL="1523962" indent="-304792" algn="l" defTabSz="609585">
        <a:spcBef>
          <a:spcPts val="0"/>
        </a:spcBef>
        <a:buFont typeface="Arial"/>
        <a:buChar char="•"/>
        <a:defRPr sz="3200">
          <a:solidFill>
            <a:srgbClr val="002569"/>
          </a:solidFill>
          <a:latin typeface="+mn-lt"/>
          <a:ea typeface="+mn-ea"/>
          <a:cs typeface="+mn-cs"/>
        </a:defRPr>
      </a:lvl3pPr>
      <a:lvl4pPr marL="2133547" indent="-304792" algn="l" defTabSz="609585">
        <a:spcBef>
          <a:spcPts val="0"/>
        </a:spcBef>
        <a:buFont typeface="Arial"/>
        <a:buChar char="–"/>
        <a:defRPr sz="2667">
          <a:solidFill>
            <a:srgbClr val="002569"/>
          </a:solidFill>
          <a:latin typeface="+mn-lt"/>
          <a:ea typeface="+mn-ea"/>
          <a:cs typeface="+mn-cs"/>
        </a:defRPr>
      </a:lvl4pPr>
      <a:lvl5pPr marL="2743131" indent="-304792" algn="l" defTabSz="609585">
        <a:spcBef>
          <a:spcPts val="0"/>
        </a:spcBef>
        <a:buFont typeface="Arial"/>
        <a:buChar char="»"/>
        <a:defRPr sz="2667">
          <a:solidFill>
            <a:srgbClr val="002569"/>
          </a:solidFill>
          <a:latin typeface="+mn-lt"/>
          <a:ea typeface="+mn-ea"/>
          <a:cs typeface="+mn-cs"/>
        </a:defRPr>
      </a:lvl5pPr>
      <a:lvl6pPr marL="3352716" indent="-304792" algn="l" defTabSz="609585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>
        <a:spcBef>
          <a:spcPts val="0"/>
        </a:spcBef>
        <a:buFont typeface="Arial"/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>
        <a:defRPr sz="24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349313" y="175938"/>
            <a:ext cx="7468807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AU" sz="4800" b="1" dirty="0" smtClean="0"/>
              <a:t/>
            </a:r>
            <a:br>
              <a:rPr lang="en-AU" sz="4800" b="1" dirty="0" smtClean="0"/>
            </a:br>
            <a:r>
              <a:rPr lang="en-AU" sz="5400" b="1" dirty="0" smtClean="0"/>
              <a:t>CEOS WG Disasters </a:t>
            </a:r>
            <a:br>
              <a:rPr lang="en-AU" sz="5400" b="1" dirty="0" smtClean="0"/>
            </a:br>
            <a:r>
              <a:rPr lang="en-AU" sz="5400" b="1" dirty="0" smtClean="0"/>
              <a:t/>
            </a:r>
            <a:br>
              <a:rPr lang="en-AU" sz="5400" b="1" dirty="0" smtClean="0"/>
            </a:br>
            <a:r>
              <a:rPr lang="en-AU" sz="4800" b="1" dirty="0" smtClean="0"/>
              <a:t>an updated overview for WGISS#56</a:t>
            </a:r>
            <a:endParaRPr sz="4000" i="1" dirty="0"/>
          </a:p>
        </p:txBody>
      </p:sp>
      <p:sp>
        <p:nvSpPr>
          <p:cNvPr id="67" name="Google Shape;67;p1"/>
          <p:cNvSpPr/>
          <p:nvPr/>
        </p:nvSpPr>
        <p:spPr>
          <a:xfrm>
            <a:off x="6965375" y="4148583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dirty="0">
              <a:solidFill>
                <a:schemeClr val="accent1"/>
              </a:solidFill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</a:rPr>
              <a:t>H de Boissezon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, CNES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</a:rPr>
              <a:t>CEOS WG Disasters </a:t>
            </a:r>
            <a:r>
              <a:rPr lang="en-GB" sz="2200" b="1" dirty="0" smtClean="0">
                <a:solidFill>
                  <a:schemeClr val="accent1"/>
                </a:solidFill>
              </a:rPr>
              <a:t>Chair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Presentation to WGISS#56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 smtClean="0">
                <a:solidFill>
                  <a:schemeClr val="accent1"/>
                </a:solidFill>
              </a:rPr>
              <a:t>Oct 26th 2023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8AC55-8630-04D1-27AE-971DCFFD57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1" y="1554772"/>
            <a:ext cx="7165730" cy="4724400"/>
          </a:xfrm>
        </p:spPr>
        <p:txBody>
          <a:bodyPr/>
          <a:lstStyle/>
          <a:p>
            <a:r>
              <a:rPr lang="en-US" sz="2800" dirty="0"/>
              <a:t>G-VEWERS is a partnership</a:t>
            </a:r>
          </a:p>
          <a:p>
            <a:pPr lvl="1"/>
            <a:r>
              <a:rPr lang="en-US" sz="2400" u="sng" dirty="0"/>
              <a:t>Space Agencies </a:t>
            </a:r>
            <a:r>
              <a:rPr lang="en-US" sz="2400" dirty="0"/>
              <a:t>(</a:t>
            </a:r>
            <a:r>
              <a:rPr lang="en-US" sz="2400" i="1" dirty="0"/>
              <a:t>provide data and expertise</a:t>
            </a:r>
            <a:r>
              <a:rPr lang="en-US" sz="2400" dirty="0"/>
              <a:t>)</a:t>
            </a:r>
          </a:p>
          <a:p>
            <a:pPr lvl="1"/>
            <a:r>
              <a:rPr lang="en-US" sz="2400" u="sng" dirty="0"/>
              <a:t>Academic institutions </a:t>
            </a:r>
            <a:r>
              <a:rPr lang="en-US" sz="2400" dirty="0"/>
              <a:t>(</a:t>
            </a:r>
            <a:r>
              <a:rPr lang="en-US" sz="2400" i="1" dirty="0"/>
              <a:t>develop new derived products and conduct capacity building</a:t>
            </a:r>
            <a:r>
              <a:rPr lang="en-US" sz="2400" dirty="0"/>
              <a:t>)</a:t>
            </a:r>
          </a:p>
          <a:p>
            <a:pPr lvl="1"/>
            <a:r>
              <a:rPr lang="en-US" sz="2400" u="sng" dirty="0"/>
              <a:t>Volcano Observatories </a:t>
            </a:r>
            <a:r>
              <a:rPr lang="en-US" sz="2400" dirty="0"/>
              <a:t>(</a:t>
            </a:r>
            <a:r>
              <a:rPr lang="en-US" sz="2400" i="1" dirty="0"/>
              <a:t>utilize data products and build capacity to aid volcanic hazards mitigation</a:t>
            </a:r>
            <a:r>
              <a:rPr lang="en-US" sz="2400" dirty="0"/>
              <a:t>)</a:t>
            </a:r>
          </a:p>
          <a:p>
            <a:r>
              <a:rPr lang="en-US" sz="2800" dirty="0"/>
              <a:t>Management </a:t>
            </a:r>
            <a:r>
              <a:rPr lang="en-US" sz="2800" dirty="0" smtClean="0"/>
              <a:t>and oversight will </a:t>
            </a:r>
            <a:r>
              <a:rPr lang="en-US" sz="2800" dirty="0"/>
              <a:t>be provided by an advisory panel composed of scientists representing the above institutions</a:t>
            </a:r>
          </a:p>
          <a:p>
            <a:r>
              <a:rPr lang="en-US" sz="2800" dirty="0"/>
              <a:t>USGS will provide operational support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BE1B8-C0E3-3B2E-4FBD-1D9A0EC1A47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286000" y="304799"/>
            <a:ext cx="7061200" cy="74437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G-VEWERS: Partners and Management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486AB6-B818-9362-DD1C-6075F2DFC5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226" y="1326172"/>
            <a:ext cx="3543774" cy="375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B7840D-5784-767D-4C34-F4691EB75847}"/>
              </a:ext>
            </a:extLst>
          </p:cNvPr>
          <p:cNvSpPr txBox="1"/>
          <p:nvPr/>
        </p:nvSpPr>
        <p:spPr>
          <a:xfrm>
            <a:off x="8140225" y="5154133"/>
            <a:ext cx="354377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Soufriere St. Vincent</a:t>
            </a:r>
          </a:p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10x increase in extrusion rate ~48 hours before onset of </a:t>
            </a:r>
          </a:p>
          <a:p>
            <a:pPr marL="0" marR="0" lvl="0" indent="0" algn="ctr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explosive eruption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318DF-FF70-929D-A4D1-9EE8A9D1E9D5}"/>
              </a:ext>
            </a:extLst>
          </p:cNvPr>
          <p:cNvSpPr txBox="1"/>
          <p:nvPr/>
        </p:nvSpPr>
        <p:spPr>
          <a:xfrm>
            <a:off x="10633404" y="6477570"/>
            <a:ext cx="143885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Dualeh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et al.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657" y="5785071"/>
            <a:ext cx="74493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09585">
              <a:buClrTx/>
            </a:pPr>
            <a:r>
              <a:rPr lang="en-US" sz="2400" b="1" dirty="0">
                <a:solidFill>
                  <a:srgbClr val="002569"/>
                </a:solidFill>
                <a:latin typeface="Calibri"/>
                <a:cs typeface="Arial" panose="020B0604020202020204" pitchFamily="34" charset="0"/>
              </a:rPr>
              <a:t>Ultimate goal is a safer global society due to </a:t>
            </a:r>
            <a:r>
              <a:rPr lang="en-US" sz="2400" b="1" dirty="0" smtClean="0">
                <a:solidFill>
                  <a:srgbClr val="002569"/>
                </a:solidFill>
                <a:latin typeface="Calibri"/>
                <a:cs typeface="Arial" panose="020B0604020202020204" pitchFamily="34" charset="0"/>
              </a:rPr>
              <a:t>             better </a:t>
            </a:r>
            <a:r>
              <a:rPr lang="en-US" sz="2400" b="1" dirty="0">
                <a:solidFill>
                  <a:srgbClr val="002569"/>
                </a:solidFill>
                <a:latin typeface="Calibri"/>
                <a:cs typeface="Arial" panose="020B0604020202020204" pitchFamily="34" charset="0"/>
              </a:rPr>
              <a:t>monitoring and forecasting volcanic activity</a:t>
            </a:r>
          </a:p>
        </p:txBody>
      </p:sp>
    </p:spTree>
    <p:extLst>
      <p:ext uri="{BB962C8B-B14F-4D97-AF65-F5344CB8AC3E}">
        <p14:creationId xmlns:p14="http://schemas.microsoft.com/office/powerpoint/2010/main" val="4251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33FF0-00D0-42A4-31E5-28FFE626963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72141" y="1443798"/>
            <a:ext cx="7967379" cy="4724400"/>
          </a:xfrm>
        </p:spPr>
        <p:txBody>
          <a:bodyPr/>
          <a:lstStyle/>
          <a:p>
            <a:pPr>
              <a:spcAft>
                <a:spcPts val="200"/>
              </a:spcAft>
            </a:pPr>
            <a:r>
              <a:rPr lang="en-US" dirty="0"/>
              <a:t>4000 scenes/year each for </a:t>
            </a:r>
            <a:r>
              <a:rPr lang="en-US" b="1" dirty="0"/>
              <a:t>TSX and CSK </a:t>
            </a:r>
            <a:r>
              <a:rPr lang="en-US" dirty="0"/>
              <a:t>for global volcano monitoring and early warning, provides for: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Daily monitoring of erupting volcanoes (30 VEI2 eruptions per year, averaging 75 days each is 2300 scenes per year)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Weekly monitoring of restless volcanoes (230 average restless volcanoes is 6000 scenes per year)</a:t>
            </a:r>
          </a:p>
          <a:p>
            <a:pPr lvl="1">
              <a:spcAft>
                <a:spcPts val="200"/>
              </a:spcAft>
            </a:pPr>
            <a:r>
              <a:rPr lang="en-US" sz="1800" dirty="0"/>
              <a:t>Background monitoring of quiescent volcanoes (quarterly to every few years is 300 scenes per year)</a:t>
            </a:r>
          </a:p>
          <a:p>
            <a:pPr>
              <a:spcAft>
                <a:spcPts val="200"/>
              </a:spcAft>
            </a:pPr>
            <a:r>
              <a:rPr lang="en-US" b="1" dirty="0"/>
              <a:t>TDX </a:t>
            </a:r>
            <a:r>
              <a:rPr lang="en-US" dirty="0"/>
              <a:t>access for DEM generation</a:t>
            </a:r>
          </a:p>
          <a:p>
            <a:pPr>
              <a:spcAft>
                <a:spcPts val="200"/>
              </a:spcAft>
            </a:pPr>
            <a:r>
              <a:rPr lang="en-US" dirty="0"/>
              <a:t>1000 scenes/year for </a:t>
            </a:r>
            <a:r>
              <a:rPr lang="en-US" b="1" dirty="0"/>
              <a:t>SAOCOM</a:t>
            </a:r>
            <a:r>
              <a:rPr lang="en-US" dirty="0"/>
              <a:t> (L-band for vegetated volcanoes)</a:t>
            </a:r>
          </a:p>
          <a:p>
            <a:pPr>
              <a:spcAft>
                <a:spcPts val="200"/>
              </a:spcAft>
            </a:pPr>
            <a:r>
              <a:rPr lang="en-US" dirty="0"/>
              <a:t>20,000 km</a:t>
            </a:r>
            <a:r>
              <a:rPr lang="en-US" baseline="30000" dirty="0"/>
              <a:t>2</a:t>
            </a:r>
            <a:r>
              <a:rPr lang="en-US" dirty="0"/>
              <a:t>/year for </a:t>
            </a:r>
            <a:r>
              <a:rPr lang="en-US" b="1" dirty="0"/>
              <a:t>Pleiades</a:t>
            </a:r>
            <a:r>
              <a:rPr lang="en-US" dirty="0"/>
              <a:t> (DEMs and change detection)</a:t>
            </a:r>
          </a:p>
          <a:p>
            <a:pPr>
              <a:spcAft>
                <a:spcPts val="200"/>
              </a:spcAft>
            </a:pPr>
            <a:r>
              <a:rPr lang="en-US" dirty="0"/>
              <a:t>Access to </a:t>
            </a:r>
            <a:r>
              <a:rPr lang="en-US" b="1" dirty="0"/>
              <a:t>SPOT6–7</a:t>
            </a:r>
            <a:r>
              <a:rPr lang="en-US" dirty="0"/>
              <a:t> (high-res change detection)</a:t>
            </a:r>
          </a:p>
          <a:p>
            <a:pPr>
              <a:spcAft>
                <a:spcPts val="200"/>
              </a:spcAft>
            </a:pPr>
            <a:r>
              <a:rPr lang="en-US" dirty="0"/>
              <a:t>Archived </a:t>
            </a:r>
            <a:r>
              <a:rPr lang="en-US" b="1" dirty="0"/>
              <a:t>SAR scenes </a:t>
            </a:r>
            <a:r>
              <a:rPr lang="en-US" dirty="0"/>
              <a:t>as needed (hundreds per year)</a:t>
            </a:r>
          </a:p>
          <a:p>
            <a:pPr>
              <a:spcAft>
                <a:spcPts val="200"/>
              </a:spcAft>
            </a:pPr>
            <a:r>
              <a:rPr lang="en-US" b="1" dirty="0"/>
              <a:t>Other data </a:t>
            </a:r>
            <a:r>
              <a:rPr lang="en-US" dirty="0"/>
              <a:t>to be requested periodically through WG Disasters on as required basis (biannual quota)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B8E6D-9824-F8E7-6CB1-881033AE10E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81001" y="304799"/>
            <a:ext cx="11709398" cy="93617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G-VEWERS: Requested Data </a:t>
            </a:r>
            <a:r>
              <a:rPr lang="en-US" dirty="0" smtClean="0">
                <a:solidFill>
                  <a:schemeClr val="tx2"/>
                </a:solidFill>
              </a:rPr>
              <a:t>Contributions from CEOS agencies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Picture 6" descr="La Palma lava flows | U.S. Geological Survey">
            <a:extLst>
              <a:ext uri="{FF2B5EF4-FFF2-40B4-BE49-F238E27FC236}">
                <a16:creationId xmlns:a16="http://schemas.microsoft.com/office/drawing/2014/main" id="{F2233315-73C9-1A66-85A6-62135D9EB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9520" y="1240971"/>
            <a:ext cx="3850879" cy="5388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Slide </a:t>
            </a:r>
            <a:fld id="{F7E43D5E-19EF-489C-A403-232B1D029F8F}" type="slidenum">
              <a:rPr kumimoji="0" lang="en-AU" sz="1400" b="1" i="0" u="none" strike="noStrike" kern="0" cap="none" spc="0" normalizeH="0" baseline="0" noProof="0" smtClean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AU" sz="1400" b="1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7559"/>
            <a:ext cx="10872952" cy="779002"/>
          </a:xfrm>
        </p:spPr>
        <p:txBody>
          <a:bodyPr/>
          <a:lstStyle/>
          <a:p>
            <a:r>
              <a:rPr lang="en-AU" dirty="0"/>
              <a:t>Recovery </a:t>
            </a:r>
            <a:r>
              <a:rPr lang="en-AU" dirty="0" smtClean="0"/>
              <a:t>Observatory (RO) Demonstrator</a:t>
            </a:r>
            <a:endParaRPr lang="en-AU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75146" y="1097113"/>
            <a:ext cx="65905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Showcase contribution of satellite data and products to recovery efforts following major disaster events. Direct input to Post Disaster Needs Assessments and long-term contribution to Recovery Framework. Cited in Space Agenda 2030 (UN GA</a:t>
            </a: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Pilot on Haiti (Matthew hurricane) 2017-2020</a:t>
            </a: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;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Demonstrator objective : 3-5 </a:t>
            </a: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ROs 2020-2023. </a:t>
            </a: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To date:</a:t>
            </a:r>
          </a:p>
          <a:p>
            <a:pPr marL="180000" lvl="8" indent="-342900">
              <a:buFont typeface="Wingdings" pitchFamily="2" charset="2"/>
              <a:buChar char="§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Beirut Explosion </a:t>
            </a: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2020</a:t>
            </a:r>
            <a:endParaRPr lang="en-US" sz="20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180000" lvl="8" indent="-342900">
              <a:buFont typeface="Wingdings" pitchFamily="2" charset="2"/>
              <a:buChar char="§"/>
            </a:pP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Eta-Iota Central America 2020-21</a:t>
            </a:r>
            <a:endParaRPr lang="en-US" sz="20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180000" lvl="8" indent="-342900">
              <a:buFont typeface="Wingdings" pitchFamily="2" charset="2"/>
              <a:buChar char="§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Haiti </a:t>
            </a: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Earthquake 2021-22</a:t>
            </a:r>
          </a:p>
          <a:p>
            <a:pPr marL="180000" lvl="8" indent="-342900">
              <a:buFont typeface="Wingdings" pitchFamily="2" charset="2"/>
              <a:buChar char="§"/>
            </a:pPr>
            <a:r>
              <a:rPr lang="en-US" sz="2000" i="1" dirty="0">
                <a:latin typeface="Quire Sans" panose="020B0502040400020003" pitchFamily="34" charset="0"/>
                <a:cs typeface="Quire Sans" panose="020B0502040400020003" pitchFamily="34" charset="0"/>
              </a:rPr>
              <a:t>P</a:t>
            </a:r>
            <a:r>
              <a:rPr lang="en-US" sz="2000" i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akistan Floods 2022 </a:t>
            </a:r>
          </a:p>
          <a:p>
            <a:pPr marL="180000" lvl="8" indent="-342900">
              <a:buFont typeface="Wingdings" pitchFamily="2" charset="2"/>
              <a:buChar char="§"/>
            </a:pPr>
            <a:r>
              <a:rPr lang="en-US" sz="1800" i="1" dirty="0">
                <a:latin typeface="Quire Sans" panose="020B0502040400020003" pitchFamily="34" charset="0"/>
                <a:cs typeface="Quire Sans" panose="020B0502040400020003" pitchFamily="34" charset="0"/>
              </a:rPr>
              <a:t>Turkey/Syria </a:t>
            </a:r>
            <a:r>
              <a:rPr lang="en-US" sz="1800" i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EQ : linkages with UE/WB/UNDP - possible support to Recovery Framework activities</a:t>
            </a:r>
            <a:endParaRPr lang="en-US" sz="1800" i="1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42325" y="6067704"/>
            <a:ext cx="117634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Demonstrator leads :  Linda Tomasini, CNES;  Rashmin Gunasekera; World Bank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3" name="Imagen 2">
            <a:extLst>
              <a:ext uri="{FF2B5EF4-FFF2-40B4-BE49-F238E27FC236}">
                <a16:creationId xmlns:a16="http://schemas.microsoft.com/office/drawing/2014/main" id="{EEB6036A-02DD-4D9D-BCB1-79F921D6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5147" y="1151995"/>
            <a:ext cx="2889639" cy="1973593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905" y="3208815"/>
            <a:ext cx="3494751" cy="246828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195" y="4278194"/>
            <a:ext cx="1225834" cy="135991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703936" y="3920709"/>
            <a:ext cx="1020093" cy="349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5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</a:t>
            </a:r>
          </a:p>
        </p:txBody>
      </p:sp>
      <p:pic>
        <p:nvPicPr>
          <p:cNvPr id="47" name="Image 46"/>
          <p:cNvPicPr/>
          <p:nvPr/>
        </p:nvPicPr>
        <p:blipFill>
          <a:blip r:embed="rId6"/>
          <a:stretch>
            <a:fillRect/>
          </a:stretch>
        </p:blipFill>
        <p:spPr>
          <a:xfrm>
            <a:off x="6885830" y="1720493"/>
            <a:ext cx="2450563" cy="1609552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0352" y="915751"/>
            <a:ext cx="1655685" cy="1023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48603" y="3155453"/>
            <a:ext cx="11676183" cy="1815882"/>
          </a:xfrm>
          <a:prstGeom prst="rect">
            <a:avLst/>
          </a:prstGeom>
          <a:solidFill>
            <a:schemeClr val="bg1"/>
          </a:solidFill>
          <a:ln w="19050">
            <a:solidFill>
              <a:srgbClr val="80C535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 w="22225">
                  <a:solidFill>
                    <a:srgbClr val="A3CB34"/>
                  </a:solidFill>
                  <a:prstDash val="solid"/>
                </a:ln>
                <a:solidFill>
                  <a:srgbClr val="78B8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Co-construction of the post Demonstrator process with WN, UE, UNDP and others; incremental </a:t>
            </a:r>
            <a:r>
              <a:rPr kumimoji="0" lang="en-US" sz="2800" b="1" i="0" u="none" strike="noStrike" kern="0" cap="none" spc="0" normalizeH="0" baseline="0" noProof="0" dirty="0">
                <a:ln w="22225">
                  <a:solidFill>
                    <a:srgbClr val="A3CB34"/>
                  </a:solidFill>
                  <a:prstDash val="solid"/>
                </a:ln>
                <a:solidFill>
                  <a:srgbClr val="78B8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approach to leverage </a:t>
            </a:r>
            <a:r>
              <a:rPr kumimoji="0" lang="en-US" sz="2800" b="1" i="0" u="none" strike="noStrike" kern="0" cap="none" spc="0" normalizeH="0" baseline="0" noProof="0" dirty="0" smtClean="0">
                <a:ln w="22225">
                  <a:solidFill>
                    <a:srgbClr val="A3CB34"/>
                  </a:solidFill>
                  <a:prstDash val="solid"/>
                </a:ln>
                <a:solidFill>
                  <a:srgbClr val="78B8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PDNA / DRM funds to </a:t>
            </a:r>
            <a:r>
              <a:rPr kumimoji="0" lang="en-US" sz="2800" b="1" i="0" u="none" strike="noStrike" kern="0" cap="none" spc="0" normalizeH="0" baseline="0" noProof="0" dirty="0">
                <a:ln w="22225">
                  <a:solidFill>
                    <a:srgbClr val="A3CB34"/>
                  </a:solidFill>
                  <a:prstDash val="solid"/>
                </a:ln>
                <a:solidFill>
                  <a:srgbClr val="78B8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provide value added products in support of near and medium-term </a:t>
            </a:r>
            <a:r>
              <a:rPr kumimoji="0" lang="en-US" sz="2800" b="1" i="0" u="none" strike="noStrike" kern="0" cap="none" spc="0" normalizeH="0" baseline="0" noProof="0" dirty="0" smtClean="0">
                <a:ln w="22225">
                  <a:solidFill>
                    <a:srgbClr val="A3CB34"/>
                  </a:solidFill>
                  <a:prstDash val="solid"/>
                </a:ln>
                <a:solidFill>
                  <a:srgbClr val="78B83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recovery</a:t>
            </a:r>
          </a:p>
        </p:txBody>
      </p:sp>
    </p:spTree>
    <p:extLst>
      <p:ext uri="{BB962C8B-B14F-4D97-AF65-F5344CB8AC3E}">
        <p14:creationId xmlns:p14="http://schemas.microsoft.com/office/powerpoint/2010/main" val="105092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 bwMode="auto"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Slide </a:t>
            </a:r>
            <a:fld id="{F7E43D5E-19EF-489C-A403-232B1D029F8F}" type="slidenum"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4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AU" b="1" dirty="0"/>
              <a:t>Summary of </a:t>
            </a:r>
            <a:r>
              <a:rPr lang="en-AU" b="1" dirty="0" smtClean="0"/>
              <a:t>RO Demo activations</a:t>
            </a:r>
            <a:endParaRPr b="1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7F0A346-F9B6-9EA4-53D6-89EA9E0FDD61}"/>
              </a:ext>
            </a:extLst>
          </p:cNvPr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0" y="1143000"/>
          <a:ext cx="12217363" cy="5867398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449243">
                  <a:extLst>
                    <a:ext uri="{9D8B030D-6E8A-4147-A177-3AD203B41FA5}">
                      <a16:colId xmlns:a16="http://schemas.microsoft.com/office/drawing/2014/main" val="3050963110"/>
                    </a:ext>
                  </a:extLst>
                </a:gridCol>
                <a:gridCol w="3945801">
                  <a:extLst>
                    <a:ext uri="{9D8B030D-6E8A-4147-A177-3AD203B41FA5}">
                      <a16:colId xmlns:a16="http://schemas.microsoft.com/office/drawing/2014/main" val="3871826298"/>
                    </a:ext>
                  </a:extLst>
                </a:gridCol>
                <a:gridCol w="3003837">
                  <a:extLst>
                    <a:ext uri="{9D8B030D-6E8A-4147-A177-3AD203B41FA5}">
                      <a16:colId xmlns:a16="http://schemas.microsoft.com/office/drawing/2014/main" val="967036843"/>
                    </a:ext>
                  </a:extLst>
                </a:gridCol>
                <a:gridCol w="3818482">
                  <a:extLst>
                    <a:ext uri="{9D8B030D-6E8A-4147-A177-3AD203B41FA5}">
                      <a16:colId xmlns:a16="http://schemas.microsoft.com/office/drawing/2014/main" val="2076791354"/>
                    </a:ext>
                  </a:extLst>
                </a:gridCol>
              </a:tblGrid>
              <a:tr h="447802">
                <a:tc>
                  <a:txBody>
                    <a:bodyPr/>
                    <a:lstStyle/>
                    <a:p>
                      <a:r>
                        <a:rPr lang="en-US" sz="1800" dirty="0"/>
                        <a:t>Activation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234857"/>
                  </a:ext>
                </a:extLst>
              </a:tr>
              <a:tr h="919165">
                <a:tc>
                  <a:txBody>
                    <a:bodyPr/>
                    <a:lstStyle/>
                    <a:p>
                      <a:r>
                        <a:rPr lang="en-US" sz="1800" b="1" dirty="0"/>
                        <a:t>1. </a:t>
                      </a:r>
                      <a:r>
                        <a:rPr lang="en-US" sz="1800" b="1" dirty="0" smtClean="0"/>
                        <a:t>Beirut blaze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Synthetic update of situation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Very small area not representative of typical activation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Coordination with Copernicus but no other added CEOS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070685"/>
                  </a:ext>
                </a:extLst>
              </a:tr>
              <a:tr h="919165">
                <a:tc>
                  <a:txBody>
                    <a:bodyPr/>
                    <a:lstStyle/>
                    <a:p>
                      <a:r>
                        <a:rPr lang="en-US" sz="1800" b="1" dirty="0"/>
                        <a:t>2. </a:t>
                      </a:r>
                      <a:r>
                        <a:rPr lang="en-US" sz="1800" b="1" dirty="0" smtClean="0"/>
                        <a:t>Eta-Iota hurricanes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Excellent. Multinational coordination. Innovative products (e.g. interferometry Sula Valley)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Request came months after events; no direct impact on early recovery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Demonstrated need for increased tripartite coordination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5234620"/>
                  </a:ext>
                </a:extLst>
              </a:tr>
              <a:tr h="643416">
                <a:tc>
                  <a:txBody>
                    <a:bodyPr/>
                    <a:lstStyle/>
                    <a:p>
                      <a:r>
                        <a:rPr lang="en-US" sz="1800" b="1" dirty="0"/>
                        <a:t>3. Haiti 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Activation in days; results in PDNA only input for agriculture and environment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Excellent </a:t>
                      </a:r>
                      <a:r>
                        <a:rPr lang="en-US" sz="1800" dirty="0" smtClean="0"/>
                        <a:t>showcase</a:t>
                      </a:r>
                    </a:p>
                    <a:p>
                      <a:r>
                        <a:rPr lang="en-US" sz="1800" dirty="0" smtClean="0"/>
                        <a:t>Successful</a:t>
                      </a:r>
                      <a:r>
                        <a:rPr lang="en-US" sz="1800" baseline="0" dirty="0" smtClean="0"/>
                        <a:t> Capacity Building example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802108"/>
                  </a:ext>
                </a:extLst>
              </a:tr>
              <a:tr h="1194915">
                <a:tc>
                  <a:txBody>
                    <a:bodyPr/>
                    <a:lstStyle/>
                    <a:p>
                      <a:r>
                        <a:rPr lang="en-US" sz="1800" b="1" dirty="0"/>
                        <a:t>4. </a:t>
                      </a:r>
                      <a:r>
                        <a:rPr lang="en-US" sz="1800" b="1" dirty="0" smtClean="0"/>
                        <a:t>Pakistan floods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Excellent quality of CEOS  products for two areas retained for Phase 1; strong interest in DRF products (agriculture)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Lack of coordination; evolving need analysis led to gaps in EO products; poor uptake in PDNA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Large events (Pakistan, Nepal EQ, …), pose unique coordination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49978"/>
                  </a:ext>
                </a:extLst>
              </a:tr>
              <a:tr h="9191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Turkey/Syria EQ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Strong willingness of CEOS to contribute; linkages to GSNL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Complex political situation postponed decision to activate indefinitely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 activation but support provided in determining all remote sensing data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19356"/>
                  </a:ext>
                </a:extLst>
              </a:tr>
              <a:tr h="82377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Myanmar Mocha </a:t>
                      </a:r>
                      <a:r>
                        <a:rPr lang="en-US" sz="1800" dirty="0" err="1" smtClean="0"/>
                        <a:t>hurr</a:t>
                      </a:r>
                      <a:r>
                        <a:rPr lang="en-US" sz="1800" dirty="0" smtClean="0"/>
                        <a:t>.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Strong technical case for quality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Impossible to deliver in proposed timeline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Need to fast-track activation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66652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-1249" y="6574604"/>
            <a:ext cx="5411449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5.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Libya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</a:t>
            </a:r>
            <a:r>
              <a:rPr kumimoji="0" lang="fr-FR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floods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: </a:t>
            </a:r>
            <a:r>
              <a:rPr kumimoji="0" lang="fr-FR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activated</a:t>
            </a: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last Friday  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953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 bwMode="auto"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Slide </a:t>
            </a:r>
            <a:fld id="{F7E43D5E-19EF-489C-A403-232B1D029F8F}" type="slidenum"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4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76400" y="175939"/>
            <a:ext cx="10420233" cy="779002"/>
          </a:xfrm>
        </p:spPr>
        <p:txBody>
          <a:bodyPr/>
          <a:lstStyle/>
          <a:p>
            <a:pPr>
              <a:defRPr/>
            </a:pPr>
            <a:r>
              <a:rPr lang="en-AU" dirty="0" smtClean="0"/>
              <a:t>RO Demo partner </a:t>
            </a:r>
            <a:r>
              <a:rPr lang="en-AU" dirty="0"/>
              <a:t>contributions</a:t>
            </a:r>
            <a:endParaRPr dirty="0"/>
          </a:p>
        </p:txBody>
      </p:sp>
      <p:grpSp>
        <p:nvGrpSpPr>
          <p:cNvPr id="6" name="Diagram 3"/>
          <p:cNvGrpSpPr/>
          <p:nvPr/>
        </p:nvGrpSpPr>
        <p:grpSpPr bwMode="auto">
          <a:xfrm>
            <a:off x="176400" y="1155938"/>
            <a:ext cx="8127999" cy="5418666"/>
            <a:chOff x="0" y="0"/>
            <a:chExt cx="8127999" cy="5418666"/>
          </a:xfrm>
        </p:grpSpPr>
        <p:sp>
          <p:nvSpPr>
            <p:cNvPr id="7" name="Right Arrow 6"/>
            <p:cNvSpPr/>
            <p:nvPr/>
          </p:nvSpPr>
          <p:spPr bwMode="auto">
            <a:xfrm>
              <a:off x="3251199" y="260630"/>
              <a:ext cx="4876800" cy="143270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2C17F5">
                <a:alpha val="25098"/>
              </a:srgbClr>
            </a:solidFill>
            <a:ln w="25400" cap="flat" cmpd="sng" algn="ctr">
              <a:solidFill>
                <a:schemeClr val="accent1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International 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Charter Space and Major Disasters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Copernicus EMS RM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Sentinel-Asia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UNOSAT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Open-source sat data (Landsat, Sentinels, DTM)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Data bases (</a:t>
              </a: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landcover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, population,..)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0" y="0"/>
              <a:ext cx="3251200" cy="1693333"/>
            </a:xfrm>
            <a:prstGeom prst="roundRect">
              <a:avLst>
                <a:gd name="adj" fmla="val 16667"/>
              </a:avLst>
            </a:prstGeom>
            <a:solidFill>
              <a:srgbClr val="3B29E3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marL="0" marR="0" lvl="0" indent="0" algn="ctr" defTabSz="9779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Openly available response data and products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>
              <a:off x="3251199" y="1953962"/>
              <a:ext cx="4876800" cy="1369764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497AC3">
                <a:alpha val="50196"/>
              </a:srgbClr>
            </a:solidFill>
            <a:ln w="25400" cap="flat" cmpd="sng" algn="ctr">
              <a:solidFill>
                <a:schemeClr val="accent1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Dedicated acquisitions of commercial data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Complex satellite products (e.g. SAR interferometry) 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RO liaison officer and overall coordination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Value adding services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Capacity building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0" marR="0" lvl="1" indent="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0" y="1862666"/>
              <a:ext cx="3251200" cy="1693333"/>
            </a:xfrm>
            <a:prstGeom prst="roundRect">
              <a:avLst>
                <a:gd name="adj" fmla="val 16667"/>
              </a:avLst>
            </a:prstGeom>
            <a:solidFill>
              <a:srgbClr val="497AC3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marL="0" marR="0" lvl="0" indent="0" algn="ctr" defTabSz="9779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CEOS best efforts RO data and products</a:t>
              </a: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>
              <a:off x="3240048" y="3914435"/>
              <a:ext cx="4876800" cy="1214729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chemeClr val="accent1">
                <a:tint val="40000"/>
                <a:hueOff val="0"/>
                <a:satOff val="0"/>
                <a:lumOff val="0"/>
                <a:alphaOff val="0"/>
                <a:alpha val="90000"/>
              </a:schemeClr>
            </a:solidFill>
            <a:ln w="25400" cap="flat" cmpd="sng" algn="ctr">
              <a:solidFill>
                <a:schemeClr val="accent1">
                  <a:tint val="40000"/>
                  <a:hueOff val="0"/>
                  <a:satOff val="0"/>
                  <a:lumOff val="0"/>
                  <a:alphaOff val="0"/>
                  <a:alpha val="9000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/>
          </p:style>
          <p:txBody>
            <a:bodyPr spcFirstLastPara="0" vert="horz" wrap="square" lIns="8255" tIns="8255" rIns="8255" bIns="8255" numCol="1" spcCol="1270" anchor="t" anchorCtr="0">
              <a:noAutofit/>
            </a:bodyPr>
            <a:lstStyle/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Linkages to Copernicus Risk and </a:t>
              </a: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Recovery Mapping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Value adding services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Expert analysis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  <a:p>
              <a:pPr marL="114300" marR="0" lvl="1" indent="-114300" algn="l" defTabSz="577849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2569"/>
                  </a:solidFill>
                  <a:effectLst/>
                  <a:uLnTx/>
                  <a:uFillTx/>
                  <a:latin typeface="Calibri"/>
                  <a:cs typeface="Arial"/>
                </a:rPr>
                <a:t>Integration of other advanced data sources (e.g. social media, drones, …)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0" y="3725333"/>
              <a:ext cx="3251200" cy="1693333"/>
            </a:xfrm>
            <a:prstGeom prst="roundRect">
              <a:avLst>
                <a:gd name="adj" fmla="val 16667"/>
              </a:avLst>
            </a:prstGeom>
            <a:solidFill>
              <a:srgbClr val="95B3D7"/>
            </a:solidFill>
            <a:ln w="2540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</p:spPr>
          <p:style>
            <a:lnRef idx="2">
              <a:srgbClr val="000000"/>
            </a:lnRef>
            <a:fillRef idx="1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83820" tIns="41910" rIns="83820" bIns="41910" numCol="1" spcCol="1270" anchor="ctr" anchorCtr="0">
              <a:noAutofit/>
            </a:bodyPr>
            <a:lstStyle/>
            <a:p>
              <a:pPr marL="0" marR="0" lvl="0" indent="0" algn="ctr" defTabSz="9779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Ad hoc contributions: academia, international organizations </a:t>
              </a:r>
            </a:p>
            <a:p>
              <a:pPr marL="0" marR="0" lvl="0" indent="0" algn="ctr" defTabSz="9779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(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e.g. </a:t>
              </a:r>
              <a:r>
                <a:rPr kumimoji="0" lang="en-US" sz="2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CEMS RRM, 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FAO, UN)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13" name="TextBox 4"/>
          <p:cNvSpPr txBox="1"/>
          <p:nvPr/>
        </p:nvSpPr>
        <p:spPr bwMode="auto">
          <a:xfrm>
            <a:off x="8525064" y="1763456"/>
            <a:ext cx="3481200" cy="4431983"/>
          </a:xfrm>
          <a:prstGeom prst="rect">
            <a:avLst/>
          </a:prstGeom>
          <a:noFill/>
          <a:ln w="28575">
            <a:solidFill>
              <a:srgbClr val="497AC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Integrated Situational Awareness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to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support r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ecovery: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Inform PDNA;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Pre and post disaster baselines;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Recovery planning</a:t>
            </a: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Medium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term monitoring;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  <a:p>
            <a:pPr marL="342900" marR="0" lvl="0" indent="-34290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Capacity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Building assessment &amp;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plan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2569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83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241734" y="917803"/>
            <a:ext cx="5314949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0" marR="0" lvl="0" indent="0" algn="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 bwMode="auto">
          <a:xfrm>
            <a:off x="2690261" y="247661"/>
            <a:ext cx="7368139" cy="7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Establishment of Pre operational RO </a:t>
            </a:r>
          </a:p>
          <a:p>
            <a:pPr marL="0" marR="0" lvl="0" indent="0" algn="ct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Implementation </a:t>
            </a:r>
            <a:r>
              <a:rPr kumimoji="0" lang="en-CA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Timeline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charset="0"/>
              <a:ea typeface="Arial Black" charset="0"/>
              <a:cs typeface="Arial Black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86346" y="2363798"/>
            <a:ext cx="524021" cy="16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cs typeface="Arial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2304995-F4FC-BD40-ED15-5F8E5C476022}"/>
              </a:ext>
            </a:extLst>
          </p:cNvPr>
          <p:cNvGraphicFramePr/>
          <p:nvPr/>
        </p:nvGraphicFramePr>
        <p:xfrm>
          <a:off x="304800" y="1770808"/>
          <a:ext cx="8251883" cy="5071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FFC3968-8A3B-90D3-900C-E66CE69F3DE0}"/>
              </a:ext>
            </a:extLst>
          </p:cNvPr>
          <p:cNvSpPr/>
          <p:nvPr/>
        </p:nvSpPr>
        <p:spPr>
          <a:xfrm>
            <a:off x="5986346" y="2363798"/>
            <a:ext cx="524021" cy="16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5CBB58-824F-5B29-D2EC-B5F1A36BB110}"/>
              </a:ext>
            </a:extLst>
          </p:cNvPr>
          <p:cNvGrpSpPr/>
          <p:nvPr/>
        </p:nvGrpSpPr>
        <p:grpSpPr>
          <a:xfrm>
            <a:off x="8004925" y="3485185"/>
            <a:ext cx="4106949" cy="1642779"/>
            <a:chOff x="3370" y="2109906"/>
            <a:chExt cx="4106949" cy="1642779"/>
          </a:xfrm>
        </p:grpSpPr>
        <p:sp>
          <p:nvSpPr>
            <p:cNvPr id="12" name="Chevron 11">
              <a:extLst>
                <a:ext uri="{FF2B5EF4-FFF2-40B4-BE49-F238E27FC236}">
                  <a16:creationId xmlns:a16="http://schemas.microsoft.com/office/drawing/2014/main" id="{3C4A0CF6-5F22-F8B5-957B-EAC74BD850AF}"/>
                </a:ext>
              </a:extLst>
            </p:cNvPr>
            <p:cNvSpPr/>
            <p:nvPr/>
          </p:nvSpPr>
          <p:spPr>
            <a:xfrm>
              <a:off x="3370" y="2109906"/>
              <a:ext cx="4106949" cy="1642779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>
              <a:extLst>
                <a:ext uri="{FF2B5EF4-FFF2-40B4-BE49-F238E27FC236}">
                  <a16:creationId xmlns:a16="http://schemas.microsoft.com/office/drawing/2014/main" id="{56893192-46CF-EC57-56B5-A59D67B03B19}"/>
                </a:ext>
              </a:extLst>
            </p:cNvPr>
            <p:cNvSpPr txBox="1"/>
            <p:nvPr/>
          </p:nvSpPr>
          <p:spPr>
            <a:xfrm>
              <a:off x="824760" y="2109906"/>
              <a:ext cx="2464170" cy="1642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0033" tIns="86678" rIns="86678" bIns="86678" numCol="1" spcCol="1270" anchor="ctr" anchorCtr="0">
              <a:noAutofit/>
            </a:bodyPr>
            <a:lstStyle/>
            <a:p>
              <a:pPr marL="0" marR="0" lvl="0" indent="0" algn="ctr" defTabSz="2889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Permanent RO</a:t>
              </a:r>
            </a:p>
            <a:p>
              <a:pPr marL="0" marR="0" lvl="0" indent="0" algn="ctr" defTabSz="2889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Arial"/>
                </a:rPr>
                <a:t>(from 2027)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47DFFA0-942F-E9F9-D174-D1C675136522}"/>
              </a:ext>
            </a:extLst>
          </p:cNvPr>
          <p:cNvSpPr/>
          <p:nvPr/>
        </p:nvSpPr>
        <p:spPr>
          <a:xfrm>
            <a:off x="5986346" y="2363798"/>
            <a:ext cx="524021" cy="16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cs typeface="Arial"/>
            </a:endParaRPr>
          </a:p>
        </p:txBody>
      </p:sp>
      <p:sp>
        <p:nvSpPr>
          <p:cNvPr id="21" name="Flèche droite 2">
            <a:extLst>
              <a:ext uri="{FF2B5EF4-FFF2-40B4-BE49-F238E27FC236}">
                <a16:creationId xmlns:a16="http://schemas.microsoft.com/office/drawing/2014/main" id="{5F6F3D9B-B82D-2971-8384-E1DF4229E572}"/>
              </a:ext>
            </a:extLst>
          </p:cNvPr>
          <p:cNvSpPr/>
          <p:nvPr/>
        </p:nvSpPr>
        <p:spPr bwMode="auto">
          <a:xfrm>
            <a:off x="3124200" y="2363798"/>
            <a:ext cx="5702115" cy="3808402"/>
          </a:xfrm>
          <a:prstGeom prst="rightArrow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2" name="ZoneTexte 3">
            <a:extLst>
              <a:ext uri="{FF2B5EF4-FFF2-40B4-BE49-F238E27FC236}">
                <a16:creationId xmlns:a16="http://schemas.microsoft.com/office/drawing/2014/main" id="{CA6EEC3F-E3DF-B4F0-2FFC-4CCDE3CCFE12}"/>
              </a:ext>
            </a:extLst>
          </p:cNvPr>
          <p:cNvSpPr txBox="1"/>
          <p:nvPr/>
        </p:nvSpPr>
        <p:spPr>
          <a:xfrm>
            <a:off x="3278099" y="2754868"/>
            <a:ext cx="3503701" cy="369332"/>
          </a:xfrm>
          <a:prstGeom prst="rect">
            <a:avLst/>
          </a:prstGeom>
          <a:noFill/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Approval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sought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at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Plenary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02274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/>
          <p:nvPr/>
        </p:nvSpPr>
        <p:spPr bwMode="auto"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t>Slide </a:t>
            </a:r>
            <a:fld id="{F7E43D5E-19EF-489C-A403-232B1D029F8F}" type="slidenum">
              <a:rPr kumimoji="0" lang="en-AU" sz="1400" b="1" i="0" u="none" strike="noStrike" kern="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</a:rPr>
              <a:pPr marL="0" marR="0" lvl="0" indent="0" algn="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400" b="1" i="0" u="none" strike="noStrike" kern="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 bwMode="auto">
          <a:xfrm>
            <a:off x="176048" y="186070"/>
            <a:ext cx="9661184" cy="779002"/>
          </a:xfrm>
        </p:spPr>
        <p:txBody>
          <a:bodyPr/>
          <a:lstStyle/>
          <a:p>
            <a:pPr>
              <a:defRPr/>
            </a:pPr>
            <a:r>
              <a:rPr lang="en-AU" sz="3600" b="1" dirty="0"/>
              <a:t>Action Plan Proposal for 2024-2026</a:t>
            </a:r>
            <a:r>
              <a:rPr lang="en-AU" sz="3600" dirty="0"/>
              <a:t/>
            </a:r>
            <a:br>
              <a:rPr lang="en-AU" sz="3600" dirty="0"/>
            </a:br>
            <a:r>
              <a:rPr lang="en-AU" sz="3600" dirty="0"/>
              <a:t>Establishment of pre-Operational RO</a:t>
            </a:r>
            <a:endParaRPr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4294967295"/>
          </p:nvPr>
        </p:nvSpPr>
        <p:spPr bwMode="auto">
          <a:xfrm>
            <a:off x="4606" y="1543467"/>
            <a:ext cx="12187394" cy="53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sz="1800" b="1" i="1" dirty="0">
                <a:latin typeface="Quire Sans"/>
                <a:cs typeface="Quire Sans"/>
              </a:rPr>
              <a:t>Establish a capacity to provide </a:t>
            </a:r>
            <a:r>
              <a:rPr lang="en-CA" sz="1800" b="1" i="1" dirty="0">
                <a:solidFill>
                  <a:srgbClr val="C00000"/>
                </a:solidFill>
                <a:latin typeface="Quire Sans"/>
                <a:cs typeface="Quire Sans"/>
              </a:rPr>
              <a:t>2 to 4 Recovery Observatories for the next three years </a:t>
            </a:r>
            <a:r>
              <a:rPr lang="en-CA" sz="1800" b="1" i="1" dirty="0">
                <a:latin typeface="Quire Sans"/>
                <a:cs typeface="Quire Sans"/>
              </a:rPr>
              <a:t>beginning in 2024:</a:t>
            </a:r>
          </a:p>
          <a:p>
            <a:pPr marL="876286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sz="1800" b="1" i="1" dirty="0">
                <a:latin typeface="Quire Sans"/>
                <a:cs typeface="Quire Sans"/>
              </a:rPr>
              <a:t>Target </a:t>
            </a:r>
            <a:r>
              <a:rPr lang="en-CA" sz="1800" b="1" i="1" dirty="0" smtClean="0">
                <a:latin typeface="Quire Sans"/>
                <a:cs typeface="Quire Sans"/>
              </a:rPr>
              <a:t> : </a:t>
            </a:r>
          </a:p>
          <a:p>
            <a:pPr marL="1409673" lvl="2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1600" b="1" i="1" dirty="0" smtClean="0">
                <a:latin typeface="Quire Sans"/>
                <a:cs typeface="Quire Sans"/>
              </a:rPr>
              <a:t>one </a:t>
            </a:r>
            <a:r>
              <a:rPr lang="en-CA" sz="1600" b="1" i="1" dirty="0">
                <a:latin typeface="Quire Sans"/>
                <a:cs typeface="Quire Sans"/>
              </a:rPr>
              <a:t>event per </a:t>
            </a:r>
            <a:r>
              <a:rPr lang="en-CA" sz="1600" b="1" i="1" dirty="0">
                <a:solidFill>
                  <a:srgbClr val="C0504D"/>
                </a:solidFill>
                <a:latin typeface="Quire Sans"/>
                <a:cs typeface="Quire Sans"/>
              </a:rPr>
              <a:t>semester</a:t>
            </a:r>
            <a:r>
              <a:rPr lang="en-CA" sz="1600" b="1" i="1" dirty="0">
                <a:latin typeface="Quire Sans"/>
                <a:cs typeface="Quire Sans"/>
              </a:rPr>
              <a:t> in </a:t>
            </a:r>
            <a:r>
              <a:rPr lang="en-CA" sz="1600" b="1" i="1" dirty="0" smtClean="0">
                <a:latin typeface="Quire Sans"/>
                <a:cs typeface="Quire Sans"/>
              </a:rPr>
              <a:t>2024; </a:t>
            </a:r>
          </a:p>
          <a:p>
            <a:pPr marL="1409673" lvl="2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1600" b="1" i="1" dirty="0" smtClean="0">
                <a:latin typeface="Quire Sans"/>
                <a:cs typeface="Quire Sans"/>
              </a:rPr>
              <a:t>one </a:t>
            </a:r>
            <a:r>
              <a:rPr lang="en-CA" sz="1600" b="1" i="1" dirty="0">
                <a:latin typeface="Quire Sans"/>
                <a:cs typeface="Quire Sans"/>
              </a:rPr>
              <a:t>event per </a:t>
            </a:r>
            <a:r>
              <a:rPr lang="en-CA" sz="1600" b="1" i="1" dirty="0">
                <a:solidFill>
                  <a:schemeClr val="accent2"/>
                </a:solidFill>
                <a:latin typeface="Quire Sans"/>
                <a:cs typeface="Quire Sans"/>
              </a:rPr>
              <a:t>quarter </a:t>
            </a:r>
            <a:r>
              <a:rPr lang="en-CA" sz="1600" b="1" i="1" dirty="0">
                <a:latin typeface="Quire Sans"/>
                <a:cs typeface="Quire Sans"/>
              </a:rPr>
              <a:t>in 2025 and 2026;</a:t>
            </a:r>
          </a:p>
          <a:p>
            <a:pPr marL="876286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sz="1800" b="1" i="1" dirty="0">
                <a:latin typeface="Quire Sans"/>
                <a:cs typeface="Quire Sans"/>
              </a:rPr>
              <a:t>Initially provide resources through </a:t>
            </a:r>
            <a:r>
              <a:rPr lang="en-CA" sz="1800" b="1" i="1" dirty="0" smtClean="0">
                <a:solidFill>
                  <a:srgbClr val="C0504D"/>
                </a:solidFill>
                <a:latin typeface="Quire Sans"/>
                <a:cs typeface="Quire Sans"/>
              </a:rPr>
              <a:t>ad </a:t>
            </a:r>
            <a:r>
              <a:rPr lang="en-CA" sz="1800" b="1" i="1" dirty="0">
                <a:solidFill>
                  <a:srgbClr val="C0504D"/>
                </a:solidFill>
                <a:latin typeface="Quire Sans"/>
                <a:cs typeface="Quire Sans"/>
              </a:rPr>
              <a:t>hoc best efforts </a:t>
            </a:r>
            <a:r>
              <a:rPr lang="en-CA" sz="1800" b="1" i="1" dirty="0" smtClean="0">
                <a:latin typeface="Quire Sans"/>
                <a:cs typeface="Quire Sans"/>
              </a:rPr>
              <a:t>mechanisms (as in demonstrator);</a:t>
            </a:r>
            <a:endParaRPr lang="en-CA" sz="1800" b="1" i="1" dirty="0">
              <a:latin typeface="Quire Sans"/>
              <a:cs typeface="Quire Sans"/>
            </a:endParaRPr>
          </a:p>
          <a:p>
            <a:pPr marL="876286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CA" sz="1800" b="1" i="1" dirty="0" smtClean="0">
                <a:latin typeface="Quire Sans"/>
                <a:cs typeface="Quire Sans"/>
              </a:rPr>
              <a:t>Q1/Q2 </a:t>
            </a:r>
            <a:r>
              <a:rPr lang="en-CA" sz="1800" b="1" i="1" dirty="0">
                <a:latin typeface="Quire Sans"/>
                <a:cs typeface="Quire Sans"/>
              </a:rPr>
              <a:t>2024 work with partners to establish </a:t>
            </a:r>
            <a:r>
              <a:rPr lang="en-CA" sz="1800" b="1" i="1" dirty="0">
                <a:solidFill>
                  <a:srgbClr val="C0504D"/>
                </a:solidFill>
                <a:latin typeface="Quire Sans"/>
                <a:cs typeface="Quire Sans"/>
              </a:rPr>
              <a:t>mechanisms for private sector and intergovernmental organisation</a:t>
            </a:r>
            <a:r>
              <a:rPr lang="en-CA" sz="1800" b="1" i="1" dirty="0">
                <a:latin typeface="Quire Sans"/>
                <a:cs typeface="Quire Sans"/>
              </a:rPr>
              <a:t> RO activation (operational Q1 2025)</a:t>
            </a:r>
          </a:p>
          <a:p>
            <a:pPr marL="1409673" lvl="2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CA" sz="1600" b="1" i="1" dirty="0">
                <a:latin typeface="Quire Sans"/>
                <a:cs typeface="Quire Sans"/>
              </a:rPr>
              <a:t>WB/GFDRR </a:t>
            </a:r>
            <a:r>
              <a:rPr lang="en-CA" sz="1600" i="1" dirty="0">
                <a:latin typeface="Quire Sans"/>
                <a:cs typeface="Quire Sans"/>
              </a:rPr>
              <a:t>mechanism to activate </a:t>
            </a:r>
            <a:r>
              <a:rPr lang="en-CA" sz="1600" i="1" dirty="0">
                <a:solidFill>
                  <a:srgbClr val="C0504D"/>
                </a:solidFill>
                <a:latin typeface="Quire Sans"/>
                <a:cs typeface="Quire Sans"/>
              </a:rPr>
              <a:t>pre-qualified private sector support </a:t>
            </a:r>
            <a:r>
              <a:rPr lang="en-CA" sz="1600" i="1" dirty="0">
                <a:latin typeface="Quire Sans"/>
                <a:cs typeface="Quire Sans"/>
              </a:rPr>
              <a:t>in conjunction with CB in country</a:t>
            </a:r>
          </a:p>
          <a:p>
            <a:pPr marL="1409673" lvl="2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CA" sz="1600" i="1" dirty="0">
                <a:latin typeface="Quire Sans"/>
                <a:cs typeface="Quire Sans"/>
              </a:rPr>
              <a:t>Work with </a:t>
            </a:r>
            <a:r>
              <a:rPr lang="en-CA" sz="1600" b="1" i="1" dirty="0">
                <a:latin typeface="Quire Sans"/>
                <a:cs typeface="Quire Sans"/>
              </a:rPr>
              <a:t>UNDP and UNDP Crisis Bureau </a:t>
            </a:r>
            <a:r>
              <a:rPr lang="en-CA" sz="1600" i="1" dirty="0">
                <a:latin typeface="Quire Sans"/>
                <a:cs typeface="Quire Sans"/>
              </a:rPr>
              <a:t>to activate </a:t>
            </a:r>
            <a:r>
              <a:rPr lang="en-CA" sz="1600" i="1" dirty="0">
                <a:solidFill>
                  <a:srgbClr val="C0504D"/>
                </a:solidFill>
                <a:latin typeface="Quire Sans"/>
                <a:cs typeface="Quire Sans"/>
              </a:rPr>
              <a:t>UNOSAT </a:t>
            </a:r>
            <a:r>
              <a:rPr lang="en-CA" sz="1600" i="1" dirty="0">
                <a:latin typeface="Quire Sans"/>
                <a:cs typeface="Quire Sans"/>
              </a:rPr>
              <a:t>on regular basis for RO activations</a:t>
            </a:r>
          </a:p>
          <a:p>
            <a:pPr marL="1409673" lvl="2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CA" sz="1600" i="1" dirty="0">
                <a:latin typeface="Quire Sans"/>
                <a:cs typeface="Quire Sans"/>
              </a:rPr>
              <a:t>Work with </a:t>
            </a:r>
            <a:r>
              <a:rPr lang="en-CA" sz="1600" b="1" i="1" dirty="0">
                <a:latin typeface="Quire Sans"/>
                <a:cs typeface="Quire Sans"/>
              </a:rPr>
              <a:t>EU</a:t>
            </a:r>
            <a:r>
              <a:rPr lang="en-CA" sz="1600" i="1" dirty="0">
                <a:latin typeface="Quire Sans"/>
                <a:cs typeface="Quire Sans"/>
              </a:rPr>
              <a:t> to task </a:t>
            </a:r>
            <a:r>
              <a:rPr lang="en-CA" sz="1600" i="1" dirty="0">
                <a:solidFill>
                  <a:srgbClr val="C0504D"/>
                </a:solidFill>
                <a:latin typeface="Quire Sans"/>
                <a:cs typeface="Quire Sans"/>
              </a:rPr>
              <a:t>Copernicus </a:t>
            </a:r>
            <a:r>
              <a:rPr lang="en-CA" sz="1600" i="1" dirty="0" smtClean="0">
                <a:solidFill>
                  <a:srgbClr val="C0504D"/>
                </a:solidFill>
                <a:latin typeface="Quire Sans"/>
                <a:cs typeface="Quire Sans"/>
              </a:rPr>
              <a:t>EMS RRM </a:t>
            </a:r>
            <a:r>
              <a:rPr lang="en-CA" sz="1600" i="1" dirty="0">
                <a:latin typeface="Quire Sans"/>
                <a:cs typeface="Quire Sans"/>
              </a:rPr>
              <a:t>to rapidly respond to </a:t>
            </a:r>
            <a:r>
              <a:rPr lang="en-CA" sz="1600" i="1" dirty="0" smtClean="0">
                <a:latin typeface="Quire Sans"/>
                <a:cs typeface="Quire Sans"/>
              </a:rPr>
              <a:t>recovery intervention </a:t>
            </a:r>
            <a:r>
              <a:rPr lang="en-CA" sz="1600" i="1" dirty="0">
                <a:latin typeface="Quire Sans"/>
                <a:cs typeface="Quire Sans"/>
              </a:rPr>
              <a:t>requests</a:t>
            </a:r>
          </a:p>
          <a:p>
            <a:pPr marL="1409673" lvl="2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CA" sz="1600" i="1" dirty="0">
                <a:latin typeface="Quire Sans"/>
                <a:cs typeface="Quire Sans"/>
              </a:rPr>
              <a:t>Access existing </a:t>
            </a:r>
            <a:r>
              <a:rPr lang="en-CA" sz="1600" b="1" i="1" dirty="0">
                <a:latin typeface="Quire Sans"/>
                <a:cs typeface="Quire Sans"/>
              </a:rPr>
              <a:t>EU</a:t>
            </a:r>
            <a:r>
              <a:rPr lang="en-CA" sz="1600" i="1" dirty="0">
                <a:latin typeface="Quire Sans"/>
                <a:cs typeface="Quire Sans"/>
              </a:rPr>
              <a:t> </a:t>
            </a:r>
            <a:r>
              <a:rPr lang="en-CA" sz="1600" i="1" dirty="0">
                <a:solidFill>
                  <a:srgbClr val="C0504D"/>
                </a:solidFill>
                <a:latin typeface="Quire Sans"/>
                <a:cs typeface="Quire Sans"/>
              </a:rPr>
              <a:t>framework contracts on PDNAs </a:t>
            </a:r>
            <a:r>
              <a:rPr lang="en-CA" sz="1600" i="1" dirty="0">
                <a:latin typeface="Quire Sans"/>
                <a:cs typeface="Quire Sans"/>
              </a:rPr>
              <a:t>to ensure PDNAs benefit from satellite support in a coordinated fashion</a:t>
            </a:r>
          </a:p>
          <a:p>
            <a:pPr marL="876286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CA" sz="2266" b="1" i="1" dirty="0">
              <a:latin typeface="Quire Sans"/>
              <a:cs typeface="Quire Sans"/>
            </a:endParaRPr>
          </a:p>
        </p:txBody>
      </p:sp>
    </p:spTree>
    <p:extLst>
      <p:ext uri="{BB962C8B-B14F-4D97-AF65-F5344CB8AC3E}">
        <p14:creationId xmlns:p14="http://schemas.microsoft.com/office/powerpoint/2010/main" val="7230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6" descr="Afficher l'image d'origin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0434" y="1752246"/>
            <a:ext cx="495431" cy="43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3241734" y="917803"/>
            <a:ext cx="5314949" cy="78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0" marR="0" lvl="0" indent="0" algn="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21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-106" charset="0"/>
                <a:ea typeface="ＭＳ Ｐゴシック" pitchFamily="-106" charset="-128"/>
                <a:cs typeface="Tahoma" pitchFamily="-106" charset="0"/>
              </a:rPr>
              <a:t> 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26055" y="5782542"/>
            <a:ext cx="1229389" cy="154415"/>
          </a:xfrm>
        </p:spPr>
        <p:txBody>
          <a:bodyPr/>
          <a:lstStyle>
            <a:lvl1pPr>
              <a:defRPr sz="751">
                <a:latin typeface="Century Gothic" pitchFamily="34" charset="0"/>
              </a:defRPr>
            </a:lvl1pPr>
          </a:lstStyle>
          <a:p>
            <a:pPr marL="0" marR="0" lvl="0" indent="0" algn="l" defTabSz="68575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F8D2B0-EFB6-4DAA-9B0B-6F6B3A580823}" type="slidenum"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itchFamily="34" charset="0"/>
              </a:rPr>
              <a:pPr marL="0" marR="0" lvl="0" indent="0" algn="l" defTabSz="68575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itchFamily="34" charset="0"/>
            </a:endParaRPr>
          </a:p>
        </p:txBody>
      </p:sp>
      <p:pic>
        <p:nvPicPr>
          <p:cNvPr id="6" name="Image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1198" y="2228848"/>
            <a:ext cx="6684037" cy="294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3" descr="Logov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9901" y="2809674"/>
            <a:ext cx="431007" cy="4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SentinelAsia_titleLogoIM-07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9953" y="2947682"/>
            <a:ext cx="485775" cy="36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256" y="2800353"/>
            <a:ext cx="495435" cy="165145"/>
          </a:xfrm>
          <a:prstGeom prst="rect">
            <a:avLst/>
          </a:prstGeom>
        </p:spPr>
      </p:pic>
      <p:pic>
        <p:nvPicPr>
          <p:cNvPr id="9" name="Picture 47" descr="200px-United_Nations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6992" y="3025772"/>
            <a:ext cx="248725" cy="2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0" descr="logo-UNITAR simpl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9589" y="3028953"/>
            <a:ext cx="247943" cy="20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22645" y="5680001"/>
            <a:ext cx="7307155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78" marR="0" lvl="1" indent="457189" defTabSz="685756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ja-JP" sz="1500" b="1" i="0" u="none" strike="noStrike" kern="0" cap="none" spc="0" normalizeH="0" baseline="0" noProof="0" dirty="0">
                <a:ln>
                  <a:noFill/>
                </a:ln>
                <a:solidFill>
                  <a:srgbClr val="008E4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Arial"/>
              </a:rPr>
              <a:t>“Recovery Observatory” </a:t>
            </a:r>
            <a:r>
              <a:rPr kumimoji="0" lang="en-GB" altLang="ja-JP" sz="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 pitchFamily="50" charset="-128"/>
                <a:cs typeface="Arial"/>
              </a:rPr>
              <a:t>: Process allowing operational use of EO for Rapid Assessments, PDNA, Recovery planning &amp; Recovery M&amp;E</a:t>
            </a:r>
          </a:p>
          <a:p>
            <a:pPr marL="342878" marR="0" lvl="1" indent="457189" defTabSz="685756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ja-JP" sz="1500" b="1" i="0" u="none" strike="noStrike" kern="0" cap="none" spc="0" normalizeH="0" baseline="0" noProof="0" dirty="0">
              <a:ln>
                <a:noFill/>
              </a:ln>
              <a:solidFill>
                <a:srgbClr val="008E40"/>
              </a:solidFill>
              <a:effectLst/>
              <a:uLnTx/>
              <a:uFillTx/>
              <a:latin typeface="Arial"/>
              <a:ea typeface="ＭＳ Ｐゴシック" pitchFamily="50" charset="-128"/>
              <a:cs typeface="Arial"/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3752853" y="3601679"/>
            <a:ext cx="5543548" cy="183162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5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351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786785" y="4857753"/>
            <a:ext cx="73777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685756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Planning</a:t>
            </a:r>
          </a:p>
        </p:txBody>
      </p:sp>
      <p:pic>
        <p:nvPicPr>
          <p:cNvPr id="51" name="Picture 2" descr="Afficher l'image d'origin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907" y="1925075"/>
            <a:ext cx="549112" cy="3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ZoneTexte 64"/>
          <p:cNvSpPr txBox="1"/>
          <p:nvPr/>
        </p:nvSpPr>
        <p:spPr>
          <a:xfrm>
            <a:off x="6724653" y="4440207"/>
            <a:ext cx="737777" cy="450121"/>
          </a:xfrm>
          <a:prstGeom prst="rect">
            <a:avLst/>
          </a:prstGeom>
          <a:solidFill>
            <a:srgbClr val="FFCC66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0" marR="0" lvl="0" indent="0" defTabSz="34287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National </a:t>
            </a:r>
          </a:p>
          <a:p>
            <a:pPr marL="0" marR="0" lvl="0" indent="0" defTabSz="34287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Recovery </a:t>
            </a:r>
          </a:p>
          <a:p>
            <a:pPr marL="0" marR="0" lvl="0" indent="0" defTabSz="34287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25" b="1" i="0" u="none" strike="noStrike" kern="0" cap="none" spc="0" normalizeH="0" baseline="0" noProof="0" dirty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</a:rPr>
              <a:t>Framework</a:t>
            </a:r>
          </a:p>
        </p:txBody>
      </p:sp>
      <p:grpSp>
        <p:nvGrpSpPr>
          <p:cNvPr id="69" name="Groupe 68"/>
          <p:cNvGrpSpPr/>
          <p:nvPr/>
        </p:nvGrpSpPr>
        <p:grpSpPr>
          <a:xfrm>
            <a:off x="3752851" y="1926611"/>
            <a:ext cx="5594992" cy="3502861"/>
            <a:chOff x="1447800" y="1425811"/>
            <a:chExt cx="7459989" cy="4670482"/>
          </a:xfrm>
        </p:grpSpPr>
        <p:pic>
          <p:nvPicPr>
            <p:cNvPr id="50" name="Picture 62" descr="RADARSAT-2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6004" y="1461182"/>
              <a:ext cx="742913" cy="38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Image 5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3601" y="1452792"/>
              <a:ext cx="505785" cy="5345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92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762" y="1471727"/>
              <a:ext cx="557185" cy="45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4" descr="Afficher l'image d'origine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3975" y="1459778"/>
              <a:ext cx="902151" cy="676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62" descr="RADARSAT-2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4487" y="1611320"/>
              <a:ext cx="742913" cy="38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" name="Picture 81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2297" y="1619939"/>
              <a:ext cx="724452" cy="540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Rectangle à coins arrondis 63"/>
            <p:cNvSpPr/>
            <p:nvPr/>
          </p:nvSpPr>
          <p:spPr>
            <a:xfrm>
              <a:off x="1447800" y="3654128"/>
              <a:ext cx="7391400" cy="244216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56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351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57" name="Picture 6" descr="Afficher l'image d'origin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825" y="1425811"/>
              <a:ext cx="660573" cy="582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" name="Image 65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1247" y="1573681"/>
              <a:ext cx="739650" cy="384049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6902" y="1573681"/>
              <a:ext cx="739650" cy="384049"/>
            </a:xfrm>
            <a:prstGeom prst="rect">
              <a:avLst/>
            </a:prstGeom>
          </p:spPr>
        </p:pic>
        <p:pic>
          <p:nvPicPr>
            <p:cNvPr id="68" name="Picture 92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4601" y="1511534"/>
              <a:ext cx="413188" cy="333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1" name="Title 1"/>
          <p:cNvSpPr txBox="1">
            <a:spLocks/>
          </p:cNvSpPr>
          <p:nvPr/>
        </p:nvSpPr>
        <p:spPr bwMode="auto">
          <a:xfrm>
            <a:off x="2522645" y="275741"/>
            <a:ext cx="7535755" cy="91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1" rIns="68580" bIns="34291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Outcome:</a:t>
            </a:r>
          </a:p>
          <a:p>
            <a:pPr marL="0" marR="0" lvl="0" indent="0" algn="ctr" defTabSz="3428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RO integrated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into Recovery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charset="0"/>
                <a:ea typeface="Arial Black" charset="0"/>
                <a:cs typeface="Arial Black" charset="0"/>
              </a:rPr>
              <a:t>process</a:t>
            </a:r>
          </a:p>
        </p:txBody>
      </p:sp>
      <p:pic>
        <p:nvPicPr>
          <p:cNvPr id="36" name="Picture 62" descr="RADARSAT-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0953" y="1727657"/>
            <a:ext cx="557185" cy="2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 descr="Afficher l'image d'origine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907" y="1925075"/>
            <a:ext cx="549112" cy="3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Imag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7919" y="2090844"/>
            <a:ext cx="379339" cy="400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262" y="2024667"/>
            <a:ext cx="417889" cy="337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4" descr="Afficher l'image d'origine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2646" y="1486479"/>
            <a:ext cx="676615" cy="5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86346" y="2363798"/>
            <a:ext cx="524021" cy="167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8436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18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92607"/>
            <a:ext cx="9386864" cy="779002"/>
          </a:xfrm>
        </p:spPr>
        <p:txBody>
          <a:bodyPr/>
          <a:lstStyle/>
          <a:p>
            <a:r>
              <a:rPr lang="en-AU" sz="4000" dirty="0"/>
              <a:t>Sustainability </a:t>
            </a:r>
            <a:r>
              <a:rPr lang="en-AU" sz="4000" dirty="0" smtClean="0"/>
              <a:t>Challenges</a:t>
            </a:r>
            <a:endParaRPr lang="en-AU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32461" y="1143746"/>
            <a:ext cx="11720872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Quire Sans" panose="020B0502040400020003" pitchFamily="34" charset="0"/>
                <a:cs typeface="Quire Sans" panose="020B0502040400020003" pitchFamily="34" charset="0"/>
              </a:rPr>
              <a:t>Two sub teams for addressing this issue :</a:t>
            </a:r>
          </a:p>
          <a:p>
            <a:pPr marL="285750" lvl="4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Recovery Observatory sustainability sub team :</a:t>
            </a:r>
          </a:p>
          <a:p>
            <a:pPr lvl="2">
              <a:lnSpc>
                <a:spcPct val="150000"/>
              </a:lnSpc>
            </a:pPr>
            <a:r>
              <a:rPr lang="en-US" sz="24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WB, EU, UNDP, UNOOSA, UNOSAT, ASI, CNES, ESA@WB, Copernicus EMS 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WG </a:t>
            </a:r>
            <a:r>
              <a:rPr lang="en-US" sz="2400" b="1" dirty="0">
                <a:latin typeface="Quire Sans" panose="020B0502040400020003" pitchFamily="34" charset="0"/>
                <a:cs typeface="Quire Sans" panose="020B0502040400020003" pitchFamily="34" charset="0"/>
              </a:rPr>
              <a:t>Disasters sustainability sub team :</a:t>
            </a:r>
          </a:p>
          <a:p>
            <a:pPr lvl="2">
              <a:lnSpc>
                <a:spcPct val="150000"/>
              </a:lnSpc>
            </a:pPr>
            <a:r>
              <a:rPr lang="en-US" sz="2400" dirty="0">
                <a:solidFill>
                  <a:srgbClr val="0070C0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	</a:t>
            </a:r>
            <a:r>
              <a:rPr lang="en-US" sz="2400" dirty="0">
                <a:latin typeface="Quire Sans" panose="020B0502040400020003" pitchFamily="34" charset="0"/>
                <a:cs typeface="Quire Sans" panose="020B0502040400020003" pitchFamily="34" charset="0"/>
              </a:rPr>
              <a:t>Demonstrators and Pilot leads, GEO activities </a:t>
            </a:r>
            <a:r>
              <a:rPr lang="en-US" sz="24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lead</a:t>
            </a:r>
            <a:endParaRPr lang="en-US" sz="24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lvl="2">
              <a:lnSpc>
                <a:spcPct val="150000"/>
              </a:lnSpc>
            </a:pPr>
            <a:endParaRPr lang="en-US" sz="18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On going Sustainability Survey : </a:t>
            </a:r>
          </a:p>
          <a:p>
            <a:pPr lvl="2"/>
            <a:r>
              <a:rPr lang="en-US" sz="24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	Community of Practice ? Vision for sustainable use of EO ? Key partners ? </a:t>
            </a:r>
          </a:p>
          <a:p>
            <a:pPr lvl="2"/>
            <a:r>
              <a:rPr lang="en-US" sz="2400" dirty="0">
                <a:latin typeface="Quire Sans" panose="020B0502040400020003" pitchFamily="34" charset="0"/>
                <a:cs typeface="Quire Sans" panose="020B0502040400020003" pitchFamily="34" charset="0"/>
              </a:rPr>
              <a:t>	</a:t>
            </a:r>
            <a:r>
              <a:rPr lang="en-US" sz="24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Main barriers ? </a:t>
            </a:r>
            <a:r>
              <a:rPr lang="en-US" sz="2400" dirty="0">
                <a:latin typeface="Quire Sans" panose="020B0502040400020003" pitchFamily="34" charset="0"/>
                <a:cs typeface="Quire Sans" panose="020B0502040400020003" pitchFamily="34" charset="0"/>
              </a:rPr>
              <a:t>Cost drivers ? </a:t>
            </a:r>
            <a:r>
              <a:rPr lang="en-US" sz="24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Donor / Investor communities ? ….</a:t>
            </a:r>
            <a:endParaRPr lang="en-US" sz="24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3289" y="219478"/>
            <a:ext cx="9927770" cy="102149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Links </a:t>
            </a:r>
            <a:r>
              <a:rPr lang="en-US" dirty="0" smtClean="0"/>
              <a:t>to other </a:t>
            </a:r>
            <a:r>
              <a:rPr lang="en-US" dirty="0"/>
              <a:t>CEOS </a:t>
            </a:r>
            <a:r>
              <a:rPr lang="en-US" dirty="0" smtClean="0"/>
              <a:t>WGs and to GEO</a:t>
            </a:r>
            <a:endParaRPr lang="es-AR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530662"/>
            <a:ext cx="12377054" cy="261610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2400" b="1" dirty="0" smtClean="0">
                <a:latin typeface="+mn-lt"/>
                <a:cs typeface="Quire Sans" panose="020B0502040400020003" pitchFamily="34" charset="0"/>
              </a:rPr>
              <a:t> </a:t>
            </a:r>
            <a:r>
              <a:rPr lang="en-US" sz="2400" b="1" dirty="0">
                <a:latin typeface="+mn-lt"/>
                <a:cs typeface="Quire Sans" panose="020B0502040400020003" pitchFamily="34" charset="0"/>
              </a:rPr>
              <a:t>Ties to CEOS WGs:</a:t>
            </a:r>
            <a:endParaRPr lang="en-US" sz="2400" b="1" dirty="0" smtClean="0">
              <a:latin typeface="+mn-lt"/>
              <a:cs typeface="Quire Sans" panose="020B0502040400020003" pitchFamily="34" charset="0"/>
            </a:endParaRPr>
          </a:p>
          <a:p>
            <a:pPr marL="719138" lvl="2" indent="-2730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latin typeface="+mn-lt"/>
                <a:cs typeface="Quire Sans" panose="020B0502040400020003" pitchFamily="34" charset="0"/>
              </a:rPr>
              <a:t>WGCapD</a:t>
            </a:r>
            <a:r>
              <a:rPr lang="en-US" sz="2400" b="1" dirty="0" smtClean="0">
                <a:latin typeface="+mn-lt"/>
                <a:cs typeface="Quire Sans" panose="020B0502040400020003" pitchFamily="34" charset="0"/>
              </a:rPr>
              <a:t> </a:t>
            </a:r>
          </a:p>
          <a:p>
            <a:pPr marL="719138" lvl="2" indent="-2730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cs typeface="Quire Sans" panose="020B0502040400020003" pitchFamily="34" charset="0"/>
              </a:rPr>
              <a:t>WG Climate</a:t>
            </a:r>
            <a:endParaRPr lang="en-US" sz="2400" dirty="0">
              <a:solidFill>
                <a:schemeClr val="tx1"/>
              </a:solidFill>
              <a:cs typeface="Quire Sans" panose="020B0502040400020003" pitchFamily="34" charset="0"/>
            </a:endParaRPr>
          </a:p>
          <a:p>
            <a:pPr marL="719138" lvl="2" indent="-2730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7030A0"/>
                </a:solidFill>
                <a:cs typeface="Quire Sans" panose="020B0502040400020003" pitchFamily="34" charset="0"/>
              </a:rPr>
              <a:t>WGISS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, 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joint session in person 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WGISS-55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, 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April 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2023; 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joint work 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on M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achine Learning 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for EO applied to 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Disasters</a:t>
            </a:r>
            <a:r>
              <a:rPr lang="en-US" sz="2400" dirty="0">
                <a:solidFill>
                  <a:srgbClr val="7030A0"/>
                </a:solidFill>
                <a:cs typeface="Quire Sans" panose="020B0502040400020003" pitchFamily="34" charset="0"/>
              </a:rPr>
              <a:t> 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(</a:t>
            </a:r>
            <a:r>
              <a:rPr lang="en-US" sz="2400" dirty="0" err="1" smtClean="0">
                <a:solidFill>
                  <a:srgbClr val="7030A0"/>
                </a:solidFill>
                <a:cs typeface="Quire Sans" panose="020B0502040400020003" pitchFamily="34" charset="0"/>
              </a:rPr>
              <a:t>WildFire</a:t>
            </a:r>
            <a:r>
              <a:rPr lang="en-US" sz="2400" dirty="0" smtClean="0">
                <a:solidFill>
                  <a:srgbClr val="7030A0"/>
                </a:solidFill>
                <a:cs typeface="Quire Sans" panose="020B0502040400020003" pitchFamily="34" charset="0"/>
              </a:rPr>
              <a:t> Pilot use case: ML for Wildfires) </a:t>
            </a:r>
            <a:endParaRPr lang="en-US" sz="2400" dirty="0">
              <a:latin typeface="+mn-lt"/>
              <a:cs typeface="Quire Sans" panose="020B0502040400020003" pitchFamily="34" charset="0"/>
            </a:endParaRPr>
          </a:p>
          <a:p>
            <a:pPr marL="358775" indent="-358775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AU" sz="2400" b="1" dirty="0" smtClean="0"/>
              <a:t>New </a:t>
            </a:r>
            <a:r>
              <a:rPr lang="en-AU" sz="2400" b="1" dirty="0"/>
              <a:t>Space Task Team (</a:t>
            </a:r>
            <a:r>
              <a:rPr lang="en-AU" sz="2400" b="1" dirty="0" smtClean="0"/>
              <a:t>NSTT)</a:t>
            </a:r>
            <a:endParaRPr lang="es-AR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48"/>
            <a:ext cx="1448224" cy="802850"/>
          </a:xfrm>
          <a:prstGeom prst="rect">
            <a:avLst/>
          </a:prstGeom>
        </p:spPr>
      </p:pic>
      <p:sp>
        <p:nvSpPr>
          <p:cNvPr id="5" name="Rectángulo 8"/>
          <p:cNvSpPr/>
          <p:nvPr/>
        </p:nvSpPr>
        <p:spPr>
          <a:xfrm>
            <a:off x="0" y="4146763"/>
            <a:ext cx="121920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10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cs typeface="Quire Sans" panose="020B0502040400020003" pitchFamily="34" charset="0"/>
              </a:rPr>
              <a:t>Oceans Coordination </a:t>
            </a:r>
            <a:r>
              <a:rPr lang="en-US" sz="2400" b="1" dirty="0" smtClean="0">
                <a:cs typeface="Quire Sans" panose="020B0502040400020003" pitchFamily="34" charset="0"/>
              </a:rPr>
              <a:t>Group/ future AHT</a:t>
            </a:r>
            <a:endParaRPr lang="en-US" sz="2400" dirty="0" smtClean="0">
              <a:cs typeface="Quire Sans" panose="020B0502040400020003" pitchFamily="34" charset="0"/>
            </a:endParaRPr>
          </a:p>
          <a:p>
            <a:pPr lvl="0">
              <a:spcBef>
                <a:spcPts val="1000"/>
              </a:spcBef>
              <a:spcAft>
                <a:spcPts val="1000"/>
              </a:spcAft>
            </a:pPr>
            <a:endParaRPr lang="en-US" sz="2400" dirty="0" smtClean="0">
              <a:cs typeface="Quire Sans" panose="020B0502040400020003" pitchFamily="34" charset="0"/>
            </a:endParaRPr>
          </a:p>
          <a:p>
            <a:pPr marL="533400" lvl="1" indent="-26193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n-lt"/>
                <a:cs typeface="Quire Sans" panose="020B0502040400020003" pitchFamily="34" charset="0"/>
              </a:rPr>
              <a:t>DRR WG</a:t>
            </a: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, RO : use cases for EO Risk Toolkit/</a:t>
            </a:r>
            <a:r>
              <a:rPr lang="en-US" sz="2400" dirty="0" err="1" smtClean="0">
                <a:latin typeface="+mn-lt"/>
                <a:cs typeface="Quire Sans" panose="020B0502040400020003" pitchFamily="34" charset="0"/>
              </a:rPr>
              <a:t>RiX</a:t>
            </a: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 (UNDRR)</a:t>
            </a:r>
          </a:p>
          <a:p>
            <a:pPr marL="533400" lvl="1" indent="-261938"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+mn-lt"/>
                <a:cs typeface="Quire Sans" panose="020B0502040400020003" pitchFamily="34" charset="0"/>
              </a:rPr>
              <a:t>New </a:t>
            </a:r>
            <a:r>
              <a:rPr lang="en-US" sz="2400" b="1" dirty="0">
                <a:latin typeface="+mn-lt"/>
                <a:cs typeface="Quire Sans" panose="020B0502040400020003" pitchFamily="34" charset="0"/>
              </a:rPr>
              <a:t>GEO </a:t>
            </a:r>
            <a:r>
              <a:rPr lang="en-US" sz="2400" b="1" dirty="0" smtClean="0">
                <a:latin typeface="+mn-lt"/>
                <a:cs typeface="Quire Sans" panose="020B0502040400020003" pitchFamily="34" charset="0"/>
              </a:rPr>
              <a:t>2025 thematic </a:t>
            </a:r>
            <a:r>
              <a:rPr lang="en-US" sz="2400" b="1" dirty="0">
                <a:latin typeface="+mn-lt"/>
                <a:cs typeface="Quire Sans" panose="020B0502040400020003" pitchFamily="34" charset="0"/>
              </a:rPr>
              <a:t>Incubators </a:t>
            </a:r>
            <a:r>
              <a:rPr lang="en-US" sz="2400" dirty="0">
                <a:latin typeface="+mn-lt"/>
                <a:cs typeface="Quire Sans" panose="020B0502040400020003" pitchFamily="34" charset="0"/>
              </a:rPr>
              <a:t>:  WG Disasters working to develop use cases</a:t>
            </a:r>
            <a:endParaRPr lang="en-US" sz="2400" dirty="0">
              <a:cs typeface="Quire Sans" panose="020B0502040400020003" pitchFamily="34" charset="0"/>
            </a:endParaRPr>
          </a:p>
        </p:txBody>
      </p:sp>
      <p:pic>
        <p:nvPicPr>
          <p:cNvPr id="6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5541"/>
            <a:ext cx="1348292" cy="62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1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"/>
          <p:cNvSpPr txBox="1">
            <a:spLocks noGrp="1"/>
          </p:cNvSpPr>
          <p:nvPr>
            <p:ph type="body" idx="1"/>
          </p:nvPr>
        </p:nvSpPr>
        <p:spPr>
          <a:xfrm>
            <a:off x="167039" y="1153585"/>
            <a:ext cx="11903041" cy="499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indent="0" algn="ctr">
              <a:buNone/>
            </a:pPr>
            <a:r>
              <a:rPr lang="en-US" dirty="0" smtClean="0">
                <a:solidFill>
                  <a:srgbClr val="002569"/>
                </a:solidFill>
              </a:rPr>
              <a:t>Update of </a:t>
            </a:r>
            <a:r>
              <a:rPr lang="en-US" dirty="0" err="1" smtClean="0">
                <a:solidFill>
                  <a:srgbClr val="002569"/>
                </a:solidFill>
              </a:rPr>
              <a:t>WGDisasters</a:t>
            </a:r>
            <a:r>
              <a:rPr lang="en-US" dirty="0" smtClean="0">
                <a:solidFill>
                  <a:srgbClr val="002569"/>
                </a:solidFill>
              </a:rPr>
              <a:t> activities after April 2023 presentation to WGISS</a:t>
            </a:r>
          </a:p>
          <a:p>
            <a:endParaRPr lang="en-US" dirty="0">
              <a:solidFill>
                <a:srgbClr val="002569"/>
              </a:solidFill>
            </a:endParaRPr>
          </a:p>
          <a:p>
            <a:r>
              <a:rPr lang="en-US" dirty="0" smtClean="0">
                <a:solidFill>
                  <a:srgbClr val="002569"/>
                </a:solidFill>
              </a:rPr>
              <a:t>Very brief overview of WG Disasters objectives and priorities</a:t>
            </a:r>
          </a:p>
          <a:p>
            <a:endParaRPr lang="en-US" dirty="0" smtClean="0">
              <a:solidFill>
                <a:srgbClr val="002569"/>
              </a:solidFill>
            </a:endParaRPr>
          </a:p>
          <a:p>
            <a:r>
              <a:rPr lang="en-US" dirty="0" smtClean="0">
                <a:solidFill>
                  <a:srgbClr val="002569"/>
                </a:solidFill>
              </a:rPr>
              <a:t>WG </a:t>
            </a:r>
            <a:r>
              <a:rPr lang="en-US" dirty="0">
                <a:solidFill>
                  <a:srgbClr val="002569"/>
                </a:solidFill>
              </a:rPr>
              <a:t>Disasters </a:t>
            </a:r>
            <a:r>
              <a:rPr lang="en-US" dirty="0" err="1">
                <a:solidFill>
                  <a:srgbClr val="002569"/>
                </a:solidFill>
              </a:rPr>
              <a:t>workplan</a:t>
            </a:r>
            <a:r>
              <a:rPr lang="en-US" dirty="0">
                <a:solidFill>
                  <a:srgbClr val="002569"/>
                </a:solidFill>
              </a:rPr>
              <a:t> status and perspectives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➢"/>
            </a:pPr>
            <a:r>
              <a:rPr lang="en-AU" dirty="0">
                <a:solidFill>
                  <a:srgbClr val="002569"/>
                </a:solidFill>
              </a:rPr>
              <a:t> Overview of </a:t>
            </a:r>
            <a:r>
              <a:rPr lang="en-AU" dirty="0" smtClean="0">
                <a:solidFill>
                  <a:srgbClr val="002569"/>
                </a:solidFill>
              </a:rPr>
              <a:t>Pilots and Demonstrators new achievements</a:t>
            </a:r>
            <a:endParaRPr lang="fr-FR" dirty="0">
              <a:solidFill>
                <a:srgbClr val="002569"/>
              </a:solidFill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➢"/>
            </a:pPr>
            <a:r>
              <a:rPr lang="en-AU" dirty="0">
                <a:solidFill>
                  <a:srgbClr val="002569"/>
                </a:solidFill>
              </a:rPr>
              <a:t> </a:t>
            </a:r>
            <a:r>
              <a:rPr lang="en-AU" dirty="0" smtClean="0">
                <a:solidFill>
                  <a:srgbClr val="002569"/>
                </a:solidFill>
              </a:rPr>
              <a:t>Overview of planned post Demonstrators activities (for Plenary approval)</a:t>
            </a:r>
          </a:p>
        </p:txBody>
      </p:sp>
      <p:sp>
        <p:nvSpPr>
          <p:cNvPr id="87" name="Google Shape;87;p5"/>
          <p:cNvSpPr txBox="1">
            <a:spLocks noGrp="1"/>
          </p:cNvSpPr>
          <p:nvPr>
            <p:ph type="title"/>
          </p:nvPr>
        </p:nvSpPr>
        <p:spPr>
          <a:xfrm>
            <a:off x="167039" y="108373"/>
            <a:ext cx="9571546" cy="86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MX" dirty="0" err="1"/>
              <a:t>Overview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2908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420845" y="5197048"/>
            <a:ext cx="87934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1000"/>
              </a:spcBef>
              <a:spcAft>
                <a:spcPts val="1000"/>
              </a:spcAft>
            </a:pPr>
            <a:r>
              <a:rPr lang="en-US" sz="4400" b="1" dirty="0" smtClean="0">
                <a:solidFill>
                  <a:srgbClr val="78B832"/>
                </a:solidFill>
                <a:cs typeface="Quire Sans" panose="020B0502040400020003" pitchFamily="34" charset="0"/>
              </a:rPr>
              <a:t>Thank you for your attention </a:t>
            </a:r>
            <a:endParaRPr lang="en-US" sz="4400" dirty="0">
              <a:solidFill>
                <a:srgbClr val="78B832"/>
              </a:solidFill>
              <a:cs typeface="Quire Sans" panose="020B0502040400020003" pitchFamily="34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99550" y="1057416"/>
            <a:ext cx="1167578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WG Disasters next Chair </a:t>
            </a:r>
            <a:r>
              <a:rPr lang="en-US" sz="3200" b="1" smtClean="0">
                <a:latin typeface="Quire Sans" panose="020B0502040400020003" pitchFamily="34" charset="0"/>
                <a:cs typeface="Quire Sans" panose="020B0502040400020003" pitchFamily="34" charset="0"/>
              </a:rPr>
              <a:t>team (2024-2025) </a:t>
            </a:r>
            <a:endParaRPr lang="en-US" sz="3200" b="1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Chair : Laura FRULLA (CONAE)       co-Chair:  Lorant CZARAN (UNOOSA)</a:t>
            </a:r>
          </a:p>
          <a:p>
            <a:pPr algn="ctr">
              <a:lnSpc>
                <a:spcPct val="150000"/>
              </a:lnSpc>
            </a:pPr>
            <a:endParaRPr lang="en-US" sz="28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>
              <a:lnSpc>
                <a:spcPct val="150000"/>
              </a:lnSpc>
            </a:pPr>
            <a:endParaRPr lang="en-US" sz="28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ctr">
              <a:lnSpc>
                <a:spcPct val="150000"/>
              </a:lnSpc>
            </a:pPr>
            <a:endParaRPr lang="en-US" sz="32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180"/>
                    </a14:imgEffect>
                    <a14:imgEffect>
                      <a14:saturation sat="138000"/>
                    </a14:imgEffect>
                    <a14:imgEffect>
                      <a14:brightnessContrast bright="16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90" t="10305" r="24860" b="28830"/>
          <a:stretch/>
        </p:blipFill>
        <p:spPr>
          <a:xfrm>
            <a:off x="2218366" y="2694973"/>
            <a:ext cx="1559521" cy="174970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511" y="2694973"/>
            <a:ext cx="1954843" cy="174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56609">
              <a:buClrTx/>
              <a:defRPr/>
            </a:pPr>
            <a:fld id="{EB81167D-292E-8142-ABF3-3BDF0609D345}" type="slidenum">
              <a:rPr lang="fr-FR" kern="1200"/>
              <a:pPr defTabSz="956609">
                <a:buClrTx/>
                <a:defRPr/>
              </a:pPr>
              <a:t>3</a:t>
            </a:fld>
            <a:endParaRPr lang="fr-FR" kern="1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9" name="Content Placeholder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80108"/>
            <a:ext cx="5913120" cy="49421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93293" y="1180108"/>
            <a:ext cx="5331882" cy="528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Earth observations enable identification of natural </a:t>
            </a:r>
            <a:r>
              <a:rPr lang="en-US" sz="2160" b="1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hazards</a:t>
            </a: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, </a:t>
            </a:r>
            <a:r>
              <a:rPr lang="en-US" sz="2160" b="1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exposure</a:t>
            </a: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 of people, assets and livelihoods, and related </a:t>
            </a:r>
            <a:r>
              <a:rPr lang="en-US" sz="2160" b="1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vulnerabilities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6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CEOS WG Disasters </a:t>
            </a: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Work Plan is aligned with the </a:t>
            </a:r>
            <a:r>
              <a:rPr lang="en-US" sz="2160" b="1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Sendai Framework </a:t>
            </a: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on Disaster Risk </a:t>
            </a:r>
            <a:r>
              <a:rPr lang="en-US" sz="216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Reduction</a:t>
            </a:r>
            <a:endParaRPr lang="en-US" sz="216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 smtClean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6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GEO4DRM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105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endParaRPr lang="en-US" sz="216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216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International </a:t>
            </a:r>
            <a:r>
              <a:rPr lang="en-US" sz="216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  <a:sym typeface="Arial Bold"/>
              </a:rPr>
              <a:t>Charter                     Space and Major Disasters</a:t>
            </a:r>
            <a:endParaRPr lang="en-US" sz="216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  <a:sym typeface="Arial Bold"/>
            </a:endParaRPr>
          </a:p>
          <a:p>
            <a:endParaRPr lang="en-US" sz="2880" dirty="0">
              <a:latin typeface="+mj-lt"/>
            </a:endParaRPr>
          </a:p>
        </p:txBody>
      </p:sp>
      <p:pic>
        <p:nvPicPr>
          <p:cNvPr id="1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609" y="4069475"/>
            <a:ext cx="1504994" cy="87641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0776" y="4945887"/>
            <a:ext cx="987986" cy="100098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</p:spPr>
        <p:txBody>
          <a:bodyPr/>
          <a:lstStyle/>
          <a:p>
            <a:r>
              <a:rPr lang="en-AU" sz="4400" dirty="0" err="1" smtClean="0">
                <a:solidFill>
                  <a:schemeClr val="bg1"/>
                </a:solidFill>
              </a:rPr>
              <a:t>WGDisasters</a:t>
            </a:r>
            <a:r>
              <a:rPr lang="en-AU" sz="4400" dirty="0" smtClean="0">
                <a:solidFill>
                  <a:schemeClr val="bg1"/>
                </a:solidFill>
              </a:rPr>
              <a:t> fundamentals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3" name="Triangle isocèle 2"/>
          <p:cNvSpPr/>
          <p:nvPr/>
        </p:nvSpPr>
        <p:spPr>
          <a:xfrm rot="17957960">
            <a:off x="2770169" y="2797372"/>
            <a:ext cx="2947392" cy="2755009"/>
          </a:xfrm>
          <a:prstGeom prst="triangle">
            <a:avLst/>
          </a:prstGeom>
          <a:solidFill>
            <a:srgbClr val="C1666B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954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4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E0AA3-A2FF-42D7-A2B3-99CCEB187B8E}"/>
              </a:ext>
            </a:extLst>
          </p:cNvPr>
          <p:cNvSpPr txBox="1"/>
          <p:nvPr/>
        </p:nvSpPr>
        <p:spPr>
          <a:xfrm>
            <a:off x="176400" y="1092101"/>
            <a:ext cx="1167003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“</a:t>
            </a:r>
            <a:r>
              <a:rPr lang="en-US" sz="2000" b="1" i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The path to sustainability - Use cases for the operational uptake of satellite EO at the local scale 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”  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Focus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on Operational Uptake of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WG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successes to increase R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esilience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b="1" i="1" u="sng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Demonstrators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: </a:t>
            </a:r>
            <a:endParaRPr lang="en-US" sz="2000" dirty="0">
              <a:solidFill>
                <a:srgbClr val="002569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Continue to demonstrate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potential; 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b="1" i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Build path </a:t>
            </a:r>
            <a:r>
              <a:rPr lang="en-US" sz="2000" b="1" i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to </a:t>
            </a:r>
            <a:r>
              <a:rPr lang="en-US" sz="2000" b="1" i="1" u="sng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post demonstrator sustainable </a:t>
            </a:r>
            <a:r>
              <a:rPr lang="en-US" sz="2000" b="1" i="1" u="sng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operations </a:t>
            </a:r>
            <a:r>
              <a:rPr lang="en-US" sz="2000" u="sng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– stronger </a:t>
            </a:r>
            <a:r>
              <a:rPr lang="en-US" sz="2000" b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ties to international stakeholders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but also </a:t>
            </a:r>
            <a:r>
              <a:rPr lang="en-US" sz="2000" b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local </a:t>
            </a:r>
            <a:r>
              <a:rPr lang="en-US" sz="2000" b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actors</a:t>
            </a:r>
            <a:endParaRPr lang="en-US" sz="2000" b="1" dirty="0">
              <a:solidFill>
                <a:srgbClr val="002569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Increase focus on </a:t>
            </a:r>
            <a:r>
              <a:rPr lang="en-US" sz="2000" b="1" i="1" u="sng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capacity building </a:t>
            </a:r>
            <a:r>
              <a:rPr lang="en-US" sz="2000" b="1" i="1" u="sng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in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all demonstrator activities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Strengthen </a:t>
            </a:r>
            <a:r>
              <a:rPr lang="en-US" sz="2000" b="1" i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ties to GEO WGs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Explore </a:t>
            </a:r>
            <a:r>
              <a:rPr lang="en-US" sz="2000" b="1" i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linkages to </a:t>
            </a:r>
            <a:r>
              <a:rPr lang="en-US" sz="2000" b="1" i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Climate </a:t>
            </a:r>
            <a:r>
              <a:rPr lang="en-US" sz="2000" b="1" i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related activities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,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impact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of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CC / extreme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events &amp; local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impacts</a:t>
            </a:r>
          </a:p>
          <a:p>
            <a:pPr marL="742950" lvl="1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Exploit </a:t>
            </a:r>
            <a:r>
              <a:rPr lang="en-US" sz="2000" b="1" i="1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new technology </a:t>
            </a:r>
            <a:r>
              <a:rPr lang="en-US" sz="2000" b="1" i="1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opportunities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(new </a:t>
            </a:r>
            <a:r>
              <a:rPr lang="en-US" sz="2000" dirty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missions, </a:t>
            </a:r>
            <a:r>
              <a:rPr lang="en-US" sz="2000" dirty="0" smtClean="0">
                <a:solidFill>
                  <a:srgbClr val="FF0000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new </a:t>
            </a:r>
            <a:r>
              <a:rPr lang="en-US" sz="2000" dirty="0">
                <a:solidFill>
                  <a:srgbClr val="FF0000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data exploitation </a:t>
            </a:r>
            <a:r>
              <a:rPr lang="en-US" sz="2000" dirty="0" smtClean="0">
                <a:solidFill>
                  <a:srgbClr val="FF0000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techniques</a:t>
            </a:r>
            <a:r>
              <a:rPr lang="en-US" sz="2000" dirty="0" smtClean="0">
                <a:solidFill>
                  <a:srgbClr val="002569"/>
                </a:solidFill>
                <a:latin typeface="Quire Sans" panose="020B0502040400020003" pitchFamily="34" charset="0"/>
                <a:cs typeface="Quire Sans" panose="020B0502040400020003" pitchFamily="34" charset="0"/>
              </a:rPr>
              <a:t>, …) </a:t>
            </a:r>
            <a:endParaRPr lang="en-US" sz="2000" dirty="0">
              <a:solidFill>
                <a:srgbClr val="002569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75939"/>
            <a:ext cx="10420234" cy="779002"/>
          </a:xfrm>
        </p:spPr>
        <p:txBody>
          <a:bodyPr/>
          <a:lstStyle/>
          <a:p>
            <a:r>
              <a:rPr lang="en-AU" dirty="0" err="1" smtClean="0"/>
              <a:t>WGDisasters</a:t>
            </a:r>
            <a:r>
              <a:rPr lang="en-AU" dirty="0" smtClean="0"/>
              <a:t> </a:t>
            </a:r>
            <a:r>
              <a:rPr lang="en-AU" dirty="0"/>
              <a:t>Priorities 2022-2023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20E0AA3-A2FF-42D7-A2B3-99CCEB187B8E}"/>
              </a:ext>
            </a:extLst>
          </p:cNvPr>
          <p:cNvSpPr txBox="1"/>
          <p:nvPr/>
        </p:nvSpPr>
        <p:spPr>
          <a:xfrm>
            <a:off x="260220" y="5938242"/>
            <a:ext cx="11670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WG Disasters priorities 2024-2025 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being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Arial Black" panose="020B0A04020102020204" pitchFamily="34" charset="0"/>
                <a:cs typeface="72 Black" panose="020B0A04030603020204" pitchFamily="34" charset="0"/>
              </a:rPr>
              <a:t>defined by CONAE (incoming lead)</a:t>
            </a:r>
            <a:endParaRPr lang="en-US" sz="2000" dirty="0">
              <a:solidFill>
                <a:srgbClr val="002569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02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956609">
              <a:buClrTx/>
              <a:defRPr/>
            </a:pPr>
            <a:fld id="{EB81167D-292E-8142-ABF3-3BDF0609D345}" type="slidenum">
              <a:rPr lang="fr-FR" kern="1200"/>
              <a:pPr defTabSz="956609">
                <a:buClrTx/>
                <a:defRPr/>
              </a:pPr>
              <a:t>5</a:t>
            </a:fld>
            <a:endParaRPr lang="fr-FR" kern="12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18/02/2021</a:t>
            </a:r>
            <a:endParaRPr lang="en-US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1794" y="1468589"/>
            <a:ext cx="77157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Pilot and </a:t>
            </a:r>
            <a:r>
              <a:rPr lang="en-US" sz="2800" b="1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Demonstrator projects :</a:t>
            </a: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 </a:t>
            </a:r>
            <a:endParaRPr lang="en-US" sz="2800" dirty="0" smtClean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       </a:t>
            </a: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Wildfire </a:t>
            </a:r>
            <a:r>
              <a:rPr lang="en-US" sz="280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Pilot</a:t>
            </a: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                      </a:t>
            </a: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Flood (</a:t>
            </a:r>
            <a:r>
              <a:rPr lang="en-US" sz="280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GEO/LEO/SAR) Pilot</a:t>
            </a:r>
          </a:p>
          <a:p>
            <a:pPr marL="478304" lvl="1"/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   </a:t>
            </a: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Landslide Demonstrator      	</a:t>
            </a: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Volcano Demonstrator       	</a:t>
            </a:r>
            <a:endParaRPr lang="fr-FR" sz="280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Seismic </a:t>
            </a:r>
            <a:r>
              <a:rPr lang="en-US" sz="280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Hazards Demonstrator </a:t>
            </a:r>
            <a:endParaRPr lang="en-US" sz="280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pPr marL="821204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Recovery Observatory </a:t>
            </a:r>
            <a:r>
              <a:rPr lang="en-US" sz="280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Demonstrator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41491" y="1468589"/>
            <a:ext cx="429739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00026" lvl="1"/>
            <a:r>
              <a:rPr lang="en-US" sz="2800" b="1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Contribution to GEO :</a:t>
            </a:r>
          </a:p>
          <a:p>
            <a:pPr marL="200026" lvl="1"/>
            <a:endParaRPr lang="en-US" sz="2800" b="1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pPr marL="1089810" lvl="2" indent="-41148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GEO4DRM</a:t>
            </a:r>
          </a:p>
          <a:p>
            <a:pPr marL="1089810" lvl="2" indent="-41148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569"/>
                </a:solidFill>
                <a:latin typeface="Helvetica"/>
                <a:ea typeface="Arial Bold"/>
                <a:cs typeface="Arial" panose="020B0604020202020204" pitchFamily="34" charset="0"/>
              </a:rPr>
              <a:t>GSNL</a:t>
            </a:r>
            <a:endParaRPr lang="en-US" sz="280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pPr marL="678330" lvl="2"/>
            <a:endParaRPr lang="en-US" sz="2800" dirty="0">
              <a:solidFill>
                <a:srgbClr val="002569"/>
              </a:solidFill>
              <a:latin typeface="Helvetica"/>
              <a:ea typeface="Arial Bold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94" y="47157"/>
            <a:ext cx="9638611" cy="118272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25009" y="4053912"/>
            <a:ext cx="7466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….  Post </a:t>
            </a:r>
            <a:r>
              <a:rPr lang="fr-FR" sz="2400" b="1" dirty="0" err="1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Demo</a:t>
            </a:r>
            <a:r>
              <a:rPr lang="fr-FR" sz="2400" b="1" dirty="0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: G-VEWERS</a:t>
            </a:r>
          </a:p>
          <a:p>
            <a:endParaRPr lang="fr-FR" sz="1050" b="1" dirty="0" smtClean="0">
              <a:solidFill>
                <a:srgbClr val="7030A0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endParaRPr lang="fr-FR" sz="2400" b="1" dirty="0">
              <a:solidFill>
                <a:srgbClr val="7030A0"/>
              </a:solidFill>
              <a:latin typeface="Helvetica"/>
              <a:ea typeface="Arial Bold"/>
              <a:cs typeface="Arial" panose="020B0604020202020204" pitchFamily="34" charset="0"/>
            </a:endParaRPr>
          </a:p>
          <a:p>
            <a:r>
              <a:rPr lang="fr-FR" sz="2400" b="1" dirty="0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		   …. Post </a:t>
            </a:r>
            <a:r>
              <a:rPr lang="fr-FR" sz="2400" b="1" dirty="0" err="1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Demo</a:t>
            </a:r>
            <a:r>
              <a:rPr lang="fr-FR" sz="2400" b="1" dirty="0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: </a:t>
            </a:r>
            <a:r>
              <a:rPr lang="fr-FR" sz="2400" b="1" dirty="0" err="1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Pre-operational</a:t>
            </a:r>
            <a:r>
              <a:rPr lang="fr-FR" sz="2400" b="1" dirty="0" smtClean="0">
                <a:solidFill>
                  <a:srgbClr val="7030A0"/>
                </a:solidFill>
                <a:latin typeface="Helvetica"/>
                <a:ea typeface="Arial Bold"/>
                <a:cs typeface="Arial" panose="020B0604020202020204" pitchFamily="34" charset="0"/>
              </a:rPr>
              <a:t> RO </a:t>
            </a:r>
            <a:endParaRPr lang="fr-FR" sz="2400" b="1" dirty="0">
              <a:solidFill>
                <a:srgbClr val="7030A0"/>
              </a:solidFill>
              <a:latin typeface="Helvetica"/>
              <a:ea typeface="Arial Bold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2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6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277673" y="1474666"/>
            <a:ext cx="50937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Aims to improve geophysical scientific and </a:t>
            </a:r>
            <a:r>
              <a:rPr lang="en-US" sz="2000" dirty="0" err="1">
                <a:latin typeface="Quire Sans" panose="020B0502040400020003" pitchFamily="34" charset="0"/>
                <a:cs typeface="Quire Sans" panose="020B0502040400020003" pitchFamily="34" charset="0"/>
              </a:rPr>
              <a:t>geohazard</a:t>
            </a: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 assessment, promoting rapid and effective uptake of new science results for enhanced societal benefits in DRR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Voluntary international partnership.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-1" y="1026763"/>
            <a:ext cx="121911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0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endParaRPr lang="en-US" sz="2000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30560" y="2017767"/>
            <a:ext cx="4114800" cy="3284221"/>
            <a:chOff x="1205372" y="2169876"/>
            <a:chExt cx="4114800" cy="3284221"/>
          </a:xfrm>
        </p:grpSpPr>
        <p:pic>
          <p:nvPicPr>
            <p:cNvPr id="11" name="Picture 2" descr="http://geo-gsnl.org/wp-content/uploads/loghi-in-situ-partners-2019-300x9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372" y="4151076"/>
              <a:ext cx="4114800" cy="1303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GSN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5372" y="2169876"/>
              <a:ext cx="4114800" cy="1874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930560" y="5718406"/>
            <a:ext cx="35587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Lead :  Stefano Salvi, INGV</a:t>
            </a:r>
            <a:endParaRPr lang="fr-FR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54127" y="4563324"/>
            <a:ext cx="6492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Quire Sans" panose="020B0502040400020003" pitchFamily="34" charset="0"/>
                <a:cs typeface="Quire Sans" panose="020B0502040400020003" pitchFamily="34" charset="0"/>
              </a:rPr>
              <a:t>Volcanoes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 : </a:t>
            </a:r>
            <a:r>
              <a:rPr lang="en-US" sz="18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Hawaii 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; Iceland; Etna; </a:t>
            </a:r>
            <a:r>
              <a:rPr lang="en-US" sz="1800" dirty="0" err="1">
                <a:latin typeface="Quire Sans" panose="020B0502040400020003" pitchFamily="34" charset="0"/>
                <a:cs typeface="Quire Sans" panose="020B0502040400020003" pitchFamily="34" charset="0"/>
              </a:rPr>
              <a:t>Campi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1800" dirty="0" err="1">
                <a:latin typeface="Quire Sans" panose="020B0502040400020003" pitchFamily="34" charset="0"/>
                <a:cs typeface="Quire Sans" panose="020B0502040400020003" pitchFamily="34" charset="0"/>
              </a:rPr>
              <a:t>Flegrei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/Vesuvius; </a:t>
            </a:r>
            <a:r>
              <a:rPr lang="en-US" sz="1800" dirty="0" err="1">
                <a:latin typeface="Quire Sans" panose="020B0502040400020003" pitchFamily="34" charset="0"/>
                <a:cs typeface="Quire Sans" panose="020B0502040400020003" pitchFamily="34" charset="0"/>
              </a:rPr>
              <a:t>Taupo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 Ecuador; Southern Andes; Virunga; Kamchatka </a:t>
            </a:r>
            <a:r>
              <a:rPr lang="en-US" sz="1800" dirty="0" err="1">
                <a:latin typeface="Quire Sans" panose="020B0502040400020003" pitchFamily="34" charset="0"/>
                <a:cs typeface="Quire Sans" panose="020B0502040400020003" pitchFamily="34" charset="0"/>
              </a:rPr>
              <a:t>Kuriles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/>
            </a:r>
            <a:b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</a:br>
            <a:endParaRPr lang="en-US" sz="1800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r>
              <a:rPr lang="en-US" sz="1800" b="1" dirty="0">
                <a:latin typeface="Quire Sans" panose="020B0502040400020003" pitchFamily="34" charset="0"/>
                <a:cs typeface="Quire Sans" panose="020B0502040400020003" pitchFamily="34" charset="0"/>
              </a:rPr>
              <a:t>Faults / Earthquakes 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: Marmara Western North Anatolian fault ; </a:t>
            </a:r>
            <a:r>
              <a:rPr lang="en-US" sz="18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San 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Andreas Fault NL; China Earthquakes; </a:t>
            </a:r>
            <a:r>
              <a:rPr lang="en-US" sz="18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Nicaragua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; </a:t>
            </a:r>
            <a:r>
              <a:rPr lang="en-US" sz="1800" dirty="0" err="1" smtClean="0">
                <a:latin typeface="Quire Sans" panose="020B0502040400020003" pitchFamily="34" charset="0"/>
                <a:cs typeface="Quire Sans" panose="020B0502040400020003" pitchFamily="34" charset="0"/>
              </a:rPr>
              <a:t>Kahramanmaras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 </a:t>
            </a:r>
            <a:r>
              <a:rPr lang="en-US" sz="1800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Event </a:t>
            </a:r>
            <a:r>
              <a:rPr lang="en-US" sz="1800" dirty="0">
                <a:latin typeface="Quire Sans" panose="020B0502040400020003" pitchFamily="34" charset="0"/>
                <a:cs typeface="Quire Sans" panose="020B0502040400020003" pitchFamily="34" charset="0"/>
              </a:rPr>
              <a:t>Supersite </a:t>
            </a:r>
            <a:endParaRPr lang="fr-FR" sz="1800" b="1" dirty="0">
              <a:solidFill>
                <a:srgbClr val="78B832"/>
              </a:solidFill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5" name="AutoShape 2" descr="2 491 Tremblement De Terre Illustrations - Getty Images"/>
          <p:cNvSpPr>
            <a:spLocks noChangeAspect="1" noChangeArrowheads="1"/>
          </p:cNvSpPr>
          <p:nvPr/>
        </p:nvSpPr>
        <p:spPr bwMode="auto">
          <a:xfrm>
            <a:off x="155575" y="-306551"/>
            <a:ext cx="1871345" cy="119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3" y="194557"/>
            <a:ext cx="12015062" cy="779002"/>
          </a:xfrm>
        </p:spPr>
        <p:txBody>
          <a:bodyPr/>
          <a:lstStyle/>
          <a:p>
            <a:r>
              <a:rPr lang="en-AU" dirty="0" err="1"/>
              <a:t>Geohazards</a:t>
            </a:r>
            <a:r>
              <a:rPr lang="en-AU" dirty="0"/>
              <a:t> Supersites &amp; Natural </a:t>
            </a:r>
            <a:r>
              <a:rPr lang="en-AU" dirty="0" smtClean="0"/>
              <a:t>Lab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53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7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Landslide Demonstrator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85472" y="1465514"/>
            <a:ext cx="6142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Aims to demonstrate the effective exploitation of satellite EO across the full cycle of landslide disaster risk management (</a:t>
            </a:r>
            <a:r>
              <a:rPr lang="en-US" sz="2000" dirty="0" err="1">
                <a:latin typeface="Quire Sans" panose="020B0502040400020003" pitchFamily="34" charset="0"/>
                <a:cs typeface="Quire Sans" panose="020B0502040400020003" pitchFamily="34" charset="0"/>
              </a:rPr>
              <a:t>i</a:t>
            </a: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. e. preparedness, response, and recovery at global, regional, and local scales), including the possibility of multi-hazard focus on cascading impacts and risk.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303241" y="1184633"/>
            <a:ext cx="5486400" cy="5037438"/>
            <a:chOff x="137652" y="1229034"/>
            <a:chExt cx="5486400" cy="5037438"/>
          </a:xfrm>
        </p:grpSpPr>
        <p:grpSp>
          <p:nvGrpSpPr>
            <p:cNvPr id="15" name="Grouper 8"/>
            <p:cNvGrpSpPr/>
            <p:nvPr/>
          </p:nvGrpSpPr>
          <p:grpSpPr>
            <a:xfrm>
              <a:off x="137652" y="3057834"/>
              <a:ext cx="5486400" cy="3208638"/>
              <a:chOff x="304800" y="2743200"/>
              <a:chExt cx="5486400" cy="3208638"/>
            </a:xfrm>
          </p:grpSpPr>
          <p:pic>
            <p:nvPicPr>
              <p:cNvPr id="16" name="Imag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8059"/>
              <a:stretch/>
            </p:blipFill>
            <p:spPr>
              <a:xfrm>
                <a:off x="304800" y="2743200"/>
                <a:ext cx="5486400" cy="3200400"/>
              </a:xfrm>
              <a:prstGeom prst="rect">
                <a:avLst/>
              </a:prstGeom>
            </p:spPr>
          </p:pic>
          <p:sp>
            <p:nvSpPr>
              <p:cNvPr id="17" name="ZoneTexte 10"/>
              <p:cNvSpPr txBox="1"/>
              <p:nvPr/>
            </p:nvSpPr>
            <p:spPr>
              <a:xfrm>
                <a:off x="1410387" y="5674841"/>
                <a:ext cx="4380813" cy="2769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East France </a:t>
                </a:r>
                <a:r>
                  <a:rPr kumimoji="0" lang="mr-IN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–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March 2020 </a:t>
                </a:r>
                <a:r>
                  <a:rPr kumimoji="0" lang="mr-IN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–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</a:t>
                </a: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landslide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on high speed train TGV</a:t>
                </a:r>
              </a:p>
            </p:txBody>
          </p:sp>
        </p:grpSp>
        <p:grpSp>
          <p:nvGrpSpPr>
            <p:cNvPr id="18" name="Grouper 7"/>
            <p:cNvGrpSpPr/>
            <p:nvPr/>
          </p:nvGrpSpPr>
          <p:grpSpPr>
            <a:xfrm>
              <a:off x="290052" y="1229034"/>
              <a:ext cx="5181600" cy="2457254"/>
              <a:chOff x="3581400" y="2751438"/>
              <a:chExt cx="5181600" cy="2457254"/>
            </a:xfrm>
          </p:grpSpPr>
          <p:pic>
            <p:nvPicPr>
              <p:cNvPr id="19" name="Image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81400" y="2751438"/>
                <a:ext cx="5181600" cy="2457254"/>
              </a:xfrm>
              <a:prstGeom prst="rect">
                <a:avLst/>
              </a:prstGeom>
            </p:spPr>
          </p:pic>
          <p:sp>
            <p:nvSpPr>
              <p:cNvPr id="20" name="ZoneTexte 6"/>
              <p:cNvSpPr txBox="1"/>
              <p:nvPr/>
            </p:nvSpPr>
            <p:spPr>
              <a:xfrm>
                <a:off x="3657600" y="4904603"/>
                <a:ext cx="5104729" cy="2769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Elkhorn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city (Kentucky, US) </a:t>
                </a:r>
                <a:r>
                  <a:rPr kumimoji="0" lang="mr-IN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–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</a:t>
                </a: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February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2020 </a:t>
                </a:r>
                <a:r>
                  <a:rPr kumimoji="0" lang="mr-IN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–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</a:t>
                </a: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shallow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</a:t>
                </a: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landslide</a:t>
                </a:r>
                <a:r>
                  <a:rPr kumimoji="0" lang="fr-FR" sz="1200" b="0" i="0" u="none" strike="noStrike" cap="none" spc="0" normalizeH="0" baseline="0" dirty="0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 / </a:t>
                </a:r>
                <a:r>
                  <a:rPr kumimoji="0" lang="fr-FR" sz="1200" b="0" i="0" u="none" strike="noStrike" cap="none" spc="0" normalizeH="0" baseline="0" dirty="0" err="1">
                    <a:ln>
                      <a:noFill/>
                    </a:ln>
                    <a:solidFill>
                      <a:srgbClr val="002569"/>
                    </a:solidFill>
                    <a:effectLst/>
                    <a:uFillTx/>
                  </a:rPr>
                  <a:t>mudflow</a:t>
                </a:r>
                <a:endParaRPr kumimoji="0" lang="fr-FR" sz="1200" b="0" i="0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</a:endParaRPr>
              </a:p>
            </p:txBody>
          </p:sp>
        </p:grpSp>
      </p:grpSp>
      <p:sp>
        <p:nvSpPr>
          <p:cNvPr id="12" name="TextBox 9"/>
          <p:cNvSpPr txBox="1"/>
          <p:nvPr/>
        </p:nvSpPr>
        <p:spPr>
          <a:xfrm>
            <a:off x="6496991" y="5251167"/>
            <a:ext cx="5519664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/>
            <a:r>
              <a:rPr lang="en-US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Demonstrator Leads: </a:t>
            </a:r>
            <a:r>
              <a:rPr lang="en-CA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Pukar Amatya, NASA; </a:t>
            </a:r>
            <a:endParaRPr lang="fr-FR" sz="20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pPr algn="r"/>
            <a:r>
              <a:rPr lang="en-CA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Jean-Philippe Malet, </a:t>
            </a:r>
            <a:r>
              <a:rPr lang="en-CA" sz="20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UNISTRA/EOST; </a:t>
            </a:r>
            <a:r>
              <a:rPr lang="fr-FR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Jonathan </a:t>
            </a:r>
            <a:r>
              <a:rPr lang="fr-FR" sz="2000" b="1" dirty="0" err="1" smtClean="0">
                <a:latin typeface="Quire Sans" panose="020B0502040400020003" pitchFamily="34" charset="0"/>
                <a:cs typeface="Quire Sans" panose="020B0502040400020003" pitchFamily="34" charset="0"/>
              </a:rPr>
              <a:t>Godt</a:t>
            </a:r>
            <a:r>
              <a:rPr lang="fr-FR" sz="20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, USGS</a:t>
            </a:r>
            <a:endParaRPr lang="fr-FR" sz="20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  <a:p>
            <a:endParaRPr lang="fr-FR" sz="2000" b="1" dirty="0">
              <a:latin typeface="Quire Sans" panose="020B0502040400020003" pitchFamily="34" charset="0"/>
              <a:cs typeface="Quire Sans" panose="020B050204040002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8553" y="4312448"/>
            <a:ext cx="11301045" cy="954107"/>
          </a:xfrm>
          <a:prstGeom prst="rect">
            <a:avLst/>
          </a:prstGeom>
          <a:ln w="19050">
            <a:solidFill>
              <a:srgbClr val="78B832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Twofold approach with continued science globally but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uptake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of existing methodologies for insurance users (semi-commercial)</a:t>
            </a:r>
          </a:p>
        </p:txBody>
      </p:sp>
    </p:spTree>
    <p:extLst>
      <p:ext uri="{BB962C8B-B14F-4D97-AF65-F5344CB8AC3E}">
        <p14:creationId xmlns:p14="http://schemas.microsoft.com/office/powerpoint/2010/main" val="120602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F5B438-112E-4A4C-865C-78D791EE0E8E}"/>
              </a:ext>
            </a:extLst>
          </p:cNvPr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400" b="1" dirty="0">
                <a:solidFill>
                  <a:schemeClr val="accent1"/>
                </a:solidFill>
              </a:rPr>
              <a:t>Slide </a:t>
            </a:r>
            <a:fld id="{F7E43D5E-19EF-489C-A403-232B1D029F8F}" type="slidenum">
              <a:rPr lang="en-AU" sz="1400" b="1" smtClean="0">
                <a:solidFill>
                  <a:schemeClr val="accent1"/>
                </a:solidFill>
              </a:rPr>
              <a:t>8</a:t>
            </a:fld>
            <a:endParaRPr lang="en-AU" sz="1400" b="1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C179D-6239-4241-8FED-0423002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Volcano Demonstrator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5103" y="1156736"/>
            <a:ext cx="5154800" cy="373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Aims to evaluate the utility of remote sensing data for anticipating, detecting, and tracking volcanic eruptions.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Supports EO applications that promote volcanic disaster risk reduction worldwide.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dirty="0">
                <a:latin typeface="Quire Sans" panose="020B0502040400020003" pitchFamily="34" charset="0"/>
                <a:cs typeface="Quire Sans" panose="020B0502040400020003" pitchFamily="34" charset="0"/>
              </a:rPr>
              <a:t>Focus on high-risk volcanoes in areas where monitoring is not currently well developed (LAC, Africa, SE Asia).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85" y="5910488"/>
            <a:ext cx="1199056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Demonstrator Leads: Mike Poland, </a:t>
            </a:r>
            <a:r>
              <a:rPr lang="en-US" sz="2000" b="1" dirty="0" smtClean="0">
                <a:latin typeface="Quire Sans" panose="020B0502040400020003" pitchFamily="34" charset="0"/>
                <a:cs typeface="Quire Sans" panose="020B0502040400020003" pitchFamily="34" charset="0"/>
              </a:rPr>
              <a:t>USGS;  Simona Zoffoli, ASI; Susi </a:t>
            </a:r>
            <a:r>
              <a:rPr lang="en-US" sz="2000" b="1" dirty="0">
                <a:latin typeface="Quire Sans" panose="020B0502040400020003" pitchFamily="34" charset="0"/>
                <a:cs typeface="Quire Sans" panose="020B0502040400020003" pitchFamily="34" charset="0"/>
              </a:rPr>
              <a:t>Ebmeier, University of Leeds.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241B69-93CA-443E-B1FD-285280081C75}"/>
              </a:ext>
            </a:extLst>
          </p:cNvPr>
          <p:cNvGrpSpPr/>
          <p:nvPr/>
        </p:nvGrpSpPr>
        <p:grpSpPr>
          <a:xfrm>
            <a:off x="5569014" y="1218949"/>
            <a:ext cx="6197601" cy="3673297"/>
            <a:chOff x="76200" y="1219200"/>
            <a:chExt cx="8458200" cy="4917122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EC0DDA-CE0A-4CE7-A1E6-717982BCDF9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" y="1219200"/>
              <a:ext cx="8458200" cy="4917122"/>
            </a:xfrm>
            <a:prstGeom prst="rect">
              <a:avLst/>
            </a:prstGeom>
            <a:grpFill/>
            <a:ln w="12700">
              <a:noFill/>
            </a:ln>
          </p:spPr>
        </p:pic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3268F8-5378-49EF-8DE1-8976B11DCBF2}"/>
                </a:ext>
              </a:extLst>
            </p:cNvPr>
            <p:cNvSpPr/>
            <p:nvPr/>
          </p:nvSpPr>
          <p:spPr>
            <a:xfrm>
              <a:off x="1473158" y="2869753"/>
              <a:ext cx="1512495" cy="2457805"/>
            </a:xfrm>
            <a:custGeom>
              <a:avLst/>
              <a:gdLst>
                <a:gd name="connsiteX0" fmla="*/ 168812 w 2025747"/>
                <a:gd name="connsiteY0" fmla="*/ 0 h 3291840"/>
                <a:gd name="connsiteX1" fmla="*/ 168812 w 2025747"/>
                <a:gd name="connsiteY1" fmla="*/ 56270 h 3291840"/>
                <a:gd name="connsiteX2" fmla="*/ 0 w 2025747"/>
                <a:gd name="connsiteY2" fmla="*/ 98473 h 3291840"/>
                <a:gd name="connsiteX3" fmla="*/ 379827 w 2025747"/>
                <a:gd name="connsiteY3" fmla="*/ 731520 h 3291840"/>
                <a:gd name="connsiteX4" fmla="*/ 801858 w 2025747"/>
                <a:gd name="connsiteY4" fmla="*/ 1125415 h 3291840"/>
                <a:gd name="connsiteX5" fmla="*/ 1181686 w 2025747"/>
                <a:gd name="connsiteY5" fmla="*/ 1885070 h 3291840"/>
                <a:gd name="connsiteX6" fmla="*/ 1434904 w 2025747"/>
                <a:gd name="connsiteY6" fmla="*/ 3277772 h 3291840"/>
                <a:gd name="connsiteX7" fmla="*/ 1674055 w 2025747"/>
                <a:gd name="connsiteY7" fmla="*/ 3291840 h 3291840"/>
                <a:gd name="connsiteX8" fmla="*/ 1800664 w 2025747"/>
                <a:gd name="connsiteY8" fmla="*/ 3108960 h 3291840"/>
                <a:gd name="connsiteX9" fmla="*/ 1702190 w 2025747"/>
                <a:gd name="connsiteY9" fmla="*/ 2883877 h 3291840"/>
                <a:gd name="connsiteX10" fmla="*/ 1659987 w 2025747"/>
                <a:gd name="connsiteY10" fmla="*/ 2475913 h 3291840"/>
                <a:gd name="connsiteX11" fmla="*/ 1856935 w 2025747"/>
                <a:gd name="connsiteY11" fmla="*/ 1814732 h 3291840"/>
                <a:gd name="connsiteX12" fmla="*/ 1885070 w 2025747"/>
                <a:gd name="connsiteY12" fmla="*/ 1617784 h 3291840"/>
                <a:gd name="connsiteX13" fmla="*/ 1491175 w 2025747"/>
                <a:gd name="connsiteY13" fmla="*/ 1181686 h 3291840"/>
                <a:gd name="connsiteX14" fmla="*/ 1772529 w 2025747"/>
                <a:gd name="connsiteY14" fmla="*/ 956603 h 3291840"/>
                <a:gd name="connsiteX15" fmla="*/ 2025747 w 2025747"/>
                <a:gd name="connsiteY15" fmla="*/ 773723 h 3291840"/>
                <a:gd name="connsiteX16" fmla="*/ 2011680 w 2025747"/>
                <a:gd name="connsiteY16" fmla="*/ 548640 h 3291840"/>
                <a:gd name="connsiteX17" fmla="*/ 1871003 w 2025747"/>
                <a:gd name="connsiteY17" fmla="*/ 407963 h 3291840"/>
                <a:gd name="connsiteX18" fmla="*/ 1364566 w 2025747"/>
                <a:gd name="connsiteY18" fmla="*/ 675249 h 3291840"/>
                <a:gd name="connsiteX19" fmla="*/ 1026941 w 2025747"/>
                <a:gd name="connsiteY19" fmla="*/ 450166 h 3291840"/>
                <a:gd name="connsiteX20" fmla="*/ 562707 w 2025747"/>
                <a:gd name="connsiteY20" fmla="*/ 196947 h 3291840"/>
                <a:gd name="connsiteX21" fmla="*/ 422030 w 2025747"/>
                <a:gd name="connsiteY21" fmla="*/ 112541 h 3291840"/>
                <a:gd name="connsiteX22" fmla="*/ 168812 w 2025747"/>
                <a:gd name="connsiteY22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25747" h="3291840">
                  <a:moveTo>
                    <a:pt x="168812" y="0"/>
                  </a:moveTo>
                  <a:lnTo>
                    <a:pt x="168812" y="56270"/>
                  </a:lnTo>
                  <a:lnTo>
                    <a:pt x="0" y="98473"/>
                  </a:lnTo>
                  <a:lnTo>
                    <a:pt x="379827" y="731520"/>
                  </a:lnTo>
                  <a:lnTo>
                    <a:pt x="801858" y="1125415"/>
                  </a:lnTo>
                  <a:lnTo>
                    <a:pt x="1181686" y="1885070"/>
                  </a:lnTo>
                  <a:lnTo>
                    <a:pt x="1434904" y="3277772"/>
                  </a:lnTo>
                  <a:lnTo>
                    <a:pt x="1674055" y="3291840"/>
                  </a:lnTo>
                  <a:lnTo>
                    <a:pt x="1800664" y="3108960"/>
                  </a:lnTo>
                  <a:lnTo>
                    <a:pt x="1702190" y="2883877"/>
                  </a:lnTo>
                  <a:lnTo>
                    <a:pt x="1659987" y="2475913"/>
                  </a:lnTo>
                  <a:lnTo>
                    <a:pt x="1856935" y="1814732"/>
                  </a:lnTo>
                  <a:lnTo>
                    <a:pt x="1885070" y="1617784"/>
                  </a:lnTo>
                  <a:lnTo>
                    <a:pt x="1491175" y="1181686"/>
                  </a:lnTo>
                  <a:lnTo>
                    <a:pt x="1772529" y="956603"/>
                  </a:lnTo>
                  <a:lnTo>
                    <a:pt x="2025747" y="773723"/>
                  </a:lnTo>
                  <a:lnTo>
                    <a:pt x="2011680" y="548640"/>
                  </a:lnTo>
                  <a:lnTo>
                    <a:pt x="1871003" y="407963"/>
                  </a:lnTo>
                  <a:lnTo>
                    <a:pt x="1364566" y="675249"/>
                  </a:lnTo>
                  <a:lnTo>
                    <a:pt x="1026941" y="450166"/>
                  </a:lnTo>
                  <a:lnTo>
                    <a:pt x="562707" y="196947"/>
                  </a:lnTo>
                  <a:lnTo>
                    <a:pt x="422030" y="112541"/>
                  </a:lnTo>
                  <a:lnTo>
                    <a:pt x="168812" y="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89852DF-D4B0-4104-856A-0B4A92765C9A}"/>
                </a:ext>
              </a:extLst>
            </p:cNvPr>
            <p:cNvSpPr/>
            <p:nvPr/>
          </p:nvSpPr>
          <p:spPr>
            <a:xfrm>
              <a:off x="6420277" y="2985290"/>
              <a:ext cx="2006156" cy="1428468"/>
            </a:xfrm>
            <a:custGeom>
              <a:avLst/>
              <a:gdLst>
                <a:gd name="connsiteX0" fmla="*/ 2489981 w 2686929"/>
                <a:gd name="connsiteY0" fmla="*/ 1913206 h 1913206"/>
                <a:gd name="connsiteX1" fmla="*/ 2686929 w 2686929"/>
                <a:gd name="connsiteY1" fmla="*/ 1688123 h 1913206"/>
                <a:gd name="connsiteX2" fmla="*/ 2447778 w 2686929"/>
                <a:gd name="connsiteY2" fmla="*/ 1167619 h 1913206"/>
                <a:gd name="connsiteX3" fmla="*/ 2152357 w 2686929"/>
                <a:gd name="connsiteY3" fmla="*/ 1012874 h 1913206"/>
                <a:gd name="connsiteX4" fmla="*/ 1856935 w 2686929"/>
                <a:gd name="connsiteY4" fmla="*/ 914400 h 1913206"/>
                <a:gd name="connsiteX5" fmla="*/ 1589649 w 2686929"/>
                <a:gd name="connsiteY5" fmla="*/ 900333 h 1913206"/>
                <a:gd name="connsiteX6" fmla="*/ 1294227 w 2686929"/>
                <a:gd name="connsiteY6" fmla="*/ 872197 h 1913206"/>
                <a:gd name="connsiteX7" fmla="*/ 1209821 w 2686929"/>
                <a:gd name="connsiteY7" fmla="*/ 590843 h 1913206"/>
                <a:gd name="connsiteX8" fmla="*/ 1111347 w 2686929"/>
                <a:gd name="connsiteY8" fmla="*/ 365760 h 1913206"/>
                <a:gd name="connsiteX9" fmla="*/ 1111347 w 2686929"/>
                <a:gd name="connsiteY9" fmla="*/ 140677 h 1913206"/>
                <a:gd name="connsiteX10" fmla="*/ 1055077 w 2686929"/>
                <a:gd name="connsiteY10" fmla="*/ 0 h 1913206"/>
                <a:gd name="connsiteX11" fmla="*/ 914400 w 2686929"/>
                <a:gd name="connsiteY11" fmla="*/ 0 h 1913206"/>
                <a:gd name="connsiteX12" fmla="*/ 829993 w 2686929"/>
                <a:gd name="connsiteY12" fmla="*/ 196948 h 1913206"/>
                <a:gd name="connsiteX13" fmla="*/ 829993 w 2686929"/>
                <a:gd name="connsiteY13" fmla="*/ 436099 h 1913206"/>
                <a:gd name="connsiteX14" fmla="*/ 872197 w 2686929"/>
                <a:gd name="connsiteY14" fmla="*/ 604911 h 1913206"/>
                <a:gd name="connsiteX15" fmla="*/ 773723 w 2686929"/>
                <a:gd name="connsiteY15" fmla="*/ 773723 h 1913206"/>
                <a:gd name="connsiteX16" fmla="*/ 759655 w 2686929"/>
                <a:gd name="connsiteY16" fmla="*/ 900333 h 1913206"/>
                <a:gd name="connsiteX17" fmla="*/ 900332 w 2686929"/>
                <a:gd name="connsiteY17" fmla="*/ 1026942 h 1913206"/>
                <a:gd name="connsiteX18" fmla="*/ 703384 w 2686929"/>
                <a:gd name="connsiteY18" fmla="*/ 1055077 h 1913206"/>
                <a:gd name="connsiteX19" fmla="*/ 492369 w 2686929"/>
                <a:gd name="connsiteY19" fmla="*/ 900333 h 1913206"/>
                <a:gd name="connsiteX20" fmla="*/ 351692 w 2686929"/>
                <a:gd name="connsiteY20" fmla="*/ 773723 h 1913206"/>
                <a:gd name="connsiteX21" fmla="*/ 267286 w 2686929"/>
                <a:gd name="connsiteY21" fmla="*/ 590843 h 1913206"/>
                <a:gd name="connsiteX22" fmla="*/ 196947 w 2686929"/>
                <a:gd name="connsiteY22" fmla="*/ 422031 h 1913206"/>
                <a:gd name="connsiteX23" fmla="*/ 0 w 2686929"/>
                <a:gd name="connsiteY23" fmla="*/ 407963 h 1913206"/>
                <a:gd name="connsiteX24" fmla="*/ 14067 w 2686929"/>
                <a:gd name="connsiteY24" fmla="*/ 647114 h 1913206"/>
                <a:gd name="connsiteX25" fmla="*/ 98473 w 2686929"/>
                <a:gd name="connsiteY25" fmla="*/ 928468 h 1913206"/>
                <a:gd name="connsiteX26" fmla="*/ 225083 w 2686929"/>
                <a:gd name="connsiteY26" fmla="*/ 1125416 h 1913206"/>
                <a:gd name="connsiteX27" fmla="*/ 407963 w 2686929"/>
                <a:gd name="connsiteY27" fmla="*/ 1237957 h 1913206"/>
                <a:gd name="connsiteX28" fmla="*/ 703384 w 2686929"/>
                <a:gd name="connsiteY28" fmla="*/ 1336431 h 1913206"/>
                <a:gd name="connsiteX29" fmla="*/ 1055077 w 2686929"/>
                <a:gd name="connsiteY29" fmla="*/ 1336431 h 1913206"/>
                <a:gd name="connsiteX30" fmla="*/ 1322363 w 2686929"/>
                <a:gd name="connsiteY30" fmla="*/ 1237957 h 1913206"/>
                <a:gd name="connsiteX31" fmla="*/ 1533378 w 2686929"/>
                <a:gd name="connsiteY31" fmla="*/ 1237957 h 1913206"/>
                <a:gd name="connsiteX32" fmla="*/ 1744393 w 2686929"/>
                <a:gd name="connsiteY32" fmla="*/ 1322363 h 1913206"/>
                <a:gd name="connsiteX33" fmla="*/ 2011680 w 2686929"/>
                <a:gd name="connsiteY33" fmla="*/ 1364566 h 1913206"/>
                <a:gd name="connsiteX34" fmla="*/ 2152357 w 2686929"/>
                <a:gd name="connsiteY34" fmla="*/ 1575582 h 1913206"/>
                <a:gd name="connsiteX35" fmla="*/ 2489981 w 2686929"/>
                <a:gd name="connsiteY35" fmla="*/ 1913206 h 1913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86929" h="1913206">
                  <a:moveTo>
                    <a:pt x="2489981" y="1913206"/>
                  </a:moveTo>
                  <a:lnTo>
                    <a:pt x="2686929" y="1688123"/>
                  </a:lnTo>
                  <a:lnTo>
                    <a:pt x="2447778" y="1167619"/>
                  </a:lnTo>
                  <a:lnTo>
                    <a:pt x="2152357" y="1012874"/>
                  </a:lnTo>
                  <a:lnTo>
                    <a:pt x="1856935" y="914400"/>
                  </a:lnTo>
                  <a:lnTo>
                    <a:pt x="1589649" y="900333"/>
                  </a:lnTo>
                  <a:lnTo>
                    <a:pt x="1294227" y="872197"/>
                  </a:lnTo>
                  <a:lnTo>
                    <a:pt x="1209821" y="590843"/>
                  </a:lnTo>
                  <a:lnTo>
                    <a:pt x="1111347" y="365760"/>
                  </a:lnTo>
                  <a:lnTo>
                    <a:pt x="1111347" y="140677"/>
                  </a:lnTo>
                  <a:lnTo>
                    <a:pt x="1055077" y="0"/>
                  </a:lnTo>
                  <a:lnTo>
                    <a:pt x="914400" y="0"/>
                  </a:lnTo>
                  <a:lnTo>
                    <a:pt x="829993" y="196948"/>
                  </a:lnTo>
                  <a:lnTo>
                    <a:pt x="829993" y="436099"/>
                  </a:lnTo>
                  <a:lnTo>
                    <a:pt x="872197" y="604911"/>
                  </a:lnTo>
                  <a:lnTo>
                    <a:pt x="773723" y="773723"/>
                  </a:lnTo>
                  <a:lnTo>
                    <a:pt x="759655" y="900333"/>
                  </a:lnTo>
                  <a:lnTo>
                    <a:pt x="900332" y="1026942"/>
                  </a:lnTo>
                  <a:lnTo>
                    <a:pt x="703384" y="1055077"/>
                  </a:lnTo>
                  <a:lnTo>
                    <a:pt x="492369" y="900333"/>
                  </a:lnTo>
                  <a:lnTo>
                    <a:pt x="351692" y="773723"/>
                  </a:lnTo>
                  <a:lnTo>
                    <a:pt x="267286" y="590843"/>
                  </a:lnTo>
                  <a:lnTo>
                    <a:pt x="196947" y="422031"/>
                  </a:lnTo>
                  <a:lnTo>
                    <a:pt x="0" y="407963"/>
                  </a:lnTo>
                  <a:lnTo>
                    <a:pt x="14067" y="647114"/>
                  </a:lnTo>
                  <a:lnTo>
                    <a:pt x="98473" y="928468"/>
                  </a:lnTo>
                  <a:lnTo>
                    <a:pt x="225083" y="1125416"/>
                  </a:lnTo>
                  <a:lnTo>
                    <a:pt x="407963" y="1237957"/>
                  </a:lnTo>
                  <a:lnTo>
                    <a:pt x="703384" y="1336431"/>
                  </a:lnTo>
                  <a:lnTo>
                    <a:pt x="1055077" y="1336431"/>
                  </a:lnTo>
                  <a:lnTo>
                    <a:pt x="1322363" y="1237957"/>
                  </a:lnTo>
                  <a:lnTo>
                    <a:pt x="1533378" y="1237957"/>
                  </a:lnTo>
                  <a:lnTo>
                    <a:pt x="1744393" y="1322363"/>
                  </a:lnTo>
                  <a:lnTo>
                    <a:pt x="2011680" y="1364566"/>
                  </a:lnTo>
                  <a:lnTo>
                    <a:pt x="2152357" y="1575582"/>
                  </a:lnTo>
                  <a:lnTo>
                    <a:pt x="2489981" y="1913206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B416BA8F-9B9C-4790-9998-7F76932F5A71}"/>
                </a:ext>
              </a:extLst>
            </p:cNvPr>
            <p:cNvSpPr/>
            <p:nvPr/>
          </p:nvSpPr>
          <p:spPr>
            <a:xfrm>
              <a:off x="3644900" y="2895600"/>
              <a:ext cx="1968500" cy="1333500"/>
            </a:xfrm>
            <a:custGeom>
              <a:avLst/>
              <a:gdLst>
                <a:gd name="connsiteX0" fmla="*/ 25400 w 1968500"/>
                <a:gd name="connsiteY0" fmla="*/ 254000 h 1333500"/>
                <a:gd name="connsiteX1" fmla="*/ 0 w 1968500"/>
                <a:gd name="connsiteY1" fmla="*/ 571500 h 1333500"/>
                <a:gd name="connsiteX2" fmla="*/ 546100 w 1968500"/>
                <a:gd name="connsiteY2" fmla="*/ 558800 h 1333500"/>
                <a:gd name="connsiteX3" fmla="*/ 812800 w 1968500"/>
                <a:gd name="connsiteY3" fmla="*/ 889000 h 1333500"/>
                <a:gd name="connsiteX4" fmla="*/ 1104900 w 1968500"/>
                <a:gd name="connsiteY4" fmla="*/ 711200 h 1333500"/>
                <a:gd name="connsiteX5" fmla="*/ 1219200 w 1968500"/>
                <a:gd name="connsiteY5" fmla="*/ 711200 h 1333500"/>
                <a:gd name="connsiteX6" fmla="*/ 1358900 w 1968500"/>
                <a:gd name="connsiteY6" fmla="*/ 1066800 h 1333500"/>
                <a:gd name="connsiteX7" fmla="*/ 1549400 w 1968500"/>
                <a:gd name="connsiteY7" fmla="*/ 1295400 h 1333500"/>
                <a:gd name="connsiteX8" fmla="*/ 1828800 w 1968500"/>
                <a:gd name="connsiteY8" fmla="*/ 1333500 h 1333500"/>
                <a:gd name="connsiteX9" fmla="*/ 1917700 w 1968500"/>
                <a:gd name="connsiteY9" fmla="*/ 990600 h 1333500"/>
                <a:gd name="connsiteX10" fmla="*/ 1663700 w 1968500"/>
                <a:gd name="connsiteY10" fmla="*/ 965200 h 1333500"/>
                <a:gd name="connsiteX11" fmla="*/ 1689100 w 1968500"/>
                <a:gd name="connsiteY11" fmla="*/ 774700 h 1333500"/>
                <a:gd name="connsiteX12" fmla="*/ 1778000 w 1968500"/>
                <a:gd name="connsiteY12" fmla="*/ 533400 h 1333500"/>
                <a:gd name="connsiteX13" fmla="*/ 1968500 w 1968500"/>
                <a:gd name="connsiteY13" fmla="*/ 419100 h 1333500"/>
                <a:gd name="connsiteX14" fmla="*/ 1866900 w 1968500"/>
                <a:gd name="connsiteY14" fmla="*/ 317500 h 1333500"/>
                <a:gd name="connsiteX15" fmla="*/ 1562100 w 1968500"/>
                <a:gd name="connsiteY15" fmla="*/ 317500 h 1333500"/>
                <a:gd name="connsiteX16" fmla="*/ 1143000 w 1968500"/>
                <a:gd name="connsiteY16" fmla="*/ 0 h 1333500"/>
                <a:gd name="connsiteX17" fmla="*/ 1016000 w 1968500"/>
                <a:gd name="connsiteY17" fmla="*/ 50800 h 1333500"/>
                <a:gd name="connsiteX18" fmla="*/ 25400 w 1968500"/>
                <a:gd name="connsiteY18" fmla="*/ 2540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68500" h="1333500">
                  <a:moveTo>
                    <a:pt x="25400" y="254000"/>
                  </a:moveTo>
                  <a:lnTo>
                    <a:pt x="0" y="571500"/>
                  </a:lnTo>
                  <a:lnTo>
                    <a:pt x="546100" y="558800"/>
                  </a:lnTo>
                  <a:lnTo>
                    <a:pt x="812800" y="889000"/>
                  </a:lnTo>
                  <a:lnTo>
                    <a:pt x="1104900" y="711200"/>
                  </a:lnTo>
                  <a:lnTo>
                    <a:pt x="1219200" y="711200"/>
                  </a:lnTo>
                  <a:lnTo>
                    <a:pt x="1358900" y="1066800"/>
                  </a:lnTo>
                  <a:lnTo>
                    <a:pt x="1549400" y="1295400"/>
                  </a:lnTo>
                  <a:lnTo>
                    <a:pt x="1828800" y="1333500"/>
                  </a:lnTo>
                  <a:lnTo>
                    <a:pt x="1917700" y="990600"/>
                  </a:lnTo>
                  <a:lnTo>
                    <a:pt x="1663700" y="965200"/>
                  </a:lnTo>
                  <a:lnTo>
                    <a:pt x="1689100" y="774700"/>
                  </a:lnTo>
                  <a:lnTo>
                    <a:pt x="1778000" y="533400"/>
                  </a:lnTo>
                  <a:lnTo>
                    <a:pt x="1968500" y="419100"/>
                  </a:lnTo>
                  <a:lnTo>
                    <a:pt x="1866900" y="317500"/>
                  </a:lnTo>
                  <a:lnTo>
                    <a:pt x="1562100" y="317500"/>
                  </a:lnTo>
                  <a:lnTo>
                    <a:pt x="1143000" y="0"/>
                  </a:lnTo>
                  <a:lnTo>
                    <a:pt x="1016000" y="50800"/>
                  </a:lnTo>
                  <a:lnTo>
                    <a:pt x="25400" y="254000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176048" y="5094041"/>
            <a:ext cx="11957414" cy="954107"/>
          </a:xfrm>
          <a:prstGeom prst="rect">
            <a:avLst/>
          </a:prstGeom>
          <a:noFill/>
          <a:ln w="19050">
            <a:solidFill>
              <a:srgbClr val="78B832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Science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driver with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long-term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science objectives and quick </a:t>
            </a:r>
            <a:r>
              <a:rPr lang="en-U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response. </a:t>
            </a:r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Evolution </a:t>
            </a:r>
            <a:r>
              <a:rPr lang="fr-F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towards</a:t>
            </a:r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 </a:t>
            </a:r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a </a:t>
            </a:r>
            <a:r>
              <a:rPr lang="fr-FR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virtual</a:t>
            </a:r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 </a:t>
            </a:r>
            <a:r>
              <a:rPr lang="fr-FR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volcanoes</a:t>
            </a:r>
            <a:r>
              <a:rPr lang="fr-FR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 </a:t>
            </a:r>
            <a:r>
              <a:rPr lang="fr-FR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8B832"/>
                </a:solidFill>
              </a:rPr>
              <a:t>observatory</a:t>
            </a:r>
            <a:r>
              <a:rPr lang="fr-FR" sz="1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fr-FR" sz="1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26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54F14-ECE9-B07D-3F56-A9148ACE338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11658601" cy="5333999"/>
          </a:xfrm>
        </p:spPr>
        <p:txBody>
          <a:bodyPr/>
          <a:lstStyle/>
          <a:p>
            <a:pPr marL="457200" indent="-457200">
              <a:buNone/>
            </a:pPr>
            <a:r>
              <a:rPr lang="en-US" sz="2400" dirty="0"/>
              <a:t>Q: 	How do we achieve the goals of the global volcanology community to better monitor volcanoes and mitigate their hazards?</a:t>
            </a:r>
          </a:p>
          <a:p>
            <a:pPr marL="457200" indent="-457200">
              <a:spcAft>
                <a:spcPts val="1200"/>
              </a:spcAft>
              <a:buNone/>
            </a:pPr>
            <a:r>
              <a:rPr lang="en-US" sz="2400" dirty="0"/>
              <a:t>A: 	Create a permanent </a:t>
            </a:r>
            <a:r>
              <a:rPr lang="en-US" sz="2400" b="1" dirty="0"/>
              <a:t>Global Volcano Early Warning and Eruption Response System </a:t>
            </a:r>
            <a:r>
              <a:rPr lang="en-US" sz="2400" b="1" dirty="0" smtClean="0"/>
              <a:t>     </a:t>
            </a:r>
            <a:r>
              <a:rPr lang="en-US" sz="2400" dirty="0" smtClean="0"/>
              <a:t>(</a:t>
            </a:r>
            <a:r>
              <a:rPr lang="en-US" sz="2400" b="1" dirty="0"/>
              <a:t>G-VEWERS</a:t>
            </a:r>
            <a:r>
              <a:rPr lang="en-US" sz="2400" dirty="0"/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Permanent virtual facility for remote volcano monitoring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Biennial renewable quotas (akin to Supersites)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Made possible by best-effort contributions from academic institutions, volcano observatories, and space agencies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Leverage local capacity for monitoring and support local needs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Timely response to hazardous volcanic eruptions (dozens per year, daily monitoring needed)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Tracking of restless volcanoes (~200 per year, weekly monitoring needed)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Background monitoring of quiescent volcanoes (~1400, quarterly to every few years needed)</a:t>
            </a:r>
          </a:p>
          <a:p>
            <a:pPr lvl="1">
              <a:spcAft>
                <a:spcPts val="600"/>
              </a:spcAft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DC76CB-9F0A-291F-8C14-345F10DFA69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342663" y="279148"/>
            <a:ext cx="8390595" cy="61210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Volcano Proposal to CEOS Plenary 2023 : </a:t>
            </a:r>
            <a:r>
              <a:rPr lang="en-US" b="1" dirty="0" smtClean="0">
                <a:solidFill>
                  <a:schemeClr val="tx2"/>
                </a:solidFill>
              </a:rPr>
              <a:t>G-VEWERS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42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2830</Words>
  <Application>Microsoft Office PowerPoint</Application>
  <PresentationFormat>Grand écran</PresentationFormat>
  <Paragraphs>312</Paragraphs>
  <Slides>20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20</vt:i4>
      </vt:variant>
    </vt:vector>
  </HeadingPairs>
  <TitlesOfParts>
    <vt:vector size="39" baseType="lpstr">
      <vt:lpstr>ＭＳ Ｐゴシック</vt:lpstr>
      <vt:lpstr>72 Black</vt:lpstr>
      <vt:lpstr>Arial</vt:lpstr>
      <vt:lpstr>Arial Black</vt:lpstr>
      <vt:lpstr>Arial Bold</vt:lpstr>
      <vt:lpstr>Avenir</vt:lpstr>
      <vt:lpstr>Calibri</vt:lpstr>
      <vt:lpstr>Century Gothic</vt:lpstr>
      <vt:lpstr>Courier New</vt:lpstr>
      <vt:lpstr>Droid Serif</vt:lpstr>
      <vt:lpstr>Helvetica</vt:lpstr>
      <vt:lpstr>Noto Sans Symbols</vt:lpstr>
      <vt:lpstr>Proxima Nova Regular</vt:lpstr>
      <vt:lpstr>Quire Sans</vt:lpstr>
      <vt:lpstr>Tahoma</vt:lpstr>
      <vt:lpstr>Times New Roman</vt:lpstr>
      <vt:lpstr>Wingdings</vt:lpstr>
      <vt:lpstr>ceos</vt:lpstr>
      <vt:lpstr>1_Office Theme</vt:lpstr>
      <vt:lpstr> CEOS WG Disasters   an updated overview for WGISS#56</vt:lpstr>
      <vt:lpstr>Overview</vt:lpstr>
      <vt:lpstr>WGDisasters fundamentals</vt:lpstr>
      <vt:lpstr>WGDisasters Priorities 2022-2023</vt:lpstr>
      <vt:lpstr>Présentation PowerPoint</vt:lpstr>
      <vt:lpstr>Geohazards Supersites &amp; Natural Lab</vt:lpstr>
      <vt:lpstr>Landslide Demonstrator</vt:lpstr>
      <vt:lpstr>Volcano Demonstrator</vt:lpstr>
      <vt:lpstr>Présentation PowerPoint</vt:lpstr>
      <vt:lpstr>Présentation PowerPoint</vt:lpstr>
      <vt:lpstr>Présentation PowerPoint</vt:lpstr>
      <vt:lpstr>Recovery Observatory (RO) Demonstrator</vt:lpstr>
      <vt:lpstr>Summary of RO Demo activations</vt:lpstr>
      <vt:lpstr>RO Demo partner contributions</vt:lpstr>
      <vt:lpstr>Présentation PowerPoint</vt:lpstr>
      <vt:lpstr>Action Plan Proposal for 2024-2026 Establishment of pre-Operational RO</vt:lpstr>
      <vt:lpstr>Présentation PowerPoint</vt:lpstr>
      <vt:lpstr>Sustainability Challenges</vt:lpstr>
      <vt:lpstr>Links to other CEOS WGs and to GEO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 Technical Workshop 2022 Presentation Template and Guidance</dc:title>
  <dc:subject/>
  <dc:creator>Riza Singh</dc:creator>
  <cp:keywords/>
  <dc:description/>
  <cp:lastModifiedBy>deboissezonh</cp:lastModifiedBy>
  <cp:revision>81</cp:revision>
  <cp:lastPrinted>2022-09-15T07:17:48Z</cp:lastPrinted>
  <dcterms:modified xsi:type="dcterms:W3CDTF">2023-10-26T09:27:42Z</dcterms:modified>
  <cp:category/>
</cp:coreProperties>
</file>