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Lst>
  <p:notesMasterIdLst>
    <p:notesMasterId r:id="rId16"/>
  </p:notesMasterIdLst>
  <p:sldIdLst>
    <p:sldId id="256" r:id="rId2"/>
    <p:sldId id="265" r:id="rId3"/>
    <p:sldId id="381" r:id="rId4"/>
    <p:sldId id="382" r:id="rId5"/>
    <p:sldId id="371" r:id="rId6"/>
    <p:sldId id="259" r:id="rId7"/>
    <p:sldId id="372" r:id="rId8"/>
    <p:sldId id="380" r:id="rId9"/>
    <p:sldId id="373" r:id="rId10"/>
    <p:sldId id="374" r:id="rId11"/>
    <p:sldId id="376" r:id="rId12"/>
    <p:sldId id="377" r:id="rId13"/>
    <p:sldId id="378" r:id="rId14"/>
    <p:sldId id="379" r:id="rId15"/>
  </p:sldIdLst>
  <p:sldSz cx="12192000" cy="6858000"/>
  <p:notesSz cx="6858000" cy="9144000"/>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Piepgras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124" autoAdjust="0"/>
    <p:restoredTop sz="86473" autoAdjust="0"/>
  </p:normalViewPr>
  <p:slideViewPr>
    <p:cSldViewPr snapToGrid="0">
      <p:cViewPr varScale="1">
        <p:scale>
          <a:sx n="58" d="100"/>
          <a:sy n="58" d="100"/>
        </p:scale>
        <p:origin x="296" y="1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Google Shape;3;n">
            <a:extLst>
              <a:ext uri="{FF2B5EF4-FFF2-40B4-BE49-F238E27FC236}">
                <a16:creationId xmlns:a16="http://schemas.microsoft.com/office/drawing/2014/main" id="{B557A123-C6E1-FD7B-8AC7-C6FCF59328C9}"/>
              </a:ext>
            </a:extLst>
          </p:cNvPr>
          <p:cNvSpPr>
            <a:spLocks noGrp="1" noRot="1" noChangeAspect="1"/>
          </p:cNvSpPr>
          <p:nvPr>
            <p:ph type="sldImg" idx="2"/>
          </p:nvPr>
        </p:nvSpPr>
        <p:spPr bwMode="auto">
          <a:xfrm>
            <a:off x="1143000" y="685800"/>
            <a:ext cx="4572000" cy="3429000"/>
          </a:xfrm>
          <a:custGeom>
            <a:avLst/>
            <a:gdLst>
              <a:gd name="T0" fmla="*/ 0 w 120000"/>
              <a:gd name="T1" fmla="*/ 0 h 120000"/>
              <a:gd name="T2" fmla="*/ 4572000 w 120000"/>
              <a:gd name="T3" fmla="*/ 0 h 120000"/>
              <a:gd name="T4" fmla="*/ 4572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099" name="Google Shape;4;n">
            <a:extLst>
              <a:ext uri="{FF2B5EF4-FFF2-40B4-BE49-F238E27FC236}">
                <a16:creationId xmlns:a16="http://schemas.microsoft.com/office/drawing/2014/main" id="{69729CFD-D38C-4F9E-2468-67CBC5BA1A91}"/>
              </a:ext>
            </a:extLst>
          </p:cNvPr>
          <p:cNvSpPr txBox="1">
            <a:spLocks noGrp="1" noChangeArrowheads="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914400" lvl="1"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371600" lvl="2"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828800" lvl="3"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286000" lvl="4"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6" name="Google Shape;63;p1:notes">
            <a:extLst>
              <a:ext uri="{FF2B5EF4-FFF2-40B4-BE49-F238E27FC236}">
                <a16:creationId xmlns:a16="http://schemas.microsoft.com/office/drawing/2014/main" id="{63394F6C-CA53-5CA1-88A3-B37E6788B272}"/>
              </a:ext>
            </a:extLst>
          </p:cNvPr>
          <p:cNvSpPr txBox="1">
            <a:spLocks noGrp="1" noChangeArrowheads="1"/>
          </p:cNvSpPr>
          <p:nvPr>
            <p:ph type="body" idx="1"/>
          </p:nvPr>
        </p:nvSpPr>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
        <p:nvSpPr>
          <p:cNvPr id="6147" name="Google Shape;64;p1:notes">
            <a:extLst>
              <a:ext uri="{FF2B5EF4-FFF2-40B4-BE49-F238E27FC236}">
                <a16:creationId xmlns:a16="http://schemas.microsoft.com/office/drawing/2014/main" id="{CD24270A-C651-6658-0B00-AE495F0DEE10}"/>
              </a:ext>
            </a:extLst>
          </p:cNvPr>
          <p:cNvSpPr>
            <a:spLocks noGrp="1" noRot="1" noChangeAspect="1" noTextEdit="1"/>
          </p:cNvSpPr>
          <p:nvPr>
            <p:ph type="sldImg" idx="2"/>
          </p:nvPr>
        </p:nvSpPr>
        <p:spPr>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4" name="Google Shape;8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8288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368156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2" name="Google Shape;12;p2">
            <a:extLst>
              <a:ext uri="{FF2B5EF4-FFF2-40B4-BE49-F238E27FC236}">
                <a16:creationId xmlns:a16="http://schemas.microsoft.com/office/drawing/2014/main" id="{38D26D58-2C2E-8609-6F41-55A81269B217}"/>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251" y="225239"/>
            <a:ext cx="9864725" cy="664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oogle Shape;13;p2">
            <a:extLst>
              <a:ext uri="{FF2B5EF4-FFF2-40B4-BE49-F238E27FC236}">
                <a16:creationId xmlns:a16="http://schemas.microsoft.com/office/drawing/2014/main" id="{90B3D49C-AAF1-26F2-5F62-6049539056D9}"/>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t="-113"/>
          <a:stretch>
            <a:fillRect/>
          </a:stretch>
        </p:blipFill>
        <p:spPr bwMode="auto">
          <a:xfrm>
            <a:off x="2824163" y="4824413"/>
            <a:ext cx="539115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oogle Shape;14;p2" descr="A picture containing nature&#10;&#10;Description automatically generated">
            <a:extLst>
              <a:ext uri="{FF2B5EF4-FFF2-40B4-BE49-F238E27FC236}">
                <a16:creationId xmlns:a16="http://schemas.microsoft.com/office/drawing/2014/main" id="{EF415073-D0F5-4916-234A-B3B9ABA34FD8}"/>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7250" y="0"/>
            <a:ext cx="371475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Google Shape;16;p2">
            <a:extLst>
              <a:ext uri="{FF2B5EF4-FFF2-40B4-BE49-F238E27FC236}">
                <a16:creationId xmlns:a16="http://schemas.microsoft.com/office/drawing/2014/main" id="{67D30F28-65F9-D71A-8C37-C43B89BEBF24}"/>
              </a:ext>
            </a:extLst>
          </p:cNvPr>
          <p:cNvSpPr/>
          <p:nvPr/>
        </p:nvSpPr>
        <p:spPr>
          <a:xfrm flipH="1">
            <a:off x="-4763" y="-14288"/>
            <a:ext cx="12198351" cy="6873876"/>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lIns="91425" tIns="45700" rIns="91425" bIns="45700" anchor="ctr"/>
          <a:lstStyle/>
          <a:p>
            <a:pPr algn="ctr" eaLnBrk="1" fontAlgn="auto" hangingPunct="1">
              <a:spcBef>
                <a:spcPts val="0"/>
              </a:spcBef>
              <a:spcAft>
                <a:spcPts val="0"/>
              </a:spcAft>
              <a:buClr>
                <a:srgbClr val="000000"/>
              </a:buClr>
              <a:buFont typeface="Arial"/>
              <a:buNone/>
              <a:defRPr/>
            </a:pPr>
            <a:endParaRPr sz="1800" kern="0" dirty="0">
              <a:solidFill>
                <a:schemeClr val="lt1"/>
              </a:solidFill>
              <a:latin typeface="Arial"/>
              <a:ea typeface="Arial"/>
              <a:cs typeface="Arial"/>
              <a:sym typeface="Arial"/>
            </a:endParaRPr>
          </a:p>
        </p:txBody>
      </p:sp>
      <p:pic>
        <p:nvPicPr>
          <p:cNvPr id="6" name="Google Shape;17;p2">
            <a:extLst>
              <a:ext uri="{FF2B5EF4-FFF2-40B4-BE49-F238E27FC236}">
                <a16:creationId xmlns:a16="http://schemas.microsoft.com/office/drawing/2014/main" id="{37F27908-036B-82C1-E853-A06891FCEFCB}"/>
              </a:ext>
            </a:extLst>
          </p:cNvPr>
          <p:cNvPicPr preferRelativeResize="0"/>
          <p:nvPr/>
        </p:nvPicPr>
        <p:blipFill rotWithShape="1">
          <a:blip r:embed="rId5">
            <a:alphaModFix/>
          </a:blip>
          <a:srcRect/>
          <a:stretch/>
        </p:blipFill>
        <p:spPr>
          <a:xfrm>
            <a:off x="138113" y="5311775"/>
            <a:ext cx="2738437" cy="1508125"/>
          </a:xfrm>
          <a:prstGeom prst="rect">
            <a:avLst/>
          </a:prstGeom>
          <a:noFill/>
          <a:ln>
            <a:noFill/>
          </a:ln>
          <a:effectLst>
            <a:outerShdw blurRad="50800" dist="38100" dir="2700000" algn="tl" rotWithShape="0">
              <a:srgbClr val="000000">
                <a:alpha val="40000"/>
              </a:srgbClr>
            </a:outerShdw>
          </a:effectLst>
        </p:spPr>
      </p:pic>
      <p:pic>
        <p:nvPicPr>
          <p:cNvPr id="7" name="Google Shape;18;p2">
            <a:extLst>
              <a:ext uri="{FF2B5EF4-FFF2-40B4-BE49-F238E27FC236}">
                <a16:creationId xmlns:a16="http://schemas.microsoft.com/office/drawing/2014/main" id="{55ED65A1-4E6C-D3F6-2DD3-0249F8F20187}"/>
              </a:ext>
            </a:extLst>
          </p:cNvPr>
          <p:cNvPicPr preferRelativeResize="0"/>
          <p:nvPr userDrawn="1"/>
        </p:nvPicPr>
        <p:blipFill rotWithShape="1">
          <a:blip r:embed="rId6">
            <a:alphaModFix amt="34000"/>
          </a:blip>
          <a:srcRect l="32582" t="2399" r="8554" b="-8773"/>
          <a:stretch/>
        </p:blipFill>
        <p:spPr>
          <a:xfrm rot="5400000">
            <a:off x="5734286" y="-1016167"/>
            <a:ext cx="5455273" cy="7480884"/>
          </a:xfrm>
          <a:prstGeom prst="rtTriangle">
            <a:avLst/>
          </a:prstGeom>
          <a:noFill/>
          <a:ln>
            <a:noFill/>
          </a:ln>
        </p:spPr>
      </p:pic>
      <p:pic>
        <p:nvPicPr>
          <p:cNvPr id="8" name="Google Shape;19;p2">
            <a:extLst>
              <a:ext uri="{FF2B5EF4-FFF2-40B4-BE49-F238E27FC236}">
                <a16:creationId xmlns:a16="http://schemas.microsoft.com/office/drawing/2014/main" id="{7251F513-1A0F-387E-5F80-60C2366933CF}"/>
              </a:ext>
            </a:extLst>
          </p:cNvPr>
          <p:cNvPicPr preferRelativeResize="0"/>
          <p:nvPr/>
        </p:nvPicPr>
        <p:blipFill rotWithShape="1">
          <a:blip r:embed="rId6">
            <a:alphaModFix amt="34000"/>
          </a:blip>
          <a:srcRect l="54016" t="36081" r="11355" b="673"/>
          <a:stretch/>
        </p:blipFill>
        <p:spPr>
          <a:xfrm rot="16200000">
            <a:off x="5792642" y="4819952"/>
            <a:ext cx="1719709" cy="2366806"/>
          </a:xfrm>
          <a:prstGeom prst="rtTriangle">
            <a:avLst/>
          </a:prstGeom>
          <a:noFill/>
          <a:ln>
            <a:noFill/>
          </a:ln>
        </p:spPr>
      </p:pic>
      <p:sp>
        <p:nvSpPr>
          <p:cNvPr id="9" name="TextBox 13">
            <a:extLst>
              <a:ext uri="{FF2B5EF4-FFF2-40B4-BE49-F238E27FC236}">
                <a16:creationId xmlns:a16="http://schemas.microsoft.com/office/drawing/2014/main" id="{75649351-DAF3-FA58-65E4-C39A0F87593F}"/>
              </a:ext>
            </a:extLst>
          </p:cNvPr>
          <p:cNvSpPr txBox="1">
            <a:spLocks noChangeArrowheads="1"/>
          </p:cNvSpPr>
          <p:nvPr userDrawn="1"/>
        </p:nvSpPr>
        <p:spPr bwMode="auto">
          <a:xfrm>
            <a:off x="5565775" y="4899025"/>
            <a:ext cx="6310313" cy="1668463"/>
          </a:xfrm>
          <a:prstGeom prst="rect">
            <a:avLst/>
          </a:prstGeom>
          <a:noFill/>
          <a:ln>
            <a:noFill/>
          </a:ln>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lnSpc>
                <a:spcPct val="150000"/>
              </a:lnSpc>
              <a:defRPr/>
            </a:pPr>
            <a:r>
              <a:rPr lang="en-GB" altLang="en-US" b="1" dirty="0">
                <a:solidFill>
                  <a:schemeClr val="bg1"/>
                </a:solidFill>
              </a:rPr>
              <a:t>Sohre</a:t>
            </a:r>
            <a:endParaRPr lang="en-GB" altLang="en-US" dirty="0">
              <a:solidFill>
                <a:schemeClr val="bg1"/>
              </a:solidFill>
            </a:endParaRPr>
          </a:p>
          <a:p>
            <a:pPr algn="r" eaLnBrk="1" hangingPunct="1">
              <a:lnSpc>
                <a:spcPct val="150000"/>
              </a:lnSpc>
              <a:defRPr/>
            </a:pPr>
            <a:r>
              <a:rPr lang="en-GB" altLang="en-US" b="1" dirty="0">
                <a:solidFill>
                  <a:schemeClr val="bg1"/>
                </a:solidFill>
              </a:rPr>
              <a:t>Agenda ID: 2023.10.26_09.00</a:t>
            </a:r>
            <a:endParaRPr lang="en-GB" altLang="en-US" dirty="0">
              <a:solidFill>
                <a:schemeClr val="bg1"/>
              </a:solidFill>
            </a:endParaRPr>
          </a:p>
          <a:p>
            <a:pPr algn="r" eaLnBrk="1" hangingPunct="1">
              <a:lnSpc>
                <a:spcPct val="150000"/>
              </a:lnSpc>
              <a:defRPr/>
            </a:pPr>
            <a:r>
              <a:rPr lang="en-GB" altLang="en-US" b="1" dirty="0">
                <a:solidFill>
                  <a:schemeClr val="bg1"/>
                </a:solidFill>
              </a:rPr>
              <a:t>WGISS-56</a:t>
            </a:r>
          </a:p>
          <a:p>
            <a:pPr algn="r" eaLnBrk="1" hangingPunct="1">
              <a:lnSpc>
                <a:spcPct val="150000"/>
              </a:lnSpc>
              <a:defRPr/>
            </a:pPr>
            <a:r>
              <a:rPr lang="en-GB" altLang="en-US" b="1" dirty="0">
                <a:solidFill>
                  <a:schemeClr val="bg1"/>
                </a:solidFill>
              </a:rPr>
              <a:t>Paris, France (CNES)</a:t>
            </a:r>
          </a:p>
          <a:p>
            <a:pPr algn="r" eaLnBrk="1" hangingPunct="1">
              <a:lnSpc>
                <a:spcPct val="150000"/>
              </a:lnSpc>
              <a:defRPr/>
            </a:pPr>
            <a:r>
              <a:rPr lang="en-GB" altLang="en-US" b="1" dirty="0">
                <a:solidFill>
                  <a:schemeClr val="bg1"/>
                </a:solidFill>
              </a:rPr>
              <a:t>24-26 October, 2023</a:t>
            </a:r>
          </a:p>
        </p:txBody>
      </p:sp>
      <p:sp>
        <p:nvSpPr>
          <p:cNvPr id="20" name="Google Shape;20;p2"/>
          <p:cNvSpPr txBox="1">
            <a:spLocks noGrp="1"/>
          </p:cNvSpPr>
          <p:nvPr>
            <p:ph type="title"/>
          </p:nvPr>
        </p:nvSpPr>
        <p:spPr>
          <a:xfrm>
            <a:off x="176047" y="175938"/>
            <a:ext cx="6157185" cy="39726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8000"/>
              <a:buFont typeface="Arial"/>
              <a:buNone/>
              <a:defRPr sz="8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Tree>
    <p:extLst>
      <p:ext uri="{BB962C8B-B14F-4D97-AF65-F5344CB8AC3E}">
        <p14:creationId xmlns:p14="http://schemas.microsoft.com/office/powerpoint/2010/main" val="609236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 name="Google Shape;22;p3">
            <a:extLst>
              <a:ext uri="{FF2B5EF4-FFF2-40B4-BE49-F238E27FC236}">
                <a16:creationId xmlns:a16="http://schemas.microsoft.com/office/drawing/2014/main" id="{9C61445A-E290-B991-4B2C-B4B12890B011}"/>
              </a:ext>
            </a:extLst>
          </p:cNvPr>
          <p:cNvSpPr>
            <a:spLocks noChangeArrowheads="1"/>
          </p:cNvSpPr>
          <p:nvPr/>
        </p:nvSpPr>
        <p:spPr bwMode="auto">
          <a:xfrm>
            <a:off x="0" y="0"/>
            <a:ext cx="12192000" cy="1038225"/>
          </a:xfrm>
          <a:prstGeom prst="rect">
            <a:avLst/>
          </a:prstGeom>
          <a:solidFill>
            <a:schemeClr val="accent1"/>
          </a:solidFill>
          <a:ln>
            <a:noFill/>
          </a:ln>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endParaRPr lang="en-US" altLang="en-US" sz="1800">
              <a:solidFill>
                <a:srgbClr val="44546A"/>
              </a:solidFill>
            </a:endParaRPr>
          </a:p>
        </p:txBody>
      </p:sp>
      <p:pic>
        <p:nvPicPr>
          <p:cNvPr id="3" name="Google Shape;23;p3">
            <a:extLst>
              <a:ext uri="{FF2B5EF4-FFF2-40B4-BE49-F238E27FC236}">
                <a16:creationId xmlns:a16="http://schemas.microsoft.com/office/drawing/2014/main" id="{4E4605FD-8A17-2FBD-142C-B0EEA09E1407}"/>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l="-2840" t="39268" r="51340" b="35419"/>
          <a:stretch>
            <a:fillRect/>
          </a:stretch>
        </p:blipFill>
        <p:spPr bwMode="auto">
          <a:xfrm>
            <a:off x="9304338" y="0"/>
            <a:ext cx="2887662"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oogle Shape;24;p3">
            <a:extLst>
              <a:ext uri="{FF2B5EF4-FFF2-40B4-BE49-F238E27FC236}">
                <a16:creationId xmlns:a16="http://schemas.microsoft.com/office/drawing/2014/main" id="{A3921E32-F671-3A84-38A8-4D416E2BBDBA}"/>
              </a:ext>
            </a:extLst>
          </p:cNvPr>
          <p:cNvPicPr preferRelativeResize="0"/>
          <p:nvPr/>
        </p:nvPicPr>
        <p:blipFill rotWithShape="1">
          <a:blip r:embed="rId3">
            <a:alphaModFix/>
          </a:blip>
          <a:srcRect/>
          <a:stretch/>
        </p:blipFill>
        <p:spPr>
          <a:xfrm>
            <a:off x="9791700" y="111125"/>
            <a:ext cx="2027238" cy="803275"/>
          </a:xfrm>
          <a:prstGeom prst="rect">
            <a:avLst/>
          </a:prstGeom>
          <a:noFill/>
          <a:ln>
            <a:noFill/>
          </a:ln>
          <a:effectLst>
            <a:outerShdw blurRad="50800" dist="38100" dir="2700000" algn="tl" rotWithShape="0">
              <a:srgbClr val="000000">
                <a:alpha val="40000"/>
              </a:srgbClr>
            </a:outerShdw>
          </a:effectLst>
        </p:spPr>
      </p:pic>
      <p:sp>
        <p:nvSpPr>
          <p:cNvPr id="5" name="Google Shape;25;p3">
            <a:extLst>
              <a:ext uri="{FF2B5EF4-FFF2-40B4-BE49-F238E27FC236}">
                <a16:creationId xmlns:a16="http://schemas.microsoft.com/office/drawing/2014/main" id="{16C84B8B-5D50-BA6D-1B64-838121EBD166}"/>
              </a:ext>
            </a:extLst>
          </p:cNvPr>
          <p:cNvSpPr/>
          <p:nvPr/>
        </p:nvSpPr>
        <p:spPr>
          <a:xfrm>
            <a:off x="-1588" y="6573838"/>
            <a:ext cx="12193588" cy="284162"/>
          </a:xfrm>
          <a:prstGeom prst="rect">
            <a:avLst/>
          </a:prstGeom>
          <a:solidFill>
            <a:schemeClr val="accent4"/>
          </a:solidFill>
          <a:ln>
            <a:noFill/>
          </a:ln>
        </p:spPr>
        <p:txBody>
          <a:bodyPr spcFirstLastPara="1" lIns="91425" tIns="45700" rIns="91425" bIns="45700" anchor="ctr"/>
          <a:lstStyle/>
          <a:p>
            <a:pPr algn="ctr" eaLnBrk="1" fontAlgn="auto" hangingPunct="1">
              <a:spcBef>
                <a:spcPts val="0"/>
              </a:spcBef>
              <a:spcAft>
                <a:spcPts val="0"/>
              </a:spcAft>
              <a:buClr>
                <a:srgbClr val="000000"/>
              </a:buClr>
              <a:buFont typeface="Arial"/>
              <a:buNone/>
              <a:defRPr/>
            </a:pPr>
            <a:endParaRPr sz="1800" kern="0">
              <a:solidFill>
                <a:schemeClr val="dk2"/>
              </a:solidFill>
              <a:latin typeface="Arial"/>
              <a:ea typeface="Arial"/>
              <a:cs typeface="Arial"/>
              <a:sym typeface="Arial"/>
            </a:endParaRPr>
          </a:p>
        </p:txBody>
      </p:sp>
      <p:sp>
        <p:nvSpPr>
          <p:cNvPr id="6" name="Google Shape;26;p3">
            <a:extLst>
              <a:ext uri="{FF2B5EF4-FFF2-40B4-BE49-F238E27FC236}">
                <a16:creationId xmlns:a16="http://schemas.microsoft.com/office/drawing/2014/main" id="{47A65A4C-270D-076E-8A20-C42459DF0A89}"/>
              </a:ext>
            </a:extLst>
          </p:cNvPr>
          <p:cNvSpPr>
            <a:spLocks noChangeArrowheads="1"/>
          </p:cNvSpPr>
          <p:nvPr/>
        </p:nvSpPr>
        <p:spPr bwMode="auto">
          <a:xfrm rot="10800000" flipH="1">
            <a:off x="-4763" y="6540500"/>
            <a:ext cx="12196763" cy="58738"/>
          </a:xfrm>
          <a:prstGeom prst="rect">
            <a:avLst/>
          </a:prstGeom>
          <a:solidFill>
            <a:schemeClr val="accent1"/>
          </a:solidFill>
          <a:ln>
            <a:noFill/>
          </a:ln>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endParaRPr lang="en-US" altLang="en-US" sz="1800">
              <a:solidFill>
                <a:srgbClr val="44546A"/>
              </a:solidFill>
            </a:endParaRPr>
          </a:p>
        </p:txBody>
      </p:sp>
      <p:sp>
        <p:nvSpPr>
          <p:cNvPr id="7" name="Google Shape;27;p3">
            <a:extLst>
              <a:ext uri="{FF2B5EF4-FFF2-40B4-BE49-F238E27FC236}">
                <a16:creationId xmlns:a16="http://schemas.microsoft.com/office/drawing/2014/main" id="{2B819710-5D6A-0D8E-B9CA-9B5685D97970}"/>
              </a:ext>
            </a:extLst>
          </p:cNvPr>
          <p:cNvSpPr txBox="1">
            <a:spLocks noChangeArrowheads="1"/>
          </p:cNvSpPr>
          <p:nvPr/>
        </p:nvSpPr>
        <p:spPr bwMode="auto">
          <a:xfrm>
            <a:off x="10266363" y="6573838"/>
            <a:ext cx="1924050" cy="307975"/>
          </a:xfrm>
          <a:prstGeom prst="rect">
            <a:avLst/>
          </a:prstGeom>
          <a:noFill/>
          <a:ln>
            <a:noFill/>
          </a:ln>
        </p:spPr>
        <p:txBody>
          <a:bodyPr lIns="91425" tIns="45700" rIns="91425" bIns="4570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defRPr/>
            </a:pPr>
            <a:r>
              <a:rPr lang="en-GB" altLang="en-US" b="1">
                <a:solidFill>
                  <a:schemeClr val="accent1"/>
                </a:solidFill>
              </a:rPr>
              <a:t>Slide </a:t>
            </a:r>
            <a:fld id="{861C592C-8932-455A-BD3B-29C4D9B2D823}" type="slidenum">
              <a:rPr lang="en-GB" altLang="en-US" b="1" smtClean="0">
                <a:solidFill>
                  <a:schemeClr val="accent1"/>
                </a:solidFill>
              </a:rPr>
              <a:pPr algn="r" eaLnBrk="1" hangingPunct="1">
                <a:defRPr/>
              </a:pPr>
              <a:t>‹#›</a:t>
            </a:fld>
            <a:endParaRPr lang="en-US" altLang="en-US" b="1">
              <a:solidFill>
                <a:schemeClr val="accent1"/>
              </a:solidFill>
            </a:endParaRPr>
          </a:p>
        </p:txBody>
      </p:sp>
      <p:sp>
        <p:nvSpPr>
          <p:cNvPr id="8" name="Google Shape;28;p3">
            <a:extLst>
              <a:ext uri="{FF2B5EF4-FFF2-40B4-BE49-F238E27FC236}">
                <a16:creationId xmlns:a16="http://schemas.microsoft.com/office/drawing/2014/main" id="{86D8FD6C-6A7E-14AA-C236-46BAECB2BF39}"/>
              </a:ext>
            </a:extLst>
          </p:cNvPr>
          <p:cNvSpPr txBox="1">
            <a:spLocks noChangeArrowheads="1"/>
          </p:cNvSpPr>
          <p:nvPr userDrawn="1"/>
        </p:nvSpPr>
        <p:spPr bwMode="auto">
          <a:xfrm>
            <a:off x="-23813" y="6562725"/>
            <a:ext cx="4924426" cy="307975"/>
          </a:xfrm>
          <a:prstGeom prst="rect">
            <a:avLst/>
          </a:prstGeom>
          <a:noFill/>
          <a:ln>
            <a:noFill/>
          </a:ln>
        </p:spPr>
        <p:txBody>
          <a:bodyPr lIns="91425" tIns="45700" rIns="91425" bIns="4570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r>
              <a:rPr lang="en-GB" altLang="en-US" b="1" dirty="0">
                <a:solidFill>
                  <a:schemeClr val="accent1"/>
                </a:solidFill>
              </a:rPr>
              <a:t>WGISS-56, October 24-26, 2023</a:t>
            </a:r>
            <a:endParaRPr lang="en-US" altLang="en-US" dirty="0"/>
          </a:p>
        </p:txBody>
      </p:sp>
      <p:sp>
        <p:nvSpPr>
          <p:cNvPr id="29" name="Google Shape;29;p3"/>
          <p:cNvSpPr txBox="1">
            <a:spLocks noGrp="1"/>
          </p:cNvSpPr>
          <p:nvPr>
            <p:ph type="body" idx="1"/>
          </p:nvPr>
        </p:nvSpPr>
        <p:spPr>
          <a:xfrm>
            <a:off x="324233" y="1558533"/>
            <a:ext cx="11495400" cy="466287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30" name="Google Shape;30;p3"/>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9815713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1">
            <a:extLst>
              <a:ext uri="{FF2B5EF4-FFF2-40B4-BE49-F238E27FC236}">
                <a16:creationId xmlns:a16="http://schemas.microsoft.com/office/drawing/2014/main" id="{1564102B-7061-8420-8BB4-8119A20489E0}"/>
              </a:ext>
            </a:extLst>
          </p:cNvPr>
          <p:cNvSpPr>
            <a:spLocks noChangeArrowheads="1"/>
          </p:cNvSpPr>
          <p:nvPr/>
        </p:nvSpPr>
        <p:spPr bwMode="auto">
          <a:xfrm>
            <a:off x="0" y="0"/>
            <a:ext cx="12192000" cy="1038225"/>
          </a:xfrm>
          <a:prstGeom prst="rect">
            <a:avLst/>
          </a:prstGeom>
          <a:solidFill>
            <a:schemeClr val="accent1"/>
          </a:solidFill>
          <a:ln>
            <a:noFill/>
          </a:ln>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endParaRPr lang="en-US" altLang="en-US" sz="1800">
              <a:solidFill>
                <a:srgbClr val="44546A"/>
              </a:solidFill>
            </a:endParaRPr>
          </a:p>
        </p:txBody>
      </p:sp>
      <p:pic>
        <p:nvPicPr>
          <p:cNvPr id="1027" name="Google Shape;7;p1">
            <a:extLst>
              <a:ext uri="{FF2B5EF4-FFF2-40B4-BE49-F238E27FC236}">
                <a16:creationId xmlns:a16="http://schemas.microsoft.com/office/drawing/2014/main" id="{C0BCB177-AE0A-0D18-C9C7-0E06B05AA8F1}"/>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2840" t="39268" r="51340" b="35419"/>
          <a:stretch>
            <a:fillRect/>
          </a:stretch>
        </p:blipFill>
        <p:spPr bwMode="auto">
          <a:xfrm>
            <a:off x="9304338" y="0"/>
            <a:ext cx="2887662"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oogle Shape;8;p1">
            <a:extLst>
              <a:ext uri="{FF2B5EF4-FFF2-40B4-BE49-F238E27FC236}">
                <a16:creationId xmlns:a16="http://schemas.microsoft.com/office/drawing/2014/main" id="{9BCB9D55-9DCE-7789-39EB-81AF05BE5C43}"/>
              </a:ext>
            </a:extLst>
          </p:cNvPr>
          <p:cNvPicPr preferRelativeResize="0"/>
          <p:nvPr/>
        </p:nvPicPr>
        <p:blipFill rotWithShape="1">
          <a:blip r:embed="rId5">
            <a:alphaModFix/>
          </a:blip>
          <a:srcRect/>
          <a:stretch/>
        </p:blipFill>
        <p:spPr>
          <a:xfrm>
            <a:off x="9791700" y="111125"/>
            <a:ext cx="2027238" cy="803275"/>
          </a:xfrm>
          <a:prstGeom prst="rect">
            <a:avLst/>
          </a:prstGeom>
          <a:noFill/>
          <a:ln>
            <a:noFill/>
          </a:ln>
          <a:effectLst>
            <a:outerShdw blurRad="50800" dist="38100" dir="2700000" algn="tl" rotWithShape="0">
              <a:srgbClr val="000000">
                <a:alpha val="40000"/>
              </a:srgbClr>
            </a:outerShdw>
          </a:effectLst>
        </p:spPr>
      </p:pic>
      <p:sp>
        <p:nvSpPr>
          <p:cNvPr id="9" name="Google Shape;9;p1">
            <a:extLst>
              <a:ext uri="{FF2B5EF4-FFF2-40B4-BE49-F238E27FC236}">
                <a16:creationId xmlns:a16="http://schemas.microsoft.com/office/drawing/2014/main" id="{01AF0270-DBCE-057E-8955-97F9B2A0FB40}"/>
              </a:ext>
            </a:extLst>
          </p:cNvPr>
          <p:cNvSpPr/>
          <p:nvPr/>
        </p:nvSpPr>
        <p:spPr>
          <a:xfrm>
            <a:off x="-1588" y="6573838"/>
            <a:ext cx="12193588" cy="284162"/>
          </a:xfrm>
          <a:prstGeom prst="rect">
            <a:avLst/>
          </a:prstGeom>
          <a:solidFill>
            <a:schemeClr val="accent4"/>
          </a:solidFill>
          <a:ln>
            <a:noFill/>
          </a:ln>
        </p:spPr>
        <p:txBody>
          <a:bodyPr spcFirstLastPara="1" lIns="91425" tIns="45700" rIns="91425" bIns="45700" anchor="ctr"/>
          <a:lstStyle/>
          <a:p>
            <a:pPr algn="ctr" eaLnBrk="1" fontAlgn="auto" hangingPunct="1">
              <a:spcBef>
                <a:spcPts val="0"/>
              </a:spcBef>
              <a:spcAft>
                <a:spcPts val="0"/>
              </a:spcAft>
              <a:buClr>
                <a:srgbClr val="000000"/>
              </a:buClr>
              <a:buFont typeface="Arial"/>
              <a:buNone/>
              <a:defRPr/>
            </a:pPr>
            <a:endParaRPr sz="1800" kern="0">
              <a:solidFill>
                <a:schemeClr val="dk2"/>
              </a:solidFill>
              <a:latin typeface="Arial"/>
              <a:ea typeface="Arial"/>
              <a:cs typeface="Arial"/>
              <a:sym typeface="Arial"/>
            </a:endParaRPr>
          </a:p>
        </p:txBody>
      </p:sp>
      <p:sp>
        <p:nvSpPr>
          <p:cNvPr id="1030" name="Google Shape;10;p1">
            <a:extLst>
              <a:ext uri="{FF2B5EF4-FFF2-40B4-BE49-F238E27FC236}">
                <a16:creationId xmlns:a16="http://schemas.microsoft.com/office/drawing/2014/main" id="{9D96DDE6-5C5F-060D-93B3-23EFE8C466DD}"/>
              </a:ext>
            </a:extLst>
          </p:cNvPr>
          <p:cNvSpPr>
            <a:spLocks noChangeArrowheads="1"/>
          </p:cNvSpPr>
          <p:nvPr/>
        </p:nvSpPr>
        <p:spPr bwMode="auto">
          <a:xfrm rot="10800000" flipH="1">
            <a:off x="-4763" y="6540500"/>
            <a:ext cx="12196763" cy="58738"/>
          </a:xfrm>
          <a:prstGeom prst="rect">
            <a:avLst/>
          </a:prstGeom>
          <a:solidFill>
            <a:schemeClr val="accent1"/>
          </a:solidFill>
          <a:ln>
            <a:noFill/>
          </a:ln>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endParaRPr lang="en-US" altLang="en-US" sz="1800">
              <a:solidFill>
                <a:srgbClr val="44546A"/>
              </a:solidFill>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Lst>
  <p:hf sldNum="0" hd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zV3gMTOEWt8"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Google Shape;66;p7">
            <a:extLst>
              <a:ext uri="{FF2B5EF4-FFF2-40B4-BE49-F238E27FC236}">
                <a16:creationId xmlns:a16="http://schemas.microsoft.com/office/drawing/2014/main" id="{FA3AD1D8-6109-A7AA-B735-0D0C2BFEAC27}"/>
              </a:ext>
            </a:extLst>
          </p:cNvPr>
          <p:cNvSpPr txBox="1">
            <a:spLocks noGrp="1" noChangeArrowheads="1"/>
          </p:cNvSpPr>
          <p:nvPr>
            <p:ph type="title"/>
          </p:nvPr>
        </p:nvSpPr>
        <p:spPr bwMode="auto">
          <a:xfrm>
            <a:off x="176213" y="176213"/>
            <a:ext cx="6156325" cy="3971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spcAft>
                <a:spcPct val="0"/>
              </a:spcAft>
              <a:buClr>
                <a:srgbClr val="FFFFFF"/>
              </a:buClr>
              <a:buFont typeface="Arial" panose="020B0604020202020204" pitchFamily="34" charset="0"/>
              <a:buNone/>
            </a:pPr>
            <a:r>
              <a:rPr lang="en-GB" altLang="en-US" sz="7500" i="1" dirty="0">
                <a:solidFill>
                  <a:srgbClr val="FFFFFF"/>
                </a:solidFill>
                <a:latin typeface="Arial" panose="020B0604020202020204" pitchFamily="34" charset="0"/>
                <a:cs typeface="Arial" panose="020B0604020202020204" pitchFamily="34" charset="0"/>
                <a:sym typeface="Arial" panose="020B0604020202020204" pitchFamily="34" charset="0"/>
              </a:rPr>
              <a:t>WGISS</a:t>
            </a:r>
            <a:br>
              <a:rPr lang="en-GB" altLang="en-US" sz="7500" i="1" dirty="0">
                <a:solidFill>
                  <a:srgbClr val="FFFFFF"/>
                </a:solidFill>
                <a:latin typeface="Arial" panose="020B0604020202020204" pitchFamily="34" charset="0"/>
                <a:cs typeface="Arial" panose="020B0604020202020204" pitchFamily="34" charset="0"/>
                <a:sym typeface="Arial" panose="020B0604020202020204" pitchFamily="34" charset="0"/>
              </a:rPr>
            </a:br>
            <a:r>
              <a:rPr lang="en-GB" altLang="en-US" sz="7500" i="1" dirty="0">
                <a:solidFill>
                  <a:srgbClr val="FFFFFF"/>
                </a:solidFill>
                <a:latin typeface="Arial" panose="020B0604020202020204" pitchFamily="34" charset="0"/>
                <a:cs typeface="Arial" panose="020B0604020202020204" pitchFamily="34" charset="0"/>
                <a:sym typeface="Arial" panose="020B0604020202020204" pitchFamily="34" charset="0"/>
              </a:rPr>
              <a:t>Strategic Planning</a:t>
            </a:r>
            <a:br>
              <a:rPr lang="en-GB" altLang="en-US" sz="7500" i="1" dirty="0">
                <a:solidFill>
                  <a:srgbClr val="FFFFFF"/>
                </a:solidFill>
                <a:latin typeface="Arial" panose="020B0604020202020204" pitchFamily="34" charset="0"/>
                <a:cs typeface="Arial" panose="020B0604020202020204" pitchFamily="34" charset="0"/>
                <a:sym typeface="Arial" panose="020B0604020202020204" pitchFamily="34" charset="0"/>
              </a:rPr>
            </a:br>
            <a:endParaRPr lang="en-US" altLang="en-US" sz="7500" i="1"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A41E68-C88C-E345-CFE4-32B23C8003FB}"/>
              </a:ext>
            </a:extLst>
          </p:cNvPr>
          <p:cNvSpPr>
            <a:spLocks noGrp="1"/>
          </p:cNvSpPr>
          <p:nvPr>
            <p:ph type="body" idx="1"/>
          </p:nvPr>
        </p:nvSpPr>
        <p:spPr/>
        <p:txBody>
          <a:bodyPr/>
          <a:lstStyle/>
          <a:p>
            <a:endParaRPr lang="en-US" dirty="0"/>
          </a:p>
        </p:txBody>
      </p:sp>
      <p:sp>
        <p:nvSpPr>
          <p:cNvPr id="3" name="Title 2">
            <a:extLst>
              <a:ext uri="{FF2B5EF4-FFF2-40B4-BE49-F238E27FC236}">
                <a16:creationId xmlns:a16="http://schemas.microsoft.com/office/drawing/2014/main" id="{5104EBE4-9FB2-6F37-EDE7-F4A9FD975611}"/>
              </a:ext>
            </a:extLst>
          </p:cNvPr>
          <p:cNvSpPr>
            <a:spLocks noGrp="1"/>
          </p:cNvSpPr>
          <p:nvPr>
            <p:ph type="title"/>
          </p:nvPr>
        </p:nvSpPr>
        <p:spPr/>
        <p:txBody>
          <a:bodyPr/>
          <a:lstStyle/>
          <a:p>
            <a:r>
              <a:rPr lang="en-US" sz="4000" dirty="0"/>
              <a:t>Data Interoperability and Use</a:t>
            </a:r>
            <a:br>
              <a:rPr lang="en-US" dirty="0"/>
            </a:br>
            <a:endParaRPr lang="en-US" dirty="0"/>
          </a:p>
        </p:txBody>
      </p:sp>
    </p:spTree>
    <p:extLst>
      <p:ext uri="{BB962C8B-B14F-4D97-AF65-F5344CB8AC3E}">
        <p14:creationId xmlns:p14="http://schemas.microsoft.com/office/powerpoint/2010/main" val="2331280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A41E68-C88C-E345-CFE4-32B23C8003FB}"/>
              </a:ext>
            </a:extLst>
          </p:cNvPr>
          <p:cNvSpPr>
            <a:spLocks noGrp="1"/>
          </p:cNvSpPr>
          <p:nvPr>
            <p:ph type="body" idx="1"/>
          </p:nvPr>
        </p:nvSpPr>
        <p:spPr/>
        <p:txBody>
          <a:bodyPr/>
          <a:lstStyle/>
          <a:p>
            <a:endParaRPr lang="en-US" dirty="0"/>
          </a:p>
        </p:txBody>
      </p:sp>
      <p:sp>
        <p:nvSpPr>
          <p:cNvPr id="3" name="Title 2">
            <a:extLst>
              <a:ext uri="{FF2B5EF4-FFF2-40B4-BE49-F238E27FC236}">
                <a16:creationId xmlns:a16="http://schemas.microsoft.com/office/drawing/2014/main" id="{5104EBE4-9FB2-6F37-EDE7-F4A9FD975611}"/>
              </a:ext>
            </a:extLst>
          </p:cNvPr>
          <p:cNvSpPr>
            <a:spLocks noGrp="1"/>
          </p:cNvSpPr>
          <p:nvPr>
            <p:ph type="title"/>
          </p:nvPr>
        </p:nvSpPr>
        <p:spPr/>
        <p:txBody>
          <a:bodyPr/>
          <a:lstStyle/>
          <a:p>
            <a:r>
              <a:rPr lang="en-US" sz="4000" dirty="0"/>
              <a:t>Data Discovery and Access </a:t>
            </a:r>
            <a:br>
              <a:rPr lang="en-US" dirty="0"/>
            </a:br>
            <a:endParaRPr lang="en-US" dirty="0"/>
          </a:p>
        </p:txBody>
      </p:sp>
    </p:spTree>
    <p:extLst>
      <p:ext uri="{BB962C8B-B14F-4D97-AF65-F5344CB8AC3E}">
        <p14:creationId xmlns:p14="http://schemas.microsoft.com/office/powerpoint/2010/main" val="1628022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A41E68-C88C-E345-CFE4-32B23C8003FB}"/>
              </a:ext>
            </a:extLst>
          </p:cNvPr>
          <p:cNvSpPr>
            <a:spLocks noGrp="1"/>
          </p:cNvSpPr>
          <p:nvPr>
            <p:ph type="body" idx="1"/>
          </p:nvPr>
        </p:nvSpPr>
        <p:spPr/>
        <p:txBody>
          <a:bodyPr/>
          <a:lstStyle/>
          <a:p>
            <a:endParaRPr lang="en-US" dirty="0"/>
          </a:p>
        </p:txBody>
      </p:sp>
      <p:sp>
        <p:nvSpPr>
          <p:cNvPr id="3" name="Title 2">
            <a:extLst>
              <a:ext uri="{FF2B5EF4-FFF2-40B4-BE49-F238E27FC236}">
                <a16:creationId xmlns:a16="http://schemas.microsoft.com/office/drawing/2014/main" id="{5104EBE4-9FB2-6F37-EDE7-F4A9FD975611}"/>
              </a:ext>
            </a:extLst>
          </p:cNvPr>
          <p:cNvSpPr>
            <a:spLocks noGrp="1"/>
          </p:cNvSpPr>
          <p:nvPr>
            <p:ph type="title"/>
          </p:nvPr>
        </p:nvSpPr>
        <p:spPr/>
        <p:txBody>
          <a:bodyPr/>
          <a:lstStyle/>
          <a:p>
            <a:r>
              <a:rPr lang="en-US" sz="4000" dirty="0"/>
              <a:t>Technology Exploration</a:t>
            </a:r>
            <a:br>
              <a:rPr lang="en-US" dirty="0"/>
            </a:br>
            <a:endParaRPr lang="en-US" dirty="0"/>
          </a:p>
        </p:txBody>
      </p:sp>
    </p:spTree>
    <p:extLst>
      <p:ext uri="{BB962C8B-B14F-4D97-AF65-F5344CB8AC3E}">
        <p14:creationId xmlns:p14="http://schemas.microsoft.com/office/powerpoint/2010/main" val="1389343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A41E68-C88C-E345-CFE4-32B23C8003FB}"/>
              </a:ext>
            </a:extLst>
          </p:cNvPr>
          <p:cNvSpPr>
            <a:spLocks noGrp="1"/>
          </p:cNvSpPr>
          <p:nvPr>
            <p:ph type="body" idx="1"/>
          </p:nvPr>
        </p:nvSpPr>
        <p:spPr/>
        <p:txBody>
          <a:bodyPr/>
          <a:lstStyle/>
          <a:p>
            <a:endParaRPr lang="en-US" dirty="0"/>
          </a:p>
        </p:txBody>
      </p:sp>
      <p:sp>
        <p:nvSpPr>
          <p:cNvPr id="3" name="Title 2">
            <a:extLst>
              <a:ext uri="{FF2B5EF4-FFF2-40B4-BE49-F238E27FC236}">
                <a16:creationId xmlns:a16="http://schemas.microsoft.com/office/drawing/2014/main" id="{5104EBE4-9FB2-6F37-EDE7-F4A9FD975611}"/>
              </a:ext>
            </a:extLst>
          </p:cNvPr>
          <p:cNvSpPr>
            <a:spLocks noGrp="1"/>
          </p:cNvSpPr>
          <p:nvPr>
            <p:ph type="title"/>
          </p:nvPr>
        </p:nvSpPr>
        <p:spPr/>
        <p:txBody>
          <a:bodyPr/>
          <a:lstStyle/>
          <a:p>
            <a:r>
              <a:rPr lang="en-US" sz="4000" dirty="0"/>
              <a:t>WGISS Chair Team</a:t>
            </a:r>
            <a:br>
              <a:rPr lang="en-US" dirty="0"/>
            </a:br>
            <a:endParaRPr lang="en-US" dirty="0"/>
          </a:p>
        </p:txBody>
      </p:sp>
    </p:spTree>
    <p:extLst>
      <p:ext uri="{BB962C8B-B14F-4D97-AF65-F5344CB8AC3E}">
        <p14:creationId xmlns:p14="http://schemas.microsoft.com/office/powerpoint/2010/main" val="4277449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F2E4DC-5C4D-659C-79AB-B2B88DCEDF9E}"/>
              </a:ext>
            </a:extLst>
          </p:cNvPr>
          <p:cNvSpPr>
            <a:spLocks noGrp="1"/>
          </p:cNvSpPr>
          <p:nvPr>
            <p:ph type="body" idx="1"/>
          </p:nvPr>
        </p:nvSpPr>
        <p:spPr/>
        <p:txBody>
          <a:bodyPr/>
          <a:lstStyle/>
          <a:p>
            <a:r>
              <a:rPr lang="en-US" dirty="0"/>
              <a:t>Idea sheets to IG Leads</a:t>
            </a:r>
          </a:p>
          <a:p>
            <a:endParaRPr lang="en-US" dirty="0"/>
          </a:p>
          <a:p>
            <a:r>
              <a:rPr lang="en-US" dirty="0"/>
              <a:t>IG’s discuss ideas this Fall within IG</a:t>
            </a:r>
          </a:p>
          <a:p>
            <a:pPr lvl="1"/>
            <a:r>
              <a:rPr lang="en-US" dirty="0"/>
              <a:t>Prioritize</a:t>
            </a:r>
          </a:p>
          <a:p>
            <a:pPr lvl="1"/>
            <a:r>
              <a:rPr lang="en-US" dirty="0"/>
              <a:t>Identify ~1 outcome for each of the next 3 years (min: 2024)</a:t>
            </a:r>
          </a:p>
          <a:p>
            <a:pPr lvl="1"/>
            <a:endParaRPr lang="en-US" dirty="0"/>
          </a:p>
          <a:p>
            <a:r>
              <a:rPr lang="en-US" dirty="0"/>
              <a:t>Review proposed deliverables in early January for submission</a:t>
            </a:r>
          </a:p>
        </p:txBody>
      </p:sp>
      <p:sp>
        <p:nvSpPr>
          <p:cNvPr id="3" name="Title 2">
            <a:extLst>
              <a:ext uri="{FF2B5EF4-FFF2-40B4-BE49-F238E27FC236}">
                <a16:creationId xmlns:a16="http://schemas.microsoft.com/office/drawing/2014/main" id="{D3980C69-A67E-F221-2837-E9E3988FD055}"/>
              </a:ext>
            </a:extLst>
          </p:cNvPr>
          <p:cNvSpPr>
            <a:spLocks noGrp="1"/>
          </p:cNvSpPr>
          <p:nvPr>
            <p:ph type="title"/>
          </p:nvPr>
        </p:nvSpPr>
        <p:spPr/>
        <p:txBody>
          <a:bodyPr/>
          <a:lstStyle/>
          <a:p>
            <a:r>
              <a:rPr lang="en-US" dirty="0"/>
              <a:t>Next Steps</a:t>
            </a:r>
          </a:p>
        </p:txBody>
      </p:sp>
    </p:spTree>
    <p:extLst>
      <p:ext uri="{BB962C8B-B14F-4D97-AF65-F5344CB8AC3E}">
        <p14:creationId xmlns:p14="http://schemas.microsoft.com/office/powerpoint/2010/main" val="2586164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0"/>
          <p:cNvSpPr txBox="1"/>
          <p:nvPr/>
        </p:nvSpPr>
        <p:spPr>
          <a:xfrm>
            <a:off x="238264" y="188089"/>
            <a:ext cx="11952847"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chemeClr val="lt1"/>
                </a:solidFill>
              </a:rPr>
              <a:t>CEOS Engagement with Standards Organizations</a:t>
            </a:r>
            <a:endParaRPr lang="en-GB" sz="3200" dirty="0"/>
          </a:p>
        </p:txBody>
      </p:sp>
      <p:sp>
        <p:nvSpPr>
          <p:cNvPr id="87" name="Google Shape;87;p10"/>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2</a:t>
            </a:fld>
            <a:endParaRPr sz="1400" b="1">
              <a:solidFill>
                <a:schemeClr val="accent1"/>
              </a:solidFill>
              <a:latin typeface="Arial"/>
              <a:ea typeface="Arial"/>
              <a:cs typeface="Arial"/>
              <a:sym typeface="Arial"/>
            </a:endParaRPr>
          </a:p>
        </p:txBody>
      </p:sp>
      <p:sp>
        <p:nvSpPr>
          <p:cNvPr id="88" name="Google Shape;88;p10"/>
          <p:cNvSpPr txBox="1"/>
          <p:nvPr/>
        </p:nvSpPr>
        <p:spPr>
          <a:xfrm>
            <a:off x="238264" y="1179620"/>
            <a:ext cx="11715471" cy="3046948"/>
          </a:xfrm>
          <a:prstGeom prst="rect">
            <a:avLst/>
          </a:prstGeom>
          <a:noFill/>
          <a:ln>
            <a:noFill/>
          </a:ln>
        </p:spPr>
        <p:txBody>
          <a:bodyPr spcFirstLastPara="1" wrap="square" lIns="91425" tIns="45700" rIns="91425" bIns="45700" anchor="t" anchorCtr="0">
            <a:spAutoFit/>
          </a:bodyPr>
          <a:lstStyle/>
          <a:p>
            <a:pPr marL="214313" marR="0" lvl="0" indent="-214313" algn="l" rtl="0">
              <a:lnSpc>
                <a:spcPct val="150000"/>
              </a:lnSpc>
              <a:spcBef>
                <a:spcPts val="0"/>
              </a:spcBef>
              <a:spcAft>
                <a:spcPts val="0"/>
              </a:spcAft>
              <a:buClr>
                <a:schemeClr val="dk1"/>
              </a:buClr>
              <a:buSzPts val="1600"/>
              <a:buFont typeface="Noto Sans Symbols"/>
              <a:buChar char="❖"/>
            </a:pPr>
            <a:r>
              <a:rPr lang="en-US" altLang="ja-JP" sz="1600" dirty="0">
                <a:solidFill>
                  <a:schemeClr val="bg2">
                    <a:lumMod val="50000"/>
                  </a:schemeClr>
                </a:solidFill>
              </a:rPr>
              <a:t> The issue raised at SIT-TW 2022; In discussions around standards for Analysis-Ready Data, it became clear that CEOS was perhaps uncoordinated in its approach to engagement with standards bodies. For ARD, this coordination has since been resolved via the ongoing effort of the CEOS-ARD Oversight Group. Question remains whether CEOS generally needs more formal coordination around engagement with standards bodies, e.g., ISO / OGC / IEEE.  Consultation with the CEOS community at 2022 SIT Technical Workshop side meeting – agreed that more coordination on the engagement of CEOS with standards organizations would be beneficial.</a:t>
            </a:r>
          </a:p>
          <a:p>
            <a:pPr marR="0" lvl="0" algn="l" rtl="0">
              <a:lnSpc>
                <a:spcPct val="150000"/>
              </a:lnSpc>
              <a:spcBef>
                <a:spcPts val="0"/>
              </a:spcBef>
              <a:spcAft>
                <a:spcPts val="0"/>
              </a:spcAft>
              <a:buClr>
                <a:schemeClr val="dk1"/>
              </a:buClr>
              <a:buSzPts val="1600"/>
            </a:pPr>
            <a:endParaRPr lang="en-US" altLang="ja-JP" sz="1600" dirty="0">
              <a:solidFill>
                <a:schemeClr val="bg2">
                  <a:lumMod val="50000"/>
                </a:schemeClr>
              </a:solidFill>
            </a:endParaRPr>
          </a:p>
          <a:p>
            <a:pPr marL="214313" marR="0" lvl="0" indent="-214313" algn="l" rtl="0">
              <a:lnSpc>
                <a:spcPct val="150000"/>
              </a:lnSpc>
              <a:spcBef>
                <a:spcPts val="0"/>
              </a:spcBef>
              <a:spcAft>
                <a:spcPts val="0"/>
              </a:spcAft>
              <a:buClr>
                <a:schemeClr val="dk1"/>
              </a:buClr>
              <a:buSzPts val="1600"/>
              <a:buFont typeface="Noto Sans Symbols"/>
              <a:buChar char="❖"/>
            </a:pPr>
            <a:r>
              <a:rPr lang="en-US" altLang="ja-JP" sz="1600" dirty="0">
                <a:solidFill>
                  <a:schemeClr val="bg2">
                    <a:lumMod val="50000"/>
                  </a:schemeClr>
                </a:solidFill>
              </a:rPr>
              <a:t>  CEOS Plenary Discussion and Results</a:t>
            </a:r>
          </a:p>
        </p:txBody>
      </p:sp>
      <p:graphicFrame>
        <p:nvGraphicFramePr>
          <p:cNvPr id="3" name="Google Shape;85;p10">
            <a:extLst>
              <a:ext uri="{FF2B5EF4-FFF2-40B4-BE49-F238E27FC236}">
                <a16:creationId xmlns:a16="http://schemas.microsoft.com/office/drawing/2014/main" id="{323C7353-AD0B-7F4B-B018-B659A081929E}"/>
              </a:ext>
            </a:extLst>
          </p:cNvPr>
          <p:cNvGraphicFramePr/>
          <p:nvPr/>
        </p:nvGraphicFramePr>
        <p:xfrm>
          <a:off x="732137" y="4533431"/>
          <a:ext cx="10727725" cy="1516627"/>
        </p:xfrm>
        <a:graphic>
          <a:graphicData uri="http://schemas.openxmlformats.org/drawingml/2006/table">
            <a:tbl>
              <a:tblPr>
                <a:noFill/>
              </a:tblPr>
              <a:tblGrid>
                <a:gridCol w="2177125">
                  <a:extLst>
                    <a:ext uri="{9D8B030D-6E8A-4147-A177-3AD203B41FA5}">
                      <a16:colId xmlns:a16="http://schemas.microsoft.com/office/drawing/2014/main" val="20000"/>
                    </a:ext>
                  </a:extLst>
                </a:gridCol>
                <a:gridCol w="5758925">
                  <a:extLst>
                    <a:ext uri="{9D8B030D-6E8A-4147-A177-3AD203B41FA5}">
                      <a16:colId xmlns:a16="http://schemas.microsoft.com/office/drawing/2014/main" val="20001"/>
                    </a:ext>
                  </a:extLst>
                </a:gridCol>
                <a:gridCol w="2791675">
                  <a:extLst>
                    <a:ext uri="{9D8B030D-6E8A-4147-A177-3AD203B41FA5}">
                      <a16:colId xmlns:a16="http://schemas.microsoft.com/office/drawing/2014/main" val="20002"/>
                    </a:ext>
                  </a:extLst>
                </a:gridCol>
              </a:tblGrid>
              <a:tr h="1516627">
                <a:tc>
                  <a:txBody>
                    <a:bodyPr/>
                    <a:lstStyle/>
                    <a:p>
                      <a:pPr marL="0" lvl="0" indent="0" algn="ctr" rtl="0">
                        <a:lnSpc>
                          <a:spcPct val="112999"/>
                        </a:lnSpc>
                        <a:spcBef>
                          <a:spcPts val="600"/>
                        </a:spcBef>
                        <a:spcAft>
                          <a:spcPts val="600"/>
                        </a:spcAft>
                        <a:buNone/>
                      </a:pPr>
                      <a:r>
                        <a:rPr lang="en-GB" sz="1800" b="1">
                          <a:solidFill>
                            <a:srgbClr val="FFFFFF"/>
                          </a:solidFill>
                          <a:latin typeface="Calibri"/>
                          <a:ea typeface="Calibri"/>
                          <a:cs typeface="Calibri"/>
                          <a:sym typeface="Calibri"/>
                        </a:rPr>
                        <a:t>CEOS-36-09</a:t>
                      </a:r>
                      <a:endParaRPr sz="1800" b="1">
                        <a:solidFill>
                          <a:srgbClr val="FFFFFF"/>
                        </a:solidFill>
                        <a:latin typeface="Calibri"/>
                        <a:ea typeface="Calibri"/>
                        <a:cs typeface="Calibri"/>
                        <a:sym typeface="Calibri"/>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3366"/>
                    </a:solidFill>
                  </a:tcPr>
                </a:tc>
                <a:tc>
                  <a:txBody>
                    <a:bodyPr/>
                    <a:lstStyle/>
                    <a:p>
                      <a:pPr marL="0" lvl="0" indent="0" algn="l" rtl="0">
                        <a:lnSpc>
                          <a:spcPct val="112999"/>
                        </a:lnSpc>
                        <a:spcBef>
                          <a:spcPts val="600"/>
                        </a:spcBef>
                        <a:spcAft>
                          <a:spcPts val="600"/>
                        </a:spcAft>
                        <a:buNone/>
                      </a:pPr>
                      <a:r>
                        <a:rPr lang="en-GB" sz="1800" dirty="0">
                          <a:solidFill>
                            <a:srgbClr val="33445F"/>
                          </a:solidFill>
                          <a:latin typeface="Calibri"/>
                          <a:ea typeface="Calibri"/>
                          <a:cs typeface="Calibri"/>
                          <a:sym typeface="Calibri"/>
                        </a:rPr>
                        <a:t>SIT Chair to organise a dedicated session on the topic of CEOS engagement with standards organisations at SIT-38 and invite CEOS entities to present their experience and status, with the </a:t>
                      </a:r>
                      <a:r>
                        <a:rPr lang="en-GB" sz="1800" b="1" dirty="0">
                          <a:solidFill>
                            <a:srgbClr val="33445F"/>
                          </a:solidFill>
                          <a:latin typeface="Calibri"/>
                          <a:ea typeface="Calibri"/>
                          <a:cs typeface="Calibri"/>
                          <a:sym typeface="Calibri"/>
                        </a:rPr>
                        <a:t>aim of creating a snapshot inventory</a:t>
                      </a:r>
                      <a:r>
                        <a:rPr lang="en-GB" sz="1800" dirty="0">
                          <a:solidFill>
                            <a:srgbClr val="33445F"/>
                          </a:solidFill>
                          <a:latin typeface="Calibri"/>
                          <a:ea typeface="Calibri"/>
                          <a:cs typeface="Calibri"/>
                          <a:sym typeface="Calibri"/>
                        </a:rPr>
                        <a:t>.</a:t>
                      </a:r>
                      <a:endParaRPr sz="1800" dirty="0">
                        <a:solidFill>
                          <a:srgbClr val="33445F"/>
                        </a:solidFill>
                        <a:latin typeface="Calibri"/>
                        <a:ea typeface="Calibri"/>
                        <a:cs typeface="Calibri"/>
                        <a:sym typeface="Calibri"/>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2999"/>
                        </a:lnSpc>
                        <a:spcBef>
                          <a:spcPts val="600"/>
                        </a:spcBef>
                        <a:spcAft>
                          <a:spcPts val="600"/>
                        </a:spcAft>
                        <a:buNone/>
                      </a:pPr>
                      <a:r>
                        <a:rPr lang="en-GB" sz="1800" b="1" dirty="0">
                          <a:solidFill>
                            <a:srgbClr val="33445F"/>
                          </a:solidFill>
                          <a:latin typeface="Calibri"/>
                          <a:ea typeface="Calibri"/>
                          <a:cs typeface="Calibri"/>
                          <a:sym typeface="Calibri"/>
                        </a:rPr>
                        <a:t>SIT-38</a:t>
                      </a:r>
                      <a:endParaRPr sz="1800" b="1" dirty="0">
                        <a:solidFill>
                          <a:srgbClr val="33445F"/>
                        </a:solidFill>
                        <a:latin typeface="Calibri"/>
                        <a:ea typeface="Calibri"/>
                        <a:cs typeface="Calibri"/>
                        <a:sym typeface="Calibri"/>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659646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6C9727-FA2B-C77D-588C-79DD7E4C8AB4}"/>
              </a:ext>
            </a:extLst>
          </p:cNvPr>
          <p:cNvSpPr>
            <a:spLocks noGrp="1"/>
          </p:cNvSpPr>
          <p:nvPr>
            <p:ph type="body" idx="1"/>
          </p:nvPr>
        </p:nvSpPr>
        <p:spPr/>
        <p:txBody>
          <a:bodyPr/>
          <a:lstStyle/>
          <a:p>
            <a:r>
              <a:rPr lang="en-US" sz="2400" dirty="0"/>
              <a:t>What standards bodies does WGISS participate in?</a:t>
            </a:r>
          </a:p>
          <a:p>
            <a:pPr lvl="1"/>
            <a:r>
              <a:rPr lang="en-US" sz="2000" dirty="0"/>
              <a:t>And if we are not currently participating, should we be?</a:t>
            </a:r>
          </a:p>
          <a:p>
            <a:pPr lvl="1"/>
            <a:endParaRPr lang="en-US" sz="2000" dirty="0"/>
          </a:p>
          <a:p>
            <a:pPr lvl="1"/>
            <a:r>
              <a:rPr lang="en-US" sz="2000" dirty="0"/>
              <a:t>OGC</a:t>
            </a:r>
          </a:p>
          <a:p>
            <a:pPr lvl="1"/>
            <a:r>
              <a:rPr lang="en-US" sz="2000" dirty="0"/>
              <a:t>ISO (</a:t>
            </a:r>
            <a:r>
              <a:rPr lang="en-US" sz="2000" dirty="0" err="1"/>
              <a:t>Liping</a:t>
            </a:r>
            <a:r>
              <a:rPr lang="en-US" sz="2000" dirty="0"/>
              <a:t>, liaison with OGC/ISO-TC211)</a:t>
            </a:r>
          </a:p>
          <a:p>
            <a:pPr lvl="1"/>
            <a:r>
              <a:rPr lang="en-US" sz="2000" dirty="0"/>
              <a:t>IEEE</a:t>
            </a:r>
          </a:p>
          <a:p>
            <a:pPr lvl="1"/>
            <a:r>
              <a:rPr lang="en-US" sz="2000" dirty="0"/>
              <a:t>STAC Spec</a:t>
            </a:r>
          </a:p>
          <a:p>
            <a:pPr lvl="1"/>
            <a:endParaRPr lang="en-US" sz="2000" dirty="0"/>
          </a:p>
          <a:p>
            <a:r>
              <a:rPr lang="en-US" sz="2400" dirty="0"/>
              <a:t>Should WGISS gather (and maintain?) an inventory of CEOS participation in standards bodies?</a:t>
            </a:r>
          </a:p>
        </p:txBody>
      </p:sp>
      <p:sp>
        <p:nvSpPr>
          <p:cNvPr id="3" name="Title 2">
            <a:extLst>
              <a:ext uri="{FF2B5EF4-FFF2-40B4-BE49-F238E27FC236}">
                <a16:creationId xmlns:a16="http://schemas.microsoft.com/office/drawing/2014/main" id="{266B2A97-F57E-23F5-93BF-817110EC41C9}"/>
              </a:ext>
            </a:extLst>
          </p:cNvPr>
          <p:cNvSpPr>
            <a:spLocks noGrp="1"/>
          </p:cNvSpPr>
          <p:nvPr>
            <p:ph type="title"/>
          </p:nvPr>
        </p:nvSpPr>
        <p:spPr/>
        <p:txBody>
          <a:bodyPr/>
          <a:lstStyle/>
          <a:p>
            <a:r>
              <a:rPr lang="en-US" dirty="0"/>
              <a:t>WGISS effort related to 36-09 </a:t>
            </a:r>
          </a:p>
        </p:txBody>
      </p:sp>
    </p:spTree>
    <p:extLst>
      <p:ext uri="{BB962C8B-B14F-4D97-AF65-F5344CB8AC3E}">
        <p14:creationId xmlns:p14="http://schemas.microsoft.com/office/powerpoint/2010/main" val="3482722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CF1F15-5628-E02D-E11C-59596F31DC18}"/>
              </a:ext>
            </a:extLst>
          </p:cNvPr>
          <p:cNvSpPr>
            <a:spLocks noGrp="1"/>
          </p:cNvSpPr>
          <p:nvPr>
            <p:ph type="body" idx="1"/>
          </p:nvPr>
        </p:nvSpPr>
        <p:spPr>
          <a:xfrm>
            <a:off x="324233" y="1288973"/>
            <a:ext cx="11495400" cy="4932431"/>
          </a:xfrm>
        </p:spPr>
        <p:txBody>
          <a:bodyPr/>
          <a:lstStyle/>
          <a:p>
            <a:r>
              <a:rPr lang="en-US" sz="2000" dirty="0"/>
              <a:t>Who are (or should we) we collaborating with?</a:t>
            </a:r>
          </a:p>
          <a:p>
            <a:r>
              <a:rPr lang="en-US" sz="2000" dirty="0"/>
              <a:t>What is the history of the collaboration?</a:t>
            </a:r>
          </a:p>
          <a:p>
            <a:r>
              <a:rPr lang="en-US" sz="2000" dirty="0"/>
              <a:t>What are the outcomes (or actions) of the collaboration?</a:t>
            </a:r>
          </a:p>
          <a:p>
            <a:endParaRPr lang="en-US" sz="2000" dirty="0"/>
          </a:p>
          <a:p>
            <a:r>
              <a:rPr lang="en-US" sz="2000" dirty="0"/>
              <a:t>WGCV – joint meeting w/ WGISS-54 (and proposed WGISS-58)</a:t>
            </a:r>
          </a:p>
          <a:p>
            <a:r>
              <a:rPr lang="en-US" sz="2000" dirty="0" err="1"/>
              <a:t>WGDisasters</a:t>
            </a:r>
            <a:r>
              <a:rPr lang="en-US" sz="2000" dirty="0"/>
              <a:t> – joint meeting w/ WGISS-55</a:t>
            </a:r>
          </a:p>
          <a:p>
            <a:r>
              <a:rPr lang="en-US" sz="2000" dirty="0"/>
              <a:t>ARD OG – “consists of nominated representatives from … WGISS” (ARD OG website)</a:t>
            </a:r>
          </a:p>
          <a:p>
            <a:r>
              <a:rPr lang="en-US" sz="2000" dirty="0"/>
              <a:t>LSI-VC – CARD4L, STAC</a:t>
            </a:r>
          </a:p>
          <a:p>
            <a:r>
              <a:rPr lang="en-US" sz="2000" dirty="0" err="1"/>
              <a:t>WGCapD</a:t>
            </a:r>
            <a:r>
              <a:rPr lang="en-US" sz="2000" dirty="0"/>
              <a:t> – </a:t>
            </a:r>
            <a:r>
              <a:rPr lang="en-US" sz="2000" dirty="0" err="1"/>
              <a:t>Jupyter</a:t>
            </a:r>
            <a:r>
              <a:rPr lang="en-US" sz="2000" dirty="0"/>
              <a:t> notebooks</a:t>
            </a:r>
          </a:p>
          <a:p>
            <a:r>
              <a:rPr lang="en-US" sz="2000" dirty="0"/>
              <a:t>Non-CEOS: CGMS – WGISS overview at CGMS WG IV (June 2023); cloud best practices</a:t>
            </a:r>
          </a:p>
        </p:txBody>
      </p:sp>
      <p:sp>
        <p:nvSpPr>
          <p:cNvPr id="3" name="Title 2">
            <a:extLst>
              <a:ext uri="{FF2B5EF4-FFF2-40B4-BE49-F238E27FC236}">
                <a16:creationId xmlns:a16="http://schemas.microsoft.com/office/drawing/2014/main" id="{ECEF4879-ED91-145B-A855-FEA7CBD9071E}"/>
              </a:ext>
            </a:extLst>
          </p:cNvPr>
          <p:cNvSpPr>
            <a:spLocks noGrp="1"/>
          </p:cNvSpPr>
          <p:nvPr>
            <p:ph type="title"/>
          </p:nvPr>
        </p:nvSpPr>
        <p:spPr/>
        <p:txBody>
          <a:bodyPr/>
          <a:lstStyle/>
          <a:p>
            <a:r>
              <a:rPr lang="en-US" dirty="0"/>
              <a:t>WGISS collaborations</a:t>
            </a:r>
          </a:p>
        </p:txBody>
      </p:sp>
    </p:spTree>
    <p:extLst>
      <p:ext uri="{BB962C8B-B14F-4D97-AF65-F5344CB8AC3E}">
        <p14:creationId xmlns:p14="http://schemas.microsoft.com/office/powerpoint/2010/main" val="2392911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D97F9F-764E-9543-AD90-F485072AADF1}"/>
              </a:ext>
            </a:extLst>
          </p:cNvPr>
          <p:cNvSpPr>
            <a:spLocks noGrp="1"/>
          </p:cNvSpPr>
          <p:nvPr>
            <p:ph idx="1"/>
          </p:nvPr>
        </p:nvSpPr>
        <p:spPr>
          <a:xfrm>
            <a:off x="348300" y="2297410"/>
            <a:ext cx="11495400" cy="3215640"/>
          </a:xfrm>
        </p:spPr>
        <p:txBody>
          <a:bodyPr/>
          <a:lstStyle/>
          <a:p>
            <a:pPr marL="0" indent="0">
              <a:buNone/>
            </a:pPr>
            <a:r>
              <a:rPr lang="en-US" sz="2200" dirty="0"/>
              <a:t>Objectives:</a:t>
            </a:r>
          </a:p>
          <a:p>
            <a:r>
              <a:rPr lang="en-GB" sz="2200" dirty="0"/>
              <a:t>To enable Earth observation data and information to be more accessible and usable to both data providers and data users world-wide through international coordination. </a:t>
            </a:r>
          </a:p>
          <a:p>
            <a:r>
              <a:rPr lang="en-GB" sz="2200" dirty="0"/>
              <a:t>To foster easier exchange of Earth observation and related data and information to meet the requirements of users and data providers.</a:t>
            </a:r>
          </a:p>
          <a:p>
            <a:r>
              <a:rPr lang="en-GB" sz="2200" dirty="0"/>
              <a:t>To foster the development of best practices and encourage the development of interoperable services that exploit space-borne Earth observation data.</a:t>
            </a:r>
          </a:p>
          <a:p>
            <a:r>
              <a:rPr lang="en-GB" sz="2200" dirty="0"/>
              <a:t>To enhance the complementarity, interoperability and standardization of Earth observation data and information management and services with other types of geospatial data such as </a:t>
            </a:r>
            <a:r>
              <a:rPr lang="en-GB" sz="2200" i="1" dirty="0"/>
              <a:t>in situ</a:t>
            </a:r>
            <a:r>
              <a:rPr lang="en-GB" sz="2200" dirty="0"/>
              <a:t> data.</a:t>
            </a:r>
          </a:p>
        </p:txBody>
      </p:sp>
      <p:sp>
        <p:nvSpPr>
          <p:cNvPr id="3" name="Title 2">
            <a:extLst>
              <a:ext uri="{FF2B5EF4-FFF2-40B4-BE49-F238E27FC236}">
                <a16:creationId xmlns:a16="http://schemas.microsoft.com/office/drawing/2014/main" id="{2E8683D8-6C83-9748-93AF-3269A7D4A068}"/>
              </a:ext>
            </a:extLst>
          </p:cNvPr>
          <p:cNvSpPr>
            <a:spLocks noGrp="1"/>
          </p:cNvSpPr>
          <p:nvPr>
            <p:ph type="title"/>
          </p:nvPr>
        </p:nvSpPr>
        <p:spPr>
          <a:xfrm>
            <a:off x="1142998" y="175939"/>
            <a:ext cx="8465633" cy="779002"/>
          </a:xfrm>
        </p:spPr>
        <p:txBody>
          <a:bodyPr/>
          <a:lstStyle/>
          <a:p>
            <a:r>
              <a:rPr lang="en-US" dirty="0"/>
              <a:t>WGISS Mission &amp; Objectives</a:t>
            </a:r>
          </a:p>
        </p:txBody>
      </p:sp>
      <p:sp>
        <p:nvSpPr>
          <p:cNvPr id="7" name="TextBox 6">
            <a:extLst>
              <a:ext uri="{FF2B5EF4-FFF2-40B4-BE49-F238E27FC236}">
                <a16:creationId xmlns:a16="http://schemas.microsoft.com/office/drawing/2014/main" id="{58BF0A9B-20A8-1441-BB1E-1E17A74A763D}"/>
              </a:ext>
            </a:extLst>
          </p:cNvPr>
          <p:cNvSpPr txBox="1"/>
          <p:nvPr/>
        </p:nvSpPr>
        <p:spPr>
          <a:xfrm>
            <a:off x="532982" y="1204166"/>
            <a:ext cx="11094720" cy="1011909"/>
          </a:xfrm>
          <a:prstGeom prst="rect">
            <a:avLst/>
          </a:prstGeom>
          <a:solidFill>
            <a:srgbClr val="415670"/>
          </a:solidFill>
        </p:spPr>
        <p:txBody>
          <a:bodyPr wrap="square" rtlCol="0" anchor="ctr" anchorCtr="0">
            <a:noAutofit/>
          </a:bodyPr>
          <a:lstStyle/>
          <a:p>
            <a:pPr algn="ctr" fontAlgn="base"/>
            <a:r>
              <a:rPr lang="en-GB" sz="2200" dirty="0">
                <a:solidFill>
                  <a:schemeClr val="bg1"/>
                </a:solidFill>
              </a:rPr>
              <a:t>Mission: To facilitate (CEOS) data and information management, and to support the provision of services for both data providers and data users</a:t>
            </a:r>
          </a:p>
        </p:txBody>
      </p:sp>
      <p:pic>
        <p:nvPicPr>
          <p:cNvPr id="5" name="Picture 4">
            <a:extLst>
              <a:ext uri="{FF2B5EF4-FFF2-40B4-BE49-F238E27FC236}">
                <a16:creationId xmlns:a16="http://schemas.microsoft.com/office/drawing/2014/main" id="{D2427DC1-4105-5C4D-8178-3AD773224A3E}"/>
              </a:ext>
            </a:extLst>
          </p:cNvPr>
          <p:cNvPicPr>
            <a:picLocks noChangeAspect="1"/>
          </p:cNvPicPr>
          <p:nvPr/>
        </p:nvPicPr>
        <p:blipFill>
          <a:blip r:embed="rId3"/>
          <a:stretch>
            <a:fillRect/>
          </a:stretch>
        </p:blipFill>
        <p:spPr>
          <a:xfrm>
            <a:off x="108573" y="98254"/>
            <a:ext cx="848817" cy="84881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1091359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CF385F-441C-186C-11C2-08C37A299638}"/>
              </a:ext>
            </a:extLst>
          </p:cNvPr>
          <p:cNvSpPr>
            <a:spLocks noGrp="1"/>
          </p:cNvSpPr>
          <p:nvPr>
            <p:ph type="body" idx="1"/>
          </p:nvPr>
        </p:nvSpPr>
        <p:spPr>
          <a:xfrm>
            <a:off x="324233" y="1202499"/>
            <a:ext cx="11495400" cy="5018905"/>
          </a:xfrm>
        </p:spPr>
        <p:txBody>
          <a:bodyPr/>
          <a:lstStyle/>
          <a:p>
            <a:r>
              <a:rPr lang="en-US" sz="1600" b="1" dirty="0">
                <a:highlight>
                  <a:srgbClr val="00FF00"/>
                </a:highlight>
              </a:rPr>
              <a:t>DATA-22-04 Data Management and Stewardship Maturity Matrix 2023 Q1 WGISS, </a:t>
            </a:r>
            <a:r>
              <a:rPr lang="en-US" sz="1600" dirty="0">
                <a:highlight>
                  <a:srgbClr val="00FF00"/>
                </a:highlight>
              </a:rPr>
              <a:t>WGCV</a:t>
            </a:r>
          </a:p>
          <a:p>
            <a:r>
              <a:rPr lang="en-US" sz="1600" b="1" dirty="0">
                <a:highlight>
                  <a:srgbClr val="00FF00"/>
                </a:highlight>
              </a:rPr>
              <a:t>DATA-23-02 CEOS Interoperability Framework Roadmap 2023 Q1 WGISS (-&gt; 2023 Q4)</a:t>
            </a:r>
          </a:p>
          <a:p>
            <a:r>
              <a:rPr lang="en-US" sz="1600" b="1" dirty="0"/>
              <a:t>DATA-22-05 Feasibility Study for Common Guidelines for the STAC Implementations 2023 Q2 WGISS</a:t>
            </a:r>
          </a:p>
          <a:p>
            <a:r>
              <a:rPr lang="en-US" sz="1600" b="1" dirty="0">
                <a:highlight>
                  <a:srgbClr val="00FF00"/>
                </a:highlight>
              </a:rPr>
              <a:t>DATA-22-06 Archive Technologies White Paper 2023 Q2 WGISS</a:t>
            </a:r>
          </a:p>
          <a:p>
            <a:r>
              <a:rPr lang="en-US" sz="1600" dirty="0"/>
              <a:t>CB-22-13 </a:t>
            </a:r>
            <a:r>
              <a:rPr lang="en-US" sz="1600" dirty="0" err="1"/>
              <a:t>Jupyter</a:t>
            </a:r>
            <a:r>
              <a:rPr lang="en-US" sz="1600" dirty="0"/>
              <a:t> Notebooks Foundations Webinar, 2023 Q3 (</a:t>
            </a:r>
            <a:r>
              <a:rPr lang="en-US" sz="1600" b="1" dirty="0" err="1"/>
              <a:t>WGCapD</a:t>
            </a:r>
            <a:r>
              <a:rPr lang="en-US" sz="1600" dirty="0"/>
              <a:t>, WGISS)</a:t>
            </a:r>
          </a:p>
          <a:p>
            <a:r>
              <a:rPr lang="en-US" sz="1600" b="1" dirty="0"/>
              <a:t>DATA-22-02 Discovery and Access for Data Analytics and Processing Tools and Services, 2023 Q3 WGISS</a:t>
            </a:r>
          </a:p>
          <a:p>
            <a:r>
              <a:rPr lang="en-US" sz="1600" b="1" dirty="0"/>
              <a:t>DATA-22-01 </a:t>
            </a:r>
            <a:r>
              <a:rPr lang="en-US" sz="1600" b="1" dirty="0" err="1"/>
              <a:t>Jupyter</a:t>
            </a:r>
            <a:r>
              <a:rPr lang="en-US" sz="1600" b="1" dirty="0"/>
              <a:t> Notebook Best Practice 2023 Q4 WGISS</a:t>
            </a:r>
          </a:p>
          <a:p>
            <a:r>
              <a:rPr lang="en-US" sz="1600" b="1" dirty="0"/>
              <a:t>DATA-23-01 AI/ML White Paper 2024 Q4 WGISS</a:t>
            </a:r>
          </a:p>
          <a:p>
            <a:r>
              <a:rPr lang="en-US" sz="1600" dirty="0"/>
              <a:t>DIS-20-01 CEOS Contribution to GEO GSNL Initiative for DRR, 2024 Q4 (</a:t>
            </a:r>
            <a:r>
              <a:rPr lang="en-US" sz="1600" b="1" dirty="0" err="1"/>
              <a:t>WGDisasters</a:t>
            </a:r>
            <a:r>
              <a:rPr lang="en-US" sz="1600" dirty="0"/>
              <a:t>, </a:t>
            </a:r>
            <a:r>
              <a:rPr lang="en-US" sz="1600" dirty="0" err="1"/>
              <a:t>WGCapD</a:t>
            </a:r>
            <a:r>
              <a:rPr lang="en-US" sz="1600" dirty="0"/>
              <a:t>, WGISS)</a:t>
            </a:r>
          </a:p>
          <a:p>
            <a:r>
              <a:rPr lang="en-US" sz="1600" dirty="0"/>
              <a:t>VC-23-06 CEOS-ARD in the Cloud 2025 Q4 (</a:t>
            </a:r>
            <a:r>
              <a:rPr lang="en-US" sz="1600" b="1" dirty="0"/>
              <a:t>CEOS-ARD OG</a:t>
            </a:r>
            <a:r>
              <a:rPr lang="en-US" sz="1600" dirty="0"/>
              <a:t>, LSI-VC, WGISS)</a:t>
            </a:r>
          </a:p>
          <a:p>
            <a:r>
              <a:rPr lang="en-US" sz="1600" dirty="0"/>
              <a:t>VC-23-08 CEOS Representation to the Open Geospatial Consortium  (OGC) Analysis Ready Data (ARD) Standards Working Group (SWG) 2025 Q4 (</a:t>
            </a:r>
            <a:r>
              <a:rPr lang="en-US" sz="1600" b="1" dirty="0"/>
              <a:t>CEOS-ARD</a:t>
            </a:r>
            <a:r>
              <a:rPr lang="en-US" sz="1600" dirty="0"/>
              <a:t> </a:t>
            </a:r>
            <a:r>
              <a:rPr lang="en-US" sz="1600" b="1" dirty="0"/>
              <a:t>OG</a:t>
            </a:r>
            <a:r>
              <a:rPr lang="en-US" sz="1600" dirty="0"/>
              <a:t>, SEO, WGCV, WGISS, LSI-VC)</a:t>
            </a:r>
          </a:p>
        </p:txBody>
      </p:sp>
      <p:sp>
        <p:nvSpPr>
          <p:cNvPr id="3" name="Title 2">
            <a:extLst>
              <a:ext uri="{FF2B5EF4-FFF2-40B4-BE49-F238E27FC236}">
                <a16:creationId xmlns:a16="http://schemas.microsoft.com/office/drawing/2014/main" id="{CA93949A-182C-F8A5-CA37-A06B908B624F}"/>
              </a:ext>
            </a:extLst>
          </p:cNvPr>
          <p:cNvSpPr>
            <a:spLocks noGrp="1"/>
          </p:cNvSpPr>
          <p:nvPr>
            <p:ph type="title"/>
          </p:nvPr>
        </p:nvSpPr>
        <p:spPr/>
        <p:txBody>
          <a:bodyPr/>
          <a:lstStyle/>
          <a:p>
            <a:r>
              <a:rPr lang="en-US" dirty="0"/>
              <a:t>2023-2025 Work Plan (v1.1)</a:t>
            </a:r>
          </a:p>
        </p:txBody>
      </p:sp>
    </p:spTree>
    <p:extLst>
      <p:ext uri="{BB962C8B-B14F-4D97-AF65-F5344CB8AC3E}">
        <p14:creationId xmlns:p14="http://schemas.microsoft.com/office/powerpoint/2010/main" val="1040416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5E3922-9093-46CF-8827-D33FF8F218DA}"/>
              </a:ext>
            </a:extLst>
          </p:cNvPr>
          <p:cNvSpPr>
            <a:spLocks noGrp="1"/>
          </p:cNvSpPr>
          <p:nvPr>
            <p:ph type="body" idx="1"/>
          </p:nvPr>
        </p:nvSpPr>
        <p:spPr>
          <a:xfrm>
            <a:off x="324233" y="1211855"/>
            <a:ext cx="11495400" cy="5078776"/>
          </a:xfrm>
        </p:spPr>
        <p:txBody>
          <a:bodyPr/>
          <a:lstStyle/>
          <a:p>
            <a:pPr marL="50800" indent="0">
              <a:buNone/>
            </a:pPr>
            <a:r>
              <a:rPr lang="en-US" sz="1800" i="1" dirty="0"/>
              <a:t>“The unaimed arrow never misses”</a:t>
            </a:r>
          </a:p>
          <a:p>
            <a:pPr marL="50800" indent="0">
              <a:buNone/>
            </a:pPr>
            <a:r>
              <a:rPr lang="en-US" sz="1800" i="1" dirty="0"/>
              <a:t>“If you don’t know where you are going, any road will get you there”</a:t>
            </a:r>
          </a:p>
          <a:p>
            <a:pPr marL="50800" indent="0">
              <a:buNone/>
            </a:pPr>
            <a:endParaRPr lang="en-US" sz="1800" dirty="0"/>
          </a:p>
          <a:p>
            <a:pPr marL="50800" indent="0">
              <a:buNone/>
            </a:pPr>
            <a:r>
              <a:rPr lang="en-US" sz="1800" b="1" dirty="0"/>
              <a:t>What is our vision for WGISS by 2026?</a:t>
            </a:r>
          </a:p>
          <a:p>
            <a:pPr marL="50800" indent="0">
              <a:buNone/>
            </a:pPr>
            <a:endParaRPr lang="en-US" sz="1800" dirty="0"/>
          </a:p>
          <a:p>
            <a:pPr marL="50800" indent="0">
              <a:buNone/>
            </a:pPr>
            <a:r>
              <a:rPr lang="en-US" sz="1800" dirty="0"/>
              <a:t>By 2026, with the help of WGISS, CEOS members (or the broader EO community?) should be able to…</a:t>
            </a:r>
          </a:p>
          <a:p>
            <a:pPr marL="50800" indent="0">
              <a:buNone/>
            </a:pPr>
            <a:r>
              <a:rPr lang="en-US" sz="1800" dirty="0"/>
              <a:t>… understand how to use </a:t>
            </a:r>
            <a:r>
              <a:rPr lang="en-US" sz="1800" dirty="0" err="1"/>
              <a:t>Jupyter</a:t>
            </a:r>
            <a:r>
              <a:rPr lang="en-US" sz="1800" dirty="0"/>
              <a:t> Notebooks to discover / analyze datasets across CEOS archives</a:t>
            </a:r>
          </a:p>
          <a:p>
            <a:pPr marL="50800" indent="0">
              <a:buNone/>
            </a:pPr>
            <a:r>
              <a:rPr lang="en-US" sz="1800" dirty="0"/>
              <a:t>… understand existing use cases of AI/ML for EO data and how they may be able to implement AI/ML technologies within their organization</a:t>
            </a:r>
          </a:p>
          <a:p>
            <a:pPr marL="50800" indent="0">
              <a:buNone/>
            </a:pPr>
            <a:r>
              <a:rPr lang="en-US" sz="1800" dirty="0"/>
              <a:t>… enable discovery of all CEOS member datasets using STAC</a:t>
            </a:r>
          </a:p>
          <a:p>
            <a:pPr marL="50800" indent="0">
              <a:buNone/>
            </a:pPr>
            <a:r>
              <a:rPr lang="en-US" sz="1800" dirty="0"/>
              <a:t>… understand how to effectively “cloud enable” their datasets</a:t>
            </a:r>
          </a:p>
          <a:p>
            <a:pPr>
              <a:buFontTx/>
              <a:buChar char="-"/>
            </a:pPr>
            <a:endParaRPr lang="en-US" sz="1800" dirty="0"/>
          </a:p>
          <a:p>
            <a:pPr marL="50800" indent="0">
              <a:buNone/>
            </a:pPr>
            <a:endParaRPr lang="en-US" sz="2000" b="1" u="sng" dirty="0"/>
          </a:p>
          <a:p>
            <a:pPr marL="50800" indent="0">
              <a:buNone/>
            </a:pPr>
            <a:endParaRPr lang="en-US" sz="1400" dirty="0"/>
          </a:p>
          <a:p>
            <a:pPr>
              <a:buFontTx/>
              <a:buChar char="-"/>
            </a:pPr>
            <a:endParaRPr lang="en-US" sz="1400" dirty="0"/>
          </a:p>
        </p:txBody>
      </p:sp>
      <p:sp>
        <p:nvSpPr>
          <p:cNvPr id="3" name="Title 2">
            <a:extLst>
              <a:ext uri="{FF2B5EF4-FFF2-40B4-BE49-F238E27FC236}">
                <a16:creationId xmlns:a16="http://schemas.microsoft.com/office/drawing/2014/main" id="{6B1F6540-2311-6DAA-00E0-3F093A77C33B}"/>
              </a:ext>
            </a:extLst>
          </p:cNvPr>
          <p:cNvSpPr>
            <a:spLocks noGrp="1"/>
          </p:cNvSpPr>
          <p:nvPr>
            <p:ph type="title"/>
          </p:nvPr>
        </p:nvSpPr>
        <p:spPr/>
        <p:txBody>
          <a:bodyPr/>
          <a:lstStyle/>
          <a:p>
            <a:r>
              <a:rPr lang="en-US" dirty="0"/>
              <a:t>2026 WGISS Vision</a:t>
            </a:r>
          </a:p>
        </p:txBody>
      </p:sp>
    </p:spTree>
    <p:extLst>
      <p:ext uri="{BB962C8B-B14F-4D97-AF65-F5344CB8AC3E}">
        <p14:creationId xmlns:p14="http://schemas.microsoft.com/office/powerpoint/2010/main" val="3293505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5E3922-9093-46CF-8827-D33FF8F218DA}"/>
              </a:ext>
            </a:extLst>
          </p:cNvPr>
          <p:cNvSpPr>
            <a:spLocks noGrp="1"/>
          </p:cNvSpPr>
          <p:nvPr>
            <p:ph type="body" idx="1"/>
          </p:nvPr>
        </p:nvSpPr>
        <p:spPr>
          <a:xfrm>
            <a:off x="324233" y="1608463"/>
            <a:ext cx="5988432" cy="4682168"/>
          </a:xfrm>
        </p:spPr>
        <p:txBody>
          <a:bodyPr/>
          <a:lstStyle/>
          <a:p>
            <a:r>
              <a:rPr lang="en-US" sz="1600" b="1" dirty="0"/>
              <a:t>What are 2-3 key “outcomes” (deliverables) that are key for each IG within WGISS (in next 3 years)?</a:t>
            </a:r>
          </a:p>
          <a:p>
            <a:pPr lvl="1"/>
            <a:r>
              <a:rPr lang="en-US" sz="1600" i="1" dirty="0"/>
              <a:t>Keep in mind the WGISS Mission and Objectives…</a:t>
            </a:r>
          </a:p>
          <a:p>
            <a:pPr lvl="1"/>
            <a:r>
              <a:rPr lang="en-US" sz="1600" i="1" dirty="0"/>
              <a:t>Consider what you have heard in the past (2 days)…</a:t>
            </a:r>
            <a:endParaRPr lang="en-US" sz="1000" i="1" dirty="0"/>
          </a:p>
          <a:p>
            <a:pPr marL="50800" indent="0">
              <a:buNone/>
            </a:pPr>
            <a:endParaRPr lang="en-US" sz="1600" b="1" u="sng" dirty="0"/>
          </a:p>
          <a:p>
            <a:r>
              <a:rPr lang="en-US" sz="1600" dirty="0"/>
              <a:t>Data Preservation and Stewardship Interest Group</a:t>
            </a:r>
          </a:p>
          <a:p>
            <a:r>
              <a:rPr lang="en-US" sz="1600" dirty="0"/>
              <a:t>Data Interoperability and Use Interest Group</a:t>
            </a:r>
          </a:p>
          <a:p>
            <a:r>
              <a:rPr lang="en-US" sz="1600" dirty="0"/>
              <a:t>Data Discovery and Access Interest Group</a:t>
            </a:r>
          </a:p>
          <a:p>
            <a:r>
              <a:rPr lang="en-US" sz="1600" dirty="0"/>
              <a:t>Technology Exploration Interest Group</a:t>
            </a:r>
          </a:p>
          <a:p>
            <a:r>
              <a:rPr lang="en-US" sz="1600" dirty="0"/>
              <a:t>WGISS Chair Team</a:t>
            </a:r>
            <a:endParaRPr lang="en-US" sz="1400" dirty="0"/>
          </a:p>
        </p:txBody>
      </p:sp>
      <p:sp>
        <p:nvSpPr>
          <p:cNvPr id="3" name="Title 2">
            <a:extLst>
              <a:ext uri="{FF2B5EF4-FFF2-40B4-BE49-F238E27FC236}">
                <a16:creationId xmlns:a16="http://schemas.microsoft.com/office/drawing/2014/main" id="{6B1F6540-2311-6DAA-00E0-3F093A77C33B}"/>
              </a:ext>
            </a:extLst>
          </p:cNvPr>
          <p:cNvSpPr>
            <a:spLocks noGrp="1"/>
          </p:cNvSpPr>
          <p:nvPr>
            <p:ph type="title"/>
          </p:nvPr>
        </p:nvSpPr>
        <p:spPr/>
        <p:txBody>
          <a:bodyPr/>
          <a:lstStyle/>
          <a:p>
            <a:r>
              <a:rPr lang="en-US" dirty="0"/>
              <a:t>2024-2026 WGISS “Big Rocks”</a:t>
            </a:r>
          </a:p>
        </p:txBody>
      </p:sp>
      <p:pic>
        <p:nvPicPr>
          <p:cNvPr id="4" name="Picture 3">
            <a:extLst>
              <a:ext uri="{FF2B5EF4-FFF2-40B4-BE49-F238E27FC236}">
                <a16:creationId xmlns:a16="http://schemas.microsoft.com/office/drawing/2014/main" id="{D6C6CFE9-5D9C-FC1B-236F-9E040F1D4553}"/>
              </a:ext>
            </a:extLst>
          </p:cNvPr>
          <p:cNvPicPr>
            <a:picLocks noChangeAspect="1"/>
          </p:cNvPicPr>
          <p:nvPr/>
        </p:nvPicPr>
        <p:blipFill>
          <a:blip r:embed="rId2"/>
          <a:stretch>
            <a:fillRect/>
          </a:stretch>
        </p:blipFill>
        <p:spPr>
          <a:xfrm>
            <a:off x="7593681" y="1994053"/>
            <a:ext cx="4152900" cy="2533650"/>
          </a:xfrm>
          <a:prstGeom prst="rect">
            <a:avLst/>
          </a:prstGeom>
        </p:spPr>
      </p:pic>
      <p:sp>
        <p:nvSpPr>
          <p:cNvPr id="5" name="Text Placeholder 1">
            <a:extLst>
              <a:ext uri="{FF2B5EF4-FFF2-40B4-BE49-F238E27FC236}">
                <a16:creationId xmlns:a16="http://schemas.microsoft.com/office/drawing/2014/main" id="{465F3C60-DE49-7C14-AF3E-4EF7420E82B5}"/>
              </a:ext>
            </a:extLst>
          </p:cNvPr>
          <p:cNvSpPr txBox="1">
            <a:spLocks/>
          </p:cNvSpPr>
          <p:nvPr/>
        </p:nvSpPr>
        <p:spPr>
          <a:xfrm>
            <a:off x="7472344" y="4625247"/>
            <a:ext cx="5646909" cy="91623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eaLnBrk="0" fontAlgn="base" hangingPunct="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eaLnBrk="0" fontAlgn="base" hangingPunct="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eaLnBrk="0" fontAlgn="base" hangingPunct="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eaLnBrk="0" fontAlgn="base" hangingPunct="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eaLnBrk="0" fontAlgn="base" hangingPunct="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50800" indent="0">
              <a:buFont typeface="Noto Sans Symbols"/>
              <a:buNone/>
            </a:pPr>
            <a:r>
              <a:rPr lang="en-US" sz="2000" kern="0" dirty="0">
                <a:solidFill>
                  <a:srgbClr val="FFFFFF"/>
                </a:solidFill>
                <a:latin typeface="YouTube Noto"/>
                <a:hlinkClick r:id="rId3"/>
              </a:rPr>
              <a:t>Big Rocks Video</a:t>
            </a:r>
            <a:endParaRPr lang="en-US" sz="2000" kern="0" dirty="0"/>
          </a:p>
        </p:txBody>
      </p:sp>
    </p:spTree>
    <p:extLst>
      <p:ext uri="{BB962C8B-B14F-4D97-AF65-F5344CB8AC3E}">
        <p14:creationId xmlns:p14="http://schemas.microsoft.com/office/powerpoint/2010/main" val="3820005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0C56F5-F418-665F-CC28-7368AB58D83A}"/>
              </a:ext>
            </a:extLst>
          </p:cNvPr>
          <p:cNvSpPr>
            <a:spLocks noGrp="1"/>
          </p:cNvSpPr>
          <p:nvPr>
            <p:ph type="body" idx="1"/>
          </p:nvPr>
        </p:nvSpPr>
        <p:spPr/>
        <p:txBody>
          <a:bodyPr/>
          <a:lstStyle/>
          <a:p>
            <a:endParaRPr lang="en-US" dirty="0"/>
          </a:p>
        </p:txBody>
      </p:sp>
      <p:sp>
        <p:nvSpPr>
          <p:cNvPr id="3" name="Title 2">
            <a:extLst>
              <a:ext uri="{FF2B5EF4-FFF2-40B4-BE49-F238E27FC236}">
                <a16:creationId xmlns:a16="http://schemas.microsoft.com/office/drawing/2014/main" id="{827F1E4E-7BEE-A533-6251-6F50A61B1BD0}"/>
              </a:ext>
            </a:extLst>
          </p:cNvPr>
          <p:cNvSpPr>
            <a:spLocks noGrp="1"/>
          </p:cNvSpPr>
          <p:nvPr>
            <p:ph type="title"/>
          </p:nvPr>
        </p:nvSpPr>
        <p:spPr/>
        <p:txBody>
          <a:bodyPr/>
          <a:lstStyle/>
          <a:p>
            <a:r>
              <a:rPr lang="en-US" sz="4000" dirty="0"/>
              <a:t>Data Preservation and Stewardship</a:t>
            </a:r>
            <a:endParaRPr lang="en-US" sz="6000" dirty="0"/>
          </a:p>
        </p:txBody>
      </p:sp>
    </p:spTree>
    <p:extLst>
      <p:ext uri="{BB962C8B-B14F-4D97-AF65-F5344CB8AC3E}">
        <p14:creationId xmlns:p14="http://schemas.microsoft.com/office/powerpoint/2010/main" val="1698565369"/>
      </p:ext>
    </p:extLst>
  </p:cSld>
  <p:clrMapOvr>
    <a:masterClrMapping/>
  </p:clrMapOvr>
</p:sld>
</file>

<file path=ppt/theme/theme1.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3910</TotalTime>
  <Words>872</Words>
  <Application>Microsoft Office PowerPoint</Application>
  <PresentationFormat>Widescreen</PresentationFormat>
  <Paragraphs>86</Paragraphs>
  <Slides>14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Courier New</vt:lpstr>
      <vt:lpstr>Noto Sans Symbols</vt:lpstr>
      <vt:lpstr>YouTube Noto</vt:lpstr>
      <vt:lpstr>ceos</vt:lpstr>
      <vt:lpstr>WGISS Strategic Planning </vt:lpstr>
      <vt:lpstr>PowerPoint Presentation</vt:lpstr>
      <vt:lpstr>WGISS effort related to 36-09 </vt:lpstr>
      <vt:lpstr>WGISS collaborations</vt:lpstr>
      <vt:lpstr>WGISS Mission &amp; Objectives</vt:lpstr>
      <vt:lpstr>2023-2025 Work Plan (v1.1)</vt:lpstr>
      <vt:lpstr>2026 WGISS Vision</vt:lpstr>
      <vt:lpstr>2024-2026 WGISS “Big Rocks”</vt:lpstr>
      <vt:lpstr>Data Preservation and Stewardship</vt:lpstr>
      <vt:lpstr>Data Interoperability and Use </vt:lpstr>
      <vt:lpstr>Data Discovery and Access  </vt:lpstr>
      <vt:lpstr>Technology Exploration </vt:lpstr>
      <vt:lpstr>WGISS Chair Team </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WGISS-54 Presentation Template and Guidance</dc:title>
  <dc:creator>Michelle Piepgrass</dc:creator>
  <cp:lastModifiedBy>Sohre, Tom</cp:lastModifiedBy>
  <cp:revision>40</cp:revision>
  <dcterms:modified xsi:type="dcterms:W3CDTF">2023-10-25T21:37:04Z</dcterms:modified>
</cp:coreProperties>
</file>