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8" r:id="rId7"/>
    <p:sldId id="269" r:id="rId8"/>
    <p:sldId id="270" r:id="rId9"/>
    <p:sldId id="271" r:id="rId10"/>
    <p:sldId id="263" r:id="rId11"/>
    <p:sldId id="264" r:id="rId12"/>
    <p:sldId id="265" r:id="rId13"/>
    <p:sldId id="267" r:id="rId14"/>
    <p:sldId id="266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24" autoAdjust="0"/>
    <p:restoredTop sz="86473" autoAdjust="0"/>
  </p:normalViewPr>
  <p:slideViewPr>
    <p:cSldViewPr snapToGrid="0">
      <p:cViewPr varScale="1">
        <p:scale>
          <a:sx n="80" d="100"/>
          <a:sy n="80" d="100"/>
        </p:scale>
        <p:origin x="96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>
            <a:extLst>
              <a:ext uri="{FF2B5EF4-FFF2-40B4-BE49-F238E27FC236}">
                <a16:creationId xmlns:a16="http://schemas.microsoft.com/office/drawing/2014/main" id="{B557A123-C6E1-FD7B-8AC7-C6FCF5932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4;n">
            <a:extLst>
              <a:ext uri="{FF2B5EF4-FFF2-40B4-BE49-F238E27FC236}">
                <a16:creationId xmlns:a16="http://schemas.microsoft.com/office/drawing/2014/main" id="{69729CFD-D38C-4F9E-2468-67CBC5BA1A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3;p1:notes">
            <a:extLst>
              <a:ext uri="{FF2B5EF4-FFF2-40B4-BE49-F238E27FC236}">
                <a16:creationId xmlns:a16="http://schemas.microsoft.com/office/drawing/2014/main" id="{63394F6C-CA53-5CA1-88A3-B37E6788B2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Google Shape;64;p1:notes">
            <a:extLst>
              <a:ext uri="{FF2B5EF4-FFF2-40B4-BE49-F238E27FC236}">
                <a16:creationId xmlns:a16="http://schemas.microsoft.com/office/drawing/2014/main" id="{CD24270A-C651-6658-0B00-AE495F0DEE1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73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13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;p2">
            <a:extLst>
              <a:ext uri="{FF2B5EF4-FFF2-40B4-BE49-F238E27FC236}">
                <a16:creationId xmlns:a16="http://schemas.microsoft.com/office/drawing/2014/main" id="{38D26D58-2C2E-8609-6F41-55A81269B2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1" y="225239"/>
            <a:ext cx="9864725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3;p2">
            <a:extLst>
              <a:ext uri="{FF2B5EF4-FFF2-40B4-BE49-F238E27FC236}">
                <a16:creationId xmlns:a16="http://schemas.microsoft.com/office/drawing/2014/main" id="{90B3D49C-AAF1-26F2-5F62-6049539056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/>
          <a:stretch>
            <a:fillRect/>
          </a:stretch>
        </p:blipFill>
        <p:spPr bwMode="auto">
          <a:xfrm>
            <a:off x="2824163" y="4824413"/>
            <a:ext cx="5391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4;p2" descr="A picture containing nature&#10;&#10;Description automatically generated">
            <a:extLst>
              <a:ext uri="{FF2B5EF4-FFF2-40B4-BE49-F238E27FC236}">
                <a16:creationId xmlns:a16="http://schemas.microsoft.com/office/drawing/2014/main" id="{EF415073-D0F5-4916-234A-B3B9ABA34F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0"/>
            <a:ext cx="3714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6;p2">
            <a:extLst>
              <a:ext uri="{FF2B5EF4-FFF2-40B4-BE49-F238E27FC236}">
                <a16:creationId xmlns:a16="http://schemas.microsoft.com/office/drawing/2014/main" id="{67D30F28-65F9-D71A-8C37-C43B89BEBF24}"/>
              </a:ext>
            </a:extLst>
          </p:cNvPr>
          <p:cNvSpPr/>
          <p:nvPr/>
        </p:nvSpPr>
        <p:spPr>
          <a:xfrm flipH="1">
            <a:off x="-4763" y="-14288"/>
            <a:ext cx="12198351" cy="6873876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7;p2">
            <a:extLst>
              <a:ext uri="{FF2B5EF4-FFF2-40B4-BE49-F238E27FC236}">
                <a16:creationId xmlns:a16="http://schemas.microsoft.com/office/drawing/2014/main" id="{37F27908-036B-82C1-E853-A06891FCEF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113" y="5311775"/>
            <a:ext cx="2738437" cy="1508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Google Shape;18;p2">
            <a:extLst>
              <a:ext uri="{FF2B5EF4-FFF2-40B4-BE49-F238E27FC236}">
                <a16:creationId xmlns:a16="http://schemas.microsoft.com/office/drawing/2014/main" id="{55ED65A1-4E6C-D3F6-2DD3-0249F8F20187}"/>
              </a:ext>
            </a:extLst>
          </p:cNvPr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8" name="Google Shape;19;p2">
            <a:extLst>
              <a:ext uri="{FF2B5EF4-FFF2-40B4-BE49-F238E27FC236}">
                <a16:creationId xmlns:a16="http://schemas.microsoft.com/office/drawing/2014/main" id="{7251F513-1A0F-387E-5F80-60C2366933CF}"/>
              </a:ext>
            </a:extLst>
          </p:cNvPr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75649351-DAF3-FA58-65E4-C39A0F8759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65775" y="4899025"/>
            <a:ext cx="6310313" cy="166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Jorge Del Rio Vera</a:t>
            </a:r>
            <a:endParaRPr lang="en-GB" altLang="en-US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Agenda ID: 2023.10.26_11.30</a:t>
            </a:r>
            <a:endParaRPr lang="en-GB" altLang="en-US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WGISS-56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Paris, France (CNES)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24-26 October, 2023</a:t>
            </a:r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2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3">
            <a:extLst>
              <a:ext uri="{FF2B5EF4-FFF2-40B4-BE49-F238E27FC236}">
                <a16:creationId xmlns:a16="http://schemas.microsoft.com/office/drawing/2014/main" id="{9C61445A-E290-B991-4B2C-B4B12890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3" name="Google Shape;23;p3">
            <a:extLst>
              <a:ext uri="{FF2B5EF4-FFF2-40B4-BE49-F238E27FC236}">
                <a16:creationId xmlns:a16="http://schemas.microsoft.com/office/drawing/2014/main" id="{4E4605FD-8A17-2FBD-142C-B0EEA09E14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24;p3">
            <a:extLst>
              <a:ext uri="{FF2B5EF4-FFF2-40B4-BE49-F238E27FC236}">
                <a16:creationId xmlns:a16="http://schemas.microsoft.com/office/drawing/2014/main" id="{A3921E32-F671-3A84-38A8-4D416E2BBD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Google Shape;25;p3">
            <a:extLst>
              <a:ext uri="{FF2B5EF4-FFF2-40B4-BE49-F238E27FC236}">
                <a16:creationId xmlns:a16="http://schemas.microsoft.com/office/drawing/2014/main" id="{16C84B8B-5D50-BA6D-1B64-838121EBD166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;p3">
            <a:extLst>
              <a:ext uri="{FF2B5EF4-FFF2-40B4-BE49-F238E27FC236}">
                <a16:creationId xmlns:a16="http://schemas.microsoft.com/office/drawing/2014/main" id="{47A65A4C-270D-076E-8A20-C42459DF0A8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sp>
        <p:nvSpPr>
          <p:cNvPr id="7" name="Google Shape;27;p3">
            <a:extLst>
              <a:ext uri="{FF2B5EF4-FFF2-40B4-BE49-F238E27FC236}">
                <a16:creationId xmlns:a16="http://schemas.microsoft.com/office/drawing/2014/main" id="{2B819710-5D6A-0D8E-B9CA-9B5685D9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6363" y="6573838"/>
            <a:ext cx="1924050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b="1">
                <a:solidFill>
                  <a:schemeClr val="accent1"/>
                </a:solidFill>
              </a:rPr>
              <a:t>Slide </a:t>
            </a:r>
            <a:fld id="{861C592C-8932-455A-BD3B-29C4D9B2D823}" type="slidenum">
              <a:rPr lang="en-GB" altLang="en-US" b="1" smtClean="0">
                <a:solidFill>
                  <a:schemeClr val="accent1"/>
                </a:solidFill>
              </a:rPr>
              <a:pPr algn="r" eaLnBrk="1" hangingPunct="1">
                <a:defRPr/>
              </a:pPr>
              <a:t>‹#›</a:t>
            </a:fld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8" name="Google Shape;28;p3">
            <a:extLst>
              <a:ext uri="{FF2B5EF4-FFF2-40B4-BE49-F238E27FC236}">
                <a16:creationId xmlns:a16="http://schemas.microsoft.com/office/drawing/2014/main" id="{86D8FD6C-6A7E-14AA-C236-46BAECB2BF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3813" y="6562725"/>
            <a:ext cx="4924426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WGISS-56, October 24-26, 2023</a:t>
            </a:r>
            <a:endParaRPr lang="en-US" altLang="en-US"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57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1564102B-7061-8420-8BB4-8119A204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1027" name="Google Shape;7;p1">
            <a:extLst>
              <a:ext uri="{FF2B5EF4-FFF2-40B4-BE49-F238E27FC236}">
                <a16:creationId xmlns:a16="http://schemas.microsoft.com/office/drawing/2014/main" id="{C0BCB177-AE0A-0D18-C9C7-0E06B05AA8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8;p1">
            <a:extLst>
              <a:ext uri="{FF2B5EF4-FFF2-40B4-BE49-F238E27FC236}">
                <a16:creationId xmlns:a16="http://schemas.microsoft.com/office/drawing/2014/main" id="{9BCB9D55-9DCE-7789-39EB-81AF05BE5C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>
            <a:extLst>
              <a:ext uri="{FF2B5EF4-FFF2-40B4-BE49-F238E27FC236}">
                <a16:creationId xmlns:a16="http://schemas.microsoft.com/office/drawing/2014/main" id="{01AF0270-DBCE-057E-8955-97F9B2A0FB40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;p1">
            <a:extLst>
              <a:ext uri="{FF2B5EF4-FFF2-40B4-BE49-F238E27FC236}">
                <a16:creationId xmlns:a16="http://schemas.microsoft.com/office/drawing/2014/main" id="{9D96DDE6-5C5F-060D-93B3-23EFE8C466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s.google.com/document/d/1rodHrJ4cTJaUoK18b9nJT8ZXBDrz2XTk/edi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z_yasha@bah.com" TargetMode="External"/><Relationship Id="rId2" Type="http://schemas.openxmlformats.org/officeDocument/2006/relationships/hyperlink" Target="mailto:barnes@contractor.usgs.g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dotorg.wufoo.com/forms/p1f6ex1q1xzgukm/" TargetMode="External"/><Relationship Id="rId2" Type="http://schemas.openxmlformats.org/officeDocument/2006/relationships/hyperlink" Target="https://training.ceo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os.org/ourwork/workinggroups/wgcapd/resources-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otecdev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hCzlHQF0TLtFQkwnlDiNlavJnTb4DKce/ed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rodHrJ4cTJaUoK18b9nJT8ZXBDrz2XTk/ed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66;p7">
            <a:extLst>
              <a:ext uri="{FF2B5EF4-FFF2-40B4-BE49-F238E27FC236}">
                <a16:creationId xmlns:a16="http://schemas.microsoft.com/office/drawing/2014/main" id="{FA3AD1D8-6109-A7AA-B735-0D0C2BFEAC2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6213" y="176213"/>
            <a:ext cx="6156325" cy="397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n-US" sz="75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WGCapD</a:t>
            </a:r>
            <a:br>
              <a:rPr lang="en-GB" altLang="en-US" sz="75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75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sz="2800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sz="2800" dirty="0"/>
          </a:p>
          <a:p>
            <a:pPr marL="50800" indent="0">
              <a:buNone/>
            </a:pPr>
            <a:r>
              <a:rPr lang="en-US" sz="2800" dirty="0"/>
              <a:t>CB-20-04: </a:t>
            </a:r>
            <a:r>
              <a:rPr lang="en-US" sz="2800" dirty="0" err="1"/>
              <a:t>Jupyter</a:t>
            </a:r>
            <a:r>
              <a:rPr lang="en-US" sz="2800" dirty="0"/>
              <a:t> Notebooks Awareness Webinar</a:t>
            </a:r>
          </a:p>
          <a:p>
            <a:pPr marL="50800" indent="0">
              <a:buNone/>
            </a:pPr>
            <a:r>
              <a:rPr lang="en-US" sz="2800" dirty="0"/>
              <a:t>NASA, UKSA, JAXA, CSIRO, and ESA. Two sessions Americas/Europe/Africa and Asia/Oceania</a:t>
            </a:r>
          </a:p>
          <a:p>
            <a:pPr marL="50800" indent="0">
              <a:buNone/>
            </a:pPr>
            <a:r>
              <a:rPr lang="en-US" sz="2800" dirty="0"/>
              <a:t>Total of 288 attendees attended two sessions – 243 for the Americas/Europe/Africa session and 45 for the Asia/Oceania session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So far…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4AEC8-037E-8F4B-CF93-E4B2EA401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7" y="1558533"/>
            <a:ext cx="114490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1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sz="2800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sz="2800" dirty="0"/>
          </a:p>
          <a:p>
            <a:pPr marL="50800" indent="0">
              <a:buNone/>
            </a:pPr>
            <a:r>
              <a:rPr lang="en-US" sz="2800" dirty="0"/>
              <a:t>CB-22-13: </a:t>
            </a:r>
            <a:r>
              <a:rPr lang="en-US" sz="2800" dirty="0" err="1"/>
              <a:t>Jupyter</a:t>
            </a:r>
            <a:r>
              <a:rPr lang="en-US" sz="2800" dirty="0"/>
              <a:t> Notebooks Foundations Webinar</a:t>
            </a:r>
          </a:p>
          <a:p>
            <a:pPr marL="50800" indent="0">
              <a:buNone/>
            </a:pPr>
            <a:r>
              <a:rPr lang="en-US" dirty="0"/>
              <a:t>Today</a:t>
            </a:r>
          </a:p>
          <a:p>
            <a:pPr marL="50800" indent="0">
              <a:buNone/>
            </a:pPr>
            <a:r>
              <a:rPr lang="en-US" sz="2800" dirty="0"/>
              <a:t>Julio Castillo, incoming </a:t>
            </a:r>
            <a:r>
              <a:rPr lang="en-US" sz="2800" dirty="0" err="1"/>
              <a:t>WGCapD</a:t>
            </a:r>
            <a:r>
              <a:rPr lang="en-US" sz="2800" dirty="0"/>
              <a:t> Vice-Chair joining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Happening today…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4AEC8-037E-8F4B-CF93-E4B2EA401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7" y="1558533"/>
            <a:ext cx="114490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1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sz="2800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sz="2800" dirty="0"/>
          </a:p>
          <a:p>
            <a:pPr marL="50800" indent="0">
              <a:buNone/>
            </a:pPr>
            <a:r>
              <a:rPr lang="en-US" sz="2800" dirty="0"/>
              <a:t>CB-22-10: Sentinel selected applications: practical training with </a:t>
            </a:r>
            <a:r>
              <a:rPr lang="en-US" sz="2800" dirty="0" err="1"/>
              <a:t>Jupyter</a:t>
            </a:r>
            <a:r>
              <a:rPr lang="en-US" sz="2800" dirty="0"/>
              <a:t> Notebooks on the ESA EO Platform</a:t>
            </a:r>
          </a:p>
          <a:p>
            <a:pPr marL="50800" indent="0">
              <a:buNone/>
            </a:pPr>
            <a:r>
              <a:rPr lang="en-US" dirty="0"/>
              <a:t>Led by ESA. </a:t>
            </a:r>
            <a:r>
              <a:rPr lang="en-US" dirty="0" err="1"/>
              <a:t>Jupyter</a:t>
            </a:r>
            <a:r>
              <a:rPr lang="en-US" dirty="0"/>
              <a:t> notebooks are welcome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Coming up…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4AEC8-037E-8F4B-CF93-E4B2EA401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7" y="1558533"/>
            <a:ext cx="114490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4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UNOOSA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B69F5-380C-4187-D970-754E8C54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" y="954941"/>
            <a:ext cx="9551877" cy="54333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842534-D595-DFCC-662E-450B86AD89A3}"/>
              </a:ext>
            </a:extLst>
          </p:cNvPr>
          <p:cNvSpPr/>
          <p:nvPr/>
        </p:nvSpPr>
        <p:spPr>
          <a:xfrm>
            <a:off x="176048" y="2542233"/>
            <a:ext cx="3381068" cy="2421653"/>
          </a:xfrm>
          <a:prstGeom prst="roundRect">
            <a:avLst/>
          </a:prstGeom>
          <a:solidFill>
            <a:schemeClr val="accent6">
              <a:alpha val="2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172DB0-D396-AF37-E5A9-3D85FB3DE43C}"/>
              </a:ext>
            </a:extLst>
          </p:cNvPr>
          <p:cNvSpPr/>
          <p:nvPr/>
        </p:nvSpPr>
        <p:spPr>
          <a:xfrm>
            <a:off x="3432601" y="2369780"/>
            <a:ext cx="3381068" cy="1480326"/>
          </a:xfrm>
          <a:prstGeom prst="roundRect">
            <a:avLst/>
          </a:prstGeom>
          <a:solidFill>
            <a:schemeClr val="accent6">
              <a:alpha val="2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9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sz="2800" dirty="0"/>
              <a:t>What is next?</a:t>
            </a:r>
            <a:endParaRPr lang="en-US" dirty="0"/>
          </a:p>
          <a:p>
            <a:pPr>
              <a:buFontTx/>
              <a:buChar char="-"/>
            </a:pPr>
            <a:r>
              <a:rPr lang="en-GB" dirty="0">
                <a:hlinkClick r:id="rId2"/>
              </a:rPr>
              <a:t>UN_NEEDS_WGCapD.docx - Google Docs</a:t>
            </a:r>
            <a:endParaRPr lang="en-GB" dirty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Metadata standards and sharing of learning objects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sz="2800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Coming up…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80D2E-B8D4-7F73-4806-C7D3E276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33" y="3889968"/>
            <a:ext cx="11430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sz="2800" dirty="0"/>
              <a:t>What is next?</a:t>
            </a:r>
          </a:p>
          <a:p>
            <a:pPr marL="5080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GB" dirty="0"/>
              <a:t>CB-23-04</a:t>
            </a:r>
          </a:p>
          <a:p>
            <a:pPr>
              <a:buFontTx/>
              <a:buChar char="-"/>
            </a:pPr>
            <a:r>
              <a:rPr lang="en-US" dirty="0"/>
              <a:t>CB-22-07</a:t>
            </a:r>
            <a:endParaRPr lang="en-US" sz="2800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sz="2800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Coming up…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318A319-5DD1-7C1E-3F5C-7B3D07BB90BC}"/>
              </a:ext>
            </a:extLst>
          </p:cNvPr>
          <p:cNvSpPr/>
          <p:nvPr/>
        </p:nvSpPr>
        <p:spPr>
          <a:xfrm>
            <a:off x="2634916" y="2626652"/>
            <a:ext cx="577516" cy="12633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5860F-5F4A-B1AF-867D-CD5823464891}"/>
              </a:ext>
            </a:extLst>
          </p:cNvPr>
          <p:cNvSpPr txBox="1"/>
          <p:nvPr/>
        </p:nvSpPr>
        <p:spPr>
          <a:xfrm>
            <a:off x="3274901" y="2350369"/>
            <a:ext cx="8482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OPEN-SCIENCE RELATED ACTIVITIES BEING INVENTORIED</a:t>
            </a:r>
          </a:p>
          <a:p>
            <a:r>
              <a:rPr lang="es-ES" sz="2800" dirty="0"/>
              <a:t>Chris Barnes: </a:t>
            </a:r>
            <a:r>
              <a:rPr lang="en-GB" sz="2800" dirty="0">
                <a:hlinkClick r:id="rId2"/>
              </a:rPr>
              <a:t>barnes@contractor.usgs.gov</a:t>
            </a:r>
            <a:endParaRPr lang="en-GB" sz="2800" dirty="0"/>
          </a:p>
          <a:p>
            <a:r>
              <a:rPr lang="es-ES" sz="2800" dirty="0"/>
              <a:t>Yasha Moz: </a:t>
            </a:r>
            <a:r>
              <a:rPr lang="es-ES" sz="2800" dirty="0">
                <a:hlinkClick r:id="rId3"/>
              </a:rPr>
              <a:t>moz_yasha@bah.com</a:t>
            </a:r>
            <a:r>
              <a:rPr lang="es-ES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879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Coming up…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5860F-5F4A-B1AF-867D-CD5823464891}"/>
              </a:ext>
            </a:extLst>
          </p:cNvPr>
          <p:cNvSpPr txBox="1"/>
          <p:nvPr/>
        </p:nvSpPr>
        <p:spPr>
          <a:xfrm>
            <a:off x="267006" y="4653738"/>
            <a:ext cx="5315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Dan Matsapola</a:t>
            </a:r>
          </a:p>
          <a:p>
            <a:pPr algn="ctr"/>
            <a:r>
              <a:rPr lang="en-US" sz="2800" dirty="0"/>
              <a:t>SANSA</a:t>
            </a:r>
          </a:p>
          <a:p>
            <a:pPr algn="ctr"/>
            <a:r>
              <a:rPr lang="en-US" sz="2800" dirty="0"/>
              <a:t>Incoming </a:t>
            </a:r>
            <a:r>
              <a:rPr lang="en-US" sz="2800" dirty="0" err="1"/>
              <a:t>WGCapD</a:t>
            </a:r>
            <a:r>
              <a:rPr lang="en-US" sz="2800" dirty="0"/>
              <a:t> Chair</a:t>
            </a:r>
            <a:endParaRPr lang="en-GB" sz="2800" dirty="0"/>
          </a:p>
        </p:txBody>
      </p:sp>
      <p:pic>
        <p:nvPicPr>
          <p:cNvPr id="3074" name="Picture 2" descr="WGCapD Welcomes New Chair and Vice-Chair at 2021 CEOS ...">
            <a:extLst>
              <a:ext uri="{FF2B5EF4-FFF2-40B4-BE49-F238E27FC236}">
                <a16:creationId xmlns:a16="http://schemas.microsoft.com/office/drawing/2014/main" id="{BF37D053-72AE-A9B4-85BE-71F74CE1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32" y="1820036"/>
            <a:ext cx="2689809" cy="25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6D166E4-5E59-9587-4058-E3EB2CF50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6" t="30688" r="33309" b="18944"/>
          <a:stretch/>
        </p:blipFill>
        <p:spPr bwMode="auto">
          <a:xfrm>
            <a:off x="7919948" y="1820036"/>
            <a:ext cx="2514600" cy="27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F5FCE6-37C7-99E0-EBB7-71D3894504C2}"/>
              </a:ext>
            </a:extLst>
          </p:cNvPr>
          <p:cNvSpPr txBox="1"/>
          <p:nvPr/>
        </p:nvSpPr>
        <p:spPr>
          <a:xfrm>
            <a:off x="6519425" y="4481284"/>
            <a:ext cx="5315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Julio Cesar Castillo Urdapilleta</a:t>
            </a:r>
          </a:p>
          <a:p>
            <a:pPr algn="ctr"/>
            <a:r>
              <a:rPr lang="en-US" sz="2800" dirty="0"/>
              <a:t>AEM</a:t>
            </a:r>
          </a:p>
          <a:p>
            <a:pPr algn="ctr"/>
            <a:r>
              <a:rPr lang="en-US" sz="2800" dirty="0"/>
              <a:t>Incoming </a:t>
            </a:r>
            <a:r>
              <a:rPr lang="en-US" sz="2800" dirty="0" err="1"/>
              <a:t>WGCapD</a:t>
            </a:r>
            <a:r>
              <a:rPr lang="en-US" sz="2800" dirty="0"/>
              <a:t> Vice-Chair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799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The </a:t>
            </a:r>
            <a:r>
              <a:rPr lang="en-US" dirty="0" err="1"/>
              <a:t>WGCapD</a:t>
            </a:r>
            <a:r>
              <a:rPr lang="en-US" dirty="0"/>
              <a:t> will focus and unify CEOS efforts toward providing </a:t>
            </a:r>
            <a:r>
              <a:rPr lang="en-US" b="1" dirty="0"/>
              <a:t>wider and easier access to Earth Observation data, </a:t>
            </a:r>
            <a:r>
              <a:rPr lang="en-US" dirty="0"/>
              <a:t>increasing the sharing of</a:t>
            </a:r>
            <a:r>
              <a:rPr lang="en-US" b="1" dirty="0"/>
              <a:t> software tools such </a:t>
            </a:r>
            <a:r>
              <a:rPr lang="en-US" dirty="0"/>
              <a:t>as the use of </a:t>
            </a:r>
            <a:r>
              <a:rPr lang="en-US" b="1" dirty="0"/>
              <a:t>open source software and open systems interface, increasing data dissemination capabilities, transferring relevant technologies to end users, and providing intensive capacity building, education, and training in multiple formats</a:t>
            </a:r>
            <a:r>
              <a:rPr lang="en-US" dirty="0"/>
              <a:t>. </a:t>
            </a:r>
            <a:r>
              <a:rPr lang="en-US" dirty="0" err="1"/>
              <a:t>WGCapD</a:t>
            </a:r>
            <a:r>
              <a:rPr lang="en-US" dirty="0"/>
              <a:t> will therefore strongly collaborate with other CEOS Entities (Working groups, ad hoc teams, and virtual constellations).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What</a:t>
            </a:r>
          </a:p>
        </p:txBody>
      </p:sp>
    </p:spTree>
    <p:extLst>
      <p:ext uri="{BB962C8B-B14F-4D97-AF65-F5344CB8AC3E}">
        <p14:creationId xmlns:p14="http://schemas.microsoft.com/office/powerpoint/2010/main" val="104041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WGCapD</a:t>
            </a:r>
            <a:r>
              <a:rPr lang="en-US" dirty="0"/>
              <a:t> Members</a:t>
            </a:r>
          </a:p>
          <a:p>
            <a:pPr>
              <a:buFontTx/>
              <a:buChar char="-"/>
            </a:pPr>
            <a:r>
              <a:rPr lang="en-US" dirty="0"/>
              <a:t>Event Calendar (</a:t>
            </a:r>
            <a:r>
              <a:rPr lang="en-US" sz="2800" dirty="0">
                <a:hlinkClick r:id="rId2"/>
              </a:rPr>
              <a:t>https://training.ceos.org/</a:t>
            </a:r>
            <a:r>
              <a:rPr lang="en-US" dirty="0"/>
              <a:t>) to enter an activity please use (</a:t>
            </a:r>
            <a:r>
              <a:rPr lang="en-US" dirty="0">
                <a:hlinkClick r:id="rId3"/>
              </a:rPr>
              <a:t>CEOS Capacity Building/Training Events Calendar (wufoo.com)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CEOS </a:t>
            </a:r>
            <a:r>
              <a:rPr lang="en-US" dirty="0" err="1"/>
              <a:t>WGCapD</a:t>
            </a:r>
            <a:r>
              <a:rPr lang="en-US" dirty="0"/>
              <a:t> Resources Webpage</a:t>
            </a:r>
          </a:p>
          <a:p>
            <a:pPr marL="5080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 sz="2400" dirty="0">
                <a:hlinkClick r:id="rId4"/>
              </a:rPr>
              <a:t>http://ceos.org/ourwork/workinggroups/wgcapd/resources-2/</a:t>
            </a:r>
            <a:r>
              <a:rPr lang="en-US" sz="2400" dirty="0"/>
              <a:t> </a:t>
            </a:r>
            <a:endParaRPr lang="en-US" sz="2400" b="1" dirty="0"/>
          </a:p>
          <a:p>
            <a:pPr marL="914400" lvl="1" indent="-34290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/>
              <a:t>Best practices guide for conducting trainings</a:t>
            </a:r>
            <a:endParaRPr lang="en-US" sz="1800" dirty="0"/>
          </a:p>
          <a:p>
            <a:pPr marL="914400" lvl="1" indent="-34290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/>
              <a:t>Training report template </a:t>
            </a:r>
          </a:p>
          <a:p>
            <a:pPr marL="914400" lvl="1" indent="-34290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/>
              <a:t>Sample post-training questionnaire </a:t>
            </a:r>
          </a:p>
          <a:p>
            <a:pPr marL="9144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Links for various capacity building portals and web resources</a:t>
            </a:r>
          </a:p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How (1/3)</a:t>
            </a:r>
          </a:p>
        </p:txBody>
      </p:sp>
    </p:spTree>
    <p:extLst>
      <p:ext uri="{BB962C8B-B14F-4D97-AF65-F5344CB8AC3E}">
        <p14:creationId xmlns:p14="http://schemas.microsoft.com/office/powerpoint/2010/main" val="83203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800" dirty="0"/>
              <a:t>Distribution list – not only CEOS Members</a:t>
            </a:r>
          </a:p>
          <a:p>
            <a:pPr>
              <a:buFontTx/>
              <a:buChar char="-"/>
            </a:pPr>
            <a:r>
              <a:rPr lang="en-US" dirty="0"/>
              <a:t>EOTEC </a:t>
            </a:r>
            <a:r>
              <a:rPr lang="en-US" dirty="0" err="1"/>
              <a:t>DevNet</a:t>
            </a:r>
            <a:r>
              <a:rPr lang="en-US" dirty="0"/>
              <a:t> (</a:t>
            </a:r>
            <a:r>
              <a:rPr lang="en-GB" dirty="0">
                <a:hlinkClick r:id="rId2"/>
              </a:rPr>
              <a:t>EOTEC </a:t>
            </a:r>
            <a:r>
              <a:rPr lang="en-GB" dirty="0" err="1">
                <a:hlinkClick r:id="rId2"/>
              </a:rPr>
              <a:t>DevNet</a:t>
            </a:r>
            <a:r>
              <a:rPr lang="en-GB" dirty="0"/>
              <a:t>)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How (2/3)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47A1A-317C-6589-1191-3027C323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44" y="3131700"/>
            <a:ext cx="6340510" cy="27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800" dirty="0"/>
              <a:t>Monthly meetings (invited presentations)</a:t>
            </a:r>
          </a:p>
          <a:p>
            <a:pPr>
              <a:buFontTx/>
              <a:buChar char="-"/>
            </a:pPr>
            <a:r>
              <a:rPr lang="en-US" dirty="0"/>
              <a:t>Annual meeting (usually happening in February – before CEOS SIT)</a:t>
            </a:r>
          </a:p>
          <a:p>
            <a:pPr>
              <a:buFontTx/>
              <a:buChar char="-"/>
            </a:pPr>
            <a:r>
              <a:rPr lang="en-US" sz="2800" dirty="0" err="1"/>
              <a:t>WGCapD</a:t>
            </a:r>
            <a:r>
              <a:rPr lang="en-US" sz="2800" dirty="0"/>
              <a:t> Workplan</a:t>
            </a:r>
          </a:p>
          <a:p>
            <a:pPr marL="50800" indent="0">
              <a:buNone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How (1/3) </a:t>
            </a:r>
          </a:p>
        </p:txBody>
      </p:sp>
    </p:spTree>
    <p:extLst>
      <p:ext uri="{BB962C8B-B14F-4D97-AF65-F5344CB8AC3E}">
        <p14:creationId xmlns:p14="http://schemas.microsoft.com/office/powerpoint/2010/main" val="307481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Annual meetings - #11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71C0D0-AFBD-D96F-E71E-6F4C5399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811082"/>
            <a:ext cx="10866858" cy="578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1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Annual meetings - #11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CDAB81-CA30-6C00-9EEB-D541C518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72" y="954941"/>
            <a:ext cx="10019303" cy="56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078AD-0A46-EBEF-FD6E-864719483BFC}"/>
              </a:ext>
            </a:extLst>
          </p:cNvPr>
          <p:cNvSpPr txBox="1"/>
          <p:nvPr/>
        </p:nvSpPr>
        <p:spPr>
          <a:xfrm>
            <a:off x="9879131" y="2011796"/>
            <a:ext cx="26258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CEOS WGCapD-11_Report_DRAFT.docx - Google Docs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95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Annual meetings - #12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03D93E4-CD2C-9E64-E594-3FDF466AA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</p:spPr>
        <p:txBody>
          <a:bodyPr/>
          <a:lstStyle/>
          <a:p>
            <a:pPr marL="6100763" lvl="8" indent="0">
              <a:buNone/>
            </a:pPr>
            <a:endParaRPr lang="en-GB" dirty="0">
              <a:hlinkClick r:id="rId3"/>
            </a:endParaRPr>
          </a:p>
          <a:p>
            <a:pPr marL="6100763" lvl="8" indent="0">
              <a:buNone/>
            </a:pPr>
            <a:endParaRPr lang="en-GB" dirty="0">
              <a:hlinkClick r:id="rId3"/>
            </a:endParaRPr>
          </a:p>
          <a:p>
            <a:pPr marL="6100763" lvl="8" indent="0">
              <a:buNone/>
            </a:pPr>
            <a:endParaRPr lang="en-GB" dirty="0">
              <a:hlinkClick r:id="rId3"/>
            </a:endParaRPr>
          </a:p>
          <a:p>
            <a:pPr marL="6100763" lvl="8" indent="0">
              <a:buNone/>
            </a:pPr>
            <a:endParaRPr lang="en-GB" dirty="0">
              <a:hlinkClick r:id="rId3"/>
            </a:endParaRPr>
          </a:p>
          <a:p>
            <a:pPr marL="6100763" lvl="8" indent="0">
              <a:buNone/>
            </a:pPr>
            <a:r>
              <a:rPr lang="en-GB" dirty="0">
                <a:hlinkClick r:id="rId3"/>
              </a:rPr>
              <a:t>UN_NEEDS_WGCapD.docx - Google Docs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79734-7196-81EB-853B-115A75EF6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53" y="1003069"/>
            <a:ext cx="5550984" cy="55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3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sz="2800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sz="2800" dirty="0"/>
          </a:p>
          <a:p>
            <a:pPr marL="50800" indent="0">
              <a:buNone/>
            </a:pPr>
            <a:r>
              <a:rPr lang="en-US" sz="2800" dirty="0"/>
              <a:t>CB-20-04: </a:t>
            </a:r>
            <a:r>
              <a:rPr lang="en-US" sz="2800" dirty="0" err="1"/>
              <a:t>Jupyter</a:t>
            </a:r>
            <a:r>
              <a:rPr lang="en-US" sz="2800" dirty="0"/>
              <a:t> Notebooks Awareness Webinar</a:t>
            </a:r>
          </a:p>
          <a:p>
            <a:pPr marL="50800" indent="0">
              <a:buNone/>
            </a:pPr>
            <a:r>
              <a:rPr lang="en-US" sz="2800" dirty="0"/>
              <a:t>NASA, UKSA, JAXA, CSIRO, and ESA. Two sessions Americas/Europe/Africa and Asia/Oceania</a:t>
            </a:r>
          </a:p>
          <a:p>
            <a:pPr marL="50800" indent="0">
              <a:buNone/>
            </a:pPr>
            <a:r>
              <a:rPr lang="en-US" sz="2800" dirty="0"/>
              <a:t>Total of 288 attendees attended two sessions – 243 for the Americas/Europe/Africa session and 45 for the Asia/Oceania session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: So far…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4AEC8-037E-8F4B-CF93-E4B2EA401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7" y="1558533"/>
            <a:ext cx="114490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5355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414A5477D46478353BF370E680E24" ma:contentTypeVersion="17" ma:contentTypeDescription="Create a new document." ma:contentTypeScope="" ma:versionID="13b627aa45feda9763242caa086fa9b1">
  <xsd:schema xmlns:xsd="http://www.w3.org/2001/XMLSchema" xmlns:xs="http://www.w3.org/2001/XMLSchema" xmlns:p="http://schemas.microsoft.com/office/2006/metadata/properties" xmlns:ns2="63b91fa1-1192-499e-9a43-16b72276a61b" xmlns:ns3="ab99840f-4a7d-4fcc-9a93-3cc56d00e024" xmlns:ns4="985ec44e-1bab-4c0b-9df0-6ba128686fc9" targetNamespace="http://schemas.microsoft.com/office/2006/metadata/properties" ma:root="true" ma:fieldsID="9fa7721f1a3d139635b32063c80c8ec6" ns2:_="" ns3:_="" ns4:_="">
    <xsd:import namespace="63b91fa1-1192-499e-9a43-16b72276a61b"/>
    <xsd:import namespace="ab99840f-4a7d-4fcc-9a93-3cc56d00e02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91fa1-1192-499e-9a43-16b72276a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840f-4a7d-4fcc-9a93-3cc56d00e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47ecc92-2a99-4b2d-9bb7-9bb96c3663a1}" ma:internalName="TaxCatchAll" ma:showField="CatchAllData" ma:web="ab99840f-4a7d-4fcc-9a93-3cc56d00e0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3b91fa1-1192-499e-9a43-16b72276a6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9FE7D5-D795-466C-BDCA-7276C36647D3}"/>
</file>

<file path=customXml/itemProps2.xml><?xml version="1.0" encoding="utf-8"?>
<ds:datastoreItem xmlns:ds="http://schemas.openxmlformats.org/officeDocument/2006/customXml" ds:itemID="{37E40DD3-DEA6-4F69-8814-898F9F7F5FDA}"/>
</file>

<file path=customXml/itemProps3.xml><?xml version="1.0" encoding="utf-8"?>
<ds:datastoreItem xmlns:ds="http://schemas.openxmlformats.org/officeDocument/2006/customXml" ds:itemID="{4D5FE668-A36A-4694-B17A-A95EEA15797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3693</TotalTime>
  <Words>500</Words>
  <Application>Microsoft Office PowerPoint</Application>
  <PresentationFormat>Widescreen</PresentationFormat>
  <Paragraphs>78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Noto Sans Symbols</vt:lpstr>
      <vt:lpstr>Arial</vt:lpstr>
      <vt:lpstr>Courier New</vt:lpstr>
      <vt:lpstr>Wingdings</vt:lpstr>
      <vt:lpstr>ceos</vt:lpstr>
      <vt:lpstr>WGCapD </vt:lpstr>
      <vt:lpstr>WGCapD: What</vt:lpstr>
      <vt:lpstr>WGCapD: How (1/3)</vt:lpstr>
      <vt:lpstr>WGCapD: How (2/3)</vt:lpstr>
      <vt:lpstr>WGCapD: How (1/3) </vt:lpstr>
      <vt:lpstr>WGCapD: Annual meetings - #11</vt:lpstr>
      <vt:lpstr>WGCapD: Annual meetings - #11</vt:lpstr>
      <vt:lpstr>WGCapD: Annual meetings - #12</vt:lpstr>
      <vt:lpstr>WGCapD: So far…</vt:lpstr>
      <vt:lpstr>WGCapD: So far…</vt:lpstr>
      <vt:lpstr>WGCapD: Happening today…</vt:lpstr>
      <vt:lpstr>WGCapD: Coming up…</vt:lpstr>
      <vt:lpstr>UNOOSA</vt:lpstr>
      <vt:lpstr>WGCapD: Coming up…</vt:lpstr>
      <vt:lpstr>WGCapD: Coming up…</vt:lpstr>
      <vt:lpstr>WGCapD: Coming up…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Jorge Del Rio Vera</cp:lastModifiedBy>
  <cp:revision>32</cp:revision>
  <dcterms:modified xsi:type="dcterms:W3CDTF">2023-10-26T10:31:35Z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0x01010039F414A5477D46478353BF370E680E24</vt:lpwstr>
  </property>
</Properties>
</file>