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Lst>
  <p:sldSz cy="5143500" cx="9144000"/>
  <p:notesSz cx="6858000" cy="9144000"/>
  <p:embeddedFontLst>
    <p:embeddedFont>
      <p:font typeface="Montserrat"/>
      <p:regular r:id="rId14"/>
      <p:bold r:id="rId15"/>
      <p:italic r:id="rId16"/>
      <p:boldItalic r:id="rId17"/>
    </p:embeddedFont>
    <p:embeddedFont>
      <p:font typeface="Montserrat Medium"/>
      <p:regular r:id="rId18"/>
      <p:bold r:id="rId19"/>
      <p:italic r:id="rId20"/>
      <p:boldItalic r:id="rId21"/>
    </p:embeddedFont>
    <p:embeddedFont>
      <p:font typeface="Quattrocento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26" roundtripDataSignature="AMtx7mhQj2PihUrEmm5Pd93m1bq2TRRb6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0027F89-4B2D-4BCD-9D50-F2C0D5AA21F9}">
  <a:tblStyle styleId="{10027F89-4B2D-4BCD-9D50-F2C0D5AA21F9}"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Medium-italic.fntdata"/><Relationship Id="rId22" Type="http://schemas.openxmlformats.org/officeDocument/2006/relationships/font" Target="fonts/QuattrocentoSans-regular.fntdata"/><Relationship Id="rId21" Type="http://schemas.openxmlformats.org/officeDocument/2006/relationships/font" Target="fonts/MontserratMedium-boldItalic.fntdata"/><Relationship Id="rId24" Type="http://schemas.openxmlformats.org/officeDocument/2006/relationships/font" Target="fonts/QuattrocentoSans-italic.fntdata"/><Relationship Id="rId23" Type="http://schemas.openxmlformats.org/officeDocument/2006/relationships/font" Target="fonts/QuattrocentoSans-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customschemas.google.com/relationships/presentationmetadata" Target="metadata"/><Relationship Id="rId25" Type="http://schemas.openxmlformats.org/officeDocument/2006/relationships/font" Target="fonts/QuattrocentoSans-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Montserrat-bold.fntdata"/><Relationship Id="rId14" Type="http://schemas.openxmlformats.org/officeDocument/2006/relationships/font" Target="fonts/Montserrat-regular.fntdata"/><Relationship Id="rId17" Type="http://schemas.openxmlformats.org/officeDocument/2006/relationships/font" Target="fonts/Montserrat-boldItalic.fntdata"/><Relationship Id="rId16" Type="http://schemas.openxmlformats.org/officeDocument/2006/relationships/font" Target="fonts/Montserrat-italic.fntdata"/><Relationship Id="rId19" Type="http://schemas.openxmlformats.org/officeDocument/2006/relationships/font" Target="fonts/MontserratMedium-bold.fntdata"/><Relationship Id="rId18" Type="http://schemas.openxmlformats.org/officeDocument/2006/relationships/font" Target="fonts/MontserratMedium-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Background in geospatial, last 10 years in particular with EO and UN agencies</a:t>
            </a:r>
            <a:endParaRPr/>
          </a:p>
        </p:txBody>
      </p:sp>
      <p:sp>
        <p:nvSpPr>
          <p:cNvPr id="64" name="Google Shape;6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Important to understand that Réseau Consulting responded to EUMETSAT ITT on behalf of CEOS</a:t>
            </a:r>
            <a:endParaRPr/>
          </a:p>
        </p:txBody>
      </p:sp>
      <p:sp>
        <p:nvSpPr>
          <p:cNvPr id="70" name="Google Shape;70;p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GB"/>
              <a:t>Focus until after SIT-39 is ensuring all contributions are collected and reviewed for the Work Plan</a:t>
            </a:r>
            <a:endParaRPr/>
          </a:p>
          <a:p>
            <a:pPr indent="-298450" lvl="0" marL="457200" marR="0" rtl="0" algn="l">
              <a:lnSpc>
                <a:spcPct val="100000"/>
              </a:lnSpc>
              <a:spcBef>
                <a:spcPts val="0"/>
              </a:spcBef>
              <a:spcAft>
                <a:spcPts val="0"/>
              </a:spcAft>
              <a:buClr>
                <a:srgbClr val="000000"/>
              </a:buClr>
              <a:buSzPts val="1100"/>
              <a:buFont typeface="Arial"/>
              <a:buChar char="●"/>
            </a:pPr>
            <a:r>
              <a:rPr lang="en-GB"/>
              <a:t>Programme Board meeting takes place across 3 days this week in Geneva, with some overlap, such as an AI Subgroup (ToR can be shared), the Data Working Group and work on capacity development/outreach </a:t>
            </a:r>
            <a:endParaRPr/>
          </a:p>
          <a:p>
            <a:pPr indent="-298450" lvl="0" marL="457200" marR="0" rtl="0" algn="l">
              <a:lnSpc>
                <a:spcPct val="100000"/>
              </a:lnSpc>
              <a:spcBef>
                <a:spcPts val="0"/>
              </a:spcBef>
              <a:spcAft>
                <a:spcPts val="0"/>
              </a:spcAft>
              <a:buClr>
                <a:srgbClr val="000000"/>
              </a:buClr>
              <a:buSzPts val="1100"/>
              <a:buFont typeface="Arial"/>
              <a:buChar char="●"/>
            </a:pPr>
            <a:r>
              <a:rPr lang="en-GB"/>
              <a:t>Internally supporting SIT Chair with invitees for SIT-39, notably WMO and UNFCCC; attended CM-15 - 15th session consultative meetings high level policy satellite matters (GHG and EW4All)</a:t>
            </a:r>
            <a:endParaRPr/>
          </a:p>
          <a:p>
            <a:pPr indent="-298450" lvl="0" marL="457200" marR="0" rtl="0" algn="l">
              <a:lnSpc>
                <a:spcPct val="100000"/>
              </a:lnSpc>
              <a:spcBef>
                <a:spcPts val="0"/>
              </a:spcBef>
              <a:spcAft>
                <a:spcPts val="0"/>
              </a:spcAft>
              <a:buClr>
                <a:srgbClr val="000000"/>
              </a:buClr>
              <a:buSzPts val="1100"/>
              <a:buFont typeface="Arial"/>
              <a:buChar char="●"/>
            </a:pPr>
            <a:r>
              <a:rPr lang="en-GB"/>
              <a:t>Internal support around communication and outreach, notably around 40th anniversary of CEOS</a:t>
            </a:r>
            <a:endParaRPr/>
          </a:p>
          <a:p>
            <a:pPr indent="-298450" lvl="0" marL="457200" marR="0" rtl="0" algn="l">
              <a:lnSpc>
                <a:spcPct val="100000"/>
              </a:lnSpc>
              <a:spcBef>
                <a:spcPts val="0"/>
              </a:spcBef>
              <a:spcAft>
                <a:spcPts val="0"/>
              </a:spcAft>
              <a:buClr>
                <a:srgbClr val="000000"/>
              </a:buClr>
              <a:buSzPts val="1100"/>
              <a:buFont typeface="Arial"/>
              <a:buChar char="●"/>
            </a:pPr>
            <a:r>
              <a:rPr lang="en-GB"/>
              <a:t>CEO has been working with WGCapD on engaging more emerging economies (outside of Europe and North America), as well as with WGDisasters on the international Early Warning for All programme</a:t>
            </a:r>
            <a:endParaRPr/>
          </a:p>
          <a:p>
            <a:pPr indent="-298450" lvl="0" marL="457200" marR="0" rtl="0" algn="l">
              <a:lnSpc>
                <a:spcPct val="100000"/>
              </a:lnSpc>
              <a:spcBef>
                <a:spcPts val="0"/>
              </a:spcBef>
              <a:spcAft>
                <a:spcPts val="0"/>
              </a:spcAft>
              <a:buClr>
                <a:srgbClr val="000000"/>
              </a:buClr>
              <a:buSzPts val="1100"/>
              <a:buFont typeface="Arial"/>
              <a:buChar char="●"/>
            </a:pPr>
            <a:r>
              <a:rPr lang="en-GB"/>
              <a:t>Externally, CEO will also join the OGC Board of Directors later this month on behalf of CEOS (there are numerous topics in WGISS around ARD, STAC, New Space, Interoperability, OpenEO etc, which are all relevant</a:t>
            </a:r>
            <a:endParaRPr/>
          </a:p>
          <a:p>
            <a:pPr indent="-298450" lvl="0" marL="457200" marR="0" rtl="0" algn="l">
              <a:lnSpc>
                <a:spcPct val="100000"/>
              </a:lnSpc>
              <a:spcBef>
                <a:spcPts val="0"/>
              </a:spcBef>
              <a:spcAft>
                <a:spcPts val="0"/>
              </a:spcAft>
              <a:buClr>
                <a:srgbClr val="000000"/>
              </a:buClr>
              <a:buSzPts val="1100"/>
              <a:buFont typeface="Arial"/>
              <a:buChar char="●"/>
            </a:pPr>
            <a:r>
              <a:rPr lang="en-GB"/>
              <a:t>The Taskforce on Nature-Related Financial Disclosures (TNFD) approached the CEO to discuss biodiversity monitoring from space</a:t>
            </a:r>
            <a:endParaRPr/>
          </a:p>
          <a:p>
            <a:pPr indent="-298450" lvl="0" marL="457200" marR="0" rtl="0" algn="l">
              <a:lnSpc>
                <a:spcPct val="100000"/>
              </a:lnSpc>
              <a:spcBef>
                <a:spcPts val="0"/>
              </a:spcBef>
              <a:spcAft>
                <a:spcPts val="0"/>
              </a:spcAft>
              <a:buClr>
                <a:srgbClr val="000000"/>
              </a:buClr>
              <a:buSzPts val="1100"/>
              <a:buFont typeface="Arial"/>
              <a:buChar char="●"/>
            </a:pPr>
            <a:r>
              <a:rPr lang="en-GB"/>
              <a:t>CEO is working externally with the World Economic Forum on how to value Earth observations and GEO is also working on an EO Valuation Toolkit</a:t>
            </a:r>
            <a:endParaRPr/>
          </a:p>
          <a:p>
            <a:pPr indent="-298450" lvl="0" marL="457200" marR="0" rtl="0" algn="l">
              <a:lnSpc>
                <a:spcPct val="100000"/>
              </a:lnSpc>
              <a:spcBef>
                <a:spcPts val="0"/>
              </a:spcBef>
              <a:spcAft>
                <a:spcPts val="0"/>
              </a:spcAft>
              <a:buClr>
                <a:srgbClr val="000000"/>
              </a:buClr>
              <a:buSzPts val="1100"/>
              <a:buFont typeface="Arial"/>
              <a:buChar char="●"/>
            </a:pPr>
            <a:r>
              <a:rPr lang="en-GB"/>
              <a:t>The CEO has also been approached around disaster risk and more use of SAR in the International Disaster Charter by WFP, as well as for process flow improvements by the Humanitarian OpenStreetMap Team (HOT)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en-GB">
                <a:solidFill>
                  <a:srgbClr val="242424"/>
                </a:solidFill>
                <a:latin typeface="Quattrocento Sans"/>
                <a:ea typeface="Quattrocento Sans"/>
                <a:cs typeface="Quattrocento Sans"/>
                <a:sym typeface="Quattrocento Sans"/>
              </a:rPr>
              <a:t>“Mr Tom Sohre did an amazing job and updated all the WP sections related to 3.9 plus they updated me regarding their new deliverables (please thank him on my behalf).”</a:t>
            </a:r>
            <a:endParaRPr/>
          </a:p>
          <a:p>
            <a:pPr indent="-298450" lvl="0" marL="457200" rtl="0" algn="l">
              <a:lnSpc>
                <a:spcPct val="100000"/>
              </a:lnSpc>
              <a:spcBef>
                <a:spcPts val="0"/>
              </a:spcBef>
              <a:spcAft>
                <a:spcPts val="0"/>
              </a:spcAft>
              <a:buSzPts val="1100"/>
              <a:buChar char="●"/>
            </a:pPr>
            <a:r>
              <a:rPr b="0" i="0" lang="en-GB">
                <a:solidFill>
                  <a:srgbClr val="242424"/>
                </a:solidFill>
                <a:latin typeface="Quattrocento Sans"/>
                <a:ea typeface="Quattrocento Sans"/>
                <a:cs typeface="Quattrocento Sans"/>
                <a:sym typeface="Quattrocento Sans"/>
              </a:rPr>
              <a:t>We hopefully have around 70% of required contributions</a:t>
            </a:r>
            <a:endParaRPr/>
          </a:p>
          <a:p>
            <a:pPr indent="-298450" lvl="0" marL="457200" rtl="0" algn="l">
              <a:lnSpc>
                <a:spcPct val="100000"/>
              </a:lnSpc>
              <a:spcBef>
                <a:spcPts val="0"/>
              </a:spcBef>
              <a:spcAft>
                <a:spcPts val="0"/>
              </a:spcAft>
              <a:buSzPts val="1100"/>
              <a:buChar char="●"/>
            </a:pPr>
            <a:r>
              <a:rPr b="0" i="0" lang="en-GB">
                <a:solidFill>
                  <a:srgbClr val="242424"/>
                </a:solidFill>
                <a:latin typeface="Quattrocento Sans"/>
                <a:ea typeface="Quattrocento Sans"/>
                <a:cs typeface="Quattrocento Sans"/>
                <a:sym typeface="Quattrocento Sans"/>
              </a:rPr>
              <a:t>Our goal is to try and look at the Work Plan from a more integrated perspective</a:t>
            </a:r>
            <a:endParaRPr/>
          </a:p>
          <a:p>
            <a:pPr indent="-298450" lvl="0" marL="457200" rtl="0" algn="l">
              <a:lnSpc>
                <a:spcPct val="100000"/>
              </a:lnSpc>
              <a:spcBef>
                <a:spcPts val="0"/>
              </a:spcBef>
              <a:spcAft>
                <a:spcPts val="0"/>
              </a:spcAft>
              <a:buSzPts val="1100"/>
              <a:buChar char="●"/>
            </a:pPr>
            <a:r>
              <a:rPr b="0" i="0" lang="en-GB">
                <a:solidFill>
                  <a:srgbClr val="242424"/>
                </a:solidFill>
                <a:latin typeface="Quattrocento Sans"/>
                <a:ea typeface="Quattrocento Sans"/>
                <a:cs typeface="Quattrocento Sans"/>
                <a:sym typeface="Quattrocento Sans"/>
              </a:rPr>
              <a:t>Also include a conclusion (since we have an introduction)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GB"/>
              <a:t>WGISS Chair already mentioned </a:t>
            </a:r>
            <a:r>
              <a:rPr lang="en-GB" sz="1100"/>
              <a:t>upcoming (announced) meetings relevant to WGISS</a:t>
            </a:r>
            <a:endParaRPr/>
          </a:p>
          <a:p>
            <a:pPr indent="-298450" lvl="0" marL="457200" marR="0" rtl="0" algn="l">
              <a:lnSpc>
                <a:spcPct val="100000"/>
              </a:lnSpc>
              <a:spcBef>
                <a:spcPts val="0"/>
              </a:spcBef>
              <a:spcAft>
                <a:spcPts val="0"/>
              </a:spcAft>
              <a:buClr>
                <a:srgbClr val="000000"/>
              </a:buClr>
              <a:buSzPts val="1100"/>
              <a:buFont typeface="Arial"/>
              <a:buChar char="●"/>
            </a:pPr>
            <a:r>
              <a:rPr lang="en-GB"/>
              <a:t>Here are additional CEO meetings in case can be of any help with any comms or outreach etc.</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 name="Google Shape;9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5.jpg"/><Relationship Id="rId4" Type="http://schemas.openxmlformats.org/officeDocument/2006/relationships/image" Target="../media/image3.jpg"/><Relationship Id="rId5" Type="http://schemas.openxmlformats.org/officeDocument/2006/relationships/image" Target="../media/image8.png"/><Relationship Id="rId6"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35"/>
          <p:cNvPicPr preferRelativeResize="0"/>
          <p:nvPr/>
        </p:nvPicPr>
        <p:blipFill rotWithShape="1">
          <a:blip r:embed="rId2">
            <a:alphaModFix/>
          </a:blip>
          <a:srcRect b="0" l="0" r="0" t="0"/>
          <a:stretch/>
        </p:blipFill>
        <p:spPr>
          <a:xfrm>
            <a:off x="2476313" y="1699297"/>
            <a:ext cx="6216117" cy="2067536"/>
          </a:xfrm>
          <a:prstGeom prst="rect">
            <a:avLst/>
          </a:prstGeom>
          <a:noFill/>
          <a:ln>
            <a:noFill/>
          </a:ln>
        </p:spPr>
      </p:pic>
      <p:pic>
        <p:nvPicPr>
          <p:cNvPr id="13" name="Google Shape;13;p35"/>
          <p:cNvPicPr preferRelativeResize="0"/>
          <p:nvPr/>
        </p:nvPicPr>
        <p:blipFill rotWithShape="1">
          <a:blip r:embed="rId3">
            <a:alphaModFix/>
          </a:blip>
          <a:srcRect b="-113" l="0" r="0" t="0"/>
          <a:stretch/>
        </p:blipFill>
        <p:spPr>
          <a:xfrm flipH="1" rot="10800000">
            <a:off x="2118210" y="3618186"/>
            <a:ext cx="4043667" cy="1528573"/>
          </a:xfrm>
          <a:prstGeom prst="rect">
            <a:avLst/>
          </a:prstGeom>
          <a:noFill/>
          <a:ln>
            <a:noFill/>
          </a:ln>
        </p:spPr>
      </p:pic>
      <p:pic>
        <p:nvPicPr>
          <p:cNvPr descr="A picture containing nature&#10;&#10;Description automatically generated" id="14" name="Google Shape;14;p35"/>
          <p:cNvPicPr preferRelativeResize="0"/>
          <p:nvPr/>
        </p:nvPicPr>
        <p:blipFill rotWithShape="1">
          <a:blip r:embed="rId4">
            <a:alphaModFix/>
          </a:blip>
          <a:srcRect b="0" l="0" r="0" t="0"/>
          <a:stretch/>
        </p:blipFill>
        <p:spPr>
          <a:xfrm>
            <a:off x="6358008" y="-1"/>
            <a:ext cx="2785992" cy="2015111"/>
          </a:xfrm>
          <a:prstGeom prst="rect">
            <a:avLst/>
          </a:prstGeom>
          <a:noFill/>
          <a:ln>
            <a:noFill/>
          </a:ln>
        </p:spPr>
      </p:pic>
      <p:sp>
        <p:nvSpPr>
          <p:cNvPr id="15" name="Google Shape;15;p35"/>
          <p:cNvSpPr/>
          <p:nvPr/>
        </p:nvSpPr>
        <p:spPr>
          <a:xfrm flipH="1">
            <a:off x="4092296" y="1476329"/>
            <a:ext cx="5063603" cy="367583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 name="Google Shape;16;p35"/>
          <p:cNvSpPr/>
          <p:nvPr/>
        </p:nvSpPr>
        <p:spPr>
          <a:xfrm flipH="1">
            <a:off x="-6599" y="-10906"/>
            <a:ext cx="9152384" cy="5161407"/>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7" name="Google Shape;17;p35"/>
          <p:cNvPicPr preferRelativeResize="0"/>
          <p:nvPr/>
        </p:nvPicPr>
        <p:blipFill rotWithShape="1">
          <a:blip r:embed="rId5">
            <a:alphaModFix/>
          </a:blip>
          <a:srcRect b="0" l="0" r="0" t="0"/>
          <a:stretch/>
        </p:blipFill>
        <p:spPr>
          <a:xfrm>
            <a:off x="103823" y="3983624"/>
            <a:ext cx="2054172" cy="1131386"/>
          </a:xfrm>
          <a:prstGeom prst="rect">
            <a:avLst/>
          </a:prstGeom>
          <a:noFill/>
          <a:ln>
            <a:noFill/>
          </a:ln>
          <a:effectLst>
            <a:outerShdw blurRad="50800" rotWithShape="0" algn="tl" dir="2700000" dist="38100">
              <a:srgbClr val="000000">
                <a:alpha val="40000"/>
              </a:srgbClr>
            </a:outerShdw>
          </a:effectLst>
        </p:spPr>
      </p:pic>
      <p:pic>
        <p:nvPicPr>
          <p:cNvPr id="18" name="Google Shape;18;p35"/>
          <p:cNvPicPr preferRelativeResize="0"/>
          <p:nvPr/>
        </p:nvPicPr>
        <p:blipFill rotWithShape="1">
          <a:blip r:embed="rId6">
            <a:alphaModFix amt="34000"/>
          </a:blip>
          <a:srcRect b="-8773" l="32582" r="8554" t="2399"/>
          <a:stretch/>
        </p:blipFill>
        <p:spPr>
          <a:xfrm rot="5400000">
            <a:off x="4300773" y="-762121"/>
            <a:ext cx="4091400" cy="5610600"/>
          </a:xfrm>
          <a:prstGeom prst="rtTriangle">
            <a:avLst/>
          </a:prstGeom>
          <a:noFill/>
          <a:ln>
            <a:noFill/>
          </a:ln>
        </p:spPr>
      </p:pic>
      <p:pic>
        <p:nvPicPr>
          <p:cNvPr id="19" name="Google Shape;19;p35"/>
          <p:cNvPicPr preferRelativeResize="0"/>
          <p:nvPr/>
        </p:nvPicPr>
        <p:blipFill rotWithShape="1">
          <a:blip r:embed="rId6">
            <a:alphaModFix amt="34000"/>
          </a:blip>
          <a:srcRect b="671" l="54016" r="11355" t="36081"/>
          <a:stretch/>
        </p:blipFill>
        <p:spPr>
          <a:xfrm rot="-5400000">
            <a:off x="4344520" y="3615007"/>
            <a:ext cx="1289700" cy="1775100"/>
          </a:xfrm>
          <a:prstGeom prst="rtTriangle">
            <a:avLst/>
          </a:prstGeom>
          <a:noFill/>
          <a:ln>
            <a:noFill/>
          </a:ln>
        </p:spPr>
      </p:pic>
      <p:sp>
        <p:nvSpPr>
          <p:cNvPr id="20" name="Google Shape;20;p35"/>
          <p:cNvSpPr txBox="1"/>
          <p:nvPr>
            <p:ph type="title"/>
          </p:nvPr>
        </p:nvSpPr>
        <p:spPr>
          <a:xfrm>
            <a:off x="132035" y="131953"/>
            <a:ext cx="4617900" cy="29796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6000"/>
              <a:buFont typeface="Montserrat Medium"/>
              <a:buNone/>
              <a:defRPr b="0" i="0" sz="60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6"/>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23" name="Google Shape;23;p36"/>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24" name="Google Shape;24;p36"/>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25" name="Google Shape;25;p36"/>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26" name="Google Shape;26;p36"/>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27" name="Google Shape;27;p36"/>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GB" sz="1100" u="none" cap="none" strike="noStrike">
                <a:solidFill>
                  <a:schemeClr val="accent1"/>
                </a:solidFill>
                <a:latin typeface="Montserrat"/>
                <a:ea typeface="Montserrat"/>
                <a:cs typeface="Montserrat"/>
                <a:sym typeface="Montserrat"/>
              </a:rPr>
              <a:t>Slide </a:t>
            </a:r>
            <a:fld id="{00000000-1234-1234-1234-123412341234}" type="slidenum">
              <a:rPr b="1" i="0" lang="en-GB"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28" name="Google Shape;28;p36"/>
          <p:cNvSpPr txBox="1"/>
          <p:nvPr>
            <p:ph idx="1" type="body"/>
          </p:nvPr>
        </p:nvSpPr>
        <p:spPr>
          <a:xfrm>
            <a:off x="243175" y="1168900"/>
            <a:ext cx="8621700" cy="34971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b="0"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b="0"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9pPr>
          </a:lstStyle>
          <a:p/>
        </p:txBody>
      </p:sp>
      <p:sp>
        <p:nvSpPr>
          <p:cNvPr id="29" name="Google Shape;29;p36"/>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b="0" i="0" sz="33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30" name="Google Shape;30;p36"/>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2"/>
                </a:solidFill>
                <a:latin typeface="Montserrat"/>
                <a:ea typeface="Montserrat"/>
                <a:cs typeface="Montserrat"/>
                <a:sym typeface="Montserrat"/>
              </a:rPr>
              <a:t>WGISS-57, 4-7 March 2024</a:t>
            </a:r>
            <a:endParaRPr b="1" i="0" sz="1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51"/>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33" name="Google Shape;33;p51"/>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34" name="Google Shape;34;p51"/>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35" name="Google Shape;35;p51"/>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36" name="Google Shape;36;p51"/>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37" name="Google Shape;37;p51"/>
          <p:cNvSpPr txBox="1"/>
          <p:nvPr>
            <p:ph idx="1" type="body"/>
          </p:nvPr>
        </p:nvSpPr>
        <p:spPr>
          <a:xfrm>
            <a:off x="289974" y="1084442"/>
            <a:ext cx="4131900" cy="3581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b="0"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b="0"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9pPr>
          </a:lstStyle>
          <a:p/>
        </p:txBody>
      </p:sp>
      <p:sp>
        <p:nvSpPr>
          <p:cNvPr id="38" name="Google Shape;38;p51"/>
          <p:cNvSpPr txBox="1"/>
          <p:nvPr>
            <p:ph idx="2" type="body"/>
          </p:nvPr>
        </p:nvSpPr>
        <p:spPr>
          <a:xfrm>
            <a:off x="4722271" y="1084442"/>
            <a:ext cx="4131900" cy="3581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b="0"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b="0"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9pPr>
          </a:lstStyle>
          <a:p/>
        </p:txBody>
      </p:sp>
      <p:sp>
        <p:nvSpPr>
          <p:cNvPr id="39" name="Google Shape;39;p51"/>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b="0" i="0" sz="33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40" name="Google Shape;40;p51"/>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GB" sz="1100" u="none" cap="none" strike="noStrike">
                <a:solidFill>
                  <a:schemeClr val="accent1"/>
                </a:solidFill>
                <a:latin typeface="Montserrat"/>
                <a:ea typeface="Montserrat"/>
                <a:cs typeface="Montserrat"/>
                <a:sym typeface="Montserrat"/>
              </a:rPr>
              <a:t>Slide </a:t>
            </a:r>
            <a:fld id="{00000000-1234-1234-1234-123412341234}" type="slidenum">
              <a:rPr b="1" i="0" lang="en-GB"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41" name="Google Shape;41;p51"/>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2"/>
                </a:solidFill>
                <a:latin typeface="Montserrat"/>
                <a:ea typeface="Montserrat"/>
                <a:cs typeface="Montserrat"/>
                <a:sym typeface="Montserrat"/>
              </a:rPr>
              <a:t>WGISS-57, 4-7 March 2024</a:t>
            </a:r>
            <a:endParaRPr b="1" i="0" sz="1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52"/>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44" name="Google Shape;44;p52"/>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45" name="Google Shape;45;p52"/>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46" name="Google Shape;46;p52"/>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47" name="Google Shape;47;p52"/>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48" name="Google Shape;48;p52"/>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GB" sz="1100" u="none" cap="none" strike="noStrike">
                <a:solidFill>
                  <a:schemeClr val="accent1"/>
                </a:solidFill>
                <a:latin typeface="Montserrat"/>
                <a:ea typeface="Montserrat"/>
                <a:cs typeface="Montserrat"/>
                <a:sym typeface="Montserrat"/>
              </a:rPr>
              <a:t>Slide </a:t>
            </a:r>
            <a:fld id="{00000000-1234-1234-1234-123412341234}" type="slidenum">
              <a:rPr b="1" i="0" lang="en-GB"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49" name="Google Shape;49;p52"/>
          <p:cNvSpPr txBox="1"/>
          <p:nvPr>
            <p:ph type="title"/>
          </p:nvPr>
        </p:nvSpPr>
        <p:spPr>
          <a:xfrm>
            <a:off x="132036" y="131954"/>
            <a:ext cx="70404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b="0" i="0" sz="33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0" name="Google Shape;50;p52"/>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2"/>
                </a:solidFill>
                <a:latin typeface="Montserrat"/>
                <a:ea typeface="Montserrat"/>
                <a:cs typeface="Montserrat"/>
                <a:sym typeface="Montserrat"/>
              </a:rPr>
              <a:t>WGISS-57, 4-7 March 2024</a:t>
            </a:r>
            <a:endParaRPr b="1" i="0" sz="1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1" name="Shape 51"/>
        <p:cNvGrpSpPr/>
        <p:nvPr/>
      </p:nvGrpSpPr>
      <p:grpSpPr>
        <a:xfrm>
          <a:off x="0" y="0"/>
          <a:ext cx="0" cy="0"/>
          <a:chOff x="0" y="0"/>
          <a:chExt cx="0" cy="0"/>
        </a:xfrm>
      </p:grpSpPr>
      <p:sp>
        <p:nvSpPr>
          <p:cNvPr id="52" name="Google Shape;52;p5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9pPr>
          </a:lstStyle>
          <a:p/>
        </p:txBody>
      </p:sp>
      <p:sp>
        <p:nvSpPr>
          <p:cNvPr id="53" name="Google Shape;53;p53"/>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54" name="Google Shape;54;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55" name="Google Shape;55;p53"/>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2"/>
                </a:solidFill>
                <a:latin typeface="Montserrat"/>
                <a:ea typeface="Montserrat"/>
                <a:cs typeface="Montserrat"/>
                <a:sym typeface="Montserrat"/>
              </a:rPr>
              <a:t>WGISS-57, 4-7 March 2024</a:t>
            </a:r>
            <a:endParaRPr b="1" i="0" sz="1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6.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7" name="Google Shape;7;p34"/>
          <p:cNvPicPr preferRelativeResize="0"/>
          <p:nvPr/>
        </p:nvPicPr>
        <p:blipFill rotWithShape="1">
          <a:blip r:embed="rId1">
            <a:alphaModFix amt="34000"/>
          </a:blip>
          <a:srcRect b="35419" l="51339" r="-2839" t="39269"/>
          <a:stretch/>
        </p:blipFill>
        <p:spPr>
          <a:xfrm flipH="1">
            <a:off x="6978317" y="0"/>
            <a:ext cx="2165683" cy="778120"/>
          </a:xfrm>
          <a:prstGeom prst="rect">
            <a:avLst/>
          </a:prstGeom>
          <a:noFill/>
          <a:ln>
            <a:noFill/>
          </a:ln>
        </p:spPr>
      </p:pic>
      <p:pic>
        <p:nvPicPr>
          <p:cNvPr id="8" name="Google Shape;8;p34"/>
          <p:cNvPicPr preferRelativeResize="0"/>
          <p:nvPr/>
        </p:nvPicPr>
        <p:blipFill rotWithShape="1">
          <a:blip r:embed="rId2">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9" name="Google Shape;9;p34"/>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10" name="Google Shape;10;p34"/>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mailto:executive_officer@lists.ceos.or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
          <p:cNvSpPr txBox="1"/>
          <p:nvPr>
            <p:ph type="title"/>
          </p:nvPr>
        </p:nvSpPr>
        <p:spPr>
          <a:xfrm>
            <a:off x="132023" y="131950"/>
            <a:ext cx="5308800" cy="29796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6000"/>
              <a:buNone/>
            </a:pPr>
            <a:r>
              <a:rPr lang="en-GB"/>
              <a:t>CEO</a:t>
            </a:r>
            <a:br>
              <a:rPr lang="en-GB"/>
            </a:br>
            <a:r>
              <a:rPr lang="en-GB"/>
              <a:t>Report</a:t>
            </a:r>
            <a:endParaRPr/>
          </a:p>
        </p:txBody>
      </p:sp>
      <p:sp>
        <p:nvSpPr>
          <p:cNvPr id="61" name="Google Shape;61;p1"/>
          <p:cNvSpPr txBox="1"/>
          <p:nvPr/>
        </p:nvSpPr>
        <p:spPr>
          <a:xfrm>
            <a:off x="5566200" y="3511250"/>
            <a:ext cx="3577800" cy="15090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Clr>
                <a:srgbClr val="000000"/>
              </a:buClr>
              <a:buSzPts val="1700"/>
              <a:buFont typeface="Arial"/>
              <a:buNone/>
            </a:pPr>
            <a:r>
              <a:rPr b="1" i="0" lang="en-GB" sz="1700" u="none" cap="none" strike="noStrike">
                <a:solidFill>
                  <a:schemeClr val="accent1"/>
                </a:solidFill>
                <a:latin typeface="Montserrat"/>
                <a:ea typeface="Montserrat"/>
                <a:cs typeface="Montserrat"/>
                <a:sym typeface="Montserrat"/>
              </a:rPr>
              <a:t>Steven Ramage </a:t>
            </a:r>
            <a:endParaRPr b="1" i="0" sz="17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700"/>
              <a:buFont typeface="Arial"/>
              <a:buNone/>
            </a:pPr>
            <a:r>
              <a:rPr b="1" i="0" lang="en-GB" sz="1700" u="none" cap="none" strike="noStrike">
                <a:solidFill>
                  <a:schemeClr val="accent1"/>
                </a:solidFill>
                <a:latin typeface="Montserrat"/>
                <a:ea typeface="Montserrat"/>
                <a:cs typeface="Montserrat"/>
                <a:sym typeface="Montserrat"/>
              </a:rPr>
              <a:t>Agenda Item 1.5</a:t>
            </a:r>
            <a:endParaRPr b="1" i="0" sz="17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700"/>
              <a:buFont typeface="Arial"/>
              <a:buNone/>
            </a:pPr>
            <a:r>
              <a:rPr b="1" i="0" lang="en-GB" sz="1700" u="none" cap="none" strike="noStrike">
                <a:solidFill>
                  <a:schemeClr val="accent1"/>
                </a:solidFill>
                <a:latin typeface="Montserrat"/>
                <a:ea typeface="Montserrat"/>
                <a:cs typeface="Montserrat"/>
                <a:sym typeface="Montserrat"/>
              </a:rPr>
              <a:t>WGISS-57</a:t>
            </a:r>
            <a:endParaRPr b="1" i="0" sz="17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700"/>
              <a:buFont typeface="Arial"/>
              <a:buNone/>
            </a:pPr>
            <a:r>
              <a:rPr b="1" i="0" lang="en-GB" sz="1700" u="none" cap="none" strike="noStrike">
                <a:solidFill>
                  <a:schemeClr val="accent1"/>
                </a:solidFill>
                <a:latin typeface="Montserrat"/>
                <a:ea typeface="Montserrat"/>
                <a:cs typeface="Montserrat"/>
                <a:sym typeface="Montserrat"/>
              </a:rPr>
              <a:t>4-7 March 2023</a:t>
            </a:r>
            <a:endParaRPr b="1" i="0" sz="17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700"/>
              <a:buFont typeface="Arial"/>
              <a:buNone/>
            </a:pPr>
            <a:r>
              <a:rPr b="1" i="0" lang="en-GB" sz="1700" u="none" cap="none" strike="noStrike">
                <a:solidFill>
                  <a:schemeClr val="accent1"/>
                </a:solidFill>
                <a:latin typeface="Montserrat"/>
                <a:ea typeface="Montserrat"/>
                <a:cs typeface="Montserrat"/>
                <a:sym typeface="Montserrat"/>
              </a:rPr>
              <a:t>Sydney, Australia</a:t>
            </a:r>
            <a:endParaRPr b="1" i="0" sz="17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2"/>
          <p:cNvSpPr txBox="1"/>
          <p:nvPr>
            <p:ph idx="1" type="body"/>
          </p:nvPr>
        </p:nvSpPr>
        <p:spPr>
          <a:xfrm>
            <a:off x="243175" y="659842"/>
            <a:ext cx="8621700" cy="3644024"/>
          </a:xfrm>
          <a:prstGeom prst="rect">
            <a:avLst/>
          </a:prstGeom>
          <a:noFill/>
          <a:ln>
            <a:noFill/>
          </a:ln>
        </p:spPr>
        <p:txBody>
          <a:bodyPr anchorCtr="0" anchor="t" bIns="34275" lIns="68575" spcFirstLastPara="1" rIns="68575" wrap="square" tIns="34275">
            <a:noAutofit/>
          </a:bodyPr>
          <a:lstStyle/>
          <a:p>
            <a:pPr indent="-361950" lvl="0" marL="457200" marR="0" rtl="0" algn="l">
              <a:lnSpc>
                <a:spcPct val="150000"/>
              </a:lnSpc>
              <a:spcBef>
                <a:spcPts val="800"/>
              </a:spcBef>
              <a:spcAft>
                <a:spcPts val="0"/>
              </a:spcAft>
              <a:buClr>
                <a:schemeClr val="dk1"/>
              </a:buClr>
              <a:buSzPts val="2100"/>
              <a:buFont typeface="Montserrat"/>
              <a:buChar char="❖"/>
            </a:pPr>
            <a:r>
              <a:rPr lang="en-GB" sz="1600"/>
              <a:t>Report to CEOS Chair, support SIT Chair, SEO and CEOS Sec, work with CEOS global community, e.g. WGISS and other working groups</a:t>
            </a:r>
            <a:endParaRPr/>
          </a:p>
          <a:p>
            <a:pPr indent="-361950" lvl="0" marL="457200" marR="0" rtl="0" algn="l">
              <a:lnSpc>
                <a:spcPct val="150000"/>
              </a:lnSpc>
              <a:spcBef>
                <a:spcPts val="800"/>
              </a:spcBef>
              <a:spcAft>
                <a:spcPts val="0"/>
              </a:spcAft>
              <a:buClr>
                <a:schemeClr val="dk1"/>
              </a:buClr>
              <a:buSzPts val="2100"/>
              <a:buFont typeface="Montserrat"/>
              <a:buChar char="❖"/>
            </a:pPr>
            <a:r>
              <a:rPr lang="en-GB" sz="1600"/>
              <a:t>30 years in geospatial – comms, data quality, open standards, policy &amp; strategy</a:t>
            </a:r>
            <a:endParaRPr/>
          </a:p>
          <a:p>
            <a:pPr indent="-285750" lvl="1" marL="838200" rtl="0" algn="l">
              <a:lnSpc>
                <a:spcPct val="150000"/>
              </a:lnSpc>
              <a:spcBef>
                <a:spcPts val="800"/>
              </a:spcBef>
              <a:spcAft>
                <a:spcPts val="0"/>
              </a:spcAft>
              <a:buSzPts val="2100"/>
              <a:buFont typeface="Courier New"/>
              <a:buChar char="o"/>
            </a:pPr>
            <a:r>
              <a:rPr lang="en-GB" sz="1300"/>
              <a:t>Marine offshore survey and sat nav services in the 90s, Fugro and Navteq (now Here)</a:t>
            </a:r>
            <a:endParaRPr/>
          </a:p>
          <a:p>
            <a:pPr indent="-285750" lvl="1" marL="838200" rtl="0" algn="l">
              <a:lnSpc>
                <a:spcPct val="150000"/>
              </a:lnSpc>
              <a:spcBef>
                <a:spcPts val="800"/>
              </a:spcBef>
              <a:spcAft>
                <a:spcPts val="0"/>
              </a:spcAft>
              <a:buSzPts val="2100"/>
              <a:buFont typeface="Courier New"/>
              <a:buChar char="o"/>
            </a:pPr>
            <a:r>
              <a:rPr lang="en-GB" sz="1300"/>
              <a:t>Owner and director of 1Spatial, 2001 – 2010 </a:t>
            </a:r>
            <a:endParaRPr/>
          </a:p>
          <a:p>
            <a:pPr indent="-285750" lvl="1" marL="838200" rtl="0" algn="l">
              <a:lnSpc>
                <a:spcPct val="150000"/>
              </a:lnSpc>
              <a:spcBef>
                <a:spcPts val="800"/>
              </a:spcBef>
              <a:spcAft>
                <a:spcPts val="0"/>
              </a:spcAft>
              <a:buSzPts val="2100"/>
              <a:buFont typeface="Courier New"/>
              <a:buChar char="o"/>
            </a:pPr>
            <a:r>
              <a:rPr lang="en-GB" sz="1300"/>
              <a:t>Executive Director, Open Geospatial Consortium (OGC), 2010 – 2012 </a:t>
            </a:r>
            <a:endParaRPr/>
          </a:p>
          <a:p>
            <a:pPr indent="-285750" lvl="1" marL="838200" rtl="0" algn="l">
              <a:lnSpc>
                <a:spcPct val="150000"/>
              </a:lnSpc>
              <a:spcBef>
                <a:spcPts val="800"/>
              </a:spcBef>
              <a:spcAft>
                <a:spcPts val="0"/>
              </a:spcAft>
              <a:buSzPts val="2100"/>
              <a:buFont typeface="Courier New"/>
              <a:buChar char="o"/>
            </a:pPr>
            <a:r>
              <a:rPr lang="en-GB" sz="1300"/>
              <a:t>Managing Director, Ordnance Survey (OS) International, 2012 – 2015 (+ UN-GGIM)</a:t>
            </a:r>
            <a:endParaRPr/>
          </a:p>
          <a:p>
            <a:pPr indent="-285750" lvl="1" marL="838200" rtl="0" algn="l">
              <a:lnSpc>
                <a:spcPct val="150000"/>
              </a:lnSpc>
              <a:spcBef>
                <a:spcPts val="800"/>
              </a:spcBef>
              <a:spcAft>
                <a:spcPts val="0"/>
              </a:spcAft>
              <a:buSzPts val="2100"/>
              <a:buFont typeface="Courier New"/>
              <a:buChar char="o"/>
            </a:pPr>
            <a:r>
              <a:rPr lang="en-GB" sz="1300"/>
              <a:t>Chief Engagement Officer, Group on Earth Observations (GEO), 2016 – 2023 (+ WEF)</a:t>
            </a:r>
            <a:endParaRPr/>
          </a:p>
          <a:p>
            <a:pPr indent="-285750" lvl="1" marL="838200" rtl="0" algn="l">
              <a:lnSpc>
                <a:spcPct val="150000"/>
              </a:lnSpc>
              <a:spcBef>
                <a:spcPts val="800"/>
              </a:spcBef>
              <a:spcAft>
                <a:spcPts val="0"/>
              </a:spcAft>
              <a:buSzPts val="2100"/>
              <a:buFont typeface="Courier New"/>
              <a:buChar char="o"/>
            </a:pPr>
            <a:r>
              <a:rPr lang="en-GB" sz="1300"/>
              <a:t>Executive Officer, CEOS, 2024 – current  (Visiting Professor, University of Strathclyde)</a:t>
            </a:r>
            <a:endParaRPr/>
          </a:p>
          <a:p>
            <a:pPr indent="-285750" lvl="1" marL="838200" rtl="0" algn="l">
              <a:lnSpc>
                <a:spcPct val="150000"/>
              </a:lnSpc>
              <a:spcBef>
                <a:spcPts val="800"/>
              </a:spcBef>
              <a:spcAft>
                <a:spcPts val="0"/>
              </a:spcAft>
              <a:buSzPts val="2100"/>
              <a:buFont typeface="Courier New"/>
              <a:buChar char="o"/>
            </a:pPr>
            <a:r>
              <a:rPr lang="en-GB" sz="1300"/>
              <a:t>Advisory Board Digital Earth Africa and GEO BON (previously Digital Earth Pacific)</a:t>
            </a:r>
            <a:endParaRPr/>
          </a:p>
          <a:p>
            <a:pPr indent="0" lvl="1" marL="571500" rtl="0" algn="l">
              <a:lnSpc>
                <a:spcPct val="150000"/>
              </a:lnSpc>
              <a:spcBef>
                <a:spcPts val="400"/>
              </a:spcBef>
              <a:spcAft>
                <a:spcPts val="0"/>
              </a:spcAft>
              <a:buSzPts val="1800"/>
              <a:buNone/>
            </a:pPr>
            <a:r>
              <a:t/>
            </a:r>
            <a:endParaRPr sz="1050"/>
          </a:p>
          <a:p>
            <a:pPr indent="-228600" lvl="1" marL="914400" rtl="0" algn="l">
              <a:lnSpc>
                <a:spcPct val="150000"/>
              </a:lnSpc>
              <a:spcBef>
                <a:spcPts val="400"/>
              </a:spcBef>
              <a:spcAft>
                <a:spcPts val="0"/>
              </a:spcAft>
              <a:buSzPts val="1800"/>
              <a:buNone/>
            </a:pPr>
            <a:r>
              <a:t/>
            </a:r>
            <a:endParaRPr sz="900"/>
          </a:p>
        </p:txBody>
      </p:sp>
      <p:sp>
        <p:nvSpPr>
          <p:cNvPr id="67" name="Google Shape;67;p2"/>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GB" sz="2400"/>
              <a:t>Steven Ramage, CEOS Executive Officer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72"/>
          <p:cNvSpPr txBox="1"/>
          <p:nvPr>
            <p:ph idx="1" type="body"/>
          </p:nvPr>
        </p:nvSpPr>
        <p:spPr>
          <a:xfrm>
            <a:off x="243175" y="813749"/>
            <a:ext cx="8621700" cy="3644024"/>
          </a:xfrm>
          <a:prstGeom prst="rect">
            <a:avLst/>
          </a:prstGeom>
          <a:noFill/>
          <a:ln>
            <a:noFill/>
          </a:ln>
        </p:spPr>
        <p:txBody>
          <a:bodyPr anchorCtr="0" anchor="t" bIns="34275" lIns="68575" spcFirstLastPara="1" rIns="68575" wrap="square" tIns="34275">
            <a:noAutofit/>
          </a:bodyPr>
          <a:lstStyle/>
          <a:p>
            <a:pPr indent="-361950" lvl="0" marL="457200" marR="0" rtl="0" algn="l">
              <a:lnSpc>
                <a:spcPct val="150000"/>
              </a:lnSpc>
              <a:spcBef>
                <a:spcPts val="800"/>
              </a:spcBef>
              <a:spcAft>
                <a:spcPts val="0"/>
              </a:spcAft>
              <a:buClr>
                <a:schemeClr val="dk1"/>
              </a:buClr>
              <a:buSzPts val="2100"/>
              <a:buFont typeface="Montserrat"/>
              <a:buChar char="❖"/>
            </a:pPr>
            <a:r>
              <a:rPr lang="en-GB" sz="1600"/>
              <a:t>Steven Ramage is founder and CEO of Réseau Consulting </a:t>
            </a:r>
            <a:endParaRPr/>
          </a:p>
          <a:p>
            <a:pPr indent="-361950" lvl="0" marL="457200" marR="0" rtl="0" algn="l">
              <a:lnSpc>
                <a:spcPct val="150000"/>
              </a:lnSpc>
              <a:spcBef>
                <a:spcPts val="800"/>
              </a:spcBef>
              <a:spcAft>
                <a:spcPts val="0"/>
              </a:spcAft>
              <a:buClr>
                <a:schemeClr val="dk1"/>
              </a:buClr>
              <a:buSzPts val="2100"/>
              <a:buFont typeface="Montserrat"/>
              <a:buChar char="❖"/>
            </a:pPr>
            <a:r>
              <a:rPr lang="en-GB" sz="1600"/>
              <a:t>Réseau Consulting won a multi-year contract with EUMETSAT on behalf of European space agencies and CEOS</a:t>
            </a:r>
            <a:endParaRPr/>
          </a:p>
          <a:p>
            <a:pPr indent="-361950" lvl="0" marL="457200" marR="0" rtl="0" algn="l">
              <a:lnSpc>
                <a:spcPct val="150000"/>
              </a:lnSpc>
              <a:spcBef>
                <a:spcPts val="800"/>
              </a:spcBef>
              <a:spcAft>
                <a:spcPts val="0"/>
              </a:spcAft>
              <a:buClr>
                <a:schemeClr val="dk1"/>
              </a:buClr>
              <a:buSzPts val="2100"/>
              <a:buFont typeface="Montserrat"/>
              <a:buChar char="❖"/>
            </a:pPr>
            <a:r>
              <a:rPr lang="en-GB" sz="1600"/>
              <a:t>Evenflow was part of the Réseau Consulting bid team</a:t>
            </a:r>
            <a:endParaRPr/>
          </a:p>
          <a:p>
            <a:pPr indent="-361950" lvl="0" marL="457200" marR="0" rtl="0" algn="l">
              <a:lnSpc>
                <a:spcPct val="150000"/>
              </a:lnSpc>
              <a:spcBef>
                <a:spcPts val="800"/>
              </a:spcBef>
              <a:spcAft>
                <a:spcPts val="0"/>
              </a:spcAft>
              <a:buClr>
                <a:schemeClr val="dk1"/>
              </a:buClr>
              <a:buSzPts val="2100"/>
              <a:buFont typeface="Montserrat"/>
              <a:buChar char="❖"/>
            </a:pPr>
            <a:r>
              <a:rPr lang="en-GB" sz="1600"/>
              <a:t>Evenflow is therefore now part of the CEO Team</a:t>
            </a:r>
            <a:endParaRPr/>
          </a:p>
          <a:p>
            <a:pPr indent="-361950" lvl="1" marL="914400" rtl="0" algn="l">
              <a:lnSpc>
                <a:spcPct val="150000"/>
              </a:lnSpc>
              <a:spcBef>
                <a:spcPts val="800"/>
              </a:spcBef>
              <a:spcAft>
                <a:spcPts val="0"/>
              </a:spcAft>
              <a:buSzPts val="2100"/>
              <a:buFont typeface="Courier New"/>
              <a:buChar char="o"/>
            </a:pPr>
            <a:r>
              <a:rPr lang="en-GB" sz="1300"/>
              <a:t>Lefteris Mamais, CEO Evenflow providing strategic support to CEOS Executive Officer</a:t>
            </a:r>
            <a:endParaRPr/>
          </a:p>
          <a:p>
            <a:pPr indent="-361950" lvl="1" marL="914400" rtl="0" algn="l">
              <a:lnSpc>
                <a:spcPct val="150000"/>
              </a:lnSpc>
              <a:spcBef>
                <a:spcPts val="800"/>
              </a:spcBef>
              <a:spcAft>
                <a:spcPts val="0"/>
              </a:spcAft>
              <a:buSzPts val="2100"/>
              <a:buFont typeface="Courier New"/>
              <a:buChar char="o"/>
            </a:pPr>
            <a:r>
              <a:rPr lang="en-GB" sz="1300"/>
              <a:t>Irena Drakopoulou, Programme Manager – CEOS Work Plan support</a:t>
            </a:r>
            <a:endParaRPr/>
          </a:p>
          <a:p>
            <a:pPr indent="-361950" lvl="1" marL="914400" rtl="0" algn="l">
              <a:lnSpc>
                <a:spcPct val="150000"/>
              </a:lnSpc>
              <a:spcBef>
                <a:spcPts val="800"/>
              </a:spcBef>
              <a:spcAft>
                <a:spcPts val="0"/>
              </a:spcAft>
              <a:buSzPts val="2100"/>
              <a:buFont typeface="Courier New"/>
              <a:buChar char="o"/>
            </a:pPr>
            <a:r>
              <a:rPr lang="en-GB" sz="1300"/>
              <a:t> Others, as required </a:t>
            </a:r>
            <a:endParaRPr/>
          </a:p>
          <a:p>
            <a:pPr indent="0" lvl="1" marL="571500" rtl="0" algn="l">
              <a:lnSpc>
                <a:spcPct val="150000"/>
              </a:lnSpc>
              <a:spcBef>
                <a:spcPts val="400"/>
              </a:spcBef>
              <a:spcAft>
                <a:spcPts val="0"/>
              </a:spcAft>
              <a:buSzPts val="1800"/>
              <a:buNone/>
            </a:pPr>
            <a:r>
              <a:t/>
            </a:r>
            <a:endParaRPr sz="1050"/>
          </a:p>
          <a:p>
            <a:pPr indent="0" lvl="1" marL="571500" rtl="0" algn="l">
              <a:lnSpc>
                <a:spcPct val="150000"/>
              </a:lnSpc>
              <a:spcBef>
                <a:spcPts val="400"/>
              </a:spcBef>
              <a:spcAft>
                <a:spcPts val="0"/>
              </a:spcAft>
              <a:buSzPts val="1800"/>
              <a:buNone/>
            </a:pPr>
            <a:r>
              <a:t/>
            </a:r>
            <a:endParaRPr sz="1050"/>
          </a:p>
          <a:p>
            <a:pPr indent="-228600" lvl="1" marL="914400" rtl="0" algn="l">
              <a:lnSpc>
                <a:spcPct val="150000"/>
              </a:lnSpc>
              <a:spcBef>
                <a:spcPts val="400"/>
              </a:spcBef>
              <a:spcAft>
                <a:spcPts val="0"/>
              </a:spcAft>
              <a:buSzPts val="1800"/>
              <a:buNone/>
            </a:pPr>
            <a:r>
              <a:t/>
            </a:r>
            <a:endParaRPr sz="900"/>
          </a:p>
        </p:txBody>
      </p:sp>
      <p:sp>
        <p:nvSpPr>
          <p:cNvPr id="73" name="Google Shape;73;p72"/>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GB" sz="2400"/>
              <a:t>CEO Team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73"/>
          <p:cNvSpPr txBox="1"/>
          <p:nvPr>
            <p:ph idx="1" type="body"/>
          </p:nvPr>
        </p:nvSpPr>
        <p:spPr>
          <a:xfrm>
            <a:off x="243175" y="1168900"/>
            <a:ext cx="8621700" cy="3497100"/>
          </a:xfrm>
          <a:prstGeom prst="rect">
            <a:avLst/>
          </a:prstGeom>
          <a:noFill/>
          <a:ln>
            <a:noFill/>
          </a:ln>
        </p:spPr>
        <p:txBody>
          <a:bodyPr anchorCtr="0" anchor="t" bIns="34275" lIns="68575" spcFirstLastPara="1" rIns="68575" wrap="square" tIns="34275">
            <a:noAutofit/>
          </a:bodyPr>
          <a:lstStyle/>
          <a:p>
            <a:pPr indent="-361950" lvl="0" marL="457200" marR="0" rtl="0" algn="l">
              <a:lnSpc>
                <a:spcPct val="150000"/>
              </a:lnSpc>
              <a:spcBef>
                <a:spcPts val="800"/>
              </a:spcBef>
              <a:spcAft>
                <a:spcPts val="0"/>
              </a:spcAft>
              <a:buClr>
                <a:schemeClr val="dk1"/>
              </a:buClr>
              <a:buSzPts val="2100"/>
              <a:buFont typeface="Montserrat"/>
              <a:buChar char="❖"/>
            </a:pPr>
            <a:r>
              <a:rPr lang="en-GB" sz="1600"/>
              <a:t>The CEOS Executive Officer (CEO) </a:t>
            </a:r>
            <a:endParaRPr/>
          </a:p>
          <a:p>
            <a:pPr indent="-342900" lvl="1" marL="914400" rtl="0" algn="l">
              <a:lnSpc>
                <a:spcPct val="150000"/>
              </a:lnSpc>
              <a:spcBef>
                <a:spcPts val="400"/>
              </a:spcBef>
              <a:spcAft>
                <a:spcPts val="0"/>
              </a:spcAft>
              <a:buSzPts val="1800"/>
              <a:buFont typeface="Courier New"/>
              <a:buChar char="o"/>
            </a:pPr>
            <a:r>
              <a:rPr lang="en-GB" sz="1300"/>
              <a:t>Develops the CEOS Work Plan (work underway – next slide)</a:t>
            </a:r>
            <a:endParaRPr/>
          </a:p>
          <a:p>
            <a:pPr indent="-342900" lvl="1" marL="914400" rtl="0" algn="l">
              <a:lnSpc>
                <a:spcPct val="150000"/>
              </a:lnSpc>
              <a:spcBef>
                <a:spcPts val="400"/>
              </a:spcBef>
              <a:spcAft>
                <a:spcPts val="0"/>
              </a:spcAft>
              <a:buSzPts val="1800"/>
              <a:buFont typeface="Courier New"/>
              <a:buChar char="o"/>
            </a:pPr>
            <a:r>
              <a:rPr lang="en-GB" sz="1300"/>
              <a:t>Discusses CEOS contributions to the GEO Work Programme </a:t>
            </a:r>
            <a:br>
              <a:rPr lang="en-GB" sz="1300"/>
            </a:br>
            <a:r>
              <a:rPr lang="en-GB" sz="1300"/>
              <a:t>(supports SIT Chair on GEO Programme Board and sat on Executive Committee)</a:t>
            </a:r>
            <a:endParaRPr/>
          </a:p>
          <a:p>
            <a:pPr indent="-342900" lvl="1" marL="914400" rtl="0" algn="l">
              <a:lnSpc>
                <a:spcPct val="150000"/>
              </a:lnSpc>
              <a:spcBef>
                <a:spcPts val="400"/>
              </a:spcBef>
              <a:spcAft>
                <a:spcPts val="0"/>
              </a:spcAft>
              <a:buSzPts val="1800"/>
              <a:buFont typeface="Courier New"/>
              <a:buChar char="o"/>
            </a:pPr>
            <a:r>
              <a:rPr lang="en-GB" sz="1300"/>
              <a:t>Advises CEOS leadership on continued/increased internal and external cooperation </a:t>
            </a:r>
            <a:endParaRPr/>
          </a:p>
          <a:p>
            <a:pPr indent="-342900" lvl="1" marL="914400" rtl="0" algn="l">
              <a:lnSpc>
                <a:spcPct val="150000"/>
              </a:lnSpc>
              <a:spcBef>
                <a:spcPts val="400"/>
              </a:spcBef>
              <a:spcAft>
                <a:spcPts val="0"/>
              </a:spcAft>
              <a:buSzPts val="1800"/>
              <a:buFont typeface="Courier New"/>
              <a:buChar char="o"/>
            </a:pPr>
            <a:r>
              <a:rPr lang="en-GB" sz="1300"/>
              <a:t>Tracks progress on the CEOS Work Plan Objectives and Deliverables</a:t>
            </a:r>
            <a:endParaRPr sz="1300"/>
          </a:p>
        </p:txBody>
      </p:sp>
      <p:sp>
        <p:nvSpPr>
          <p:cNvPr id="79" name="Google Shape;79;p73"/>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GB"/>
              <a:t>CEO Role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3"/>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GB"/>
              <a:t>CEOS Work Plan</a:t>
            </a:r>
            <a:endParaRPr/>
          </a:p>
        </p:txBody>
      </p:sp>
      <p:graphicFrame>
        <p:nvGraphicFramePr>
          <p:cNvPr id="85" name="Google Shape;85;p3"/>
          <p:cNvGraphicFramePr/>
          <p:nvPr/>
        </p:nvGraphicFramePr>
        <p:xfrm>
          <a:off x="628650" y="977900"/>
          <a:ext cx="3000000" cy="3000000"/>
        </p:xfrm>
        <a:graphic>
          <a:graphicData uri="http://schemas.openxmlformats.org/drawingml/2006/table">
            <a:tbl>
              <a:tblPr>
                <a:noFill/>
                <a:tableStyleId>{10027F89-4B2D-4BCD-9D50-F2C0D5AA21F9}</a:tableStyleId>
              </a:tblPr>
              <a:tblGrid>
                <a:gridCol w="625275"/>
                <a:gridCol w="2021975"/>
                <a:gridCol w="625275"/>
                <a:gridCol w="625275"/>
                <a:gridCol w="625275"/>
                <a:gridCol w="3363575"/>
              </a:tblGrid>
              <a:tr h="237475">
                <a:tc>
                  <a:txBody>
                    <a:bodyPr/>
                    <a:lstStyle/>
                    <a:p>
                      <a:pPr indent="0" lvl="0" marL="0" marR="0" rtl="0" algn="l">
                        <a:lnSpc>
                          <a:spcPct val="100000"/>
                        </a:lnSpc>
                        <a:spcBef>
                          <a:spcPts val="0"/>
                        </a:spcBef>
                        <a:spcAft>
                          <a:spcPts val="0"/>
                        </a:spcAft>
                        <a:buNone/>
                      </a:pPr>
                      <a:r>
                        <a:rPr b="1" lang="en-GB" sz="800" u="none" cap="none" strike="noStrike"/>
                        <a:t>Number</a:t>
                      </a:r>
                      <a:endParaRPr b="1" i="0" sz="800" u="none" cap="none" strike="noStrike">
                        <a:latin typeface="Arial"/>
                        <a:ea typeface="Arial"/>
                        <a:cs typeface="Arial"/>
                        <a:sym typeface="Arial"/>
                      </a:endParaRPr>
                    </a:p>
                  </a:txBody>
                  <a:tcPr marT="7200" marB="0" marR="7200" marL="7200" anchor="b"/>
                </a:tc>
                <a:tc>
                  <a:txBody>
                    <a:bodyPr/>
                    <a:lstStyle/>
                    <a:p>
                      <a:pPr indent="0" lvl="0" marL="0" marR="0" rtl="0" algn="l">
                        <a:lnSpc>
                          <a:spcPct val="100000"/>
                        </a:lnSpc>
                        <a:spcBef>
                          <a:spcPts val="0"/>
                        </a:spcBef>
                        <a:spcAft>
                          <a:spcPts val="0"/>
                        </a:spcAft>
                        <a:buNone/>
                      </a:pPr>
                      <a:r>
                        <a:rPr b="1" lang="en-GB" sz="800" u="none" cap="none" strike="noStrike"/>
                        <a:t>Title</a:t>
                      </a:r>
                      <a:endParaRPr b="1" i="0" sz="800" u="none" cap="none" strike="noStrike">
                        <a:latin typeface="Arial"/>
                        <a:ea typeface="Arial"/>
                        <a:cs typeface="Arial"/>
                        <a:sym typeface="Arial"/>
                      </a:endParaRPr>
                    </a:p>
                  </a:txBody>
                  <a:tcPr marT="7200" marB="0" marR="7200" marL="7200" anchor="b"/>
                </a:tc>
                <a:tc>
                  <a:txBody>
                    <a:bodyPr/>
                    <a:lstStyle/>
                    <a:p>
                      <a:pPr indent="0" lvl="0" marL="0" marR="0" rtl="0" algn="l">
                        <a:lnSpc>
                          <a:spcPct val="100000"/>
                        </a:lnSpc>
                        <a:spcBef>
                          <a:spcPts val="0"/>
                        </a:spcBef>
                        <a:spcAft>
                          <a:spcPts val="0"/>
                        </a:spcAft>
                        <a:buNone/>
                      </a:pPr>
                      <a:r>
                        <a:rPr b="1" lang="en-GB" sz="800" u="none" cap="none" strike="noStrike"/>
                        <a:t>Status</a:t>
                      </a:r>
                      <a:endParaRPr b="1" i="0" sz="800" u="none" cap="none" strike="noStrike">
                        <a:latin typeface="Arial"/>
                        <a:ea typeface="Arial"/>
                        <a:cs typeface="Arial"/>
                        <a:sym typeface="Arial"/>
                      </a:endParaRPr>
                    </a:p>
                  </a:txBody>
                  <a:tcPr marT="7200" marB="0" marR="7200" marL="7200" anchor="b"/>
                </a:tc>
                <a:tc>
                  <a:txBody>
                    <a:bodyPr/>
                    <a:lstStyle/>
                    <a:p>
                      <a:pPr indent="0" lvl="0" marL="0" marR="0" rtl="0" algn="l">
                        <a:lnSpc>
                          <a:spcPct val="100000"/>
                        </a:lnSpc>
                        <a:spcBef>
                          <a:spcPts val="0"/>
                        </a:spcBef>
                        <a:spcAft>
                          <a:spcPts val="0"/>
                        </a:spcAft>
                        <a:buNone/>
                      </a:pPr>
                      <a:r>
                        <a:rPr b="1" lang="en-GB" sz="800" u="none" cap="none" strike="noStrike"/>
                        <a:t>Creation year</a:t>
                      </a:r>
                      <a:endParaRPr b="1" i="0" sz="800" u="none" cap="none" strike="noStrike">
                        <a:latin typeface="Arial"/>
                        <a:ea typeface="Arial"/>
                        <a:cs typeface="Arial"/>
                        <a:sym typeface="Arial"/>
                      </a:endParaRPr>
                    </a:p>
                  </a:txBody>
                  <a:tcPr marT="7200" marB="0" marR="7200" marL="7200" anchor="b"/>
                </a:tc>
                <a:tc>
                  <a:txBody>
                    <a:bodyPr/>
                    <a:lstStyle/>
                    <a:p>
                      <a:pPr indent="0" lvl="0" marL="0" marR="0" rtl="0" algn="l">
                        <a:lnSpc>
                          <a:spcPct val="100000"/>
                        </a:lnSpc>
                        <a:spcBef>
                          <a:spcPts val="0"/>
                        </a:spcBef>
                        <a:spcAft>
                          <a:spcPts val="0"/>
                        </a:spcAft>
                        <a:buNone/>
                      </a:pPr>
                      <a:r>
                        <a:rPr b="1" lang="en-GB" sz="800" u="none" cap="none" strike="noStrike"/>
                        <a:t>Completion date</a:t>
                      </a:r>
                      <a:endParaRPr b="1" i="0" sz="800" u="none" cap="none" strike="noStrike">
                        <a:latin typeface="Arial"/>
                        <a:ea typeface="Arial"/>
                        <a:cs typeface="Arial"/>
                        <a:sym typeface="Arial"/>
                      </a:endParaRPr>
                    </a:p>
                  </a:txBody>
                  <a:tcPr marT="7200" marB="0" marR="7200" marL="7200" anchor="b"/>
                </a:tc>
                <a:tc>
                  <a:txBody>
                    <a:bodyPr/>
                    <a:lstStyle/>
                    <a:p>
                      <a:pPr indent="0" lvl="0" marL="0" marR="0" rtl="0" algn="l">
                        <a:lnSpc>
                          <a:spcPct val="100000"/>
                        </a:lnSpc>
                        <a:spcBef>
                          <a:spcPts val="0"/>
                        </a:spcBef>
                        <a:spcAft>
                          <a:spcPts val="0"/>
                        </a:spcAft>
                        <a:buNone/>
                      </a:pPr>
                      <a:r>
                        <a:rPr b="1" lang="en-GB" sz="800" u="none" cap="none" strike="noStrike"/>
                        <a:t>Description</a:t>
                      </a:r>
                      <a:endParaRPr b="1" i="0" sz="800" u="none" cap="none" strike="noStrike">
                        <a:latin typeface="Arial"/>
                        <a:ea typeface="Arial"/>
                        <a:cs typeface="Arial"/>
                        <a:sym typeface="Arial"/>
                      </a:endParaRPr>
                    </a:p>
                  </a:txBody>
                  <a:tcPr marT="7200" marB="0" marR="7200" marL="7200" anchor="b"/>
                </a:tc>
              </a:tr>
              <a:tr h="268650">
                <a:tc>
                  <a:txBody>
                    <a:bodyPr/>
                    <a:lstStyle/>
                    <a:p>
                      <a:pPr indent="0" lvl="0" marL="0" marR="0" rtl="0" algn="l">
                        <a:lnSpc>
                          <a:spcPct val="100000"/>
                        </a:lnSpc>
                        <a:spcBef>
                          <a:spcPts val="0"/>
                        </a:spcBef>
                        <a:spcAft>
                          <a:spcPts val="0"/>
                        </a:spcAft>
                        <a:buNone/>
                      </a:pPr>
                      <a:r>
                        <a:rPr lang="en-GB" sz="800" u="none" cap="none" strike="noStrike"/>
                        <a:t>DATA-23-01</a:t>
                      </a:r>
                      <a:endParaRPr b="0" i="0" sz="800" u="none" cap="none" strike="noStrike">
                        <a:latin typeface="Arial"/>
                        <a:ea typeface="Arial"/>
                        <a:cs typeface="Arial"/>
                        <a:sym typeface="Arial"/>
                      </a:endParaRPr>
                    </a:p>
                  </a:txBody>
                  <a:tcPr marT="7200" marB="0" marR="7200" marL="7200" anchor="b"/>
                </a:tc>
                <a:tc>
                  <a:txBody>
                    <a:bodyPr/>
                    <a:lstStyle/>
                    <a:p>
                      <a:pPr indent="0" lvl="0" marL="0" marR="0" rtl="0" algn="l">
                        <a:lnSpc>
                          <a:spcPct val="100000"/>
                        </a:lnSpc>
                        <a:spcBef>
                          <a:spcPts val="0"/>
                        </a:spcBef>
                        <a:spcAft>
                          <a:spcPts val="0"/>
                        </a:spcAft>
                        <a:buNone/>
                      </a:pPr>
                      <a:r>
                        <a:rPr lang="en-GB" sz="800" u="none" cap="none" strike="noStrike"/>
                        <a:t>AI/ML White Paper</a:t>
                      </a:r>
                      <a:endParaRPr b="0" i="0" sz="800" u="none" cap="none" strike="noStrike">
                        <a:latin typeface="Arial"/>
                        <a:ea typeface="Arial"/>
                        <a:cs typeface="Arial"/>
                        <a:sym typeface="Arial"/>
                      </a:endParaRPr>
                    </a:p>
                  </a:txBody>
                  <a:tcPr marT="7200" marB="0" marR="7200" marL="7200" anchor="b"/>
                </a:tc>
                <a:tc>
                  <a:txBody>
                    <a:bodyPr/>
                    <a:lstStyle/>
                    <a:p>
                      <a:pPr indent="0" lvl="0" marL="0" marR="0" rtl="0" algn="l">
                        <a:lnSpc>
                          <a:spcPct val="100000"/>
                        </a:lnSpc>
                        <a:spcBef>
                          <a:spcPts val="0"/>
                        </a:spcBef>
                        <a:spcAft>
                          <a:spcPts val="0"/>
                        </a:spcAft>
                        <a:buNone/>
                      </a:pPr>
                      <a:r>
                        <a:rPr lang="en-GB" sz="800" u="none" cap="none" strike="noStrike"/>
                        <a:t>open</a:t>
                      </a:r>
                      <a:endParaRPr b="0" i="0" sz="800" u="none" cap="none" strike="noStrike">
                        <a:latin typeface="Arial"/>
                        <a:ea typeface="Arial"/>
                        <a:cs typeface="Arial"/>
                        <a:sym typeface="Arial"/>
                      </a:endParaRPr>
                    </a:p>
                  </a:txBody>
                  <a:tcPr marT="7200" marB="0" marR="7200" marL="7200" anchor="b"/>
                </a:tc>
                <a:tc>
                  <a:txBody>
                    <a:bodyPr/>
                    <a:lstStyle/>
                    <a:p>
                      <a:pPr indent="0" lvl="0" marL="0" marR="0" rtl="0" algn="r">
                        <a:lnSpc>
                          <a:spcPct val="100000"/>
                        </a:lnSpc>
                        <a:spcBef>
                          <a:spcPts val="0"/>
                        </a:spcBef>
                        <a:spcAft>
                          <a:spcPts val="0"/>
                        </a:spcAft>
                        <a:buNone/>
                      </a:pPr>
                      <a:r>
                        <a:rPr lang="en-GB" sz="800" u="none" cap="none" strike="noStrike"/>
                        <a:t>2023</a:t>
                      </a:r>
                      <a:endParaRPr b="0" i="0" sz="800" u="none" cap="none" strike="noStrike">
                        <a:latin typeface="Arial"/>
                        <a:ea typeface="Arial"/>
                        <a:cs typeface="Arial"/>
                        <a:sym typeface="Arial"/>
                      </a:endParaRPr>
                    </a:p>
                  </a:txBody>
                  <a:tcPr marT="7200" marB="0" marR="7200" marL="7200" anchor="b"/>
                </a:tc>
                <a:tc>
                  <a:txBody>
                    <a:bodyPr/>
                    <a:lstStyle/>
                    <a:p>
                      <a:pPr indent="0" lvl="0" marL="0" marR="0" rtl="0" algn="r">
                        <a:lnSpc>
                          <a:spcPct val="100000"/>
                        </a:lnSpc>
                        <a:spcBef>
                          <a:spcPts val="0"/>
                        </a:spcBef>
                        <a:spcAft>
                          <a:spcPts val="0"/>
                        </a:spcAft>
                        <a:buNone/>
                      </a:pPr>
                      <a:r>
                        <a:rPr lang="en-GB" sz="800" u="none" cap="none" strike="noStrike"/>
                        <a:t>45657</a:t>
                      </a:r>
                      <a:endParaRPr b="0" i="0" sz="800" u="none" cap="none" strike="noStrike">
                        <a:latin typeface="Arial"/>
                        <a:ea typeface="Arial"/>
                        <a:cs typeface="Arial"/>
                        <a:sym typeface="Arial"/>
                      </a:endParaRPr>
                    </a:p>
                  </a:txBody>
                  <a:tcPr marT="7200" marB="0" marR="7200" marL="7200" anchor="b"/>
                </a:tc>
                <a:tc>
                  <a:txBody>
                    <a:bodyPr/>
                    <a:lstStyle/>
                    <a:p>
                      <a:pPr indent="0" lvl="0" marL="0" marR="0" rtl="0" algn="l">
                        <a:lnSpc>
                          <a:spcPct val="100000"/>
                        </a:lnSpc>
                        <a:spcBef>
                          <a:spcPts val="0"/>
                        </a:spcBef>
                        <a:spcAft>
                          <a:spcPts val="0"/>
                        </a:spcAft>
                        <a:buNone/>
                      </a:pPr>
                      <a:r>
                        <a:rPr lang="en-GB" sz="800" u="none" cap="none" strike="noStrike"/>
                        <a:t>Use cases of AI/ML technologies for the Earth Observations will be collected, categolized and summarized as a white paper.</a:t>
                      </a:r>
                      <a:endParaRPr b="0" i="0" sz="800" u="none" cap="none" strike="noStrike">
                        <a:latin typeface="Arial"/>
                        <a:ea typeface="Arial"/>
                        <a:cs typeface="Arial"/>
                        <a:sym typeface="Arial"/>
                      </a:endParaRPr>
                    </a:p>
                  </a:txBody>
                  <a:tcPr marT="7200" marB="0" marR="7200" marL="7200" anchor="b"/>
                </a:tc>
              </a:tr>
              <a:tr h="268650">
                <a:tc>
                  <a:txBody>
                    <a:bodyPr/>
                    <a:lstStyle/>
                    <a:p>
                      <a:pPr indent="0" lvl="0" marL="0" marR="0" rtl="0" algn="l">
                        <a:lnSpc>
                          <a:spcPct val="100000"/>
                        </a:lnSpc>
                        <a:spcBef>
                          <a:spcPts val="0"/>
                        </a:spcBef>
                        <a:spcAft>
                          <a:spcPts val="0"/>
                        </a:spcAft>
                        <a:buNone/>
                      </a:pPr>
                      <a:r>
                        <a:rPr lang="en-GB" sz="800" u="none" cap="none" strike="noStrike"/>
                        <a:t>DATA-22-01</a:t>
                      </a:r>
                      <a:endParaRPr b="0" i="0" sz="800" u="none" cap="none" strike="noStrike">
                        <a:latin typeface="Arial"/>
                        <a:ea typeface="Arial"/>
                        <a:cs typeface="Arial"/>
                        <a:sym typeface="Arial"/>
                      </a:endParaRPr>
                    </a:p>
                  </a:txBody>
                  <a:tcPr marT="7200" marB="0" marR="7200" marL="7200" anchor="b"/>
                </a:tc>
                <a:tc>
                  <a:txBody>
                    <a:bodyPr/>
                    <a:lstStyle/>
                    <a:p>
                      <a:pPr indent="0" lvl="0" marL="0" marR="0" rtl="0" algn="l">
                        <a:lnSpc>
                          <a:spcPct val="100000"/>
                        </a:lnSpc>
                        <a:spcBef>
                          <a:spcPts val="0"/>
                        </a:spcBef>
                        <a:spcAft>
                          <a:spcPts val="0"/>
                        </a:spcAft>
                        <a:buNone/>
                      </a:pPr>
                      <a:r>
                        <a:rPr lang="en-GB" sz="800" u="none" cap="none" strike="noStrike"/>
                        <a:t>Jupyter Notebook Best Practice</a:t>
                      </a:r>
                      <a:endParaRPr b="0" i="0" sz="800" u="none" cap="none" strike="noStrike">
                        <a:latin typeface="Arial"/>
                        <a:ea typeface="Arial"/>
                        <a:cs typeface="Arial"/>
                        <a:sym typeface="Arial"/>
                      </a:endParaRPr>
                    </a:p>
                  </a:txBody>
                  <a:tcPr marT="7200" marB="0" marR="7200" marL="7200" anchor="b"/>
                </a:tc>
                <a:tc>
                  <a:txBody>
                    <a:bodyPr/>
                    <a:lstStyle/>
                    <a:p>
                      <a:pPr indent="0" lvl="0" marL="0" marR="0" rtl="0" algn="l">
                        <a:lnSpc>
                          <a:spcPct val="100000"/>
                        </a:lnSpc>
                        <a:spcBef>
                          <a:spcPts val="0"/>
                        </a:spcBef>
                        <a:spcAft>
                          <a:spcPts val="0"/>
                        </a:spcAft>
                        <a:buNone/>
                      </a:pPr>
                      <a:r>
                        <a:rPr lang="en-GB" sz="800" u="none" cap="none" strike="noStrike"/>
                        <a:t>open</a:t>
                      </a:r>
                      <a:endParaRPr b="0" i="0" sz="800" u="none" cap="none" strike="noStrike">
                        <a:latin typeface="Arial"/>
                        <a:ea typeface="Arial"/>
                        <a:cs typeface="Arial"/>
                        <a:sym typeface="Arial"/>
                      </a:endParaRPr>
                    </a:p>
                  </a:txBody>
                  <a:tcPr marT="7200" marB="0" marR="7200" marL="7200" anchor="b"/>
                </a:tc>
                <a:tc>
                  <a:txBody>
                    <a:bodyPr/>
                    <a:lstStyle/>
                    <a:p>
                      <a:pPr indent="0" lvl="0" marL="0" marR="0" rtl="0" algn="r">
                        <a:lnSpc>
                          <a:spcPct val="100000"/>
                        </a:lnSpc>
                        <a:spcBef>
                          <a:spcPts val="0"/>
                        </a:spcBef>
                        <a:spcAft>
                          <a:spcPts val="0"/>
                        </a:spcAft>
                        <a:buNone/>
                      </a:pPr>
                      <a:r>
                        <a:rPr lang="en-GB" sz="800" u="none" cap="none" strike="noStrike"/>
                        <a:t>2022</a:t>
                      </a:r>
                      <a:endParaRPr b="0" i="0" sz="800" u="none" cap="none" strike="noStrike">
                        <a:latin typeface="Arial"/>
                        <a:ea typeface="Arial"/>
                        <a:cs typeface="Arial"/>
                        <a:sym typeface="Arial"/>
                      </a:endParaRPr>
                    </a:p>
                  </a:txBody>
                  <a:tcPr marT="7200" marB="0" marR="7200" marL="7200" anchor="b"/>
                </a:tc>
                <a:tc>
                  <a:txBody>
                    <a:bodyPr/>
                    <a:lstStyle/>
                    <a:p>
                      <a:pPr indent="0" lvl="0" marL="0" marR="0" rtl="0" algn="r">
                        <a:lnSpc>
                          <a:spcPct val="100000"/>
                        </a:lnSpc>
                        <a:spcBef>
                          <a:spcPts val="0"/>
                        </a:spcBef>
                        <a:spcAft>
                          <a:spcPts val="0"/>
                        </a:spcAft>
                        <a:buNone/>
                      </a:pPr>
                      <a:r>
                        <a:rPr lang="en-GB" sz="800" u="none" cap="none" strike="noStrike"/>
                        <a:t>45473</a:t>
                      </a:r>
                      <a:endParaRPr b="0" i="0" sz="800" u="none" cap="none" strike="noStrike">
                        <a:latin typeface="Arial"/>
                        <a:ea typeface="Arial"/>
                        <a:cs typeface="Arial"/>
                        <a:sym typeface="Arial"/>
                      </a:endParaRPr>
                    </a:p>
                  </a:txBody>
                  <a:tcPr marT="7200" marB="0" marR="7200" marL="7200" anchor="b"/>
                </a:tc>
                <a:tc>
                  <a:txBody>
                    <a:bodyPr/>
                    <a:lstStyle/>
                    <a:p>
                      <a:pPr indent="0" lvl="0" marL="0" marR="0" rtl="0" algn="l">
                        <a:lnSpc>
                          <a:spcPct val="100000"/>
                        </a:lnSpc>
                        <a:spcBef>
                          <a:spcPts val="0"/>
                        </a:spcBef>
                        <a:spcAft>
                          <a:spcPts val="0"/>
                        </a:spcAft>
                        <a:buNone/>
                      </a:pPr>
                      <a:r>
                        <a:rPr lang="en-GB" sz="800" u="none" cap="none" strike="noStrike"/>
                        <a:t>Knowledge sharing with Jupyter Notebook will be investigated and the best practice will be issued. </a:t>
                      </a:r>
                      <a:endParaRPr b="0" i="0" sz="800" u="none" cap="none" strike="noStrike">
                        <a:latin typeface="Arial"/>
                        <a:ea typeface="Arial"/>
                        <a:cs typeface="Arial"/>
                        <a:sym typeface="Arial"/>
                      </a:endParaRPr>
                    </a:p>
                  </a:txBody>
                  <a:tcPr marT="7200" marB="0" marR="7200" marL="7200" anchor="b"/>
                </a:tc>
              </a:tr>
              <a:tr h="671625">
                <a:tc>
                  <a:txBody>
                    <a:bodyPr/>
                    <a:lstStyle/>
                    <a:p>
                      <a:pPr indent="0" lvl="0" marL="0" marR="0" rtl="0" algn="l">
                        <a:lnSpc>
                          <a:spcPct val="100000"/>
                        </a:lnSpc>
                        <a:spcBef>
                          <a:spcPts val="0"/>
                        </a:spcBef>
                        <a:spcAft>
                          <a:spcPts val="0"/>
                        </a:spcAft>
                        <a:buNone/>
                      </a:pPr>
                      <a:r>
                        <a:rPr lang="en-GB" sz="800" u="none" cap="none" strike="noStrike"/>
                        <a:t>DATA-24-01</a:t>
                      </a:r>
                      <a:endParaRPr b="0" i="0" sz="800" u="none" cap="none" strike="noStrike">
                        <a:latin typeface="Arial"/>
                        <a:ea typeface="Arial"/>
                        <a:cs typeface="Arial"/>
                        <a:sym typeface="Arial"/>
                      </a:endParaRPr>
                    </a:p>
                  </a:txBody>
                  <a:tcPr marT="7200" marB="0" marR="7200" marL="7200" anchor="b"/>
                </a:tc>
                <a:tc>
                  <a:txBody>
                    <a:bodyPr/>
                    <a:lstStyle/>
                    <a:p>
                      <a:pPr indent="0" lvl="0" marL="0" marR="0" rtl="0" algn="l">
                        <a:lnSpc>
                          <a:spcPct val="100000"/>
                        </a:lnSpc>
                        <a:spcBef>
                          <a:spcPts val="0"/>
                        </a:spcBef>
                        <a:spcAft>
                          <a:spcPts val="0"/>
                        </a:spcAft>
                        <a:buNone/>
                      </a:pPr>
                      <a:r>
                        <a:rPr lang="en-GB" sz="800" u="none" cap="none" strike="noStrike"/>
                        <a:t>White Paper on EO Data collections management and governance</a:t>
                      </a:r>
                      <a:endParaRPr b="0" i="0" sz="800" u="none" cap="none" strike="noStrike">
                        <a:latin typeface="Arial"/>
                        <a:ea typeface="Arial"/>
                        <a:cs typeface="Arial"/>
                        <a:sym typeface="Arial"/>
                      </a:endParaRPr>
                    </a:p>
                  </a:txBody>
                  <a:tcPr marT="7200" marB="0" marR="7200" marL="7200" anchor="b"/>
                </a:tc>
                <a:tc>
                  <a:txBody>
                    <a:bodyPr/>
                    <a:lstStyle/>
                    <a:p>
                      <a:pPr indent="0" lvl="0" marL="0" marR="0" rtl="0" algn="l">
                        <a:lnSpc>
                          <a:spcPct val="100000"/>
                        </a:lnSpc>
                        <a:spcBef>
                          <a:spcPts val="0"/>
                        </a:spcBef>
                        <a:spcAft>
                          <a:spcPts val="0"/>
                        </a:spcAft>
                        <a:buNone/>
                      </a:pPr>
                      <a:r>
                        <a:rPr lang="en-GB" sz="800" u="none" cap="none" strike="noStrike"/>
                        <a:t>open</a:t>
                      </a:r>
                      <a:endParaRPr b="0" i="0" sz="800" u="none" cap="none" strike="noStrike">
                        <a:latin typeface="Arial"/>
                        <a:ea typeface="Arial"/>
                        <a:cs typeface="Arial"/>
                        <a:sym typeface="Arial"/>
                      </a:endParaRPr>
                    </a:p>
                  </a:txBody>
                  <a:tcPr marT="7200" marB="0" marR="7200" marL="7200" anchor="b"/>
                </a:tc>
                <a:tc>
                  <a:txBody>
                    <a:bodyPr/>
                    <a:lstStyle/>
                    <a:p>
                      <a:pPr indent="0" lvl="0" marL="0" marR="0" rtl="0" algn="r">
                        <a:lnSpc>
                          <a:spcPct val="100000"/>
                        </a:lnSpc>
                        <a:spcBef>
                          <a:spcPts val="0"/>
                        </a:spcBef>
                        <a:spcAft>
                          <a:spcPts val="0"/>
                        </a:spcAft>
                        <a:buNone/>
                      </a:pPr>
                      <a:r>
                        <a:rPr lang="en-GB" sz="800" u="none" cap="none" strike="noStrike"/>
                        <a:t>2024</a:t>
                      </a:r>
                      <a:endParaRPr b="0" i="0" sz="800" u="none" cap="none" strike="noStrike">
                        <a:latin typeface="Arial"/>
                        <a:ea typeface="Arial"/>
                        <a:cs typeface="Arial"/>
                        <a:sym typeface="Arial"/>
                      </a:endParaRPr>
                    </a:p>
                  </a:txBody>
                  <a:tcPr marT="7200" marB="0" marR="7200" marL="7200" anchor="b"/>
                </a:tc>
                <a:tc>
                  <a:txBody>
                    <a:bodyPr/>
                    <a:lstStyle/>
                    <a:p>
                      <a:pPr indent="0" lvl="0" marL="0" marR="0" rtl="0" algn="r">
                        <a:lnSpc>
                          <a:spcPct val="100000"/>
                        </a:lnSpc>
                        <a:spcBef>
                          <a:spcPts val="0"/>
                        </a:spcBef>
                        <a:spcAft>
                          <a:spcPts val="0"/>
                        </a:spcAft>
                        <a:buNone/>
                      </a:pPr>
                      <a:r>
                        <a:rPr lang="en-GB" sz="800" u="none" cap="none" strike="noStrike"/>
                        <a:t>45747</a:t>
                      </a:r>
                      <a:endParaRPr b="0" i="0" sz="800" u="none" cap="none" strike="noStrike">
                        <a:latin typeface="Arial"/>
                        <a:ea typeface="Arial"/>
                        <a:cs typeface="Arial"/>
                        <a:sym typeface="Arial"/>
                      </a:endParaRPr>
                    </a:p>
                  </a:txBody>
                  <a:tcPr marT="7200" marB="0" marR="7200" marL="7200" anchor="b"/>
                </a:tc>
                <a:tc>
                  <a:txBody>
                    <a:bodyPr/>
                    <a:lstStyle/>
                    <a:p>
                      <a:pPr indent="0" lvl="0" marL="0" marR="0" rtl="0" algn="l">
                        <a:lnSpc>
                          <a:spcPct val="100000"/>
                        </a:lnSpc>
                        <a:spcBef>
                          <a:spcPts val="0"/>
                        </a:spcBef>
                        <a:spcAft>
                          <a:spcPts val="0"/>
                        </a:spcAft>
                        <a:buNone/>
                      </a:pPr>
                      <a:r>
                        <a:rPr lang="en-GB" sz="800" u="none" cap="none" strike="noStrike"/>
                        <a:t>This white paper would address topics including management of data collections in the Cloud, Preservation of "MASTER" collections, reproducibility of previous collections versions (algorithm availability), cross-collection validation, and general Interoperability and Governance approaches.</a:t>
                      </a:r>
                      <a:endParaRPr b="0" i="0" sz="800" u="none" cap="none" strike="noStrike">
                        <a:latin typeface="Arial"/>
                        <a:ea typeface="Arial"/>
                        <a:cs typeface="Arial"/>
                        <a:sym typeface="Arial"/>
                      </a:endParaRPr>
                    </a:p>
                  </a:txBody>
                  <a:tcPr marT="7200" marB="0" marR="7200" marL="7200" anchor="b"/>
                </a:tc>
              </a:tr>
              <a:tr h="352600">
                <a:tc>
                  <a:txBody>
                    <a:bodyPr/>
                    <a:lstStyle/>
                    <a:p>
                      <a:pPr indent="0" lvl="0" marL="0" marR="0" rtl="0" algn="l">
                        <a:lnSpc>
                          <a:spcPct val="100000"/>
                        </a:lnSpc>
                        <a:spcBef>
                          <a:spcPts val="0"/>
                        </a:spcBef>
                        <a:spcAft>
                          <a:spcPts val="0"/>
                        </a:spcAft>
                        <a:buNone/>
                      </a:pPr>
                      <a:r>
                        <a:rPr lang="en-GB" sz="800" u="none" cap="none" strike="noStrike"/>
                        <a:t>DATA-24-02</a:t>
                      </a:r>
                      <a:endParaRPr b="0" i="0" sz="800" u="none" cap="none" strike="noStrike">
                        <a:latin typeface="Arial"/>
                        <a:ea typeface="Arial"/>
                        <a:cs typeface="Arial"/>
                        <a:sym typeface="Arial"/>
                      </a:endParaRPr>
                    </a:p>
                  </a:txBody>
                  <a:tcPr marT="7200" marB="0" marR="7200" marL="7200" anchor="b"/>
                </a:tc>
                <a:tc>
                  <a:txBody>
                    <a:bodyPr/>
                    <a:lstStyle/>
                    <a:p>
                      <a:pPr indent="0" lvl="0" marL="0" marR="0" rtl="0" algn="l">
                        <a:lnSpc>
                          <a:spcPct val="100000"/>
                        </a:lnSpc>
                        <a:spcBef>
                          <a:spcPts val="0"/>
                        </a:spcBef>
                        <a:spcAft>
                          <a:spcPts val="0"/>
                        </a:spcAft>
                        <a:buNone/>
                      </a:pPr>
                      <a:r>
                        <a:rPr lang="en-GB" sz="800" u="none" cap="none" strike="noStrike"/>
                        <a:t>White paper on Software preservation</a:t>
                      </a:r>
                      <a:endParaRPr b="0" i="0" sz="800" u="none" cap="none" strike="noStrike">
                        <a:latin typeface="Arial"/>
                        <a:ea typeface="Arial"/>
                        <a:cs typeface="Arial"/>
                        <a:sym typeface="Arial"/>
                      </a:endParaRPr>
                    </a:p>
                  </a:txBody>
                  <a:tcPr marT="7200" marB="0" marR="7200" marL="7200" anchor="b"/>
                </a:tc>
                <a:tc>
                  <a:txBody>
                    <a:bodyPr/>
                    <a:lstStyle/>
                    <a:p>
                      <a:pPr indent="0" lvl="0" marL="0" marR="0" rtl="0" algn="l">
                        <a:lnSpc>
                          <a:spcPct val="100000"/>
                        </a:lnSpc>
                        <a:spcBef>
                          <a:spcPts val="0"/>
                        </a:spcBef>
                        <a:spcAft>
                          <a:spcPts val="0"/>
                        </a:spcAft>
                        <a:buNone/>
                      </a:pPr>
                      <a:r>
                        <a:rPr lang="en-GB" sz="800" u="none" cap="none" strike="noStrike"/>
                        <a:t>open</a:t>
                      </a:r>
                      <a:endParaRPr b="0" i="0" sz="800" u="none" cap="none" strike="noStrike">
                        <a:latin typeface="Arial"/>
                        <a:ea typeface="Arial"/>
                        <a:cs typeface="Arial"/>
                        <a:sym typeface="Arial"/>
                      </a:endParaRPr>
                    </a:p>
                  </a:txBody>
                  <a:tcPr marT="7200" marB="0" marR="7200" marL="7200" anchor="b"/>
                </a:tc>
                <a:tc>
                  <a:txBody>
                    <a:bodyPr/>
                    <a:lstStyle/>
                    <a:p>
                      <a:pPr indent="0" lvl="0" marL="0" marR="0" rtl="0" algn="r">
                        <a:lnSpc>
                          <a:spcPct val="100000"/>
                        </a:lnSpc>
                        <a:spcBef>
                          <a:spcPts val="0"/>
                        </a:spcBef>
                        <a:spcAft>
                          <a:spcPts val="0"/>
                        </a:spcAft>
                        <a:buNone/>
                      </a:pPr>
                      <a:r>
                        <a:rPr lang="en-GB" sz="800" u="none" cap="none" strike="noStrike"/>
                        <a:t>2024</a:t>
                      </a:r>
                      <a:endParaRPr b="0" i="0" sz="800" u="none" cap="none" strike="noStrike">
                        <a:latin typeface="Arial"/>
                        <a:ea typeface="Arial"/>
                        <a:cs typeface="Arial"/>
                        <a:sym typeface="Arial"/>
                      </a:endParaRPr>
                    </a:p>
                  </a:txBody>
                  <a:tcPr marT="7200" marB="0" marR="7200" marL="7200" anchor="b"/>
                </a:tc>
                <a:tc>
                  <a:txBody>
                    <a:bodyPr/>
                    <a:lstStyle/>
                    <a:p>
                      <a:pPr indent="0" lvl="0" marL="0" marR="0" rtl="0" algn="r">
                        <a:lnSpc>
                          <a:spcPct val="100000"/>
                        </a:lnSpc>
                        <a:spcBef>
                          <a:spcPts val="0"/>
                        </a:spcBef>
                        <a:spcAft>
                          <a:spcPts val="0"/>
                        </a:spcAft>
                        <a:buNone/>
                      </a:pPr>
                      <a:r>
                        <a:rPr lang="en-GB" sz="800" u="none" cap="none" strike="noStrike"/>
                        <a:t>45930</a:t>
                      </a:r>
                      <a:endParaRPr b="0" i="0" sz="800" u="none" cap="none" strike="noStrike">
                        <a:latin typeface="Arial"/>
                        <a:ea typeface="Arial"/>
                        <a:cs typeface="Arial"/>
                        <a:sym typeface="Arial"/>
                      </a:endParaRPr>
                    </a:p>
                  </a:txBody>
                  <a:tcPr marT="7200" marB="0" marR="7200" marL="7200" anchor="b"/>
                </a:tc>
                <a:tc>
                  <a:txBody>
                    <a:bodyPr/>
                    <a:lstStyle/>
                    <a:p>
                      <a:pPr indent="0" lvl="0" marL="0" marR="0" rtl="0" algn="l">
                        <a:lnSpc>
                          <a:spcPct val="100000"/>
                        </a:lnSpc>
                        <a:spcBef>
                          <a:spcPts val="0"/>
                        </a:spcBef>
                        <a:spcAft>
                          <a:spcPts val="0"/>
                        </a:spcAft>
                        <a:buNone/>
                      </a:pPr>
                      <a:r>
                        <a:rPr lang="en-GB" sz="800" u="none" cap="none" strike="noStrike"/>
                        <a:t>This white paper would address and recommend techniques to ensure preservation and reusability of software tools related to EO missions (e.g. processors, exploitation and visualization tools). </a:t>
                      </a:r>
                      <a:endParaRPr b="0" i="0" sz="800" u="none" cap="none" strike="noStrike">
                        <a:latin typeface="Arial"/>
                        <a:ea typeface="Arial"/>
                        <a:cs typeface="Arial"/>
                        <a:sym typeface="Arial"/>
                      </a:endParaRPr>
                    </a:p>
                  </a:txBody>
                  <a:tcPr marT="7200" marB="0" marR="7200" marL="7200" anchor="b"/>
                </a:tc>
              </a:tr>
              <a:tr h="467725">
                <a:tc>
                  <a:txBody>
                    <a:bodyPr/>
                    <a:lstStyle/>
                    <a:p>
                      <a:pPr indent="0" lvl="0" marL="0" marR="0" rtl="0" algn="l">
                        <a:lnSpc>
                          <a:spcPct val="100000"/>
                        </a:lnSpc>
                        <a:spcBef>
                          <a:spcPts val="0"/>
                        </a:spcBef>
                        <a:spcAft>
                          <a:spcPts val="0"/>
                        </a:spcAft>
                        <a:buNone/>
                      </a:pPr>
                      <a:r>
                        <a:rPr lang="en-GB" sz="800" u="none" cap="none" strike="noStrike"/>
                        <a:t>DATA-24-03</a:t>
                      </a:r>
                      <a:endParaRPr b="0" i="0" sz="800" u="none" cap="none" strike="noStrike">
                        <a:latin typeface="Arial"/>
                        <a:ea typeface="Arial"/>
                        <a:cs typeface="Arial"/>
                        <a:sym typeface="Arial"/>
                      </a:endParaRPr>
                    </a:p>
                  </a:txBody>
                  <a:tcPr marT="7200" marB="0" marR="7200" marL="7200" anchor="b"/>
                </a:tc>
                <a:tc>
                  <a:txBody>
                    <a:bodyPr/>
                    <a:lstStyle/>
                    <a:p>
                      <a:pPr indent="0" lvl="0" marL="0" marR="0" rtl="0" algn="l">
                        <a:lnSpc>
                          <a:spcPct val="100000"/>
                        </a:lnSpc>
                        <a:spcBef>
                          <a:spcPts val="0"/>
                        </a:spcBef>
                        <a:spcAft>
                          <a:spcPts val="0"/>
                        </a:spcAft>
                        <a:buNone/>
                      </a:pPr>
                      <a:r>
                        <a:rPr lang="en-GB" sz="800" u="none" cap="none" strike="noStrike"/>
                        <a:t>CEOS Interoperability Handbook 2.0</a:t>
                      </a:r>
                      <a:endParaRPr b="0" i="0" sz="800" u="none" cap="none" strike="noStrike">
                        <a:latin typeface="Arial"/>
                        <a:ea typeface="Arial"/>
                        <a:cs typeface="Arial"/>
                        <a:sym typeface="Arial"/>
                      </a:endParaRPr>
                    </a:p>
                  </a:txBody>
                  <a:tcPr marT="7200" marB="0" marR="7200" marL="7200" anchor="b"/>
                </a:tc>
                <a:tc>
                  <a:txBody>
                    <a:bodyPr/>
                    <a:lstStyle/>
                    <a:p>
                      <a:pPr indent="0" lvl="0" marL="0" marR="0" rtl="0" algn="l">
                        <a:lnSpc>
                          <a:spcPct val="100000"/>
                        </a:lnSpc>
                        <a:spcBef>
                          <a:spcPts val="0"/>
                        </a:spcBef>
                        <a:spcAft>
                          <a:spcPts val="0"/>
                        </a:spcAft>
                        <a:buNone/>
                      </a:pPr>
                      <a:r>
                        <a:rPr lang="en-GB" sz="800" u="none" cap="none" strike="noStrike"/>
                        <a:t>open</a:t>
                      </a:r>
                      <a:endParaRPr b="0" i="0" sz="800" u="none" cap="none" strike="noStrike">
                        <a:latin typeface="Arial"/>
                        <a:ea typeface="Arial"/>
                        <a:cs typeface="Arial"/>
                        <a:sym typeface="Arial"/>
                      </a:endParaRPr>
                    </a:p>
                  </a:txBody>
                  <a:tcPr marT="7200" marB="0" marR="7200" marL="7200" anchor="b"/>
                </a:tc>
                <a:tc>
                  <a:txBody>
                    <a:bodyPr/>
                    <a:lstStyle/>
                    <a:p>
                      <a:pPr indent="0" lvl="0" marL="0" marR="0" rtl="0" algn="r">
                        <a:lnSpc>
                          <a:spcPct val="100000"/>
                        </a:lnSpc>
                        <a:spcBef>
                          <a:spcPts val="0"/>
                        </a:spcBef>
                        <a:spcAft>
                          <a:spcPts val="0"/>
                        </a:spcAft>
                        <a:buNone/>
                      </a:pPr>
                      <a:r>
                        <a:rPr lang="en-GB" sz="800" u="none" cap="none" strike="noStrike"/>
                        <a:t>2024</a:t>
                      </a:r>
                      <a:endParaRPr b="0" i="0" sz="800" u="none" cap="none" strike="noStrike">
                        <a:latin typeface="Arial"/>
                        <a:ea typeface="Arial"/>
                        <a:cs typeface="Arial"/>
                        <a:sym typeface="Arial"/>
                      </a:endParaRPr>
                    </a:p>
                  </a:txBody>
                  <a:tcPr marT="7200" marB="0" marR="7200" marL="7200" anchor="b"/>
                </a:tc>
                <a:tc>
                  <a:txBody>
                    <a:bodyPr/>
                    <a:lstStyle/>
                    <a:p>
                      <a:pPr indent="0" lvl="0" marL="0" marR="0" rtl="0" algn="r">
                        <a:lnSpc>
                          <a:spcPct val="100000"/>
                        </a:lnSpc>
                        <a:spcBef>
                          <a:spcPts val="0"/>
                        </a:spcBef>
                        <a:spcAft>
                          <a:spcPts val="0"/>
                        </a:spcAft>
                        <a:buNone/>
                      </a:pPr>
                      <a:r>
                        <a:rPr lang="en-GB" sz="800" u="none" cap="none" strike="noStrike"/>
                        <a:t>45747</a:t>
                      </a:r>
                      <a:endParaRPr b="0" i="0" sz="800" u="none" cap="none" strike="noStrike">
                        <a:latin typeface="Arial"/>
                        <a:ea typeface="Arial"/>
                        <a:cs typeface="Arial"/>
                        <a:sym typeface="Arial"/>
                      </a:endParaRPr>
                    </a:p>
                  </a:txBody>
                  <a:tcPr marT="7200" marB="0" marR="7200" marL="7200" anchor="b"/>
                </a:tc>
                <a:tc>
                  <a:txBody>
                    <a:bodyPr/>
                    <a:lstStyle/>
                    <a:p>
                      <a:pPr indent="0" lvl="0" marL="0" marR="0" rtl="0" algn="l">
                        <a:lnSpc>
                          <a:spcPct val="100000"/>
                        </a:lnSpc>
                        <a:spcBef>
                          <a:spcPts val="0"/>
                        </a:spcBef>
                        <a:spcAft>
                          <a:spcPts val="0"/>
                        </a:spcAft>
                        <a:buNone/>
                      </a:pPr>
                      <a:r>
                        <a:rPr lang="en-GB" sz="800" u="none" cap="none" strike="noStrike"/>
                        <a:t>This Interoperabilty Handbook would be revised version of the handbook originally published by WGISS in 2008 and provided guidance toward the implementation of the recently endorsed CEOS Interoperability Framework (2023).</a:t>
                      </a:r>
                      <a:endParaRPr b="0" i="0" sz="800" u="none" cap="none" strike="noStrike">
                        <a:latin typeface="Arial"/>
                        <a:ea typeface="Arial"/>
                        <a:cs typeface="Arial"/>
                        <a:sym typeface="Arial"/>
                      </a:endParaRPr>
                    </a:p>
                  </a:txBody>
                  <a:tcPr marT="7200" marB="0" marR="7200" marL="7200" anchor="b"/>
                </a:tc>
              </a:tr>
              <a:tr h="813125">
                <a:tc>
                  <a:txBody>
                    <a:bodyPr/>
                    <a:lstStyle/>
                    <a:p>
                      <a:pPr indent="0" lvl="0" marL="0" marR="0" rtl="0" algn="l">
                        <a:lnSpc>
                          <a:spcPct val="100000"/>
                        </a:lnSpc>
                        <a:spcBef>
                          <a:spcPts val="0"/>
                        </a:spcBef>
                        <a:spcAft>
                          <a:spcPts val="0"/>
                        </a:spcAft>
                        <a:buNone/>
                      </a:pPr>
                      <a:r>
                        <a:rPr lang="en-GB" sz="800" u="none" cap="none" strike="noStrike"/>
                        <a:t>DATA-22-05</a:t>
                      </a:r>
                      <a:endParaRPr b="0" i="0" sz="800" u="none" cap="none" strike="noStrike">
                        <a:latin typeface="Arial"/>
                        <a:ea typeface="Arial"/>
                        <a:cs typeface="Arial"/>
                        <a:sym typeface="Arial"/>
                      </a:endParaRPr>
                    </a:p>
                  </a:txBody>
                  <a:tcPr marT="7200" marB="0" marR="7200" marL="7200" anchor="b"/>
                </a:tc>
                <a:tc>
                  <a:txBody>
                    <a:bodyPr/>
                    <a:lstStyle/>
                    <a:p>
                      <a:pPr indent="0" lvl="0" marL="0" marR="0" rtl="0" algn="l">
                        <a:lnSpc>
                          <a:spcPct val="100000"/>
                        </a:lnSpc>
                        <a:spcBef>
                          <a:spcPts val="0"/>
                        </a:spcBef>
                        <a:spcAft>
                          <a:spcPts val="0"/>
                        </a:spcAft>
                        <a:buNone/>
                      </a:pPr>
                      <a:r>
                        <a:rPr lang="en-GB" sz="800" u="none" cap="none" strike="noStrike"/>
                        <a:t>Feasibility Study for Common Guidlines for the STAC Implementations</a:t>
                      </a:r>
                      <a:endParaRPr b="0" i="0" sz="800" u="none" cap="none" strike="noStrike">
                        <a:latin typeface="Arial"/>
                        <a:ea typeface="Arial"/>
                        <a:cs typeface="Arial"/>
                        <a:sym typeface="Arial"/>
                      </a:endParaRPr>
                    </a:p>
                  </a:txBody>
                  <a:tcPr marT="7200" marB="0" marR="7200" marL="7200" anchor="b"/>
                </a:tc>
                <a:tc>
                  <a:txBody>
                    <a:bodyPr/>
                    <a:lstStyle/>
                    <a:p>
                      <a:pPr indent="0" lvl="0" marL="0" marR="0" rtl="0" algn="l">
                        <a:lnSpc>
                          <a:spcPct val="100000"/>
                        </a:lnSpc>
                        <a:spcBef>
                          <a:spcPts val="0"/>
                        </a:spcBef>
                        <a:spcAft>
                          <a:spcPts val="0"/>
                        </a:spcAft>
                        <a:buNone/>
                      </a:pPr>
                      <a:r>
                        <a:rPr lang="en-GB" sz="800" u="none" cap="none" strike="noStrike"/>
                        <a:t>open</a:t>
                      </a:r>
                      <a:endParaRPr b="0" i="0" sz="800" u="none" cap="none" strike="noStrike">
                        <a:latin typeface="Arial"/>
                        <a:ea typeface="Arial"/>
                        <a:cs typeface="Arial"/>
                        <a:sym typeface="Arial"/>
                      </a:endParaRPr>
                    </a:p>
                  </a:txBody>
                  <a:tcPr marT="7200" marB="0" marR="7200" marL="7200" anchor="b"/>
                </a:tc>
                <a:tc>
                  <a:txBody>
                    <a:bodyPr/>
                    <a:lstStyle/>
                    <a:p>
                      <a:pPr indent="0" lvl="0" marL="0" marR="0" rtl="0" algn="r">
                        <a:lnSpc>
                          <a:spcPct val="100000"/>
                        </a:lnSpc>
                        <a:spcBef>
                          <a:spcPts val="0"/>
                        </a:spcBef>
                        <a:spcAft>
                          <a:spcPts val="0"/>
                        </a:spcAft>
                        <a:buNone/>
                      </a:pPr>
                      <a:r>
                        <a:rPr lang="en-GB" sz="800" u="none" cap="none" strike="noStrike"/>
                        <a:t>2022</a:t>
                      </a:r>
                      <a:endParaRPr b="0" i="0" sz="800" u="none" cap="none" strike="noStrike">
                        <a:latin typeface="Arial"/>
                        <a:ea typeface="Arial"/>
                        <a:cs typeface="Arial"/>
                        <a:sym typeface="Arial"/>
                      </a:endParaRPr>
                    </a:p>
                  </a:txBody>
                  <a:tcPr marT="7200" marB="0" marR="7200" marL="7200" anchor="b"/>
                </a:tc>
                <a:tc>
                  <a:txBody>
                    <a:bodyPr/>
                    <a:lstStyle/>
                    <a:p>
                      <a:pPr indent="0" lvl="0" marL="0" marR="0" rtl="0" algn="r">
                        <a:lnSpc>
                          <a:spcPct val="100000"/>
                        </a:lnSpc>
                        <a:spcBef>
                          <a:spcPts val="0"/>
                        </a:spcBef>
                        <a:spcAft>
                          <a:spcPts val="0"/>
                        </a:spcAft>
                        <a:buNone/>
                      </a:pPr>
                      <a:r>
                        <a:rPr lang="en-GB" sz="800" u="none" cap="none" strike="noStrike"/>
                        <a:t>45565</a:t>
                      </a:r>
                      <a:endParaRPr b="0" i="0" sz="800" u="none" cap="none" strike="noStrike">
                        <a:latin typeface="Arial"/>
                        <a:ea typeface="Arial"/>
                        <a:cs typeface="Arial"/>
                        <a:sym typeface="Arial"/>
                      </a:endParaRPr>
                    </a:p>
                  </a:txBody>
                  <a:tcPr marT="7200" marB="0" marR="7200" marL="7200" anchor="b"/>
                </a:tc>
                <a:tc>
                  <a:txBody>
                    <a:bodyPr/>
                    <a:lstStyle/>
                    <a:p>
                      <a:pPr indent="0" lvl="0" marL="0" marR="0" rtl="0" algn="l">
                        <a:lnSpc>
                          <a:spcPct val="100000"/>
                        </a:lnSpc>
                        <a:spcBef>
                          <a:spcPts val="0"/>
                        </a:spcBef>
                        <a:spcAft>
                          <a:spcPts val="0"/>
                        </a:spcAft>
                        <a:buNone/>
                      </a:pPr>
                      <a:r>
                        <a:rPr lang="en-GB" sz="800" u="none" cap="none" strike="noStrike"/>
                        <a:t>Evaluate the possibility of defining a guideline/best practice for the STAC at CEOS level, By that act for an alignment in implementing STAC (in all forms API, static search or metadata modelling).</a:t>
                      </a:r>
                      <a:br>
                        <a:rPr lang="en-GB" sz="800" u="none" cap="none" strike="noStrike"/>
                      </a:br>
                      <a:br>
                        <a:rPr lang="en-GB" sz="800" u="none" cap="none" strike="noStrike"/>
                      </a:br>
                      <a:r>
                        <a:rPr lang="en-GB" sz="800" u="none" cap="none" strike="noStrike"/>
                        <a:t> </a:t>
                      </a:r>
                      <a:br>
                        <a:rPr lang="en-GB" sz="800" u="none" cap="none" strike="noStrike"/>
                      </a:br>
                      <a:br>
                        <a:rPr lang="en-GB" sz="800" u="none" cap="none" strike="noStrike"/>
                      </a:br>
                      <a:r>
                        <a:rPr lang="en-GB" sz="800" u="none" cap="none" strike="noStrike"/>
                        <a:t> </a:t>
                      </a:r>
                      <a:endParaRPr b="0" i="0" sz="800" u="none" cap="none" strike="noStrike">
                        <a:latin typeface="Arial"/>
                        <a:ea typeface="Arial"/>
                        <a:cs typeface="Arial"/>
                        <a:sym typeface="Arial"/>
                      </a:endParaRPr>
                    </a:p>
                  </a:txBody>
                  <a:tcPr marT="7200" marB="0" marR="7200" marL="7200" anchor="b"/>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74"/>
          <p:cNvSpPr txBox="1"/>
          <p:nvPr>
            <p:ph idx="1" type="body"/>
          </p:nvPr>
        </p:nvSpPr>
        <p:spPr>
          <a:xfrm>
            <a:off x="243175" y="1168900"/>
            <a:ext cx="8621700" cy="3497100"/>
          </a:xfrm>
          <a:prstGeom prst="rect">
            <a:avLst/>
          </a:prstGeom>
          <a:noFill/>
          <a:ln>
            <a:noFill/>
          </a:ln>
        </p:spPr>
        <p:txBody>
          <a:bodyPr anchorCtr="0" anchor="t" bIns="34275" lIns="68575" spcFirstLastPara="1" rIns="68575" wrap="square" tIns="34275">
            <a:noAutofit/>
          </a:bodyPr>
          <a:lstStyle/>
          <a:p>
            <a:pPr indent="-361950" lvl="0" marL="457200" marR="0" rtl="0" algn="l">
              <a:lnSpc>
                <a:spcPct val="150000"/>
              </a:lnSpc>
              <a:spcBef>
                <a:spcPts val="800"/>
              </a:spcBef>
              <a:spcAft>
                <a:spcPts val="0"/>
              </a:spcAft>
              <a:buClr>
                <a:schemeClr val="dk1"/>
              </a:buClr>
              <a:buSzPts val="2100"/>
              <a:buFont typeface="Montserrat"/>
              <a:buChar char="❖"/>
            </a:pPr>
            <a:r>
              <a:rPr lang="en-GB"/>
              <a:t>SIT-39, Tokyo (April 2024)</a:t>
            </a:r>
            <a:endParaRPr/>
          </a:p>
          <a:p>
            <a:pPr indent="-361950" lvl="0" marL="457200" marR="0" rtl="0" algn="l">
              <a:lnSpc>
                <a:spcPct val="150000"/>
              </a:lnSpc>
              <a:spcBef>
                <a:spcPts val="800"/>
              </a:spcBef>
              <a:spcAft>
                <a:spcPts val="0"/>
              </a:spcAft>
              <a:buClr>
                <a:schemeClr val="dk1"/>
              </a:buClr>
              <a:buSzPts val="2100"/>
              <a:buFont typeface="Montserrat"/>
              <a:buChar char="❖"/>
            </a:pPr>
            <a:r>
              <a:rPr lang="en-GB"/>
              <a:t>GeoIgnite, Ottawa (May 2024)</a:t>
            </a:r>
            <a:endParaRPr/>
          </a:p>
          <a:p>
            <a:pPr indent="-361950" lvl="0" marL="457200" marR="0" rtl="0" algn="l">
              <a:lnSpc>
                <a:spcPct val="150000"/>
              </a:lnSpc>
              <a:spcBef>
                <a:spcPts val="800"/>
              </a:spcBef>
              <a:spcAft>
                <a:spcPts val="0"/>
              </a:spcAft>
              <a:buClr>
                <a:schemeClr val="dk1"/>
              </a:buClr>
              <a:buSzPts val="2100"/>
              <a:buFont typeface="Montserrat"/>
              <a:buChar char="❖"/>
            </a:pPr>
            <a:r>
              <a:rPr lang="en-GB"/>
              <a:t>SatSummit, Washington DC (May 2024)</a:t>
            </a:r>
            <a:endParaRPr/>
          </a:p>
          <a:p>
            <a:pPr indent="-361950" lvl="0" marL="457200" marR="0" rtl="0" algn="l">
              <a:lnSpc>
                <a:spcPct val="150000"/>
              </a:lnSpc>
              <a:spcBef>
                <a:spcPts val="800"/>
              </a:spcBef>
              <a:spcAft>
                <a:spcPts val="0"/>
              </a:spcAft>
              <a:buClr>
                <a:schemeClr val="dk1"/>
              </a:buClr>
              <a:buSzPts val="2100"/>
              <a:buFont typeface="Montserrat"/>
              <a:buChar char="❖"/>
            </a:pPr>
            <a:r>
              <a:rPr lang="en-GB"/>
              <a:t>World Biodiversity Summit, Davos (June 2024) </a:t>
            </a:r>
            <a:endParaRPr/>
          </a:p>
          <a:p>
            <a:pPr indent="-361950" lvl="0" marL="457200" marR="0" rtl="0" algn="l">
              <a:lnSpc>
                <a:spcPct val="150000"/>
              </a:lnSpc>
              <a:spcBef>
                <a:spcPts val="800"/>
              </a:spcBef>
              <a:spcAft>
                <a:spcPts val="0"/>
              </a:spcAft>
              <a:buClr>
                <a:schemeClr val="dk1"/>
              </a:buClr>
              <a:buSzPts val="2100"/>
              <a:buFont typeface="Montserrat"/>
              <a:buChar char="❖"/>
            </a:pPr>
            <a:r>
              <a:rPr lang="en-GB"/>
              <a:t>UN COPUOS, Vienna (June 2024)</a:t>
            </a:r>
            <a:endParaRPr/>
          </a:p>
          <a:p>
            <a:pPr indent="-361950" lvl="0" marL="457200" marR="0" rtl="0" algn="l">
              <a:lnSpc>
                <a:spcPct val="150000"/>
              </a:lnSpc>
              <a:spcBef>
                <a:spcPts val="800"/>
              </a:spcBef>
              <a:spcAft>
                <a:spcPts val="0"/>
              </a:spcAft>
              <a:buClr>
                <a:schemeClr val="dk1"/>
              </a:buClr>
              <a:buSzPts val="2100"/>
              <a:buFont typeface="Montserrat"/>
              <a:buChar char="❖"/>
            </a:pPr>
            <a:r>
              <a:rPr lang="en-GB"/>
              <a:t>IGARSS, Athens (July 2024)</a:t>
            </a:r>
            <a:endParaRPr/>
          </a:p>
          <a:p>
            <a:pPr indent="-228600" lvl="0" marL="457200" marR="0" rtl="0" algn="l">
              <a:lnSpc>
                <a:spcPct val="150000"/>
              </a:lnSpc>
              <a:spcBef>
                <a:spcPts val="800"/>
              </a:spcBef>
              <a:spcAft>
                <a:spcPts val="0"/>
              </a:spcAft>
              <a:buClr>
                <a:schemeClr val="dk1"/>
              </a:buClr>
              <a:buSzPts val="2100"/>
              <a:buFont typeface="Montserrat"/>
              <a:buNone/>
            </a:pPr>
            <a:r>
              <a:t/>
            </a:r>
            <a:endParaRPr/>
          </a:p>
        </p:txBody>
      </p:sp>
      <p:sp>
        <p:nvSpPr>
          <p:cNvPr id="91" name="Google Shape;91;p74"/>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GB"/>
              <a:t>CEO Events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9"/>
          <p:cNvSpPr txBox="1"/>
          <p:nvPr>
            <p:ph type="title"/>
          </p:nvPr>
        </p:nvSpPr>
        <p:spPr>
          <a:xfrm>
            <a:off x="132036" y="-76273"/>
            <a:ext cx="7219378" cy="2979484"/>
          </a:xfrm>
          <a:prstGeom prst="rect">
            <a:avLst/>
          </a:prstGeom>
          <a:noFill/>
          <a:ln>
            <a:noFill/>
          </a:ln>
        </p:spPr>
        <p:txBody>
          <a:bodyPr anchorCtr="0" anchor="t" bIns="34275" lIns="68550" spcFirstLastPara="1" rIns="68550" wrap="square" tIns="34275">
            <a:noAutofit/>
          </a:bodyPr>
          <a:lstStyle/>
          <a:p>
            <a:pPr indent="0" lvl="0" marL="0" rtl="0" algn="l">
              <a:lnSpc>
                <a:spcPct val="115000"/>
              </a:lnSpc>
              <a:spcBef>
                <a:spcPts val="0"/>
              </a:spcBef>
              <a:spcAft>
                <a:spcPts val="0"/>
              </a:spcAft>
              <a:buSzPts val="8000"/>
              <a:buNone/>
            </a:pPr>
            <a:br>
              <a:rPr lang="en-GB" sz="3200">
                <a:latin typeface="Montserrat"/>
                <a:ea typeface="Montserrat"/>
                <a:cs typeface="Montserrat"/>
                <a:sym typeface="Montserrat"/>
              </a:rPr>
            </a:br>
            <a:r>
              <a:rPr lang="en-GB" sz="3200">
                <a:latin typeface="Montserrat"/>
                <a:ea typeface="Montserrat"/>
                <a:cs typeface="Montserrat"/>
                <a:sym typeface="Montserrat"/>
              </a:rPr>
              <a:t>Thanks for listening, contact me: </a:t>
            </a:r>
            <a:r>
              <a:rPr lang="en-GB" sz="3200" u="sng">
                <a:solidFill>
                  <a:schemeClr val="hlink"/>
                </a:solidFill>
                <a:latin typeface="Montserrat"/>
                <a:ea typeface="Montserrat"/>
                <a:cs typeface="Montserrat"/>
                <a:sym typeface="Montserrat"/>
                <a:hlinkClick r:id="rId3"/>
              </a:rPr>
              <a:t>executive_officer@lists.ceos.org</a:t>
            </a:r>
            <a:br>
              <a:rPr lang="en-GB" sz="3200">
                <a:latin typeface="Montserrat"/>
                <a:ea typeface="Montserrat"/>
                <a:cs typeface="Montserrat"/>
                <a:sym typeface="Montserrat"/>
              </a:rPr>
            </a:br>
            <a:r>
              <a:rPr lang="en-GB" sz="3200">
                <a:latin typeface="Montserrat"/>
                <a:ea typeface="Montserrat"/>
                <a:cs typeface="Montserrat"/>
                <a:sym typeface="Montserrat"/>
              </a:rPr>
              <a:t>Please copy: steven_ramage@outlook.com</a:t>
            </a:r>
            <a:endParaRPr i="1" sz="3200">
              <a:latin typeface="Montserrat"/>
              <a:ea typeface="Montserrat"/>
              <a:cs typeface="Montserrat"/>
              <a:sym typeface="Montserrat"/>
            </a:endParaRPr>
          </a:p>
        </p:txBody>
      </p:sp>
      <p:sp>
        <p:nvSpPr>
          <p:cNvPr id="97" name="Google Shape;97;p9"/>
          <p:cNvSpPr/>
          <p:nvPr/>
        </p:nvSpPr>
        <p:spPr>
          <a:xfrm>
            <a:off x="5416714" y="2934783"/>
            <a:ext cx="3624707" cy="1953989"/>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None/>
            </a:pPr>
            <a:r>
              <a:t/>
            </a:r>
            <a:endParaRPr b="1" i="0" sz="1650" u="none" cap="none" strike="noStrike">
              <a:solidFill>
                <a:schemeClr val="accent1"/>
              </a:solidFill>
              <a:latin typeface="Montserrat"/>
              <a:ea typeface="Montserrat"/>
              <a:cs typeface="Montserrat"/>
              <a:sym typeface="Montserrat"/>
            </a:endParaRPr>
          </a:p>
        </p:txBody>
      </p:sp>
      <p:sp>
        <p:nvSpPr>
          <p:cNvPr id="98" name="Google Shape;98;p9"/>
          <p:cNvSpPr txBox="1"/>
          <p:nvPr/>
        </p:nvSpPr>
        <p:spPr>
          <a:xfrm>
            <a:off x="5566200" y="3511250"/>
            <a:ext cx="3577800" cy="15090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Clr>
                <a:srgbClr val="000000"/>
              </a:buClr>
              <a:buSzPts val="1700"/>
              <a:buFont typeface="Arial"/>
              <a:buNone/>
            </a:pPr>
            <a:r>
              <a:rPr b="1" i="0" lang="en-GB" sz="1700" u="none" cap="none" strike="noStrike">
                <a:solidFill>
                  <a:schemeClr val="accent1"/>
                </a:solidFill>
                <a:latin typeface="Montserrat"/>
                <a:ea typeface="Montserrat"/>
                <a:cs typeface="Montserrat"/>
                <a:sym typeface="Montserrat"/>
              </a:rPr>
              <a:t>Steven Ramage </a:t>
            </a:r>
            <a:endParaRPr b="1" i="0" sz="17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700"/>
              <a:buFont typeface="Arial"/>
              <a:buNone/>
            </a:pPr>
            <a:r>
              <a:rPr b="1" i="0" lang="en-GB" sz="1700" u="none" cap="none" strike="noStrike">
                <a:solidFill>
                  <a:schemeClr val="accent1"/>
                </a:solidFill>
                <a:latin typeface="Montserrat"/>
                <a:ea typeface="Montserrat"/>
                <a:cs typeface="Montserrat"/>
                <a:sym typeface="Montserrat"/>
              </a:rPr>
              <a:t>Agenda Item 1.5</a:t>
            </a:r>
            <a:endParaRPr b="1" i="0" sz="17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700"/>
              <a:buFont typeface="Arial"/>
              <a:buNone/>
            </a:pPr>
            <a:r>
              <a:rPr b="1" i="0" lang="en-GB" sz="1700" u="none" cap="none" strike="noStrike">
                <a:solidFill>
                  <a:schemeClr val="accent1"/>
                </a:solidFill>
                <a:latin typeface="Montserrat"/>
                <a:ea typeface="Montserrat"/>
                <a:cs typeface="Montserrat"/>
                <a:sym typeface="Montserrat"/>
              </a:rPr>
              <a:t>WGISS-57</a:t>
            </a:r>
            <a:endParaRPr b="1" i="0" sz="17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700"/>
              <a:buFont typeface="Arial"/>
              <a:buNone/>
            </a:pPr>
            <a:r>
              <a:rPr b="1" i="0" lang="en-GB" sz="1700" u="none" cap="none" strike="noStrike">
                <a:solidFill>
                  <a:schemeClr val="accent1"/>
                </a:solidFill>
                <a:latin typeface="Montserrat"/>
                <a:ea typeface="Montserrat"/>
                <a:cs typeface="Montserrat"/>
                <a:sym typeface="Montserrat"/>
              </a:rPr>
              <a:t>4-7 March 2023</a:t>
            </a:r>
            <a:endParaRPr b="1" i="0" sz="17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700"/>
              <a:buFont typeface="Arial"/>
              <a:buNone/>
            </a:pPr>
            <a:r>
              <a:rPr b="1" i="0" lang="en-GB" sz="1700" u="none" cap="none" strike="noStrike">
                <a:solidFill>
                  <a:schemeClr val="accent1"/>
                </a:solidFill>
                <a:latin typeface="Montserrat"/>
                <a:ea typeface="Montserrat"/>
                <a:cs typeface="Montserrat"/>
                <a:sym typeface="Montserrat"/>
              </a:rPr>
              <a:t>Sydney, Australia</a:t>
            </a:r>
            <a:endParaRPr b="1" i="0" sz="1700" u="none" cap="none" strike="noStrike">
              <a:solidFill>
                <a:schemeClr val="accent1"/>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