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g6yKzKvDauLfFBLytVyhIJ0jof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Next chair team meeting 3/26 (prior to SIT; during LSI-VC) …. WGISS-57 lessons learned and WGISS-58 notional plans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Refresher … or intro for newer WGISS partcipants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IG participation-&gt; reach out to Libby or the IG chair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V.Chair nominations -&gt; reach out to myself or Nitant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Hosting -&gt; reach out to myself or Nitant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2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mirko.albani@esa.int" TargetMode="External"/><Relationship Id="rId4" Type="http://schemas.openxmlformats.org/officeDocument/2006/relationships/hyperlink" Target="mailto:nitant@sac.isro.gov.in" TargetMode="External"/><Relationship Id="rId5" Type="http://schemas.openxmlformats.org/officeDocument/2006/relationships/hyperlink" Target="mailto:damiano.guerrucci@esa.int" TargetMode="External"/><Relationship Id="rId6" Type="http://schemas.openxmlformats.org/officeDocument/2006/relationships/hyperlink" Target="mailto:ikehata.yousuke@jaxa.jp" TargetMode="External"/><Relationship Id="rId7" Type="http://schemas.openxmlformats.org/officeDocument/2006/relationships/hyperlink" Target="mailto:tsohre@usgs.gov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WGISS-57</a:t>
            </a:r>
            <a:br>
              <a:rPr lang="en-US"/>
            </a:br>
            <a:r>
              <a:rPr lang="en-US"/>
              <a:t>Closing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USGS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11.2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Actions and Decisions Review (Libby)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Next Steps (Minutes, next Chair Team meeting)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WGISS-58 (Tom)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Closing Remarks (Tom)</a:t>
            </a:r>
            <a:endParaRPr/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Final Thoughts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132036" y="882984"/>
            <a:ext cx="8865967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600"/>
              <a:t>WGISS-58 (October 15-18, 2024), EROS, Sioux Falls, SD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Joint meeting w/ WGCV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Tentative Satellite Earth Observation Commercial Engagement Workshop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800"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600"/>
              <a:t>Looking for host for WGISS-59 (~April/May 2025) and WGISS-60 (~Sept/Oct 2025)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800"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600"/>
              <a:t>Meeting Themes: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Fall: Work Planning for following year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Spring: Work Plan status</a:t>
            </a:r>
            <a:endParaRPr/>
          </a:p>
        </p:txBody>
      </p:sp>
      <p:sp>
        <p:nvSpPr>
          <p:cNvPr id="73" name="Google Shape;73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Future Meetings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WGISS-57 Objectives</a:t>
            </a:r>
            <a:endParaRPr/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0" y="818358"/>
            <a:ext cx="5834424" cy="391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idx="1" type="body"/>
          </p:nvPr>
        </p:nvSpPr>
        <p:spPr>
          <a:xfrm>
            <a:off x="132036" y="785492"/>
            <a:ext cx="8504818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600"/>
              <a:t>WGISS Vision (Terms of Reference):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To </a:t>
            </a:r>
            <a:r>
              <a:rPr b="1" lang="en-US" sz="1200"/>
              <a:t>enable Earth observation data and information to be more accessible and usable </a:t>
            </a:r>
            <a:r>
              <a:rPr lang="en-US" sz="1200"/>
              <a:t>to both data providers and data users world-wide through </a:t>
            </a:r>
            <a:r>
              <a:rPr b="1" lang="en-US" sz="1200"/>
              <a:t>international coordination</a:t>
            </a:r>
            <a:r>
              <a:rPr lang="en-US" sz="1200"/>
              <a:t>.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To </a:t>
            </a:r>
            <a:r>
              <a:rPr b="1" lang="en-US" sz="1200"/>
              <a:t>foster easier exchange of Earth observation and related data and information </a:t>
            </a:r>
            <a:r>
              <a:rPr lang="en-US" sz="1200"/>
              <a:t>to meet the requirements of users and data providers.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To </a:t>
            </a:r>
            <a:r>
              <a:rPr b="1" lang="en-US" sz="1200"/>
              <a:t>foster the development of best practices </a:t>
            </a:r>
            <a:r>
              <a:rPr lang="en-US" sz="1200"/>
              <a:t>and </a:t>
            </a:r>
            <a:r>
              <a:rPr b="1" lang="en-US" sz="1200"/>
              <a:t>encourage the development of interoperable services </a:t>
            </a:r>
            <a:r>
              <a:rPr lang="en-US" sz="1200"/>
              <a:t>that exploit space-borne Earth observation data.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To </a:t>
            </a:r>
            <a:r>
              <a:rPr b="1" lang="en-US" sz="1200"/>
              <a:t>enhance the complementarity, interoperability and standardization</a:t>
            </a:r>
            <a:r>
              <a:rPr lang="en-US" sz="1200"/>
              <a:t> of Earth observation data and information management and services with other types of geospatial data such as </a:t>
            </a:r>
            <a:r>
              <a:rPr i="1" lang="en-US" sz="1200"/>
              <a:t>in situ</a:t>
            </a:r>
            <a:r>
              <a:rPr lang="en-US" sz="1200"/>
              <a:t> data 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WGISS Vision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726096" y="4282592"/>
            <a:ext cx="7609776" cy="369332"/>
          </a:xfrm>
          <a:prstGeom prst="rect">
            <a:avLst/>
          </a:prstGeom>
          <a:solidFill>
            <a:schemeClr val="accent1">
              <a:alpha val="9803"/>
            </a:schemeClr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support this week has advanced the vision for CEOS WGISS!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idx="1" type="body"/>
          </p:nvPr>
        </p:nvSpPr>
        <p:spPr>
          <a:xfrm>
            <a:off x="261150" y="804320"/>
            <a:ext cx="8621700" cy="3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lang="en-US" sz="1400"/>
              <a:t>Over 55 participants </a:t>
            </a:r>
            <a:r>
              <a:rPr lang="en-US" sz="1400"/>
              <a:t>during the week, in-person and virtual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12 WGISS Principles represented, CEOS SEO and CEO participation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US" sz="1400"/>
              <a:t>Specific sessions (</a:t>
            </a:r>
            <a:r>
              <a:rPr b="1" lang="en-US" sz="1400"/>
              <a:t>and great discussion</a:t>
            </a:r>
            <a:r>
              <a:rPr lang="en-US" sz="1400"/>
              <a:t>) on topics including: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WGISS Work Plans (and updates to Terms of Reference, website, outreach/communications)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Agency Status (GA, NOAA, ISRO, USGS) and ISO TC 211 status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Interoperability Plans … including Input and Demonstrators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AI/ML status within Technology Exploration and Demonstrators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Discovery and Access utilizing STAC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CEOS EO Data Access via CEOS Connected Data Assets 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AVHRR Data Recovery Project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Archive Technologies, Data Stewardship and Maturity Matrix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Collection Management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</a:pPr>
            <a:r>
              <a:rPr lang="en-US" sz="1100"/>
              <a:t>Biodiversity (CEOS Chair Team Priority for 2024)</a:t>
            </a:r>
            <a:endParaRPr/>
          </a:p>
          <a:p>
            <a: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 txBox="1"/>
          <p:nvPr>
            <p:ph type="title"/>
          </p:nvPr>
        </p:nvSpPr>
        <p:spPr>
          <a:xfrm>
            <a:off x="122561" y="141429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WGISS-57 Topic Summary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" type="body"/>
          </p:nvPr>
        </p:nvSpPr>
        <p:spPr>
          <a:xfrm>
            <a:off x="189387" y="953747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800"/>
              <a:t>Become involved in an Interest Group(s)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Data Preservation and Stewardship (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mirko.albani@esa.int</a:t>
            </a:r>
            <a:r>
              <a:rPr lang="en-US" sz="1400"/>
              <a:t>)	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Interoperability and Use (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nitant@sac.isro.gov.in</a:t>
            </a:r>
            <a:r>
              <a:rPr lang="en-US" sz="1400"/>
              <a:t>)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Discovery and Access (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damiano.guerrucci@esa.int</a:t>
            </a:r>
            <a:r>
              <a:rPr lang="en-US" sz="1400"/>
              <a:t>)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Technology Exploration (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ikehata.yousuke@jaxa.jp</a:t>
            </a:r>
            <a:r>
              <a:rPr lang="en-US" sz="1400"/>
              <a:t>) 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800"/>
              <a:t>Self-Nominate for Vice Chair, Nov. 2025-Nov. 2027 (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tsohre@usgs.gov</a:t>
            </a:r>
            <a:r>
              <a:rPr lang="en-US" sz="1800"/>
              <a:t>)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Transitions to Chair from November 2027 - 2029</a:t>
            </a:r>
            <a:endParaRPr/>
          </a:p>
        </p:txBody>
      </p:sp>
      <p:sp>
        <p:nvSpPr>
          <p:cNvPr id="98" name="Google Shape;98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How to get involved in WGISS…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idx="1" type="body"/>
          </p:nvPr>
        </p:nvSpPr>
        <p:spPr>
          <a:xfrm>
            <a:off x="247310" y="1006576"/>
            <a:ext cx="6326116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Thank you to the WGISS Exec Team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Thank you to Libby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Thank you to ALL participants and broader CEOS organizations supporting WGISS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Thank you to GA and CSIRO</a:t>
            </a:r>
            <a:endParaRPr/>
          </a:p>
        </p:txBody>
      </p:sp>
      <p:sp>
        <p:nvSpPr>
          <p:cNvPr id="104" name="Google Shape;104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436" y="3957975"/>
            <a:ext cx="28575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1560" y="3853422"/>
            <a:ext cx="933756" cy="93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6345" y="3099951"/>
            <a:ext cx="1961583" cy="147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93508" y="844538"/>
            <a:ext cx="3098307" cy="143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