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Arial Narrow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Arial Black"/>
      <p:regular r:id="rId29"/>
    </p:embeddedFont>
    <p:embeddedFont>
      <p:font typeface="Cambria Math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jSv/A+SPjlCm47rYxdZkpl5aE2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ArialNarrow-bold.fntdata"/><Relationship Id="rId21" Type="http://schemas.openxmlformats.org/officeDocument/2006/relationships/font" Target="fonts/ArialNarrow-regular.fntdata"/><Relationship Id="rId24" Type="http://schemas.openxmlformats.org/officeDocument/2006/relationships/font" Target="fonts/ArialNarrow-boldItalic.fntdata"/><Relationship Id="rId23" Type="http://schemas.openxmlformats.org/officeDocument/2006/relationships/font" Target="fonts/ArialNarrow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ambriaMath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6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4.jp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10" Type="http://schemas.openxmlformats.org/officeDocument/2006/relationships/image" Target="../media/image14.jpg"/><Relationship Id="rId9" Type="http://schemas.openxmlformats.org/officeDocument/2006/relationships/image" Target="../media/image18.png"/><Relationship Id="rId5" Type="http://schemas.openxmlformats.org/officeDocument/2006/relationships/image" Target="../media/image12.jpg"/><Relationship Id="rId6" Type="http://schemas.openxmlformats.org/officeDocument/2006/relationships/image" Target="../media/image19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55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53.png"/><Relationship Id="rId7" Type="http://schemas.openxmlformats.org/officeDocument/2006/relationships/image" Target="../media/image37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43.png"/><Relationship Id="rId6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5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10" Type="http://schemas.openxmlformats.org/officeDocument/2006/relationships/image" Target="../media/image50.png"/><Relationship Id="rId9" Type="http://schemas.openxmlformats.org/officeDocument/2006/relationships/image" Target="../media/image46.png"/><Relationship Id="rId5" Type="http://schemas.openxmlformats.org/officeDocument/2006/relationships/image" Target="../media/image42.png"/><Relationship Id="rId6" Type="http://schemas.openxmlformats.org/officeDocument/2006/relationships/image" Target="../media/image52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76353" y="808558"/>
            <a:ext cx="5199382" cy="18883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i="1" lang="en-US" sz="4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ISRO Agency Report</a:t>
            </a:r>
            <a:br>
              <a:rPr i="1" lang="en-US" sz="56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562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199" y="355064"/>
            <a:ext cx="545690" cy="48501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Dube, ISRO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037" y="2021747"/>
            <a:ext cx="1122813" cy="181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3575" y="2012647"/>
            <a:ext cx="1854313" cy="18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179582" y="1491133"/>
            <a:ext cx="51088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Indian Meteorological Satellite INSAT-3DS Successfully Launched on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baseline="3000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Feb 2024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GSLV-F14 Flight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/>
        </p:nvSpPr>
        <p:spPr>
          <a:xfrm>
            <a:off x="1604782" y="140437"/>
            <a:ext cx="56741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ata 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isualisation and 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nalysis using i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teractive 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omputing </a:t>
            </a:r>
            <a:r>
              <a:rPr b="1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nvironment (</a:t>
            </a:r>
            <a:r>
              <a:rPr b="0" i="0" lang="en-US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ADVANCE</a:t>
            </a: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94" y="88541"/>
            <a:ext cx="608169" cy="57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698" y="1176040"/>
            <a:ext cx="3155818" cy="34398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5" name="Google Shape;205;p10"/>
          <p:cNvSpPr/>
          <p:nvPr/>
        </p:nvSpPr>
        <p:spPr>
          <a:xfrm>
            <a:off x="137494" y="1338022"/>
            <a:ext cx="5100506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5118" lvl="0" marL="36511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1" lang="en-US" sz="1200" u="none" cap="none" strike="noStrike">
                <a:solidFill>
                  <a:srgbClr val="39639D"/>
                </a:solidFill>
                <a:latin typeface="Calibri"/>
                <a:ea typeface="Calibri"/>
                <a:cs typeface="Calibri"/>
                <a:sym typeface="Calibri"/>
              </a:rPr>
              <a:t>Interactive Services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Jupyterhub based services</a:t>
            </a:r>
            <a:endParaRPr/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Allows users to remotely login and process their data</a:t>
            </a:r>
            <a:endParaRPr/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Uses Kubernetes clusters to support scalability</a:t>
            </a:r>
            <a:endParaRPr/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Publish Jupyter notebooks as web-apps using Mercury</a:t>
            </a:r>
            <a:endParaRPr/>
          </a:p>
          <a:p>
            <a:pPr indent="-365118" lvl="1" marL="36511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1" lang="en-US" sz="1200" u="none" cap="none" strike="noStrike">
                <a:solidFill>
                  <a:srgbClr val="39639D"/>
                </a:solidFill>
                <a:latin typeface="Calibri"/>
                <a:ea typeface="Calibri"/>
                <a:cs typeface="Calibri"/>
                <a:sym typeface="Calibri"/>
              </a:rPr>
              <a:t>Interactive Computing</a:t>
            </a:r>
            <a:endParaRPr/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data and process it interactively using Notebooks without requirement of downloading data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118" lvl="0" marL="36511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1" lang="en-US" sz="1200" u="none" cap="none" strike="noStrike">
                <a:solidFill>
                  <a:srgbClr val="39639D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Visualization of data directly on web using widgets (ipywidgets, ipyleaflet,  bqplot, pythreejs, ipyvolume, nglview)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118" lvl="0" marL="36511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1" lang="en-US" sz="1200" u="none" cap="none" strike="noStrike">
                <a:solidFill>
                  <a:srgbClr val="39639D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5117" lvl="1" marL="85194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python for carrying out processing and analysis of Space and Planetary data and download only the processed data/information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406356" y="916189"/>
            <a:ext cx="40355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ADVANCE: A Tool to promote Open Science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>
            <p:ph idx="1" type="body"/>
          </p:nvPr>
        </p:nvSpPr>
        <p:spPr>
          <a:xfrm>
            <a:off x="261150" y="2153715"/>
            <a:ext cx="8621700" cy="8360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/>
              <a:t>Thanks</a:t>
            </a:r>
            <a:endParaRPr/>
          </a:p>
          <a:p>
            <a:pPr indent="0" lvl="0" marL="9525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/>
              <a:t>nitant@sac.isro.gov.in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155" y="1789582"/>
            <a:ext cx="545690" cy="48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"/>
          <p:cNvGrpSpPr/>
          <p:nvPr/>
        </p:nvGrpSpPr>
        <p:grpSpPr>
          <a:xfrm>
            <a:off x="398169" y="879775"/>
            <a:ext cx="2090410" cy="922620"/>
            <a:chOff x="4887687" y="2645229"/>
            <a:chExt cx="6498268" cy="4114800"/>
          </a:xfrm>
        </p:grpSpPr>
        <p:pic>
          <p:nvPicPr>
            <p:cNvPr id="71" name="Google Shape;7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87687" y="2645229"/>
              <a:ext cx="6498268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2"/>
            <p:cNvSpPr/>
            <p:nvPr/>
          </p:nvSpPr>
          <p:spPr>
            <a:xfrm>
              <a:off x="5562600" y="2786743"/>
              <a:ext cx="3069771" cy="4572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13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73" name="Google Shape;73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Upcoming EO missions</a:t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62546" y="479971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29-Feb-24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458716" y="1813371"/>
            <a:ext cx="2149513" cy="46166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Wide Swath imaging with improved spatial resolution</a:t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01770" y="716354"/>
            <a:ext cx="229101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Next Generation Resourcesat-3</a:t>
            </a:r>
            <a:endParaRPr b="1" i="0" sz="135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5347" y="1040066"/>
            <a:ext cx="953106" cy="824005"/>
          </a:xfrm>
          <a:prstGeom prst="rect">
            <a:avLst/>
          </a:prstGeom>
          <a:solidFill>
            <a:schemeClr val="accent1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8" name="Google Shape;78;p2"/>
          <p:cNvSpPr/>
          <p:nvPr/>
        </p:nvSpPr>
        <p:spPr>
          <a:xfrm>
            <a:off x="2914163" y="1898401"/>
            <a:ext cx="1809168" cy="46166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Concurrent Stereo &amp; MX imaging</a:t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25914" y="745132"/>
            <a:ext cx="285116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High resolution Stereo Resourcesat-3S</a:t>
            </a:r>
            <a:endParaRPr b="1" i="0" sz="135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http://www.isro.gov.in/satellites/images/risat1-4_img.jpg"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537426">
            <a:off x="5360389" y="951166"/>
            <a:ext cx="1431159" cy="10199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/>
          <p:nvPr/>
        </p:nvSpPr>
        <p:spPr>
          <a:xfrm>
            <a:off x="5472492" y="745132"/>
            <a:ext cx="191621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RISAT-1 Series </a:t>
            </a:r>
            <a:endParaRPr/>
          </a:p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(constellation)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5352325" y="1860664"/>
            <a:ext cx="1625000" cy="500137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All-weather; </a:t>
            </a:r>
            <a:endParaRPr/>
          </a:p>
          <a:p>
            <a:pPr indent="-893" lvl="0" marL="893" marR="0" rtl="0" algn="ctr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Day&amp; Night Imaging</a:t>
            </a:r>
            <a:endParaRPr/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280" y="2867201"/>
            <a:ext cx="1634498" cy="13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/>
          <p:nvPr/>
        </p:nvSpPr>
        <p:spPr>
          <a:xfrm>
            <a:off x="518553" y="2583536"/>
            <a:ext cx="1855765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L &amp; S Band SAR (NISAR)</a:t>
            </a:r>
            <a:endParaRPr b="1" i="0" sz="135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607359" y="4299582"/>
            <a:ext cx="1581802" cy="500137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All-weather; </a:t>
            </a:r>
            <a:endParaRPr/>
          </a:p>
          <a:p>
            <a:pPr indent="-893" lvl="0" marL="893" marR="0" rtl="0" algn="ctr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Day &amp; Night Imaging</a:t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7377242" y="2583536"/>
            <a:ext cx="103586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G20 Satellite</a:t>
            </a:r>
            <a:endParaRPr b="0" i="0" sz="135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493465" y="4367172"/>
            <a:ext cx="1293598" cy="46166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Environment &amp; climate change</a:t>
            </a:r>
            <a:endParaRPr/>
          </a:p>
        </p:txBody>
      </p:sp>
      <p:pic>
        <p:nvPicPr>
          <p:cNvPr descr="D:\OCEANSAT-3\IMAGEs\SSTM_Payload-14072017\SSTM_Payload-14072017\OS-01_001.jpg" id="88" name="Google Shape;8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4964" y="2958380"/>
            <a:ext cx="1138408" cy="13250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/>
          <p:nvPr/>
        </p:nvSpPr>
        <p:spPr>
          <a:xfrm>
            <a:off x="5001670" y="2562422"/>
            <a:ext cx="156690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Oceansat-3A</a:t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5020273" y="4363766"/>
            <a:ext cx="1886414" cy="46166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Ocean Color &amp; Wind vector – Continuity  + SST</a:t>
            </a:r>
            <a:endParaRPr b="1" i="0" sz="120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27846" y="2970306"/>
            <a:ext cx="1582764" cy="13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2641666" y="2571750"/>
            <a:ext cx="244329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High res. TIR &amp; VSNIR (TRISHNA)</a:t>
            </a:r>
            <a:endParaRPr b="1" i="0" sz="135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027846" y="4497332"/>
            <a:ext cx="1581802" cy="276999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Thermal Imaging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74915" y="2913984"/>
            <a:ext cx="1017876" cy="12014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762687" y="761464"/>
            <a:ext cx="142892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HRSAT 1,2,3</a:t>
            </a:r>
            <a:endParaRPr b="1" i="0" sz="135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274894" y="1812826"/>
            <a:ext cx="1372088" cy="46166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3" lvl="0" marL="89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Daily re-visit of Area of Interest</a:t>
            </a:r>
            <a:endParaRPr/>
          </a:p>
        </p:txBody>
      </p:sp>
      <p:pic>
        <p:nvPicPr>
          <p:cNvPr descr="12.jpg" id="97" name="Google Shape;9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83861" y="824789"/>
            <a:ext cx="579061" cy="100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ISRO Geo-portals</a:t>
            </a:r>
            <a:endParaRPr/>
          </a:p>
        </p:txBody>
      </p:sp>
      <p:pic>
        <p:nvPicPr>
          <p:cNvPr descr="bhuvanlogo_large.pn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793" y="771050"/>
            <a:ext cx="1274899" cy="12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53718" y="1853695"/>
            <a:ext cx="296505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rgbClr val="7A9826"/>
                </a:solidFill>
                <a:latin typeface="Cambria Math"/>
                <a:ea typeface="Cambria Math"/>
                <a:cs typeface="Cambria Math"/>
                <a:sym typeface="Cambria Math"/>
              </a:rPr>
              <a:t>Geospatial Data &amp;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Visualize Satellite Imagery &amp; Maps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Create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Download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Host &amp; Analyse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30 State Portals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Supports 24+ Ministries &amp; More…</a:t>
            </a:r>
            <a:endParaRPr b="0" i="0" sz="1400" u="none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586" y="4373220"/>
            <a:ext cx="2856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3399"/>
                </a:solidFill>
                <a:latin typeface="Cambria Math"/>
                <a:ea typeface="Cambria Math"/>
                <a:cs typeface="Cambria Math"/>
                <a:sym typeface="Cambria Math"/>
              </a:rPr>
              <a:t>https://bhuvan.nrsc.gov.in</a:t>
            </a:r>
            <a:endParaRPr b="0" i="1" sz="1400" u="none" cap="none" strike="noStrike">
              <a:solidFill>
                <a:srgbClr val="003399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36415" l="39468" r="6874" t="23694"/>
          <a:stretch/>
        </p:blipFill>
        <p:spPr>
          <a:xfrm>
            <a:off x="1591853" y="1274746"/>
            <a:ext cx="878595" cy="27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2086" y="1097698"/>
            <a:ext cx="995716" cy="748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206617" y="1846630"/>
            <a:ext cx="275003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chemeClr val="accent1"/>
                </a:solidFill>
                <a:latin typeface="Cambria Math"/>
                <a:ea typeface="Cambria Math"/>
                <a:cs typeface="Cambria Math"/>
                <a:sym typeface="Cambria Math"/>
              </a:rPr>
              <a:t>Geospatial Analysis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Vegetation Monitoring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Solar  &amp; Wind Energy Calculator,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Water Spread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Polar Science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AI based Urban Sprawl  &amp; More …  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2991721" y="4373220"/>
            <a:ext cx="25765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3399"/>
                </a:solidFill>
                <a:latin typeface="Cambria Math"/>
                <a:ea typeface="Cambria Math"/>
                <a:cs typeface="Cambria Math"/>
                <a:sym typeface="Cambria Math"/>
              </a:rPr>
              <a:t>https://vedas.sac.gov.in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5063" y="1274746"/>
            <a:ext cx="2505263" cy="394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6132350" y="1744639"/>
            <a:ext cx="2829339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rgbClr val="008080"/>
                </a:solidFill>
                <a:latin typeface="Cambria Math"/>
                <a:ea typeface="Cambria Math"/>
                <a:cs typeface="Cambria Math"/>
                <a:sym typeface="Cambria Math"/>
              </a:rPr>
              <a:t>Meteorological &amp; Oceanographic Data Archival, Analysis and Dissemination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Store for Indian Meteorological and Oceanographic Satellite Data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Near Real time Visualization and Analysis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F3F3F"/>
                </a:solidFill>
                <a:latin typeface="Cambria Math"/>
                <a:ea typeface="Cambria Math"/>
                <a:cs typeface="Cambria Math"/>
                <a:sym typeface="Cambria Math"/>
              </a:rPr>
              <a:t>194 Products and 23 application </a:t>
            </a:r>
            <a:endParaRPr b="0" i="0" sz="1400" u="none" cap="none" strike="noStrike">
              <a:solidFill>
                <a:srgbClr val="3F3F3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5919504" y="4375563"/>
            <a:ext cx="2406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3399"/>
                </a:solidFill>
                <a:latin typeface="Cambria Math"/>
                <a:ea typeface="Cambria Math"/>
                <a:cs typeface="Cambria Math"/>
                <a:sym typeface="Cambria Math"/>
              </a:rPr>
              <a:t>https://mosdac.gov.in</a:t>
            </a:r>
            <a:endParaRPr b="0" i="1" sz="1400" u="none" cap="none" strike="noStrike">
              <a:solidFill>
                <a:srgbClr val="003399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221518" y="961399"/>
            <a:ext cx="8840690" cy="3583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35731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i="1" lang="en-US" sz="1500"/>
              <a:t>Bhoonidhi</a:t>
            </a:r>
            <a:r>
              <a:rPr lang="en-US" sz="1050"/>
              <a:t> 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Data repository of remote sensing satellites of the Indian Space Research Organisation, facilitates the dissemination of satellite data products to online users on web. </a:t>
            </a:r>
            <a:endParaRPr i="1" sz="1050">
              <a:solidFill>
                <a:srgbClr val="7030A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1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/>
          </a:p>
          <a:p>
            <a:pPr indent="0" lvl="1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/>
          </a:p>
          <a:p>
            <a:pPr indent="0" lvl="2" marL="68580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200"/>
          </a:p>
          <a:p>
            <a:pPr indent="0" lvl="0" marL="334566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050"/>
          </a:p>
          <a:p>
            <a:pPr indent="0" lvl="0" marL="381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200"/>
          </a:p>
          <a:p>
            <a:pPr indent="0" lvl="0" marL="381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200"/>
          </a:p>
          <a:p>
            <a:pPr indent="0" lvl="0" marL="381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	</a:t>
            </a:r>
            <a:r>
              <a:rPr lang="en-US" sz="3000"/>
              <a:t>ISRO Geo-Portals</a:t>
            </a:r>
            <a:endParaRPr sz="300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725" y="1967525"/>
            <a:ext cx="1116900" cy="8966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558" y="2069078"/>
            <a:ext cx="1204722" cy="83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4972" y="2139699"/>
            <a:ext cx="857321" cy="779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4"/>
          <p:cNvGrpSpPr/>
          <p:nvPr/>
        </p:nvGrpSpPr>
        <p:grpSpPr>
          <a:xfrm>
            <a:off x="6984972" y="3806949"/>
            <a:ext cx="938086" cy="651219"/>
            <a:chOff x="5682456" y="3166671"/>
            <a:chExt cx="938086" cy="651219"/>
          </a:xfrm>
        </p:grpSpPr>
        <p:pic>
          <p:nvPicPr>
            <p:cNvPr id="123" name="Google Shape;123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82456" y="3413533"/>
              <a:ext cx="938086" cy="404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41861" y="3166671"/>
              <a:ext cx="878681" cy="1463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4"/>
          <p:cNvGrpSpPr/>
          <p:nvPr/>
        </p:nvGrpSpPr>
        <p:grpSpPr>
          <a:xfrm>
            <a:off x="3082080" y="4027835"/>
            <a:ext cx="1238780" cy="459100"/>
            <a:chOff x="1892778" y="3271546"/>
            <a:chExt cx="1238780" cy="459100"/>
          </a:xfrm>
        </p:grpSpPr>
        <p:pic>
          <p:nvPicPr>
            <p:cNvPr id="126" name="Google Shape;126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056149" y="3271546"/>
              <a:ext cx="878681" cy="1463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4"/>
            <p:cNvSpPr txBox="1"/>
            <p:nvPr/>
          </p:nvSpPr>
          <p:spPr>
            <a:xfrm>
              <a:off x="1892778" y="3453647"/>
              <a:ext cx="12387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3C0486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API services</a:t>
              </a:r>
              <a:endParaRPr/>
            </a:p>
          </p:txBody>
        </p:sp>
      </p:grpSp>
      <p:pic>
        <p:nvPicPr>
          <p:cNvPr id="128" name="Google Shape;12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85224" y="3910022"/>
            <a:ext cx="1394463" cy="64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9373" y="111274"/>
            <a:ext cx="545690" cy="4850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641845" y="2189554"/>
            <a:ext cx="1384183" cy="76439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47 Satellites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77835" y="3301484"/>
            <a:ext cx="1712201" cy="76439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 Years of Satellite data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819069" y="3189415"/>
            <a:ext cx="2451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https://bhoonidhi.nrsc.gov.in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In line with </a:t>
            </a:r>
            <a:r>
              <a:rPr b="1" lang="en-US"/>
              <a:t>Indian Space Policy 2023 </a:t>
            </a:r>
            <a:r>
              <a:rPr lang="en-US"/>
              <a:t>following are highlights of EO data dissemination Guidelines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Data of 5m spatial resolution &amp; coarser: 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The IRS satellite data &amp; products, both current/future data and archived data since 1988, having a spatial resolution of 5 m &amp; coarser, acquired by ISRO through its ground stations in India and abroad, will be made accessible on 'free and open' basis to all.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The above data sets are available for free download from Bhoonidhi  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Geo-Spatial Data Policy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33225" y="825909"/>
            <a:ext cx="3490927" cy="40650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i="1" lang="en-US" sz="900"/>
              <a:t>Bhoonidhi</a:t>
            </a:r>
            <a:r>
              <a:rPr lang="en-US" sz="1050"/>
              <a:t> </a:t>
            </a:r>
            <a:r>
              <a:rPr lang="en-US" sz="900"/>
              <a:t>is data repository of remote sensing satellites including India and Foreign remote sensing sensors, facilitates the dissemination of satellite data products to online users on web.</a:t>
            </a:r>
            <a:endParaRPr/>
          </a:p>
          <a:p>
            <a:pPr indent="-171450" lvl="0" marL="17145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b="1" lang="en-US" sz="1000"/>
              <a:t>New Open data Policy </a:t>
            </a:r>
            <a:r>
              <a:rPr b="1" lang="en-US" sz="1050"/>
              <a:t>: </a:t>
            </a:r>
            <a:r>
              <a:rPr b="1" lang="en-US" sz="900">
                <a:solidFill>
                  <a:srgbClr val="002060"/>
                </a:solidFill>
              </a:rPr>
              <a:t>Indian Space Policy 2023 </a:t>
            </a:r>
            <a:r>
              <a:rPr lang="en-US" sz="900"/>
              <a:t>is implemented at Bhoonidhi for EO data dissemination. </a:t>
            </a:r>
            <a:endParaRPr/>
          </a:p>
          <a:p>
            <a:pPr indent="-180975" lvl="0" marL="45085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Noto Sans Symbols"/>
              <a:buChar char="✔"/>
            </a:pPr>
            <a:r>
              <a:rPr lang="en-US" sz="900"/>
              <a:t>Data of 5m spatial resolution &amp; coarser made accessible as free data to all  and derived thematic IRS data made available free to all </a:t>
            </a:r>
            <a:endParaRPr/>
          </a:p>
          <a:p>
            <a:pPr indent="-180975" lvl="0" marL="45085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Noto Sans Symbols"/>
              <a:buChar char="✔"/>
            </a:pPr>
            <a:r>
              <a:rPr lang="en-US" sz="900"/>
              <a:t>Data finer than 5m spatial resolution made available free for all Indian government agencies.</a:t>
            </a:r>
            <a:endParaRPr/>
          </a:p>
          <a:p>
            <a:pPr indent="-180975" lvl="0" marL="45085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Noto Sans Symbols"/>
              <a:buChar char="✔"/>
            </a:pPr>
            <a:r>
              <a:rPr lang="en-US" sz="900"/>
              <a:t>Data finer than 5m spatial resolution dissminated on ‘commercial’ basis by NSIL for Non Government Entities (NGEs) through Bhoonidhi</a:t>
            </a:r>
            <a:endParaRPr sz="900"/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900"/>
          </a:p>
          <a:p>
            <a:pPr indent="-171450" lvl="0" marL="17145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b="1" lang="en-US" sz="1000"/>
              <a:t>Ease of Browsing &amp; ordering: </a:t>
            </a:r>
            <a:r>
              <a:rPr lang="en-US" sz="900"/>
              <a:t>new filter based search, new CART interface, color coded map display</a:t>
            </a:r>
            <a:endParaRPr sz="900"/>
          </a:p>
          <a:p>
            <a:pPr indent="-180975" lvl="0" marL="45085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Noto Sans Symbols"/>
              <a:buChar char="✔"/>
            </a:pPr>
            <a:r>
              <a:rPr lang="en-US" sz="900"/>
              <a:t>User can search the desired data by using filters like Open/Priced, Resolution, Imaging Spectrum, Satellite, Sensor Type, Products, Themes etc.</a:t>
            </a:r>
            <a:endParaRPr sz="900"/>
          </a:p>
        </p:txBody>
      </p:sp>
      <p:sp>
        <p:nvSpPr>
          <p:cNvPr id="144" name="Google Shape;144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	</a:t>
            </a:r>
            <a:r>
              <a:rPr lang="en-US" sz="2800"/>
              <a:t>ISRO EO Data Hub - </a:t>
            </a:r>
            <a:r>
              <a:rPr b="1" i="1" lang="en-US" sz="2800"/>
              <a:t>Bhoonidhi</a:t>
            </a:r>
            <a:endParaRPr b="1" i="1" sz="280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2561" y="111273"/>
            <a:ext cx="254561" cy="20440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373" y="111274"/>
            <a:ext cx="534570" cy="48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8638" y="700613"/>
            <a:ext cx="2487615" cy="4065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6"/>
          <p:cNvGrpSpPr/>
          <p:nvPr/>
        </p:nvGrpSpPr>
        <p:grpSpPr>
          <a:xfrm>
            <a:off x="4165120" y="705669"/>
            <a:ext cx="4640165" cy="4065068"/>
            <a:chOff x="993177" y="1541462"/>
            <a:chExt cx="6861390" cy="5316538"/>
          </a:xfrm>
        </p:grpSpPr>
        <p:pic>
          <p:nvPicPr>
            <p:cNvPr id="149" name="Google Shape;14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93177" y="1541462"/>
              <a:ext cx="6861390" cy="5316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6"/>
            <p:cNvSpPr txBox="1"/>
            <p:nvPr/>
          </p:nvSpPr>
          <p:spPr>
            <a:xfrm rot="-1758244">
              <a:off x="3879101" y="4241273"/>
              <a:ext cx="2230976" cy="342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rgbClr val="D9A2A5"/>
                  </a:solidFill>
                  <a:latin typeface="Arial"/>
                  <a:ea typeface="Arial"/>
                  <a:cs typeface="Arial"/>
                  <a:sym typeface="Arial"/>
                </a:rPr>
                <a:t>RS2 - LiSS3/ AWiFS</a:t>
              </a:r>
              <a:endParaRPr b="1" i="0" sz="1100" u="none" cap="none" strike="noStrike">
                <a:solidFill>
                  <a:srgbClr val="D9A2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5078930" y="707212"/>
            <a:ext cx="4031846" cy="4061654"/>
            <a:chOff x="3552524" y="1422268"/>
            <a:chExt cx="8639476" cy="5316118"/>
          </a:xfrm>
        </p:grpSpPr>
        <p:grpSp>
          <p:nvGrpSpPr>
            <p:cNvPr id="152" name="Google Shape;152;p6"/>
            <p:cNvGrpSpPr/>
            <p:nvPr/>
          </p:nvGrpSpPr>
          <p:grpSpPr>
            <a:xfrm>
              <a:off x="3552524" y="1422268"/>
              <a:ext cx="8639476" cy="5316118"/>
              <a:chOff x="3552524" y="1422268"/>
              <a:chExt cx="8639476" cy="5316118"/>
            </a:xfrm>
          </p:grpSpPr>
          <p:pic>
            <p:nvPicPr>
              <p:cNvPr id="153" name="Google Shape;153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552524" y="1422268"/>
                <a:ext cx="8449553" cy="53161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0108676" y="1470582"/>
                <a:ext cx="2083324" cy="22601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5" name="Google Shape;155;p6"/>
            <p:cNvSpPr txBox="1"/>
            <p:nvPr/>
          </p:nvSpPr>
          <p:spPr>
            <a:xfrm rot="-1985912">
              <a:off x="7537352" y="4701016"/>
              <a:ext cx="3459268" cy="367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R2A - LiSS3/AWiFS</a:t>
              </a:r>
              <a:endParaRPr b="1" i="0" sz="1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132036" y="825911"/>
            <a:ext cx="4017400" cy="39304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-US" sz="1200"/>
              <a:t>New Product Additions in the repository</a:t>
            </a:r>
            <a:endParaRPr/>
          </a:p>
          <a:p>
            <a:pPr indent="-90488" lvl="0" marL="177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✔"/>
            </a:pPr>
            <a:r>
              <a:rPr lang="en-US" sz="1000"/>
              <a:t>EOS-06 SCAT L4WW products (2-day, 7-day, 15-day rolling mean)</a:t>
            </a:r>
            <a:endParaRPr/>
          </a:p>
          <a:p>
            <a:pPr indent="0" lvl="0" marL="8731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-90488" lvl="0" marL="1778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Noto Sans Symbols"/>
              <a:buChar char="✔"/>
            </a:pPr>
            <a:r>
              <a:rPr lang="en-US" sz="1000"/>
              <a:t> Resourcesat-2 AWiFS 10deg x 10deg Tiles (5-day, 15-day composites) @100m . Availability is from today backdated till October and generation is in process for all the data</a:t>
            </a:r>
            <a:endParaRPr/>
          </a:p>
          <a:p>
            <a:pPr indent="-26988" lvl="0" marL="177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None/>
            </a:pPr>
            <a:r>
              <a:t/>
            </a:r>
            <a:endParaRPr sz="1000"/>
          </a:p>
          <a:p>
            <a:pPr indent="-90488" lvl="0" marL="1778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Noto Sans Symbols"/>
              <a:buChar char="✔"/>
            </a:pPr>
            <a:r>
              <a:rPr lang="en-US" sz="1000"/>
              <a:t>Resourcesat 1&amp;2 AWiFS 1deg x 1deg Tiles (Dec 2009 – Nov 2019), Liss3 15min x 15min tiles (Oct 2009 –May 2019)</a:t>
            </a:r>
            <a:endParaRPr b="1" sz="1000" u="sng"/>
          </a:p>
          <a:p>
            <a:pPr indent="0" lvl="0" marL="381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200"/>
          </a:p>
          <a:p>
            <a:pPr indent="0" lvl="0" marL="381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200"/>
          </a:p>
          <a:p>
            <a:pPr indent="0" lvl="0" marL="381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200"/>
              <a:t>https://bhoonidhi.nrsc.gov.in</a:t>
            </a:r>
            <a:endParaRPr/>
          </a:p>
          <a:p>
            <a:pPr indent="0" lvl="0" marL="381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	</a:t>
            </a:r>
            <a:r>
              <a:rPr lang="en-US" sz="2800"/>
              <a:t>ISRO EO Data Hub - </a:t>
            </a:r>
            <a:r>
              <a:rPr b="1" i="1" lang="en-US" sz="2800"/>
              <a:t>Bhoonidhi</a:t>
            </a:r>
            <a:endParaRPr b="1" i="1" sz="2800"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2561" y="73623"/>
            <a:ext cx="254561" cy="2420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373" y="111274"/>
            <a:ext cx="534570" cy="48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4459565" y="961399"/>
            <a:ext cx="4125511" cy="3583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10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1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7028" y="825094"/>
            <a:ext cx="4771777" cy="393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7488" y="3937665"/>
            <a:ext cx="806495" cy="4578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1652723" y="272602"/>
            <a:ext cx="558037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Meteorological and Oceanographic Satellite Data Archival Centre </a:t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94" y="416712"/>
            <a:ext cx="1162388" cy="24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137494" y="902123"/>
            <a:ext cx="439027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EOS-06 (Oceansat-3) OCM Aerosol Optical Depth over Land released </a:t>
            </a:r>
            <a:endParaRPr/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394" y="27045"/>
            <a:ext cx="552588" cy="52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56087"/>
            <a:ext cx="4527769" cy="225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547495"/>
            <a:ext cx="4516460" cy="226517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5095892" y="902123"/>
            <a:ext cx="29867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 of Oil Spill trajectory forecast tool in Oil spill web application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004969" y="4123161"/>
            <a:ext cx="5465226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INSAT-3DS Products will be available on MOSDAC after completion of In-Orbit Testing (IoT)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type="title"/>
          </p:nvPr>
        </p:nvSpPr>
        <p:spPr>
          <a:xfrm>
            <a:off x="1395941" y="65820"/>
            <a:ext cx="6119891" cy="4909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100">
                <a:solidFill>
                  <a:schemeClr val="lt1"/>
                </a:solidFill>
              </a:rPr>
              <a:t>New Release of EOS-06 &amp; EOS-07  Science Products</a:t>
            </a:r>
            <a:endParaRPr sz="2100"/>
          </a:p>
        </p:txBody>
      </p:sp>
      <p:sp>
        <p:nvSpPr>
          <p:cNvPr id="184" name="Google Shape;184;p9"/>
          <p:cNvSpPr/>
          <p:nvPr/>
        </p:nvSpPr>
        <p:spPr>
          <a:xfrm>
            <a:off x="177166" y="2345898"/>
            <a:ext cx="256020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EOS-06 Mission Pages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2921594" y="2373221"/>
            <a:ext cx="256020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EOS-06 Global Ocean Surface Current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5887666" y="2444485"/>
            <a:ext cx="32563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 of EOS-06 Products into LIVE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5994525" y="4507264"/>
            <a:ext cx="256020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EOS-07 Brightness Temperature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187767" y="4435334"/>
            <a:ext cx="256020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EOS-07 Specific Humidity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2976753" y="4420553"/>
            <a:ext cx="256020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EOS-07 Integrated Water Vapour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94" y="416712"/>
            <a:ext cx="1162388" cy="24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394" y="27045"/>
            <a:ext cx="552588" cy="52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348" y="2639200"/>
            <a:ext cx="2469013" cy="18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2976" y="2685166"/>
            <a:ext cx="2262326" cy="169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667" y="2738313"/>
            <a:ext cx="2204712" cy="165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7066" y="994498"/>
            <a:ext cx="2245685" cy="119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79461" y="1019904"/>
            <a:ext cx="2354784" cy="132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59177" y="1142701"/>
            <a:ext cx="2513312" cy="12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Nitant</dc:creator>
</cp:coreProperties>
</file>