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c944ebf0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c944ebf0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c944ebf0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c944ebf0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908a7737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908a7737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ec72097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bec72097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908a77376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908a7737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908a77376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908a7737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908a77376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908a77376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908a77376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908a77376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908a7737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908a7737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53" name="Google Shape;53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132025" y="131950"/>
            <a:ext cx="62166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CEOS Communications</a:t>
            </a:r>
            <a:endParaRPr sz="5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Overview</a:t>
            </a:r>
            <a:endParaRPr sz="5300"/>
          </a:p>
        </p:txBody>
      </p:sp>
      <p:sp>
        <p:nvSpPr>
          <p:cNvPr id="61" name="Google Shape;61;p7"/>
          <p:cNvSpPr txBox="1"/>
          <p:nvPr/>
        </p:nvSpPr>
        <p:spPr>
          <a:xfrm>
            <a:off x="5566200" y="326450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Libby Rose 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SEO Comms Team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4.2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2024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 Training Events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261150" y="8937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Actions on hold:</a:t>
            </a:r>
            <a:endParaRPr sz="18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 sz="1500"/>
              <a:t>WGISS-52-08: </a:t>
            </a:r>
            <a:r>
              <a:rPr i="1" lang="en" sz="1500"/>
              <a:t>WGISS DMSMM: prepare a webinar for WGCapD and technology session describing the maturity matrix use case after WGISS-53.</a:t>
            </a:r>
            <a:endParaRPr i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 sz="1500"/>
              <a:t>WGISS-56-02: </a:t>
            </a:r>
            <a:r>
              <a:rPr i="1" lang="en" sz="1500"/>
              <a:t>Technology Exploration to explore the use of the AI/ML White Paper as a training topic in cooperation with WGCapD.</a:t>
            </a:r>
            <a:endParaRPr i="1"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Can we to proceed without WGCapD cooperation?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Community feedback on Technical Papers - is there a quicker way to get comments? Are technical papers still the way we want to exchange information?</a:t>
            </a:r>
            <a:endParaRPr sz="18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 sz="1500"/>
              <a:t>Should we make more use of GitHub?</a:t>
            </a:r>
            <a:endParaRPr sz="2000"/>
          </a:p>
        </p:txBody>
      </p:sp>
      <p:sp>
        <p:nvSpPr>
          <p:cNvPr id="137" name="Google Shape;137;p1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CEOS Communications</a:t>
            </a:r>
            <a:endParaRPr/>
          </a:p>
        </p:txBody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310125" y="2687275"/>
            <a:ext cx="2141100" cy="40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Twitter: @CEOS</a:t>
            </a:r>
            <a:r>
              <a:rPr lang="en" sz="1700"/>
              <a:t>d</a:t>
            </a:r>
            <a:r>
              <a:rPr lang="en" sz="1700"/>
              <a:t>otORG</a:t>
            </a:r>
            <a:endParaRPr sz="1700"/>
          </a:p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2529029" y="2687275"/>
            <a:ext cx="2230200" cy="40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Facebook</a:t>
            </a:r>
            <a:r>
              <a:rPr lang="en" sz="1700"/>
              <a:t>: @socialceos</a:t>
            </a:r>
            <a:endParaRPr sz="1700"/>
          </a:p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4642682" y="2687275"/>
            <a:ext cx="2335200" cy="40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LinkedIn</a:t>
            </a:r>
            <a:r>
              <a:rPr lang="en" sz="1700"/>
              <a:t>: @CEOSdotORG</a:t>
            </a:r>
            <a:endParaRPr sz="1700"/>
          </a:p>
        </p:txBody>
      </p:sp>
      <p:pic>
        <p:nvPicPr>
          <p:cNvPr id="70" name="Google Shape;7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88" y="1656252"/>
            <a:ext cx="1830975" cy="9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394" y="1656250"/>
            <a:ext cx="915500" cy="9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525" y="1656250"/>
            <a:ext cx="915500" cy="9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8650" y="1796966"/>
            <a:ext cx="915500" cy="63407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8"/>
          <p:cNvSpPr txBox="1"/>
          <p:nvPr>
            <p:ph idx="1" type="body"/>
          </p:nvPr>
        </p:nvSpPr>
        <p:spPr>
          <a:xfrm>
            <a:off x="6808807" y="2687275"/>
            <a:ext cx="2335200" cy="40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YouTube</a:t>
            </a:r>
            <a:r>
              <a:rPr lang="en" sz="1700"/>
              <a:t>: @CEOSdotORG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ceos.org/news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This is where we can promote WGISS activities!</a:t>
            </a:r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CEOS Blog</a:t>
            </a:r>
            <a:endParaRPr/>
          </a:p>
        </p:txBody>
      </p:sp>
      <p:pic>
        <p:nvPicPr>
          <p:cNvPr id="81" name="Google Shape;8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0" y="2287053"/>
            <a:ext cx="4519450" cy="200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9" y="2287048"/>
            <a:ext cx="4559514" cy="20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243175" y="1017050"/>
            <a:ext cx="62100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Quarterly newsletter with updates on CEOS comms publications including: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CEOS Newsletter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Blog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MIM Database Training Calendar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Upcoming &amp; Recent Meetings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Stay informed of what is happening across CEOS</a:t>
            </a:r>
            <a:endParaRPr/>
          </a:p>
        </p:txBody>
      </p:sp>
      <p:sp>
        <p:nvSpPr>
          <p:cNvPr id="88" name="Google Shape;88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Quarterly Revisit</a:t>
            </a:r>
            <a:endParaRPr/>
          </a:p>
        </p:txBody>
      </p:sp>
      <p:pic>
        <p:nvPicPr>
          <p:cNvPr id="89" name="Google Shape;8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400" y="956750"/>
            <a:ext cx="1615000" cy="16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6821400" y="2571750"/>
            <a:ext cx="232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Sign up!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http://eepurl.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com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/ij_2z1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3688031" y="875063"/>
            <a:ext cx="5370600" cy="3900900"/>
          </a:xfrm>
          <a:prstGeom prst="rect">
            <a:avLst/>
          </a:prstGeom>
          <a:solidFill>
            <a:srgbClr val="7BC0D7">
              <a:alpha val="4980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chemeClr val="accent4"/>
              </a:highlight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140269" y="875063"/>
            <a:ext cx="3399900" cy="3900900"/>
          </a:xfrm>
          <a:prstGeom prst="rect">
            <a:avLst/>
          </a:prstGeom>
          <a:solidFill>
            <a:srgbClr val="A3CB34">
              <a:alpha val="5000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chemeClr val="accent4"/>
              </a:highlight>
            </a:endParaRPr>
          </a:p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400706" y="1787100"/>
            <a:ext cx="2879100" cy="207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2100" lvl="0" marL="342900" rtl="0" algn="l"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CEOS Principals</a:t>
            </a:r>
            <a:endParaRPr sz="2000"/>
          </a:p>
          <a:p>
            <a:pPr indent="-292100" lvl="0" marL="342900" rtl="0" algn="l"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Working Teams</a:t>
            </a:r>
            <a:endParaRPr sz="2000"/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Ensure cross-cutting work is shared broadly</a:t>
            </a:r>
            <a:endParaRPr sz="1400"/>
          </a:p>
        </p:txBody>
      </p:sp>
      <p:sp>
        <p:nvSpPr>
          <p:cNvPr id="98" name="Google Shape;98;p11"/>
          <p:cNvSpPr txBox="1"/>
          <p:nvPr>
            <p:ph type="title"/>
          </p:nvPr>
        </p:nvSpPr>
        <p:spPr>
          <a:xfrm>
            <a:off x="99027" y="98966"/>
            <a:ext cx="5280000" cy="438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Stakeholders</a:t>
            </a:r>
            <a:endParaRPr/>
          </a:p>
        </p:txBody>
      </p:sp>
      <p:sp>
        <p:nvSpPr>
          <p:cNvPr id="99" name="Google Shape;99;p11"/>
          <p:cNvSpPr txBox="1"/>
          <p:nvPr>
            <p:ph idx="1" type="body"/>
          </p:nvPr>
        </p:nvSpPr>
        <p:spPr>
          <a:xfrm>
            <a:off x="3768131" y="1754831"/>
            <a:ext cx="5210400" cy="2775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342900" rtl="0" algn="l">
              <a:spcBef>
                <a:spcPts val="8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Decision Makers</a:t>
            </a:r>
            <a:endParaRPr sz="1900"/>
          </a:p>
          <a:p>
            <a:pPr indent="-247650" lvl="1" marL="685800" rtl="0" algn="l"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Including local/regional, governments UN Agencies</a:t>
            </a:r>
            <a:endParaRPr sz="1300"/>
          </a:p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EO Experts</a:t>
            </a:r>
            <a:endParaRPr sz="1900"/>
          </a:p>
          <a:p>
            <a:pPr indent="-247650" lvl="1" marL="685800" rtl="0" algn="l"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Academics, technicians and commercial EO industry</a:t>
            </a:r>
            <a:endParaRPr sz="1300"/>
          </a:p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Candidate CEOS Members/Associates</a:t>
            </a:r>
            <a:endParaRPr sz="1900"/>
          </a:p>
          <a:p>
            <a:pPr indent="-247650" lvl="1" marL="685800" rtl="0" algn="l"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Organisations who meet the criteria to join CEOS</a:t>
            </a:r>
            <a:endParaRPr sz="1300"/>
          </a:p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EO Allies</a:t>
            </a:r>
            <a:endParaRPr sz="1900"/>
          </a:p>
          <a:p>
            <a:pPr indent="-247650" lvl="1" marL="685800" rtl="0" algn="l"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E.g. biodiversity experts, urban planners</a:t>
            </a:r>
            <a:endParaRPr sz="1300"/>
          </a:p>
        </p:txBody>
      </p:sp>
      <p:sp>
        <p:nvSpPr>
          <p:cNvPr id="100" name="Google Shape;100;p11"/>
          <p:cNvSpPr txBox="1"/>
          <p:nvPr/>
        </p:nvSpPr>
        <p:spPr>
          <a:xfrm>
            <a:off x="370669" y="923681"/>
            <a:ext cx="2939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Internal CEOS Communications</a:t>
            </a:r>
            <a:endParaRPr b="1"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1"/>
          <p:cNvSpPr txBox="1"/>
          <p:nvPr/>
        </p:nvSpPr>
        <p:spPr>
          <a:xfrm>
            <a:off x="4903706" y="923681"/>
            <a:ext cx="2939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External CEOS Communications</a:t>
            </a:r>
            <a:endParaRPr b="1"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/>
          <p:nvPr>
            <p:ph idx="1" type="body"/>
          </p:nvPr>
        </p:nvSpPr>
        <p:spPr>
          <a:xfrm>
            <a:off x="104700" y="1032500"/>
            <a:ext cx="89346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342900" rtl="0" algn="l">
              <a:spcBef>
                <a:spcPts val="1400"/>
              </a:spcBef>
              <a:spcAft>
                <a:spcPts val="0"/>
              </a:spcAft>
              <a:buSzPts val="2100"/>
              <a:buChar char="❖"/>
            </a:pPr>
            <a:r>
              <a:rPr b="1" lang="en"/>
              <a:t>40th Anniversary of CEOS </a:t>
            </a:r>
            <a:r>
              <a:rPr i="1" lang="en" sz="1700"/>
              <a:t>Jan - Dec 2024</a:t>
            </a:r>
            <a:endParaRPr/>
          </a:p>
          <a:p>
            <a:pPr indent="-279400" lvl="1" marL="6858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Reflect on past 40 years, and look to the future</a:t>
            </a:r>
            <a:endParaRPr/>
          </a:p>
          <a:p>
            <a:pPr indent="-298450" lvl="0" marL="342900" rtl="0" algn="l">
              <a:spcBef>
                <a:spcPts val="1400"/>
              </a:spcBef>
              <a:spcAft>
                <a:spcPts val="0"/>
              </a:spcAft>
              <a:buSzPts val="2100"/>
              <a:buChar char="❖"/>
            </a:pPr>
            <a:r>
              <a:rPr b="1" lang="en"/>
              <a:t>EO for Biodiversity</a:t>
            </a:r>
            <a:r>
              <a:rPr lang="en"/>
              <a:t> </a:t>
            </a:r>
            <a:r>
              <a:rPr i="1" lang="en" sz="1700"/>
              <a:t>Plenary 2023 - Plenary 2024</a:t>
            </a:r>
            <a:endParaRPr i="1" sz="1700"/>
          </a:p>
          <a:p>
            <a:pPr indent="-279400" lvl="1" marL="6858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Support CSA Chair Priority</a:t>
            </a:r>
            <a:endParaRPr/>
          </a:p>
          <a:p>
            <a:pPr indent="-279400" lvl="1" marL="6858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Promote EETT White Paper &amp; EO for Ecosystems</a:t>
            </a:r>
            <a:endParaRPr/>
          </a:p>
          <a:p>
            <a:pPr indent="-298450" lvl="0" marL="342900" rtl="0" algn="l">
              <a:spcBef>
                <a:spcPts val="1400"/>
              </a:spcBef>
              <a:spcAft>
                <a:spcPts val="0"/>
              </a:spcAft>
              <a:buSzPts val="2100"/>
              <a:buChar char="❖"/>
            </a:pPr>
            <a:r>
              <a:rPr b="1" lang="en"/>
              <a:t>Greenhouse Gas Observations from Space </a:t>
            </a:r>
            <a:r>
              <a:rPr i="1" lang="en" sz="1700"/>
              <a:t>SIT TW 2024 - SIT-40</a:t>
            </a:r>
            <a:endParaRPr i="1" sz="1700"/>
          </a:p>
          <a:p>
            <a:pPr indent="-279400" lvl="1" marL="6858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Support JAXA SIT Chair Priority</a:t>
            </a:r>
            <a:endParaRPr/>
          </a:p>
          <a:p>
            <a:pPr indent="-279400" lvl="1" marL="6858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Promote related deliverables and activities</a:t>
            </a:r>
            <a:endParaRPr/>
          </a:p>
        </p:txBody>
      </p:sp>
      <p:sp>
        <p:nvSpPr>
          <p:cNvPr id="107" name="Google Shape;107;p12"/>
          <p:cNvSpPr txBox="1"/>
          <p:nvPr>
            <p:ph type="title"/>
          </p:nvPr>
        </p:nvSpPr>
        <p:spPr>
          <a:xfrm>
            <a:off x="99027" y="98966"/>
            <a:ext cx="5280000" cy="438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</a:t>
            </a:r>
            <a:r>
              <a:rPr lang="en"/>
              <a:t>Campaigns</a:t>
            </a:r>
            <a:endParaRPr/>
          </a:p>
        </p:txBody>
      </p:sp>
      <p:pic>
        <p:nvPicPr>
          <p:cNvPr id="108" name="Google Shape;10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650" y="919175"/>
            <a:ext cx="2084699" cy="173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CEOS Booth at IGARSS in Athens, Greece, 7-12 July 2024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Opportunity to showcase WGISS activities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What should be showcased?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Some common questions: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Where can I access data?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How to use cloud native products?</a:t>
            </a:r>
            <a:endParaRPr/>
          </a:p>
        </p:txBody>
      </p:sp>
      <p:sp>
        <p:nvSpPr>
          <p:cNvPr id="114" name="Google Shape;114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IGARSS</a:t>
            </a:r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 b="0" l="5475" r="54987" t="0"/>
          <a:stretch/>
        </p:blipFill>
        <p:spPr>
          <a:xfrm>
            <a:off x="6465799" y="2398500"/>
            <a:ext cx="230842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 Outreach Discussion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idx="1" type="body"/>
          </p:nvPr>
        </p:nvSpPr>
        <p:spPr>
          <a:xfrm>
            <a:off x="0" y="828250"/>
            <a:ext cx="9144000" cy="372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What are the </a:t>
            </a:r>
            <a:r>
              <a:rPr lang="en" sz="2000"/>
              <a:t>goals of WGISS for outreach</a:t>
            </a:r>
            <a:r>
              <a:rPr lang="en" sz="2000"/>
              <a:t>? </a:t>
            </a:r>
            <a:endParaRPr sz="20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How can we support this with outreach and communications?</a:t>
            </a:r>
            <a:endParaRPr sz="17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What does WGISS want to promote to the broader EO community?</a:t>
            </a:r>
            <a:endParaRPr sz="20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What one thing should be put on a flyer?</a:t>
            </a:r>
            <a:endParaRPr sz="17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700"/>
              <a:t>Are there different topics which should be targeted towards data providers vs data users?</a:t>
            </a:r>
            <a:endParaRPr sz="17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How can we bring new people in to support WGISS work?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Do we need a generic “What is WGISS?” slide deck?</a:t>
            </a:r>
            <a:endParaRPr sz="1700"/>
          </a:p>
        </p:txBody>
      </p:sp>
      <p:sp>
        <p:nvSpPr>
          <p:cNvPr id="126" name="Google Shape;126;p1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to discuss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