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jV5M8oGVfXrXdiGrslIXrFloJM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C3DA10-0CF5-4BA6-8E8E-B5E88F304591}">
  <a:tblStyle styleId="{60C3DA10-0CF5-4BA6-8E8E-B5E88F30459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8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132023" y="131950"/>
            <a:ext cx="5861273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600"/>
              <a:t>Work Plan for Data Interoperability and Use Interest Group (DIIG)</a:t>
            </a:r>
            <a:br>
              <a:rPr lang="en-US" sz="3600"/>
            </a:br>
            <a:br>
              <a:rPr lang="en-US" sz="3600"/>
            </a:br>
            <a:r>
              <a:rPr b="1" lang="en-US" sz="3600"/>
              <a:t>Deliverables for 2024-2026 Work Plan</a:t>
            </a:r>
            <a:endParaRPr b="1" sz="3600"/>
          </a:p>
        </p:txBody>
      </p:sp>
      <p:sp>
        <p:nvSpPr>
          <p:cNvPr id="61" name="Google Shape;61;p1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Nitant Dube, ISRO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US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.1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Status: Work Plan 2023-2025</a:t>
            </a:r>
            <a:endParaRPr/>
          </a:p>
        </p:txBody>
      </p:sp>
      <p:graphicFrame>
        <p:nvGraphicFramePr>
          <p:cNvPr id="67" name="Google Shape;67;p2"/>
          <p:cNvGraphicFramePr/>
          <p:nvPr/>
        </p:nvGraphicFramePr>
        <p:xfrm>
          <a:off x="132033" y="8222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{60C3DA10-0CF5-4BA6-8E8E-B5E88F304591}</a:tableStyleId>
              </a:tblPr>
              <a:tblGrid>
                <a:gridCol w="3294900"/>
                <a:gridCol w="1873500"/>
                <a:gridCol w="1873500"/>
                <a:gridCol w="18735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Year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Interoperability Framework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Roadmap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Handbook v2.0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Maturity Matrix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Initiated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To</a:t>
                      </a:r>
                      <a:r>
                        <a:rPr lang="en-US" sz="1400" u="none" cap="none" strike="noStrike"/>
                        <a:t> be Initiated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68" name="Google Shape;68;p2"/>
          <p:cNvSpPr txBox="1"/>
          <p:nvPr/>
        </p:nvSpPr>
        <p:spPr>
          <a:xfrm>
            <a:off x="385488" y="2040612"/>
            <a:ext cx="875851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Handbook V2.0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Emails circulated to all WG/IG/VC lead for identification of Factor Champions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Waiting for response for formation of Team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Contributors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" name="Google Shape;69;p2"/>
          <p:cNvGraphicFramePr/>
          <p:nvPr/>
        </p:nvGraphicFramePr>
        <p:xfrm>
          <a:off x="132033" y="27792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{60C3DA10-0CF5-4BA6-8E8E-B5E88F304591}</a:tableStyleId>
              </a:tblPr>
              <a:tblGrid>
                <a:gridCol w="1003750"/>
                <a:gridCol w="1549675"/>
                <a:gridCol w="1904300"/>
                <a:gridCol w="1485900"/>
                <a:gridCol w="1403200"/>
                <a:gridCol w="1568600"/>
              </a:tblGrid>
              <a:tr h="618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Factor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Vocabulary</a:t>
                      </a:r>
                      <a:r>
                        <a:rPr lang="en-US" sz="1400" u="none" cap="none" strike="noStrike"/>
                        <a:t> (Semantics)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Architecture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Interface (Accessibility)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Quality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Policy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WGISS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TEIG, DIIG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DSIG, DIIG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DAIG</a:t>
                      </a:r>
                      <a:r>
                        <a:rPr lang="en-US" sz="1400" u="none" cap="none" strike="noStrike"/>
                        <a:t>, DIIG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DIIG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DIIG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618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Other WG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WGCapD, WGCV, CEOS-ARD, LSI-VC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WGCapD, WGCV, CEOS-ARD, LSI-VC, SEO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CEOS-ARD, LSI-VC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00B050"/>
                          </a:solidFill>
                        </a:rPr>
                        <a:t>CEOS-COAST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WGCV, NSTT, </a:t>
                      </a: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GEO (QA4EO)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NSTT,</a:t>
                      </a:r>
                      <a:r>
                        <a:rPr lang="en-US" sz="1400" u="none" cap="none" strike="noStrike"/>
                        <a:t> </a:t>
                      </a:r>
                      <a:r>
                        <a:rPr b="1" lang="en-US" sz="1400" u="none" cap="none" strike="noStrike"/>
                        <a:t>CEOS/Agencies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Work Plan 2024-2026</a:t>
            </a:r>
            <a:endParaRPr/>
          </a:p>
        </p:txBody>
      </p:sp>
      <p:graphicFrame>
        <p:nvGraphicFramePr>
          <p:cNvPr id="75" name="Google Shape;75;p3"/>
          <p:cNvGraphicFramePr/>
          <p:nvPr/>
        </p:nvGraphicFramePr>
        <p:xfrm>
          <a:off x="119268" y="8436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{60C3DA10-0CF5-4BA6-8E8E-B5E88F304591}</a:tableStyleId>
              </a:tblPr>
              <a:tblGrid>
                <a:gridCol w="2017550"/>
                <a:gridCol w="1780675"/>
                <a:gridCol w="1915425"/>
                <a:gridCol w="32017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Year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2024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2025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2026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Interoperability Framework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Handbook V2.0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Handbook</a:t>
                      </a:r>
                      <a:r>
                        <a:rPr lang="en-US" sz="1200" u="none" cap="none" strike="noStrike"/>
                        <a:t> V2.0 + </a:t>
                      </a: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</a:rPr>
                        <a:t>Maturity Matrix</a:t>
                      </a:r>
                      <a:endParaRPr sz="12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Interoperability Demonstration 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</a:rPr>
                        <a:t>: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</a:rPr>
                        <a:t> Development of Earth Observation </a:t>
                      </a: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</a:rPr>
                        <a:t>Plug and Play (EOPnP) modules</a:t>
                      </a:r>
                      <a:endParaRPr b="0"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76" name="Google Shape;76;p3"/>
          <p:cNvGraphicFramePr/>
          <p:nvPr/>
        </p:nvGraphicFramePr>
        <p:xfrm>
          <a:off x="132034" y="19819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{60C3DA10-0CF5-4BA6-8E8E-B5E88F304591}</a:tableStyleId>
              </a:tblPr>
              <a:tblGrid>
                <a:gridCol w="1726575"/>
                <a:gridCol w="1878500"/>
                <a:gridCol w="1769175"/>
                <a:gridCol w="1898375"/>
                <a:gridCol w="1630025"/>
              </a:tblGrid>
              <a:tr h="26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Year-2024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Q1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Q2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Q3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Q4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Handbook</a:t>
                      </a:r>
                      <a:r>
                        <a:rPr lang="en-US" sz="1200" u="none" cap="none" strike="noStrike"/>
                        <a:t> V2.0 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E-mails</a:t>
                      </a:r>
                      <a:r>
                        <a:rPr lang="en-US" sz="1200" u="none" cap="none" strike="noStrike"/>
                        <a:t> sent, with request for identification of Champions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Discussions with Champions/ leads and Draft Sketch of HB 2.0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Detailed</a:t>
                      </a:r>
                      <a:r>
                        <a:rPr lang="en-US" sz="1200" u="none" cap="none" strike="noStrike"/>
                        <a:t> discussions on each Factors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Presentation of Draft HB2.0</a:t>
                      </a:r>
                      <a:r>
                        <a:rPr lang="en-US" sz="1200" u="none" cap="none" strike="noStrike"/>
                        <a:t> during WGISS-58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77" name="Google Shape;77;p3"/>
          <p:cNvGraphicFramePr/>
          <p:nvPr/>
        </p:nvGraphicFramePr>
        <p:xfrm>
          <a:off x="132034" y="30236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{60C3DA10-0CF5-4BA6-8E8E-B5E88F304591}</a:tableStyleId>
              </a:tblPr>
              <a:tblGrid>
                <a:gridCol w="1726575"/>
                <a:gridCol w="1878500"/>
                <a:gridCol w="1769175"/>
                <a:gridCol w="1898375"/>
                <a:gridCol w="163002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Year-2025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Q1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Q2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Q3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Q4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Handbook</a:t>
                      </a:r>
                      <a:r>
                        <a:rPr lang="en-US" sz="1200" u="none" cap="none" strike="noStrike"/>
                        <a:t> V2.0 + </a:t>
                      </a: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</a:rPr>
                        <a:t>Maturity Matrix</a:t>
                      </a:r>
                      <a:endParaRPr sz="12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Presentation</a:t>
                      </a:r>
                      <a:r>
                        <a:rPr lang="en-US" sz="1200" u="none" cap="none" strike="noStrike"/>
                        <a:t> of Final version of HB2.0 during WGISS-59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</a:rPr>
                        <a:t>Maturity Matrix Discussions during WGISS-59 </a:t>
                      </a:r>
                      <a:endParaRPr sz="12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Release</a:t>
                      </a:r>
                      <a:r>
                        <a:rPr lang="en-US" sz="1200" u="none" cap="none" strike="noStrike"/>
                        <a:t> of HB 2.0 for comments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</a:rPr>
                        <a:t>Development of Maturity Matrix</a:t>
                      </a:r>
                      <a:endParaRPr sz="12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Incorporation</a:t>
                      </a:r>
                      <a:r>
                        <a:rPr lang="en-US" sz="1200" u="none" cap="none" strike="noStrike"/>
                        <a:t> of Comments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accent1"/>
                          </a:solidFill>
                        </a:rPr>
                        <a:t>Development of Maturity Matrix</a:t>
                      </a:r>
                      <a:endParaRPr b="0" sz="12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Endorsement</a:t>
                      </a:r>
                      <a:r>
                        <a:rPr lang="en-US" sz="1200" u="none" cap="none" strike="noStrike"/>
                        <a:t> during CEOS Plenary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</a:rPr>
                        <a:t>Presentation of Maturity Matrix during WGISS-60</a:t>
                      </a:r>
                      <a:endParaRPr sz="12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idx="1" type="body"/>
          </p:nvPr>
        </p:nvSpPr>
        <p:spPr>
          <a:xfrm>
            <a:off x="243175" y="981777"/>
            <a:ext cx="6928961" cy="35205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US" sz="2400">
                <a:solidFill>
                  <a:schemeClr val="dk1"/>
                </a:solidFill>
              </a:rPr>
              <a:t>Earth Observation Plug and Play (EOPnP)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▪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of Plug and Play modules to demonstrate interoperability best practices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o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 and access of Earth observation data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o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Analytics</a:t>
            </a:r>
            <a:endParaRPr/>
          </a:p>
          <a:p>
            <a:pPr indent="0" lvl="2" marL="1047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▪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collaboration with CEOS Analytics Lab (CAL)</a:t>
            </a:r>
            <a:endParaRPr/>
          </a:p>
        </p:txBody>
      </p:sp>
      <p:sp>
        <p:nvSpPr>
          <p:cNvPr id="83" name="Google Shape;83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b="1" lang="en-US"/>
              <a:t>Interoperability Demonstration</a:t>
            </a:r>
            <a:endParaRPr b="1"/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9184" y="981777"/>
            <a:ext cx="2099954" cy="999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9525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9525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-US"/>
              <a:t>Thanks</a:t>
            </a:r>
            <a:endParaRPr b="1"/>
          </a:p>
          <a:p>
            <a:pPr indent="0" lvl="0" marL="9525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-US"/>
              <a:t>nitant@sac.isro.gov.in</a:t>
            </a:r>
            <a:endParaRPr b="1"/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9681" y="1382353"/>
            <a:ext cx="548688" cy="48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Nitant Dube</dc:creator>
</cp:coreProperties>
</file>