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6" r:id="rId4"/>
    <p:sldMasterId id="2147483677" r:id="rId5"/>
    <p:sldMasterId id="2147483678" r:id="rId6"/>
    <p:sldMasterId id="2147483679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</p:sldIdLst>
  <p:sldSz cy="6858000" cx="12192000"/>
  <p:notesSz cx="6858000" cy="9144000"/>
  <p:embeddedFontLst>
    <p:embeddedFont>
      <p:font typeface="Montserrat"/>
      <p:regular r:id="rId26"/>
      <p:bold r:id="rId27"/>
      <p:italic r:id="rId28"/>
      <p:boldItalic r:id="rId29"/>
    </p:embeddedFont>
    <p:embeddedFont>
      <p:font typeface="Helvetica Neue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79F3B09-0420-4278-9144-A8259654190B}">
  <a:tblStyle styleId="{579F3B09-0420-4278-9144-A8259654190B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1" Type="http://schemas.openxmlformats.org/officeDocument/2006/relationships/theme" Target="theme/theme5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26" Type="http://schemas.openxmlformats.org/officeDocument/2006/relationships/font" Target="fonts/Montserrat-regular.fntdata"/><Relationship Id="rId25" Type="http://schemas.openxmlformats.org/officeDocument/2006/relationships/slide" Target="slides/slide17.xml"/><Relationship Id="rId28" Type="http://schemas.openxmlformats.org/officeDocument/2006/relationships/font" Target="fonts/Montserrat-italic.fntdata"/><Relationship Id="rId27" Type="http://schemas.openxmlformats.org/officeDocument/2006/relationships/font" Target="fonts/Montserrat-bold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font" Target="fonts/Montserrat-boldItalic.fntdata"/><Relationship Id="rId7" Type="http://schemas.openxmlformats.org/officeDocument/2006/relationships/slideMaster" Target="slideMasters/slideMaster4.xml"/><Relationship Id="rId8" Type="http://schemas.openxmlformats.org/officeDocument/2006/relationships/notesMaster" Target="notesMasters/notesMaster1.xml"/><Relationship Id="rId31" Type="http://schemas.openxmlformats.org/officeDocument/2006/relationships/font" Target="fonts/HelveticaNeue-bold.fntdata"/><Relationship Id="rId30" Type="http://schemas.openxmlformats.org/officeDocument/2006/relationships/font" Target="fonts/HelveticaNeue-regular.fntdata"/><Relationship Id="rId11" Type="http://schemas.openxmlformats.org/officeDocument/2006/relationships/slide" Target="slides/slide3.xml"/><Relationship Id="rId33" Type="http://schemas.openxmlformats.org/officeDocument/2006/relationships/font" Target="fonts/HelveticaNeue-boldItalic.fntdata"/><Relationship Id="rId10" Type="http://schemas.openxmlformats.org/officeDocument/2006/relationships/slide" Target="slides/slide2.xml"/><Relationship Id="rId32" Type="http://schemas.openxmlformats.org/officeDocument/2006/relationships/font" Target="fonts/HelveticaNeue-italic.fntdata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bd0899a28d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2bd0899a28d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bd0899a28d_0_5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2bd0899a28d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bd0899a28d_0_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2bd0899a28d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bd0899a28d_0_1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2bd0899a28d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2bd0899a28d_0_1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2bd0899a28d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29627191ec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29627191ec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11d56a54271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g11d56a54271_0_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1d3d187dc3_0_15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g11d3d187dc3_0_1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23713aac91_1_4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123713aac91_1_4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g123713aac91_1_45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bd0899a28d_0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2bd0899a28d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7e6546b824_0_8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7e6546b824_0_8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8cabbecff7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g28cabbecff7_0_1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a4eb127aa7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a4eb127aa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1d3d187dc3_0_2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g11d3d187dc3_0_2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8cabbecff7_0_471:notes"/>
          <p:cNvSpPr txBox="1"/>
          <p:nvPr>
            <p:ph idx="1" type="body"/>
          </p:nvPr>
        </p:nvSpPr>
        <p:spPr>
          <a:xfrm>
            <a:off x="883603" y="4356810"/>
            <a:ext cx="5078400" cy="408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g28cabbecff7_0_471:notes"/>
          <p:cNvSpPr/>
          <p:nvPr>
            <p:ph idx="2" type="sldImg"/>
          </p:nvPr>
        </p:nvSpPr>
        <p:spPr>
          <a:xfrm>
            <a:off x="451573" y="681434"/>
            <a:ext cx="6015300" cy="3404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bd0899a28d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g2bd0899a28d_0_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Relationship Id="rId4" Type="http://schemas.openxmlformats.org/officeDocument/2006/relationships/image" Target="../media/image1.jpg"/><Relationship Id="rId5" Type="http://schemas.openxmlformats.org/officeDocument/2006/relationships/image" Target="../media/image8.png"/><Relationship Id="rId6" Type="http://schemas.openxmlformats.org/officeDocument/2006/relationships/image" Target="../media/image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Relationship Id="rId4" Type="http://schemas.openxmlformats.org/officeDocument/2006/relationships/image" Target="../media/image1.jpg"/><Relationship Id="rId5" Type="http://schemas.openxmlformats.org/officeDocument/2006/relationships/image" Target="../media/image8.png"/><Relationship Id="rId6" Type="http://schemas.openxmlformats.org/officeDocument/2006/relationships/image" Target="../media/image6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Relationship Id="rId3" Type="http://schemas.openxmlformats.org/officeDocument/2006/relationships/image" Target="../media/image2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Relationship Id="rId3" Type="http://schemas.openxmlformats.org/officeDocument/2006/relationships/image" Target="../media/image2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Relationship Id="rId3" Type="http://schemas.openxmlformats.org/officeDocument/2006/relationships/image" Target="../media/image2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Relationship Id="rId3" Type="http://schemas.openxmlformats.org/officeDocument/2006/relationships/image" Target="../media/image2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<Relationships xmlns="http://schemas.openxmlformats.org/package/2006/relationships"><Relationship Id="rId20" Type="http://schemas.openxmlformats.org/officeDocument/2006/relationships/image" Target="../media/image73.png"/><Relationship Id="rId22" Type="http://schemas.openxmlformats.org/officeDocument/2006/relationships/image" Target="../media/image72.png"/><Relationship Id="rId21" Type="http://schemas.openxmlformats.org/officeDocument/2006/relationships/image" Target="../media/image60.png"/><Relationship Id="rId24" Type="http://schemas.openxmlformats.org/officeDocument/2006/relationships/image" Target="../media/image57.png"/><Relationship Id="rId23" Type="http://schemas.openxmlformats.org/officeDocument/2006/relationships/image" Target="../media/image67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5.jpg"/><Relationship Id="rId3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44.png"/><Relationship Id="rId26" Type="http://schemas.openxmlformats.org/officeDocument/2006/relationships/image" Target="../media/image76.png"/><Relationship Id="rId25" Type="http://schemas.openxmlformats.org/officeDocument/2006/relationships/image" Target="../media/image64.png"/><Relationship Id="rId28" Type="http://schemas.openxmlformats.org/officeDocument/2006/relationships/image" Target="../media/image78.png"/><Relationship Id="rId27" Type="http://schemas.openxmlformats.org/officeDocument/2006/relationships/image" Target="../media/image82.png"/><Relationship Id="rId5" Type="http://schemas.openxmlformats.org/officeDocument/2006/relationships/image" Target="../media/image56.png"/><Relationship Id="rId6" Type="http://schemas.openxmlformats.org/officeDocument/2006/relationships/image" Target="../media/image53.png"/><Relationship Id="rId7" Type="http://schemas.openxmlformats.org/officeDocument/2006/relationships/image" Target="../media/image51.png"/><Relationship Id="rId8" Type="http://schemas.openxmlformats.org/officeDocument/2006/relationships/image" Target="../media/image66.png"/><Relationship Id="rId11" Type="http://schemas.openxmlformats.org/officeDocument/2006/relationships/image" Target="../media/image69.png"/><Relationship Id="rId10" Type="http://schemas.openxmlformats.org/officeDocument/2006/relationships/image" Target="../media/image54.png"/><Relationship Id="rId13" Type="http://schemas.openxmlformats.org/officeDocument/2006/relationships/image" Target="../media/image68.png"/><Relationship Id="rId12" Type="http://schemas.openxmlformats.org/officeDocument/2006/relationships/image" Target="../media/image58.png"/><Relationship Id="rId15" Type="http://schemas.openxmlformats.org/officeDocument/2006/relationships/image" Target="../media/image63.png"/><Relationship Id="rId14" Type="http://schemas.openxmlformats.org/officeDocument/2006/relationships/image" Target="../media/image75.png"/><Relationship Id="rId17" Type="http://schemas.openxmlformats.org/officeDocument/2006/relationships/image" Target="../media/image61.png"/><Relationship Id="rId16" Type="http://schemas.openxmlformats.org/officeDocument/2006/relationships/image" Target="../media/image62.png"/><Relationship Id="rId19" Type="http://schemas.openxmlformats.org/officeDocument/2006/relationships/image" Target="../media/image59.png"/><Relationship Id="rId18" Type="http://schemas.openxmlformats.org/officeDocument/2006/relationships/image" Target="../media/image6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<Relationships xmlns="http://schemas.openxmlformats.org/package/2006/relationships"><Relationship Id="rId20" Type="http://schemas.openxmlformats.org/officeDocument/2006/relationships/image" Target="../media/image43.png"/><Relationship Id="rId22" Type="http://schemas.openxmlformats.org/officeDocument/2006/relationships/image" Target="../media/image44.png"/><Relationship Id="rId21" Type="http://schemas.openxmlformats.org/officeDocument/2006/relationships/image" Target="../media/image50.png"/><Relationship Id="rId24" Type="http://schemas.openxmlformats.org/officeDocument/2006/relationships/image" Target="../media/image48.png"/><Relationship Id="rId23" Type="http://schemas.openxmlformats.org/officeDocument/2006/relationships/image" Target="../media/image52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1.jpg"/><Relationship Id="rId3" Type="http://schemas.openxmlformats.org/officeDocument/2006/relationships/image" Target="../media/image70.png"/><Relationship Id="rId4" Type="http://schemas.openxmlformats.org/officeDocument/2006/relationships/image" Target="../media/image79.png"/><Relationship Id="rId9" Type="http://schemas.openxmlformats.org/officeDocument/2006/relationships/image" Target="../media/image28.png"/><Relationship Id="rId26" Type="http://schemas.openxmlformats.org/officeDocument/2006/relationships/image" Target="../media/image38.png"/><Relationship Id="rId25" Type="http://schemas.openxmlformats.org/officeDocument/2006/relationships/image" Target="../media/image37.png"/><Relationship Id="rId28" Type="http://schemas.openxmlformats.org/officeDocument/2006/relationships/image" Target="../media/image41.png"/><Relationship Id="rId27" Type="http://schemas.openxmlformats.org/officeDocument/2006/relationships/image" Target="../media/image47.png"/><Relationship Id="rId5" Type="http://schemas.openxmlformats.org/officeDocument/2006/relationships/image" Target="../media/image15.png"/><Relationship Id="rId6" Type="http://schemas.openxmlformats.org/officeDocument/2006/relationships/image" Target="../media/image22.png"/><Relationship Id="rId29" Type="http://schemas.openxmlformats.org/officeDocument/2006/relationships/image" Target="../media/image34.png"/><Relationship Id="rId7" Type="http://schemas.openxmlformats.org/officeDocument/2006/relationships/image" Target="../media/image25.png"/><Relationship Id="rId8" Type="http://schemas.openxmlformats.org/officeDocument/2006/relationships/image" Target="../media/image24.png"/><Relationship Id="rId30" Type="http://schemas.openxmlformats.org/officeDocument/2006/relationships/image" Target="../media/image42.png"/><Relationship Id="rId11" Type="http://schemas.openxmlformats.org/officeDocument/2006/relationships/image" Target="../media/image32.png"/><Relationship Id="rId10" Type="http://schemas.openxmlformats.org/officeDocument/2006/relationships/image" Target="../media/image31.png"/><Relationship Id="rId13" Type="http://schemas.openxmlformats.org/officeDocument/2006/relationships/image" Target="../media/image40.png"/><Relationship Id="rId12" Type="http://schemas.openxmlformats.org/officeDocument/2006/relationships/image" Target="../media/image39.png"/><Relationship Id="rId15" Type="http://schemas.openxmlformats.org/officeDocument/2006/relationships/image" Target="../media/image30.png"/><Relationship Id="rId14" Type="http://schemas.openxmlformats.org/officeDocument/2006/relationships/image" Target="../media/image36.png"/><Relationship Id="rId17" Type="http://schemas.openxmlformats.org/officeDocument/2006/relationships/image" Target="../media/image35.png"/><Relationship Id="rId16" Type="http://schemas.openxmlformats.org/officeDocument/2006/relationships/image" Target="../media/image29.png"/><Relationship Id="rId19" Type="http://schemas.openxmlformats.org/officeDocument/2006/relationships/image" Target="../media/image33.png"/><Relationship Id="rId18" Type="http://schemas.openxmlformats.org/officeDocument/2006/relationships/image" Target="../media/image2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0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6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0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21101" y="-14542"/>
            <a:ext cx="12215481" cy="6870483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b="-8775" l="32581" r="8553" t="2403"/>
          <a:stretch/>
        </p:blipFill>
        <p:spPr>
          <a:xfrm rot="5400000">
            <a:off x="5734365" y="-1016162"/>
            <a:ext cx="5455200" cy="74808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b="676" l="54016" r="11354" t="36080"/>
          <a:stretch/>
        </p:blipFill>
        <p:spPr>
          <a:xfrm rot="-5400000">
            <a:off x="5792644" y="4820060"/>
            <a:ext cx="1719600" cy="2366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>
            <p:ph type="title"/>
          </p:nvPr>
        </p:nvSpPr>
        <p:spPr>
          <a:xfrm>
            <a:off x="176047" y="175938"/>
            <a:ext cx="61572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b="0" i="0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1" y="2265729"/>
            <a:ext cx="8288156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 rotWithShape="1">
          <a:blip r:embed="rId3">
            <a:alphaModFix/>
          </a:blip>
          <a:srcRect b="-110" l="0" r="0" t="0"/>
          <a:stretch/>
        </p:blipFill>
        <p:spPr>
          <a:xfrm flipH="1" rot="10800000">
            <a:off x="2824280" y="4843499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88" name="Google Shape;8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86969" y="1"/>
            <a:ext cx="3714656" cy="2686814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/>
          <p:nvPr/>
        </p:nvSpPr>
        <p:spPr>
          <a:xfrm flipH="1">
            <a:off x="5456394" y="1987792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3"/>
          <p:cNvSpPr/>
          <p:nvPr/>
        </p:nvSpPr>
        <p:spPr>
          <a:xfrm flipH="1">
            <a:off x="-39234" y="-87085"/>
            <a:ext cx="12289290" cy="6955936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7"/>
            <a:ext cx="2738896" cy="150851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92" name="Google Shape;92;p13"/>
          <p:cNvPicPr preferRelativeResize="0"/>
          <p:nvPr/>
        </p:nvPicPr>
        <p:blipFill rotWithShape="1">
          <a:blip r:embed="rId6">
            <a:alphaModFix amt="34000"/>
          </a:blip>
          <a:srcRect b="-8775" l="32581" r="8553" t="2403"/>
          <a:stretch/>
        </p:blipFill>
        <p:spPr>
          <a:xfrm rot="5400000">
            <a:off x="5734365" y="-1016161"/>
            <a:ext cx="5455200" cy="74808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93" name="Google Shape;93;p13"/>
          <p:cNvPicPr preferRelativeResize="0"/>
          <p:nvPr/>
        </p:nvPicPr>
        <p:blipFill rotWithShape="1">
          <a:blip r:embed="rId6">
            <a:alphaModFix amt="34000"/>
          </a:blip>
          <a:srcRect b="670" l="54013" r="11358" t="36082"/>
          <a:stretch/>
        </p:blipFill>
        <p:spPr>
          <a:xfrm rot="-5400000">
            <a:off x="5792644" y="4820060"/>
            <a:ext cx="1719600" cy="2366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94" name="Google Shape;94;p13"/>
          <p:cNvSpPr txBox="1"/>
          <p:nvPr>
            <p:ph type="title"/>
          </p:nvPr>
        </p:nvSpPr>
        <p:spPr>
          <a:xfrm>
            <a:off x="176048" y="175939"/>
            <a:ext cx="6157200" cy="39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Font typeface="Montserrat"/>
              <a:buNone/>
              <a:defRPr b="0" i="0" sz="8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/>
          <p:nvPr/>
        </p:nvSpPr>
        <p:spPr>
          <a:xfrm>
            <a:off x="0" y="1"/>
            <a:ext cx="12192000" cy="103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2">
            <a:alphaModFix amt="34000"/>
          </a:blip>
          <a:srcRect b="35418" l="51338" r="-2837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898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9" name="Google Shape;99;p14"/>
          <p:cNvSpPr/>
          <p:nvPr/>
        </p:nvSpPr>
        <p:spPr>
          <a:xfrm>
            <a:off x="-1777" y="6574604"/>
            <a:ext cx="121941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4"/>
          <p:cNvSpPr/>
          <p:nvPr/>
        </p:nvSpPr>
        <p:spPr>
          <a:xfrm flipH="1" rot="10800000">
            <a:off x="-4504" y="6540263"/>
            <a:ext cx="12196500" cy="5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10265664" y="6574604"/>
            <a:ext cx="1925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5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5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2" name="Google Shape;102;p14"/>
          <p:cNvSpPr txBox="1"/>
          <p:nvPr/>
        </p:nvSpPr>
        <p:spPr>
          <a:xfrm>
            <a:off x="-24384" y="6562799"/>
            <a:ext cx="4925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LSI-VC-14, 10-12 October 2023</a:t>
            </a:r>
            <a:endParaRPr b="0" i="0" sz="1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" name="Google Shape;103;p14"/>
          <p:cNvSpPr txBox="1"/>
          <p:nvPr>
            <p:ph idx="1" type="body"/>
          </p:nvPr>
        </p:nvSpPr>
        <p:spPr>
          <a:xfrm>
            <a:off x="324233" y="1558533"/>
            <a:ext cx="114957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" name="Google Shape;104;p14"/>
          <p:cNvSpPr txBox="1"/>
          <p:nvPr>
            <p:ph type="title"/>
          </p:nvPr>
        </p:nvSpPr>
        <p:spPr>
          <a:xfrm>
            <a:off x="176048" y="175939"/>
            <a:ext cx="93873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/>
          <p:nvPr/>
        </p:nvSpPr>
        <p:spPr>
          <a:xfrm>
            <a:off x="0" y="1"/>
            <a:ext cx="12192000" cy="103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15"/>
          <p:cNvPicPr preferRelativeResize="0"/>
          <p:nvPr/>
        </p:nvPicPr>
        <p:blipFill rotWithShape="1">
          <a:blip r:embed="rId2">
            <a:alphaModFix amt="34000"/>
          </a:blip>
          <a:srcRect b="35418" l="51338" r="-2837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898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09" name="Google Shape;109;p15"/>
          <p:cNvSpPr/>
          <p:nvPr/>
        </p:nvSpPr>
        <p:spPr>
          <a:xfrm>
            <a:off x="-1777" y="6574604"/>
            <a:ext cx="121941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5"/>
          <p:cNvSpPr/>
          <p:nvPr/>
        </p:nvSpPr>
        <p:spPr>
          <a:xfrm flipH="1" rot="10800000">
            <a:off x="-4504" y="6540263"/>
            <a:ext cx="12196500" cy="5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5"/>
          <p:cNvSpPr txBox="1"/>
          <p:nvPr>
            <p:ph idx="1" type="body"/>
          </p:nvPr>
        </p:nvSpPr>
        <p:spPr>
          <a:xfrm>
            <a:off x="386632" y="1445923"/>
            <a:ext cx="5508900" cy="47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" name="Google Shape;112;p15"/>
          <p:cNvSpPr txBox="1"/>
          <p:nvPr>
            <p:ph idx="2" type="body"/>
          </p:nvPr>
        </p:nvSpPr>
        <p:spPr>
          <a:xfrm>
            <a:off x="6296361" y="1445923"/>
            <a:ext cx="5508900" cy="47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p15"/>
          <p:cNvSpPr txBox="1"/>
          <p:nvPr/>
        </p:nvSpPr>
        <p:spPr>
          <a:xfrm>
            <a:off x="10265664" y="6574604"/>
            <a:ext cx="1925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5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5"/>
          <p:cNvSpPr txBox="1"/>
          <p:nvPr>
            <p:ph type="title"/>
          </p:nvPr>
        </p:nvSpPr>
        <p:spPr>
          <a:xfrm>
            <a:off x="176048" y="175939"/>
            <a:ext cx="93873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5" name="Google Shape;115;p15"/>
          <p:cNvSpPr txBox="1"/>
          <p:nvPr/>
        </p:nvSpPr>
        <p:spPr>
          <a:xfrm>
            <a:off x="-24384" y="6562799"/>
            <a:ext cx="4925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SIT-37, 29-31 March 2022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0" y="1"/>
            <a:ext cx="12192000" cy="103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p16"/>
          <p:cNvPicPr preferRelativeResize="0"/>
          <p:nvPr/>
        </p:nvPicPr>
        <p:blipFill rotWithShape="1">
          <a:blip r:embed="rId2">
            <a:alphaModFix amt="34000"/>
          </a:blip>
          <a:srcRect b="35418" l="51338" r="-2837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898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20" name="Google Shape;120;p16"/>
          <p:cNvSpPr/>
          <p:nvPr/>
        </p:nvSpPr>
        <p:spPr>
          <a:xfrm>
            <a:off x="-1777" y="6574604"/>
            <a:ext cx="121941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6"/>
          <p:cNvSpPr/>
          <p:nvPr/>
        </p:nvSpPr>
        <p:spPr>
          <a:xfrm flipH="1" rot="10800000">
            <a:off x="-4504" y="6540263"/>
            <a:ext cx="12196500" cy="5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6"/>
          <p:cNvSpPr txBox="1"/>
          <p:nvPr/>
        </p:nvSpPr>
        <p:spPr>
          <a:xfrm>
            <a:off x="10265664" y="6574604"/>
            <a:ext cx="1925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5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6"/>
          <p:cNvSpPr txBox="1"/>
          <p:nvPr>
            <p:ph type="title"/>
          </p:nvPr>
        </p:nvSpPr>
        <p:spPr>
          <a:xfrm>
            <a:off x="176048" y="175939"/>
            <a:ext cx="93873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4" name="Google Shape;124;p16"/>
          <p:cNvSpPr txBox="1"/>
          <p:nvPr/>
        </p:nvSpPr>
        <p:spPr>
          <a:xfrm>
            <a:off x="-24384" y="6562799"/>
            <a:ext cx="4925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SIT-37, 29-31 March 2022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/>
          <p:cNvSpPr/>
          <p:nvPr/>
        </p:nvSpPr>
        <p:spPr>
          <a:xfrm>
            <a:off x="0" y="1"/>
            <a:ext cx="12192000" cy="103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p17"/>
          <p:cNvPicPr preferRelativeResize="0"/>
          <p:nvPr/>
        </p:nvPicPr>
        <p:blipFill rotWithShape="1">
          <a:blip r:embed="rId2">
            <a:alphaModFix amt="34000"/>
          </a:blip>
          <a:srcRect b="35418" l="51338" r="-2837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898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29" name="Google Shape;129;p17"/>
          <p:cNvSpPr/>
          <p:nvPr/>
        </p:nvSpPr>
        <p:spPr>
          <a:xfrm>
            <a:off x="-1777" y="6574604"/>
            <a:ext cx="121941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17"/>
          <p:cNvSpPr/>
          <p:nvPr/>
        </p:nvSpPr>
        <p:spPr>
          <a:xfrm flipH="1" rot="10800000">
            <a:off x="-4504" y="6540263"/>
            <a:ext cx="12196500" cy="5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7"/>
          <p:cNvSpPr txBox="1"/>
          <p:nvPr>
            <p:ph idx="1" type="body"/>
          </p:nvPr>
        </p:nvSpPr>
        <p:spPr>
          <a:xfrm>
            <a:off x="5180012" y="1373852"/>
            <a:ext cx="6172500" cy="46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" name="Google Shape;132;p17"/>
          <p:cNvSpPr txBox="1"/>
          <p:nvPr>
            <p:ph idx="2" type="body"/>
          </p:nvPr>
        </p:nvSpPr>
        <p:spPr>
          <a:xfrm>
            <a:off x="839788" y="1373852"/>
            <a:ext cx="3932100" cy="46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17"/>
          <p:cNvSpPr txBox="1"/>
          <p:nvPr/>
        </p:nvSpPr>
        <p:spPr>
          <a:xfrm>
            <a:off x="10265664" y="6574604"/>
            <a:ext cx="1925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5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7"/>
          <p:cNvSpPr txBox="1"/>
          <p:nvPr>
            <p:ph type="title"/>
          </p:nvPr>
        </p:nvSpPr>
        <p:spPr>
          <a:xfrm>
            <a:off x="176048" y="175939"/>
            <a:ext cx="93873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5" name="Google Shape;135;p17"/>
          <p:cNvSpPr txBox="1"/>
          <p:nvPr/>
        </p:nvSpPr>
        <p:spPr>
          <a:xfrm>
            <a:off x="-24384" y="6562799"/>
            <a:ext cx="4925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SIT-37, 29-31 March 2022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EAR3">
  <p:cSld name="CLEAR3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9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19"/>
          <p:cNvSpPr txBox="1"/>
          <p:nvPr>
            <p:ph idx="1" type="body"/>
          </p:nvPr>
        </p:nvSpPr>
        <p:spPr>
          <a:xfrm>
            <a:off x="219001" y="882193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indent="-228600" lvl="2" marL="1371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indent="-228600" lvl="3" marL="1828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indent="-228600" lvl="4" marL="22860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indent="-342900" lvl="5" marL="2743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cxnSp>
        <p:nvCxnSpPr>
          <p:cNvPr id="175" name="Google Shape;175;p19"/>
          <p:cNvCxnSpPr/>
          <p:nvPr/>
        </p:nvCxnSpPr>
        <p:spPr>
          <a:xfrm>
            <a:off x="220831" y="6422971"/>
            <a:ext cx="117039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6" name="Google Shape;176;p19"/>
          <p:cNvCxnSpPr/>
          <p:nvPr/>
        </p:nvCxnSpPr>
        <p:spPr>
          <a:xfrm>
            <a:off x="217667" y="882193"/>
            <a:ext cx="117363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0"/>
          <p:cNvSpPr txBox="1"/>
          <p:nvPr>
            <p:ph idx="1" type="subTitle"/>
          </p:nvPr>
        </p:nvSpPr>
        <p:spPr>
          <a:xfrm>
            <a:off x="819149" y="3886201"/>
            <a:ext cx="105984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rtl="0" algn="l">
              <a:lnSpc>
                <a:spcPct val="119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Verdana"/>
              <a:buNone/>
              <a:defRPr sz="2400"/>
            </a:lvl1pPr>
            <a:lvl2pPr lvl="1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lvl="6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lvl="7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lvl="8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179" name="Google Shape;179;p20"/>
          <p:cNvSpPr txBox="1"/>
          <p:nvPr>
            <p:ph type="ctrTitle"/>
          </p:nvPr>
        </p:nvSpPr>
        <p:spPr>
          <a:xfrm>
            <a:off x="783168" y="2490151"/>
            <a:ext cx="10596000" cy="74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rtl="0" algn="just">
              <a:spcBef>
                <a:spcPts val="0"/>
              </a:spcBef>
              <a:spcAft>
                <a:spcPts val="0"/>
              </a:spcAft>
              <a:buSzPts val="1400"/>
              <a:buNone/>
              <a:defRPr sz="4267">
                <a:solidFill>
                  <a:schemeClr val="accen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20"/>
          <p:cNvSpPr txBox="1"/>
          <p:nvPr/>
        </p:nvSpPr>
        <p:spPr>
          <a:xfrm>
            <a:off x="842434" y="6429377"/>
            <a:ext cx="6688800" cy="2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67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16950723446_e7d8e1bfb9_o.jpg" id="181" name="Google Shape;181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2667007" y="-2667006"/>
            <a:ext cx="6858000" cy="12192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83900" y="208265"/>
            <a:ext cx="1613944" cy="622299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0"/>
          <p:cNvSpPr txBox="1"/>
          <p:nvPr/>
        </p:nvSpPr>
        <p:spPr>
          <a:xfrm>
            <a:off x="217099" y="6124764"/>
            <a:ext cx="6688800" cy="25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rgbClr val="B1FFFF"/>
                </a:solidFill>
                <a:latin typeface="Verdana"/>
                <a:ea typeface="Verdana"/>
                <a:cs typeface="Verdana"/>
                <a:sym typeface="Verdana"/>
              </a:rPr>
              <a:t>ESA UNCLASSIFIED - For Official Use</a:t>
            </a:r>
            <a:endParaRPr sz="1067">
              <a:solidFill>
                <a:srgbClr val="B1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4" name="Google Shape;184;p20"/>
          <p:cNvPicPr preferRelativeResize="0"/>
          <p:nvPr/>
        </p:nvPicPr>
        <p:blipFill rotWithShape="1">
          <a:blip r:embed="rId4">
            <a:alphaModFix/>
          </a:blip>
          <a:srcRect b="-31440" l="0" r="0" t="0"/>
          <a:stretch/>
        </p:blipFill>
        <p:spPr>
          <a:xfrm>
            <a:off x="10387211" y="6532800"/>
            <a:ext cx="1595884" cy="19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5" name="Google Shape;185;p20"/>
          <p:cNvCxnSpPr/>
          <p:nvPr/>
        </p:nvCxnSpPr>
        <p:spPr>
          <a:xfrm>
            <a:off x="221243" y="6385584"/>
            <a:ext cx="117663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86" name="Google Shape;186;p20"/>
          <p:cNvGrpSpPr/>
          <p:nvPr/>
        </p:nvGrpSpPr>
        <p:grpSpPr>
          <a:xfrm>
            <a:off x="229703" y="6544017"/>
            <a:ext cx="9102676" cy="148287"/>
            <a:chOff x="172269" y="6621494"/>
            <a:chExt cx="6826666" cy="111519"/>
          </a:xfrm>
        </p:grpSpPr>
        <p:pic>
          <p:nvPicPr>
            <p:cNvPr descr="at.png" id="187" name="Google Shape;187;p2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188" name="Google Shape;188;p2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189" name="Google Shape;189;p2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190" name="Google Shape;190;p2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191" name="Google Shape;191;p20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e.png" id="192" name="Google Shape;192;p20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193" name="Google Shape;193;p20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194" name="Google Shape;194;p20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195" name="Google Shape;195;p20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196" name="Google Shape;196;p20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197" name="Google Shape;197;p20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198" name="Google Shape;198;p20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199" name="Google Shape;199;p20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200" name="Google Shape;200;p20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201" name="Google Shape;201;p20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202" name="Google Shape;202;p20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203" name="Google Shape;203;p20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204" name="Google Shape;204;p20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205" name="Google Shape;205;p20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206" name="Google Shape;206;p20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207" name="Google Shape;207;p20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208" name="Google Shape;208;p20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209" name="Google Shape;209;p20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210" name="Google Shape;210;p20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 type="obj">
  <p:cSld name="OBJECT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1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rtl="0" algn="just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21"/>
          <p:cNvSpPr txBox="1"/>
          <p:nvPr>
            <p:ph idx="1" type="body"/>
          </p:nvPr>
        </p:nvSpPr>
        <p:spPr>
          <a:xfrm>
            <a:off x="190782" y="943660"/>
            <a:ext cx="11664000" cy="50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and Content">
  <p:cSld name="5_Title and Content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2"/>
          <p:cNvSpPr txBox="1"/>
          <p:nvPr>
            <p:ph idx="1" type="body"/>
          </p:nvPr>
        </p:nvSpPr>
        <p:spPr>
          <a:xfrm>
            <a:off x="219001" y="882000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1">
  <p:cSld name="COVER1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1"/>
            <a:ext cx="12195865" cy="6860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3"/>
          <p:cNvSpPr/>
          <p:nvPr/>
        </p:nvSpPr>
        <p:spPr>
          <a:xfrm>
            <a:off x="1" y="-2"/>
            <a:ext cx="12192000" cy="6879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9" name="Google Shape;219;p23"/>
          <p:cNvSpPr txBox="1"/>
          <p:nvPr>
            <p:ph idx="1" type="subTitle"/>
          </p:nvPr>
        </p:nvSpPr>
        <p:spPr>
          <a:xfrm>
            <a:off x="118375" y="5258117"/>
            <a:ext cx="105984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rtl="0" algn="l">
              <a:lnSpc>
                <a:spcPct val="119000"/>
              </a:lnSpc>
              <a:spcBef>
                <a:spcPts val="347"/>
              </a:spcBef>
              <a:spcAft>
                <a:spcPts val="0"/>
              </a:spcAft>
              <a:buSzPts val="1736"/>
              <a:buFont typeface="Verdana"/>
              <a:buNone/>
              <a:defRPr sz="1736"/>
            </a:lvl1pPr>
            <a:lvl2pPr lvl="1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lvl="6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lvl="7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lvl="8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220" name="Google Shape;220;p23"/>
          <p:cNvSpPr txBox="1"/>
          <p:nvPr>
            <p:ph type="ctrTitle"/>
          </p:nvPr>
        </p:nvSpPr>
        <p:spPr>
          <a:xfrm>
            <a:off x="125657" y="3421831"/>
            <a:ext cx="10596000" cy="56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87"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23"/>
          <p:cNvSpPr txBox="1"/>
          <p:nvPr/>
        </p:nvSpPr>
        <p:spPr>
          <a:xfrm>
            <a:off x="842434" y="6429376"/>
            <a:ext cx="6688800" cy="2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72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22" name="Google Shape;222;p23"/>
          <p:cNvCxnSpPr/>
          <p:nvPr/>
        </p:nvCxnSpPr>
        <p:spPr>
          <a:xfrm>
            <a:off x="221436" y="6422971"/>
            <a:ext cx="117360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3" name="Google Shape;223;p23"/>
          <p:cNvCxnSpPr/>
          <p:nvPr/>
        </p:nvCxnSpPr>
        <p:spPr>
          <a:xfrm>
            <a:off x="222592" y="4106871"/>
            <a:ext cx="117363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4" name="Google Shape;224;p23"/>
          <p:cNvSpPr txBox="1"/>
          <p:nvPr/>
        </p:nvSpPr>
        <p:spPr>
          <a:xfrm>
            <a:off x="11801325" y="5406990"/>
            <a:ext cx="227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25" name="Google Shape;225;p23"/>
          <p:cNvSpPr txBox="1"/>
          <p:nvPr/>
        </p:nvSpPr>
        <p:spPr>
          <a:xfrm>
            <a:off x="11779256" y="6156809"/>
            <a:ext cx="227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26" name="Google Shape;226;p23"/>
          <p:cNvSpPr/>
          <p:nvPr/>
        </p:nvSpPr>
        <p:spPr>
          <a:xfrm>
            <a:off x="11094675" y="5811879"/>
            <a:ext cx="912000" cy="21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27" name="Google Shape;227;p23"/>
          <p:cNvSpPr txBox="1"/>
          <p:nvPr/>
        </p:nvSpPr>
        <p:spPr>
          <a:xfrm>
            <a:off x="222592" y="6213933"/>
            <a:ext cx="66888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ESA UNCLASSIFIED - For ESA Official Use Only</a:t>
            </a:r>
            <a:endParaRPr/>
          </a:p>
        </p:txBody>
      </p:sp>
      <p:sp>
        <p:nvSpPr>
          <p:cNvPr id="228" name="Google Shape;228;p23"/>
          <p:cNvSpPr txBox="1"/>
          <p:nvPr/>
        </p:nvSpPr>
        <p:spPr>
          <a:xfrm>
            <a:off x="11632699" y="6202800"/>
            <a:ext cx="290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fld id="{00000000-1234-1234-1234-123412341234}" type="slidenum">
              <a:rPr lang="en-GB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03326" y="-216085"/>
            <a:ext cx="2088184" cy="1310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14607" y="6584400"/>
            <a:ext cx="1636922" cy="1041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1" name="Google Shape;231;p23"/>
          <p:cNvGrpSpPr/>
          <p:nvPr/>
        </p:nvGrpSpPr>
        <p:grpSpPr>
          <a:xfrm>
            <a:off x="226098" y="6569852"/>
            <a:ext cx="9602747" cy="143725"/>
            <a:chOff x="1076500" y="4469696"/>
            <a:chExt cx="9628745" cy="144114"/>
          </a:xfrm>
        </p:grpSpPr>
        <p:pic>
          <p:nvPicPr>
            <p:cNvPr descr="de.png" id="232" name="Google Shape;232;p2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233" name="Google Shape;233;p2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234" name="Google Shape;234;p2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235" name="Google Shape;235;p2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236" name="Google Shape;236;p23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237" name="Google Shape;237;p23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238" name="Google Shape;238;p23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239" name="Google Shape;239;p23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240" name="Google Shape;240;p23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241" name="Google Shape;241;p23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242" name="Google Shape;242;p23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243" name="Google Shape;243;p23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244" name="Google Shape;244;p23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245" name="Google Shape;245;p23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246" name="Google Shape;246;p23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247" name="Google Shape;247;p23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248" name="Google Shape;248;p23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249" name="Google Shape;249;p23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250" name="Google Shape;250;p23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251" name="Google Shape;251;p23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252" name="Google Shape;252;p23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253" name="Google Shape;253;p23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4" name="Google Shape;254;p23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5" name="Google Shape;255;p23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9768386" y="4469696"/>
              <a:ext cx="215999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256" name="Google Shape;256;p23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257" name="Google Shape;257;p23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1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3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LEAR1">
  <p:cSld name="1_CLEAR1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4"/>
          <p:cNvSpPr/>
          <p:nvPr/>
        </p:nvSpPr>
        <p:spPr>
          <a:xfrm>
            <a:off x="0" y="0"/>
            <a:ext cx="12192000" cy="8823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72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0" name="Google Shape;260;p24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p24"/>
          <p:cNvSpPr txBox="1"/>
          <p:nvPr>
            <p:ph idx="1" type="body"/>
          </p:nvPr>
        </p:nvSpPr>
        <p:spPr>
          <a:xfrm>
            <a:off x="219001" y="882196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indent="-228600" lvl="2" marL="1371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indent="-228600" lvl="3" marL="1828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indent="-228600" lvl="4" marL="22860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indent="-342900" lvl="5" marL="2743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262" name="Google Shape;262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03326" y="-216085"/>
            <a:ext cx="2088184" cy="13104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3" name="Google Shape;263;p24"/>
          <p:cNvCxnSpPr/>
          <p:nvPr/>
        </p:nvCxnSpPr>
        <p:spPr>
          <a:xfrm>
            <a:off x="220831" y="6422971"/>
            <a:ext cx="117039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EAR2">
  <p:cSld name="CLEAR2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5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25"/>
          <p:cNvSpPr txBox="1"/>
          <p:nvPr>
            <p:ph idx="1" type="body"/>
          </p:nvPr>
        </p:nvSpPr>
        <p:spPr>
          <a:xfrm>
            <a:off x="218263" y="882193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indent="-228600" lvl="2" marL="1371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indent="-228600" lvl="3" marL="1828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indent="-228600" lvl="4" marL="22860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indent="-342900" lvl="5" marL="2743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cxnSp>
        <p:nvCxnSpPr>
          <p:cNvPr id="267" name="Google Shape;267;p25"/>
          <p:cNvCxnSpPr/>
          <p:nvPr/>
        </p:nvCxnSpPr>
        <p:spPr>
          <a:xfrm>
            <a:off x="220831" y="6422971"/>
            <a:ext cx="117039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EAR4">
  <p:cSld name="CLEAR4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6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3249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0" name="Google Shape;270;p26"/>
          <p:cNvSpPr txBox="1"/>
          <p:nvPr>
            <p:ph idx="1" type="body"/>
          </p:nvPr>
        </p:nvSpPr>
        <p:spPr>
          <a:xfrm>
            <a:off x="218262" y="1673225"/>
            <a:ext cx="5788800" cy="43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indent="-228600" lvl="2" marL="1371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indent="-228600" lvl="3" marL="1828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indent="-228600" lvl="4" marL="22860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indent="-311276" lvl="5" marL="2743200" rtl="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6pPr>
            <a:lvl7pPr indent="-311276" lvl="6" marL="3200400" rtl="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7pPr>
            <a:lvl8pPr indent="-311277" lvl="7" marL="3657600" rtl="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8pPr>
            <a:lvl9pPr indent="-311277" lvl="8" marL="4114800" rtl="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9pPr>
          </a:lstStyle>
          <a:p/>
        </p:txBody>
      </p:sp>
      <p:sp>
        <p:nvSpPr>
          <p:cNvPr id="271" name="Google Shape;271;p26"/>
          <p:cNvSpPr txBox="1"/>
          <p:nvPr>
            <p:ph idx="2" type="body"/>
          </p:nvPr>
        </p:nvSpPr>
        <p:spPr>
          <a:xfrm>
            <a:off x="6210304" y="1673225"/>
            <a:ext cx="5747400" cy="43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indent="-228600" lvl="2" marL="1371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indent="-228600" lvl="3" marL="1828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indent="-228600" lvl="4" marL="22860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indent="-311276" lvl="5" marL="2743200" rtl="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6pPr>
            <a:lvl7pPr indent="-311276" lvl="6" marL="3200400" rtl="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7pPr>
            <a:lvl8pPr indent="-311277" lvl="7" marL="3657600" rtl="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8pPr>
            <a:lvl9pPr indent="-311277" lvl="8" marL="4114800" rtl="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9pPr>
          </a:lstStyle>
          <a:p/>
        </p:txBody>
      </p:sp>
      <p:cxnSp>
        <p:nvCxnSpPr>
          <p:cNvPr id="272" name="Google Shape;272;p26"/>
          <p:cNvCxnSpPr/>
          <p:nvPr/>
        </p:nvCxnSpPr>
        <p:spPr>
          <a:xfrm>
            <a:off x="220831" y="6422971"/>
            <a:ext cx="117039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3" name="Google Shape;273;p26"/>
          <p:cNvCxnSpPr/>
          <p:nvPr/>
        </p:nvCxnSpPr>
        <p:spPr>
          <a:xfrm>
            <a:off x="217667" y="882193"/>
            <a:ext cx="117363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EAR_COLOUR_BG1">
  <p:cSld name="CLEAR_COLOUR_BG1">
    <p:bg>
      <p:bgPr>
        <a:solidFill>
          <a:srgbClr val="E8E9E4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7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" name="Google Shape;276;p27"/>
          <p:cNvSpPr txBox="1"/>
          <p:nvPr>
            <p:ph idx="1" type="body"/>
          </p:nvPr>
        </p:nvSpPr>
        <p:spPr>
          <a:xfrm>
            <a:off x="219001" y="882000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indent="-228600" lvl="2" marL="1371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indent="-228600" lvl="3" marL="1828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indent="-228600" lvl="4" marL="22860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indent="-342900" lvl="5" marL="2743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cxnSp>
        <p:nvCxnSpPr>
          <p:cNvPr id="277" name="Google Shape;277;p27"/>
          <p:cNvCxnSpPr/>
          <p:nvPr/>
        </p:nvCxnSpPr>
        <p:spPr>
          <a:xfrm>
            <a:off x="220831" y="6422971"/>
            <a:ext cx="117039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8" name="Google Shape;278;p27"/>
          <p:cNvCxnSpPr/>
          <p:nvPr/>
        </p:nvCxnSpPr>
        <p:spPr>
          <a:xfrm>
            <a:off x="217667" y="882193"/>
            <a:ext cx="117363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LEAR_COLOUR_BG2">
  <p:cSld name="1_CLEAR_COLOUR_BG2">
    <p:bg>
      <p:bgPr>
        <a:solidFill>
          <a:srgbClr val="76C8AE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8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p28"/>
          <p:cNvSpPr txBox="1"/>
          <p:nvPr>
            <p:ph idx="1" type="body"/>
          </p:nvPr>
        </p:nvSpPr>
        <p:spPr>
          <a:xfrm>
            <a:off x="218263" y="882000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06762"/>
                </a:solidFill>
              </a:defRPr>
            </a:lvl1pPr>
            <a:lvl2pPr indent="-22860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06762"/>
                </a:solidFill>
              </a:defRPr>
            </a:lvl2pPr>
            <a:lvl3pPr indent="-228600" lvl="2" marL="1371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06762"/>
                </a:solidFill>
              </a:defRPr>
            </a:lvl3pPr>
            <a:lvl4pPr indent="-228600" lvl="3" marL="1828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06762"/>
                </a:solidFill>
              </a:defRPr>
            </a:lvl4pPr>
            <a:lvl5pPr indent="-228600" lvl="4" marL="22860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06762"/>
                </a:solidFill>
              </a:defRPr>
            </a:lvl5pPr>
            <a:lvl6pPr indent="-342900" lvl="5" marL="2743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cxnSp>
        <p:nvCxnSpPr>
          <p:cNvPr id="282" name="Google Shape;282;p28"/>
          <p:cNvCxnSpPr/>
          <p:nvPr/>
        </p:nvCxnSpPr>
        <p:spPr>
          <a:xfrm>
            <a:off x="220831" y="6422971"/>
            <a:ext cx="117039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3" name="Google Shape;283;p28"/>
          <p:cNvCxnSpPr/>
          <p:nvPr/>
        </p:nvCxnSpPr>
        <p:spPr>
          <a:xfrm>
            <a:off x="217667" y="882193"/>
            <a:ext cx="117363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EAR_COLOUR_BG3">
  <p:cSld name="CLEAR_COLOUR_BG3">
    <p:bg>
      <p:bgPr>
        <a:solidFill>
          <a:srgbClr val="F1666A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9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6" name="Google Shape;286;p29"/>
          <p:cNvSpPr txBox="1"/>
          <p:nvPr>
            <p:ph idx="1" type="body"/>
          </p:nvPr>
        </p:nvSpPr>
        <p:spPr>
          <a:xfrm>
            <a:off x="218263" y="882000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60136"/>
                </a:solidFill>
              </a:defRPr>
            </a:lvl1pPr>
            <a:lvl2pPr indent="-22860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60136"/>
                </a:solidFill>
              </a:defRPr>
            </a:lvl2pPr>
            <a:lvl3pPr indent="-228600" lvl="2" marL="1371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60136"/>
                </a:solidFill>
              </a:defRPr>
            </a:lvl3pPr>
            <a:lvl4pPr indent="-228600" lvl="3" marL="1828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60136"/>
                </a:solidFill>
              </a:defRPr>
            </a:lvl4pPr>
            <a:lvl5pPr indent="-228600" lvl="4" marL="22860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60136"/>
                </a:solidFill>
              </a:defRPr>
            </a:lvl5pPr>
            <a:lvl6pPr indent="-342900" lvl="5" marL="2743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cxnSp>
        <p:nvCxnSpPr>
          <p:cNvPr id="287" name="Google Shape;287;p29"/>
          <p:cNvCxnSpPr/>
          <p:nvPr/>
        </p:nvCxnSpPr>
        <p:spPr>
          <a:xfrm>
            <a:off x="220831" y="6422971"/>
            <a:ext cx="117039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8" name="Google Shape;288;p29"/>
          <p:cNvCxnSpPr/>
          <p:nvPr/>
        </p:nvCxnSpPr>
        <p:spPr>
          <a:xfrm>
            <a:off x="217667" y="882193"/>
            <a:ext cx="117363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EAR_COLOUR_BG4">
  <p:cSld name="CLEAR_COLOUR_BG4">
    <p:bg>
      <p:bgPr>
        <a:solidFill>
          <a:srgbClr val="FFCC4E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0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1" name="Google Shape;291;p30"/>
          <p:cNvSpPr txBox="1"/>
          <p:nvPr>
            <p:ph idx="1" type="body"/>
          </p:nvPr>
        </p:nvSpPr>
        <p:spPr>
          <a:xfrm>
            <a:off x="218263" y="882192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A75534"/>
                </a:solidFill>
              </a:defRPr>
            </a:lvl1pPr>
            <a:lvl2pPr indent="-22860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A75534"/>
                </a:solidFill>
              </a:defRPr>
            </a:lvl2pPr>
            <a:lvl3pPr indent="-228600" lvl="2" marL="1371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A75534"/>
                </a:solidFill>
              </a:defRPr>
            </a:lvl3pPr>
            <a:lvl4pPr indent="-228600" lvl="3" marL="1828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A75534"/>
                </a:solidFill>
              </a:defRPr>
            </a:lvl4pPr>
            <a:lvl5pPr indent="-228600" lvl="4" marL="22860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A75534"/>
                </a:solidFill>
              </a:defRPr>
            </a:lvl5pPr>
            <a:lvl6pPr indent="-342900" lvl="5" marL="2743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cxnSp>
        <p:nvCxnSpPr>
          <p:cNvPr id="292" name="Google Shape;292;p30"/>
          <p:cNvCxnSpPr/>
          <p:nvPr/>
        </p:nvCxnSpPr>
        <p:spPr>
          <a:xfrm>
            <a:off x="220831" y="6422971"/>
            <a:ext cx="117039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3" name="Google Shape;293;p30"/>
          <p:cNvCxnSpPr/>
          <p:nvPr/>
        </p:nvCxnSpPr>
        <p:spPr>
          <a:xfrm>
            <a:off x="217667" y="882193"/>
            <a:ext cx="117363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EAR_COLOUR_BG5">
  <p:cSld name="CLEAR_COLOUR_BG5">
    <p:bg>
      <p:bgPr>
        <a:solidFill>
          <a:srgbClr val="6DCFF6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1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6" name="Google Shape;296;p31"/>
          <p:cNvSpPr txBox="1"/>
          <p:nvPr>
            <p:ph idx="1" type="body"/>
          </p:nvPr>
        </p:nvSpPr>
        <p:spPr>
          <a:xfrm>
            <a:off x="218263" y="882192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1E3378"/>
                </a:solidFill>
              </a:defRPr>
            </a:lvl1pPr>
            <a:lvl2pPr indent="-22860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1E3378"/>
                </a:solidFill>
              </a:defRPr>
            </a:lvl2pPr>
            <a:lvl3pPr indent="-228600" lvl="2" marL="1371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1E3378"/>
                </a:solidFill>
              </a:defRPr>
            </a:lvl3pPr>
            <a:lvl4pPr indent="-228600" lvl="3" marL="1828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1E3378"/>
                </a:solidFill>
              </a:defRPr>
            </a:lvl4pPr>
            <a:lvl5pPr indent="-228600" lvl="4" marL="22860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1E3378"/>
                </a:solidFill>
              </a:defRPr>
            </a:lvl5pPr>
            <a:lvl6pPr indent="-342900" lvl="5" marL="2743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cxnSp>
        <p:nvCxnSpPr>
          <p:cNvPr id="297" name="Google Shape;297;p31"/>
          <p:cNvCxnSpPr/>
          <p:nvPr/>
        </p:nvCxnSpPr>
        <p:spPr>
          <a:xfrm>
            <a:off x="220831" y="6422971"/>
            <a:ext cx="117039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8" name="Google Shape;298;p31"/>
          <p:cNvCxnSpPr/>
          <p:nvPr/>
        </p:nvCxnSpPr>
        <p:spPr>
          <a:xfrm>
            <a:off x="217667" y="882193"/>
            <a:ext cx="117363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_CLOSING1">
  <p:cSld name="DARK_CLOSING1">
    <p:bg>
      <p:bgPr>
        <a:solidFill>
          <a:srgbClr val="6DCFF6"/>
        </a:solid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2"/>
          <p:cNvSpPr/>
          <p:nvPr/>
        </p:nvSpPr>
        <p:spPr>
          <a:xfrm>
            <a:off x="-368656" y="0"/>
            <a:ext cx="125607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1" name="Google Shape;301;p32"/>
          <p:cNvSpPr/>
          <p:nvPr/>
        </p:nvSpPr>
        <p:spPr>
          <a:xfrm flipH="1">
            <a:off x="4686308" y="2011304"/>
            <a:ext cx="2819400" cy="2819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72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2" name="Google Shape;302;p32"/>
          <p:cNvSpPr txBox="1"/>
          <p:nvPr/>
        </p:nvSpPr>
        <p:spPr>
          <a:xfrm>
            <a:off x="4686306" y="4524207"/>
            <a:ext cx="28128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3075" lIns="66150" spcFirstLastPara="1" rIns="66150" wrap="square" tIns="33075">
            <a:norm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</a:pPr>
            <a:r>
              <a:t/>
            </a:r>
            <a:endParaRPr sz="1013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32"/>
          <p:cNvSpPr txBox="1"/>
          <p:nvPr>
            <p:ph idx="1" type="body"/>
          </p:nvPr>
        </p:nvSpPr>
        <p:spPr>
          <a:xfrm>
            <a:off x="4686306" y="2041527"/>
            <a:ext cx="2819400" cy="23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19000"/>
              </a:lnSpc>
              <a:spcBef>
                <a:spcPts val="428"/>
              </a:spcBef>
              <a:spcAft>
                <a:spcPts val="0"/>
              </a:spcAft>
              <a:buSzPts val="2140"/>
              <a:buNone/>
              <a:defRPr b="0" sz="214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19000"/>
              </a:lnSpc>
              <a:spcBef>
                <a:spcPts val="289"/>
              </a:spcBef>
              <a:spcAft>
                <a:spcPts val="0"/>
              </a:spcAft>
              <a:buSzPts val="1447"/>
              <a:buNone/>
              <a:defRPr b="1" sz="1447"/>
            </a:lvl2pPr>
            <a:lvl3pPr indent="-228600" lvl="2" marL="1371600" rtl="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None/>
              <a:defRPr b="1" sz="1302"/>
            </a:lvl3pPr>
            <a:lvl4pPr indent="-228600" lvl="3" marL="1828800" rtl="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4pPr>
            <a:lvl5pPr indent="-228600" lvl="4" marL="2286000" rtl="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5pPr>
            <a:lvl6pPr indent="-228600" lvl="5" marL="2743200" rtl="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6pPr>
            <a:lvl7pPr indent="-228600" lvl="6" marL="3200400" rtl="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7pPr>
            <a:lvl8pPr indent="-228600" lvl="7" marL="3657600" rtl="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8pPr>
            <a:lvl9pPr indent="-228600" lvl="8" marL="4114800" rtl="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9pPr>
          </a:lstStyle>
          <a:p/>
        </p:txBody>
      </p:sp>
      <p:sp>
        <p:nvSpPr>
          <p:cNvPr id="304" name="Google Shape;304;p32"/>
          <p:cNvSpPr txBox="1"/>
          <p:nvPr/>
        </p:nvSpPr>
        <p:spPr>
          <a:xfrm>
            <a:off x="4686306" y="1740025"/>
            <a:ext cx="28194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3075" lIns="66150" spcFirstLastPara="1" rIns="66150" wrap="square" tIns="330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796"/>
              <a:buFont typeface="Arial"/>
              <a:buNone/>
            </a:pPr>
            <a:r>
              <a:rPr lang="en-GB" sz="796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Produced by</a:t>
            </a:r>
            <a:endParaRPr sz="796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32"/>
          <p:cNvSpPr txBox="1"/>
          <p:nvPr>
            <p:ph idx="2" type="body"/>
          </p:nvPr>
        </p:nvSpPr>
        <p:spPr>
          <a:xfrm>
            <a:off x="4686306" y="4406774"/>
            <a:ext cx="28194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9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b="0" sz="15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19000"/>
              </a:lnSpc>
              <a:spcBef>
                <a:spcPts val="289"/>
              </a:spcBef>
              <a:spcAft>
                <a:spcPts val="0"/>
              </a:spcAft>
              <a:buSzPts val="1447"/>
              <a:buNone/>
              <a:defRPr b="1" sz="1447"/>
            </a:lvl2pPr>
            <a:lvl3pPr indent="-228600" lvl="2" marL="1371600" rtl="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None/>
              <a:defRPr b="1" sz="1302"/>
            </a:lvl3pPr>
            <a:lvl4pPr indent="-228600" lvl="3" marL="1828800" rtl="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4pPr>
            <a:lvl5pPr indent="-228600" lvl="4" marL="2286000" rtl="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5pPr>
            <a:lvl6pPr indent="-228600" lvl="5" marL="2743200" rtl="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6pPr>
            <a:lvl7pPr indent="-228600" lvl="6" marL="3200400" rtl="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7pPr>
            <a:lvl8pPr indent="-228600" lvl="7" marL="3657600" rtl="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8pPr>
            <a:lvl9pPr indent="-228600" lvl="8" marL="4114800" rtl="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4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4" name="Google Shape;34;p4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4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386632" y="1445923"/>
            <a:ext cx="5508900" cy="47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Google Shape;37;p4"/>
          <p:cNvSpPr txBox="1"/>
          <p:nvPr>
            <p:ph idx="2" type="body"/>
          </p:nvPr>
        </p:nvSpPr>
        <p:spPr>
          <a:xfrm>
            <a:off x="6296361" y="1445923"/>
            <a:ext cx="5508900" cy="47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4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4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Google Shape;42;p5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4" name="Google Shape;44;p5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5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5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" name="Google Shape;50;p6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2" name="Google Shape;52;p6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6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6"/>
          <p:cNvSpPr txBox="1"/>
          <p:nvPr>
            <p:ph idx="1" type="body"/>
          </p:nvPr>
        </p:nvSpPr>
        <p:spPr>
          <a:xfrm>
            <a:off x="5180012" y="1373852"/>
            <a:ext cx="6172200" cy="46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6"/>
          <p:cNvSpPr txBox="1"/>
          <p:nvPr>
            <p:ph idx="2" type="body"/>
          </p:nvPr>
        </p:nvSpPr>
        <p:spPr>
          <a:xfrm>
            <a:off x="839788" y="1373852"/>
            <a:ext cx="3932100" cy="46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6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/>
          <p:nvPr>
            <p:ph idx="12" type="sldNum"/>
          </p:nvPr>
        </p:nvSpPr>
        <p:spPr>
          <a:xfrm>
            <a:off x="11684000" y="6629400"/>
            <a:ext cx="406500" cy="187200"/>
          </a:xfrm>
          <a:prstGeom prst="roundRect">
            <a:avLst>
              <a:gd fmla="val 16667" name="adj"/>
            </a:avLst>
          </a:prstGeom>
          <a:solidFill>
            <a:schemeClr val="lt1">
              <a:alpha val="48630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0" name="Google Shape;60;p7"/>
          <p:cNvSpPr txBox="1"/>
          <p:nvPr>
            <p:ph idx="1" type="body"/>
          </p:nvPr>
        </p:nvSpPr>
        <p:spPr>
          <a:xfrm>
            <a:off x="101600" y="1219200"/>
            <a:ext cx="119889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b="1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55600" lvl="1" marL="9144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55600" lvl="3" marL="18288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▪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55600" lvl="4" marL="22860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7"/>
          <p:cNvSpPr txBox="1"/>
          <p:nvPr>
            <p:ph idx="2" type="body"/>
          </p:nvPr>
        </p:nvSpPr>
        <p:spPr>
          <a:xfrm>
            <a:off x="2641600" y="76200"/>
            <a:ext cx="66039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▪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2076" y="924"/>
            <a:ext cx="268232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268232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66288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9"/>
          <p:cNvSpPr txBox="1"/>
          <p:nvPr>
            <p:ph type="ctrTitle"/>
          </p:nvPr>
        </p:nvSpPr>
        <p:spPr>
          <a:xfrm>
            <a:off x="657345" y="2135011"/>
            <a:ext cx="11332800" cy="112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Helvetica Neue"/>
              <a:buNone/>
              <a:defRPr sz="4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72" name="Google Shape;72;p9"/>
          <p:cNvSpPr txBox="1"/>
          <p:nvPr>
            <p:ph idx="1" type="subTitle"/>
          </p:nvPr>
        </p:nvSpPr>
        <p:spPr>
          <a:xfrm>
            <a:off x="657345" y="3639009"/>
            <a:ext cx="8115300" cy="29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73" name="Google Shape;7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7345" y="313047"/>
            <a:ext cx="3343875" cy="1324176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9"/>
          <p:cNvSpPr txBox="1"/>
          <p:nvPr/>
        </p:nvSpPr>
        <p:spPr>
          <a:xfrm>
            <a:off x="657345" y="1685352"/>
            <a:ext cx="37416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Committee on Earth Observation Satellites</a:t>
            </a:r>
            <a:endParaRPr sz="19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0"/>
          <p:cNvSpPr txBox="1"/>
          <p:nvPr>
            <p:ph type="title"/>
          </p:nvPr>
        </p:nvSpPr>
        <p:spPr>
          <a:xfrm>
            <a:off x="2374232" y="163399"/>
            <a:ext cx="78192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77" name="Google Shape;77;p10"/>
          <p:cNvSpPr txBox="1"/>
          <p:nvPr>
            <p:ph idx="1" type="body"/>
          </p:nvPr>
        </p:nvSpPr>
        <p:spPr>
          <a:xfrm>
            <a:off x="128337" y="1600201"/>
            <a:ext cx="11944500" cy="48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381000" lvl="0" marL="45720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•"/>
              <a:defRPr/>
            </a:lvl1pPr>
            <a:lvl2pPr indent="-381000" lvl="1" marL="91440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–"/>
              <a:defRPr/>
            </a:lvl2pPr>
            <a:lvl3pPr indent="-381000" lvl="2" marL="137160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•"/>
              <a:defRPr/>
            </a:lvl3pPr>
            <a:lvl4pPr indent="-381000" lvl="3" marL="182880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–"/>
              <a:defRPr/>
            </a:lvl4pPr>
            <a:lvl5pPr indent="-381000" lvl="4" marL="228600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»"/>
              <a:defRPr/>
            </a:lvl5pPr>
            <a:lvl6pPr indent="-381000" lvl="5" marL="27432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theme" Target="../theme/theme5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<Relationship Id="rId6" Type="http://schemas.openxmlformats.org/officeDocument/2006/relationships/theme" Target="../theme/theme3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theme" Target="../theme/theme4.xml"/></Relationships>
</file>

<file path=ppt/slideMasters/_rels/slideMaster4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26.xml"/><Relationship Id="rId20" Type="http://schemas.openxmlformats.org/officeDocument/2006/relationships/image" Target="../media/image52.png"/><Relationship Id="rId42" Type="http://schemas.openxmlformats.org/officeDocument/2006/relationships/slideLayout" Target="../slideLayouts/slideLayout28.xml"/><Relationship Id="rId41" Type="http://schemas.openxmlformats.org/officeDocument/2006/relationships/slideLayout" Target="../slideLayouts/slideLayout27.xml"/><Relationship Id="rId22" Type="http://schemas.openxmlformats.org/officeDocument/2006/relationships/image" Target="../media/image37.png"/><Relationship Id="rId21" Type="http://schemas.openxmlformats.org/officeDocument/2006/relationships/image" Target="../media/image48.png"/><Relationship Id="rId43" Type="http://schemas.openxmlformats.org/officeDocument/2006/relationships/theme" Target="../theme/theme2.xml"/><Relationship Id="rId24" Type="http://schemas.openxmlformats.org/officeDocument/2006/relationships/image" Target="../media/image47.png"/><Relationship Id="rId23" Type="http://schemas.openxmlformats.org/officeDocument/2006/relationships/image" Target="../media/image38.png"/><Relationship Id="rId1" Type="http://schemas.openxmlformats.org/officeDocument/2006/relationships/image" Target="../media/image26.png"/><Relationship Id="rId2" Type="http://schemas.openxmlformats.org/officeDocument/2006/relationships/image" Target="../media/image15.png"/><Relationship Id="rId3" Type="http://schemas.openxmlformats.org/officeDocument/2006/relationships/image" Target="../media/image22.png"/><Relationship Id="rId4" Type="http://schemas.openxmlformats.org/officeDocument/2006/relationships/image" Target="../media/image25.png"/><Relationship Id="rId9" Type="http://schemas.openxmlformats.org/officeDocument/2006/relationships/image" Target="../media/image39.png"/><Relationship Id="rId26" Type="http://schemas.openxmlformats.org/officeDocument/2006/relationships/image" Target="../media/image34.png"/><Relationship Id="rId25" Type="http://schemas.openxmlformats.org/officeDocument/2006/relationships/image" Target="../media/image41.png"/><Relationship Id="rId28" Type="http://schemas.openxmlformats.org/officeDocument/2006/relationships/image" Target="../media/image55.png"/><Relationship Id="rId27" Type="http://schemas.openxmlformats.org/officeDocument/2006/relationships/image" Target="../media/image42.png"/><Relationship Id="rId5" Type="http://schemas.openxmlformats.org/officeDocument/2006/relationships/image" Target="../media/image24.png"/><Relationship Id="rId6" Type="http://schemas.openxmlformats.org/officeDocument/2006/relationships/image" Target="../media/image28.png"/><Relationship Id="rId29" Type="http://schemas.openxmlformats.org/officeDocument/2006/relationships/slideLayout" Target="../slideLayouts/slideLayout15.xml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31" Type="http://schemas.openxmlformats.org/officeDocument/2006/relationships/slideLayout" Target="../slideLayouts/slideLayout17.xml"/><Relationship Id="rId30" Type="http://schemas.openxmlformats.org/officeDocument/2006/relationships/slideLayout" Target="../slideLayouts/slideLayout16.xml"/><Relationship Id="rId11" Type="http://schemas.openxmlformats.org/officeDocument/2006/relationships/image" Target="../media/image36.png"/><Relationship Id="rId33" Type="http://schemas.openxmlformats.org/officeDocument/2006/relationships/slideLayout" Target="../slideLayouts/slideLayout19.xml"/><Relationship Id="rId10" Type="http://schemas.openxmlformats.org/officeDocument/2006/relationships/image" Target="../media/image40.png"/><Relationship Id="rId32" Type="http://schemas.openxmlformats.org/officeDocument/2006/relationships/slideLayout" Target="../slideLayouts/slideLayout18.xml"/><Relationship Id="rId13" Type="http://schemas.openxmlformats.org/officeDocument/2006/relationships/image" Target="../media/image29.png"/><Relationship Id="rId35" Type="http://schemas.openxmlformats.org/officeDocument/2006/relationships/slideLayout" Target="../slideLayouts/slideLayout21.xml"/><Relationship Id="rId12" Type="http://schemas.openxmlformats.org/officeDocument/2006/relationships/image" Target="../media/image30.png"/><Relationship Id="rId34" Type="http://schemas.openxmlformats.org/officeDocument/2006/relationships/slideLayout" Target="../slideLayouts/slideLayout20.xml"/><Relationship Id="rId15" Type="http://schemas.openxmlformats.org/officeDocument/2006/relationships/image" Target="../media/image27.png"/><Relationship Id="rId37" Type="http://schemas.openxmlformats.org/officeDocument/2006/relationships/slideLayout" Target="../slideLayouts/slideLayout23.xml"/><Relationship Id="rId14" Type="http://schemas.openxmlformats.org/officeDocument/2006/relationships/image" Target="../media/image35.png"/><Relationship Id="rId36" Type="http://schemas.openxmlformats.org/officeDocument/2006/relationships/slideLayout" Target="../slideLayouts/slideLayout22.xml"/><Relationship Id="rId17" Type="http://schemas.openxmlformats.org/officeDocument/2006/relationships/image" Target="../media/image43.png"/><Relationship Id="rId39" Type="http://schemas.openxmlformats.org/officeDocument/2006/relationships/slideLayout" Target="../slideLayouts/slideLayout25.xml"/><Relationship Id="rId16" Type="http://schemas.openxmlformats.org/officeDocument/2006/relationships/image" Target="../media/image33.png"/><Relationship Id="rId38" Type="http://schemas.openxmlformats.org/officeDocument/2006/relationships/slideLayout" Target="../slideLayouts/slideLayout24.xml"/><Relationship Id="rId19" Type="http://schemas.openxmlformats.org/officeDocument/2006/relationships/image" Target="../media/image44.png"/><Relationship Id="rId18" Type="http://schemas.openxmlformats.org/officeDocument/2006/relationships/image" Target="../media/image50.png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984695" y="1"/>
            <a:ext cx="8207305" cy="1462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"/>
            <a:ext cx="8207311" cy="146278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8"/>
          <p:cNvSpPr txBox="1"/>
          <p:nvPr>
            <p:ph type="title"/>
          </p:nvPr>
        </p:nvSpPr>
        <p:spPr>
          <a:xfrm>
            <a:off x="2374232" y="163399"/>
            <a:ext cx="78192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9pPr>
          </a:lstStyle>
          <a:p/>
        </p:txBody>
      </p:sp>
      <p:sp>
        <p:nvSpPr>
          <p:cNvPr id="66" name="Google Shape;66;p8"/>
          <p:cNvSpPr txBox="1"/>
          <p:nvPr>
            <p:ph idx="1" type="body"/>
          </p:nvPr>
        </p:nvSpPr>
        <p:spPr>
          <a:xfrm>
            <a:off x="128337" y="1600201"/>
            <a:ext cx="11944500" cy="48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431800" lvl="0" marL="457200" marR="0" rtl="0" algn="l"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3200"/>
              <a:buFont typeface="Arial"/>
              <a:buChar char="•"/>
              <a:defRPr b="1" i="0" sz="32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0050" lvl="1" marL="9144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700"/>
              <a:buFont typeface="Arial"/>
              <a:buChar char="–"/>
              <a:defRPr b="0" i="0" sz="27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195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002569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195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002569"/>
              </a:buClr>
              <a:buSzPts val="2100"/>
              <a:buFont typeface="Arial"/>
              <a:buChar char="»"/>
              <a:defRPr b="0" i="0" sz="21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000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000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000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0005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4" r:id="rId3"/>
    <p:sldLayoutId id="2147483655" r:id="rId4"/>
    <p:sldLayoutId id="2147483656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/>
          <p:nvPr/>
        </p:nvSpPr>
        <p:spPr>
          <a:xfrm>
            <a:off x="0" y="1"/>
            <a:ext cx="12192000" cy="103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Google Shape;81;p12"/>
          <p:cNvPicPr preferRelativeResize="0"/>
          <p:nvPr/>
        </p:nvPicPr>
        <p:blipFill rotWithShape="1">
          <a:blip r:embed="rId1">
            <a:alphaModFix amt="34000"/>
          </a:blip>
          <a:srcRect b="35418" l="51338" r="-2837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898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83" name="Google Shape;83;p12"/>
          <p:cNvSpPr/>
          <p:nvPr/>
        </p:nvSpPr>
        <p:spPr>
          <a:xfrm>
            <a:off x="-1777" y="6574604"/>
            <a:ext cx="121941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2"/>
          <p:cNvSpPr/>
          <p:nvPr/>
        </p:nvSpPr>
        <p:spPr>
          <a:xfrm flipH="1" rot="10800000">
            <a:off x="-4504" y="6540263"/>
            <a:ext cx="12196500" cy="5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7" r:id="rId3"/>
    <p:sldLayoutId id="2147483658" r:id="rId4"/>
    <p:sldLayoutId id="2147483659" r:id="rId5"/>
    <p:sldLayoutId id="2147483660" r:id="rId6"/>
    <p:sldLayoutId id="2147483661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 txBox="1"/>
          <p:nvPr/>
        </p:nvSpPr>
        <p:spPr>
          <a:xfrm>
            <a:off x="770888" y="447366"/>
            <a:ext cx="6688800" cy="2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72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8" name="Google Shape;138;p18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marR="0" rtl="0" algn="just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000" u="none" cap="none" strike="noStrike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39" name="Google Shape;139;p18"/>
          <p:cNvSpPr txBox="1"/>
          <p:nvPr>
            <p:ph idx="1" type="body"/>
          </p:nvPr>
        </p:nvSpPr>
        <p:spPr>
          <a:xfrm>
            <a:off x="219001" y="882000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6580" lvl="5" marL="2743200" marR="0" rtl="0" algn="l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b="0" i="0" sz="1543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6580" lvl="6" marL="3200400" marR="0" rtl="0" algn="l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b="0" i="0" sz="1543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6580" lvl="7" marL="3657600" marR="0" rtl="0" algn="l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b="0" i="0" sz="1543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6580" lvl="8" marL="4114800" marR="0" rtl="0" algn="l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b="0" i="0" sz="1543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18"/>
          <p:cNvSpPr txBox="1"/>
          <p:nvPr/>
        </p:nvSpPr>
        <p:spPr>
          <a:xfrm>
            <a:off x="770888" y="447366"/>
            <a:ext cx="6688800" cy="2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72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1" name="Google Shape;141;p18"/>
          <p:cNvSpPr txBox="1"/>
          <p:nvPr/>
        </p:nvSpPr>
        <p:spPr>
          <a:xfrm>
            <a:off x="220800" y="6202800"/>
            <a:ext cx="120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42" name="Google Shape;142;p18"/>
          <p:cNvSpPr txBox="1"/>
          <p:nvPr/>
        </p:nvSpPr>
        <p:spPr>
          <a:xfrm>
            <a:off x="8182036" y="6202800"/>
            <a:ext cx="3741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fld id="{00000000-1234-1234-1234-123412341234}" type="slidenum"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p1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315050" y="6585917"/>
            <a:ext cx="1632457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18"/>
          <p:cNvGrpSpPr/>
          <p:nvPr/>
        </p:nvGrpSpPr>
        <p:grpSpPr>
          <a:xfrm>
            <a:off x="226098" y="6569852"/>
            <a:ext cx="9602747" cy="143725"/>
            <a:chOff x="1076500" y="4469696"/>
            <a:chExt cx="9628745" cy="144114"/>
          </a:xfrm>
        </p:grpSpPr>
        <p:pic>
          <p:nvPicPr>
            <p:cNvPr descr="de.png" id="145" name="Google Shape;145;p1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146" name="Google Shape;146;p1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147" name="Google Shape;147;p1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148" name="Google Shape;148;p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149" name="Google Shape;149;p1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150" name="Google Shape;150;p1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151" name="Google Shape;151;p1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152" name="Google Shape;152;p18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153" name="Google Shape;153;p18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154" name="Google Shape;154;p18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155" name="Google Shape;155;p18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156" name="Google Shape;156;p18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157" name="Google Shape;157;p18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158" name="Google Shape;158;p18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159" name="Google Shape;159;p18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160" name="Google Shape;160;p18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161" name="Google Shape;161;p18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162" name="Google Shape;162;p18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163" name="Google Shape;163;p18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164" name="Google Shape;164;p18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165" name="Google Shape;165;p18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166" name="Google Shape;166;p18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18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18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9768386" y="4469696"/>
              <a:ext cx="215999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169" name="Google Shape;169;p18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170" name="Google Shape;170;p18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1" name="Google Shape;171;p18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10303326" y="-215904"/>
            <a:ext cx="2089488" cy="131041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29"/>
    <p:sldLayoutId id="2147483663" r:id="rId30"/>
    <p:sldLayoutId id="2147483664" r:id="rId31"/>
    <p:sldLayoutId id="2147483665" r:id="rId32"/>
    <p:sldLayoutId id="2147483666" r:id="rId33"/>
    <p:sldLayoutId id="2147483667" r:id="rId34"/>
    <p:sldLayoutId id="2147483668" r:id="rId35"/>
    <p:sldLayoutId id="2147483669" r:id="rId36"/>
    <p:sldLayoutId id="2147483670" r:id="rId37"/>
    <p:sldLayoutId id="2147483671" r:id="rId38"/>
    <p:sldLayoutId id="2147483672" r:id="rId39"/>
    <p:sldLayoutId id="2147483673" r:id="rId40"/>
    <p:sldLayoutId id="2147483674" r:id="rId41"/>
    <p:sldLayoutId id="2147483675" r:id="rId4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docs.google.com/document/d/18C-Uu5pT5CXfmD4kNZaAdzWRBLL4u966HRxqMn3vWUI/edit?usp=sharing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ceos.org/ard/" TargetMode="External"/><Relationship Id="rId4" Type="http://schemas.openxmlformats.org/officeDocument/2006/relationships/hyperlink" Target="https://symbioscomms.us14.list-manage.com/subscribe/post?u=c4c07c06d4b307673b7f99198&amp;id=38db60f953" TargetMode="External"/><Relationship Id="rId9" Type="http://schemas.openxmlformats.org/officeDocument/2006/relationships/hyperlink" Target="mailto:ard-contact@lists.ceos.org" TargetMode="External"/><Relationship Id="rId5" Type="http://schemas.openxmlformats.org/officeDocument/2006/relationships/hyperlink" Target="https://ceos.org/ceos-ard-newsletter/" TargetMode="External"/><Relationship Id="rId6" Type="http://schemas.openxmlformats.org/officeDocument/2006/relationships/hyperlink" Target="https://twitter.com/CEOSARD" TargetMode="External"/><Relationship Id="rId7" Type="http://schemas.openxmlformats.org/officeDocument/2006/relationships/hyperlink" Target="mailto:Ferran.Gascon@esa.int" TargetMode="External"/><Relationship Id="rId8" Type="http://schemas.openxmlformats.org/officeDocument/2006/relationships/hyperlink" Target="mailto:matthew@symbioscomms.com" TargetMode="External"/><Relationship Id="rId11" Type="http://schemas.openxmlformats.org/officeDocument/2006/relationships/image" Target="../media/image108.png"/><Relationship Id="rId10" Type="http://schemas.openxmlformats.org/officeDocument/2006/relationships/image" Target="../media/image106.png"/><Relationship Id="rId13" Type="http://schemas.openxmlformats.org/officeDocument/2006/relationships/image" Target="../media/image105.png"/><Relationship Id="rId12" Type="http://schemas.openxmlformats.org/officeDocument/2006/relationships/image" Target="../media/image10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hyperlink" Target="http://ceos.org/ard/index.html#specs" TargetMode="External"/><Relationship Id="rId5" Type="http://schemas.openxmlformats.org/officeDocument/2006/relationships/image" Target="../media/image77.png"/><Relationship Id="rId6" Type="http://schemas.openxmlformats.org/officeDocument/2006/relationships/image" Target="../media/image92.png"/><Relationship Id="rId7" Type="http://schemas.openxmlformats.org/officeDocument/2006/relationships/image" Target="../media/image83.png"/><Relationship Id="rId8" Type="http://schemas.openxmlformats.org/officeDocument/2006/relationships/image" Target="../media/image104.png"/><Relationship Id="rId11" Type="http://schemas.openxmlformats.org/officeDocument/2006/relationships/image" Target="../media/image91.png"/><Relationship Id="rId10" Type="http://schemas.openxmlformats.org/officeDocument/2006/relationships/image" Target="../media/image95.png"/><Relationship Id="rId12" Type="http://schemas.openxmlformats.org/officeDocument/2006/relationships/image" Target="../media/image10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3.jpg"/><Relationship Id="rId4" Type="http://schemas.openxmlformats.org/officeDocument/2006/relationships/image" Target="../media/image94.png"/><Relationship Id="rId9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8" Type="http://schemas.openxmlformats.org/officeDocument/2006/relationships/image" Target="../media/image100.png"/><Relationship Id="rId10" Type="http://schemas.openxmlformats.org/officeDocument/2006/relationships/image" Target="../media/image9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6.png"/><Relationship Id="rId4" Type="http://schemas.openxmlformats.org/officeDocument/2006/relationships/image" Target="../media/image9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3"/>
          <p:cNvSpPr txBox="1"/>
          <p:nvPr>
            <p:ph type="title"/>
          </p:nvPr>
        </p:nvSpPr>
        <p:spPr>
          <a:xfrm>
            <a:off x="176050" y="175950"/>
            <a:ext cx="90660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6800"/>
              <a:t>CEOS Analysis Ready Data (CEOS-ARD)</a:t>
            </a:r>
            <a:endParaRPr sz="68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3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i="1" sz="33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Matt Steventon</a:t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CEOS-ARD Oversight Group &amp; LSI-VC Secretariat</a:t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WGISS-57</a:t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5 March 2024</a:t>
            </a:r>
            <a:endParaRPr sz="1900"/>
          </a:p>
        </p:txBody>
      </p:sp>
      <p:pic>
        <p:nvPicPr>
          <p:cNvPr id="311" name="Google Shape;31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90700" y="3770625"/>
            <a:ext cx="3890675" cy="316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2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CEOS-ARD Strategy 2024</a:t>
            </a:r>
            <a:endParaRPr/>
          </a:p>
        </p:txBody>
      </p:sp>
      <p:pic>
        <p:nvPicPr>
          <p:cNvPr id="407" name="Google Shape;40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56075" y="1595425"/>
            <a:ext cx="2419550" cy="3417375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A="40000" stPos="0" sy="-100000" ky="0"/>
          </a:effectLst>
        </p:spPr>
      </p:pic>
      <p:sp>
        <p:nvSpPr>
          <p:cNvPr id="408" name="Google Shape;408;p42"/>
          <p:cNvSpPr txBox="1"/>
          <p:nvPr>
            <p:ph idx="1" type="body"/>
          </p:nvPr>
        </p:nvSpPr>
        <p:spPr>
          <a:xfrm>
            <a:off x="324225" y="1314375"/>
            <a:ext cx="8649900" cy="4907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❖"/>
            </a:pPr>
            <a:r>
              <a:rPr lang="en-GB" sz="2200"/>
              <a:t>Update to past editions from 2019 and 2021</a:t>
            </a:r>
            <a:endParaRPr sz="2200"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❖"/>
            </a:pPr>
            <a:r>
              <a:rPr lang="en-GB" sz="2200"/>
              <a:t>Reflect on the progress to date, take stock of future directions and needs, and confirm our strategy for the next few years</a:t>
            </a:r>
            <a:endParaRPr sz="2200"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❖"/>
            </a:pPr>
            <a:r>
              <a:rPr lang="en-GB" sz="2200"/>
              <a:t>To achieve our stated objectives, a broad portfolio of CEOS-ARD that is easily discovered, accessed and utilised is the ultimate goal.</a:t>
            </a:r>
            <a:endParaRPr sz="2200"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❖"/>
            </a:pPr>
            <a:r>
              <a:rPr lang="en-GB" sz="2200"/>
              <a:t>Some </a:t>
            </a:r>
            <a:r>
              <a:rPr lang="en-GB" sz="2200"/>
              <a:t>aspects</a:t>
            </a:r>
            <a:r>
              <a:rPr lang="en-GB" sz="2200"/>
              <a:t> of the strategy directly related to WGISS:</a:t>
            </a:r>
            <a:endParaRPr sz="2200"/>
          </a:p>
          <a:p>
            <a:pPr indent="-368300" lvl="1" marL="914400" rtl="0" algn="l">
              <a:spcBef>
                <a:spcPts val="1000"/>
              </a:spcBef>
              <a:spcAft>
                <a:spcPts val="0"/>
              </a:spcAft>
              <a:buSzPts val="2200"/>
              <a:buChar char="▪"/>
            </a:pPr>
            <a:r>
              <a:rPr lang="en-GB" sz="2200"/>
              <a:t>Maximising the discoverability and accessibility of CEOS-ARD by getting CEOS-ARD in the cloud, easily identifiable, discoverable, accessible, and in close proximity to users and their tools, and ensuring maximum ‘machine-to-machine’ functionality.</a:t>
            </a:r>
            <a:endParaRPr sz="2200"/>
          </a:p>
          <a:p>
            <a:pPr indent="-368300" lvl="1" marL="914400" rtl="0" algn="l">
              <a:spcBef>
                <a:spcPts val="1000"/>
              </a:spcBef>
              <a:spcAft>
                <a:spcPts val="1000"/>
              </a:spcAft>
              <a:buSzPts val="2200"/>
              <a:buChar char="▪"/>
            </a:pPr>
            <a:r>
              <a:rPr lang="en-GB" sz="2200"/>
              <a:t>Advancing interoperability of CEOS-ARD by leveraging the CEOS Interoperability Framework and its principles.</a:t>
            </a:r>
            <a:r>
              <a:rPr lang="en-GB" sz="2200"/>
              <a:t> </a:t>
            </a:r>
            <a:endParaRPr sz="2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3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CEOS-ARD Strategy 2024</a:t>
            </a:r>
            <a:endParaRPr/>
          </a:p>
        </p:txBody>
      </p:sp>
      <p:sp>
        <p:nvSpPr>
          <p:cNvPr id="414" name="Google Shape;414;p43"/>
          <p:cNvSpPr txBox="1"/>
          <p:nvPr>
            <p:ph idx="1" type="body"/>
          </p:nvPr>
        </p:nvSpPr>
        <p:spPr>
          <a:xfrm>
            <a:off x="176050" y="1296250"/>
            <a:ext cx="10725600" cy="511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000"/>
              <a:t>The Strategy activities are categorised into five broad themes:</a:t>
            </a:r>
            <a:endParaRPr sz="3000"/>
          </a:p>
          <a:p>
            <a:pPr indent="-419100" lvl="1" marL="914400" rtl="0" algn="l">
              <a:spcBef>
                <a:spcPts val="1000"/>
              </a:spcBef>
              <a:spcAft>
                <a:spcPts val="0"/>
              </a:spcAft>
              <a:buSzPts val="3000"/>
              <a:buAutoNum type="arabicPeriod"/>
            </a:pPr>
            <a:r>
              <a:rPr lang="en-GB" sz="3000"/>
              <a:t>CEOS-ARD Availability, Product Diversity, and Representation</a:t>
            </a:r>
            <a:endParaRPr sz="3000"/>
          </a:p>
          <a:p>
            <a:pPr indent="-419100" lvl="1" marL="914400" rtl="0" algn="l">
              <a:spcBef>
                <a:spcPts val="1000"/>
              </a:spcBef>
              <a:spcAft>
                <a:spcPts val="0"/>
              </a:spcAft>
              <a:buSzPts val="3000"/>
              <a:buAutoNum type="arabicPeriod"/>
            </a:pPr>
            <a:r>
              <a:rPr b="1" lang="en-GB" sz="3000" u="sng"/>
              <a:t>Framework and Specification Advancement</a:t>
            </a:r>
            <a:endParaRPr b="1" sz="3000" u="sng"/>
          </a:p>
          <a:p>
            <a:pPr indent="-419100" lvl="1" marL="914400" rtl="0" algn="l">
              <a:spcBef>
                <a:spcPts val="1000"/>
              </a:spcBef>
              <a:spcAft>
                <a:spcPts val="0"/>
              </a:spcAft>
              <a:buSzPts val="3000"/>
              <a:buAutoNum type="arabicPeriod"/>
            </a:pPr>
            <a:r>
              <a:rPr b="1" lang="en-GB" sz="3000" u="sng"/>
              <a:t>Discovery, Access, Utilisation, and Interoperability</a:t>
            </a:r>
            <a:endParaRPr b="1" sz="3000" u="sng"/>
          </a:p>
          <a:p>
            <a:pPr indent="-419100" lvl="1" marL="914400" rtl="0" algn="l">
              <a:spcBef>
                <a:spcPts val="1000"/>
              </a:spcBef>
              <a:spcAft>
                <a:spcPts val="0"/>
              </a:spcAft>
              <a:buSzPts val="3000"/>
              <a:buAutoNum type="arabicPeriod"/>
            </a:pPr>
            <a:r>
              <a:rPr lang="en-GB" sz="3000"/>
              <a:t>Community Engagement</a:t>
            </a:r>
            <a:endParaRPr sz="3000"/>
          </a:p>
          <a:p>
            <a:pPr indent="-419100" lvl="1" marL="914400" rtl="0" algn="l">
              <a:spcBef>
                <a:spcPts val="1000"/>
              </a:spcBef>
              <a:spcAft>
                <a:spcPts val="1000"/>
              </a:spcAft>
              <a:buSzPts val="3000"/>
              <a:buAutoNum type="arabicPeriod"/>
            </a:pPr>
            <a:r>
              <a:rPr lang="en-GB" sz="3000"/>
              <a:t>Research, Test Cases, and Pilot Activities</a:t>
            </a:r>
            <a:endParaRPr sz="3000"/>
          </a:p>
        </p:txBody>
      </p:sp>
      <p:cxnSp>
        <p:nvCxnSpPr>
          <p:cNvPr id="415" name="Google Shape;415;p43"/>
          <p:cNvCxnSpPr/>
          <p:nvPr/>
        </p:nvCxnSpPr>
        <p:spPr>
          <a:xfrm flipH="1">
            <a:off x="9291200" y="2470150"/>
            <a:ext cx="362700" cy="5304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16" name="Google Shape;416;p43"/>
          <p:cNvSpPr txBox="1"/>
          <p:nvPr/>
        </p:nvSpPr>
        <p:spPr>
          <a:xfrm>
            <a:off x="9312850" y="1974375"/>
            <a:ext cx="2879100" cy="495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/>
              <a:t>WGISS support key!</a:t>
            </a:r>
            <a:endParaRPr b="1" sz="2200"/>
          </a:p>
        </p:txBody>
      </p:sp>
      <p:cxnSp>
        <p:nvCxnSpPr>
          <p:cNvPr id="417" name="Google Shape;417;p43"/>
          <p:cNvCxnSpPr>
            <a:stCxn id="416" idx="2"/>
          </p:cNvCxnSpPr>
          <p:nvPr/>
        </p:nvCxnSpPr>
        <p:spPr>
          <a:xfrm flipH="1">
            <a:off x="10123600" y="2470275"/>
            <a:ext cx="628800" cy="8022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4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/>
              <a:t>2: CEOS-ARD Framework and Specification Advancement</a:t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CEOS-ARD Strategy 2024</a:t>
            </a:r>
            <a:endParaRPr sz="1800"/>
          </a:p>
        </p:txBody>
      </p:sp>
      <p:sp>
        <p:nvSpPr>
          <p:cNvPr id="423" name="Google Shape;423;p44"/>
          <p:cNvSpPr txBox="1"/>
          <p:nvPr>
            <p:ph idx="1" type="body"/>
          </p:nvPr>
        </p:nvSpPr>
        <p:spPr>
          <a:xfrm>
            <a:off x="176050" y="1296250"/>
            <a:ext cx="11707800" cy="511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SzPts val="1700"/>
              <a:buChar char="❖"/>
            </a:pPr>
            <a:r>
              <a:rPr b="1" lang="en-GB" sz="1700"/>
              <a:t>2.1: Evolution of the CEOS-ARD Framework</a:t>
            </a:r>
            <a:endParaRPr b="1" sz="1700"/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SzPts val="1700"/>
              <a:buChar char="❖"/>
            </a:pPr>
            <a:r>
              <a:rPr b="1" lang="en-GB" sz="1700"/>
              <a:t>2.1.1: Issues with CEOS-ARD replica datasets, confirming authenticity, and inherited CEOS-ARD compliance</a:t>
            </a:r>
            <a:endParaRPr b="1" sz="1700"/>
          </a:p>
          <a:p>
            <a:pPr indent="-336550" lvl="1" marL="914400" rtl="0" algn="l">
              <a:spcBef>
                <a:spcPts val="1000"/>
              </a:spcBef>
              <a:spcAft>
                <a:spcPts val="0"/>
              </a:spcAft>
              <a:buSzPts val="1700"/>
              <a:buChar char="▪"/>
            </a:pPr>
            <a:r>
              <a:rPr lang="en-GB" sz="1700"/>
              <a:t>M</a:t>
            </a:r>
            <a:r>
              <a:rPr lang="en-GB" sz="1700"/>
              <a:t>echanism for mirrored datasets; inherit CEOS-ARD compliance; testing authenticity and compliance of copies; identifying original source of CEOS-ARD compliance</a:t>
            </a:r>
            <a:endParaRPr sz="1700"/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SzPts val="1700"/>
              <a:buChar char="❖"/>
            </a:pPr>
            <a:r>
              <a:rPr b="1" lang="en-GB" sz="1700"/>
              <a:t>2.1.2: CEOS-ARD product Levels</a:t>
            </a:r>
            <a:endParaRPr b="1" sz="1700"/>
          </a:p>
          <a:p>
            <a:pPr indent="-336550" lvl="1" marL="914400" rtl="0" algn="l">
              <a:spcBef>
                <a:spcPts val="1000"/>
              </a:spcBef>
              <a:spcAft>
                <a:spcPts val="0"/>
              </a:spcAft>
              <a:buSzPts val="1700"/>
              <a:buChar char="▪"/>
            </a:pPr>
            <a:r>
              <a:rPr lang="en-GB" sz="1700"/>
              <a:t>A Revised Processing Level Scheme For Earth Observation Data (Strobl, 2023) (http://doi.org/10.2760/46796).</a:t>
            </a:r>
            <a:endParaRPr sz="1700"/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SzPts val="1700"/>
              <a:buChar char="❖"/>
            </a:pPr>
            <a:r>
              <a:rPr b="1" lang="en-GB" sz="1700"/>
              <a:t>2.1.3: Terminology</a:t>
            </a:r>
            <a:endParaRPr b="1" sz="1700"/>
          </a:p>
          <a:p>
            <a:pPr indent="-336550" lvl="1" marL="914400" rtl="0" algn="l">
              <a:spcBef>
                <a:spcPts val="1000"/>
              </a:spcBef>
              <a:spcAft>
                <a:spcPts val="0"/>
              </a:spcAft>
              <a:buSzPts val="1700"/>
              <a:buChar char="▪"/>
            </a:pPr>
            <a:r>
              <a:rPr lang="en-GB" sz="1700"/>
              <a:t>C</a:t>
            </a:r>
            <a:r>
              <a:rPr lang="en-GB" sz="1700"/>
              <a:t>onsistent terminology across PFS and Framework, leverage conventions of WGCV and WGISS</a:t>
            </a:r>
            <a:endParaRPr sz="1700"/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SzPts val="1700"/>
              <a:buChar char="❖"/>
            </a:pPr>
            <a:r>
              <a:rPr b="1" lang="en-GB" sz="1700"/>
              <a:t>2.1.5: Product Family Specification and CEOS-ARD Product Version Control</a:t>
            </a:r>
            <a:endParaRPr b="1" sz="1700"/>
          </a:p>
          <a:p>
            <a:pPr indent="-336550" lvl="1" marL="914400" rtl="0" algn="l">
              <a:spcBef>
                <a:spcPts val="1000"/>
              </a:spcBef>
              <a:spcAft>
                <a:spcPts val="0"/>
              </a:spcAft>
              <a:buSzPts val="1700"/>
              <a:buChar char="▪"/>
            </a:pPr>
            <a:r>
              <a:rPr lang="en-GB" sz="1700"/>
              <a:t>P</a:t>
            </a:r>
            <a:r>
              <a:rPr lang="en-GB" sz="1700"/>
              <a:t>rocess to manage PFS updates and impact on previously completed assessments</a:t>
            </a:r>
            <a:endParaRPr sz="1700"/>
          </a:p>
          <a:p>
            <a:pPr indent="-336550" lvl="1" marL="914400" rtl="0" algn="l">
              <a:spcBef>
                <a:spcPts val="1000"/>
              </a:spcBef>
              <a:spcAft>
                <a:spcPts val="0"/>
              </a:spcAft>
              <a:buSzPts val="1700"/>
              <a:buChar char="▪"/>
            </a:pPr>
            <a:r>
              <a:rPr lang="en-GB" sz="1700"/>
              <a:t>How are changes to Specificationss best communicated to data providers?</a:t>
            </a:r>
            <a:endParaRPr sz="1700"/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SzPts val="1700"/>
              <a:buChar char="❖"/>
            </a:pPr>
            <a:r>
              <a:rPr b="1" lang="en-GB" sz="1700"/>
              <a:t>2.2 Metadata specifications for optical specifications</a:t>
            </a:r>
            <a:endParaRPr b="1" sz="1700"/>
          </a:p>
          <a:p>
            <a:pPr indent="-336550" lvl="1" marL="914400" rtl="0" algn="l">
              <a:spcBef>
                <a:spcPts val="1000"/>
              </a:spcBef>
              <a:spcAft>
                <a:spcPts val="0"/>
              </a:spcAft>
              <a:buSzPts val="1700"/>
              <a:buChar char="▪"/>
            </a:pPr>
            <a:r>
              <a:rPr lang="en-GB" sz="1700"/>
              <a:t>E</a:t>
            </a:r>
            <a:r>
              <a:rPr lang="en-GB" sz="1700"/>
              <a:t>xpansion of the CEOS-ARD metadata specification concept</a:t>
            </a:r>
            <a:endParaRPr sz="1700"/>
          </a:p>
          <a:p>
            <a:pPr indent="-336550" lvl="1" marL="914400" rtl="0" algn="l">
              <a:spcBef>
                <a:spcPts val="1000"/>
              </a:spcBef>
              <a:spcAft>
                <a:spcPts val="1000"/>
              </a:spcAft>
              <a:buSzPts val="1700"/>
              <a:buChar char="▪"/>
            </a:pPr>
            <a:r>
              <a:rPr lang="en-GB" sz="1700"/>
              <a:t>Mapping / alignment of the PFS parameters to existing metadata specifications.</a:t>
            </a:r>
            <a:endParaRPr sz="17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5"/>
          <p:cNvSpPr txBox="1"/>
          <p:nvPr>
            <p:ph idx="1" type="body"/>
          </p:nvPr>
        </p:nvSpPr>
        <p:spPr>
          <a:xfrm>
            <a:off x="176050" y="1296250"/>
            <a:ext cx="10725600" cy="511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❖"/>
            </a:pPr>
            <a:r>
              <a:rPr b="1" lang="en-GB" sz="1400"/>
              <a:t>3.1: Embrace the CEOS Interoperability Framework</a:t>
            </a:r>
            <a:endParaRPr b="1" sz="1400"/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Char char="▪"/>
            </a:pPr>
            <a:r>
              <a:rPr lang="en-GB" sz="1400"/>
              <a:t>Broadly, look to the WGISS Interoperability Framework for guidance on improving CEOS-ARD interoperability</a:t>
            </a:r>
            <a:r>
              <a:rPr lang="en-GB" sz="1400"/>
              <a:t>.</a:t>
            </a:r>
            <a:endParaRPr sz="1400"/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Char char="▪"/>
            </a:pPr>
            <a:r>
              <a:rPr lang="en-GB" sz="1400"/>
              <a:t>LSI-VC looking to identify gaps over the coming year.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❖"/>
            </a:pPr>
            <a:r>
              <a:rPr b="1" lang="en-GB" sz="1400"/>
              <a:t>3.2: Adoption of cloud native technologies and facilitate machine-to-machine access and utilisation</a:t>
            </a:r>
            <a:endParaRPr b="1" sz="1400"/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Char char="▪"/>
            </a:pPr>
            <a:r>
              <a:rPr lang="en-GB" sz="1400"/>
              <a:t>Updates to CEOS-ARD to promote machine-to-machine processes; mechanisms for ‘pushing’ updates about CEOS-ARD datasets; continued evolution of the CEOS-ARD STAC Extension, etc.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❖"/>
            </a:pPr>
            <a:r>
              <a:rPr b="1" lang="en-GB" sz="1400"/>
              <a:t>3.4 CEOS-ARD discoverability and branding</a:t>
            </a:r>
            <a:endParaRPr b="1" sz="1400"/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Char char="▪"/>
            </a:pPr>
            <a:r>
              <a:rPr lang="en-GB" sz="1400"/>
              <a:t>Increase the visibility and accessibility of CEOS-ARD datasets; leverage agency platforms; work with WGISS, the CEOS MIM Database team, and others across CEOS Agencies (e.g., ESA TPM, NASA DAAC, GES DISC, CDSE, etc.) to better promote the availability of CEOS-ARD in a consistent manner, with clear consistent branding, supporting documentation, etc.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❖"/>
            </a:pPr>
            <a:r>
              <a:rPr b="1" lang="en-GB" sz="1400"/>
              <a:t>3.5: CEOS-ARD on the cloud</a:t>
            </a:r>
            <a:endParaRPr b="1" sz="1400"/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Char char="▪"/>
            </a:pPr>
            <a:r>
              <a:rPr lang="en-GB" sz="1400"/>
              <a:t>Like 3.4 but with a focus on the commercial cloud ecosystem; engage with key cloud providers to ensure CEOS-ARD is promoted on their platforms where applicable and appropriately tagged using the CEOS-ARD logo and branding, etc.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❖"/>
            </a:pPr>
            <a:r>
              <a:rPr b="1" lang="en-GB" sz="1400"/>
              <a:t>3.6 Technical Advisory Notes</a:t>
            </a:r>
            <a:endParaRPr b="1" sz="1400"/>
          </a:p>
          <a:p>
            <a:pPr indent="-317500" lvl="1" marL="914400" rtl="0" algn="l">
              <a:spcBef>
                <a:spcPts val="1000"/>
              </a:spcBef>
              <a:spcAft>
                <a:spcPts val="1000"/>
              </a:spcAft>
              <a:buSzPts val="1400"/>
              <a:buChar char="▪"/>
            </a:pPr>
            <a:r>
              <a:rPr lang="en-GB" sz="1400"/>
              <a:t>M</a:t>
            </a:r>
            <a:r>
              <a:rPr lang="en-GB" sz="1400"/>
              <a:t>ore specific implementation guidance while retaining flexibility in the non-prescriptive baseline provided by the PFS. e.g., on STAC, COGs, HDF5/netCDF, Zarr. Recommending guidelines for publishing source code whenever possible, suggesting succinct algorithm taxonomy/categorization to make it easier to advertise what algorithms were applied and in which order, etc.</a:t>
            </a:r>
            <a:endParaRPr sz="1400"/>
          </a:p>
        </p:txBody>
      </p:sp>
      <p:sp>
        <p:nvSpPr>
          <p:cNvPr id="429" name="Google Shape;429;p45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/>
              <a:t>3: Discovery, Access, Utilisation, and Interoperability</a:t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CEOS-ARD Strategy 2024</a:t>
            </a:r>
            <a:endParaRPr sz="1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6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CEOS-ARD Strategy 2024</a:t>
            </a:r>
            <a:endParaRPr/>
          </a:p>
        </p:txBody>
      </p:sp>
      <p:sp>
        <p:nvSpPr>
          <p:cNvPr id="435" name="Google Shape;435;p46"/>
          <p:cNvSpPr txBox="1"/>
          <p:nvPr>
            <p:ph idx="1" type="body"/>
          </p:nvPr>
        </p:nvSpPr>
        <p:spPr>
          <a:xfrm>
            <a:off x="176050" y="1296250"/>
            <a:ext cx="10725600" cy="511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500"/>
              <a:t>All this is to say:</a:t>
            </a:r>
            <a:endParaRPr sz="2500"/>
          </a:p>
          <a:p>
            <a:pPr indent="-3873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500"/>
              <a:buChar char="❖"/>
            </a:pPr>
            <a:r>
              <a:rPr lang="en-GB" sz="2500"/>
              <a:t>There is a lot of overlap with what we want to achieve with CEOS-ARD and what WGISS does</a:t>
            </a:r>
            <a:endParaRPr sz="2500"/>
          </a:p>
          <a:p>
            <a:pPr indent="-3873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500"/>
              <a:buChar char="❖"/>
            </a:pPr>
            <a:r>
              <a:rPr lang="en-GB" sz="2500"/>
              <a:t>We need WGISS help – particularly on Discovery, Access, Utilisation, and Interoperability aspects of CEOS-ARD</a:t>
            </a:r>
            <a:endParaRPr sz="2500"/>
          </a:p>
          <a:p>
            <a:pPr indent="-3873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500"/>
              <a:buChar char="❖"/>
            </a:pPr>
            <a:r>
              <a:rPr lang="en-GB" sz="2500"/>
              <a:t>Also need help understanding and fitting effectively with the CEOS Interoperability Framework</a:t>
            </a:r>
            <a:endParaRPr sz="2500"/>
          </a:p>
          <a:p>
            <a:pPr indent="-3873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500"/>
              <a:buChar char="❖"/>
            </a:pPr>
            <a:r>
              <a:rPr lang="en-GB" sz="2500"/>
              <a:t>Need clear delineation of responsibilities and lines of comms</a:t>
            </a:r>
            <a:endParaRPr sz="2500"/>
          </a:p>
          <a:p>
            <a:pPr indent="-3873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500"/>
              <a:buChar char="❖"/>
            </a:pPr>
            <a:r>
              <a:rPr lang="en-GB" sz="2500"/>
              <a:t>WGISS input on the CEOS-ARD Strategy is welcome (</a:t>
            </a:r>
            <a:r>
              <a:rPr lang="en-GB" sz="2500" u="sng">
                <a:solidFill>
                  <a:schemeClr val="hlink"/>
                </a:solidFill>
                <a:hlinkClick r:id="rId3"/>
              </a:rPr>
              <a:t>DRAFT</a:t>
            </a:r>
            <a:r>
              <a:rPr lang="en-GB" sz="2500"/>
              <a:t>)</a:t>
            </a:r>
            <a:endParaRPr sz="2500"/>
          </a:p>
          <a:p>
            <a:pPr indent="-3873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500"/>
              <a:buChar char="❖"/>
            </a:pPr>
            <a:r>
              <a:rPr lang="en-GB" sz="2500"/>
              <a:t>How do we best work these aspects collaboratively?</a:t>
            </a:r>
            <a:endParaRPr sz="25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5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7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3"/>
              </a:rPr>
              <a:t>ceos.org/ard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4"/>
              </a:rPr>
              <a:t>CEOS-ARD Newsletter Sign-up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/>
              <a:t>	Past issues: </a:t>
            </a:r>
            <a:r>
              <a:rPr lang="en-GB" sz="2300" u="sng">
                <a:solidFill>
                  <a:schemeClr val="hlink"/>
                </a:solidFill>
                <a:hlinkClick r:id="rId5"/>
              </a:rPr>
              <a:t>https://ceos.org/ceos-ard-newsletter/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6"/>
              </a:rPr>
              <a:t>https://twitter.com/CEOSARD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/>
              <a:t>Contacts: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7"/>
              </a:rPr>
              <a:t>Ferran.Gascon@esa.int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8"/>
              </a:rPr>
              <a:t>matthew@symbioscomms.com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9"/>
              </a:rPr>
              <a:t>ard-contact@lists.ceos.org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/>
              <a:t> </a:t>
            </a:r>
            <a:endParaRPr sz="2300"/>
          </a:p>
        </p:txBody>
      </p:sp>
      <p:sp>
        <p:nvSpPr>
          <p:cNvPr id="441" name="Google Shape;441;p47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More information</a:t>
            </a:r>
            <a:endParaRPr/>
          </a:p>
        </p:txBody>
      </p:sp>
      <p:pic>
        <p:nvPicPr>
          <p:cNvPr id="442" name="Google Shape;442;p4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328847" y="1851198"/>
            <a:ext cx="2228203" cy="267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73958" y="1505125"/>
            <a:ext cx="2217073" cy="267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4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416575" y="1207075"/>
            <a:ext cx="2217073" cy="267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4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962100" y="4054075"/>
            <a:ext cx="2099625" cy="225463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8"/>
          <p:cNvSpPr txBox="1"/>
          <p:nvPr>
            <p:ph type="title"/>
          </p:nvPr>
        </p:nvSpPr>
        <p:spPr>
          <a:xfrm>
            <a:off x="176047" y="1166538"/>
            <a:ext cx="61572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/>
              <a:t>Thank you!</a:t>
            </a:r>
            <a:endParaRPr sz="75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sz="75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9"/>
          <p:cNvSpPr txBox="1"/>
          <p:nvPr>
            <p:ph type="title"/>
          </p:nvPr>
        </p:nvSpPr>
        <p:spPr>
          <a:xfrm>
            <a:off x="176051" y="175950"/>
            <a:ext cx="91047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800"/>
              <a:t>CEOS-ARD Oversight Group </a:t>
            </a:r>
            <a:r>
              <a:rPr lang="en-GB" sz="3800"/>
              <a:t>Members</a:t>
            </a:r>
            <a:endParaRPr sz="3800"/>
          </a:p>
        </p:txBody>
      </p:sp>
      <p:sp>
        <p:nvSpPr>
          <p:cNvPr id="456" name="Google Shape;456;p49"/>
          <p:cNvSpPr txBox="1"/>
          <p:nvPr/>
        </p:nvSpPr>
        <p:spPr>
          <a:xfrm>
            <a:off x="1411050" y="1179100"/>
            <a:ext cx="9369900" cy="44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51435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Ferran Gascon (Lead)						SIT Chair Team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1435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Matthew Steventon						Secretariat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1435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Andreia Siqueira							LSI-VC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1435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Steve Labahn							LSI-VC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1435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Peter Strobl								LSI-VC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1435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Maycira Costa							OCR-VC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1435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 Higgins							OST-VC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1435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 Armstrong							SST-VC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1435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Chris Kidd								P-VC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1435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Barry Lefer								AC-VC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1435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Medhavy Thankappan					WGCV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1435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Philippe Goryl							WGCV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1435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Makoto Natsuisaka						WGISS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1435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Jorge Del Rio Vera						WGCapD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49"/>
          <p:cNvSpPr txBox="1"/>
          <p:nvPr/>
        </p:nvSpPr>
        <p:spPr>
          <a:xfrm>
            <a:off x="1411050" y="5942450"/>
            <a:ext cx="9212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Mailing list</a:t>
            </a:r>
            <a:r>
              <a:rPr b="1" lang="en-GB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ard-oversight-group@lists.ceos.org</a:t>
            </a:r>
            <a:endParaRPr b="1"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4"/>
          <p:cNvSpPr txBox="1"/>
          <p:nvPr>
            <p:ph type="title"/>
          </p:nvPr>
        </p:nvSpPr>
        <p:spPr>
          <a:xfrm>
            <a:off x="2374232" y="163399"/>
            <a:ext cx="7819200" cy="1143300"/>
          </a:xfrm>
          <a:prstGeom prst="rect">
            <a:avLst/>
          </a:prstGeom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Motivations</a:t>
            </a:r>
            <a:endParaRPr/>
          </a:p>
        </p:txBody>
      </p:sp>
      <p:pic>
        <p:nvPicPr>
          <p:cNvPr id="318" name="Google Shape;31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6525" y="0"/>
            <a:ext cx="12900726" cy="6929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5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Motivations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35"/>
          <p:cNvSpPr txBox="1"/>
          <p:nvPr>
            <p:ph idx="1" type="body"/>
          </p:nvPr>
        </p:nvSpPr>
        <p:spPr>
          <a:xfrm>
            <a:off x="176044" y="1215800"/>
            <a:ext cx="11664900" cy="487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9100" lvl="0" marL="609600" rtl="0" algn="l">
              <a:spcBef>
                <a:spcPts val="1000"/>
              </a:spcBef>
              <a:spcAft>
                <a:spcPts val="0"/>
              </a:spcAft>
              <a:buClr>
                <a:srgbClr val="CC0000"/>
              </a:buClr>
              <a:buSzPts val="1800"/>
              <a:buChar char="❖"/>
            </a:pPr>
            <a:r>
              <a:rPr lang="en-GB" sz="2600">
                <a:solidFill>
                  <a:srgbClr val="CC0000"/>
                </a:solidFill>
              </a:rPr>
              <a:t>Easing the use of satellite EO data to reach </a:t>
            </a:r>
            <a:r>
              <a:rPr lang="en-GB" sz="2600" u="sng">
                <a:solidFill>
                  <a:srgbClr val="CC0000"/>
                </a:solidFill>
              </a:rPr>
              <a:t>new non-expert users</a:t>
            </a:r>
            <a:r>
              <a:rPr lang="en-GB" sz="2600">
                <a:solidFill>
                  <a:srgbClr val="CC0000"/>
                </a:solidFill>
              </a:rPr>
              <a:t> and increase data uptake and use</a:t>
            </a:r>
            <a:endParaRPr sz="2600">
              <a:solidFill>
                <a:srgbClr val="CC0000"/>
              </a:solidFill>
            </a:endParaRPr>
          </a:p>
          <a:p>
            <a:pPr indent="-419100" lvl="0" marL="609600" rtl="0" algn="l"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en-GB" sz="2600"/>
              <a:t>Provision of analysis-ready geophysical measurements</a:t>
            </a:r>
            <a:endParaRPr sz="2600"/>
          </a:p>
          <a:p>
            <a:pPr indent="-419100" lvl="0" marL="609600" rtl="0" algn="l"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en-GB" sz="2600"/>
              <a:t>Reduce pre-processing burden for users</a:t>
            </a:r>
            <a:endParaRPr sz="2600"/>
          </a:p>
          <a:p>
            <a:pPr indent="-419100" lvl="1" marL="1219200" rtl="0" algn="l">
              <a:spcBef>
                <a:spcPts val="1000"/>
              </a:spcBef>
              <a:spcAft>
                <a:spcPts val="0"/>
              </a:spcAft>
              <a:buSzPts val="1800"/>
              <a:buChar char="▪"/>
            </a:pPr>
            <a:r>
              <a:rPr lang="en-GB" sz="2100"/>
              <a:t>Facilitate analysis in the cloud</a:t>
            </a:r>
            <a:endParaRPr sz="2100"/>
          </a:p>
          <a:p>
            <a:pPr indent="-419100" lvl="1" marL="1219200" rtl="0" algn="l">
              <a:spcBef>
                <a:spcPts val="1000"/>
              </a:spcBef>
              <a:spcAft>
                <a:spcPts val="0"/>
              </a:spcAft>
              <a:buSzPts val="1800"/>
              <a:buChar char="▪"/>
            </a:pPr>
            <a:r>
              <a:rPr lang="en-GB" sz="2100"/>
              <a:t>Reduce egress and processing</a:t>
            </a:r>
            <a:endParaRPr sz="2100"/>
          </a:p>
          <a:p>
            <a:pPr indent="-419100" lvl="0" marL="609600" rtl="0" algn="l"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en-GB" sz="2600"/>
              <a:t>Provide a first step for interoperability </a:t>
            </a:r>
            <a:endParaRPr sz="2600"/>
          </a:p>
          <a:p>
            <a:pPr indent="-419100" lvl="1" marL="1219200" rtl="0" algn="l">
              <a:spcBef>
                <a:spcPts val="1000"/>
              </a:spcBef>
              <a:spcAft>
                <a:spcPts val="0"/>
              </a:spcAft>
              <a:buSzPts val="1800"/>
              <a:buChar char="▪"/>
            </a:pPr>
            <a:r>
              <a:rPr lang="en-GB" sz="2100"/>
              <a:t>Open and transparent</a:t>
            </a:r>
            <a:endParaRPr sz="2100"/>
          </a:p>
          <a:p>
            <a:pPr indent="-419100" lvl="1" marL="1219200" rtl="0" algn="l">
              <a:spcBef>
                <a:spcPts val="1000"/>
              </a:spcBef>
              <a:spcAft>
                <a:spcPts val="0"/>
              </a:spcAft>
              <a:buSzPts val="1800"/>
              <a:buChar char="▪"/>
            </a:pPr>
            <a:r>
              <a:rPr lang="en-GB" sz="2100"/>
              <a:t>Common starting point; consistency</a:t>
            </a:r>
            <a:endParaRPr sz="2100"/>
          </a:p>
          <a:p>
            <a:pPr indent="-419100" lvl="0" marL="609600" rtl="0" algn="l"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en-GB" sz="2600"/>
              <a:t>Promote clear documentation of processing steps</a:t>
            </a:r>
            <a:endParaRPr sz="2600"/>
          </a:p>
          <a:p>
            <a:pPr indent="-419100" lvl="0" marL="609600" rtl="0" algn="l"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en-GB" sz="2600"/>
              <a:t>Capitalise on space agency expertise and experience</a:t>
            </a:r>
            <a:endParaRPr sz="2600"/>
          </a:p>
          <a:p>
            <a:pPr indent="-419100" lvl="1" marL="1219200" rtl="0" algn="l">
              <a:spcBef>
                <a:spcPts val="1000"/>
              </a:spcBef>
              <a:spcAft>
                <a:spcPts val="1000"/>
              </a:spcAft>
              <a:buSzPts val="1800"/>
              <a:buChar char="▪"/>
            </a:pPr>
            <a:r>
              <a:rPr lang="en-GB" sz="2100"/>
              <a:t>Best available science and high quality processes</a:t>
            </a:r>
            <a:endParaRPr sz="21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6"/>
          <p:cNvSpPr txBox="1"/>
          <p:nvPr>
            <p:ph type="title"/>
          </p:nvPr>
        </p:nvSpPr>
        <p:spPr>
          <a:xfrm>
            <a:off x="2374232" y="163399"/>
            <a:ext cx="7819200" cy="1143300"/>
          </a:xfrm>
          <a:prstGeom prst="rect">
            <a:avLst/>
          </a:prstGeom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Current </a:t>
            </a:r>
            <a:r>
              <a:rPr lang="en-GB">
                <a:solidFill>
                  <a:srgbClr val="CC0000"/>
                </a:solidFill>
              </a:rPr>
              <a:t>+ In-development</a:t>
            </a:r>
            <a:r>
              <a:rPr lang="en-GB"/>
              <a:t> CEOS-ARD Specifications</a:t>
            </a:r>
            <a:endParaRPr/>
          </a:p>
        </p:txBody>
      </p:sp>
      <p:sp>
        <p:nvSpPr>
          <p:cNvPr id="330" name="Google Shape;330;p36"/>
          <p:cNvSpPr txBox="1"/>
          <p:nvPr/>
        </p:nvSpPr>
        <p:spPr>
          <a:xfrm>
            <a:off x="1200882" y="2060210"/>
            <a:ext cx="2913000" cy="8640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Land</a:t>
            </a:r>
            <a:endParaRPr b="1"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36"/>
          <p:cNvSpPr txBox="1"/>
          <p:nvPr/>
        </p:nvSpPr>
        <p:spPr>
          <a:xfrm>
            <a:off x="1161925" y="2868100"/>
            <a:ext cx="3679200" cy="14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Optical</a:t>
            </a:r>
            <a:endParaRPr sz="1800" u="sng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Surface Reflectance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Surface Temperature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Nighttime Lights Surface Radiance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LiDAR Terrain and Canopy Top Height</a:t>
            </a:r>
            <a:endParaRPr sz="18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Radar</a:t>
            </a:r>
            <a:endParaRPr sz="1800" u="sng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Normalised Radar Backscatter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Polarimetric Radar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Geocoded Single-Look Complex (GSLC)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Interferometric Radar (INSAR)</a:t>
            </a:r>
            <a:endParaRPr sz="18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36"/>
          <p:cNvSpPr/>
          <p:nvPr/>
        </p:nvSpPr>
        <p:spPr>
          <a:xfrm flipH="1">
            <a:off x="905124" y="1765701"/>
            <a:ext cx="3551100" cy="277500"/>
          </a:xfrm>
          <a:prstGeom prst="parallelogram">
            <a:avLst>
              <a:gd fmla="val 96952" name="adj"/>
            </a:avLst>
          </a:prstGeom>
          <a:solidFill>
            <a:srgbClr val="0B774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  </a:t>
            </a:r>
            <a:endParaRPr sz="1900"/>
          </a:p>
        </p:txBody>
      </p:sp>
      <p:sp>
        <p:nvSpPr>
          <p:cNvPr id="333" name="Google Shape;333;p36"/>
          <p:cNvSpPr/>
          <p:nvPr/>
        </p:nvSpPr>
        <p:spPr>
          <a:xfrm>
            <a:off x="905346" y="2063412"/>
            <a:ext cx="3551100" cy="277500"/>
          </a:xfrm>
          <a:prstGeom prst="parallelogram">
            <a:avLst>
              <a:gd fmla="val 96952" name="adj"/>
            </a:avLst>
          </a:prstGeom>
          <a:solidFill>
            <a:srgbClr val="08563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36"/>
          <p:cNvSpPr txBox="1"/>
          <p:nvPr/>
        </p:nvSpPr>
        <p:spPr>
          <a:xfrm>
            <a:off x="4508551" y="2060200"/>
            <a:ext cx="3139800" cy="8640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Inland and Coastal Waters</a:t>
            </a:r>
            <a:endParaRPr b="1"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36"/>
          <p:cNvSpPr txBox="1"/>
          <p:nvPr/>
        </p:nvSpPr>
        <p:spPr>
          <a:xfrm>
            <a:off x="4469591" y="2944301"/>
            <a:ext cx="2991300" cy="14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Aquatic Reflectance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36"/>
          <p:cNvSpPr/>
          <p:nvPr/>
        </p:nvSpPr>
        <p:spPr>
          <a:xfrm flipH="1">
            <a:off x="4212784" y="1765701"/>
            <a:ext cx="3551100" cy="277500"/>
          </a:xfrm>
          <a:prstGeom prst="parallelogram">
            <a:avLst>
              <a:gd fmla="val 96952" name="adj"/>
            </a:avLst>
          </a:prstGeom>
          <a:solidFill>
            <a:srgbClr val="29BEC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  </a:t>
            </a:r>
            <a:endParaRPr sz="1900"/>
          </a:p>
        </p:txBody>
      </p:sp>
      <p:sp>
        <p:nvSpPr>
          <p:cNvPr id="337" name="Google Shape;337;p36"/>
          <p:cNvSpPr/>
          <p:nvPr/>
        </p:nvSpPr>
        <p:spPr>
          <a:xfrm>
            <a:off x="4213006" y="2063412"/>
            <a:ext cx="3551100" cy="277500"/>
          </a:xfrm>
          <a:prstGeom prst="parallelogram">
            <a:avLst>
              <a:gd fmla="val 96952" name="adj"/>
            </a:avLst>
          </a:prstGeom>
          <a:solidFill>
            <a:srgbClr val="2198A7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36"/>
          <p:cNvSpPr txBox="1"/>
          <p:nvPr/>
        </p:nvSpPr>
        <p:spPr>
          <a:xfrm>
            <a:off x="7821808" y="2058834"/>
            <a:ext cx="2913000" cy="8640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Oceans</a:t>
            </a:r>
            <a:endParaRPr b="1"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36"/>
          <p:cNvSpPr txBox="1"/>
          <p:nvPr/>
        </p:nvSpPr>
        <p:spPr>
          <a:xfrm>
            <a:off x="7782858" y="2942925"/>
            <a:ext cx="2991300" cy="14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Ocean Radar Backscatter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36"/>
          <p:cNvSpPr/>
          <p:nvPr/>
        </p:nvSpPr>
        <p:spPr>
          <a:xfrm flipH="1">
            <a:off x="7526050" y="1764325"/>
            <a:ext cx="3551100" cy="277500"/>
          </a:xfrm>
          <a:prstGeom prst="parallelogram">
            <a:avLst>
              <a:gd fmla="val 96952" name="adj"/>
            </a:avLst>
          </a:prstGeom>
          <a:solidFill>
            <a:srgbClr val="1155CC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  </a:t>
            </a:r>
            <a:endParaRPr sz="1900"/>
          </a:p>
        </p:txBody>
      </p:sp>
      <p:sp>
        <p:nvSpPr>
          <p:cNvPr id="341" name="Google Shape;341;p36"/>
          <p:cNvSpPr/>
          <p:nvPr/>
        </p:nvSpPr>
        <p:spPr>
          <a:xfrm>
            <a:off x="7526272" y="2062036"/>
            <a:ext cx="3551100" cy="277500"/>
          </a:xfrm>
          <a:prstGeom prst="parallelogram">
            <a:avLst>
              <a:gd fmla="val 96952" name="adj"/>
            </a:avLst>
          </a:prstGeom>
          <a:solidFill>
            <a:srgbClr val="1C4587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2" name="Google Shape;34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1598" y="3296690"/>
            <a:ext cx="685800" cy="79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088" y="4867707"/>
            <a:ext cx="685800" cy="747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5088" y="2878500"/>
            <a:ext cx="685800" cy="79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98675" y="2795350"/>
            <a:ext cx="601150" cy="69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447900" y="2871550"/>
            <a:ext cx="511222" cy="5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75050" y="3859525"/>
            <a:ext cx="6620877" cy="2495764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6"/>
          <p:cNvSpPr txBox="1"/>
          <p:nvPr/>
        </p:nvSpPr>
        <p:spPr>
          <a:xfrm>
            <a:off x="7670006" y="6297100"/>
            <a:ext cx="4953000" cy="14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-GB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http://ceos.org/ard/index.html#specs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9" name="Google Shape;349;p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5102" y="3761799"/>
            <a:ext cx="685800" cy="79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113877" y="4558500"/>
            <a:ext cx="685800" cy="797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106049" y="-185662"/>
            <a:ext cx="12424248" cy="7534627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36"/>
          <p:cNvSpPr txBox="1"/>
          <p:nvPr/>
        </p:nvSpPr>
        <p:spPr>
          <a:xfrm>
            <a:off x="0" y="4022150"/>
            <a:ext cx="2121000" cy="27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Precipitation?</a:t>
            </a:r>
            <a:endParaRPr b="1"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Sea Surface Temperature? </a:t>
            </a:r>
            <a:endParaRPr b="1"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Ocean Reflectance? </a:t>
            </a:r>
            <a:endParaRPr b="1"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-GB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Atmospheric Composition ?</a:t>
            </a:r>
            <a:endParaRPr b="1"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7"/>
          <p:cNvSpPr txBox="1"/>
          <p:nvPr/>
        </p:nvSpPr>
        <p:spPr>
          <a:xfrm>
            <a:off x="154983" y="-1"/>
            <a:ext cx="90459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en-GB" sz="2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CARD4SAR – </a:t>
            </a:r>
            <a:r>
              <a:rPr b="0" i="0" lang="en-GB" sz="2900" u="none" cap="none" strike="noStrike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One PFS to Rule Them All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37"/>
          <p:cNvSpPr txBox="1"/>
          <p:nvPr/>
        </p:nvSpPr>
        <p:spPr>
          <a:xfrm>
            <a:off x="635912" y="1475159"/>
            <a:ext cx="7511100" cy="50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</a:t>
            </a: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Single PFS for all CEOS-ARD SAR products: 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495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Char char="–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NRB, </a:t>
            </a:r>
            <a:r>
              <a:rPr b="0" i="0" lang="en-GB" sz="1600" u="none" cap="none" strike="noStrike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POL</a:t>
            </a: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0" i="0" lang="en-GB" sz="16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ORB</a:t>
            </a: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0" i="0" lang="en-GB" sz="1600" u="none" cap="none" strike="noStrik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GSLC</a:t>
            </a:r>
            <a:endParaRPr b="0" i="0" sz="300" u="none" cap="none" strike="noStrike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1430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None/>
            </a:pPr>
            <a:r>
              <a:t/>
            </a:r>
            <a:endParaRPr b="0" i="0" sz="300" u="none" cap="none" strike="noStrike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34950" lvl="0" marL="4572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Char char="•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Benefits: 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495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Char char="–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Ensure consistent parameter names and specifications across all SAR PFSs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495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Char char="–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Simplify PFS revisions and change tracking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495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Char char="–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Simplifying interface with ongoing external standarisation frameworks (OGC/ISO, STAC)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34950" lvl="0" marL="4572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Char char="•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Elegance: 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495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Char char="–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CARD4SAR PFS facilitates the generation of </a:t>
            </a:r>
            <a:r>
              <a:rPr b="0" i="0" lang="en-GB" sz="1600" u="sng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one, several or all </a:t>
            </a: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of the CARD SAR products – a true combined SAR ARD product</a:t>
            </a:r>
            <a:endParaRPr sz="1900"/>
          </a:p>
          <a:p>
            <a:pPr indent="-23495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Char char="–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Reduces duplication of per-pixel metadata</a:t>
            </a:r>
            <a:endParaRPr sz="1900"/>
          </a:p>
          <a:p>
            <a:pPr indent="-11430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2159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9" name="Google Shape;359;p37"/>
          <p:cNvSpPr txBox="1"/>
          <p:nvPr/>
        </p:nvSpPr>
        <p:spPr>
          <a:xfrm>
            <a:off x="7533577" y="4512599"/>
            <a:ext cx="3920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en-GB" sz="1600" u="none" cap="none" strike="noStrike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CEOS</a:t>
            </a:r>
            <a:r>
              <a:rPr i="1" lang="en-GB" sz="160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r>
              <a:rPr b="0" i="1" lang="en-GB" sz="1600" u="none" cap="none" strike="noStrike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ARD for SAR</a:t>
            </a:r>
            <a:endParaRPr b="0" i="1" sz="1600" u="none" cap="none" strike="noStrike">
              <a:solidFill>
                <a:srgbClr val="FFC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60" name="Google Shape;36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0808" y="2395557"/>
            <a:ext cx="1666461" cy="2024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921" y="1387551"/>
            <a:ext cx="387167" cy="470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921" y="2200351"/>
            <a:ext cx="387167" cy="470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921" y="4492945"/>
            <a:ext cx="387167" cy="470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7425" y="0"/>
            <a:ext cx="6305326" cy="7985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9"/>
          <p:cNvSpPr txBox="1"/>
          <p:nvPr>
            <p:ph idx="1" type="body"/>
          </p:nvPr>
        </p:nvSpPr>
        <p:spPr>
          <a:xfrm>
            <a:off x="-137075" y="1610575"/>
            <a:ext cx="3581100" cy="27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Font typeface="Arial"/>
              <a:buChar char="●"/>
            </a:pPr>
            <a:r>
              <a:rPr lang="en-GB">
                <a:solidFill>
                  <a:srgbClr val="002569"/>
                </a:solidFill>
              </a:rPr>
              <a:t>KOMPSAT-3/3A Surface Reflectance</a:t>
            </a:r>
            <a:endParaRPr>
              <a:solidFill>
                <a:srgbClr val="002569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KOMPSAT-5 Normalised Radar Backscatter</a:t>
            </a:r>
            <a:endParaRPr>
              <a:solidFill>
                <a:srgbClr val="002569"/>
              </a:solidFill>
            </a:endParaRPr>
          </a:p>
        </p:txBody>
      </p:sp>
      <p:sp>
        <p:nvSpPr>
          <p:cNvPr id="374" name="Google Shape;374;p39"/>
          <p:cNvSpPr txBox="1"/>
          <p:nvPr>
            <p:ph type="title"/>
          </p:nvPr>
        </p:nvSpPr>
        <p:spPr>
          <a:xfrm>
            <a:off x="176048" y="175950"/>
            <a:ext cx="85488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100"/>
              <a:t>Under Development</a:t>
            </a:r>
            <a:endParaRPr sz="31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1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 sz="3100"/>
          </a:p>
        </p:txBody>
      </p:sp>
      <p:pic>
        <p:nvPicPr>
          <p:cNvPr id="375" name="Google Shape;375;p39"/>
          <p:cNvPicPr preferRelativeResize="0"/>
          <p:nvPr/>
        </p:nvPicPr>
        <p:blipFill rotWithShape="1">
          <a:blip r:embed="rId3">
            <a:alphaModFix/>
          </a:blip>
          <a:srcRect b="0" l="58191" r="7903" t="0"/>
          <a:stretch/>
        </p:blipFill>
        <p:spPr>
          <a:xfrm rot="10800000">
            <a:off x="9345773" y="1032250"/>
            <a:ext cx="2846227" cy="55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525" y="1243300"/>
            <a:ext cx="1559075" cy="122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39"/>
          <p:cNvSpPr txBox="1"/>
          <p:nvPr>
            <p:ph idx="2" type="body"/>
          </p:nvPr>
        </p:nvSpPr>
        <p:spPr>
          <a:xfrm>
            <a:off x="3596725" y="2067775"/>
            <a:ext cx="3016200" cy="20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RISAT-1A (EOS-04) NRB SAR</a:t>
            </a:r>
            <a:endParaRPr>
              <a:solidFill>
                <a:srgbClr val="002569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Resourcesat-2/2A</a:t>
            </a:r>
            <a:endParaRPr>
              <a:solidFill>
                <a:srgbClr val="002569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NovaSAR</a:t>
            </a:r>
            <a:endParaRPr>
              <a:solidFill>
                <a:srgbClr val="002569"/>
              </a:solidFill>
            </a:endParaRPr>
          </a:p>
        </p:txBody>
      </p:sp>
      <p:sp>
        <p:nvSpPr>
          <p:cNvPr id="378" name="Google Shape;378;p39"/>
          <p:cNvSpPr txBox="1"/>
          <p:nvPr>
            <p:ph idx="3" type="body"/>
          </p:nvPr>
        </p:nvSpPr>
        <p:spPr>
          <a:xfrm>
            <a:off x="15325" y="4048975"/>
            <a:ext cx="3371100" cy="27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Gaofen-1/6 Surface Reflectance</a:t>
            </a:r>
            <a:endParaRPr>
              <a:solidFill>
                <a:srgbClr val="002569"/>
              </a:solidFill>
            </a:endParaRPr>
          </a:p>
        </p:txBody>
      </p:sp>
      <p:pic>
        <p:nvPicPr>
          <p:cNvPr id="379" name="Google Shape;379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68325" y="1140153"/>
            <a:ext cx="1532100" cy="1481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6050" y="3541225"/>
            <a:ext cx="1996550" cy="138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58700" y="3772150"/>
            <a:ext cx="1714500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22524" y="1090900"/>
            <a:ext cx="1455250" cy="1265449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39"/>
          <p:cNvSpPr txBox="1"/>
          <p:nvPr>
            <p:ph idx="4" type="body"/>
          </p:nvPr>
        </p:nvSpPr>
        <p:spPr>
          <a:xfrm>
            <a:off x="6553775" y="1858700"/>
            <a:ext cx="3016200" cy="155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SPOT 1-7 Surface Reflectance</a:t>
            </a:r>
            <a:endParaRPr>
              <a:solidFill>
                <a:srgbClr val="002569"/>
              </a:solidFill>
            </a:endParaRPr>
          </a:p>
        </p:txBody>
      </p:sp>
      <p:sp>
        <p:nvSpPr>
          <p:cNvPr id="384" name="Google Shape;384;p39"/>
          <p:cNvSpPr txBox="1"/>
          <p:nvPr>
            <p:ph idx="5" type="body"/>
          </p:nvPr>
        </p:nvSpPr>
        <p:spPr>
          <a:xfrm>
            <a:off x="3471100" y="4546900"/>
            <a:ext cx="4286400" cy="27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AVHRR LST Surface Temperature</a:t>
            </a:r>
            <a:endParaRPr>
              <a:solidFill>
                <a:srgbClr val="002569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DESIS L2A Surface Reflectance</a:t>
            </a:r>
            <a:endParaRPr>
              <a:solidFill>
                <a:srgbClr val="002569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EnMAP Aquatic Reflectance</a:t>
            </a:r>
            <a:endParaRPr>
              <a:solidFill>
                <a:srgbClr val="002569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Sentinel-1</a:t>
            </a:r>
            <a:endParaRPr>
              <a:solidFill>
                <a:srgbClr val="002569"/>
              </a:solidFill>
            </a:endParaRPr>
          </a:p>
        </p:txBody>
      </p:sp>
      <p:pic>
        <p:nvPicPr>
          <p:cNvPr id="385" name="Google Shape;385;p3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42025" y="5038525"/>
            <a:ext cx="1106599" cy="91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39"/>
          <p:cNvSpPr txBox="1"/>
          <p:nvPr>
            <p:ph idx="6" type="body"/>
          </p:nvPr>
        </p:nvSpPr>
        <p:spPr>
          <a:xfrm>
            <a:off x="7163375" y="5290075"/>
            <a:ext cx="2706900" cy="20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OPERA project</a:t>
            </a:r>
            <a:endParaRPr>
              <a:solidFill>
                <a:srgbClr val="002569"/>
              </a:solidFill>
            </a:endParaRPr>
          </a:p>
        </p:txBody>
      </p:sp>
      <p:pic>
        <p:nvPicPr>
          <p:cNvPr id="387" name="Google Shape;387;p3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35525" y="3176995"/>
            <a:ext cx="1532100" cy="1040892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39"/>
          <p:cNvSpPr txBox="1"/>
          <p:nvPr>
            <p:ph idx="7" type="body"/>
          </p:nvPr>
        </p:nvSpPr>
        <p:spPr>
          <a:xfrm>
            <a:off x="6782375" y="3537475"/>
            <a:ext cx="2706900" cy="20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SAOCOM</a:t>
            </a:r>
            <a:endParaRPr>
              <a:solidFill>
                <a:srgbClr val="002569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9511" y="3039160"/>
            <a:ext cx="1783313" cy="144892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394" name="Google Shape;394;p40"/>
          <p:cNvSpPr txBox="1"/>
          <p:nvPr>
            <p:ph type="title"/>
          </p:nvPr>
        </p:nvSpPr>
        <p:spPr>
          <a:xfrm>
            <a:off x="215411" y="154800"/>
            <a:ext cx="10081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Status of ESA CEOS-ARD Products</a:t>
            </a:r>
            <a:endParaRPr/>
          </a:p>
        </p:txBody>
      </p:sp>
      <p:graphicFrame>
        <p:nvGraphicFramePr>
          <p:cNvPr id="395" name="Google Shape;395;p40"/>
          <p:cNvGraphicFramePr/>
          <p:nvPr/>
        </p:nvGraphicFramePr>
        <p:xfrm>
          <a:off x="2569922" y="94972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{579F3B09-0420-4278-9144-A8259654190B}</a:tableStyleId>
              </a:tblPr>
              <a:tblGrid>
                <a:gridCol w="1887475"/>
                <a:gridCol w="1216250"/>
                <a:gridCol w="1237400"/>
                <a:gridCol w="1783175"/>
                <a:gridCol w="3109450"/>
              </a:tblGrid>
              <a:tr h="303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2"/>
                          </a:solidFill>
                        </a:rPr>
                        <a:t>Mission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chemeClr val="dk2"/>
                          </a:solidFill>
                        </a:rPr>
                        <a:t>Product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chemeClr val="dk2"/>
                          </a:solidFill>
                        </a:rPr>
                        <a:t>PFS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chemeClr val="dk2"/>
                          </a:solidFill>
                        </a:rPr>
                        <a:t>Status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chemeClr val="dk2"/>
                          </a:solidFill>
                        </a:rPr>
                        <a:t>Availability Date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Sentinel-2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L2A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SR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600">
                          <a:solidFill>
                            <a:schemeClr val="dk2"/>
                          </a:solidFill>
                        </a:rPr>
                        <a:t>✅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January 2022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4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PROBA-V</a:t>
                      </a:r>
                      <a:endParaRPr b="0" sz="1100">
                        <a:solidFill>
                          <a:schemeClr val="dk2"/>
                        </a:solidFill>
                      </a:endParaRPr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Collection 2</a:t>
                      </a:r>
                      <a:endParaRPr b="0" sz="1100">
                        <a:solidFill>
                          <a:schemeClr val="dk2"/>
                        </a:solidFill>
                      </a:endParaRPr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SR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600">
                          <a:solidFill>
                            <a:schemeClr val="dk2"/>
                          </a:solidFill>
                        </a:rPr>
                        <a:t>✅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 March 2023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4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Sentinel-2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L2H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SR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2023 (pilot product), TBD (operational product)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4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Sentinel-2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L2F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SR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2023 (pilot product), TBD (operational product)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4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Sentinel-2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L2A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AR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i="0" lang="en-GB" sz="11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TBD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4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Sentinel-1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NRB / ORB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NRB / ORB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TBD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4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Sentinel-3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SYN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SR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TBD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ERS SAR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TBC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NRB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TBD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ERS ATSR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TBC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LST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2024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Envisat ASAR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TBC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NRB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TBD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Envisat MERIS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TBC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SR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2024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CHIME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L2A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SR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2029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CHIME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L2H/L2F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SR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2029 (pilot product), TBD (operational product)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LSTM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L2A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ST, SR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2029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LSTM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L2H/L2F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ST, SR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TBD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ROSE-L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TBD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NRB…TBC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i="0" lang="en-GB" sz="11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Under Development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>
                          <a:solidFill>
                            <a:schemeClr val="dk2"/>
                          </a:solidFill>
                        </a:rPr>
                        <a:t>TBD</a:t>
                      </a:r>
                      <a:endParaRPr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396" name="Google Shape;396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0170" y="2157166"/>
            <a:ext cx="1961996" cy="77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1"/>
          <p:cNvSpPr txBox="1"/>
          <p:nvPr>
            <p:ph type="title"/>
          </p:nvPr>
        </p:nvSpPr>
        <p:spPr>
          <a:xfrm>
            <a:off x="252247" y="556938"/>
            <a:ext cx="61572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/>
              <a:t>CEOS-ARD Strategy 2024 and WGISS Support</a:t>
            </a:r>
            <a:endParaRPr sz="75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sz="75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