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9"/>
  </p:notesMasterIdLst>
  <p:sldIdLst>
    <p:sldId id="256" r:id="rId2"/>
    <p:sldId id="258" r:id="rId3"/>
    <p:sldId id="299" r:id="rId4"/>
    <p:sldId id="264" r:id="rId5"/>
    <p:sldId id="263" r:id="rId6"/>
    <p:sldId id="300" r:id="rId7"/>
    <p:sldId id="274" r:id="rId8"/>
    <p:sldId id="301" r:id="rId9"/>
    <p:sldId id="302" r:id="rId10"/>
    <p:sldId id="304" r:id="rId11"/>
    <p:sldId id="303" r:id="rId12"/>
    <p:sldId id="306" r:id="rId13"/>
    <p:sldId id="298" r:id="rId14"/>
    <p:sldId id="309" r:id="rId15"/>
    <p:sldId id="307" r:id="rId16"/>
    <p:sldId id="308" r:id="rId17"/>
    <p:sldId id="310" r:id="rId18"/>
  </p:sldIdLst>
  <p:sldSz cx="12192000" cy="6858000"/>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99"/>
    <a:srgbClr val="FF3300"/>
    <a:srgbClr val="FF99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24" autoAdjust="0"/>
    <p:restoredTop sz="86473" autoAdjust="0"/>
  </p:normalViewPr>
  <p:slideViewPr>
    <p:cSldViewPr snapToGrid="0">
      <p:cViewPr>
        <p:scale>
          <a:sx n="75" d="100"/>
          <a:sy n="75" d="100"/>
        </p:scale>
        <p:origin x="3066" y="1518"/>
      </p:cViewPr>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D12EB-3F0A-470E-914D-8AA582EA80E3}" type="doc">
      <dgm:prSet loTypeId="urn:microsoft.com/office/officeart/2005/8/layout/hProcess11" loCatId="process" qsTypeId="urn:microsoft.com/office/officeart/2005/8/quickstyle/simple1" qsCatId="simple" csTypeId="urn:microsoft.com/office/officeart/2005/8/colors/accent2_2" csCatId="accent2" phldr="1"/>
      <dgm:spPr/>
    </dgm:pt>
    <dgm:pt modelId="{763A42E4-761B-48DC-ADF2-DBD1C51BEFEF}">
      <dgm:prSet phldrT="[テキスト]"/>
      <dgm:spPr/>
      <dgm:t>
        <a:bodyPr/>
        <a:lstStyle/>
        <a:p>
          <a:r>
            <a:rPr kumimoji="1" lang="en-US" altLang="ja-JP" dirty="0"/>
            <a:t>Share/Check Outline</a:t>
          </a:r>
          <a:endParaRPr kumimoji="1" lang="ja-JP" altLang="en-US" dirty="0"/>
        </a:p>
      </dgm:t>
    </dgm:pt>
    <dgm:pt modelId="{8CD0D172-C430-459E-B72D-EED7268B922F}" type="parTrans" cxnId="{7B0CA8F7-DCFF-4D43-BEF4-6B2C9B4F17C1}">
      <dgm:prSet/>
      <dgm:spPr/>
      <dgm:t>
        <a:bodyPr/>
        <a:lstStyle/>
        <a:p>
          <a:endParaRPr kumimoji="1" lang="ja-JP" altLang="en-US"/>
        </a:p>
      </dgm:t>
    </dgm:pt>
    <dgm:pt modelId="{BEA9791A-779D-4538-807E-BC2895EEC102}" type="sibTrans" cxnId="{7B0CA8F7-DCFF-4D43-BEF4-6B2C9B4F17C1}">
      <dgm:prSet/>
      <dgm:spPr/>
      <dgm:t>
        <a:bodyPr/>
        <a:lstStyle/>
        <a:p>
          <a:endParaRPr kumimoji="1" lang="ja-JP" altLang="en-US"/>
        </a:p>
      </dgm:t>
    </dgm:pt>
    <dgm:pt modelId="{3C19C470-C493-4995-A1C7-5E83928F7A5E}">
      <dgm:prSet phldrT="[テキスト]"/>
      <dgm:spPr/>
      <dgm:t>
        <a:bodyPr/>
        <a:lstStyle/>
        <a:p>
          <a:r>
            <a:rPr kumimoji="1" lang="en-US" altLang="ja-JP" dirty="0"/>
            <a:t>In-house work</a:t>
          </a:r>
          <a:endParaRPr kumimoji="1" lang="ja-JP" altLang="en-US" dirty="0"/>
        </a:p>
      </dgm:t>
    </dgm:pt>
    <dgm:pt modelId="{4FA885E6-4D17-46DF-8BB8-B2D9E722DE88}" type="parTrans" cxnId="{A878BDD6-1A2D-4796-A642-129676F40EE4}">
      <dgm:prSet/>
      <dgm:spPr/>
      <dgm:t>
        <a:bodyPr/>
        <a:lstStyle/>
        <a:p>
          <a:endParaRPr kumimoji="1" lang="ja-JP" altLang="en-US"/>
        </a:p>
      </dgm:t>
    </dgm:pt>
    <dgm:pt modelId="{92BF87B1-6A27-43FD-B258-D178EC3D5D7A}" type="sibTrans" cxnId="{A878BDD6-1A2D-4796-A642-129676F40EE4}">
      <dgm:prSet/>
      <dgm:spPr/>
      <dgm:t>
        <a:bodyPr/>
        <a:lstStyle/>
        <a:p>
          <a:endParaRPr kumimoji="1" lang="ja-JP" altLang="en-US"/>
        </a:p>
      </dgm:t>
    </dgm:pt>
    <dgm:pt modelId="{566603FB-DFA7-4FAD-905C-765780D855E2}">
      <dgm:prSet phldrT="[テキスト]"/>
      <dgm:spPr/>
      <dgm:t>
        <a:bodyPr/>
        <a:lstStyle/>
        <a:p>
          <a:r>
            <a:rPr kumimoji="1" lang="en-US" altLang="ja-JP" dirty="0"/>
            <a:t>Allocate author to excels part.</a:t>
          </a:r>
          <a:endParaRPr kumimoji="1" lang="ja-JP" altLang="en-US" dirty="0"/>
        </a:p>
      </dgm:t>
    </dgm:pt>
    <dgm:pt modelId="{BB5A4569-08C2-4983-A3D1-0E3F13DA34C6}" type="parTrans" cxnId="{D3A4FDC1-7CAC-443C-9A78-85CD6E61DAE2}">
      <dgm:prSet/>
      <dgm:spPr/>
      <dgm:t>
        <a:bodyPr/>
        <a:lstStyle/>
        <a:p>
          <a:endParaRPr kumimoji="1" lang="ja-JP" altLang="en-US"/>
        </a:p>
      </dgm:t>
    </dgm:pt>
    <dgm:pt modelId="{108E9E68-95B4-458E-838F-227DA8839EF0}" type="sibTrans" cxnId="{D3A4FDC1-7CAC-443C-9A78-85CD6E61DAE2}">
      <dgm:prSet/>
      <dgm:spPr/>
      <dgm:t>
        <a:bodyPr/>
        <a:lstStyle/>
        <a:p>
          <a:endParaRPr kumimoji="1" lang="ja-JP" altLang="en-US"/>
        </a:p>
      </dgm:t>
    </dgm:pt>
    <dgm:pt modelId="{E8BF2FAE-1320-479C-A60A-0DD099EDA8DF}">
      <dgm:prSet phldrT="[テキスト]"/>
      <dgm:spPr/>
      <dgm:t>
        <a:bodyPr/>
        <a:lstStyle/>
        <a:p>
          <a:r>
            <a:rPr kumimoji="1" lang="en-US" altLang="ja-JP" dirty="0"/>
            <a:t>Report in monthly meeting</a:t>
          </a:r>
          <a:endParaRPr kumimoji="1" lang="ja-JP" altLang="en-US" dirty="0"/>
        </a:p>
      </dgm:t>
    </dgm:pt>
    <dgm:pt modelId="{57023404-652C-475E-AF74-0F03C3EC6AD3}" type="parTrans" cxnId="{11DFB6A6-74D7-4A7C-B79D-147530269A12}">
      <dgm:prSet/>
      <dgm:spPr/>
      <dgm:t>
        <a:bodyPr/>
        <a:lstStyle/>
        <a:p>
          <a:endParaRPr kumimoji="1" lang="ja-JP" altLang="en-US"/>
        </a:p>
      </dgm:t>
    </dgm:pt>
    <dgm:pt modelId="{EBFA93CE-1A2D-4AAE-9405-919199F3E5E9}" type="sibTrans" cxnId="{11DFB6A6-74D7-4A7C-B79D-147530269A12}">
      <dgm:prSet/>
      <dgm:spPr/>
      <dgm:t>
        <a:bodyPr/>
        <a:lstStyle/>
        <a:p>
          <a:endParaRPr kumimoji="1" lang="ja-JP" altLang="en-US"/>
        </a:p>
      </dgm:t>
    </dgm:pt>
    <dgm:pt modelId="{EC8CF9DF-9CE2-4827-94F3-26AFFD0DE5F8}">
      <dgm:prSet/>
      <dgm:spPr/>
      <dgm:t>
        <a:bodyPr/>
        <a:lstStyle/>
        <a:p>
          <a:r>
            <a:rPr kumimoji="1" lang="en-US" altLang="ja-JP" dirty="0"/>
            <a:t>Reorganize</a:t>
          </a:r>
          <a:endParaRPr kumimoji="1" lang="ja-JP" altLang="en-US" dirty="0"/>
        </a:p>
      </dgm:t>
    </dgm:pt>
    <dgm:pt modelId="{38AB2AD6-5F28-464C-8A79-EA6F7EB3239C}" type="parTrans" cxnId="{AE34652A-3DD3-4CD3-9E5F-C34A75EC44FE}">
      <dgm:prSet/>
      <dgm:spPr/>
      <dgm:t>
        <a:bodyPr/>
        <a:lstStyle/>
        <a:p>
          <a:endParaRPr kumimoji="1" lang="ja-JP" altLang="en-US"/>
        </a:p>
      </dgm:t>
    </dgm:pt>
    <dgm:pt modelId="{05081A6C-5A2F-4EB5-B11B-ADD6B77F7B96}" type="sibTrans" cxnId="{AE34652A-3DD3-4CD3-9E5F-C34A75EC44FE}">
      <dgm:prSet/>
      <dgm:spPr/>
      <dgm:t>
        <a:bodyPr/>
        <a:lstStyle/>
        <a:p>
          <a:endParaRPr kumimoji="1" lang="ja-JP" altLang="en-US"/>
        </a:p>
      </dgm:t>
    </dgm:pt>
    <dgm:pt modelId="{E7B36B18-76CA-4093-A96A-E0DF8F2C9606}">
      <dgm:prSet/>
      <dgm:spPr/>
      <dgm:t>
        <a:bodyPr/>
        <a:lstStyle/>
        <a:p>
          <a:r>
            <a:rPr kumimoji="1" lang="en-US" altLang="ja-JP" dirty="0"/>
            <a:t>Show draft</a:t>
          </a:r>
          <a:endParaRPr kumimoji="1" lang="ja-JP" altLang="en-US" dirty="0"/>
        </a:p>
      </dgm:t>
    </dgm:pt>
    <dgm:pt modelId="{F9723B97-8557-4DEB-93A2-416F876B70D7}" type="parTrans" cxnId="{D7807687-67A3-4ADA-9118-D861B4D901ED}">
      <dgm:prSet/>
      <dgm:spPr/>
      <dgm:t>
        <a:bodyPr/>
        <a:lstStyle/>
        <a:p>
          <a:endParaRPr kumimoji="1" lang="ja-JP" altLang="en-US"/>
        </a:p>
      </dgm:t>
    </dgm:pt>
    <dgm:pt modelId="{C29388DE-48B3-47B8-8703-DA556E9538C6}" type="sibTrans" cxnId="{D7807687-67A3-4ADA-9118-D861B4D901ED}">
      <dgm:prSet/>
      <dgm:spPr/>
      <dgm:t>
        <a:bodyPr/>
        <a:lstStyle/>
        <a:p>
          <a:endParaRPr kumimoji="1" lang="ja-JP" altLang="en-US"/>
        </a:p>
      </dgm:t>
    </dgm:pt>
    <dgm:pt modelId="{365CE2EF-9FB5-44FC-B3C2-5AFA2BE69B13}">
      <dgm:prSet/>
      <dgm:spPr/>
      <dgm:t>
        <a:bodyPr/>
        <a:lstStyle/>
        <a:p>
          <a:r>
            <a:rPr kumimoji="1" lang="en-US" altLang="ja-JP" dirty="0"/>
            <a:t>Publish</a:t>
          </a:r>
          <a:endParaRPr kumimoji="1" lang="ja-JP" altLang="en-US" dirty="0"/>
        </a:p>
      </dgm:t>
    </dgm:pt>
    <dgm:pt modelId="{B68E0F4E-1647-439D-975B-6715AF598558}" type="parTrans" cxnId="{832E6C67-2314-48FC-A9C8-1599CA91B0B6}">
      <dgm:prSet/>
      <dgm:spPr/>
      <dgm:t>
        <a:bodyPr/>
        <a:lstStyle/>
        <a:p>
          <a:endParaRPr kumimoji="1" lang="ja-JP" altLang="en-US"/>
        </a:p>
      </dgm:t>
    </dgm:pt>
    <dgm:pt modelId="{CD4D02C2-260A-40AA-9B29-811871160AF7}" type="sibTrans" cxnId="{832E6C67-2314-48FC-A9C8-1599CA91B0B6}">
      <dgm:prSet/>
      <dgm:spPr/>
      <dgm:t>
        <a:bodyPr/>
        <a:lstStyle/>
        <a:p>
          <a:endParaRPr kumimoji="1" lang="ja-JP" altLang="en-US"/>
        </a:p>
      </dgm:t>
    </dgm:pt>
    <dgm:pt modelId="{F5BAADF7-17A5-41EF-AD77-965AB2BB05B0}">
      <dgm:prSet/>
      <dgm:spPr/>
      <dgm:t>
        <a:bodyPr/>
        <a:lstStyle/>
        <a:p>
          <a:r>
            <a:rPr kumimoji="1" lang="en-US" altLang="ja-JP" dirty="0"/>
            <a:t>In-house work</a:t>
          </a:r>
          <a:endParaRPr kumimoji="1" lang="ja-JP" altLang="en-US" dirty="0"/>
        </a:p>
      </dgm:t>
    </dgm:pt>
    <dgm:pt modelId="{86179D16-D4EE-4EBF-931D-6F10011037E8}" type="parTrans" cxnId="{801FB0F0-E429-4931-BB67-D360BC4630B7}">
      <dgm:prSet/>
      <dgm:spPr/>
      <dgm:t>
        <a:bodyPr/>
        <a:lstStyle/>
        <a:p>
          <a:endParaRPr kumimoji="1" lang="ja-JP" altLang="en-US"/>
        </a:p>
      </dgm:t>
    </dgm:pt>
    <dgm:pt modelId="{61AD1B87-0F06-4559-84F1-BC42730C1456}" type="sibTrans" cxnId="{801FB0F0-E429-4931-BB67-D360BC4630B7}">
      <dgm:prSet/>
      <dgm:spPr/>
      <dgm:t>
        <a:bodyPr/>
        <a:lstStyle/>
        <a:p>
          <a:endParaRPr kumimoji="1" lang="ja-JP" altLang="en-US"/>
        </a:p>
      </dgm:t>
    </dgm:pt>
    <dgm:pt modelId="{37DC85D6-9741-4770-B2DE-90F2F9236A05}">
      <dgm:prSet/>
      <dgm:spPr/>
      <dgm:t>
        <a:bodyPr/>
        <a:lstStyle/>
        <a:p>
          <a:r>
            <a:rPr kumimoji="1" lang="en-US" altLang="ja-JP" dirty="0"/>
            <a:t>Discussion</a:t>
          </a:r>
          <a:endParaRPr kumimoji="1" lang="ja-JP" altLang="en-US" dirty="0"/>
        </a:p>
      </dgm:t>
    </dgm:pt>
    <dgm:pt modelId="{4615DF61-2928-4E1B-84F6-FF8D6BFEDB75}" type="parTrans" cxnId="{4E751DD7-4C36-48D6-876E-57ECB546923E}">
      <dgm:prSet/>
      <dgm:spPr/>
      <dgm:t>
        <a:bodyPr/>
        <a:lstStyle/>
        <a:p>
          <a:endParaRPr kumimoji="1" lang="ja-JP" altLang="en-US"/>
        </a:p>
      </dgm:t>
    </dgm:pt>
    <dgm:pt modelId="{D6988FD2-140F-45E9-AD46-2E053DBEFD55}" type="sibTrans" cxnId="{4E751DD7-4C36-48D6-876E-57ECB546923E}">
      <dgm:prSet/>
      <dgm:spPr/>
      <dgm:t>
        <a:bodyPr/>
        <a:lstStyle/>
        <a:p>
          <a:endParaRPr kumimoji="1" lang="ja-JP" altLang="en-US"/>
        </a:p>
      </dgm:t>
    </dgm:pt>
    <dgm:pt modelId="{4BF1F4D1-2C28-49B1-A5E8-EC9C1D26A4A8}">
      <dgm:prSet/>
      <dgm:spPr/>
      <dgm:t>
        <a:bodyPr/>
        <a:lstStyle/>
        <a:p>
          <a:r>
            <a:rPr kumimoji="1" lang="en-US" altLang="ja-JP" dirty="0"/>
            <a:t>fulfill each section</a:t>
          </a:r>
          <a:endParaRPr kumimoji="1" lang="ja-JP" altLang="en-US" dirty="0"/>
        </a:p>
      </dgm:t>
    </dgm:pt>
    <dgm:pt modelId="{0C179D9E-0AFE-4C58-B756-0B3652F76EC7}" type="parTrans" cxnId="{5AF06723-FBD2-4C49-86D8-8F4CC178B390}">
      <dgm:prSet/>
      <dgm:spPr/>
      <dgm:t>
        <a:bodyPr/>
        <a:lstStyle/>
        <a:p>
          <a:endParaRPr kumimoji="1" lang="ja-JP" altLang="en-US"/>
        </a:p>
      </dgm:t>
    </dgm:pt>
    <dgm:pt modelId="{C539F153-0AA9-4192-BA37-3F125F2E4B45}" type="sibTrans" cxnId="{5AF06723-FBD2-4C49-86D8-8F4CC178B390}">
      <dgm:prSet/>
      <dgm:spPr/>
      <dgm:t>
        <a:bodyPr/>
        <a:lstStyle/>
        <a:p>
          <a:endParaRPr kumimoji="1" lang="ja-JP" altLang="en-US"/>
        </a:p>
      </dgm:t>
    </dgm:pt>
    <dgm:pt modelId="{74045F99-DE0A-462F-AA58-E0ED19AF3864}">
      <dgm:prSet/>
      <dgm:spPr/>
      <dgm:t>
        <a:bodyPr/>
        <a:lstStyle/>
        <a:p>
          <a:r>
            <a:rPr kumimoji="1" lang="en-US" altLang="ja-JP" dirty="0"/>
            <a:t>Refinement</a:t>
          </a:r>
          <a:endParaRPr kumimoji="1" lang="ja-JP" altLang="en-US" dirty="0"/>
        </a:p>
      </dgm:t>
    </dgm:pt>
    <dgm:pt modelId="{05D0B8BA-D02A-4308-AC7C-4BB25AE86AE4}" type="parTrans" cxnId="{4FBA395A-D071-47BC-B4B8-20CFD3D4CFAF}">
      <dgm:prSet/>
      <dgm:spPr/>
      <dgm:t>
        <a:bodyPr/>
        <a:lstStyle/>
        <a:p>
          <a:endParaRPr kumimoji="1" lang="ja-JP" altLang="en-US"/>
        </a:p>
      </dgm:t>
    </dgm:pt>
    <dgm:pt modelId="{51247125-8BB4-40A5-A649-7C8BEFA09F71}" type="sibTrans" cxnId="{4FBA395A-D071-47BC-B4B8-20CFD3D4CFAF}">
      <dgm:prSet/>
      <dgm:spPr/>
      <dgm:t>
        <a:bodyPr/>
        <a:lstStyle/>
        <a:p>
          <a:endParaRPr kumimoji="1" lang="ja-JP" altLang="en-US"/>
        </a:p>
      </dgm:t>
    </dgm:pt>
    <dgm:pt modelId="{B576EB8F-F88F-4C8E-A320-EC3D35BD6A89}" type="pres">
      <dgm:prSet presAssocID="{C39D12EB-3F0A-470E-914D-8AA582EA80E3}" presName="Name0" presStyleCnt="0">
        <dgm:presLayoutVars>
          <dgm:dir/>
          <dgm:resizeHandles val="exact"/>
        </dgm:presLayoutVars>
      </dgm:prSet>
      <dgm:spPr/>
    </dgm:pt>
    <dgm:pt modelId="{E1147213-8793-4285-8F4B-D567F1B5FBFF}" type="pres">
      <dgm:prSet presAssocID="{C39D12EB-3F0A-470E-914D-8AA582EA80E3}" presName="arrow" presStyleLbl="bgShp" presStyleIdx="0" presStyleCnt="1" custLinFactNeighborX="0" custLinFactNeighborY="625"/>
      <dgm:spPr/>
    </dgm:pt>
    <dgm:pt modelId="{DE14430F-CF7F-4B27-A700-22E9BF30255F}" type="pres">
      <dgm:prSet presAssocID="{C39D12EB-3F0A-470E-914D-8AA582EA80E3}" presName="points" presStyleCnt="0"/>
      <dgm:spPr/>
    </dgm:pt>
    <dgm:pt modelId="{6C78640C-6359-46F3-9EAD-1632D2B68352}" type="pres">
      <dgm:prSet presAssocID="{763A42E4-761B-48DC-ADF2-DBD1C51BEFEF}" presName="compositeA" presStyleCnt="0"/>
      <dgm:spPr/>
    </dgm:pt>
    <dgm:pt modelId="{1732242A-CE4A-44FA-BA40-1B67D184DAEA}" type="pres">
      <dgm:prSet presAssocID="{763A42E4-761B-48DC-ADF2-DBD1C51BEFEF}" presName="textA" presStyleLbl="revTx" presStyleIdx="0" presStyleCnt="7">
        <dgm:presLayoutVars>
          <dgm:bulletEnabled val="1"/>
        </dgm:presLayoutVars>
      </dgm:prSet>
      <dgm:spPr/>
    </dgm:pt>
    <dgm:pt modelId="{E31A373F-C0A7-4229-87AC-6FDAE5398F1F}" type="pres">
      <dgm:prSet presAssocID="{763A42E4-761B-48DC-ADF2-DBD1C51BEFEF}" presName="circleA" presStyleLbl="node1" presStyleIdx="0" presStyleCnt="7"/>
      <dgm:spPr/>
    </dgm:pt>
    <dgm:pt modelId="{64DDD1F2-F66D-4323-AE25-106438C6DDB3}" type="pres">
      <dgm:prSet presAssocID="{763A42E4-761B-48DC-ADF2-DBD1C51BEFEF}" presName="spaceA" presStyleCnt="0"/>
      <dgm:spPr/>
    </dgm:pt>
    <dgm:pt modelId="{44727BED-877B-44EA-A7EE-7C4D14C8A6B9}" type="pres">
      <dgm:prSet presAssocID="{BEA9791A-779D-4538-807E-BC2895EEC102}" presName="space" presStyleCnt="0"/>
      <dgm:spPr/>
    </dgm:pt>
    <dgm:pt modelId="{0A9DBA17-2FD6-4332-8D56-DB534F867FAC}" type="pres">
      <dgm:prSet presAssocID="{3C19C470-C493-4995-A1C7-5E83928F7A5E}" presName="compositeB" presStyleCnt="0"/>
      <dgm:spPr/>
    </dgm:pt>
    <dgm:pt modelId="{DA3CAEF0-80CD-40A2-888B-2E14B49ADD52}" type="pres">
      <dgm:prSet presAssocID="{3C19C470-C493-4995-A1C7-5E83928F7A5E}" presName="textB" presStyleLbl="revTx" presStyleIdx="1" presStyleCnt="7">
        <dgm:presLayoutVars>
          <dgm:bulletEnabled val="1"/>
        </dgm:presLayoutVars>
      </dgm:prSet>
      <dgm:spPr/>
    </dgm:pt>
    <dgm:pt modelId="{9FE83E26-CC4A-4B36-B356-7EC7D31CCEA4}" type="pres">
      <dgm:prSet presAssocID="{3C19C470-C493-4995-A1C7-5E83928F7A5E}" presName="circleB" presStyleLbl="node1" presStyleIdx="1" presStyleCnt="7"/>
      <dgm:spPr/>
    </dgm:pt>
    <dgm:pt modelId="{30292F7E-D327-4F97-BF23-18EA8EF46CB3}" type="pres">
      <dgm:prSet presAssocID="{3C19C470-C493-4995-A1C7-5E83928F7A5E}" presName="spaceB" presStyleCnt="0"/>
      <dgm:spPr/>
    </dgm:pt>
    <dgm:pt modelId="{29DBAD37-3D47-4A9D-93ED-0F3F77F74357}" type="pres">
      <dgm:prSet presAssocID="{92BF87B1-6A27-43FD-B258-D178EC3D5D7A}" presName="space" presStyleCnt="0"/>
      <dgm:spPr/>
    </dgm:pt>
    <dgm:pt modelId="{FA9EA0F3-3FF5-4C69-A805-6DF424BC56C7}" type="pres">
      <dgm:prSet presAssocID="{EC8CF9DF-9CE2-4827-94F3-26AFFD0DE5F8}" presName="compositeA" presStyleCnt="0"/>
      <dgm:spPr/>
    </dgm:pt>
    <dgm:pt modelId="{99D6B83F-D332-477B-A29E-FFF3ED2C0EDE}" type="pres">
      <dgm:prSet presAssocID="{EC8CF9DF-9CE2-4827-94F3-26AFFD0DE5F8}" presName="textA" presStyleLbl="revTx" presStyleIdx="2" presStyleCnt="7">
        <dgm:presLayoutVars>
          <dgm:bulletEnabled val="1"/>
        </dgm:presLayoutVars>
      </dgm:prSet>
      <dgm:spPr/>
    </dgm:pt>
    <dgm:pt modelId="{C7C42DBA-CB37-4A8C-85C9-03F12DB1294F}" type="pres">
      <dgm:prSet presAssocID="{EC8CF9DF-9CE2-4827-94F3-26AFFD0DE5F8}" presName="circleA" presStyleLbl="node1" presStyleIdx="2" presStyleCnt="7"/>
      <dgm:spPr/>
    </dgm:pt>
    <dgm:pt modelId="{37B5F0FF-8E4B-41CE-B680-3746B28C2A52}" type="pres">
      <dgm:prSet presAssocID="{EC8CF9DF-9CE2-4827-94F3-26AFFD0DE5F8}" presName="spaceA" presStyleCnt="0"/>
      <dgm:spPr/>
    </dgm:pt>
    <dgm:pt modelId="{475E2053-8C76-49E1-9CC0-B1F2D9EC046F}" type="pres">
      <dgm:prSet presAssocID="{05081A6C-5A2F-4EB5-B11B-ADD6B77F7B96}" presName="space" presStyleCnt="0"/>
      <dgm:spPr/>
    </dgm:pt>
    <dgm:pt modelId="{DD7F4934-B5E5-4C46-ABE4-6FCAA8C57CD6}" type="pres">
      <dgm:prSet presAssocID="{F5BAADF7-17A5-41EF-AD77-965AB2BB05B0}" presName="compositeB" presStyleCnt="0"/>
      <dgm:spPr/>
    </dgm:pt>
    <dgm:pt modelId="{65A59BE3-4C2C-4EF2-9328-BE4CCA47A0DC}" type="pres">
      <dgm:prSet presAssocID="{F5BAADF7-17A5-41EF-AD77-965AB2BB05B0}" presName="textB" presStyleLbl="revTx" presStyleIdx="3" presStyleCnt="7">
        <dgm:presLayoutVars>
          <dgm:bulletEnabled val="1"/>
        </dgm:presLayoutVars>
      </dgm:prSet>
      <dgm:spPr/>
    </dgm:pt>
    <dgm:pt modelId="{55C199C2-812E-4157-BDA9-350218D0BA6B}" type="pres">
      <dgm:prSet presAssocID="{F5BAADF7-17A5-41EF-AD77-965AB2BB05B0}" presName="circleB" presStyleLbl="node1" presStyleIdx="3" presStyleCnt="7"/>
      <dgm:spPr/>
    </dgm:pt>
    <dgm:pt modelId="{A1361FFD-9EA3-4477-B6A4-4A27FA0DCDD3}" type="pres">
      <dgm:prSet presAssocID="{F5BAADF7-17A5-41EF-AD77-965AB2BB05B0}" presName="spaceB" presStyleCnt="0"/>
      <dgm:spPr/>
    </dgm:pt>
    <dgm:pt modelId="{12106B43-E066-46C8-A4E7-44568C1FF01C}" type="pres">
      <dgm:prSet presAssocID="{61AD1B87-0F06-4559-84F1-BC42730C1456}" presName="space" presStyleCnt="0"/>
      <dgm:spPr/>
    </dgm:pt>
    <dgm:pt modelId="{E5C8F810-D406-430C-8F6F-7AE5CEB1A8EF}" type="pres">
      <dgm:prSet presAssocID="{E7B36B18-76CA-4093-A96A-E0DF8F2C9606}" presName="compositeA" presStyleCnt="0"/>
      <dgm:spPr/>
    </dgm:pt>
    <dgm:pt modelId="{DC178145-C0D2-4E03-96B7-2A236E9E38DB}" type="pres">
      <dgm:prSet presAssocID="{E7B36B18-76CA-4093-A96A-E0DF8F2C9606}" presName="textA" presStyleLbl="revTx" presStyleIdx="4" presStyleCnt="7">
        <dgm:presLayoutVars>
          <dgm:bulletEnabled val="1"/>
        </dgm:presLayoutVars>
      </dgm:prSet>
      <dgm:spPr/>
    </dgm:pt>
    <dgm:pt modelId="{70D2ED00-5C21-4DC8-831D-613DB73BBC03}" type="pres">
      <dgm:prSet presAssocID="{E7B36B18-76CA-4093-A96A-E0DF8F2C9606}" presName="circleA" presStyleLbl="node1" presStyleIdx="4" presStyleCnt="7"/>
      <dgm:spPr/>
    </dgm:pt>
    <dgm:pt modelId="{D68EFC56-0D66-478F-AEFF-4A30E9331A22}" type="pres">
      <dgm:prSet presAssocID="{E7B36B18-76CA-4093-A96A-E0DF8F2C9606}" presName="spaceA" presStyleCnt="0"/>
      <dgm:spPr/>
    </dgm:pt>
    <dgm:pt modelId="{73B45A0E-3C7F-4B00-BA6A-363718E2565A}" type="pres">
      <dgm:prSet presAssocID="{C29388DE-48B3-47B8-8703-DA556E9538C6}" presName="space" presStyleCnt="0"/>
      <dgm:spPr/>
    </dgm:pt>
    <dgm:pt modelId="{A8498B4E-F170-449B-BCFC-E287AA4067A6}" type="pres">
      <dgm:prSet presAssocID="{74045F99-DE0A-462F-AA58-E0ED19AF3864}" presName="compositeB" presStyleCnt="0"/>
      <dgm:spPr/>
    </dgm:pt>
    <dgm:pt modelId="{C1C5C28E-9B99-4C99-AC54-19C8A682C793}" type="pres">
      <dgm:prSet presAssocID="{74045F99-DE0A-462F-AA58-E0ED19AF3864}" presName="textB" presStyleLbl="revTx" presStyleIdx="5" presStyleCnt="7">
        <dgm:presLayoutVars>
          <dgm:bulletEnabled val="1"/>
        </dgm:presLayoutVars>
      </dgm:prSet>
      <dgm:spPr/>
    </dgm:pt>
    <dgm:pt modelId="{C39BC2F3-7497-42BF-AAEE-0C0FA2CCFD0E}" type="pres">
      <dgm:prSet presAssocID="{74045F99-DE0A-462F-AA58-E0ED19AF3864}" presName="circleB" presStyleLbl="node1" presStyleIdx="5" presStyleCnt="7"/>
      <dgm:spPr/>
    </dgm:pt>
    <dgm:pt modelId="{1CA51F40-647C-4953-B531-65ACF0CF8B01}" type="pres">
      <dgm:prSet presAssocID="{74045F99-DE0A-462F-AA58-E0ED19AF3864}" presName="spaceB" presStyleCnt="0"/>
      <dgm:spPr/>
    </dgm:pt>
    <dgm:pt modelId="{13D8B3E8-92E8-47D0-BFFF-685FEBCAD313}" type="pres">
      <dgm:prSet presAssocID="{51247125-8BB4-40A5-A649-7C8BEFA09F71}" presName="space" presStyleCnt="0"/>
      <dgm:spPr/>
    </dgm:pt>
    <dgm:pt modelId="{38000125-F86B-4D6F-B68D-DF1F07AE053A}" type="pres">
      <dgm:prSet presAssocID="{365CE2EF-9FB5-44FC-B3C2-5AFA2BE69B13}" presName="compositeA" presStyleCnt="0"/>
      <dgm:spPr/>
    </dgm:pt>
    <dgm:pt modelId="{219058CD-48FF-4A2C-A400-3CCA32F696A8}" type="pres">
      <dgm:prSet presAssocID="{365CE2EF-9FB5-44FC-B3C2-5AFA2BE69B13}" presName="textA" presStyleLbl="revTx" presStyleIdx="6" presStyleCnt="7">
        <dgm:presLayoutVars>
          <dgm:bulletEnabled val="1"/>
        </dgm:presLayoutVars>
      </dgm:prSet>
      <dgm:spPr/>
    </dgm:pt>
    <dgm:pt modelId="{C38F0739-64EC-4742-BB98-227F650F8C18}" type="pres">
      <dgm:prSet presAssocID="{365CE2EF-9FB5-44FC-B3C2-5AFA2BE69B13}" presName="circleA" presStyleLbl="node1" presStyleIdx="6" presStyleCnt="7"/>
      <dgm:spPr/>
    </dgm:pt>
    <dgm:pt modelId="{4366C3DE-A912-494F-AA19-1DDF264DDB75}" type="pres">
      <dgm:prSet presAssocID="{365CE2EF-9FB5-44FC-B3C2-5AFA2BE69B13}" presName="spaceA" presStyleCnt="0"/>
      <dgm:spPr/>
    </dgm:pt>
  </dgm:ptLst>
  <dgm:cxnLst>
    <dgm:cxn modelId="{7D61A508-88A3-4351-8075-90853A23AB3B}" type="presOf" srcId="{74045F99-DE0A-462F-AA58-E0ED19AF3864}" destId="{C1C5C28E-9B99-4C99-AC54-19C8A682C793}" srcOrd="0" destOrd="0" presId="urn:microsoft.com/office/officeart/2005/8/layout/hProcess11"/>
    <dgm:cxn modelId="{5AF06723-FBD2-4C49-86D8-8F4CC178B390}" srcId="{F5BAADF7-17A5-41EF-AD77-965AB2BB05B0}" destId="{4BF1F4D1-2C28-49B1-A5E8-EC9C1D26A4A8}" srcOrd="1" destOrd="0" parTransId="{0C179D9E-0AFE-4C58-B756-0B3652F76EC7}" sibTransId="{C539F153-0AA9-4192-BA37-3F125F2E4B45}"/>
    <dgm:cxn modelId="{AE34652A-3DD3-4CD3-9E5F-C34A75EC44FE}" srcId="{C39D12EB-3F0A-470E-914D-8AA582EA80E3}" destId="{EC8CF9DF-9CE2-4827-94F3-26AFFD0DE5F8}" srcOrd="2" destOrd="0" parTransId="{38AB2AD6-5F28-464C-8A79-EA6F7EB3239C}" sibTransId="{05081A6C-5A2F-4EB5-B11B-ADD6B77F7B96}"/>
    <dgm:cxn modelId="{BBD53D34-BBBB-4509-BEE0-2A105051EC54}" type="presOf" srcId="{763A42E4-761B-48DC-ADF2-DBD1C51BEFEF}" destId="{1732242A-CE4A-44FA-BA40-1B67D184DAEA}" srcOrd="0" destOrd="0" presId="urn:microsoft.com/office/officeart/2005/8/layout/hProcess11"/>
    <dgm:cxn modelId="{F5EC3937-7FCD-4252-9325-49F529939767}" type="presOf" srcId="{E8BF2FAE-1320-479C-A60A-0DD099EDA8DF}" destId="{DA3CAEF0-80CD-40A2-888B-2E14B49ADD52}" srcOrd="0" destOrd="2" presId="urn:microsoft.com/office/officeart/2005/8/layout/hProcess11"/>
    <dgm:cxn modelId="{832E6C67-2314-48FC-A9C8-1599CA91B0B6}" srcId="{C39D12EB-3F0A-470E-914D-8AA582EA80E3}" destId="{365CE2EF-9FB5-44FC-B3C2-5AFA2BE69B13}" srcOrd="6" destOrd="0" parTransId="{B68E0F4E-1647-439D-975B-6715AF598558}" sibTransId="{CD4D02C2-260A-40AA-9B29-811871160AF7}"/>
    <dgm:cxn modelId="{8D743872-8BBB-40BC-ABB6-29AC8DE00CF1}" type="presOf" srcId="{566603FB-DFA7-4FAD-905C-765780D855E2}" destId="{DA3CAEF0-80CD-40A2-888B-2E14B49ADD52}" srcOrd="0" destOrd="1" presId="urn:microsoft.com/office/officeart/2005/8/layout/hProcess11"/>
    <dgm:cxn modelId="{34C1CA74-D454-4D1E-A13A-8455A0C1DEE0}" type="presOf" srcId="{C39D12EB-3F0A-470E-914D-8AA582EA80E3}" destId="{B576EB8F-F88F-4C8E-A320-EC3D35BD6A89}" srcOrd="0" destOrd="0" presId="urn:microsoft.com/office/officeart/2005/8/layout/hProcess11"/>
    <dgm:cxn modelId="{3DEA1B79-E150-46EF-AF6D-355424D60DF9}" type="presOf" srcId="{37DC85D6-9741-4770-B2DE-90F2F9236A05}" destId="{65A59BE3-4C2C-4EF2-9328-BE4CCA47A0DC}" srcOrd="0" destOrd="1" presId="urn:microsoft.com/office/officeart/2005/8/layout/hProcess11"/>
    <dgm:cxn modelId="{4FBA395A-D071-47BC-B4B8-20CFD3D4CFAF}" srcId="{C39D12EB-3F0A-470E-914D-8AA582EA80E3}" destId="{74045F99-DE0A-462F-AA58-E0ED19AF3864}" srcOrd="5" destOrd="0" parTransId="{05D0B8BA-D02A-4308-AC7C-4BB25AE86AE4}" sibTransId="{51247125-8BB4-40A5-A649-7C8BEFA09F71}"/>
    <dgm:cxn modelId="{D7807687-67A3-4ADA-9118-D861B4D901ED}" srcId="{C39D12EB-3F0A-470E-914D-8AA582EA80E3}" destId="{E7B36B18-76CA-4093-A96A-E0DF8F2C9606}" srcOrd="4" destOrd="0" parTransId="{F9723B97-8557-4DEB-93A2-416F876B70D7}" sibTransId="{C29388DE-48B3-47B8-8703-DA556E9538C6}"/>
    <dgm:cxn modelId="{F7EFFC93-B69D-44BD-84E2-4C3F3366DC2E}" type="presOf" srcId="{E7B36B18-76CA-4093-A96A-E0DF8F2C9606}" destId="{DC178145-C0D2-4E03-96B7-2A236E9E38DB}" srcOrd="0" destOrd="0" presId="urn:microsoft.com/office/officeart/2005/8/layout/hProcess11"/>
    <dgm:cxn modelId="{11DFB6A6-74D7-4A7C-B79D-147530269A12}" srcId="{3C19C470-C493-4995-A1C7-5E83928F7A5E}" destId="{E8BF2FAE-1320-479C-A60A-0DD099EDA8DF}" srcOrd="1" destOrd="0" parTransId="{57023404-652C-475E-AF74-0F03C3EC6AD3}" sibTransId="{EBFA93CE-1A2D-4AAE-9405-919199F3E5E9}"/>
    <dgm:cxn modelId="{73FC34A7-D56D-40D8-ABDD-8027D5C16A1A}" type="presOf" srcId="{3C19C470-C493-4995-A1C7-5E83928F7A5E}" destId="{DA3CAEF0-80CD-40A2-888B-2E14B49ADD52}" srcOrd="0" destOrd="0" presId="urn:microsoft.com/office/officeart/2005/8/layout/hProcess11"/>
    <dgm:cxn modelId="{51E9A9B8-4F0D-454C-A919-A0C350DE9B2F}" type="presOf" srcId="{4BF1F4D1-2C28-49B1-A5E8-EC9C1D26A4A8}" destId="{65A59BE3-4C2C-4EF2-9328-BE4CCA47A0DC}" srcOrd="0" destOrd="2" presId="urn:microsoft.com/office/officeart/2005/8/layout/hProcess11"/>
    <dgm:cxn modelId="{8E9CD5BE-B57D-448C-9D67-CCBD5A5D49C1}" type="presOf" srcId="{F5BAADF7-17A5-41EF-AD77-965AB2BB05B0}" destId="{65A59BE3-4C2C-4EF2-9328-BE4CCA47A0DC}" srcOrd="0" destOrd="0" presId="urn:microsoft.com/office/officeart/2005/8/layout/hProcess11"/>
    <dgm:cxn modelId="{D3A4FDC1-7CAC-443C-9A78-85CD6E61DAE2}" srcId="{3C19C470-C493-4995-A1C7-5E83928F7A5E}" destId="{566603FB-DFA7-4FAD-905C-765780D855E2}" srcOrd="0" destOrd="0" parTransId="{BB5A4569-08C2-4983-A3D1-0E3F13DA34C6}" sibTransId="{108E9E68-95B4-458E-838F-227DA8839EF0}"/>
    <dgm:cxn modelId="{D8715FD2-7C22-4195-8D1C-AECC1CDE071B}" type="presOf" srcId="{EC8CF9DF-9CE2-4827-94F3-26AFFD0DE5F8}" destId="{99D6B83F-D332-477B-A29E-FFF3ED2C0EDE}" srcOrd="0" destOrd="0" presId="urn:microsoft.com/office/officeart/2005/8/layout/hProcess11"/>
    <dgm:cxn modelId="{A878BDD6-1A2D-4796-A642-129676F40EE4}" srcId="{C39D12EB-3F0A-470E-914D-8AA582EA80E3}" destId="{3C19C470-C493-4995-A1C7-5E83928F7A5E}" srcOrd="1" destOrd="0" parTransId="{4FA885E6-4D17-46DF-8BB8-B2D9E722DE88}" sibTransId="{92BF87B1-6A27-43FD-B258-D178EC3D5D7A}"/>
    <dgm:cxn modelId="{4E751DD7-4C36-48D6-876E-57ECB546923E}" srcId="{F5BAADF7-17A5-41EF-AD77-965AB2BB05B0}" destId="{37DC85D6-9741-4770-B2DE-90F2F9236A05}" srcOrd="0" destOrd="0" parTransId="{4615DF61-2928-4E1B-84F6-FF8D6BFEDB75}" sibTransId="{D6988FD2-140F-45E9-AD46-2E053DBEFD55}"/>
    <dgm:cxn modelId="{801FB0F0-E429-4931-BB67-D360BC4630B7}" srcId="{C39D12EB-3F0A-470E-914D-8AA582EA80E3}" destId="{F5BAADF7-17A5-41EF-AD77-965AB2BB05B0}" srcOrd="3" destOrd="0" parTransId="{86179D16-D4EE-4EBF-931D-6F10011037E8}" sibTransId="{61AD1B87-0F06-4559-84F1-BC42730C1456}"/>
    <dgm:cxn modelId="{7B0CA8F7-DCFF-4D43-BEF4-6B2C9B4F17C1}" srcId="{C39D12EB-3F0A-470E-914D-8AA582EA80E3}" destId="{763A42E4-761B-48DC-ADF2-DBD1C51BEFEF}" srcOrd="0" destOrd="0" parTransId="{8CD0D172-C430-459E-B72D-EED7268B922F}" sibTransId="{BEA9791A-779D-4538-807E-BC2895EEC102}"/>
    <dgm:cxn modelId="{A3625BFD-830C-4518-BAED-458FF6805B69}" type="presOf" srcId="{365CE2EF-9FB5-44FC-B3C2-5AFA2BE69B13}" destId="{219058CD-48FF-4A2C-A400-3CCA32F696A8}" srcOrd="0" destOrd="0" presId="urn:microsoft.com/office/officeart/2005/8/layout/hProcess11"/>
    <dgm:cxn modelId="{5A907BE9-38F4-4AEC-8EFE-8577ED95EC9D}" type="presParOf" srcId="{B576EB8F-F88F-4C8E-A320-EC3D35BD6A89}" destId="{E1147213-8793-4285-8F4B-D567F1B5FBFF}" srcOrd="0" destOrd="0" presId="urn:microsoft.com/office/officeart/2005/8/layout/hProcess11"/>
    <dgm:cxn modelId="{A1241BB7-7F06-4F92-A328-EC06F5915140}" type="presParOf" srcId="{B576EB8F-F88F-4C8E-A320-EC3D35BD6A89}" destId="{DE14430F-CF7F-4B27-A700-22E9BF30255F}" srcOrd="1" destOrd="0" presId="urn:microsoft.com/office/officeart/2005/8/layout/hProcess11"/>
    <dgm:cxn modelId="{98716522-F3F7-4677-9EDD-393482126623}" type="presParOf" srcId="{DE14430F-CF7F-4B27-A700-22E9BF30255F}" destId="{6C78640C-6359-46F3-9EAD-1632D2B68352}" srcOrd="0" destOrd="0" presId="urn:microsoft.com/office/officeart/2005/8/layout/hProcess11"/>
    <dgm:cxn modelId="{C9B088B8-B741-4DAF-9DBF-EC4F76BC723A}" type="presParOf" srcId="{6C78640C-6359-46F3-9EAD-1632D2B68352}" destId="{1732242A-CE4A-44FA-BA40-1B67D184DAEA}" srcOrd="0" destOrd="0" presId="urn:microsoft.com/office/officeart/2005/8/layout/hProcess11"/>
    <dgm:cxn modelId="{A449AC80-BD38-4650-8D37-0887EBA7CB98}" type="presParOf" srcId="{6C78640C-6359-46F3-9EAD-1632D2B68352}" destId="{E31A373F-C0A7-4229-87AC-6FDAE5398F1F}" srcOrd="1" destOrd="0" presId="urn:microsoft.com/office/officeart/2005/8/layout/hProcess11"/>
    <dgm:cxn modelId="{C0290E47-A5DC-4DC7-9A47-4452D3AC85A3}" type="presParOf" srcId="{6C78640C-6359-46F3-9EAD-1632D2B68352}" destId="{64DDD1F2-F66D-4323-AE25-106438C6DDB3}" srcOrd="2" destOrd="0" presId="urn:microsoft.com/office/officeart/2005/8/layout/hProcess11"/>
    <dgm:cxn modelId="{A1EF69D1-2535-4422-9738-862EE1BBD3DA}" type="presParOf" srcId="{DE14430F-CF7F-4B27-A700-22E9BF30255F}" destId="{44727BED-877B-44EA-A7EE-7C4D14C8A6B9}" srcOrd="1" destOrd="0" presId="urn:microsoft.com/office/officeart/2005/8/layout/hProcess11"/>
    <dgm:cxn modelId="{42D3BD9A-B0DA-46A5-A060-D1944951A6C8}" type="presParOf" srcId="{DE14430F-CF7F-4B27-A700-22E9BF30255F}" destId="{0A9DBA17-2FD6-4332-8D56-DB534F867FAC}" srcOrd="2" destOrd="0" presId="urn:microsoft.com/office/officeart/2005/8/layout/hProcess11"/>
    <dgm:cxn modelId="{615C7324-5935-48E2-B457-575B04894C65}" type="presParOf" srcId="{0A9DBA17-2FD6-4332-8D56-DB534F867FAC}" destId="{DA3CAEF0-80CD-40A2-888B-2E14B49ADD52}" srcOrd="0" destOrd="0" presId="urn:microsoft.com/office/officeart/2005/8/layout/hProcess11"/>
    <dgm:cxn modelId="{C59014C9-CCE4-4528-AEF4-77102FA9A8FB}" type="presParOf" srcId="{0A9DBA17-2FD6-4332-8D56-DB534F867FAC}" destId="{9FE83E26-CC4A-4B36-B356-7EC7D31CCEA4}" srcOrd="1" destOrd="0" presId="urn:microsoft.com/office/officeart/2005/8/layout/hProcess11"/>
    <dgm:cxn modelId="{F1D9D259-2F3A-4F74-B456-A370E82C1CD7}" type="presParOf" srcId="{0A9DBA17-2FD6-4332-8D56-DB534F867FAC}" destId="{30292F7E-D327-4F97-BF23-18EA8EF46CB3}" srcOrd="2" destOrd="0" presId="urn:microsoft.com/office/officeart/2005/8/layout/hProcess11"/>
    <dgm:cxn modelId="{44A1FBBA-987B-4C50-B23A-6016C3D7831E}" type="presParOf" srcId="{DE14430F-CF7F-4B27-A700-22E9BF30255F}" destId="{29DBAD37-3D47-4A9D-93ED-0F3F77F74357}" srcOrd="3" destOrd="0" presId="urn:microsoft.com/office/officeart/2005/8/layout/hProcess11"/>
    <dgm:cxn modelId="{FC390394-EDD3-4124-AED6-C365B32237DE}" type="presParOf" srcId="{DE14430F-CF7F-4B27-A700-22E9BF30255F}" destId="{FA9EA0F3-3FF5-4C69-A805-6DF424BC56C7}" srcOrd="4" destOrd="0" presId="urn:microsoft.com/office/officeart/2005/8/layout/hProcess11"/>
    <dgm:cxn modelId="{002B7D7D-3E29-4222-AE4D-4654FCB2D6FE}" type="presParOf" srcId="{FA9EA0F3-3FF5-4C69-A805-6DF424BC56C7}" destId="{99D6B83F-D332-477B-A29E-FFF3ED2C0EDE}" srcOrd="0" destOrd="0" presId="urn:microsoft.com/office/officeart/2005/8/layout/hProcess11"/>
    <dgm:cxn modelId="{1C3E3DDC-5F20-405D-869E-A825680D49D5}" type="presParOf" srcId="{FA9EA0F3-3FF5-4C69-A805-6DF424BC56C7}" destId="{C7C42DBA-CB37-4A8C-85C9-03F12DB1294F}" srcOrd="1" destOrd="0" presId="urn:microsoft.com/office/officeart/2005/8/layout/hProcess11"/>
    <dgm:cxn modelId="{66556819-C60F-4B80-AADB-3D20F1AD25B4}" type="presParOf" srcId="{FA9EA0F3-3FF5-4C69-A805-6DF424BC56C7}" destId="{37B5F0FF-8E4B-41CE-B680-3746B28C2A52}" srcOrd="2" destOrd="0" presId="urn:microsoft.com/office/officeart/2005/8/layout/hProcess11"/>
    <dgm:cxn modelId="{EF484A88-C7C0-411A-BA04-43FB05630C57}" type="presParOf" srcId="{DE14430F-CF7F-4B27-A700-22E9BF30255F}" destId="{475E2053-8C76-49E1-9CC0-B1F2D9EC046F}" srcOrd="5" destOrd="0" presId="urn:microsoft.com/office/officeart/2005/8/layout/hProcess11"/>
    <dgm:cxn modelId="{55019839-072C-4C23-95F1-AFFAD22448F5}" type="presParOf" srcId="{DE14430F-CF7F-4B27-A700-22E9BF30255F}" destId="{DD7F4934-B5E5-4C46-ABE4-6FCAA8C57CD6}" srcOrd="6" destOrd="0" presId="urn:microsoft.com/office/officeart/2005/8/layout/hProcess11"/>
    <dgm:cxn modelId="{64B4E7FC-DD1C-4A07-8B25-DB0875E079FA}" type="presParOf" srcId="{DD7F4934-B5E5-4C46-ABE4-6FCAA8C57CD6}" destId="{65A59BE3-4C2C-4EF2-9328-BE4CCA47A0DC}" srcOrd="0" destOrd="0" presId="urn:microsoft.com/office/officeart/2005/8/layout/hProcess11"/>
    <dgm:cxn modelId="{47735313-230B-45DF-A741-4893A3013EC9}" type="presParOf" srcId="{DD7F4934-B5E5-4C46-ABE4-6FCAA8C57CD6}" destId="{55C199C2-812E-4157-BDA9-350218D0BA6B}" srcOrd="1" destOrd="0" presId="urn:microsoft.com/office/officeart/2005/8/layout/hProcess11"/>
    <dgm:cxn modelId="{EAD42EF8-1733-4B2D-B258-6AA7B79A6A5E}" type="presParOf" srcId="{DD7F4934-B5E5-4C46-ABE4-6FCAA8C57CD6}" destId="{A1361FFD-9EA3-4477-B6A4-4A27FA0DCDD3}" srcOrd="2" destOrd="0" presId="urn:microsoft.com/office/officeart/2005/8/layout/hProcess11"/>
    <dgm:cxn modelId="{53771F1F-13E6-4A22-B05B-29B419110DE2}" type="presParOf" srcId="{DE14430F-CF7F-4B27-A700-22E9BF30255F}" destId="{12106B43-E066-46C8-A4E7-44568C1FF01C}" srcOrd="7" destOrd="0" presId="urn:microsoft.com/office/officeart/2005/8/layout/hProcess11"/>
    <dgm:cxn modelId="{A4A587DB-3972-4C08-9A29-3ECA81809F74}" type="presParOf" srcId="{DE14430F-CF7F-4B27-A700-22E9BF30255F}" destId="{E5C8F810-D406-430C-8F6F-7AE5CEB1A8EF}" srcOrd="8" destOrd="0" presId="urn:microsoft.com/office/officeart/2005/8/layout/hProcess11"/>
    <dgm:cxn modelId="{0F563650-55AC-4BB5-AE1E-4474876AC3BF}" type="presParOf" srcId="{E5C8F810-D406-430C-8F6F-7AE5CEB1A8EF}" destId="{DC178145-C0D2-4E03-96B7-2A236E9E38DB}" srcOrd="0" destOrd="0" presId="urn:microsoft.com/office/officeart/2005/8/layout/hProcess11"/>
    <dgm:cxn modelId="{B1FFC6A6-1181-40C9-BDA7-86E04E1849F7}" type="presParOf" srcId="{E5C8F810-D406-430C-8F6F-7AE5CEB1A8EF}" destId="{70D2ED00-5C21-4DC8-831D-613DB73BBC03}" srcOrd="1" destOrd="0" presId="urn:microsoft.com/office/officeart/2005/8/layout/hProcess11"/>
    <dgm:cxn modelId="{652133D8-E03F-4996-B4A2-A80AB82BE296}" type="presParOf" srcId="{E5C8F810-D406-430C-8F6F-7AE5CEB1A8EF}" destId="{D68EFC56-0D66-478F-AEFF-4A30E9331A22}" srcOrd="2" destOrd="0" presId="urn:microsoft.com/office/officeart/2005/8/layout/hProcess11"/>
    <dgm:cxn modelId="{259D0266-A90E-4099-B78B-1BCD44142E9B}" type="presParOf" srcId="{DE14430F-CF7F-4B27-A700-22E9BF30255F}" destId="{73B45A0E-3C7F-4B00-BA6A-363718E2565A}" srcOrd="9" destOrd="0" presId="urn:microsoft.com/office/officeart/2005/8/layout/hProcess11"/>
    <dgm:cxn modelId="{52B21CC1-563B-4004-90F2-160697E21C9E}" type="presParOf" srcId="{DE14430F-CF7F-4B27-A700-22E9BF30255F}" destId="{A8498B4E-F170-449B-BCFC-E287AA4067A6}" srcOrd="10" destOrd="0" presId="urn:microsoft.com/office/officeart/2005/8/layout/hProcess11"/>
    <dgm:cxn modelId="{A45C9EE7-CA39-4B07-9503-6D085A68BBF9}" type="presParOf" srcId="{A8498B4E-F170-449B-BCFC-E287AA4067A6}" destId="{C1C5C28E-9B99-4C99-AC54-19C8A682C793}" srcOrd="0" destOrd="0" presId="urn:microsoft.com/office/officeart/2005/8/layout/hProcess11"/>
    <dgm:cxn modelId="{8EAD7767-9188-4495-A965-2EBEE1360F5D}" type="presParOf" srcId="{A8498B4E-F170-449B-BCFC-E287AA4067A6}" destId="{C39BC2F3-7497-42BF-AAEE-0C0FA2CCFD0E}" srcOrd="1" destOrd="0" presId="urn:microsoft.com/office/officeart/2005/8/layout/hProcess11"/>
    <dgm:cxn modelId="{398770BA-5B05-48C4-A5EC-1305B9398A87}" type="presParOf" srcId="{A8498B4E-F170-449B-BCFC-E287AA4067A6}" destId="{1CA51F40-647C-4953-B531-65ACF0CF8B01}" srcOrd="2" destOrd="0" presId="urn:microsoft.com/office/officeart/2005/8/layout/hProcess11"/>
    <dgm:cxn modelId="{494A30B4-9CD0-471C-AF9A-EBB779D0A858}" type="presParOf" srcId="{DE14430F-CF7F-4B27-A700-22E9BF30255F}" destId="{13D8B3E8-92E8-47D0-BFFF-685FEBCAD313}" srcOrd="11" destOrd="0" presId="urn:microsoft.com/office/officeart/2005/8/layout/hProcess11"/>
    <dgm:cxn modelId="{0F5C77B1-AF28-430B-8F2C-8DCF778EB60E}" type="presParOf" srcId="{DE14430F-CF7F-4B27-A700-22E9BF30255F}" destId="{38000125-F86B-4D6F-B68D-DF1F07AE053A}" srcOrd="12" destOrd="0" presId="urn:microsoft.com/office/officeart/2005/8/layout/hProcess11"/>
    <dgm:cxn modelId="{FC34E4BB-A88C-48C7-B4A6-BD9870276E01}" type="presParOf" srcId="{38000125-F86B-4D6F-B68D-DF1F07AE053A}" destId="{219058CD-48FF-4A2C-A400-3CCA32F696A8}" srcOrd="0" destOrd="0" presId="urn:microsoft.com/office/officeart/2005/8/layout/hProcess11"/>
    <dgm:cxn modelId="{D527136B-5B19-45A0-948E-A4893A951178}" type="presParOf" srcId="{38000125-F86B-4D6F-B68D-DF1F07AE053A}" destId="{C38F0739-64EC-4742-BB98-227F650F8C18}" srcOrd="1" destOrd="0" presId="urn:microsoft.com/office/officeart/2005/8/layout/hProcess11"/>
    <dgm:cxn modelId="{D1E2C903-F7D8-4D5E-AC73-B8A77A251EC5}" type="presParOf" srcId="{38000125-F86B-4D6F-B68D-DF1F07AE053A}" destId="{4366C3DE-A912-494F-AA19-1DDF264DDB7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47213-8793-4285-8F4B-D567F1B5FBFF}">
      <dsp:nvSpPr>
        <dsp:cNvPr id="0" name=""/>
        <dsp:cNvSpPr/>
      </dsp:nvSpPr>
      <dsp:spPr>
        <a:xfrm>
          <a:off x="0" y="1844761"/>
          <a:ext cx="11829001" cy="2439354"/>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2242A-CE4A-44FA-BA40-1B67D184DAEA}">
      <dsp:nvSpPr>
        <dsp:cNvPr id="0" name=""/>
        <dsp:cNvSpPr/>
      </dsp:nvSpPr>
      <dsp:spPr>
        <a:xfrm>
          <a:off x="909" y="0"/>
          <a:ext cx="1458120" cy="2439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kumimoji="1" lang="en-US" altLang="ja-JP" sz="1600" kern="1200" dirty="0"/>
            <a:t>Share/Check Outline</a:t>
          </a:r>
          <a:endParaRPr kumimoji="1" lang="ja-JP" altLang="en-US" sz="1600" kern="1200" dirty="0"/>
        </a:p>
      </dsp:txBody>
      <dsp:txXfrm>
        <a:off x="909" y="0"/>
        <a:ext cx="1458120" cy="2439354"/>
      </dsp:txXfrm>
    </dsp:sp>
    <dsp:sp modelId="{E31A373F-C0A7-4229-87AC-6FDAE5398F1F}">
      <dsp:nvSpPr>
        <dsp:cNvPr id="0" name=""/>
        <dsp:cNvSpPr/>
      </dsp:nvSpPr>
      <dsp:spPr>
        <a:xfrm>
          <a:off x="425050" y="2744273"/>
          <a:ext cx="609838" cy="60983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3CAEF0-80CD-40A2-888B-2E14B49ADD52}">
      <dsp:nvSpPr>
        <dsp:cNvPr id="0" name=""/>
        <dsp:cNvSpPr/>
      </dsp:nvSpPr>
      <dsp:spPr>
        <a:xfrm>
          <a:off x="1531936" y="3659031"/>
          <a:ext cx="1458120" cy="2439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kumimoji="1" lang="en-US" altLang="ja-JP" sz="1600" kern="1200" dirty="0"/>
            <a:t>In-house work</a:t>
          </a:r>
          <a:endParaRPr kumimoji="1" lang="ja-JP" altLang="en-US" sz="1600" kern="1200" dirty="0"/>
        </a:p>
        <a:p>
          <a:pPr marL="114300" lvl="1" indent="-114300" algn="l" defTabSz="533400">
            <a:lnSpc>
              <a:spcPct val="90000"/>
            </a:lnSpc>
            <a:spcBef>
              <a:spcPct val="0"/>
            </a:spcBef>
            <a:spcAft>
              <a:spcPct val="15000"/>
            </a:spcAft>
            <a:buChar char="•"/>
          </a:pPr>
          <a:r>
            <a:rPr kumimoji="1" lang="en-US" altLang="ja-JP" sz="1200" kern="1200" dirty="0"/>
            <a:t>Allocate author to excels part.</a:t>
          </a:r>
          <a:endParaRPr kumimoji="1" lang="ja-JP" altLang="en-US" sz="1200" kern="1200" dirty="0"/>
        </a:p>
        <a:p>
          <a:pPr marL="114300" lvl="1" indent="-114300" algn="l" defTabSz="533400">
            <a:lnSpc>
              <a:spcPct val="90000"/>
            </a:lnSpc>
            <a:spcBef>
              <a:spcPct val="0"/>
            </a:spcBef>
            <a:spcAft>
              <a:spcPct val="15000"/>
            </a:spcAft>
            <a:buChar char="•"/>
          </a:pPr>
          <a:r>
            <a:rPr kumimoji="1" lang="en-US" altLang="ja-JP" sz="1200" kern="1200" dirty="0"/>
            <a:t>Report in monthly meeting</a:t>
          </a:r>
          <a:endParaRPr kumimoji="1" lang="ja-JP" altLang="en-US" sz="1200" kern="1200" dirty="0"/>
        </a:p>
      </dsp:txBody>
      <dsp:txXfrm>
        <a:off x="1531936" y="3659031"/>
        <a:ext cx="1458120" cy="2439354"/>
      </dsp:txXfrm>
    </dsp:sp>
    <dsp:sp modelId="{9FE83E26-CC4A-4B36-B356-7EC7D31CCEA4}">
      <dsp:nvSpPr>
        <dsp:cNvPr id="0" name=""/>
        <dsp:cNvSpPr/>
      </dsp:nvSpPr>
      <dsp:spPr>
        <a:xfrm>
          <a:off x="1956077" y="2744273"/>
          <a:ext cx="609838" cy="60983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D6B83F-D332-477B-A29E-FFF3ED2C0EDE}">
      <dsp:nvSpPr>
        <dsp:cNvPr id="0" name=""/>
        <dsp:cNvSpPr/>
      </dsp:nvSpPr>
      <dsp:spPr>
        <a:xfrm>
          <a:off x="3062963" y="0"/>
          <a:ext cx="1458120" cy="2439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kumimoji="1" lang="en-US" altLang="ja-JP" sz="1600" kern="1200" dirty="0"/>
            <a:t>Reorganize</a:t>
          </a:r>
          <a:endParaRPr kumimoji="1" lang="ja-JP" altLang="en-US" sz="1600" kern="1200" dirty="0"/>
        </a:p>
      </dsp:txBody>
      <dsp:txXfrm>
        <a:off x="3062963" y="0"/>
        <a:ext cx="1458120" cy="2439354"/>
      </dsp:txXfrm>
    </dsp:sp>
    <dsp:sp modelId="{C7C42DBA-CB37-4A8C-85C9-03F12DB1294F}">
      <dsp:nvSpPr>
        <dsp:cNvPr id="0" name=""/>
        <dsp:cNvSpPr/>
      </dsp:nvSpPr>
      <dsp:spPr>
        <a:xfrm>
          <a:off x="3487104" y="2744273"/>
          <a:ext cx="609838" cy="60983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59BE3-4C2C-4EF2-9328-BE4CCA47A0DC}">
      <dsp:nvSpPr>
        <dsp:cNvPr id="0" name=""/>
        <dsp:cNvSpPr/>
      </dsp:nvSpPr>
      <dsp:spPr>
        <a:xfrm>
          <a:off x="4593990" y="3659031"/>
          <a:ext cx="1458120" cy="2439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kumimoji="1" lang="en-US" altLang="ja-JP" sz="1600" kern="1200" dirty="0"/>
            <a:t>In-house work</a:t>
          </a:r>
          <a:endParaRPr kumimoji="1" lang="ja-JP" altLang="en-US" sz="1600" kern="1200" dirty="0"/>
        </a:p>
        <a:p>
          <a:pPr marL="114300" lvl="1" indent="-114300" algn="l" defTabSz="533400">
            <a:lnSpc>
              <a:spcPct val="90000"/>
            </a:lnSpc>
            <a:spcBef>
              <a:spcPct val="0"/>
            </a:spcBef>
            <a:spcAft>
              <a:spcPct val="15000"/>
            </a:spcAft>
            <a:buChar char="•"/>
          </a:pPr>
          <a:r>
            <a:rPr kumimoji="1" lang="en-US" altLang="ja-JP" sz="1200" kern="1200" dirty="0"/>
            <a:t>Discussion</a:t>
          </a:r>
          <a:endParaRPr kumimoji="1" lang="ja-JP" altLang="en-US" sz="1200" kern="1200" dirty="0"/>
        </a:p>
        <a:p>
          <a:pPr marL="114300" lvl="1" indent="-114300" algn="l" defTabSz="533400">
            <a:lnSpc>
              <a:spcPct val="90000"/>
            </a:lnSpc>
            <a:spcBef>
              <a:spcPct val="0"/>
            </a:spcBef>
            <a:spcAft>
              <a:spcPct val="15000"/>
            </a:spcAft>
            <a:buChar char="•"/>
          </a:pPr>
          <a:r>
            <a:rPr kumimoji="1" lang="en-US" altLang="ja-JP" sz="1200" kern="1200" dirty="0"/>
            <a:t>fulfill each section</a:t>
          </a:r>
          <a:endParaRPr kumimoji="1" lang="ja-JP" altLang="en-US" sz="1200" kern="1200" dirty="0"/>
        </a:p>
      </dsp:txBody>
      <dsp:txXfrm>
        <a:off x="4593990" y="3659031"/>
        <a:ext cx="1458120" cy="2439354"/>
      </dsp:txXfrm>
    </dsp:sp>
    <dsp:sp modelId="{55C199C2-812E-4157-BDA9-350218D0BA6B}">
      <dsp:nvSpPr>
        <dsp:cNvPr id="0" name=""/>
        <dsp:cNvSpPr/>
      </dsp:nvSpPr>
      <dsp:spPr>
        <a:xfrm>
          <a:off x="5018131" y="2744273"/>
          <a:ext cx="609838" cy="60983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78145-C0D2-4E03-96B7-2A236E9E38DB}">
      <dsp:nvSpPr>
        <dsp:cNvPr id="0" name=""/>
        <dsp:cNvSpPr/>
      </dsp:nvSpPr>
      <dsp:spPr>
        <a:xfrm>
          <a:off x="6125017" y="0"/>
          <a:ext cx="1458120" cy="2439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kumimoji="1" lang="en-US" altLang="ja-JP" sz="1600" kern="1200" dirty="0"/>
            <a:t>Show draft</a:t>
          </a:r>
          <a:endParaRPr kumimoji="1" lang="ja-JP" altLang="en-US" sz="1600" kern="1200" dirty="0"/>
        </a:p>
      </dsp:txBody>
      <dsp:txXfrm>
        <a:off x="6125017" y="0"/>
        <a:ext cx="1458120" cy="2439354"/>
      </dsp:txXfrm>
    </dsp:sp>
    <dsp:sp modelId="{70D2ED00-5C21-4DC8-831D-613DB73BBC03}">
      <dsp:nvSpPr>
        <dsp:cNvPr id="0" name=""/>
        <dsp:cNvSpPr/>
      </dsp:nvSpPr>
      <dsp:spPr>
        <a:xfrm>
          <a:off x="6549158" y="2744273"/>
          <a:ext cx="609838" cy="60983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5C28E-9B99-4C99-AC54-19C8A682C793}">
      <dsp:nvSpPr>
        <dsp:cNvPr id="0" name=""/>
        <dsp:cNvSpPr/>
      </dsp:nvSpPr>
      <dsp:spPr>
        <a:xfrm>
          <a:off x="7656044" y="3659031"/>
          <a:ext cx="1458120" cy="2439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kumimoji="1" lang="en-US" altLang="ja-JP" sz="1600" kern="1200" dirty="0"/>
            <a:t>Refinement</a:t>
          </a:r>
          <a:endParaRPr kumimoji="1" lang="ja-JP" altLang="en-US" sz="1600" kern="1200" dirty="0"/>
        </a:p>
      </dsp:txBody>
      <dsp:txXfrm>
        <a:off x="7656044" y="3659031"/>
        <a:ext cx="1458120" cy="2439354"/>
      </dsp:txXfrm>
    </dsp:sp>
    <dsp:sp modelId="{C39BC2F3-7497-42BF-AAEE-0C0FA2CCFD0E}">
      <dsp:nvSpPr>
        <dsp:cNvPr id="0" name=""/>
        <dsp:cNvSpPr/>
      </dsp:nvSpPr>
      <dsp:spPr>
        <a:xfrm>
          <a:off x="8080185" y="2744273"/>
          <a:ext cx="609838" cy="60983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058CD-48FF-4A2C-A400-3CCA32F696A8}">
      <dsp:nvSpPr>
        <dsp:cNvPr id="0" name=""/>
        <dsp:cNvSpPr/>
      </dsp:nvSpPr>
      <dsp:spPr>
        <a:xfrm>
          <a:off x="9187071" y="0"/>
          <a:ext cx="1458120" cy="2439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kumimoji="1" lang="en-US" altLang="ja-JP" sz="1600" kern="1200" dirty="0"/>
            <a:t>Publish</a:t>
          </a:r>
          <a:endParaRPr kumimoji="1" lang="ja-JP" altLang="en-US" sz="1600" kern="1200" dirty="0"/>
        </a:p>
      </dsp:txBody>
      <dsp:txXfrm>
        <a:off x="9187071" y="0"/>
        <a:ext cx="1458120" cy="2439354"/>
      </dsp:txXfrm>
    </dsp:sp>
    <dsp:sp modelId="{C38F0739-64EC-4742-BB98-227F650F8C18}">
      <dsp:nvSpPr>
        <dsp:cNvPr id="0" name=""/>
        <dsp:cNvSpPr/>
      </dsp:nvSpPr>
      <dsp:spPr>
        <a:xfrm>
          <a:off x="9611212" y="2744273"/>
          <a:ext cx="609838" cy="60983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Google Shape;3;n">
            <a:extLst>
              <a:ext uri="{FF2B5EF4-FFF2-40B4-BE49-F238E27FC236}">
                <a16:creationId xmlns:a16="http://schemas.microsoft.com/office/drawing/2014/main" id="{B557A123-C6E1-FD7B-8AC7-C6FCF59328C9}"/>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099" name="Google Shape;4;n">
            <a:extLst>
              <a:ext uri="{FF2B5EF4-FFF2-40B4-BE49-F238E27FC236}">
                <a16:creationId xmlns:a16="http://schemas.microsoft.com/office/drawing/2014/main" id="{69729CFD-D38C-4F9E-2468-67CBC5BA1A91}"/>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ja-JP" dirty="0"/>
          </a:p>
        </p:txBody>
      </p:sp>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0" name="Google Shape;12;p2">
            <a:extLst>
              <a:ext uri="{FF2B5EF4-FFF2-40B4-BE49-F238E27FC236}">
                <a16:creationId xmlns:a16="http://schemas.microsoft.com/office/drawing/2014/main" id="{CE1A6C50-D010-607E-9F88-DA216CA8C223}"/>
              </a:ext>
            </a:extLst>
          </p:cNvPr>
          <p:cNvPicPr preferRelativeResize="0"/>
          <p:nvPr userDrawn="1"/>
        </p:nvPicPr>
        <p:blipFill rotWithShape="1">
          <a:blip r:embed="rId2">
            <a:alphaModFix/>
          </a:blip>
          <a:srcRect/>
          <a:stretch/>
        </p:blipFill>
        <p:spPr>
          <a:xfrm>
            <a:off x="3285885" y="2254172"/>
            <a:ext cx="8288157" cy="2756714"/>
          </a:xfrm>
          <a:prstGeom prst="rect">
            <a:avLst/>
          </a:prstGeom>
          <a:noFill/>
          <a:ln>
            <a:noFill/>
          </a:ln>
        </p:spPr>
      </p:pic>
      <p:pic>
        <p:nvPicPr>
          <p:cNvPr id="11" name="Google Shape;13;p2">
            <a:extLst>
              <a:ext uri="{FF2B5EF4-FFF2-40B4-BE49-F238E27FC236}">
                <a16:creationId xmlns:a16="http://schemas.microsoft.com/office/drawing/2014/main" id="{63B8D2F8-39AF-6D0E-7993-AADE508F26C3}"/>
              </a:ext>
            </a:extLst>
          </p:cNvPr>
          <p:cNvPicPr preferRelativeResize="0"/>
          <p:nvPr userDrawn="1"/>
        </p:nvPicPr>
        <p:blipFill rotWithShape="1">
          <a:blip r:embed="rId3">
            <a:alphaModFix/>
          </a:blip>
          <a:srcRect b="-113"/>
          <a:stretch/>
        </p:blipFill>
        <p:spPr>
          <a:xfrm rot="10800000" flipH="1">
            <a:off x="2808415" y="4812690"/>
            <a:ext cx="5391556" cy="2038097"/>
          </a:xfrm>
          <a:prstGeom prst="rect">
            <a:avLst/>
          </a:prstGeom>
          <a:noFill/>
          <a:ln>
            <a:noFill/>
          </a:ln>
        </p:spPr>
      </p:pic>
      <p:pic>
        <p:nvPicPr>
          <p:cNvPr id="12" name="Google Shape;14;p2" descr="A picture containing nature&#10;&#10;Description automatically generated">
            <a:extLst>
              <a:ext uri="{FF2B5EF4-FFF2-40B4-BE49-F238E27FC236}">
                <a16:creationId xmlns:a16="http://schemas.microsoft.com/office/drawing/2014/main" id="{B78CB13C-847E-97EE-DC70-1AAFD6018BA8}"/>
              </a:ext>
            </a:extLst>
          </p:cNvPr>
          <p:cNvPicPr preferRelativeResize="0"/>
          <p:nvPr userDrawn="1"/>
        </p:nvPicPr>
        <p:blipFill rotWithShape="1">
          <a:blip r:embed="rId4">
            <a:alphaModFix/>
          </a:blip>
          <a:srcRect/>
          <a:stretch/>
        </p:blipFill>
        <p:spPr>
          <a:xfrm>
            <a:off x="8461479" y="-11559"/>
            <a:ext cx="3714656" cy="2686815"/>
          </a:xfrm>
          <a:prstGeom prst="rect">
            <a:avLst/>
          </a:prstGeom>
          <a:noFill/>
          <a:ln>
            <a:noFill/>
          </a:ln>
        </p:spPr>
      </p:pic>
      <p:sp>
        <p:nvSpPr>
          <p:cNvPr id="13" name="Google Shape;15;p2">
            <a:extLst>
              <a:ext uri="{FF2B5EF4-FFF2-40B4-BE49-F238E27FC236}">
                <a16:creationId xmlns:a16="http://schemas.microsoft.com/office/drawing/2014/main" id="{75268ED2-0493-F3A6-2EC2-423AFD09BB50}"/>
              </a:ext>
            </a:extLst>
          </p:cNvPr>
          <p:cNvSpPr/>
          <p:nvPr userDrawn="1"/>
        </p:nvSpPr>
        <p:spPr>
          <a:xfrm flipH="1">
            <a:off x="5440529" y="1956881"/>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6;p2">
            <a:extLst>
              <a:ext uri="{FF2B5EF4-FFF2-40B4-BE49-F238E27FC236}">
                <a16:creationId xmlns:a16="http://schemas.microsoft.com/office/drawing/2014/main" id="{C22C1976-ABC2-4B41-3989-3E70F983B8B8}"/>
              </a:ext>
            </a:extLst>
          </p:cNvPr>
          <p:cNvSpPr/>
          <p:nvPr userDrawn="1"/>
        </p:nvSpPr>
        <p:spPr>
          <a:xfrm flipH="1">
            <a:off x="-20649" y="-26100"/>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Google Shape;17;p2">
            <a:extLst>
              <a:ext uri="{FF2B5EF4-FFF2-40B4-BE49-F238E27FC236}">
                <a16:creationId xmlns:a16="http://schemas.microsoft.com/office/drawing/2014/main" id="{AEDBAAEB-DCE5-58FB-83E3-7DF4CA493D41}"/>
              </a:ext>
            </a:extLst>
          </p:cNvPr>
          <p:cNvPicPr preferRelativeResize="0"/>
          <p:nvPr userDrawn="1"/>
        </p:nvPicPr>
        <p:blipFill rotWithShape="1">
          <a:blip r:embed="rId5">
            <a:alphaModFix/>
          </a:blip>
          <a:srcRect/>
          <a:stretch/>
        </p:blipFill>
        <p:spPr>
          <a:xfrm>
            <a:off x="122566" y="5299940"/>
            <a:ext cx="2738896" cy="1508514"/>
          </a:xfrm>
          <a:prstGeom prst="rect">
            <a:avLst/>
          </a:prstGeom>
          <a:noFill/>
          <a:ln>
            <a:noFill/>
          </a:ln>
          <a:effectLst>
            <a:outerShdw blurRad="50800" dist="38100" dir="2700000" algn="tl" rotWithShape="0">
              <a:srgbClr val="000000">
                <a:alpha val="40000"/>
              </a:srgbClr>
            </a:outerShdw>
          </a:effectLst>
        </p:spPr>
      </p:pic>
      <p:pic>
        <p:nvPicPr>
          <p:cNvPr id="16" name="Google Shape;18;p2">
            <a:extLst>
              <a:ext uri="{FF2B5EF4-FFF2-40B4-BE49-F238E27FC236}">
                <a16:creationId xmlns:a16="http://schemas.microsoft.com/office/drawing/2014/main" id="{405063EA-FC71-0515-F29D-44431A5B1835}"/>
              </a:ext>
            </a:extLst>
          </p:cNvPr>
          <p:cNvPicPr preferRelativeResize="0"/>
          <p:nvPr userDrawn="1"/>
        </p:nvPicPr>
        <p:blipFill rotWithShape="1">
          <a:blip r:embed="rId6">
            <a:alphaModFix amt="34000"/>
          </a:blip>
          <a:srcRect l="32582" t="2399" r="8554" b="-8773"/>
          <a:stretch/>
        </p:blipFill>
        <p:spPr>
          <a:xfrm rot="5400000">
            <a:off x="5718421" y="-1027725"/>
            <a:ext cx="5455273" cy="7480884"/>
          </a:xfrm>
          <a:prstGeom prst="rtTriangle">
            <a:avLst/>
          </a:prstGeom>
          <a:noFill/>
          <a:ln>
            <a:noFill/>
          </a:ln>
        </p:spPr>
      </p:pic>
      <p:pic>
        <p:nvPicPr>
          <p:cNvPr id="17" name="Google Shape;19;p2">
            <a:extLst>
              <a:ext uri="{FF2B5EF4-FFF2-40B4-BE49-F238E27FC236}">
                <a16:creationId xmlns:a16="http://schemas.microsoft.com/office/drawing/2014/main" id="{30909055-3319-264F-85BC-947F7B49A2B1}"/>
              </a:ext>
            </a:extLst>
          </p:cNvPr>
          <p:cNvPicPr preferRelativeResize="0"/>
          <p:nvPr userDrawn="1"/>
        </p:nvPicPr>
        <p:blipFill rotWithShape="1">
          <a:blip r:embed="rId6">
            <a:alphaModFix amt="34000"/>
          </a:blip>
          <a:srcRect l="54016" t="36081" r="11355" b="673"/>
          <a:stretch/>
        </p:blipFill>
        <p:spPr>
          <a:xfrm rot="-5400000">
            <a:off x="5776777" y="4808394"/>
            <a:ext cx="1719709" cy="2366806"/>
          </a:xfrm>
          <a:prstGeom prst="rtTriangle">
            <a:avLst/>
          </a:prstGeom>
          <a:noFill/>
          <a:ln>
            <a:noFill/>
          </a:ln>
        </p:spPr>
      </p:pic>
      <p:pic>
        <p:nvPicPr>
          <p:cNvPr id="8" name="Google Shape;19;p2">
            <a:extLst>
              <a:ext uri="{FF2B5EF4-FFF2-40B4-BE49-F238E27FC236}">
                <a16:creationId xmlns:a16="http://schemas.microsoft.com/office/drawing/2014/main" id="{7251F513-1A0F-387E-5F80-60C2366933CF}"/>
              </a:ext>
            </a:extLst>
          </p:cNvPr>
          <p:cNvPicPr preferRelativeResize="0"/>
          <p:nvPr/>
        </p:nvPicPr>
        <p:blipFill rotWithShape="1">
          <a:blip r:embed="rId6">
            <a:alphaModFix amt="34000"/>
          </a:blip>
          <a:srcRect l="54016" t="36081" r="11355" b="673"/>
          <a:stretch/>
        </p:blipFill>
        <p:spPr>
          <a:xfrm rot="162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60923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 name="Google Shape;22;p3">
            <a:extLst>
              <a:ext uri="{FF2B5EF4-FFF2-40B4-BE49-F238E27FC236}">
                <a16:creationId xmlns:a16="http://schemas.microsoft.com/office/drawing/2014/main" id="{9C61445A-E290-B991-4B2C-B4B12890B011}"/>
              </a:ext>
            </a:extLst>
          </p:cNvPr>
          <p:cNvSpPr>
            <a:spLocks noChangeArrowheads="1"/>
          </p:cNvSpPr>
          <p:nvPr/>
        </p:nvSpPr>
        <p:spPr bwMode="auto">
          <a:xfrm>
            <a:off x="0" y="0"/>
            <a:ext cx="12192000" cy="1038225"/>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44546A"/>
              </a:solidFill>
            </a:endParaRPr>
          </a:p>
        </p:txBody>
      </p:sp>
      <p:pic>
        <p:nvPicPr>
          <p:cNvPr id="3" name="Google Shape;23;p3">
            <a:extLst>
              <a:ext uri="{FF2B5EF4-FFF2-40B4-BE49-F238E27FC236}">
                <a16:creationId xmlns:a16="http://schemas.microsoft.com/office/drawing/2014/main" id="{4E4605FD-8A17-2FBD-142C-B0EEA09E140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2840" t="39268" r="51340" b="35419"/>
          <a:stretch>
            <a:fillRect/>
          </a:stretch>
        </p:blipFill>
        <p:spPr bwMode="auto">
          <a:xfrm>
            <a:off x="9304338" y="0"/>
            <a:ext cx="288766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24;p3">
            <a:extLst>
              <a:ext uri="{FF2B5EF4-FFF2-40B4-BE49-F238E27FC236}">
                <a16:creationId xmlns:a16="http://schemas.microsoft.com/office/drawing/2014/main" id="{A3921E32-F671-3A84-38A8-4D416E2BBDBA}"/>
              </a:ext>
            </a:extLst>
          </p:cNvPr>
          <p:cNvPicPr preferRelativeResize="0"/>
          <p:nvPr/>
        </p:nvPicPr>
        <p:blipFill rotWithShape="1">
          <a:blip r:embed="rId3">
            <a:alphaModFix/>
          </a:blip>
          <a:srcRect/>
          <a:stretch/>
        </p:blipFill>
        <p:spPr>
          <a:xfrm>
            <a:off x="9791700" y="111125"/>
            <a:ext cx="2027238" cy="803275"/>
          </a:xfrm>
          <a:prstGeom prst="rect">
            <a:avLst/>
          </a:prstGeom>
          <a:noFill/>
          <a:ln>
            <a:noFill/>
          </a:ln>
          <a:effectLst>
            <a:outerShdw blurRad="50800" dist="38100" dir="2700000" algn="tl" rotWithShape="0">
              <a:srgbClr val="000000">
                <a:alpha val="40000"/>
              </a:srgbClr>
            </a:outerShdw>
          </a:effectLst>
        </p:spPr>
      </p:pic>
      <p:sp>
        <p:nvSpPr>
          <p:cNvPr id="5" name="Google Shape;25;p3">
            <a:extLst>
              <a:ext uri="{FF2B5EF4-FFF2-40B4-BE49-F238E27FC236}">
                <a16:creationId xmlns:a16="http://schemas.microsoft.com/office/drawing/2014/main" id="{16C84B8B-5D50-BA6D-1B64-838121EBD166}"/>
              </a:ext>
            </a:extLst>
          </p:cNvPr>
          <p:cNvSpPr/>
          <p:nvPr/>
        </p:nvSpPr>
        <p:spPr>
          <a:xfrm>
            <a:off x="-1588" y="6573838"/>
            <a:ext cx="12193588" cy="284162"/>
          </a:xfrm>
          <a:prstGeom prst="rect">
            <a:avLst/>
          </a:prstGeom>
          <a:solidFill>
            <a:schemeClr val="accent4"/>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dk2"/>
              </a:solidFill>
              <a:latin typeface="Arial"/>
              <a:ea typeface="Arial"/>
              <a:cs typeface="Arial"/>
              <a:sym typeface="Arial"/>
            </a:endParaRPr>
          </a:p>
        </p:txBody>
      </p:sp>
      <p:sp>
        <p:nvSpPr>
          <p:cNvPr id="6" name="Google Shape;26;p3">
            <a:extLst>
              <a:ext uri="{FF2B5EF4-FFF2-40B4-BE49-F238E27FC236}">
                <a16:creationId xmlns:a16="http://schemas.microsoft.com/office/drawing/2014/main" id="{47A65A4C-270D-076E-8A20-C42459DF0A89}"/>
              </a:ext>
            </a:extLst>
          </p:cNvPr>
          <p:cNvSpPr>
            <a:spLocks noChangeArrowheads="1"/>
          </p:cNvSpPr>
          <p:nvPr/>
        </p:nvSpPr>
        <p:spPr bwMode="auto">
          <a:xfrm rot="10800000" flipH="1">
            <a:off x="-4763" y="6540500"/>
            <a:ext cx="12196763" cy="58738"/>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44546A"/>
              </a:solidFill>
            </a:endParaRPr>
          </a:p>
        </p:txBody>
      </p:sp>
      <p:sp>
        <p:nvSpPr>
          <p:cNvPr id="7" name="Google Shape;27;p3">
            <a:extLst>
              <a:ext uri="{FF2B5EF4-FFF2-40B4-BE49-F238E27FC236}">
                <a16:creationId xmlns:a16="http://schemas.microsoft.com/office/drawing/2014/main" id="{2B819710-5D6A-0D8E-B9CA-9B5685D97970}"/>
              </a:ext>
            </a:extLst>
          </p:cNvPr>
          <p:cNvSpPr txBox="1">
            <a:spLocks noChangeArrowheads="1"/>
          </p:cNvSpPr>
          <p:nvPr/>
        </p:nvSpPr>
        <p:spPr bwMode="auto">
          <a:xfrm>
            <a:off x="10266363" y="6573838"/>
            <a:ext cx="1924050" cy="307975"/>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defRPr/>
            </a:pPr>
            <a:r>
              <a:rPr lang="en-GB" altLang="en-US" b="1">
                <a:solidFill>
                  <a:schemeClr val="accent1"/>
                </a:solidFill>
              </a:rPr>
              <a:t>Slide </a:t>
            </a:r>
            <a:fld id="{861C592C-8932-455A-BD3B-29C4D9B2D823}" type="slidenum">
              <a:rPr lang="en-GB" altLang="en-US" b="1" smtClean="0">
                <a:solidFill>
                  <a:schemeClr val="accent1"/>
                </a:solidFill>
              </a:rPr>
              <a:pPr algn="r" eaLnBrk="1" hangingPunct="1">
                <a:defRPr/>
              </a:pPr>
              <a:t>‹#›</a:t>
            </a:fld>
            <a:endParaRPr lang="en-US" altLang="en-US" b="1">
              <a:solidFill>
                <a:schemeClr val="accent1"/>
              </a:solidFill>
            </a:endParaRPr>
          </a:p>
        </p:txBody>
      </p:sp>
      <p:sp>
        <p:nvSpPr>
          <p:cNvPr id="8" name="Google Shape;28;p3">
            <a:extLst>
              <a:ext uri="{FF2B5EF4-FFF2-40B4-BE49-F238E27FC236}">
                <a16:creationId xmlns:a16="http://schemas.microsoft.com/office/drawing/2014/main" id="{86D8FD6C-6A7E-14AA-C236-46BAECB2BF39}"/>
              </a:ext>
            </a:extLst>
          </p:cNvPr>
          <p:cNvSpPr txBox="1">
            <a:spLocks noChangeArrowheads="1"/>
          </p:cNvSpPr>
          <p:nvPr userDrawn="1"/>
        </p:nvSpPr>
        <p:spPr bwMode="auto">
          <a:xfrm>
            <a:off x="-23813" y="6562725"/>
            <a:ext cx="4924426" cy="307975"/>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en-GB" altLang="en-US" b="1" dirty="0">
                <a:solidFill>
                  <a:schemeClr val="accent1"/>
                </a:solidFill>
              </a:rPr>
              <a:t>WGISS-57, March x-x, 2024</a:t>
            </a:r>
            <a:endParaRPr lang="en-US" altLang="en-US"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98157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710480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1564102B-7061-8420-8BB4-8119A20489E0}"/>
              </a:ext>
            </a:extLst>
          </p:cNvPr>
          <p:cNvSpPr>
            <a:spLocks noChangeArrowheads="1"/>
          </p:cNvSpPr>
          <p:nvPr/>
        </p:nvSpPr>
        <p:spPr bwMode="auto">
          <a:xfrm>
            <a:off x="-4763" y="0"/>
            <a:ext cx="12192000" cy="1038225"/>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44546A"/>
              </a:solidFill>
            </a:endParaRPr>
          </a:p>
        </p:txBody>
      </p:sp>
      <p:pic>
        <p:nvPicPr>
          <p:cNvPr id="1027" name="Google Shape;7;p1">
            <a:extLst>
              <a:ext uri="{FF2B5EF4-FFF2-40B4-BE49-F238E27FC236}">
                <a16:creationId xmlns:a16="http://schemas.microsoft.com/office/drawing/2014/main" id="{C0BCB177-AE0A-0D18-C9C7-0E06B05AA8F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2840" t="39268" r="51340" b="35419"/>
          <a:stretch>
            <a:fillRect/>
          </a:stretch>
        </p:blipFill>
        <p:spPr bwMode="auto">
          <a:xfrm>
            <a:off x="9304338" y="0"/>
            <a:ext cx="288766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8;p1">
            <a:extLst>
              <a:ext uri="{FF2B5EF4-FFF2-40B4-BE49-F238E27FC236}">
                <a16:creationId xmlns:a16="http://schemas.microsoft.com/office/drawing/2014/main" id="{9BCB9D55-9DCE-7789-39EB-81AF05BE5C43}"/>
              </a:ext>
            </a:extLst>
          </p:cNvPr>
          <p:cNvPicPr preferRelativeResize="0"/>
          <p:nvPr/>
        </p:nvPicPr>
        <p:blipFill rotWithShape="1">
          <a:blip r:embed="rId6">
            <a:alphaModFix/>
          </a:blip>
          <a:srcRect/>
          <a:stretch/>
        </p:blipFill>
        <p:spPr>
          <a:xfrm>
            <a:off x="9791700" y="111125"/>
            <a:ext cx="2027238" cy="803275"/>
          </a:xfrm>
          <a:prstGeom prst="rect">
            <a:avLst/>
          </a:prstGeom>
          <a:noFill/>
          <a:ln>
            <a:noFill/>
          </a:ln>
          <a:effectLst>
            <a:outerShdw blurRad="50800" dist="38100" dir="2700000" algn="tl" rotWithShape="0">
              <a:srgbClr val="000000">
                <a:alpha val="40000"/>
              </a:srgbClr>
            </a:outerShdw>
          </a:effectLst>
        </p:spPr>
      </p:pic>
      <p:sp>
        <p:nvSpPr>
          <p:cNvPr id="9" name="Google Shape;9;p1">
            <a:extLst>
              <a:ext uri="{FF2B5EF4-FFF2-40B4-BE49-F238E27FC236}">
                <a16:creationId xmlns:a16="http://schemas.microsoft.com/office/drawing/2014/main" id="{01AF0270-DBCE-057E-8955-97F9B2A0FB40}"/>
              </a:ext>
            </a:extLst>
          </p:cNvPr>
          <p:cNvSpPr/>
          <p:nvPr/>
        </p:nvSpPr>
        <p:spPr>
          <a:xfrm>
            <a:off x="-1588" y="6573838"/>
            <a:ext cx="12193588" cy="284162"/>
          </a:xfrm>
          <a:prstGeom prst="rect">
            <a:avLst/>
          </a:prstGeom>
          <a:solidFill>
            <a:schemeClr val="accent4"/>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dk2"/>
              </a:solidFill>
              <a:latin typeface="Arial"/>
              <a:ea typeface="Arial"/>
              <a:cs typeface="Arial"/>
              <a:sym typeface="Arial"/>
            </a:endParaRPr>
          </a:p>
        </p:txBody>
      </p:sp>
      <p:sp>
        <p:nvSpPr>
          <p:cNvPr id="1030" name="Google Shape;10;p1">
            <a:extLst>
              <a:ext uri="{FF2B5EF4-FFF2-40B4-BE49-F238E27FC236}">
                <a16:creationId xmlns:a16="http://schemas.microsoft.com/office/drawing/2014/main" id="{9D96DDE6-5C5F-060D-93B3-23EFE8C466DD}"/>
              </a:ext>
            </a:extLst>
          </p:cNvPr>
          <p:cNvSpPr>
            <a:spLocks noChangeArrowheads="1"/>
          </p:cNvSpPr>
          <p:nvPr/>
        </p:nvSpPr>
        <p:spPr bwMode="auto">
          <a:xfrm rot="10800000" flipH="1">
            <a:off x="-4763" y="6540500"/>
            <a:ext cx="12196763" cy="58738"/>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44546A"/>
              </a:solidFil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Lst>
  <p:hf sldNum="0" hd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eos.org/document_management/Publications/CEOS_Work-Plans/CEOS%20Work%20Plan%202023-2025_v1.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326722" y="513690"/>
            <a:ext cx="10977003"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US" altLang="ja-JP" sz="6600" dirty="0">
                <a:latin typeface="Montserrat"/>
                <a:ea typeface="Montserrat"/>
                <a:cs typeface="Montserrat"/>
                <a:sym typeface="Montserrat"/>
              </a:rPr>
              <a:t>Work Plan for Technology Exploration Interest Group (TEIG)</a:t>
            </a:r>
          </a:p>
        </p:txBody>
      </p:sp>
      <p:sp>
        <p:nvSpPr>
          <p:cNvPr id="67" name="Google Shape;67;p7"/>
          <p:cNvSpPr/>
          <p:nvPr/>
        </p:nvSpPr>
        <p:spPr>
          <a:xfrm>
            <a:off x="8753475" y="4656221"/>
            <a:ext cx="3301752" cy="1688090"/>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r>
              <a:rPr lang="en-US" altLang="ja-JP" sz="1800" b="1" dirty="0">
                <a:solidFill>
                  <a:schemeClr val="accent1"/>
                </a:solidFill>
              </a:rPr>
              <a:t>Yousuke Ikehata, JAXA</a:t>
            </a:r>
            <a:endParaRPr sz="1800" dirty="0"/>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Agenda ID: 2024.3.</a:t>
            </a:r>
            <a:r>
              <a:rPr lang="en-GB" sz="1800" b="1" dirty="0">
                <a:solidFill>
                  <a:schemeClr val="accent1"/>
                </a:solidFill>
              </a:rPr>
              <a:t> </a:t>
            </a:r>
            <a:r>
              <a:rPr lang="en-US" altLang="ja-JP" sz="1800" b="1" dirty="0">
                <a:solidFill>
                  <a:schemeClr val="accent1"/>
                </a:solidFill>
              </a:rPr>
              <a:t>5</a:t>
            </a:r>
            <a:r>
              <a:rPr lang="en-GB" sz="1800" b="1" i="0" u="none" strike="noStrike" cap="none" dirty="0">
                <a:solidFill>
                  <a:schemeClr val="accent1"/>
                </a:solidFill>
                <a:latin typeface="Arial"/>
                <a:ea typeface="Arial"/>
                <a:cs typeface="Arial"/>
                <a:sym typeface="Arial"/>
              </a:rPr>
              <a:t>_</a:t>
            </a:r>
            <a:r>
              <a:rPr lang="en-US" sz="1800" b="1" i="0" u="none" strike="noStrike" cap="none" dirty="0">
                <a:solidFill>
                  <a:schemeClr val="accent1"/>
                </a:solidFill>
                <a:latin typeface="Arial"/>
                <a:ea typeface="Arial"/>
                <a:cs typeface="Arial"/>
                <a:sym typeface="Arial"/>
              </a:rPr>
              <a:t>13:30</a:t>
            </a:r>
            <a:endParaRPr sz="1800" dirty="0"/>
          </a:p>
          <a:p>
            <a:pPr marL="0" marR="0" lvl="0" indent="0" algn="r" rtl="0">
              <a:lnSpc>
                <a:spcPct val="150000"/>
              </a:lnSpc>
              <a:spcBef>
                <a:spcPts val="0"/>
              </a:spcBef>
              <a:spcAft>
                <a:spcPts val="0"/>
              </a:spcAft>
              <a:buNone/>
            </a:pPr>
            <a:r>
              <a:rPr lang="en-US" sz="1800" b="1" i="0" u="none" strike="noStrike" cap="none" dirty="0">
                <a:solidFill>
                  <a:schemeClr val="accent1"/>
                </a:solidFill>
                <a:latin typeface="Arial"/>
                <a:ea typeface="Arial"/>
                <a:cs typeface="Arial"/>
                <a:sym typeface="Arial"/>
              </a:rPr>
              <a:t>WGISS-57</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5</a:t>
            </a:r>
            <a:r>
              <a:rPr lang="en-GB" sz="1800" b="1" i="0" u="none" strike="noStrike" cap="none" baseline="30000" dirty="0">
                <a:solidFill>
                  <a:schemeClr val="accent1"/>
                </a:solidFill>
                <a:latin typeface="Arial"/>
                <a:ea typeface="Arial"/>
                <a:cs typeface="Arial"/>
                <a:sym typeface="Arial"/>
              </a:rPr>
              <a:t>th</a:t>
            </a:r>
            <a:r>
              <a:rPr lang="en-GB" sz="1800" b="1" i="0" u="none" strike="noStrike" cap="none" dirty="0">
                <a:solidFill>
                  <a:schemeClr val="accent1"/>
                </a:solidFill>
                <a:latin typeface="Arial"/>
                <a:ea typeface="Arial"/>
                <a:cs typeface="Arial"/>
                <a:sym typeface="Arial"/>
              </a:rPr>
              <a:t> March 2024</a:t>
            </a:r>
            <a:endParaRPr sz="18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6DEEEF2-A4AF-400D-2E90-82E5882E7F22}"/>
              </a:ext>
            </a:extLst>
          </p:cNvPr>
          <p:cNvSpPr>
            <a:spLocks noGrp="1"/>
          </p:cNvSpPr>
          <p:nvPr>
            <p:ph type="body" idx="1"/>
          </p:nvPr>
        </p:nvSpPr>
        <p:spPr/>
        <p:txBody>
          <a:bodyPr/>
          <a:lstStyle/>
          <a:p>
            <a:r>
              <a:rPr kumimoji="1" lang="en-US" altLang="ja-JP" dirty="0"/>
              <a:t>This document introduces activities for analysis of Earth observation data using computational and data science methods, such as machine learning (ML) and artificial intelligence (AI) that various CEOS agencies have conducted to date.</a:t>
            </a:r>
          </a:p>
          <a:p>
            <a:r>
              <a:rPr kumimoji="1" lang="en-US" altLang="ja-JP" dirty="0"/>
              <a:t>Activities include initiatives/programs and individual use cases.</a:t>
            </a:r>
          </a:p>
          <a:p>
            <a:endParaRPr kumimoji="1" lang="en-US" altLang="ja-JP" dirty="0"/>
          </a:p>
          <a:p>
            <a:r>
              <a:rPr kumimoji="1" lang="en-US" altLang="ja-JP" dirty="0"/>
              <a:t>In addition, this document provides information for researchers who wish to conduct similar analysis.</a:t>
            </a:r>
          </a:p>
          <a:p>
            <a:endParaRPr kumimoji="1" lang="ja-JP" altLang="en-US" dirty="0"/>
          </a:p>
        </p:txBody>
      </p:sp>
      <p:sp>
        <p:nvSpPr>
          <p:cNvPr id="3" name="タイトル 2">
            <a:extLst>
              <a:ext uri="{FF2B5EF4-FFF2-40B4-BE49-F238E27FC236}">
                <a16:creationId xmlns:a16="http://schemas.microsoft.com/office/drawing/2014/main" id="{60153A1E-A585-DD6D-EAB6-44FA756CE199}"/>
              </a:ext>
            </a:extLst>
          </p:cNvPr>
          <p:cNvSpPr>
            <a:spLocks noGrp="1"/>
          </p:cNvSpPr>
          <p:nvPr>
            <p:ph type="title"/>
          </p:nvPr>
        </p:nvSpPr>
        <p:spPr/>
        <p:txBody>
          <a:bodyPr/>
          <a:lstStyle/>
          <a:p>
            <a:r>
              <a:rPr kumimoji="1" lang="en-US" altLang="ja-JP" dirty="0"/>
              <a:t>Purpose of this document</a:t>
            </a:r>
            <a:endParaRPr kumimoji="1" lang="ja-JP" altLang="en-US" dirty="0"/>
          </a:p>
        </p:txBody>
      </p:sp>
    </p:spTree>
    <p:extLst>
      <p:ext uri="{BB962C8B-B14F-4D97-AF65-F5344CB8AC3E}">
        <p14:creationId xmlns:p14="http://schemas.microsoft.com/office/powerpoint/2010/main" val="386124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EC13BFD-A935-FABF-8CAD-E89A89D4863C}"/>
              </a:ext>
            </a:extLst>
          </p:cNvPr>
          <p:cNvSpPr>
            <a:spLocks noGrp="1"/>
          </p:cNvSpPr>
          <p:nvPr>
            <p:ph type="body" idx="1"/>
          </p:nvPr>
        </p:nvSpPr>
        <p:spPr/>
        <p:txBody>
          <a:bodyPr/>
          <a:lstStyle/>
          <a:p>
            <a:r>
              <a:rPr kumimoji="1" lang="en-US" altLang="ja-JP" dirty="0"/>
              <a:t>Expected readers of this document are as follows.</a:t>
            </a:r>
          </a:p>
          <a:p>
            <a:pPr lvl="1"/>
            <a:r>
              <a:rPr kumimoji="1" lang="en-US" altLang="ja-JP" dirty="0"/>
              <a:t>Machine learning and AI researchers who use Earth observation data</a:t>
            </a:r>
          </a:p>
          <a:p>
            <a:pPr lvl="2"/>
            <a:r>
              <a:rPr kumimoji="1" lang="en-US" altLang="ja-JP" dirty="0"/>
              <a:t>Remote sensing researchers</a:t>
            </a:r>
          </a:p>
          <a:p>
            <a:pPr lvl="2"/>
            <a:r>
              <a:rPr kumimoji="1" lang="en-US" altLang="ja-JP" dirty="0"/>
              <a:t>Computational science / data science researchers</a:t>
            </a:r>
          </a:p>
          <a:p>
            <a:pPr lvl="1"/>
            <a:r>
              <a:rPr kumimoji="1" lang="en-US" altLang="ja-JP" dirty="0"/>
              <a:t>Data providers of Earth observation data</a:t>
            </a:r>
          </a:p>
          <a:p>
            <a:pPr lvl="2"/>
            <a:r>
              <a:rPr kumimoji="1" lang="en-US" altLang="ja-JP" dirty="0"/>
              <a:t>CEOS agencies</a:t>
            </a:r>
          </a:p>
          <a:p>
            <a:pPr lvl="2"/>
            <a:r>
              <a:rPr kumimoji="1" lang="en-US" altLang="ja-JP" dirty="0"/>
              <a:t>Data providers expecting usage of Earth observation data and composite data  (Human flow data, administrative data)</a:t>
            </a:r>
          </a:p>
          <a:p>
            <a:endParaRPr kumimoji="1" lang="ja-JP" altLang="en-US" dirty="0"/>
          </a:p>
        </p:txBody>
      </p:sp>
      <p:sp>
        <p:nvSpPr>
          <p:cNvPr id="3" name="タイトル 2">
            <a:extLst>
              <a:ext uri="{FF2B5EF4-FFF2-40B4-BE49-F238E27FC236}">
                <a16:creationId xmlns:a16="http://schemas.microsoft.com/office/drawing/2014/main" id="{0C7108C9-EDB8-DF45-EB08-6372C46F0A27}"/>
              </a:ext>
            </a:extLst>
          </p:cNvPr>
          <p:cNvSpPr>
            <a:spLocks noGrp="1"/>
          </p:cNvSpPr>
          <p:nvPr>
            <p:ph type="title"/>
          </p:nvPr>
        </p:nvSpPr>
        <p:spPr/>
        <p:txBody>
          <a:bodyPr/>
          <a:lstStyle/>
          <a:p>
            <a:r>
              <a:rPr kumimoji="1" lang="en-US" altLang="ja-JP" dirty="0"/>
              <a:t>Expected readers</a:t>
            </a:r>
            <a:endParaRPr kumimoji="1" lang="ja-JP" altLang="en-US" dirty="0"/>
          </a:p>
        </p:txBody>
      </p:sp>
    </p:spTree>
    <p:extLst>
      <p:ext uri="{BB962C8B-B14F-4D97-AF65-F5344CB8AC3E}">
        <p14:creationId xmlns:p14="http://schemas.microsoft.com/office/powerpoint/2010/main" val="427898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図表 11">
            <a:extLst>
              <a:ext uri="{FF2B5EF4-FFF2-40B4-BE49-F238E27FC236}">
                <a16:creationId xmlns:a16="http://schemas.microsoft.com/office/drawing/2014/main" id="{E8758C97-DEC5-E320-2027-F9976A60419D}"/>
              </a:ext>
            </a:extLst>
          </p:cNvPr>
          <p:cNvGraphicFramePr/>
          <p:nvPr/>
        </p:nvGraphicFramePr>
        <p:xfrm>
          <a:off x="362998" y="379807"/>
          <a:ext cx="11829002" cy="6098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タイトル 3">
            <a:extLst>
              <a:ext uri="{FF2B5EF4-FFF2-40B4-BE49-F238E27FC236}">
                <a16:creationId xmlns:a16="http://schemas.microsoft.com/office/drawing/2014/main" id="{ACF1E8DD-B89E-ED47-4F67-460CF968213A}"/>
              </a:ext>
            </a:extLst>
          </p:cNvPr>
          <p:cNvSpPr>
            <a:spLocks noGrp="1"/>
          </p:cNvSpPr>
          <p:nvPr>
            <p:ph type="title"/>
          </p:nvPr>
        </p:nvSpPr>
        <p:spPr/>
        <p:txBody>
          <a:bodyPr/>
          <a:lstStyle/>
          <a:p>
            <a:r>
              <a:rPr lang="en-US" altLang="ja-JP" dirty="0"/>
              <a:t>Schedule updated</a:t>
            </a:r>
            <a:endParaRPr lang="ja-JP" altLang="en-US" dirty="0"/>
          </a:p>
        </p:txBody>
      </p:sp>
      <p:sp>
        <p:nvSpPr>
          <p:cNvPr id="5" name="テキスト ボックス 4">
            <a:extLst>
              <a:ext uri="{FF2B5EF4-FFF2-40B4-BE49-F238E27FC236}">
                <a16:creationId xmlns:a16="http://schemas.microsoft.com/office/drawing/2014/main" id="{207DE6D0-6259-C263-0964-4DEB2941E981}"/>
              </a:ext>
            </a:extLst>
          </p:cNvPr>
          <p:cNvSpPr txBox="1"/>
          <p:nvPr/>
        </p:nvSpPr>
        <p:spPr>
          <a:xfrm>
            <a:off x="481899" y="1340529"/>
            <a:ext cx="1409360" cy="400110"/>
          </a:xfrm>
          <a:prstGeom prst="rect">
            <a:avLst/>
          </a:prstGeom>
          <a:noFill/>
        </p:spPr>
        <p:txBody>
          <a:bodyPr wrap="none" rtlCol="0">
            <a:spAutoFit/>
          </a:bodyPr>
          <a:lstStyle/>
          <a:p>
            <a:r>
              <a:rPr kumimoji="1" lang="en-US" altLang="ja-JP" sz="2000" dirty="0">
                <a:solidFill>
                  <a:schemeClr val="accent2"/>
                </a:solidFill>
              </a:rPr>
              <a:t>WGISS-54</a:t>
            </a:r>
            <a:endParaRPr kumimoji="1" lang="ja-JP" altLang="en-US" sz="2000" dirty="0">
              <a:solidFill>
                <a:schemeClr val="accent2"/>
              </a:solidFill>
            </a:endParaRPr>
          </a:p>
        </p:txBody>
      </p:sp>
      <p:sp>
        <p:nvSpPr>
          <p:cNvPr id="6" name="テキスト ボックス 5">
            <a:extLst>
              <a:ext uri="{FF2B5EF4-FFF2-40B4-BE49-F238E27FC236}">
                <a16:creationId xmlns:a16="http://schemas.microsoft.com/office/drawing/2014/main" id="{CE0628A0-DDE4-195E-ED38-3B7E7829A4F8}"/>
              </a:ext>
            </a:extLst>
          </p:cNvPr>
          <p:cNvSpPr txBox="1"/>
          <p:nvPr/>
        </p:nvSpPr>
        <p:spPr>
          <a:xfrm>
            <a:off x="3573791" y="1340529"/>
            <a:ext cx="1409360" cy="400110"/>
          </a:xfrm>
          <a:prstGeom prst="rect">
            <a:avLst/>
          </a:prstGeom>
          <a:noFill/>
        </p:spPr>
        <p:txBody>
          <a:bodyPr wrap="none" rtlCol="0">
            <a:spAutoFit/>
          </a:bodyPr>
          <a:lstStyle/>
          <a:p>
            <a:r>
              <a:rPr kumimoji="1" lang="en-US" altLang="ja-JP" sz="2000" dirty="0">
                <a:solidFill>
                  <a:schemeClr val="accent2"/>
                </a:solidFill>
              </a:rPr>
              <a:t>WGISS-56</a:t>
            </a:r>
            <a:endParaRPr kumimoji="1" lang="ja-JP" altLang="en-US" sz="2000" dirty="0">
              <a:solidFill>
                <a:schemeClr val="accent2"/>
              </a:solidFill>
            </a:endParaRPr>
          </a:p>
        </p:txBody>
      </p:sp>
      <p:sp>
        <p:nvSpPr>
          <p:cNvPr id="7" name="テキスト ボックス 6">
            <a:extLst>
              <a:ext uri="{FF2B5EF4-FFF2-40B4-BE49-F238E27FC236}">
                <a16:creationId xmlns:a16="http://schemas.microsoft.com/office/drawing/2014/main" id="{8E3B13EC-917F-D542-FAF3-1B4BB72A76DF}"/>
              </a:ext>
            </a:extLst>
          </p:cNvPr>
          <p:cNvSpPr txBox="1"/>
          <p:nvPr/>
        </p:nvSpPr>
        <p:spPr>
          <a:xfrm>
            <a:off x="6570843" y="1340529"/>
            <a:ext cx="1409360" cy="400110"/>
          </a:xfrm>
          <a:prstGeom prst="rect">
            <a:avLst/>
          </a:prstGeom>
          <a:noFill/>
        </p:spPr>
        <p:txBody>
          <a:bodyPr wrap="none" rtlCol="0">
            <a:spAutoFit/>
          </a:bodyPr>
          <a:lstStyle/>
          <a:p>
            <a:r>
              <a:rPr kumimoji="1" lang="en-US" altLang="ja-JP" sz="2000" dirty="0">
                <a:solidFill>
                  <a:schemeClr val="accent2"/>
                </a:solidFill>
              </a:rPr>
              <a:t>WGISS-57</a:t>
            </a:r>
            <a:endParaRPr kumimoji="1" lang="ja-JP" altLang="en-US" sz="2000" dirty="0">
              <a:solidFill>
                <a:schemeClr val="accent2"/>
              </a:solidFill>
            </a:endParaRPr>
          </a:p>
        </p:txBody>
      </p:sp>
      <p:cxnSp>
        <p:nvCxnSpPr>
          <p:cNvPr id="8" name="直線矢印コネクタ 7">
            <a:extLst>
              <a:ext uri="{FF2B5EF4-FFF2-40B4-BE49-F238E27FC236}">
                <a16:creationId xmlns:a16="http://schemas.microsoft.com/office/drawing/2014/main" id="{6C7A7317-8C24-0D91-3FA9-6AFC4167DC6E}"/>
              </a:ext>
            </a:extLst>
          </p:cNvPr>
          <p:cNvCxnSpPr>
            <a:stCxn id="5" idx="3"/>
            <a:endCxn id="6" idx="1"/>
          </p:cNvCxnSpPr>
          <p:nvPr/>
        </p:nvCxnSpPr>
        <p:spPr bwMode="auto">
          <a:xfrm>
            <a:off x="1891259" y="1540584"/>
            <a:ext cx="1682532" cy="0"/>
          </a:xfrm>
          <a:prstGeom prst="straightConnector1">
            <a:avLst/>
          </a:prstGeom>
          <a:noFill/>
          <a:ln w="9525" cap="flat" cmpd="sng" algn="ctr">
            <a:solidFill>
              <a:schemeClr val="accent1"/>
            </a:solidFill>
            <a:prstDash val="solid"/>
            <a:round/>
            <a:headEnd type="arrow" w="med" len="med"/>
            <a:tailEnd type="arrow" w="med" len="med"/>
          </a:ln>
          <a:effectLst/>
        </p:spPr>
      </p:cxnSp>
      <p:sp>
        <p:nvSpPr>
          <p:cNvPr id="9" name="テキスト ボックス 8">
            <a:extLst>
              <a:ext uri="{FF2B5EF4-FFF2-40B4-BE49-F238E27FC236}">
                <a16:creationId xmlns:a16="http://schemas.microsoft.com/office/drawing/2014/main" id="{BF31957C-91EB-5AE8-0623-E1458631AD3A}"/>
              </a:ext>
            </a:extLst>
          </p:cNvPr>
          <p:cNvSpPr txBox="1"/>
          <p:nvPr/>
        </p:nvSpPr>
        <p:spPr>
          <a:xfrm>
            <a:off x="2492674" y="1570280"/>
            <a:ext cx="1040670" cy="338554"/>
          </a:xfrm>
          <a:prstGeom prst="rect">
            <a:avLst/>
          </a:prstGeom>
          <a:noFill/>
        </p:spPr>
        <p:txBody>
          <a:bodyPr wrap="none" rtlCol="0">
            <a:spAutoFit/>
          </a:bodyPr>
          <a:lstStyle/>
          <a:p>
            <a:r>
              <a:rPr kumimoji="1" lang="en-US" altLang="ja-JP" sz="1600" dirty="0">
                <a:solidFill>
                  <a:schemeClr val="accent1"/>
                </a:solidFill>
              </a:rPr>
              <a:t>12 month</a:t>
            </a:r>
            <a:endParaRPr kumimoji="1" lang="ja-JP" altLang="en-US" sz="1600" dirty="0">
              <a:solidFill>
                <a:schemeClr val="accent1"/>
              </a:solidFill>
            </a:endParaRPr>
          </a:p>
        </p:txBody>
      </p:sp>
      <p:cxnSp>
        <p:nvCxnSpPr>
          <p:cNvPr id="10" name="直線矢印コネクタ 9">
            <a:extLst>
              <a:ext uri="{FF2B5EF4-FFF2-40B4-BE49-F238E27FC236}">
                <a16:creationId xmlns:a16="http://schemas.microsoft.com/office/drawing/2014/main" id="{2F26417E-80BE-EA53-CE18-27838902F8F9}"/>
              </a:ext>
            </a:extLst>
          </p:cNvPr>
          <p:cNvCxnSpPr>
            <a:cxnSpLocks/>
            <a:stCxn id="6" idx="3"/>
            <a:endCxn id="7" idx="1"/>
          </p:cNvCxnSpPr>
          <p:nvPr/>
        </p:nvCxnSpPr>
        <p:spPr bwMode="auto">
          <a:xfrm>
            <a:off x="4983151" y="1540584"/>
            <a:ext cx="1587692" cy="0"/>
          </a:xfrm>
          <a:prstGeom prst="straightConnector1">
            <a:avLst/>
          </a:prstGeom>
          <a:noFill/>
          <a:ln w="9525" cap="flat" cmpd="sng" algn="ctr">
            <a:solidFill>
              <a:schemeClr val="accent1"/>
            </a:solidFill>
            <a:prstDash val="solid"/>
            <a:round/>
            <a:headEnd type="arrow" w="med" len="med"/>
            <a:tailEnd type="arrow" w="med" len="med"/>
          </a:ln>
          <a:effectLst/>
        </p:spPr>
      </p:cxnSp>
      <p:sp>
        <p:nvSpPr>
          <p:cNvPr id="11" name="テキスト ボックス 10">
            <a:extLst>
              <a:ext uri="{FF2B5EF4-FFF2-40B4-BE49-F238E27FC236}">
                <a16:creationId xmlns:a16="http://schemas.microsoft.com/office/drawing/2014/main" id="{A99BBA2A-6A36-6DE5-C3FE-B4ED4424180E}"/>
              </a:ext>
            </a:extLst>
          </p:cNvPr>
          <p:cNvSpPr txBox="1"/>
          <p:nvPr/>
        </p:nvSpPr>
        <p:spPr>
          <a:xfrm>
            <a:off x="5336756" y="1585528"/>
            <a:ext cx="926857" cy="338554"/>
          </a:xfrm>
          <a:prstGeom prst="rect">
            <a:avLst/>
          </a:prstGeom>
          <a:noFill/>
        </p:spPr>
        <p:txBody>
          <a:bodyPr wrap="none" rtlCol="0">
            <a:spAutoFit/>
          </a:bodyPr>
          <a:lstStyle/>
          <a:p>
            <a:r>
              <a:rPr kumimoji="1" lang="en-US" altLang="ja-JP" sz="1600" dirty="0">
                <a:solidFill>
                  <a:schemeClr val="accent1"/>
                </a:solidFill>
              </a:rPr>
              <a:t>6 month</a:t>
            </a:r>
            <a:endParaRPr kumimoji="1" lang="ja-JP" altLang="en-US" sz="1600" dirty="0">
              <a:solidFill>
                <a:schemeClr val="accent1"/>
              </a:solidFill>
            </a:endParaRPr>
          </a:p>
        </p:txBody>
      </p:sp>
      <p:sp>
        <p:nvSpPr>
          <p:cNvPr id="31" name="テキスト ボックス 30">
            <a:extLst>
              <a:ext uri="{FF2B5EF4-FFF2-40B4-BE49-F238E27FC236}">
                <a16:creationId xmlns:a16="http://schemas.microsoft.com/office/drawing/2014/main" id="{2D1EE2B2-5526-3064-BDA4-0FC1E69E2D99}"/>
              </a:ext>
            </a:extLst>
          </p:cNvPr>
          <p:cNvSpPr txBox="1"/>
          <p:nvPr/>
        </p:nvSpPr>
        <p:spPr>
          <a:xfrm>
            <a:off x="9381421" y="1340529"/>
            <a:ext cx="1409360" cy="400110"/>
          </a:xfrm>
          <a:prstGeom prst="rect">
            <a:avLst/>
          </a:prstGeom>
          <a:noFill/>
        </p:spPr>
        <p:txBody>
          <a:bodyPr wrap="none" rtlCol="0">
            <a:spAutoFit/>
          </a:bodyPr>
          <a:lstStyle/>
          <a:p>
            <a:r>
              <a:rPr kumimoji="1" lang="en-US" altLang="ja-JP" sz="2000" dirty="0">
                <a:solidFill>
                  <a:schemeClr val="accent2"/>
                </a:solidFill>
              </a:rPr>
              <a:t>WGISS-58</a:t>
            </a:r>
            <a:endParaRPr kumimoji="1" lang="ja-JP" altLang="en-US" sz="2000" dirty="0">
              <a:solidFill>
                <a:schemeClr val="accent2"/>
              </a:solidFill>
            </a:endParaRPr>
          </a:p>
        </p:txBody>
      </p:sp>
      <p:cxnSp>
        <p:nvCxnSpPr>
          <p:cNvPr id="32" name="直線矢印コネクタ 31">
            <a:extLst>
              <a:ext uri="{FF2B5EF4-FFF2-40B4-BE49-F238E27FC236}">
                <a16:creationId xmlns:a16="http://schemas.microsoft.com/office/drawing/2014/main" id="{B41A1545-D876-F8C0-5001-55B63430E251}"/>
              </a:ext>
            </a:extLst>
          </p:cNvPr>
          <p:cNvCxnSpPr>
            <a:cxnSpLocks/>
            <a:stCxn id="7" idx="3"/>
            <a:endCxn id="31" idx="1"/>
          </p:cNvCxnSpPr>
          <p:nvPr/>
        </p:nvCxnSpPr>
        <p:spPr bwMode="auto">
          <a:xfrm>
            <a:off x="7980203" y="1540584"/>
            <a:ext cx="1401218" cy="0"/>
          </a:xfrm>
          <a:prstGeom prst="straightConnector1">
            <a:avLst/>
          </a:prstGeom>
          <a:noFill/>
          <a:ln w="9525" cap="flat" cmpd="sng" algn="ctr">
            <a:solidFill>
              <a:schemeClr val="accent1"/>
            </a:solidFill>
            <a:prstDash val="solid"/>
            <a:round/>
            <a:headEnd type="arrow" w="med" len="med"/>
            <a:tailEnd type="arrow" w="med" len="med"/>
          </a:ln>
          <a:effectLst/>
        </p:spPr>
      </p:cxnSp>
      <p:sp>
        <p:nvSpPr>
          <p:cNvPr id="33" name="テキスト ボックス 32">
            <a:extLst>
              <a:ext uri="{FF2B5EF4-FFF2-40B4-BE49-F238E27FC236}">
                <a16:creationId xmlns:a16="http://schemas.microsoft.com/office/drawing/2014/main" id="{885B08A4-B838-5BB6-3F78-39C59B2AB3B0}"/>
              </a:ext>
            </a:extLst>
          </p:cNvPr>
          <p:cNvSpPr txBox="1"/>
          <p:nvPr/>
        </p:nvSpPr>
        <p:spPr>
          <a:xfrm>
            <a:off x="8167153" y="1570280"/>
            <a:ext cx="926857" cy="338554"/>
          </a:xfrm>
          <a:prstGeom prst="rect">
            <a:avLst/>
          </a:prstGeom>
          <a:noFill/>
        </p:spPr>
        <p:txBody>
          <a:bodyPr wrap="none" rtlCol="0">
            <a:spAutoFit/>
          </a:bodyPr>
          <a:lstStyle/>
          <a:p>
            <a:r>
              <a:rPr kumimoji="1" lang="en-US" altLang="ja-JP" sz="1600" dirty="0">
                <a:solidFill>
                  <a:schemeClr val="accent1"/>
                </a:solidFill>
              </a:rPr>
              <a:t>6 month</a:t>
            </a:r>
            <a:endParaRPr kumimoji="1" lang="ja-JP" altLang="en-US" sz="1600" dirty="0">
              <a:solidFill>
                <a:schemeClr val="accent1"/>
              </a:solidFill>
            </a:endParaRPr>
          </a:p>
        </p:txBody>
      </p:sp>
    </p:spTree>
    <p:extLst>
      <p:ext uri="{BB962C8B-B14F-4D97-AF65-F5344CB8AC3E}">
        <p14:creationId xmlns:p14="http://schemas.microsoft.com/office/powerpoint/2010/main" val="365885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EC09C4B-2162-1BE9-3376-AE9482A3C4C9}"/>
              </a:ext>
            </a:extLst>
          </p:cNvPr>
          <p:cNvSpPr>
            <a:spLocks noGrp="1"/>
          </p:cNvSpPr>
          <p:nvPr>
            <p:ph type="body" idx="1"/>
          </p:nvPr>
        </p:nvSpPr>
        <p:spPr>
          <a:xfrm>
            <a:off x="240726" y="1339328"/>
            <a:ext cx="11495400" cy="4662871"/>
          </a:xfrm>
        </p:spPr>
        <p:txBody>
          <a:bodyPr/>
          <a:lstStyle/>
          <a:p>
            <a:r>
              <a:rPr kumimoji="1" lang="en-US" altLang="ja-JP" dirty="0">
                <a:solidFill>
                  <a:schemeClr val="tx1"/>
                </a:solidFill>
              </a:rPr>
              <a:t>To make different organizations and platform to better cooperate with in mind a good energy efficiency.(exchange data by no duplication, no download)</a:t>
            </a:r>
          </a:p>
          <a:p>
            <a:r>
              <a:rPr kumimoji="1" lang="en-US" altLang="ja-JP" dirty="0">
                <a:solidFill>
                  <a:schemeClr val="tx1"/>
                </a:solidFill>
              </a:rPr>
              <a:t>We need to define and clarify the difference between “interoperability” and “federation”.</a:t>
            </a:r>
          </a:p>
          <a:p>
            <a:pPr lvl="1"/>
            <a:endParaRPr kumimoji="1" lang="ja-JP" altLang="en-US" dirty="0">
              <a:solidFill>
                <a:schemeClr val="tx1"/>
              </a:solidFill>
            </a:endParaRPr>
          </a:p>
        </p:txBody>
      </p:sp>
      <p:sp>
        <p:nvSpPr>
          <p:cNvPr id="3" name="タイトル 2">
            <a:extLst>
              <a:ext uri="{FF2B5EF4-FFF2-40B4-BE49-F238E27FC236}">
                <a16:creationId xmlns:a16="http://schemas.microsoft.com/office/drawing/2014/main" id="{596D7CA6-E813-7547-FD09-76DC984341DA}"/>
              </a:ext>
            </a:extLst>
          </p:cNvPr>
          <p:cNvSpPr>
            <a:spLocks noGrp="1"/>
          </p:cNvSpPr>
          <p:nvPr>
            <p:ph type="title"/>
          </p:nvPr>
        </p:nvSpPr>
        <p:spPr>
          <a:xfrm>
            <a:off x="397564" y="175939"/>
            <a:ext cx="9165347" cy="779002"/>
          </a:xfrm>
        </p:spPr>
        <p:txBody>
          <a:bodyPr/>
          <a:lstStyle/>
          <a:p>
            <a:r>
              <a:rPr kumimoji="1" lang="en-US" altLang="ja-JP" dirty="0"/>
              <a:t>Federations</a:t>
            </a:r>
            <a:endParaRPr kumimoji="1" lang="ja-JP" altLang="en-US" dirty="0"/>
          </a:p>
        </p:txBody>
      </p:sp>
    </p:spTree>
    <p:extLst>
      <p:ext uri="{BB962C8B-B14F-4D97-AF65-F5344CB8AC3E}">
        <p14:creationId xmlns:p14="http://schemas.microsoft.com/office/powerpoint/2010/main" val="1880294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FA185-7FF4-5BA1-7765-2C974CEE1508}"/>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89A46D8-5F6F-289C-562F-736C2ECE19F2}"/>
              </a:ext>
            </a:extLst>
          </p:cNvPr>
          <p:cNvSpPr>
            <a:spLocks noGrp="1"/>
          </p:cNvSpPr>
          <p:nvPr>
            <p:ph type="title"/>
          </p:nvPr>
        </p:nvSpPr>
        <p:spPr/>
        <p:txBody>
          <a:bodyPr/>
          <a:lstStyle/>
          <a:p>
            <a:r>
              <a:rPr kumimoji="1" lang="en-US" altLang="ja-JP" dirty="0"/>
              <a:t>Deliverables(1/4)</a:t>
            </a:r>
            <a:endParaRPr kumimoji="1" lang="ja-JP" altLang="en-US" dirty="0"/>
          </a:p>
        </p:txBody>
      </p:sp>
      <p:graphicFrame>
        <p:nvGraphicFramePr>
          <p:cNvPr id="13" name="表 12">
            <a:extLst>
              <a:ext uri="{FF2B5EF4-FFF2-40B4-BE49-F238E27FC236}">
                <a16:creationId xmlns:a16="http://schemas.microsoft.com/office/drawing/2014/main" id="{CFFB7603-1013-DCE9-62B8-A640A91CEB09}"/>
              </a:ext>
            </a:extLst>
          </p:cNvPr>
          <p:cNvGraphicFramePr>
            <a:graphicFrameLocks noGrp="1"/>
          </p:cNvGraphicFramePr>
          <p:nvPr>
            <p:extLst>
              <p:ext uri="{D42A27DB-BD31-4B8C-83A1-F6EECF244321}">
                <p14:modId xmlns:p14="http://schemas.microsoft.com/office/powerpoint/2010/main" val="4285238337"/>
              </p:ext>
            </p:extLst>
          </p:nvPr>
        </p:nvGraphicFramePr>
        <p:xfrm>
          <a:off x="324233" y="1350945"/>
          <a:ext cx="11523840" cy="1483360"/>
        </p:xfrm>
        <a:graphic>
          <a:graphicData uri="http://schemas.openxmlformats.org/drawingml/2006/table">
            <a:tbl>
              <a:tblPr firstRow="1" bandRow="1">
                <a:tableStyleId>{5C22544A-7EE6-4342-B048-85BDC9FD1C3A}</a:tableStyleId>
              </a:tblPr>
              <a:tblGrid>
                <a:gridCol w="1700212">
                  <a:extLst>
                    <a:ext uri="{9D8B030D-6E8A-4147-A177-3AD203B41FA5}">
                      <a16:colId xmlns:a16="http://schemas.microsoft.com/office/drawing/2014/main" val="3889032812"/>
                    </a:ext>
                  </a:extLst>
                </a:gridCol>
                <a:gridCol w="6667043">
                  <a:extLst>
                    <a:ext uri="{9D8B030D-6E8A-4147-A177-3AD203B41FA5}">
                      <a16:colId xmlns:a16="http://schemas.microsoft.com/office/drawing/2014/main" val="4158476912"/>
                    </a:ext>
                  </a:extLst>
                </a:gridCol>
                <a:gridCol w="1786255">
                  <a:extLst>
                    <a:ext uri="{9D8B030D-6E8A-4147-A177-3AD203B41FA5}">
                      <a16:colId xmlns:a16="http://schemas.microsoft.com/office/drawing/2014/main" val="2775220539"/>
                    </a:ext>
                  </a:extLst>
                </a:gridCol>
                <a:gridCol w="1370330">
                  <a:extLst>
                    <a:ext uri="{9D8B030D-6E8A-4147-A177-3AD203B41FA5}">
                      <a16:colId xmlns:a16="http://schemas.microsoft.com/office/drawing/2014/main" val="3063699136"/>
                    </a:ext>
                  </a:extLst>
                </a:gridCol>
              </a:tblGrid>
              <a:tr h="370840">
                <a:tc>
                  <a:txBody>
                    <a:bodyPr/>
                    <a:lstStyle/>
                    <a:p>
                      <a:r>
                        <a:rPr kumimoji="1" lang="en-US" altLang="ja-JP" sz="2800" dirty="0"/>
                        <a:t>ID</a:t>
                      </a:r>
                      <a:endParaRPr kumimoji="1" lang="ja-JP" altLang="en-US" sz="2800" dirty="0"/>
                    </a:p>
                  </a:txBody>
                  <a:tcPr/>
                </a:tc>
                <a:tc>
                  <a:txBody>
                    <a:bodyPr/>
                    <a:lstStyle/>
                    <a:p>
                      <a:r>
                        <a:rPr kumimoji="1" lang="en-US" altLang="ja-JP" sz="2800" dirty="0"/>
                        <a:t>Action</a:t>
                      </a:r>
                      <a:endParaRPr kumimoji="1" lang="ja-JP" altLang="en-US" sz="2800" dirty="0"/>
                    </a:p>
                  </a:txBody>
                  <a:tcPr/>
                </a:tc>
                <a:tc>
                  <a:txBody>
                    <a:bodyPr/>
                    <a:lstStyle/>
                    <a:p>
                      <a:r>
                        <a:rPr kumimoji="1" lang="en-US" altLang="ja-JP" sz="2800" dirty="0" err="1"/>
                        <a:t>Actionee</a:t>
                      </a:r>
                      <a:endParaRPr kumimoji="1" lang="ja-JP" altLang="en-US" sz="2800" dirty="0"/>
                    </a:p>
                  </a:txBody>
                  <a:tcPr/>
                </a:tc>
                <a:tc>
                  <a:txBody>
                    <a:bodyPr/>
                    <a:lstStyle/>
                    <a:p>
                      <a:r>
                        <a:rPr kumimoji="1" lang="en-US" altLang="ja-JP" sz="2800" dirty="0"/>
                        <a:t>Status</a:t>
                      </a:r>
                      <a:endParaRPr kumimoji="1" lang="ja-JP" altLang="en-US" sz="2800" dirty="0"/>
                    </a:p>
                  </a:txBody>
                  <a:tcPr/>
                </a:tc>
                <a:extLst>
                  <a:ext uri="{0D108BD9-81ED-4DB2-BD59-A6C34878D82A}">
                    <a16:rowId xmlns:a16="http://schemas.microsoft.com/office/drawing/2014/main" val="2554161731"/>
                  </a:ext>
                </a:extLst>
              </a:tr>
              <a:tr h="370840">
                <a:tc>
                  <a:txBody>
                    <a:bodyPr/>
                    <a:lstStyle/>
                    <a:p>
                      <a:pPr algn="r" rtl="0" fontAlgn="b">
                        <a:spcBef>
                          <a:spcPts val="0"/>
                        </a:spcBef>
                        <a:spcAft>
                          <a:spcPts val="0"/>
                        </a:spcAft>
                      </a:pPr>
                      <a:r>
                        <a:rPr lang="en-US" sz="2000" b="0" i="0" u="none" strike="noStrike" dirty="0">
                          <a:solidFill>
                            <a:srgbClr val="000000"/>
                          </a:solidFill>
                          <a:effectLst/>
                          <a:latin typeface="Arial" panose="020B0604020202020204" pitchFamily="34" charset="0"/>
                        </a:rPr>
                        <a:t>WGISS-54-14</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000000"/>
                          </a:solidFill>
                          <a:effectLst/>
                          <a:latin typeface="Arial" panose="020B0604020202020204" pitchFamily="34" charset="0"/>
                        </a:rPr>
                        <a:t>Technology Exploration Interest Group to develop in-depth presentations at WGISS-55 on federation, including a call for proposals for federation. Due WGISS-55</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000000"/>
                          </a:solidFill>
                          <a:effectLst/>
                          <a:latin typeface="Arial" panose="020B0604020202020204" pitchFamily="34" charset="0"/>
                        </a:rPr>
                        <a:t>Technology</a:t>
                      </a:r>
                    </a:p>
                    <a:p>
                      <a:pPr rtl="0" fontAlgn="b">
                        <a:spcBef>
                          <a:spcPts val="0"/>
                        </a:spcBef>
                        <a:spcAft>
                          <a:spcPts val="0"/>
                        </a:spcAft>
                      </a:pPr>
                      <a:r>
                        <a:rPr lang="en-US" sz="2000" b="0" i="0" u="none" strike="noStrike" dirty="0">
                          <a:solidFill>
                            <a:srgbClr val="000000"/>
                          </a:solidFill>
                          <a:effectLst/>
                          <a:latin typeface="Arial" panose="020B0604020202020204" pitchFamily="34" charset="0"/>
                        </a:rPr>
                        <a:t>Exploration</a:t>
                      </a:r>
                    </a:p>
                    <a:p>
                      <a:pPr rtl="0" fontAlgn="b">
                        <a:spcBef>
                          <a:spcPts val="0"/>
                        </a:spcBef>
                        <a:spcAft>
                          <a:spcPts val="0"/>
                        </a:spcAft>
                      </a:pPr>
                      <a:r>
                        <a:rPr lang="en-US" sz="2000" b="0" i="0" u="none" strike="noStrike" dirty="0">
                          <a:solidFill>
                            <a:srgbClr val="000000"/>
                          </a:solidFill>
                          <a:effectLst/>
                          <a:latin typeface="Arial" panose="020B0604020202020204" pitchFamily="34" charset="0"/>
                        </a:rPr>
                        <a:t>Interest Group</a:t>
                      </a:r>
                      <a:endParaRPr lang="en-US" sz="2800" dirty="0">
                        <a:effectLst/>
                      </a:endParaRPr>
                    </a:p>
                  </a:txBody>
                  <a:tcPr marL="25400" marR="25400" marT="25400" marB="25400" anchor="b"/>
                </a:tc>
                <a:tc>
                  <a:txBody>
                    <a:bodyPr/>
                    <a:lstStyle/>
                    <a:p>
                      <a:pPr rtl="0" fontAlgn="b">
                        <a:spcBef>
                          <a:spcPts val="0"/>
                        </a:spcBef>
                        <a:spcAft>
                          <a:spcPts val="0"/>
                        </a:spcAft>
                      </a:pPr>
                      <a:r>
                        <a:rPr lang="en-US" sz="2000" b="1" i="0" u="none" strike="noStrike" dirty="0">
                          <a:solidFill>
                            <a:srgbClr val="FF0000"/>
                          </a:solidFill>
                          <a:effectLst/>
                          <a:latin typeface="Arial" panose="020B0604020202020204" pitchFamily="34" charset="0"/>
                        </a:rPr>
                        <a:t>Open</a:t>
                      </a:r>
                      <a:endParaRPr lang="en-US" sz="2800" dirty="0">
                        <a:effectLst/>
                      </a:endParaRPr>
                    </a:p>
                  </a:txBody>
                  <a:tcPr marL="25400" marR="25400" marT="25400" marB="25400" anchor="b"/>
                </a:tc>
                <a:extLst>
                  <a:ext uri="{0D108BD9-81ED-4DB2-BD59-A6C34878D82A}">
                    <a16:rowId xmlns:a16="http://schemas.microsoft.com/office/drawing/2014/main" val="3968531417"/>
                  </a:ext>
                </a:extLst>
              </a:tr>
            </a:tbl>
          </a:graphicData>
        </a:graphic>
      </p:graphicFrame>
    </p:spTree>
    <p:extLst>
      <p:ext uri="{BB962C8B-B14F-4D97-AF65-F5344CB8AC3E}">
        <p14:creationId xmlns:p14="http://schemas.microsoft.com/office/powerpoint/2010/main" val="1091957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C99ACF3-4896-5B00-6EF7-08354E6CAFB1}"/>
              </a:ext>
            </a:extLst>
          </p:cNvPr>
          <p:cNvSpPr>
            <a:spLocks noGrp="1"/>
          </p:cNvSpPr>
          <p:nvPr>
            <p:ph type="body" idx="1"/>
          </p:nvPr>
        </p:nvSpPr>
        <p:spPr/>
        <p:txBody>
          <a:bodyPr/>
          <a:lstStyle/>
          <a:p>
            <a:endParaRPr kumimoji="1" lang="ja-JP" altLang="en-US" dirty="0"/>
          </a:p>
        </p:txBody>
      </p:sp>
      <p:sp>
        <p:nvSpPr>
          <p:cNvPr id="3" name="タイトル 2">
            <a:extLst>
              <a:ext uri="{FF2B5EF4-FFF2-40B4-BE49-F238E27FC236}">
                <a16:creationId xmlns:a16="http://schemas.microsoft.com/office/drawing/2014/main" id="{C7A676DC-616B-76A2-BDBE-D5C682E833B7}"/>
              </a:ext>
            </a:extLst>
          </p:cNvPr>
          <p:cNvSpPr>
            <a:spLocks noGrp="1"/>
          </p:cNvSpPr>
          <p:nvPr>
            <p:ph type="title"/>
          </p:nvPr>
        </p:nvSpPr>
        <p:spPr/>
        <p:txBody>
          <a:bodyPr/>
          <a:lstStyle/>
          <a:p>
            <a:r>
              <a:rPr kumimoji="1" lang="en-US" altLang="ja-JP" dirty="0"/>
              <a:t>Deliverables(2/4)</a:t>
            </a:r>
            <a:endParaRPr kumimoji="1" lang="ja-JP" altLang="en-US" dirty="0"/>
          </a:p>
        </p:txBody>
      </p:sp>
      <p:sp>
        <p:nvSpPr>
          <p:cNvPr id="11" name="Rectangle 2">
            <a:extLst>
              <a:ext uri="{FF2B5EF4-FFF2-40B4-BE49-F238E27FC236}">
                <a16:creationId xmlns:a16="http://schemas.microsoft.com/office/drawing/2014/main" id="{B8FD6397-6804-4C1F-EF38-ED33DCD05DB1}"/>
              </a:ext>
            </a:extLst>
          </p:cNvPr>
          <p:cNvSpPr>
            <a:spLocks noChangeArrowheads="1"/>
          </p:cNvSpPr>
          <p:nvPr/>
        </p:nvSpPr>
        <p:spPr bwMode="auto">
          <a:xfrm>
            <a:off x="2133600" y="3195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14" name="表 13">
            <a:extLst>
              <a:ext uri="{FF2B5EF4-FFF2-40B4-BE49-F238E27FC236}">
                <a16:creationId xmlns:a16="http://schemas.microsoft.com/office/drawing/2014/main" id="{74ACCF88-8A4F-F675-F109-77A89F5DC6DB}"/>
              </a:ext>
            </a:extLst>
          </p:cNvPr>
          <p:cNvGraphicFramePr>
            <a:graphicFrameLocks noGrp="1"/>
          </p:cNvGraphicFramePr>
          <p:nvPr>
            <p:extLst>
              <p:ext uri="{D42A27DB-BD31-4B8C-83A1-F6EECF244321}">
                <p14:modId xmlns:p14="http://schemas.microsoft.com/office/powerpoint/2010/main" val="1564856568"/>
              </p:ext>
            </p:extLst>
          </p:nvPr>
        </p:nvGraphicFramePr>
        <p:xfrm>
          <a:off x="360635" y="1192488"/>
          <a:ext cx="11639460" cy="4683760"/>
        </p:xfrm>
        <a:graphic>
          <a:graphicData uri="http://schemas.openxmlformats.org/drawingml/2006/table">
            <a:tbl>
              <a:tblPr firstRow="1" bandRow="1">
                <a:tableStyleId>{5C22544A-7EE6-4342-B048-85BDC9FD1C3A}</a:tableStyleId>
              </a:tblPr>
              <a:tblGrid>
                <a:gridCol w="1700212">
                  <a:extLst>
                    <a:ext uri="{9D8B030D-6E8A-4147-A177-3AD203B41FA5}">
                      <a16:colId xmlns:a16="http://schemas.microsoft.com/office/drawing/2014/main" val="2148713933"/>
                    </a:ext>
                  </a:extLst>
                </a:gridCol>
                <a:gridCol w="5792380">
                  <a:extLst>
                    <a:ext uri="{9D8B030D-6E8A-4147-A177-3AD203B41FA5}">
                      <a16:colId xmlns:a16="http://schemas.microsoft.com/office/drawing/2014/main" val="3963791541"/>
                    </a:ext>
                  </a:extLst>
                </a:gridCol>
                <a:gridCol w="2776538">
                  <a:extLst>
                    <a:ext uri="{9D8B030D-6E8A-4147-A177-3AD203B41FA5}">
                      <a16:colId xmlns:a16="http://schemas.microsoft.com/office/drawing/2014/main" val="4063992632"/>
                    </a:ext>
                  </a:extLst>
                </a:gridCol>
                <a:gridCol w="1370330">
                  <a:extLst>
                    <a:ext uri="{9D8B030D-6E8A-4147-A177-3AD203B41FA5}">
                      <a16:colId xmlns:a16="http://schemas.microsoft.com/office/drawing/2014/main" val="1590823907"/>
                    </a:ext>
                  </a:extLst>
                </a:gridCol>
              </a:tblGrid>
              <a:tr h="370840">
                <a:tc>
                  <a:txBody>
                    <a:bodyPr/>
                    <a:lstStyle/>
                    <a:p>
                      <a:r>
                        <a:rPr kumimoji="1" lang="en-US" altLang="ja-JP" sz="2800" dirty="0"/>
                        <a:t>ID</a:t>
                      </a:r>
                      <a:endParaRPr kumimoji="1" lang="ja-JP" altLang="en-US" sz="2800" dirty="0"/>
                    </a:p>
                  </a:txBody>
                  <a:tcPr/>
                </a:tc>
                <a:tc>
                  <a:txBody>
                    <a:bodyPr/>
                    <a:lstStyle/>
                    <a:p>
                      <a:r>
                        <a:rPr kumimoji="1" lang="en-US" altLang="ja-JP" sz="2800" dirty="0"/>
                        <a:t>Action</a:t>
                      </a:r>
                      <a:endParaRPr kumimoji="1" lang="ja-JP" altLang="en-US" sz="2800" dirty="0"/>
                    </a:p>
                  </a:txBody>
                  <a:tcPr/>
                </a:tc>
                <a:tc>
                  <a:txBody>
                    <a:bodyPr/>
                    <a:lstStyle/>
                    <a:p>
                      <a:r>
                        <a:rPr kumimoji="1" lang="en-US" altLang="ja-JP" sz="2800" dirty="0" err="1"/>
                        <a:t>Actionee</a:t>
                      </a:r>
                      <a:endParaRPr kumimoji="1" lang="ja-JP" altLang="en-US" sz="2800" dirty="0"/>
                    </a:p>
                  </a:txBody>
                  <a:tcPr/>
                </a:tc>
                <a:tc>
                  <a:txBody>
                    <a:bodyPr/>
                    <a:lstStyle/>
                    <a:p>
                      <a:r>
                        <a:rPr kumimoji="1" lang="en-US" altLang="ja-JP" sz="2800" dirty="0"/>
                        <a:t>Status</a:t>
                      </a:r>
                      <a:endParaRPr kumimoji="1" lang="ja-JP" altLang="en-US" sz="2800" dirty="0"/>
                    </a:p>
                  </a:txBody>
                  <a:tcPr/>
                </a:tc>
                <a:extLst>
                  <a:ext uri="{0D108BD9-81ED-4DB2-BD59-A6C34878D82A}">
                    <a16:rowId xmlns:a16="http://schemas.microsoft.com/office/drawing/2014/main" val="3574876285"/>
                  </a:ext>
                </a:extLst>
              </a:tr>
              <a:tr h="370840">
                <a:tc>
                  <a:txBody>
                    <a:bodyPr/>
                    <a:lstStyle/>
                    <a:p>
                      <a:pPr algn="r" rtl="0" fontAlgn="b">
                        <a:spcBef>
                          <a:spcPts val="0"/>
                        </a:spcBef>
                        <a:spcAft>
                          <a:spcPts val="0"/>
                        </a:spcAft>
                      </a:pPr>
                      <a:r>
                        <a:rPr lang="en-US" sz="2000" b="0" i="0" u="none" strike="noStrike" dirty="0">
                          <a:solidFill>
                            <a:srgbClr val="000000"/>
                          </a:solidFill>
                          <a:effectLst/>
                          <a:latin typeface="Arial" panose="020B0604020202020204" pitchFamily="34" charset="0"/>
                        </a:rPr>
                        <a:t>WGISS-56-02</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000000"/>
                          </a:solidFill>
                          <a:effectLst/>
                          <a:latin typeface="Arial" panose="020B0604020202020204" pitchFamily="34" charset="0"/>
                        </a:rPr>
                        <a:t>Technology Exploration to explore the use of the AI/ML White Paper as a training topic in cooperation with WGCapD.</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000000"/>
                          </a:solidFill>
                          <a:effectLst/>
                          <a:latin typeface="Arial" panose="020B0604020202020204" pitchFamily="34" charset="0"/>
                        </a:rPr>
                        <a:t>Technology</a:t>
                      </a:r>
                    </a:p>
                    <a:p>
                      <a:pPr rtl="0" fontAlgn="b">
                        <a:spcBef>
                          <a:spcPts val="0"/>
                        </a:spcBef>
                        <a:spcAft>
                          <a:spcPts val="0"/>
                        </a:spcAft>
                      </a:pPr>
                      <a:r>
                        <a:rPr lang="en-US" sz="2000" b="0" i="0" u="none" strike="noStrike" dirty="0">
                          <a:solidFill>
                            <a:srgbClr val="000000"/>
                          </a:solidFill>
                          <a:effectLst/>
                          <a:latin typeface="Arial" panose="020B0604020202020204" pitchFamily="34" charset="0"/>
                        </a:rPr>
                        <a:t>Exploration</a:t>
                      </a:r>
                      <a:endParaRPr lang="en-US" sz="2800" dirty="0">
                        <a:effectLst/>
                      </a:endParaRPr>
                    </a:p>
                  </a:txBody>
                  <a:tcPr marL="25400" marR="25400" marT="25400" marB="25400" anchor="b"/>
                </a:tc>
                <a:tc>
                  <a:txBody>
                    <a:bodyPr/>
                    <a:lstStyle/>
                    <a:p>
                      <a:pPr rtl="0" fontAlgn="b">
                        <a:spcBef>
                          <a:spcPts val="0"/>
                        </a:spcBef>
                        <a:spcAft>
                          <a:spcPts val="0"/>
                        </a:spcAft>
                      </a:pPr>
                      <a:r>
                        <a:rPr lang="en-US" sz="2000" b="1" i="0" u="none" strike="noStrike">
                          <a:solidFill>
                            <a:srgbClr val="FF0000"/>
                          </a:solidFill>
                          <a:effectLst/>
                          <a:latin typeface="Arial" panose="020B0604020202020204" pitchFamily="34" charset="0"/>
                        </a:rPr>
                        <a:t>Open</a:t>
                      </a:r>
                      <a:endParaRPr lang="en-US" sz="2800">
                        <a:effectLst/>
                      </a:endParaRPr>
                    </a:p>
                  </a:txBody>
                  <a:tcPr marL="25400" marR="25400" marT="25400" marB="25400" anchor="b"/>
                </a:tc>
                <a:extLst>
                  <a:ext uri="{0D108BD9-81ED-4DB2-BD59-A6C34878D82A}">
                    <a16:rowId xmlns:a16="http://schemas.microsoft.com/office/drawing/2014/main" val="851567097"/>
                  </a:ext>
                </a:extLst>
              </a:tr>
              <a:tr h="370840">
                <a:tc>
                  <a:txBody>
                    <a:bodyPr/>
                    <a:lstStyle/>
                    <a:p>
                      <a:pPr algn="r" rtl="0" fontAlgn="b">
                        <a:spcBef>
                          <a:spcPts val="0"/>
                        </a:spcBef>
                        <a:spcAft>
                          <a:spcPts val="0"/>
                        </a:spcAft>
                      </a:pPr>
                      <a:r>
                        <a:rPr lang="en-US" sz="2000" b="0" i="0" u="none" strike="noStrike">
                          <a:solidFill>
                            <a:srgbClr val="999999"/>
                          </a:solidFill>
                          <a:effectLst/>
                          <a:latin typeface="Arial" panose="020B0604020202020204" pitchFamily="34" charset="0"/>
                        </a:rPr>
                        <a:t>WGISS-56-03</a:t>
                      </a:r>
                      <a:endParaRPr lang="en-US" sz="280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999999"/>
                          </a:solidFill>
                          <a:effectLst/>
                          <a:latin typeface="Arial" panose="020B0604020202020204" pitchFamily="34" charset="0"/>
                        </a:rPr>
                        <a:t>ISRO team to provide a note on the use of AI/ML tools and techniques from the ISRO perspective for the AI/ML White Paper.</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999999"/>
                          </a:solidFill>
                          <a:effectLst/>
                          <a:latin typeface="Arial" panose="020B0604020202020204" pitchFamily="34" charset="0"/>
                        </a:rPr>
                        <a:t>Technology Exploration</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a:solidFill>
                            <a:srgbClr val="999999"/>
                          </a:solidFill>
                          <a:effectLst/>
                          <a:latin typeface="Arial" panose="020B0604020202020204" pitchFamily="34" charset="0"/>
                        </a:rPr>
                        <a:t>Close</a:t>
                      </a:r>
                      <a:endParaRPr lang="en-US" sz="2800">
                        <a:effectLst/>
                      </a:endParaRPr>
                    </a:p>
                  </a:txBody>
                  <a:tcPr marL="25400" marR="25400" marT="25400" marB="25400" anchor="b"/>
                </a:tc>
                <a:extLst>
                  <a:ext uri="{0D108BD9-81ED-4DB2-BD59-A6C34878D82A}">
                    <a16:rowId xmlns:a16="http://schemas.microsoft.com/office/drawing/2014/main" val="2209331202"/>
                  </a:ext>
                </a:extLst>
              </a:tr>
              <a:tr h="370840">
                <a:tc>
                  <a:txBody>
                    <a:bodyPr/>
                    <a:lstStyle/>
                    <a:p>
                      <a:pPr algn="r" rtl="0" fontAlgn="b">
                        <a:spcBef>
                          <a:spcPts val="0"/>
                        </a:spcBef>
                        <a:spcAft>
                          <a:spcPts val="0"/>
                        </a:spcAft>
                      </a:pPr>
                      <a:r>
                        <a:rPr lang="en-US" sz="2000" b="0" i="0" u="none" strike="noStrike">
                          <a:solidFill>
                            <a:srgbClr val="999999"/>
                          </a:solidFill>
                          <a:effectLst/>
                          <a:latin typeface="Arial" panose="020B0604020202020204" pitchFamily="34" charset="0"/>
                        </a:rPr>
                        <a:t>WGISS-56-04</a:t>
                      </a:r>
                      <a:endParaRPr lang="en-US" sz="280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999999"/>
                          </a:solidFill>
                          <a:effectLst/>
                          <a:latin typeface="Arial" panose="020B0604020202020204" pitchFamily="34" charset="0"/>
                        </a:rPr>
                        <a:t>NASA team to provide a note on use of AI/ML tools and techniques from the NASA perspective for the AI/ML White Paper.</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999999"/>
                          </a:solidFill>
                          <a:effectLst/>
                          <a:latin typeface="Arial" panose="020B0604020202020204" pitchFamily="34" charset="0"/>
                        </a:rPr>
                        <a:t>Technology Exploration</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a:solidFill>
                            <a:srgbClr val="999999"/>
                          </a:solidFill>
                          <a:effectLst/>
                          <a:latin typeface="Arial" panose="020B0604020202020204" pitchFamily="34" charset="0"/>
                        </a:rPr>
                        <a:t>Close</a:t>
                      </a:r>
                      <a:endParaRPr lang="en-US" sz="2800">
                        <a:effectLst/>
                      </a:endParaRPr>
                    </a:p>
                  </a:txBody>
                  <a:tcPr marL="25400" marR="25400" marT="25400" marB="25400" anchor="b"/>
                </a:tc>
                <a:extLst>
                  <a:ext uri="{0D108BD9-81ED-4DB2-BD59-A6C34878D82A}">
                    <a16:rowId xmlns:a16="http://schemas.microsoft.com/office/drawing/2014/main" val="1552806744"/>
                  </a:ext>
                </a:extLst>
              </a:tr>
              <a:tr h="370840">
                <a:tc>
                  <a:txBody>
                    <a:bodyPr/>
                    <a:lstStyle/>
                    <a:p>
                      <a:pPr algn="r" rtl="0" fontAlgn="b">
                        <a:spcBef>
                          <a:spcPts val="0"/>
                        </a:spcBef>
                        <a:spcAft>
                          <a:spcPts val="0"/>
                        </a:spcAft>
                      </a:pPr>
                      <a:r>
                        <a:rPr lang="en-US" sz="2000" b="0" i="0" u="none" strike="noStrike">
                          <a:solidFill>
                            <a:srgbClr val="000000"/>
                          </a:solidFill>
                          <a:effectLst/>
                          <a:latin typeface="Arial" panose="020B0604020202020204" pitchFamily="34" charset="0"/>
                        </a:rPr>
                        <a:t>WGISS-56-05</a:t>
                      </a:r>
                      <a:endParaRPr lang="en-US" sz="280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000000"/>
                          </a:solidFill>
                          <a:effectLst/>
                          <a:latin typeface="Arial" panose="020B0604020202020204" pitchFamily="34" charset="0"/>
                        </a:rPr>
                        <a:t>Richard Moreno to provide a point of contact with EC to provide use cases for AI/ML for Copernicus to enrich the AI/ML White Paper with EC contributions.</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000000"/>
                          </a:solidFill>
                          <a:effectLst/>
                          <a:latin typeface="Arial" panose="020B0604020202020204" pitchFamily="34" charset="0"/>
                        </a:rPr>
                        <a:t>Technology Exploration</a:t>
                      </a:r>
                      <a:endParaRPr lang="en-US" sz="2800" dirty="0">
                        <a:effectLst/>
                      </a:endParaRPr>
                    </a:p>
                  </a:txBody>
                  <a:tcPr marL="25400" marR="25400" marT="25400" marB="25400" anchor="b"/>
                </a:tc>
                <a:tc>
                  <a:txBody>
                    <a:bodyPr/>
                    <a:lstStyle/>
                    <a:p>
                      <a:pPr rtl="0" fontAlgn="b">
                        <a:spcBef>
                          <a:spcPts val="0"/>
                        </a:spcBef>
                        <a:spcAft>
                          <a:spcPts val="0"/>
                        </a:spcAft>
                      </a:pPr>
                      <a:r>
                        <a:rPr lang="en-US" sz="2000" b="1" i="0" u="none" strike="noStrike" dirty="0">
                          <a:solidFill>
                            <a:srgbClr val="FF0000"/>
                          </a:solidFill>
                          <a:effectLst/>
                          <a:latin typeface="Arial" panose="020B0604020202020204" pitchFamily="34" charset="0"/>
                        </a:rPr>
                        <a:t>Open</a:t>
                      </a:r>
                      <a:endParaRPr lang="en-US" sz="2800" dirty="0">
                        <a:effectLst/>
                      </a:endParaRPr>
                    </a:p>
                  </a:txBody>
                  <a:tcPr marL="25400" marR="25400" marT="25400" marB="25400" anchor="b"/>
                </a:tc>
                <a:extLst>
                  <a:ext uri="{0D108BD9-81ED-4DB2-BD59-A6C34878D82A}">
                    <a16:rowId xmlns:a16="http://schemas.microsoft.com/office/drawing/2014/main" val="766653895"/>
                  </a:ext>
                </a:extLst>
              </a:tr>
            </a:tbl>
          </a:graphicData>
        </a:graphic>
      </p:graphicFrame>
    </p:spTree>
    <p:extLst>
      <p:ext uri="{BB962C8B-B14F-4D97-AF65-F5344CB8AC3E}">
        <p14:creationId xmlns:p14="http://schemas.microsoft.com/office/powerpoint/2010/main" val="407711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C5118-9E90-596E-542D-14D863F89F0A}"/>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EAF0CEC-C531-8D2E-D496-4F42120B77FD}"/>
              </a:ext>
            </a:extLst>
          </p:cNvPr>
          <p:cNvSpPr>
            <a:spLocks noGrp="1"/>
          </p:cNvSpPr>
          <p:nvPr>
            <p:ph type="body" idx="1"/>
          </p:nvPr>
        </p:nvSpPr>
        <p:spPr/>
        <p:txBody>
          <a:bodyPr/>
          <a:lstStyle/>
          <a:p>
            <a:endParaRPr kumimoji="1" lang="ja-JP" altLang="en-US" dirty="0"/>
          </a:p>
        </p:txBody>
      </p:sp>
      <p:sp>
        <p:nvSpPr>
          <p:cNvPr id="3" name="タイトル 2">
            <a:extLst>
              <a:ext uri="{FF2B5EF4-FFF2-40B4-BE49-F238E27FC236}">
                <a16:creationId xmlns:a16="http://schemas.microsoft.com/office/drawing/2014/main" id="{EA7F4D2A-1A3E-52C3-A75A-E0E4838F22E9}"/>
              </a:ext>
            </a:extLst>
          </p:cNvPr>
          <p:cNvSpPr>
            <a:spLocks noGrp="1"/>
          </p:cNvSpPr>
          <p:nvPr>
            <p:ph type="title"/>
          </p:nvPr>
        </p:nvSpPr>
        <p:spPr/>
        <p:txBody>
          <a:bodyPr/>
          <a:lstStyle/>
          <a:p>
            <a:r>
              <a:rPr kumimoji="1" lang="en-US" altLang="ja-JP" dirty="0"/>
              <a:t>Deliverables(3/4)</a:t>
            </a:r>
            <a:endParaRPr kumimoji="1" lang="ja-JP" altLang="en-US" dirty="0"/>
          </a:p>
        </p:txBody>
      </p:sp>
      <p:sp>
        <p:nvSpPr>
          <p:cNvPr id="11" name="Rectangle 2">
            <a:extLst>
              <a:ext uri="{FF2B5EF4-FFF2-40B4-BE49-F238E27FC236}">
                <a16:creationId xmlns:a16="http://schemas.microsoft.com/office/drawing/2014/main" id="{49C57142-FFEE-363F-AEB1-552D0117FA1E}"/>
              </a:ext>
            </a:extLst>
          </p:cNvPr>
          <p:cNvSpPr>
            <a:spLocks noChangeArrowheads="1"/>
          </p:cNvSpPr>
          <p:nvPr/>
        </p:nvSpPr>
        <p:spPr bwMode="auto">
          <a:xfrm>
            <a:off x="2133600" y="3195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14" name="表 13">
            <a:extLst>
              <a:ext uri="{FF2B5EF4-FFF2-40B4-BE49-F238E27FC236}">
                <a16:creationId xmlns:a16="http://schemas.microsoft.com/office/drawing/2014/main" id="{9475F610-A56C-0524-00C1-C611F19963D9}"/>
              </a:ext>
            </a:extLst>
          </p:cNvPr>
          <p:cNvGraphicFramePr>
            <a:graphicFrameLocks noGrp="1"/>
          </p:cNvGraphicFramePr>
          <p:nvPr>
            <p:extLst>
              <p:ext uri="{D42A27DB-BD31-4B8C-83A1-F6EECF244321}">
                <p14:modId xmlns:p14="http://schemas.microsoft.com/office/powerpoint/2010/main" val="833224219"/>
              </p:ext>
            </p:extLst>
          </p:nvPr>
        </p:nvGraphicFramePr>
        <p:xfrm>
          <a:off x="360635" y="1192488"/>
          <a:ext cx="11639460" cy="2753360"/>
        </p:xfrm>
        <a:graphic>
          <a:graphicData uri="http://schemas.openxmlformats.org/drawingml/2006/table">
            <a:tbl>
              <a:tblPr firstRow="1" bandRow="1">
                <a:tableStyleId>{5C22544A-7EE6-4342-B048-85BDC9FD1C3A}</a:tableStyleId>
              </a:tblPr>
              <a:tblGrid>
                <a:gridCol w="1700212">
                  <a:extLst>
                    <a:ext uri="{9D8B030D-6E8A-4147-A177-3AD203B41FA5}">
                      <a16:colId xmlns:a16="http://schemas.microsoft.com/office/drawing/2014/main" val="2148713933"/>
                    </a:ext>
                  </a:extLst>
                </a:gridCol>
                <a:gridCol w="5792380">
                  <a:extLst>
                    <a:ext uri="{9D8B030D-6E8A-4147-A177-3AD203B41FA5}">
                      <a16:colId xmlns:a16="http://schemas.microsoft.com/office/drawing/2014/main" val="3963791541"/>
                    </a:ext>
                  </a:extLst>
                </a:gridCol>
                <a:gridCol w="2776538">
                  <a:extLst>
                    <a:ext uri="{9D8B030D-6E8A-4147-A177-3AD203B41FA5}">
                      <a16:colId xmlns:a16="http://schemas.microsoft.com/office/drawing/2014/main" val="4063992632"/>
                    </a:ext>
                  </a:extLst>
                </a:gridCol>
                <a:gridCol w="1370330">
                  <a:extLst>
                    <a:ext uri="{9D8B030D-6E8A-4147-A177-3AD203B41FA5}">
                      <a16:colId xmlns:a16="http://schemas.microsoft.com/office/drawing/2014/main" val="1590823907"/>
                    </a:ext>
                  </a:extLst>
                </a:gridCol>
              </a:tblGrid>
              <a:tr h="370840">
                <a:tc>
                  <a:txBody>
                    <a:bodyPr/>
                    <a:lstStyle/>
                    <a:p>
                      <a:r>
                        <a:rPr kumimoji="1" lang="en-US" altLang="ja-JP" sz="2800" dirty="0"/>
                        <a:t>ID</a:t>
                      </a:r>
                      <a:endParaRPr kumimoji="1" lang="ja-JP" altLang="en-US" sz="2800" dirty="0"/>
                    </a:p>
                  </a:txBody>
                  <a:tcPr/>
                </a:tc>
                <a:tc>
                  <a:txBody>
                    <a:bodyPr/>
                    <a:lstStyle/>
                    <a:p>
                      <a:r>
                        <a:rPr kumimoji="1" lang="en-US" altLang="ja-JP" sz="2800" dirty="0"/>
                        <a:t>Action</a:t>
                      </a:r>
                      <a:endParaRPr kumimoji="1" lang="ja-JP" altLang="en-US" sz="2800" dirty="0"/>
                    </a:p>
                  </a:txBody>
                  <a:tcPr/>
                </a:tc>
                <a:tc>
                  <a:txBody>
                    <a:bodyPr/>
                    <a:lstStyle/>
                    <a:p>
                      <a:r>
                        <a:rPr kumimoji="1" lang="en-US" altLang="ja-JP" sz="2800" dirty="0" err="1"/>
                        <a:t>Actionee</a:t>
                      </a:r>
                      <a:endParaRPr kumimoji="1" lang="ja-JP" altLang="en-US" sz="2800" dirty="0"/>
                    </a:p>
                  </a:txBody>
                  <a:tcPr/>
                </a:tc>
                <a:tc>
                  <a:txBody>
                    <a:bodyPr/>
                    <a:lstStyle/>
                    <a:p>
                      <a:r>
                        <a:rPr kumimoji="1" lang="en-US" altLang="ja-JP" sz="2800" dirty="0"/>
                        <a:t>Status</a:t>
                      </a:r>
                      <a:endParaRPr kumimoji="1" lang="ja-JP" altLang="en-US" sz="2800" dirty="0"/>
                    </a:p>
                  </a:txBody>
                  <a:tcPr/>
                </a:tc>
                <a:extLst>
                  <a:ext uri="{0D108BD9-81ED-4DB2-BD59-A6C34878D82A}">
                    <a16:rowId xmlns:a16="http://schemas.microsoft.com/office/drawing/2014/main" val="3574876285"/>
                  </a:ext>
                </a:extLst>
              </a:tr>
              <a:tr h="370840">
                <a:tc>
                  <a:txBody>
                    <a:bodyPr/>
                    <a:lstStyle/>
                    <a:p>
                      <a:pPr algn="r" rtl="0" fontAlgn="b">
                        <a:spcBef>
                          <a:spcPts val="0"/>
                        </a:spcBef>
                        <a:spcAft>
                          <a:spcPts val="0"/>
                        </a:spcAft>
                      </a:pPr>
                      <a:r>
                        <a:rPr lang="en-US" sz="2000" b="0" i="0" u="none" strike="noStrike" dirty="0">
                          <a:solidFill>
                            <a:srgbClr val="000000"/>
                          </a:solidFill>
                          <a:effectLst/>
                          <a:latin typeface="Arial" panose="020B0604020202020204" pitchFamily="34" charset="0"/>
                        </a:rPr>
                        <a:t>WGISS-56-06</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a:solidFill>
                            <a:srgbClr val="000000"/>
                          </a:solidFill>
                          <a:effectLst/>
                          <a:latin typeface="Arial" panose="020B0604020202020204" pitchFamily="34" charset="0"/>
                        </a:rPr>
                        <a:t>Tyler Christensen to facilitate discussion with working groups in ESIP for cooperation between NOAA, NASA, USGS on the topic of AI/ML-ready data.</a:t>
                      </a:r>
                      <a:endParaRPr lang="en-US" sz="280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000000"/>
                          </a:solidFill>
                          <a:effectLst/>
                          <a:latin typeface="Arial" panose="020B0604020202020204" pitchFamily="34" charset="0"/>
                        </a:rPr>
                        <a:t>Technology Exploration</a:t>
                      </a:r>
                      <a:endParaRPr lang="en-US" sz="2800" dirty="0">
                        <a:effectLst/>
                      </a:endParaRPr>
                    </a:p>
                  </a:txBody>
                  <a:tcPr marL="25400" marR="25400" marT="25400" marB="25400" anchor="b"/>
                </a:tc>
                <a:tc>
                  <a:txBody>
                    <a:bodyPr/>
                    <a:lstStyle/>
                    <a:p>
                      <a:pPr rtl="0" fontAlgn="b">
                        <a:spcBef>
                          <a:spcPts val="0"/>
                        </a:spcBef>
                        <a:spcAft>
                          <a:spcPts val="0"/>
                        </a:spcAft>
                      </a:pPr>
                      <a:r>
                        <a:rPr lang="en-US" sz="2000" b="1" i="0" u="none" strike="noStrike" dirty="0">
                          <a:solidFill>
                            <a:srgbClr val="FF0000"/>
                          </a:solidFill>
                          <a:effectLst/>
                          <a:latin typeface="Arial" panose="020B0604020202020204" pitchFamily="34" charset="0"/>
                        </a:rPr>
                        <a:t>Open</a:t>
                      </a:r>
                      <a:endParaRPr lang="en-US" sz="2800" dirty="0">
                        <a:effectLst/>
                      </a:endParaRPr>
                    </a:p>
                  </a:txBody>
                  <a:tcPr marL="25400" marR="25400" marT="25400" marB="25400" anchor="b"/>
                </a:tc>
                <a:extLst>
                  <a:ext uri="{0D108BD9-81ED-4DB2-BD59-A6C34878D82A}">
                    <a16:rowId xmlns:a16="http://schemas.microsoft.com/office/drawing/2014/main" val="1545151438"/>
                  </a:ext>
                </a:extLst>
              </a:tr>
              <a:tr h="370840">
                <a:tc>
                  <a:txBody>
                    <a:bodyPr/>
                    <a:lstStyle/>
                    <a:p>
                      <a:pPr algn="r" rtl="0" fontAlgn="b">
                        <a:spcBef>
                          <a:spcPts val="0"/>
                        </a:spcBef>
                        <a:spcAft>
                          <a:spcPts val="0"/>
                        </a:spcAft>
                      </a:pPr>
                      <a:r>
                        <a:rPr lang="en-US" sz="2000" b="0" i="0" u="none" strike="noStrike">
                          <a:solidFill>
                            <a:srgbClr val="000000"/>
                          </a:solidFill>
                          <a:effectLst/>
                          <a:latin typeface="Arial" panose="020B0604020202020204" pitchFamily="34" charset="0"/>
                        </a:rPr>
                        <a:t>WGISS-56-07</a:t>
                      </a:r>
                      <a:endParaRPr lang="en-US" sz="2800">
                        <a:effectLst/>
                      </a:endParaRPr>
                    </a:p>
                  </a:txBody>
                  <a:tcPr marL="25400" marR="25400" marT="25400" marB="25400" anchor="b"/>
                </a:tc>
                <a:tc>
                  <a:txBody>
                    <a:bodyPr/>
                    <a:lstStyle/>
                    <a:p>
                      <a:pPr rtl="0" fontAlgn="b">
                        <a:spcBef>
                          <a:spcPts val="0"/>
                        </a:spcBef>
                        <a:spcAft>
                          <a:spcPts val="0"/>
                        </a:spcAft>
                      </a:pPr>
                      <a:r>
                        <a:rPr lang="en-US" sz="2000" b="0" i="0" u="none" strike="noStrike">
                          <a:solidFill>
                            <a:srgbClr val="000000"/>
                          </a:solidFill>
                          <a:effectLst/>
                          <a:latin typeface="Arial" panose="020B0604020202020204" pitchFamily="34" charset="0"/>
                        </a:rPr>
                        <a:t>Technology Exploration to consider including an inventory of well-known and easy to use training datasets (AI/ML-ready) in the white paper.</a:t>
                      </a:r>
                      <a:endParaRPr lang="en-US" sz="2800">
                        <a:effectLst/>
                      </a:endParaRPr>
                    </a:p>
                  </a:txBody>
                  <a:tcPr marL="25400" marR="25400" marT="25400" marB="25400" anchor="b"/>
                </a:tc>
                <a:tc>
                  <a:txBody>
                    <a:bodyPr/>
                    <a:lstStyle/>
                    <a:p>
                      <a:pPr rtl="0" fontAlgn="b">
                        <a:spcBef>
                          <a:spcPts val="0"/>
                        </a:spcBef>
                        <a:spcAft>
                          <a:spcPts val="0"/>
                        </a:spcAft>
                      </a:pPr>
                      <a:r>
                        <a:rPr lang="en-US" sz="2000" b="0" i="0" u="none" strike="noStrike">
                          <a:solidFill>
                            <a:srgbClr val="000000"/>
                          </a:solidFill>
                          <a:effectLst/>
                          <a:latin typeface="Arial" panose="020B0604020202020204" pitchFamily="34" charset="0"/>
                        </a:rPr>
                        <a:t>Technology Exploration</a:t>
                      </a:r>
                      <a:endParaRPr lang="en-US" sz="2800">
                        <a:effectLst/>
                      </a:endParaRPr>
                    </a:p>
                  </a:txBody>
                  <a:tcPr marL="25400" marR="25400" marT="25400" marB="25400" anchor="b"/>
                </a:tc>
                <a:tc>
                  <a:txBody>
                    <a:bodyPr/>
                    <a:lstStyle/>
                    <a:p>
                      <a:pPr rtl="0" fontAlgn="b">
                        <a:spcBef>
                          <a:spcPts val="0"/>
                        </a:spcBef>
                        <a:spcAft>
                          <a:spcPts val="0"/>
                        </a:spcAft>
                      </a:pPr>
                      <a:r>
                        <a:rPr lang="en-US" sz="2000" b="1" i="0" u="none" strike="noStrike" dirty="0">
                          <a:solidFill>
                            <a:srgbClr val="FF0000"/>
                          </a:solidFill>
                          <a:effectLst/>
                          <a:latin typeface="Arial" panose="020B0604020202020204" pitchFamily="34" charset="0"/>
                        </a:rPr>
                        <a:t>Open</a:t>
                      </a:r>
                      <a:endParaRPr lang="en-US" sz="2800" dirty="0">
                        <a:effectLst/>
                      </a:endParaRPr>
                    </a:p>
                  </a:txBody>
                  <a:tcPr marL="25400" marR="25400" marT="25400" marB="25400" anchor="b"/>
                </a:tc>
                <a:extLst>
                  <a:ext uri="{0D108BD9-81ED-4DB2-BD59-A6C34878D82A}">
                    <a16:rowId xmlns:a16="http://schemas.microsoft.com/office/drawing/2014/main" val="665747254"/>
                  </a:ext>
                </a:extLst>
              </a:tr>
            </a:tbl>
          </a:graphicData>
        </a:graphic>
      </p:graphicFrame>
    </p:spTree>
    <p:extLst>
      <p:ext uri="{BB962C8B-B14F-4D97-AF65-F5344CB8AC3E}">
        <p14:creationId xmlns:p14="http://schemas.microsoft.com/office/powerpoint/2010/main" val="102656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1FF6074-2108-A437-E3EE-DD0498D8E823}"/>
              </a:ext>
            </a:extLst>
          </p:cNvPr>
          <p:cNvSpPr>
            <a:spLocks noGrp="1"/>
          </p:cNvSpPr>
          <p:nvPr>
            <p:ph type="title"/>
          </p:nvPr>
        </p:nvSpPr>
        <p:spPr/>
        <p:txBody>
          <a:bodyPr/>
          <a:lstStyle/>
          <a:p>
            <a:r>
              <a:rPr kumimoji="1" lang="en-US" altLang="ja-JP" dirty="0"/>
              <a:t>Deliverables(4/4)</a:t>
            </a:r>
            <a:endParaRPr kumimoji="1" lang="ja-JP" altLang="en-US" dirty="0"/>
          </a:p>
        </p:txBody>
      </p:sp>
      <p:graphicFrame>
        <p:nvGraphicFramePr>
          <p:cNvPr id="12" name="表 11">
            <a:extLst>
              <a:ext uri="{FF2B5EF4-FFF2-40B4-BE49-F238E27FC236}">
                <a16:creationId xmlns:a16="http://schemas.microsoft.com/office/drawing/2014/main" id="{780D9F20-0529-BE2D-5884-CCF4DD082D26}"/>
              </a:ext>
            </a:extLst>
          </p:cNvPr>
          <p:cNvGraphicFramePr>
            <a:graphicFrameLocks noGrp="1"/>
          </p:cNvGraphicFramePr>
          <p:nvPr>
            <p:extLst>
              <p:ext uri="{D42A27DB-BD31-4B8C-83A1-F6EECF244321}">
                <p14:modId xmlns:p14="http://schemas.microsoft.com/office/powerpoint/2010/main" val="2376263696"/>
              </p:ext>
            </p:extLst>
          </p:nvPr>
        </p:nvGraphicFramePr>
        <p:xfrm>
          <a:off x="284988" y="1325309"/>
          <a:ext cx="11622023" cy="3108960"/>
        </p:xfrm>
        <a:graphic>
          <a:graphicData uri="http://schemas.openxmlformats.org/drawingml/2006/table">
            <a:tbl>
              <a:tblPr firstRow="1" bandRow="1">
                <a:tableStyleId>{5C22544A-7EE6-4342-B048-85BDC9FD1C3A}</a:tableStyleId>
              </a:tblPr>
              <a:tblGrid>
                <a:gridCol w="1700212">
                  <a:extLst>
                    <a:ext uri="{9D8B030D-6E8A-4147-A177-3AD203B41FA5}">
                      <a16:colId xmlns:a16="http://schemas.microsoft.com/office/drawing/2014/main" val="3780930653"/>
                    </a:ext>
                  </a:extLst>
                </a:gridCol>
                <a:gridCol w="6624256">
                  <a:extLst>
                    <a:ext uri="{9D8B030D-6E8A-4147-A177-3AD203B41FA5}">
                      <a16:colId xmlns:a16="http://schemas.microsoft.com/office/drawing/2014/main" val="3967259554"/>
                    </a:ext>
                  </a:extLst>
                </a:gridCol>
                <a:gridCol w="1927225">
                  <a:extLst>
                    <a:ext uri="{9D8B030D-6E8A-4147-A177-3AD203B41FA5}">
                      <a16:colId xmlns:a16="http://schemas.microsoft.com/office/drawing/2014/main" val="1005784002"/>
                    </a:ext>
                  </a:extLst>
                </a:gridCol>
                <a:gridCol w="1370330">
                  <a:extLst>
                    <a:ext uri="{9D8B030D-6E8A-4147-A177-3AD203B41FA5}">
                      <a16:colId xmlns:a16="http://schemas.microsoft.com/office/drawing/2014/main" val="2253425131"/>
                    </a:ext>
                  </a:extLst>
                </a:gridCol>
              </a:tblGrid>
              <a:tr h="370840">
                <a:tc>
                  <a:txBody>
                    <a:bodyPr/>
                    <a:lstStyle/>
                    <a:p>
                      <a:r>
                        <a:rPr kumimoji="1" lang="en-US" altLang="ja-JP" sz="2800" dirty="0"/>
                        <a:t>ID</a:t>
                      </a:r>
                      <a:endParaRPr kumimoji="1" lang="ja-JP" altLang="en-US" sz="2800" dirty="0"/>
                    </a:p>
                  </a:txBody>
                  <a:tcPr/>
                </a:tc>
                <a:tc>
                  <a:txBody>
                    <a:bodyPr/>
                    <a:lstStyle/>
                    <a:p>
                      <a:r>
                        <a:rPr kumimoji="1" lang="en-US" altLang="ja-JP" sz="2800" dirty="0"/>
                        <a:t>Action</a:t>
                      </a:r>
                      <a:endParaRPr kumimoji="1" lang="ja-JP" altLang="en-US" sz="2800" dirty="0"/>
                    </a:p>
                  </a:txBody>
                  <a:tcPr/>
                </a:tc>
                <a:tc>
                  <a:txBody>
                    <a:bodyPr/>
                    <a:lstStyle/>
                    <a:p>
                      <a:r>
                        <a:rPr kumimoji="1" lang="en-US" altLang="ja-JP" sz="2800" dirty="0" err="1"/>
                        <a:t>Actionee</a:t>
                      </a:r>
                      <a:endParaRPr kumimoji="1" lang="ja-JP" altLang="en-US" sz="2800" dirty="0"/>
                    </a:p>
                  </a:txBody>
                  <a:tcPr/>
                </a:tc>
                <a:tc>
                  <a:txBody>
                    <a:bodyPr/>
                    <a:lstStyle/>
                    <a:p>
                      <a:r>
                        <a:rPr kumimoji="1" lang="en-US" altLang="ja-JP" sz="2800" dirty="0"/>
                        <a:t>Status</a:t>
                      </a:r>
                      <a:endParaRPr kumimoji="1" lang="ja-JP" altLang="en-US" sz="2800" dirty="0"/>
                    </a:p>
                  </a:txBody>
                  <a:tcPr/>
                </a:tc>
                <a:extLst>
                  <a:ext uri="{0D108BD9-81ED-4DB2-BD59-A6C34878D82A}">
                    <a16:rowId xmlns:a16="http://schemas.microsoft.com/office/drawing/2014/main" val="3018285956"/>
                  </a:ext>
                </a:extLst>
              </a:tr>
              <a:tr h="370840">
                <a:tc>
                  <a:txBody>
                    <a:bodyPr/>
                    <a:lstStyle/>
                    <a:p>
                      <a:pPr algn="r" rtl="0" fontAlgn="b">
                        <a:spcBef>
                          <a:spcPts val="0"/>
                        </a:spcBef>
                        <a:spcAft>
                          <a:spcPts val="0"/>
                        </a:spcAft>
                      </a:pPr>
                      <a:r>
                        <a:rPr lang="en-US" sz="2000" b="0" i="0" u="none" strike="noStrike" dirty="0">
                          <a:solidFill>
                            <a:srgbClr val="000000"/>
                          </a:solidFill>
                          <a:effectLst/>
                          <a:latin typeface="Arial" panose="020B0604020202020204" pitchFamily="34" charset="0"/>
                        </a:rPr>
                        <a:t>WGISS-56-27</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000000"/>
                          </a:solidFill>
                          <a:effectLst/>
                          <a:latin typeface="Arial" panose="020B0604020202020204" pitchFamily="34" charset="0"/>
                        </a:rPr>
                        <a:t>Richard Moreno to provide Esther Conway with good working examples of the scientific community using tools for accessing data within the </a:t>
                      </a:r>
                      <a:r>
                        <a:rPr lang="en-US" sz="2000" b="0" i="0" u="none" strike="noStrike" dirty="0" err="1">
                          <a:solidFill>
                            <a:srgbClr val="000000"/>
                          </a:solidFill>
                          <a:effectLst/>
                          <a:latin typeface="Arial" panose="020B0604020202020204" pitchFamily="34" charset="0"/>
                        </a:rPr>
                        <a:t>Pangeo</a:t>
                      </a:r>
                      <a:r>
                        <a:rPr lang="en-US" sz="2000" b="0" i="0" u="none" strike="noStrike" dirty="0">
                          <a:solidFill>
                            <a:srgbClr val="000000"/>
                          </a:solidFill>
                          <a:effectLst/>
                          <a:latin typeface="Arial" panose="020B0604020202020204" pitchFamily="34" charset="0"/>
                        </a:rPr>
                        <a:t> Ecosystem to be able to feed arrays to access technical catalog.</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a:solidFill>
                            <a:srgbClr val="000000"/>
                          </a:solidFill>
                          <a:effectLst/>
                          <a:latin typeface="Arial" panose="020B0604020202020204" pitchFamily="34" charset="0"/>
                        </a:rPr>
                        <a:t>Richard Moreno</a:t>
                      </a:r>
                      <a:endParaRPr lang="en-US" sz="2800">
                        <a:effectLst/>
                      </a:endParaRPr>
                    </a:p>
                  </a:txBody>
                  <a:tcPr marL="25400" marR="25400" marT="25400" marB="25400" anchor="b"/>
                </a:tc>
                <a:tc>
                  <a:txBody>
                    <a:bodyPr/>
                    <a:lstStyle/>
                    <a:p>
                      <a:pPr rtl="0" fontAlgn="b">
                        <a:spcBef>
                          <a:spcPts val="0"/>
                        </a:spcBef>
                        <a:spcAft>
                          <a:spcPts val="0"/>
                        </a:spcAft>
                      </a:pPr>
                      <a:r>
                        <a:rPr lang="en-US" sz="2000" b="1" i="0" u="none" strike="noStrike" dirty="0">
                          <a:solidFill>
                            <a:srgbClr val="FF0000"/>
                          </a:solidFill>
                          <a:effectLst/>
                          <a:latin typeface="Arial" panose="020B0604020202020204" pitchFamily="34" charset="0"/>
                        </a:rPr>
                        <a:t>Open</a:t>
                      </a:r>
                      <a:endParaRPr lang="en-US" sz="2800" dirty="0">
                        <a:effectLst/>
                      </a:endParaRPr>
                    </a:p>
                  </a:txBody>
                  <a:tcPr marL="25400" marR="25400" marT="25400" marB="25400" anchor="b"/>
                </a:tc>
                <a:extLst>
                  <a:ext uri="{0D108BD9-81ED-4DB2-BD59-A6C34878D82A}">
                    <a16:rowId xmlns:a16="http://schemas.microsoft.com/office/drawing/2014/main" val="2127828109"/>
                  </a:ext>
                </a:extLst>
              </a:tr>
              <a:tr h="370840">
                <a:tc>
                  <a:txBody>
                    <a:bodyPr/>
                    <a:lstStyle/>
                    <a:p>
                      <a:pPr algn="r" rtl="0" fontAlgn="b">
                        <a:spcBef>
                          <a:spcPts val="0"/>
                        </a:spcBef>
                        <a:spcAft>
                          <a:spcPts val="0"/>
                        </a:spcAft>
                      </a:pPr>
                      <a:r>
                        <a:rPr lang="en-US" sz="2000" b="0" i="0" u="none" strike="noStrike">
                          <a:solidFill>
                            <a:srgbClr val="000000"/>
                          </a:solidFill>
                          <a:effectLst/>
                          <a:latin typeface="Arial" panose="020B0604020202020204" pitchFamily="34" charset="0"/>
                        </a:rPr>
                        <a:t>WGISS-56-28</a:t>
                      </a:r>
                      <a:endParaRPr lang="en-US" sz="280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000000"/>
                          </a:solidFill>
                          <a:effectLst/>
                          <a:latin typeface="Arial" panose="020B0604020202020204" pitchFamily="34" charset="0"/>
                        </a:rPr>
                        <a:t>David Borges to add their dependency stack to the Jupyter Notebooks BP and follow up with Esther Conway.</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a:solidFill>
                            <a:srgbClr val="000000"/>
                          </a:solidFill>
                          <a:effectLst/>
                          <a:latin typeface="Arial" panose="020B0604020202020204" pitchFamily="34" charset="0"/>
                        </a:rPr>
                        <a:t>David Borges</a:t>
                      </a:r>
                      <a:endParaRPr lang="en-US" sz="2800">
                        <a:effectLst/>
                      </a:endParaRPr>
                    </a:p>
                  </a:txBody>
                  <a:tcPr marL="25400" marR="25400" marT="25400" marB="25400" anchor="b"/>
                </a:tc>
                <a:tc>
                  <a:txBody>
                    <a:bodyPr/>
                    <a:lstStyle/>
                    <a:p>
                      <a:pPr rtl="0" fontAlgn="b">
                        <a:spcBef>
                          <a:spcPts val="0"/>
                        </a:spcBef>
                        <a:spcAft>
                          <a:spcPts val="0"/>
                        </a:spcAft>
                      </a:pPr>
                      <a:r>
                        <a:rPr lang="en-US" sz="2000" b="1" i="0" u="none" strike="noStrike">
                          <a:solidFill>
                            <a:srgbClr val="FF0000"/>
                          </a:solidFill>
                          <a:effectLst/>
                          <a:latin typeface="Arial" panose="020B0604020202020204" pitchFamily="34" charset="0"/>
                        </a:rPr>
                        <a:t>Open</a:t>
                      </a:r>
                      <a:endParaRPr lang="en-US" sz="2800">
                        <a:effectLst/>
                      </a:endParaRPr>
                    </a:p>
                  </a:txBody>
                  <a:tcPr marL="25400" marR="25400" marT="25400" marB="25400" anchor="b"/>
                </a:tc>
                <a:extLst>
                  <a:ext uri="{0D108BD9-81ED-4DB2-BD59-A6C34878D82A}">
                    <a16:rowId xmlns:a16="http://schemas.microsoft.com/office/drawing/2014/main" val="502804974"/>
                  </a:ext>
                </a:extLst>
              </a:tr>
              <a:tr h="370840">
                <a:tc>
                  <a:txBody>
                    <a:bodyPr/>
                    <a:lstStyle/>
                    <a:p>
                      <a:pPr algn="r" rtl="0" fontAlgn="b">
                        <a:spcBef>
                          <a:spcPts val="0"/>
                        </a:spcBef>
                        <a:spcAft>
                          <a:spcPts val="0"/>
                        </a:spcAft>
                      </a:pPr>
                      <a:r>
                        <a:rPr lang="en-US" sz="2000" b="0" i="0" u="none" strike="noStrike">
                          <a:solidFill>
                            <a:srgbClr val="000000"/>
                          </a:solidFill>
                          <a:effectLst/>
                          <a:latin typeface="Arial" panose="020B0604020202020204" pitchFamily="34" charset="0"/>
                        </a:rPr>
                        <a:t>WGISS-56-29</a:t>
                      </a:r>
                      <a:endParaRPr lang="en-US" sz="280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000000"/>
                          </a:solidFill>
                          <a:effectLst/>
                          <a:latin typeface="Arial" panose="020B0604020202020204" pitchFamily="34" charset="0"/>
                        </a:rPr>
                        <a:t>Kent Ross to send Esther Conway a cautionary note about licensing (MIT, CPL).</a:t>
                      </a:r>
                      <a:endParaRPr lang="en-US" sz="2800" dirty="0">
                        <a:effectLst/>
                      </a:endParaRPr>
                    </a:p>
                  </a:txBody>
                  <a:tcPr marL="25400" marR="25400" marT="25400" marB="25400" anchor="b"/>
                </a:tc>
                <a:tc>
                  <a:txBody>
                    <a:bodyPr/>
                    <a:lstStyle/>
                    <a:p>
                      <a:pPr rtl="0" fontAlgn="b">
                        <a:spcBef>
                          <a:spcPts val="0"/>
                        </a:spcBef>
                        <a:spcAft>
                          <a:spcPts val="0"/>
                        </a:spcAft>
                      </a:pPr>
                      <a:r>
                        <a:rPr lang="en-US" sz="2000" b="0" i="0" u="none" strike="noStrike" dirty="0">
                          <a:solidFill>
                            <a:srgbClr val="000000"/>
                          </a:solidFill>
                          <a:effectLst/>
                          <a:latin typeface="Arial" panose="020B0604020202020204" pitchFamily="34" charset="0"/>
                        </a:rPr>
                        <a:t>Kent Ross</a:t>
                      </a:r>
                      <a:endParaRPr lang="en-US" sz="2800" dirty="0">
                        <a:effectLst/>
                      </a:endParaRPr>
                    </a:p>
                  </a:txBody>
                  <a:tcPr marL="25400" marR="25400" marT="25400" marB="25400" anchor="b"/>
                </a:tc>
                <a:tc>
                  <a:txBody>
                    <a:bodyPr/>
                    <a:lstStyle/>
                    <a:p>
                      <a:pPr rtl="0" fontAlgn="b">
                        <a:spcBef>
                          <a:spcPts val="0"/>
                        </a:spcBef>
                        <a:spcAft>
                          <a:spcPts val="0"/>
                        </a:spcAft>
                      </a:pPr>
                      <a:r>
                        <a:rPr lang="en-US" sz="2000" b="1" i="0" u="none" strike="noStrike" dirty="0">
                          <a:solidFill>
                            <a:srgbClr val="FF0000"/>
                          </a:solidFill>
                          <a:effectLst/>
                          <a:latin typeface="Arial" panose="020B0604020202020204" pitchFamily="34" charset="0"/>
                        </a:rPr>
                        <a:t>Open</a:t>
                      </a:r>
                      <a:endParaRPr lang="en-US" sz="2800" dirty="0">
                        <a:effectLst/>
                      </a:endParaRPr>
                    </a:p>
                  </a:txBody>
                  <a:tcPr marL="25400" marR="25400" marT="25400" marB="25400" anchor="b"/>
                </a:tc>
                <a:extLst>
                  <a:ext uri="{0D108BD9-81ED-4DB2-BD59-A6C34878D82A}">
                    <a16:rowId xmlns:a16="http://schemas.microsoft.com/office/drawing/2014/main" val="645840536"/>
                  </a:ext>
                </a:extLst>
              </a:tr>
            </a:tbl>
          </a:graphicData>
        </a:graphic>
      </p:graphicFrame>
    </p:spTree>
    <p:extLst>
      <p:ext uri="{BB962C8B-B14F-4D97-AF65-F5344CB8AC3E}">
        <p14:creationId xmlns:p14="http://schemas.microsoft.com/office/powerpoint/2010/main" val="397685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2</a:t>
            </a:fld>
            <a:endParaRPr sz="1400" b="1">
              <a:solidFill>
                <a:schemeClr val="accent1"/>
              </a:solidFill>
              <a:latin typeface="Arial"/>
              <a:ea typeface="Arial"/>
              <a:cs typeface="Arial"/>
              <a:sym typeface="Arial"/>
            </a:endParaRPr>
          </a:p>
        </p:txBody>
      </p:sp>
      <p:sp>
        <p:nvSpPr>
          <p:cNvPr id="3" name="テキスト プレースホルダー 2">
            <a:extLst>
              <a:ext uri="{FF2B5EF4-FFF2-40B4-BE49-F238E27FC236}">
                <a16:creationId xmlns:a16="http://schemas.microsoft.com/office/drawing/2014/main" id="{1B336767-938C-7EC1-7CBA-B2A234D81387}"/>
              </a:ext>
            </a:extLst>
          </p:cNvPr>
          <p:cNvSpPr>
            <a:spLocks noGrp="1"/>
          </p:cNvSpPr>
          <p:nvPr>
            <p:ph type="body" idx="1"/>
          </p:nvPr>
        </p:nvSpPr>
        <p:spPr>
          <a:xfrm>
            <a:off x="77741" y="1566484"/>
            <a:ext cx="11865118" cy="4662871"/>
          </a:xfrm>
        </p:spPr>
        <p:txBody>
          <a:bodyPr/>
          <a:lstStyle/>
          <a:p>
            <a:r>
              <a:rPr lang="en-US" altLang="ja-JP" dirty="0"/>
              <a:t>CEOS 2023-2025 Work Plan</a:t>
            </a:r>
          </a:p>
          <a:p>
            <a:pPr lvl="1"/>
            <a:r>
              <a:rPr lang="en-US" altLang="ja-JP" dirty="0">
                <a:hlinkClick r:id="rId3"/>
              </a:rPr>
              <a:t>Microsoft Word - CEOS Work Plan 2023-2025_v1.1</a:t>
            </a:r>
            <a:endParaRPr lang="en-US" altLang="ja-JP" dirty="0"/>
          </a:p>
          <a:p>
            <a:pPr lvl="1"/>
            <a:r>
              <a:rPr lang="en-US" altLang="ja-JP" dirty="0"/>
              <a:t>Section 3.9</a:t>
            </a:r>
          </a:p>
          <a:p>
            <a:pPr lvl="2"/>
            <a:r>
              <a:rPr lang="en-US" altLang="ja-JP" dirty="0"/>
              <a:t>The WGISS Technology Exploration Interest Group will survey cutting edge technologies related to the Earth observations. Survey results will be </a:t>
            </a:r>
            <a:r>
              <a:rPr lang="en-US" altLang="ja-JP" dirty="0" err="1"/>
              <a:t>summarised</a:t>
            </a:r>
            <a:r>
              <a:rPr lang="en-US" altLang="ja-JP" dirty="0"/>
              <a:t> and issued as guidelines and best </a:t>
            </a:r>
            <a:r>
              <a:rPr lang="en-US" altLang="ja-JP" dirty="0" err="1"/>
              <a:t>practices.The</a:t>
            </a:r>
            <a:r>
              <a:rPr lang="en-US" altLang="ja-JP" dirty="0"/>
              <a:t> “Jupyter Notebook Best Practices” is to be issued in 2023 by collaborating with WGCapD, UN, GEO, etc. Use cases of Artificial Intelligence / Machine Learning (AI/ML) focusing on EO research and applications will be investigated and </a:t>
            </a:r>
            <a:r>
              <a:rPr lang="en-US" altLang="ja-JP" dirty="0" err="1"/>
              <a:t>summarised</a:t>
            </a:r>
            <a:r>
              <a:rPr lang="en-US" altLang="ja-JP" dirty="0"/>
              <a:t> in a white paper in 2024. </a:t>
            </a:r>
            <a:endParaRPr lang="ja-JP" altLang="en-US" dirty="0"/>
          </a:p>
        </p:txBody>
      </p:sp>
      <p:sp>
        <p:nvSpPr>
          <p:cNvPr id="2" name="タイトル 1">
            <a:extLst>
              <a:ext uri="{FF2B5EF4-FFF2-40B4-BE49-F238E27FC236}">
                <a16:creationId xmlns:a16="http://schemas.microsoft.com/office/drawing/2014/main" id="{CEA63B59-E94A-50FE-B7AF-B6A2BD0E1A02}"/>
              </a:ext>
            </a:extLst>
          </p:cNvPr>
          <p:cNvSpPr>
            <a:spLocks noGrp="1"/>
          </p:cNvSpPr>
          <p:nvPr>
            <p:ph type="title"/>
          </p:nvPr>
        </p:nvSpPr>
        <p:spPr>
          <a:xfrm>
            <a:off x="273325" y="239144"/>
            <a:ext cx="9386864" cy="779002"/>
          </a:xfrm>
        </p:spPr>
        <p:txBody>
          <a:bodyPr/>
          <a:lstStyle/>
          <a:p>
            <a:r>
              <a:rPr lang="en-US" altLang="ja-JP" dirty="0"/>
              <a:t>Technology Exploration IG</a:t>
            </a: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9E5DD-C4D5-100B-2240-D925F72C1DC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D53D3164-3BD6-3617-FC03-8767CC57614D}"/>
              </a:ext>
            </a:extLst>
          </p:cNvPr>
          <p:cNvSpPr>
            <a:spLocks noGrp="1"/>
          </p:cNvSpPr>
          <p:nvPr>
            <p:ph type="title"/>
          </p:nvPr>
        </p:nvSpPr>
        <p:spPr>
          <a:xfrm>
            <a:off x="397564" y="175939"/>
            <a:ext cx="9165347" cy="779002"/>
          </a:xfrm>
        </p:spPr>
        <p:txBody>
          <a:bodyPr/>
          <a:lstStyle/>
          <a:p>
            <a:r>
              <a:rPr kumimoji="1" lang="en-US" altLang="ja-JP" dirty="0"/>
              <a:t>Deliverable</a:t>
            </a:r>
            <a:endParaRPr kumimoji="1" lang="ja-JP" altLang="en-US" dirty="0"/>
          </a:p>
        </p:txBody>
      </p:sp>
      <p:graphicFrame>
        <p:nvGraphicFramePr>
          <p:cNvPr id="5" name="表 4">
            <a:extLst>
              <a:ext uri="{FF2B5EF4-FFF2-40B4-BE49-F238E27FC236}">
                <a16:creationId xmlns:a16="http://schemas.microsoft.com/office/drawing/2014/main" id="{B4A19312-93D8-E955-303E-8CAEEE4CD699}"/>
              </a:ext>
            </a:extLst>
          </p:cNvPr>
          <p:cNvGraphicFramePr>
            <a:graphicFrameLocks noGrp="1"/>
          </p:cNvGraphicFramePr>
          <p:nvPr/>
        </p:nvGraphicFramePr>
        <p:xfrm>
          <a:off x="445457" y="1539108"/>
          <a:ext cx="11488104" cy="1554480"/>
        </p:xfrm>
        <a:graphic>
          <a:graphicData uri="http://schemas.openxmlformats.org/drawingml/2006/table">
            <a:tbl>
              <a:tblPr firstRow="1" bandRow="1">
                <a:tableStyleId>{5C22544A-7EE6-4342-B048-85BDC9FD1C3A}</a:tableStyleId>
              </a:tblPr>
              <a:tblGrid>
                <a:gridCol w="2260918">
                  <a:extLst>
                    <a:ext uri="{9D8B030D-6E8A-4147-A177-3AD203B41FA5}">
                      <a16:colId xmlns:a16="http://schemas.microsoft.com/office/drawing/2014/main" val="509357719"/>
                    </a:ext>
                  </a:extLst>
                </a:gridCol>
                <a:gridCol w="5267643">
                  <a:extLst>
                    <a:ext uri="{9D8B030D-6E8A-4147-A177-3AD203B41FA5}">
                      <a16:colId xmlns:a16="http://schemas.microsoft.com/office/drawing/2014/main" val="235934310"/>
                    </a:ext>
                  </a:extLst>
                </a:gridCol>
                <a:gridCol w="3959543">
                  <a:extLst>
                    <a:ext uri="{9D8B030D-6E8A-4147-A177-3AD203B41FA5}">
                      <a16:colId xmlns:a16="http://schemas.microsoft.com/office/drawing/2014/main" val="1784129683"/>
                    </a:ext>
                  </a:extLst>
                </a:gridCol>
              </a:tblGrid>
              <a:tr h="370840">
                <a:tc>
                  <a:txBody>
                    <a:bodyPr/>
                    <a:lstStyle/>
                    <a:p>
                      <a:r>
                        <a:rPr kumimoji="1" lang="en-US" altLang="ja-JP" sz="2800" dirty="0"/>
                        <a:t>Number</a:t>
                      </a:r>
                      <a:endParaRPr kumimoji="1" lang="ja-JP" altLang="en-US" sz="2800" dirty="0"/>
                    </a:p>
                  </a:txBody>
                  <a:tcPr/>
                </a:tc>
                <a:tc>
                  <a:txBody>
                    <a:bodyPr/>
                    <a:lstStyle/>
                    <a:p>
                      <a:r>
                        <a:rPr kumimoji="1" lang="en-US" altLang="ja-JP" sz="2800" dirty="0"/>
                        <a:t>Deliverable</a:t>
                      </a:r>
                      <a:endParaRPr kumimoji="1" lang="ja-JP" altLang="en-US" sz="2800" dirty="0"/>
                    </a:p>
                  </a:txBody>
                  <a:tcPr/>
                </a:tc>
                <a:tc>
                  <a:txBody>
                    <a:bodyPr/>
                    <a:lstStyle/>
                    <a:p>
                      <a:r>
                        <a:rPr kumimoji="1" lang="en-US" altLang="ja-JP" sz="2800" dirty="0"/>
                        <a:t>Projected Completion</a:t>
                      </a:r>
                      <a:endParaRPr kumimoji="1" lang="ja-JP" altLang="en-US" sz="2800" dirty="0"/>
                    </a:p>
                  </a:txBody>
                  <a:tcPr/>
                </a:tc>
                <a:extLst>
                  <a:ext uri="{0D108BD9-81ED-4DB2-BD59-A6C34878D82A}">
                    <a16:rowId xmlns:a16="http://schemas.microsoft.com/office/drawing/2014/main" val="1274927481"/>
                  </a:ext>
                </a:extLst>
              </a:tr>
              <a:tr h="370840">
                <a:tc>
                  <a:txBody>
                    <a:bodyPr/>
                    <a:lstStyle/>
                    <a:p>
                      <a:r>
                        <a:rPr kumimoji="1" lang="en-US" altLang="ja-JP" sz="2800" dirty="0"/>
                        <a:t>DATA-22-01</a:t>
                      </a:r>
                      <a:endParaRPr kumimoji="1" lang="ja-JP" altLang="en-US" sz="2800" dirty="0"/>
                    </a:p>
                  </a:txBody>
                  <a:tcPr/>
                </a:tc>
                <a:tc>
                  <a:txBody>
                    <a:bodyPr/>
                    <a:lstStyle/>
                    <a:p>
                      <a:r>
                        <a:rPr kumimoji="1" lang="en-US" altLang="ja-JP" sz="2800" dirty="0"/>
                        <a:t>Jupyter Notebook Best Practice</a:t>
                      </a:r>
                      <a:endParaRPr kumimoji="1" lang="ja-JP" altLang="en-US" sz="2800" dirty="0"/>
                    </a:p>
                  </a:txBody>
                  <a:tcPr/>
                </a:tc>
                <a:tc>
                  <a:txBody>
                    <a:bodyPr/>
                    <a:lstStyle/>
                    <a:p>
                      <a:r>
                        <a:rPr kumimoji="1" lang="en-US" altLang="ja-JP" sz="2800" dirty="0"/>
                        <a:t>2023 Q4 </a:t>
                      </a:r>
                      <a:r>
                        <a:rPr kumimoji="1" lang="en-US" altLang="ja-JP" sz="2800" b="1" dirty="0">
                          <a:solidFill>
                            <a:srgbClr val="FF0000"/>
                          </a:solidFill>
                        </a:rPr>
                        <a:t>-&gt; 2024 Q2</a:t>
                      </a:r>
                      <a:endParaRPr kumimoji="1" lang="ja-JP" altLang="en-US" sz="2800" b="1" dirty="0">
                        <a:solidFill>
                          <a:srgbClr val="FF0000"/>
                        </a:solidFill>
                      </a:endParaRPr>
                    </a:p>
                  </a:txBody>
                  <a:tcPr/>
                </a:tc>
                <a:extLst>
                  <a:ext uri="{0D108BD9-81ED-4DB2-BD59-A6C34878D82A}">
                    <a16:rowId xmlns:a16="http://schemas.microsoft.com/office/drawing/2014/main" val="2319240719"/>
                  </a:ext>
                </a:extLst>
              </a:tr>
              <a:tr h="370840">
                <a:tc>
                  <a:txBody>
                    <a:bodyPr/>
                    <a:lstStyle/>
                    <a:p>
                      <a:r>
                        <a:rPr kumimoji="1" lang="en-US" altLang="ja-JP" sz="2800" dirty="0"/>
                        <a:t>DATA-23-01</a:t>
                      </a:r>
                      <a:endParaRPr kumimoji="1" lang="ja-JP" altLang="en-US" sz="2800" dirty="0"/>
                    </a:p>
                  </a:txBody>
                  <a:tcPr/>
                </a:tc>
                <a:tc>
                  <a:txBody>
                    <a:bodyPr/>
                    <a:lstStyle/>
                    <a:p>
                      <a:r>
                        <a:rPr kumimoji="1" lang="en-US" altLang="ja-JP" sz="2800" dirty="0"/>
                        <a:t>AI/ML White Paper</a:t>
                      </a:r>
                      <a:endParaRPr kumimoji="1" lang="ja-JP" altLang="en-US" sz="2800" dirty="0"/>
                    </a:p>
                  </a:txBody>
                  <a:tcPr/>
                </a:tc>
                <a:tc>
                  <a:txBody>
                    <a:bodyPr/>
                    <a:lstStyle/>
                    <a:p>
                      <a:r>
                        <a:rPr kumimoji="1" lang="en-US" altLang="ja-JP" sz="2800" dirty="0"/>
                        <a:t>2024 Q4</a:t>
                      </a:r>
                      <a:endParaRPr kumimoji="1" lang="ja-JP" altLang="en-US" sz="2800" dirty="0"/>
                    </a:p>
                  </a:txBody>
                  <a:tcPr/>
                </a:tc>
                <a:extLst>
                  <a:ext uri="{0D108BD9-81ED-4DB2-BD59-A6C34878D82A}">
                    <a16:rowId xmlns:a16="http://schemas.microsoft.com/office/drawing/2014/main" val="3039732486"/>
                  </a:ext>
                </a:extLst>
              </a:tr>
            </a:tbl>
          </a:graphicData>
        </a:graphic>
      </p:graphicFrame>
    </p:spTree>
    <p:extLst>
      <p:ext uri="{BB962C8B-B14F-4D97-AF65-F5344CB8AC3E}">
        <p14:creationId xmlns:p14="http://schemas.microsoft.com/office/powerpoint/2010/main" val="282598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4F40C-FEFD-E757-4BC0-42D52A3ABA12}"/>
              </a:ext>
            </a:extLst>
          </p:cNvPr>
          <p:cNvSpPr>
            <a:spLocks noGrp="1"/>
          </p:cNvSpPr>
          <p:nvPr>
            <p:ph type="title"/>
          </p:nvPr>
        </p:nvSpPr>
        <p:spPr/>
        <p:txBody>
          <a:bodyPr/>
          <a:lstStyle/>
          <a:p>
            <a:r>
              <a:rPr lang="en-US" dirty="0"/>
              <a:t>Best Practice Document Draft</a:t>
            </a:r>
          </a:p>
        </p:txBody>
      </p:sp>
      <p:pic>
        <p:nvPicPr>
          <p:cNvPr id="4" name="Picture 3">
            <a:extLst>
              <a:ext uri="{FF2B5EF4-FFF2-40B4-BE49-F238E27FC236}">
                <a16:creationId xmlns:a16="http://schemas.microsoft.com/office/drawing/2014/main" id="{DC6AD98B-0319-9A4D-6940-E31EE283554E}"/>
              </a:ext>
            </a:extLst>
          </p:cNvPr>
          <p:cNvPicPr>
            <a:picLocks noChangeAspect="1"/>
          </p:cNvPicPr>
          <p:nvPr/>
        </p:nvPicPr>
        <p:blipFill>
          <a:blip r:embed="rId2"/>
          <a:stretch>
            <a:fillRect/>
          </a:stretch>
        </p:blipFill>
        <p:spPr>
          <a:xfrm>
            <a:off x="823626" y="1318749"/>
            <a:ext cx="4463077" cy="4908629"/>
          </a:xfrm>
          <a:prstGeom prst="rect">
            <a:avLst/>
          </a:prstGeom>
        </p:spPr>
      </p:pic>
      <p:pic>
        <p:nvPicPr>
          <p:cNvPr id="10" name="図 9">
            <a:extLst>
              <a:ext uri="{FF2B5EF4-FFF2-40B4-BE49-F238E27FC236}">
                <a16:creationId xmlns:a16="http://schemas.microsoft.com/office/drawing/2014/main" id="{09D776A6-9CC3-404E-FE9E-82E1FE9D7333}"/>
              </a:ext>
            </a:extLst>
          </p:cNvPr>
          <p:cNvPicPr>
            <a:picLocks noChangeAspect="1"/>
          </p:cNvPicPr>
          <p:nvPr/>
        </p:nvPicPr>
        <p:blipFill>
          <a:blip r:embed="rId3"/>
          <a:stretch>
            <a:fillRect/>
          </a:stretch>
        </p:blipFill>
        <p:spPr>
          <a:xfrm>
            <a:off x="5405639" y="1548284"/>
            <a:ext cx="3528486" cy="4449558"/>
          </a:xfrm>
          <a:prstGeom prst="rect">
            <a:avLst/>
          </a:prstGeom>
        </p:spPr>
      </p:pic>
    </p:spTree>
    <p:extLst>
      <p:ext uri="{BB962C8B-B14F-4D97-AF65-F5344CB8AC3E}">
        <p14:creationId xmlns:p14="http://schemas.microsoft.com/office/powerpoint/2010/main" val="308261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861B27-DDF3-0C9E-2E13-1CC3EEAE7B4D}"/>
              </a:ext>
            </a:extLst>
          </p:cNvPr>
          <p:cNvSpPr>
            <a:spLocks noGrp="1"/>
          </p:cNvSpPr>
          <p:nvPr>
            <p:ph type="body" idx="1"/>
          </p:nvPr>
        </p:nvSpPr>
        <p:spPr>
          <a:xfrm>
            <a:off x="271682" y="1852823"/>
            <a:ext cx="11495400" cy="4662871"/>
          </a:xfrm>
        </p:spPr>
        <p:txBody>
          <a:bodyPr/>
          <a:lstStyle/>
          <a:p>
            <a:pPr marL="50800" indent="0" rtl="0">
              <a:spcBef>
                <a:spcPts val="0"/>
              </a:spcBef>
              <a:spcAft>
                <a:spcPts val="0"/>
              </a:spcAft>
              <a:buNone/>
            </a:pPr>
            <a:r>
              <a:rPr lang="en-GB" sz="2800" b="0" i="0" u="none" strike="noStrike" dirty="0">
                <a:solidFill>
                  <a:srgbClr val="000000"/>
                </a:solidFill>
                <a:effectLst/>
                <a:latin typeface="Arial" panose="020B0604020202020204" pitchFamily="34" charset="0"/>
              </a:rPr>
              <a:t>Who will benefit from a Best Practice</a:t>
            </a:r>
            <a:endParaRPr lang="en-GB" dirty="0">
              <a:effectLst/>
            </a:endParaRPr>
          </a:p>
          <a:p>
            <a:pPr rtl="0" fontAlgn="base">
              <a:spcBef>
                <a:spcPts val="0"/>
              </a:spcBef>
              <a:spcAft>
                <a:spcPts val="0"/>
              </a:spcAft>
              <a:buFont typeface="+mj-lt"/>
              <a:buAutoNum type="arabicPeriod"/>
            </a:pPr>
            <a:r>
              <a:rPr lang="en-GB" sz="2800" b="0" i="0" u="none" strike="noStrike" dirty="0">
                <a:solidFill>
                  <a:srgbClr val="000000"/>
                </a:solidFill>
                <a:effectLst/>
                <a:latin typeface="Arial" panose="020B0604020202020204" pitchFamily="34" charset="0"/>
              </a:rPr>
              <a:t>Data Producers </a:t>
            </a:r>
          </a:p>
          <a:p>
            <a:pPr rtl="0" fontAlgn="base">
              <a:spcBef>
                <a:spcPts val="0"/>
              </a:spcBef>
              <a:spcAft>
                <a:spcPts val="0"/>
              </a:spcAft>
              <a:buFont typeface="+mj-lt"/>
              <a:buAutoNum type="arabicPeriod"/>
            </a:pPr>
            <a:r>
              <a:rPr lang="en-GB" sz="2800" b="0" i="0" u="none" strike="noStrike" dirty="0">
                <a:solidFill>
                  <a:srgbClr val="000000"/>
                </a:solidFill>
                <a:effectLst/>
                <a:latin typeface="Arial" panose="020B0604020202020204" pitchFamily="34" charset="0"/>
              </a:rPr>
              <a:t>Authors of Jupyter Notebooks</a:t>
            </a:r>
          </a:p>
          <a:p>
            <a:pPr rtl="0" fontAlgn="base">
              <a:spcBef>
                <a:spcPts val="0"/>
              </a:spcBef>
              <a:spcAft>
                <a:spcPts val="0"/>
              </a:spcAft>
              <a:buFont typeface="+mj-lt"/>
              <a:buAutoNum type="arabicPeriod"/>
            </a:pPr>
            <a:r>
              <a:rPr lang="en-GB" sz="2800" b="0" i="0" u="none" strike="noStrike" dirty="0">
                <a:solidFill>
                  <a:srgbClr val="000000"/>
                </a:solidFill>
                <a:effectLst/>
                <a:latin typeface="Arial" panose="020B0604020202020204" pitchFamily="34" charset="0"/>
              </a:rPr>
              <a:t>Providers of EO data training</a:t>
            </a:r>
          </a:p>
          <a:p>
            <a:pPr rtl="0" fontAlgn="base">
              <a:spcBef>
                <a:spcPts val="0"/>
              </a:spcBef>
              <a:spcAft>
                <a:spcPts val="0"/>
              </a:spcAft>
              <a:buFont typeface="+mj-lt"/>
              <a:buAutoNum type="arabicPeriod"/>
            </a:pPr>
            <a:r>
              <a:rPr lang="en-GB" sz="2800" b="0" i="0" u="none" strike="noStrike" dirty="0">
                <a:solidFill>
                  <a:srgbClr val="000000"/>
                </a:solidFill>
                <a:effectLst/>
                <a:latin typeface="Arial" panose="020B0604020202020204" pitchFamily="34" charset="0"/>
              </a:rPr>
              <a:t>Users of EO data </a:t>
            </a:r>
          </a:p>
          <a:p>
            <a:pPr rtl="0" fontAlgn="base">
              <a:spcBef>
                <a:spcPts val="0"/>
              </a:spcBef>
              <a:spcAft>
                <a:spcPts val="0"/>
              </a:spcAft>
              <a:buFont typeface="+mj-lt"/>
              <a:buAutoNum type="arabicPeriod"/>
            </a:pPr>
            <a:r>
              <a:rPr lang="en-GB" sz="2800" b="0" i="0" u="none" strike="noStrike" dirty="0">
                <a:solidFill>
                  <a:srgbClr val="000000"/>
                </a:solidFill>
                <a:effectLst/>
                <a:latin typeface="Arial" panose="020B0604020202020204" pitchFamily="34" charset="0"/>
              </a:rPr>
              <a:t>EO data archivers</a:t>
            </a:r>
          </a:p>
          <a:p>
            <a:pPr rtl="0" fontAlgn="base">
              <a:spcBef>
                <a:spcPts val="0"/>
              </a:spcBef>
              <a:spcAft>
                <a:spcPts val="0"/>
              </a:spcAft>
              <a:buFont typeface="+mj-lt"/>
              <a:buAutoNum type="arabicPeriod"/>
            </a:pPr>
            <a:r>
              <a:rPr lang="en-GB" sz="2800" b="0" i="0" u="none" strike="noStrike" dirty="0">
                <a:solidFill>
                  <a:srgbClr val="000000"/>
                </a:solidFill>
                <a:effectLst/>
                <a:latin typeface="Arial" panose="020B0604020202020204" pitchFamily="34" charset="0"/>
              </a:rPr>
              <a:t>Providers of Data Analysis Infrastructure</a:t>
            </a:r>
          </a:p>
          <a:p>
            <a:endParaRPr lang="en-US" dirty="0"/>
          </a:p>
        </p:txBody>
      </p:sp>
      <p:sp>
        <p:nvSpPr>
          <p:cNvPr id="3" name="Title 2">
            <a:extLst>
              <a:ext uri="{FF2B5EF4-FFF2-40B4-BE49-F238E27FC236}">
                <a16:creationId xmlns:a16="http://schemas.microsoft.com/office/drawing/2014/main" id="{C0898E4E-14D4-182E-E2B3-449214532E9D}"/>
              </a:ext>
            </a:extLst>
          </p:cNvPr>
          <p:cNvSpPr>
            <a:spLocks noGrp="1"/>
          </p:cNvSpPr>
          <p:nvPr>
            <p:ph type="title"/>
          </p:nvPr>
        </p:nvSpPr>
        <p:spPr/>
        <p:txBody>
          <a:bodyPr/>
          <a:lstStyle/>
          <a:p>
            <a:r>
              <a:rPr lang="en-US" dirty="0"/>
              <a:t>Target Communities </a:t>
            </a:r>
          </a:p>
        </p:txBody>
      </p:sp>
    </p:spTree>
    <p:extLst>
      <p:ext uri="{BB962C8B-B14F-4D97-AF65-F5344CB8AC3E}">
        <p14:creationId xmlns:p14="http://schemas.microsoft.com/office/powerpoint/2010/main" val="138192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9"/>
          <p:cNvSpPr txBox="1"/>
          <p:nvPr/>
        </p:nvSpPr>
        <p:spPr>
          <a:xfrm>
            <a:off x="176398" y="223593"/>
            <a:ext cx="8668512"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rPr>
              <a:t>Objectives and Needs</a:t>
            </a:r>
            <a:endParaRPr dirty="0"/>
          </a:p>
        </p:txBody>
      </p:sp>
      <p:sp>
        <p:nvSpPr>
          <p:cNvPr id="80" name="Google Shape;80;p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6</a:t>
            </a:fld>
            <a:endParaRPr sz="1400" b="1">
              <a:solidFill>
                <a:schemeClr val="accent1"/>
              </a:solidFill>
              <a:latin typeface="Arial"/>
              <a:ea typeface="Arial"/>
              <a:cs typeface="Arial"/>
              <a:sym typeface="Arial"/>
            </a:endParaRPr>
          </a:p>
        </p:txBody>
      </p:sp>
      <p:sp>
        <p:nvSpPr>
          <p:cNvPr id="3" name="TextBox 2">
            <a:extLst>
              <a:ext uri="{FF2B5EF4-FFF2-40B4-BE49-F238E27FC236}">
                <a16:creationId xmlns:a16="http://schemas.microsoft.com/office/drawing/2014/main" id="{9CFE6012-780F-60F5-EEFD-90AFF5DD63E7}"/>
              </a:ext>
            </a:extLst>
          </p:cNvPr>
          <p:cNvSpPr txBox="1"/>
          <p:nvPr/>
        </p:nvSpPr>
        <p:spPr>
          <a:xfrm>
            <a:off x="914400" y="1697187"/>
            <a:ext cx="9974316" cy="3693319"/>
          </a:xfrm>
          <a:prstGeom prst="rect">
            <a:avLst/>
          </a:prstGeom>
          <a:noFill/>
        </p:spPr>
        <p:txBody>
          <a:bodyPr wrap="square">
            <a:spAutoFit/>
          </a:bodyPr>
          <a:lstStyle/>
          <a:p>
            <a:pPr rtl="0">
              <a:spcBef>
                <a:spcPts val="0"/>
              </a:spcBef>
              <a:spcAft>
                <a:spcPts val="0"/>
              </a:spcAft>
            </a:pPr>
            <a:br>
              <a:rPr lang="en-GB" sz="1800" dirty="0"/>
            </a:br>
            <a:r>
              <a:rPr lang="en-GB" sz="1800" b="0" i="0" u="none" strike="noStrike" dirty="0">
                <a:solidFill>
                  <a:srgbClr val="000000"/>
                </a:solidFill>
                <a:effectLst/>
                <a:latin typeface="Arial" panose="020B0604020202020204" pitchFamily="34" charset="0"/>
              </a:rPr>
              <a:t>Issues to be addressed:</a:t>
            </a:r>
            <a:endParaRPr lang="en-GB" sz="1800" dirty="0">
              <a:effectLst/>
            </a:endParaRP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Clear understanding the purpose of a notebook and deciding if it is a reusable asset.  Successfully conveying how and why a notebook should be used by its intended community.</a:t>
            </a: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Encourage the development of good workflow and structure within notebooks along with quality documentation. Support their reuse and adaptation by new users</a:t>
            </a: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Support discovery of relevant notebooks in terms of dataset, domain, application/function and skill level</a:t>
            </a: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Delaying technical obsolescence and ensuring longevity of relevant notebooks</a:t>
            </a: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Maintaining the quality  of archive by timely removal of redundant notebooks</a:t>
            </a:r>
          </a:p>
          <a:p>
            <a:pPr rtl="0" fontAlgn="base">
              <a:spcBef>
                <a:spcPts val="0"/>
              </a:spcBef>
              <a:spcAft>
                <a:spcPts val="0"/>
              </a:spcAft>
              <a:buFont typeface="+mj-lt"/>
              <a:buAutoNum type="arabicPeriod"/>
            </a:pPr>
            <a:r>
              <a:rPr lang="en-GB" sz="1800" dirty="0">
                <a:latin typeface="Arial" panose="020B0604020202020204" pitchFamily="34" charset="0"/>
              </a:rPr>
              <a:t>Supporting interoperability of notebooks on different platforms</a:t>
            </a: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Lowering barrier for EO data exploitation and raising technical skill level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C0076E5-51E4-85B5-BEC6-BF2F0427ECC9}"/>
              </a:ext>
            </a:extLst>
          </p:cNvPr>
          <p:cNvSpPr txBox="1">
            <a:spLocks/>
          </p:cNvSpPr>
          <p:nvPr/>
        </p:nvSpPr>
        <p:spPr>
          <a:xfrm>
            <a:off x="272244" y="1300988"/>
            <a:ext cx="3537346" cy="2657893"/>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500" dirty="0"/>
              <a:t>Encourage the development of good workflow and structure within notebooks along with quality documentation.  Supporting their reuse and adaptation by new users</a:t>
            </a:r>
          </a:p>
          <a:p>
            <a:pPr marL="214313" indent="-214313">
              <a:buFont typeface="Arial" panose="020B0604020202020204" pitchFamily="34" charset="0"/>
              <a:buChar char="•"/>
            </a:pPr>
            <a:r>
              <a:rPr lang="en-GB" sz="1500" dirty="0"/>
              <a:t>Good software engineering principles </a:t>
            </a:r>
          </a:p>
          <a:p>
            <a:pPr marL="214313" indent="-214313">
              <a:buFont typeface="Arial" panose="020B0604020202020204" pitchFamily="34" charset="0"/>
              <a:buChar char="•"/>
            </a:pPr>
            <a:r>
              <a:rPr lang="en-GB" sz="1500" dirty="0"/>
              <a:t>Use of Functions </a:t>
            </a:r>
          </a:p>
          <a:p>
            <a:pPr marL="214313" indent="-214313">
              <a:buFont typeface="Arial" panose="020B0604020202020204" pitchFamily="34" charset="0"/>
              <a:buChar char="•"/>
            </a:pPr>
            <a:r>
              <a:rPr lang="en-GB" sz="1500" dirty="0"/>
              <a:t>Use of Modules</a:t>
            </a:r>
          </a:p>
          <a:p>
            <a:pPr marL="214313" indent="-214313">
              <a:buFont typeface="Arial" panose="020B0604020202020204" pitchFamily="34" charset="0"/>
              <a:buChar char="•"/>
            </a:pPr>
            <a:r>
              <a:rPr lang="en-GB" sz="1500" dirty="0"/>
              <a:t>Size of Notebook</a:t>
            </a:r>
          </a:p>
          <a:p>
            <a:pPr marL="214313" indent="-214313">
              <a:buFont typeface="Arial" panose="020B0604020202020204" pitchFamily="34" charset="0"/>
              <a:buChar char="•"/>
            </a:pPr>
            <a:r>
              <a:rPr lang="en-GB" sz="1500" dirty="0"/>
              <a:t>Capturing Output</a:t>
            </a:r>
          </a:p>
          <a:p>
            <a:pPr marL="214313" indent="-214313">
              <a:buFont typeface="Arial" panose="020B0604020202020204" pitchFamily="34" charset="0"/>
              <a:buChar char="•"/>
            </a:pPr>
            <a:r>
              <a:rPr lang="en-GB" sz="1500" dirty="0"/>
              <a:t>Linkages to external training materials</a:t>
            </a:r>
          </a:p>
          <a:p>
            <a:pPr marL="214313" indent="-214313">
              <a:buFont typeface="Arial" panose="020B0604020202020204" pitchFamily="34" charset="0"/>
              <a:buChar char="•"/>
            </a:pPr>
            <a:r>
              <a:rPr lang="en-GB" sz="1500" dirty="0"/>
              <a:t>Information on formats and data structure</a:t>
            </a:r>
          </a:p>
          <a:p>
            <a:pPr marL="214313" indent="-214313">
              <a:buFont typeface="Arial" panose="020B0604020202020204" pitchFamily="34" charset="0"/>
              <a:buChar char="•"/>
            </a:pPr>
            <a:r>
              <a:rPr lang="en-GB" sz="1500" dirty="0"/>
              <a:t>Support for novice users</a:t>
            </a:r>
          </a:p>
          <a:p>
            <a:pPr marL="214313" indent="-214313">
              <a:buFont typeface="Arial" panose="020B0604020202020204" pitchFamily="34" charset="0"/>
              <a:buChar char="•"/>
            </a:pPr>
            <a:r>
              <a:rPr lang="en-GB" sz="1500" dirty="0"/>
              <a:t>Information on more complex processes and warnings</a:t>
            </a:r>
          </a:p>
          <a:p>
            <a:endParaRPr lang="en-US" dirty="0"/>
          </a:p>
        </p:txBody>
      </p:sp>
      <p:sp>
        <p:nvSpPr>
          <p:cNvPr id="5" name="Title 3">
            <a:extLst>
              <a:ext uri="{FF2B5EF4-FFF2-40B4-BE49-F238E27FC236}">
                <a16:creationId xmlns:a16="http://schemas.microsoft.com/office/drawing/2014/main" id="{CB16E773-F440-2B3C-9B78-4FCCFB4E36D4}"/>
              </a:ext>
            </a:extLst>
          </p:cNvPr>
          <p:cNvSpPr txBox="1">
            <a:spLocks/>
          </p:cNvSpPr>
          <p:nvPr/>
        </p:nvSpPr>
        <p:spPr>
          <a:xfrm>
            <a:off x="272244" y="117200"/>
            <a:ext cx="9301660" cy="100200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nSpc>
                <a:spcPct val="90000"/>
              </a:lnSpc>
              <a:spcBef>
                <a:spcPts val="0"/>
              </a:spcBef>
              <a:spcAft>
                <a:spcPts val="0"/>
              </a:spcAft>
              <a:buClr>
                <a:schemeClr val="lt1"/>
              </a:buClr>
              <a:buSzPts val="4400"/>
              <a:buFont typeface="Arial"/>
              <a:buNone/>
              <a:defRPr kumimoji="1" sz="4400" b="0" i="0" u="none" strike="noStrike" cap="none">
                <a:solidFill>
                  <a:schemeClr val="lt1"/>
                </a:solidFill>
                <a:latin typeface="Arial"/>
                <a:ea typeface="Arial"/>
                <a:cs typeface="Arial"/>
                <a:sym typeface="Arial"/>
              </a:defRPr>
            </a:lvl1pPr>
            <a:lvl2pPr lvl="1">
              <a:spcBef>
                <a:spcPts val="0"/>
              </a:spcBef>
              <a:spcAft>
                <a:spcPts val="0"/>
              </a:spcAft>
              <a:buClr>
                <a:srgbClr val="000000"/>
              </a:buClr>
              <a:buSzPts val="1400"/>
              <a:buFont typeface="Arial" panose="020B0604020202020204" pitchFamily="34" charset="0"/>
              <a:buNone/>
              <a:defRPr sz="1800">
                <a:latin typeface="Arial"/>
                <a:ea typeface="Arial"/>
                <a:cs typeface="Arial"/>
              </a:defRPr>
            </a:lvl2pPr>
            <a:lvl3pPr lvl="2">
              <a:spcBef>
                <a:spcPts val="0"/>
              </a:spcBef>
              <a:spcAft>
                <a:spcPts val="0"/>
              </a:spcAft>
              <a:buClr>
                <a:srgbClr val="000000"/>
              </a:buClr>
              <a:buSzPts val="1400"/>
              <a:buFont typeface="Arial" panose="020B0604020202020204" pitchFamily="34" charset="0"/>
              <a:buNone/>
              <a:defRPr sz="1800">
                <a:latin typeface="Arial"/>
                <a:ea typeface="Arial"/>
                <a:cs typeface="Arial"/>
              </a:defRPr>
            </a:lvl3pPr>
            <a:lvl4pPr lvl="3">
              <a:spcBef>
                <a:spcPts val="0"/>
              </a:spcBef>
              <a:spcAft>
                <a:spcPts val="0"/>
              </a:spcAft>
              <a:buClr>
                <a:srgbClr val="000000"/>
              </a:buClr>
              <a:buSzPts val="1400"/>
              <a:buFont typeface="Arial" panose="020B0604020202020204" pitchFamily="34" charset="0"/>
              <a:buNone/>
              <a:defRPr sz="1800">
                <a:latin typeface="Arial"/>
                <a:ea typeface="Arial"/>
                <a:cs typeface="Arial"/>
              </a:defRPr>
            </a:lvl4pPr>
            <a:lvl5pPr lvl="4">
              <a:spcBef>
                <a:spcPts val="0"/>
              </a:spcBef>
              <a:spcAft>
                <a:spcPts val="0"/>
              </a:spcAft>
              <a:buClr>
                <a:srgbClr val="000000"/>
              </a:buClr>
              <a:buSzPts val="1400"/>
              <a:buFont typeface="Arial" panose="020B0604020202020204" pitchFamily="34" charset="0"/>
              <a:buNone/>
              <a:defRPr sz="1800">
                <a:latin typeface="Arial"/>
                <a:ea typeface="Arial"/>
                <a:cs typeface="Arial"/>
              </a:defRPr>
            </a:lvl5pPr>
            <a:lvl6pPr marR="0" lvl="5">
              <a:lnSpc>
                <a:spcPct val="100000"/>
              </a:lnSpc>
              <a:spcBef>
                <a:spcPts val="0"/>
              </a:spcBef>
              <a:spcAft>
                <a:spcPts val="0"/>
              </a:spcAft>
              <a:buClr>
                <a:srgbClr val="000000"/>
              </a:buClr>
              <a:buSzPts val="1400"/>
              <a:buFont typeface="Arial"/>
              <a:buNone/>
              <a:defRPr sz="1800" b="0" i="0" u="none" strike="noStrike" cap="none">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sz="1800" b="0" i="0" u="none" strike="noStrike" cap="none">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sz="1800" b="0" i="0" u="none" strike="noStrike" cap="none">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sz="1800" b="0" i="0" u="none" strike="noStrike" cap="none">
                <a:latin typeface="Arial"/>
                <a:ea typeface="Arial"/>
                <a:cs typeface="Arial"/>
                <a:sym typeface="Arial"/>
              </a:defRPr>
            </a:lvl9pPr>
          </a:lstStyle>
          <a:p>
            <a:r>
              <a:rPr lang="en-GB" sz="4000" dirty="0"/>
              <a:t>Structure, workflow and documentation</a:t>
            </a:r>
            <a:endParaRPr lang="en-US" sz="4000" dirty="0"/>
          </a:p>
        </p:txBody>
      </p:sp>
      <p:pic>
        <p:nvPicPr>
          <p:cNvPr id="6" name="Picture 5">
            <a:extLst>
              <a:ext uri="{FF2B5EF4-FFF2-40B4-BE49-F238E27FC236}">
                <a16:creationId xmlns:a16="http://schemas.microsoft.com/office/drawing/2014/main" id="{B1180E5D-390C-E200-7524-70D883B8293B}"/>
              </a:ext>
            </a:extLst>
          </p:cNvPr>
          <p:cNvPicPr>
            <a:picLocks noChangeAspect="1"/>
          </p:cNvPicPr>
          <p:nvPr/>
        </p:nvPicPr>
        <p:blipFill>
          <a:blip r:embed="rId2"/>
          <a:stretch>
            <a:fillRect/>
          </a:stretch>
        </p:blipFill>
        <p:spPr>
          <a:xfrm>
            <a:off x="4141815" y="4561528"/>
            <a:ext cx="4526473" cy="1815704"/>
          </a:xfrm>
          <a:prstGeom prst="rect">
            <a:avLst/>
          </a:prstGeom>
        </p:spPr>
      </p:pic>
      <p:pic>
        <p:nvPicPr>
          <p:cNvPr id="7" name="Picture 6">
            <a:extLst>
              <a:ext uri="{FF2B5EF4-FFF2-40B4-BE49-F238E27FC236}">
                <a16:creationId xmlns:a16="http://schemas.microsoft.com/office/drawing/2014/main" id="{2F8D4240-5105-6690-7CE6-BF68530723CD}"/>
              </a:ext>
            </a:extLst>
          </p:cNvPr>
          <p:cNvPicPr>
            <a:picLocks noChangeAspect="1"/>
          </p:cNvPicPr>
          <p:nvPr/>
        </p:nvPicPr>
        <p:blipFill>
          <a:blip r:embed="rId3"/>
          <a:stretch>
            <a:fillRect/>
          </a:stretch>
        </p:blipFill>
        <p:spPr>
          <a:xfrm>
            <a:off x="4236408" y="1277673"/>
            <a:ext cx="4571999" cy="2960230"/>
          </a:xfrm>
          <a:prstGeom prst="rect">
            <a:avLst/>
          </a:prstGeom>
        </p:spPr>
      </p:pic>
    </p:spTree>
    <p:extLst>
      <p:ext uri="{BB962C8B-B14F-4D97-AF65-F5344CB8AC3E}">
        <p14:creationId xmlns:p14="http://schemas.microsoft.com/office/powerpoint/2010/main" val="408019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D57F08F-1DDD-05A2-591D-2B1AE1892B19}"/>
              </a:ext>
            </a:extLst>
          </p:cNvPr>
          <p:cNvSpPr>
            <a:spLocks noGrp="1"/>
          </p:cNvSpPr>
          <p:nvPr>
            <p:ph type="body" idx="1"/>
          </p:nvPr>
        </p:nvSpPr>
        <p:spPr/>
        <p:txBody>
          <a:bodyPr/>
          <a:lstStyle/>
          <a:p>
            <a:r>
              <a:rPr kumimoji="1" lang="en-US" altLang="ja-JP" dirty="0"/>
              <a:t>We need to fix some comments till deadline(2024 Q2).</a:t>
            </a:r>
          </a:p>
          <a:p>
            <a:endParaRPr kumimoji="1" lang="ja-JP" altLang="en-US" dirty="0"/>
          </a:p>
        </p:txBody>
      </p:sp>
      <p:sp>
        <p:nvSpPr>
          <p:cNvPr id="3" name="タイトル 2">
            <a:extLst>
              <a:ext uri="{FF2B5EF4-FFF2-40B4-BE49-F238E27FC236}">
                <a16:creationId xmlns:a16="http://schemas.microsoft.com/office/drawing/2014/main" id="{D4DA0B9D-22D9-2D80-AC20-5E7E68D7D0B6}"/>
              </a:ext>
            </a:extLst>
          </p:cNvPr>
          <p:cNvSpPr>
            <a:spLocks noGrp="1"/>
          </p:cNvSpPr>
          <p:nvPr>
            <p:ph type="title"/>
          </p:nvPr>
        </p:nvSpPr>
        <p:spPr/>
        <p:txBody>
          <a:bodyPr/>
          <a:lstStyle/>
          <a:p>
            <a:r>
              <a:rPr kumimoji="1" lang="en-US" altLang="ja-JP" dirty="0"/>
              <a:t>Actions</a:t>
            </a:r>
            <a:endParaRPr kumimoji="1" lang="ja-JP" altLang="en-US" dirty="0"/>
          </a:p>
        </p:txBody>
      </p:sp>
      <p:pic>
        <p:nvPicPr>
          <p:cNvPr id="5" name="図 4">
            <a:extLst>
              <a:ext uri="{FF2B5EF4-FFF2-40B4-BE49-F238E27FC236}">
                <a16:creationId xmlns:a16="http://schemas.microsoft.com/office/drawing/2014/main" id="{67AB5187-5416-3F47-65A1-AB65699E1A6C}"/>
              </a:ext>
            </a:extLst>
          </p:cNvPr>
          <p:cNvPicPr>
            <a:picLocks noChangeAspect="1"/>
          </p:cNvPicPr>
          <p:nvPr/>
        </p:nvPicPr>
        <p:blipFill>
          <a:blip r:embed="rId2"/>
          <a:stretch>
            <a:fillRect/>
          </a:stretch>
        </p:blipFill>
        <p:spPr>
          <a:xfrm>
            <a:off x="1195957" y="2457437"/>
            <a:ext cx="2475291" cy="3063082"/>
          </a:xfrm>
          <a:prstGeom prst="rect">
            <a:avLst/>
          </a:prstGeom>
        </p:spPr>
      </p:pic>
      <p:pic>
        <p:nvPicPr>
          <p:cNvPr id="7" name="図 6">
            <a:extLst>
              <a:ext uri="{FF2B5EF4-FFF2-40B4-BE49-F238E27FC236}">
                <a16:creationId xmlns:a16="http://schemas.microsoft.com/office/drawing/2014/main" id="{02D84951-8936-5749-A947-1CD6D9E4166E}"/>
              </a:ext>
            </a:extLst>
          </p:cNvPr>
          <p:cNvPicPr>
            <a:picLocks noChangeAspect="1"/>
          </p:cNvPicPr>
          <p:nvPr/>
        </p:nvPicPr>
        <p:blipFill>
          <a:blip r:embed="rId3"/>
          <a:stretch>
            <a:fillRect/>
          </a:stretch>
        </p:blipFill>
        <p:spPr>
          <a:xfrm>
            <a:off x="3803487" y="2457437"/>
            <a:ext cx="2730590" cy="3063082"/>
          </a:xfrm>
          <a:prstGeom prst="rect">
            <a:avLst/>
          </a:prstGeom>
        </p:spPr>
      </p:pic>
      <p:pic>
        <p:nvPicPr>
          <p:cNvPr id="9" name="図 8">
            <a:extLst>
              <a:ext uri="{FF2B5EF4-FFF2-40B4-BE49-F238E27FC236}">
                <a16:creationId xmlns:a16="http://schemas.microsoft.com/office/drawing/2014/main" id="{33F63519-C7D6-8B58-41A4-09302B758064}"/>
              </a:ext>
            </a:extLst>
          </p:cNvPr>
          <p:cNvPicPr>
            <a:picLocks noChangeAspect="1"/>
          </p:cNvPicPr>
          <p:nvPr/>
        </p:nvPicPr>
        <p:blipFill>
          <a:blip r:embed="rId4"/>
          <a:stretch>
            <a:fillRect/>
          </a:stretch>
        </p:blipFill>
        <p:spPr>
          <a:xfrm>
            <a:off x="6861079" y="2457438"/>
            <a:ext cx="2589034" cy="3063082"/>
          </a:xfrm>
          <a:prstGeom prst="rect">
            <a:avLst/>
          </a:prstGeom>
        </p:spPr>
      </p:pic>
    </p:spTree>
    <p:extLst>
      <p:ext uri="{BB962C8B-B14F-4D97-AF65-F5344CB8AC3E}">
        <p14:creationId xmlns:p14="http://schemas.microsoft.com/office/powerpoint/2010/main" val="105270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79CE49F-0E86-6459-C72B-1F57A1ED133C}"/>
              </a:ext>
            </a:extLst>
          </p:cNvPr>
          <p:cNvSpPr>
            <a:spLocks noGrp="1"/>
          </p:cNvSpPr>
          <p:nvPr>
            <p:ph type="body" idx="1"/>
          </p:nvPr>
        </p:nvSpPr>
        <p:spPr/>
        <p:txBody>
          <a:bodyPr/>
          <a:lstStyle/>
          <a:p>
            <a:r>
              <a:rPr kumimoji="1" lang="en-US" altLang="ja-JP" sz="2400" dirty="0"/>
              <a:t>Purpose of this document</a:t>
            </a:r>
          </a:p>
          <a:p>
            <a:r>
              <a:rPr kumimoji="1" lang="en-US" altLang="ja-JP" sz="2400" dirty="0"/>
              <a:t>Expected readers</a:t>
            </a:r>
          </a:p>
          <a:p>
            <a:r>
              <a:rPr kumimoji="1" lang="en-US" altLang="ja-JP" sz="2400" dirty="0"/>
              <a:t>Project members</a:t>
            </a:r>
          </a:p>
          <a:p>
            <a:r>
              <a:rPr kumimoji="1" lang="en-US" altLang="ja-JP" sz="2400" dirty="0"/>
              <a:t>Background</a:t>
            </a:r>
          </a:p>
          <a:p>
            <a:r>
              <a:rPr kumimoji="1" lang="en-US" altLang="ja-JP" sz="2400" dirty="0"/>
              <a:t>Standards</a:t>
            </a:r>
          </a:p>
          <a:p>
            <a:r>
              <a:rPr kumimoji="1" lang="en-US" altLang="ja-JP" sz="2400" dirty="0"/>
              <a:t>Initiatives and Programs</a:t>
            </a:r>
          </a:p>
          <a:p>
            <a:r>
              <a:rPr kumimoji="1" lang="en-US" altLang="ja-JP" sz="2400" dirty="0" err="1"/>
              <a:t>Usagemethods</a:t>
            </a:r>
            <a:r>
              <a:rPr kumimoji="1" lang="en-US" altLang="ja-JP" sz="2400" dirty="0"/>
              <a:t> of machine learning </a:t>
            </a:r>
          </a:p>
          <a:p>
            <a:r>
              <a:rPr kumimoji="1" lang="en-US" altLang="ja-JP" sz="2400" dirty="0"/>
              <a:t>Use cases at agency joined WGISS</a:t>
            </a:r>
          </a:p>
          <a:p>
            <a:r>
              <a:rPr kumimoji="1" lang="en-US" altLang="ja-JP" sz="2400" dirty="0"/>
              <a:t>Data and platform</a:t>
            </a:r>
          </a:p>
          <a:p>
            <a:r>
              <a:rPr kumimoji="1" lang="en-US" altLang="ja-JP" sz="2400" dirty="0"/>
              <a:t>Conclusion</a:t>
            </a:r>
            <a:endParaRPr kumimoji="1" lang="ja-JP" altLang="en-US" sz="2400" dirty="0"/>
          </a:p>
        </p:txBody>
      </p:sp>
      <p:sp>
        <p:nvSpPr>
          <p:cNvPr id="3" name="タイトル 2">
            <a:extLst>
              <a:ext uri="{FF2B5EF4-FFF2-40B4-BE49-F238E27FC236}">
                <a16:creationId xmlns:a16="http://schemas.microsoft.com/office/drawing/2014/main" id="{DAAF3ABB-5F77-BF5E-D7EE-D9547743FF48}"/>
              </a:ext>
            </a:extLst>
          </p:cNvPr>
          <p:cNvSpPr>
            <a:spLocks noGrp="1"/>
          </p:cNvSpPr>
          <p:nvPr>
            <p:ph type="title"/>
          </p:nvPr>
        </p:nvSpPr>
        <p:spPr/>
        <p:txBody>
          <a:bodyPr/>
          <a:lstStyle/>
          <a:p>
            <a:r>
              <a:rPr kumimoji="1" lang="en-US" altLang="ja-JP" dirty="0"/>
              <a:t>White Paper Draft </a:t>
            </a:r>
            <a:endParaRPr kumimoji="1" lang="ja-JP" altLang="en-US" dirty="0"/>
          </a:p>
        </p:txBody>
      </p:sp>
      <p:pic>
        <p:nvPicPr>
          <p:cNvPr id="5" name="図 4">
            <a:extLst>
              <a:ext uri="{FF2B5EF4-FFF2-40B4-BE49-F238E27FC236}">
                <a16:creationId xmlns:a16="http://schemas.microsoft.com/office/drawing/2014/main" id="{3832D59D-46FF-3CED-48E1-1601584937A6}"/>
              </a:ext>
            </a:extLst>
          </p:cNvPr>
          <p:cNvPicPr>
            <a:picLocks noChangeAspect="1"/>
          </p:cNvPicPr>
          <p:nvPr/>
        </p:nvPicPr>
        <p:blipFill>
          <a:blip r:embed="rId2"/>
          <a:stretch>
            <a:fillRect/>
          </a:stretch>
        </p:blipFill>
        <p:spPr>
          <a:xfrm>
            <a:off x="6570993" y="1409382"/>
            <a:ext cx="3515982" cy="4961172"/>
          </a:xfrm>
          <a:prstGeom prst="rect">
            <a:avLst/>
          </a:prstGeom>
        </p:spPr>
      </p:pic>
    </p:spTree>
    <p:extLst>
      <p:ext uri="{BB962C8B-B14F-4D97-AF65-F5344CB8AC3E}">
        <p14:creationId xmlns:p14="http://schemas.microsoft.com/office/powerpoint/2010/main" val="2411204294"/>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31069</TotalTime>
  <Words>958</Words>
  <Application>Microsoft Office PowerPoint</Application>
  <PresentationFormat>ワイド画面</PresentationFormat>
  <Paragraphs>166</Paragraphs>
  <Slides>17</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Noto Sans Symbols</vt:lpstr>
      <vt:lpstr>Arial</vt:lpstr>
      <vt:lpstr>Courier New</vt:lpstr>
      <vt:lpstr>Montserrat</vt:lpstr>
      <vt:lpstr>ceos</vt:lpstr>
      <vt:lpstr>Work Plan for Technology Exploration Interest Group (TEIG)</vt:lpstr>
      <vt:lpstr>Technology Exploration IG</vt:lpstr>
      <vt:lpstr>Deliverable</vt:lpstr>
      <vt:lpstr>Best Practice Document Draft</vt:lpstr>
      <vt:lpstr>Target Communities </vt:lpstr>
      <vt:lpstr>PowerPoint プレゼンテーション</vt:lpstr>
      <vt:lpstr>PowerPoint プレゼンテーション</vt:lpstr>
      <vt:lpstr>Actions</vt:lpstr>
      <vt:lpstr>White Paper Draft </vt:lpstr>
      <vt:lpstr>Purpose of this document</vt:lpstr>
      <vt:lpstr>Expected readers</vt:lpstr>
      <vt:lpstr>Schedule updated</vt:lpstr>
      <vt:lpstr>Federations</vt:lpstr>
      <vt:lpstr>Deliverables(1/4)</vt:lpstr>
      <vt:lpstr>Deliverables(2/4)</vt:lpstr>
      <vt:lpstr>Deliverables(3/4)</vt:lpstr>
      <vt:lpstr>Deliverables(4/4)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池畑　陽介</cp:lastModifiedBy>
  <cp:revision>40</cp:revision>
  <dcterms:modified xsi:type="dcterms:W3CDTF">2024-03-01T03:00:12Z</dcterms:modified>
</cp:coreProperties>
</file>