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embeddedFontLst>
    <p:embeddedFont>
      <p:font typeface="Roboto"/>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8" roundtripDataSignature="AMtx7mjA/LmwRllUB3E4aARNoJu1CSHU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53CFD0-58DC-4C32-84C3-E2F84684A3A8}">
  <a:tblStyle styleId="{F053CFD0-58DC-4C32-84C3-E2F84684A3A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3.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Roboto-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SzPts val="1100"/>
              <a:buNone/>
            </a:pPr>
            <a:r>
              <a:rPr lang="en"/>
              <a:t>CEOS: Committee on Earth Observation Satellites</a:t>
            </a:r>
            <a:endParaRPr/>
          </a:p>
          <a:p>
            <a:pPr indent="0" lvl="0" marL="0" rtl="0" algn="l">
              <a:lnSpc>
                <a:spcPct val="110000"/>
              </a:lnSpc>
              <a:spcBef>
                <a:spcPts val="800"/>
              </a:spcBef>
              <a:spcAft>
                <a:spcPts val="0"/>
              </a:spcAft>
              <a:buSzPts val="1100"/>
              <a:buNone/>
            </a:pPr>
            <a:r>
              <a:rPr lang="en"/>
              <a:t>WGISS: Working Group on Information Systems and Services</a:t>
            </a:r>
            <a:endParaRPr/>
          </a:p>
          <a:p>
            <a:pPr indent="0" lvl="0" marL="0" rtl="0" algn="l">
              <a:lnSpc>
                <a:spcPct val="110000"/>
              </a:lnSpc>
              <a:spcBef>
                <a:spcPts val="800"/>
              </a:spcBef>
              <a:spcAft>
                <a:spcPts val="0"/>
              </a:spcAft>
              <a:buSzPts val="1100"/>
              <a:buNone/>
            </a:pPr>
            <a:r>
              <a:rPr lang="en"/>
              <a:t>CNES: National Centre for Space Studies</a:t>
            </a:r>
            <a:endParaRPr/>
          </a:p>
          <a:p>
            <a:pPr indent="0" lvl="0" marL="0" rtl="0" algn="l">
              <a:lnSpc>
                <a:spcPct val="110000"/>
              </a:lnSpc>
              <a:spcBef>
                <a:spcPts val="800"/>
              </a:spcBef>
              <a:spcAft>
                <a:spcPts val="0"/>
              </a:spcAft>
              <a:buSzPts val="1100"/>
              <a:buNone/>
            </a:pPr>
            <a:r>
              <a:rPr lang="en"/>
              <a:t>KBR: Kellogg Brown &amp; Root ltd</a:t>
            </a:r>
            <a:endParaRPr/>
          </a:p>
        </p:txBody>
      </p:sp>
      <p:sp>
        <p:nvSpPr>
          <p:cNvPr id="137" name="Google Shape;1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MIM: </a:t>
            </a:r>
            <a:r>
              <a:rPr b="0" i="0" lang="en" u="none" strike="noStrike">
                <a:solidFill>
                  <a:srgbClr val="4D5156"/>
                </a:solidFill>
                <a:latin typeface="arial"/>
                <a:ea typeface="arial"/>
                <a:cs typeface="arial"/>
                <a:sym typeface="arial"/>
              </a:rPr>
              <a:t> Missions, Instruments, and Measurements</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UMM-C: </a:t>
            </a:r>
            <a:r>
              <a:rPr b="0" i="0" lang="en" sz="1800" u="none" strike="noStrike">
                <a:solidFill>
                  <a:srgbClr val="144DAA"/>
                </a:solidFill>
                <a:latin typeface="Arial"/>
                <a:ea typeface="Arial"/>
                <a:cs typeface="Arial"/>
                <a:sym typeface="Arial"/>
              </a:rPr>
              <a:t>Unified Metadata Models-Collection</a:t>
            </a:r>
            <a:endParaRPr/>
          </a:p>
          <a:p>
            <a:pPr indent="0" lvl="0" marL="0" rtl="0" algn="l">
              <a:lnSpc>
                <a:spcPct val="100000"/>
              </a:lnSpc>
              <a:spcBef>
                <a:spcPts val="0"/>
              </a:spcBef>
              <a:spcAft>
                <a:spcPts val="0"/>
              </a:spcAft>
              <a:buSzPts val="1100"/>
              <a:buNone/>
            </a:pPr>
            <a:r>
              <a:rPr b="0" i="0" lang="en" sz="1800" u="none" strike="noStrike">
                <a:solidFill>
                  <a:srgbClr val="144DAA"/>
                </a:solidFill>
                <a:latin typeface="Arial"/>
                <a:ea typeface="Arial"/>
                <a:cs typeface="Arial"/>
                <a:sym typeface="Arial"/>
              </a:rPr>
              <a:t>DOI: </a:t>
            </a:r>
            <a:r>
              <a:rPr b="0" i="0" lang="en" u="none" strike="noStrike">
                <a:solidFill>
                  <a:srgbClr val="5F6368"/>
                </a:solidFill>
                <a:latin typeface="arial"/>
                <a:ea typeface="arial"/>
                <a:cs typeface="arial"/>
                <a:sym typeface="arial"/>
              </a:rPr>
              <a:t>DIGITAL OBJECT IDENTIFIER</a:t>
            </a:r>
            <a:endParaRPr b="0"/>
          </a:p>
        </p:txBody>
      </p:sp>
      <p:sp>
        <p:nvSpPr>
          <p:cNvPr id="236" name="Google Shape;2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GCMD: Global Change Master Directory</a:t>
            </a:r>
            <a:endParaRPr/>
          </a:p>
        </p:txBody>
      </p:sp>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KMS: Keyword Management System</a:t>
            </a:r>
            <a:endParaRPr/>
          </a:p>
          <a:p>
            <a:pPr indent="0" lvl="0" marL="0" rtl="0" algn="l">
              <a:lnSpc>
                <a:spcPct val="100000"/>
              </a:lnSpc>
              <a:spcBef>
                <a:spcPts val="0"/>
              </a:spcBef>
              <a:spcAft>
                <a:spcPts val="0"/>
              </a:spcAft>
              <a:buSzPts val="1100"/>
              <a:buNone/>
            </a:pPr>
            <a:r>
              <a:rPr lang="en"/>
              <a:t>API: </a:t>
            </a:r>
            <a:r>
              <a:rPr b="0" i="0" lang="en" sz="1800" u="none" strike="noStrike">
                <a:solidFill>
                  <a:srgbClr val="144DAA"/>
                </a:solidFill>
                <a:latin typeface="Arial"/>
                <a:ea typeface="Arial"/>
                <a:cs typeface="Arial"/>
                <a:sym typeface="Arial"/>
              </a:rPr>
              <a:t>Application Programming Interface</a:t>
            </a:r>
            <a:endParaRPr b="0"/>
          </a:p>
        </p:txBody>
      </p:sp>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CEOS: </a:t>
            </a:r>
            <a:r>
              <a:rPr b="0" i="0" lang="en" sz="1800" u="none" strike="noStrike">
                <a:solidFill>
                  <a:srgbClr val="144DAA"/>
                </a:solidFill>
                <a:latin typeface="Arial"/>
                <a:ea typeface="Arial"/>
                <a:cs typeface="Arial"/>
                <a:sym typeface="Arial"/>
              </a:rPr>
              <a:t>Committee on Earth Observation Satellites</a:t>
            </a:r>
            <a:endParaRPr/>
          </a:p>
          <a:p>
            <a:pPr indent="0" lvl="0" marL="0" rtl="0" algn="l">
              <a:lnSpc>
                <a:spcPct val="100000"/>
              </a:lnSpc>
              <a:spcBef>
                <a:spcPts val="0"/>
              </a:spcBef>
              <a:spcAft>
                <a:spcPts val="0"/>
              </a:spcAft>
              <a:buSzPts val="1100"/>
              <a:buNone/>
            </a:pPr>
            <a:r>
              <a:rPr b="0" lang="en"/>
              <a:t>IDN: International Directory Network</a:t>
            </a:r>
            <a:endParaRPr/>
          </a:p>
          <a:p>
            <a:pPr indent="0" lvl="0" marL="0" rtl="0" algn="l">
              <a:lnSpc>
                <a:spcPct val="100000"/>
              </a:lnSpc>
              <a:spcBef>
                <a:spcPts val="0"/>
              </a:spcBef>
              <a:spcAft>
                <a:spcPts val="0"/>
              </a:spcAft>
              <a:buSzPts val="1100"/>
              <a:buNone/>
            </a:pPr>
            <a:r>
              <a:rPr lang="en"/>
              <a:t>CWIC: CEOS WGISS Integrated Catalog</a:t>
            </a:r>
            <a:endParaRPr/>
          </a:p>
          <a:p>
            <a:pPr indent="0" lvl="0" marL="0" rtl="0" algn="l">
              <a:lnSpc>
                <a:spcPct val="100000"/>
              </a:lnSpc>
              <a:spcBef>
                <a:spcPts val="0"/>
              </a:spcBef>
              <a:spcAft>
                <a:spcPts val="0"/>
              </a:spcAft>
              <a:buSzPts val="1100"/>
              <a:buNone/>
            </a:pPr>
            <a:r>
              <a:rPr b="0" i="0" lang="en" sz="1800" u="none" strike="noStrike">
                <a:solidFill>
                  <a:srgbClr val="144DAA"/>
                </a:solidFill>
                <a:latin typeface="Arial"/>
                <a:ea typeface="Arial"/>
                <a:cs typeface="Arial"/>
                <a:sym typeface="Arial"/>
              </a:rPr>
              <a:t>WGISS: Working Group on Information Systems and Services</a:t>
            </a:r>
            <a:endParaRPr b="0"/>
          </a:p>
          <a:p>
            <a:pPr indent="0" lvl="0" marL="0" rtl="0" algn="l">
              <a:lnSpc>
                <a:spcPct val="100000"/>
              </a:lnSpc>
              <a:spcBef>
                <a:spcPts val="0"/>
              </a:spcBef>
              <a:spcAft>
                <a:spcPts val="0"/>
              </a:spcAft>
              <a:buSzPts val="1100"/>
              <a:buNone/>
            </a:pPr>
            <a:r>
              <a:rPr lang="en"/>
              <a:t>UMM: Unified Metadata Models</a:t>
            </a:r>
            <a:endParaRPr/>
          </a:p>
          <a:p>
            <a:pPr indent="0" lvl="0" marL="0" rtl="0" algn="l">
              <a:lnSpc>
                <a:spcPct val="100000"/>
              </a:lnSpc>
              <a:spcBef>
                <a:spcPts val="0"/>
              </a:spcBef>
              <a:spcAft>
                <a:spcPts val="0"/>
              </a:spcAft>
              <a:buSzPts val="1100"/>
              <a:buNone/>
            </a:pPr>
            <a:r>
              <a:rPr lang="en"/>
              <a:t>GCMD: Global Change Master Directory</a:t>
            </a:r>
            <a:endParaRPr/>
          </a:p>
          <a:p>
            <a:pPr indent="0" lvl="0" marL="0" rtl="0" algn="l">
              <a:lnSpc>
                <a:spcPct val="100000"/>
              </a:lnSpc>
              <a:spcBef>
                <a:spcPts val="0"/>
              </a:spcBef>
              <a:spcAft>
                <a:spcPts val="0"/>
              </a:spcAft>
              <a:buSzPts val="1100"/>
              <a:buNone/>
            </a:pPr>
            <a:r>
              <a:t/>
            </a:r>
            <a:endParaRPr/>
          </a:p>
        </p:txBody>
      </p:sp>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MMT: Metadata Management Tool</a:t>
            </a:r>
            <a:endParaRPr/>
          </a:p>
        </p:txBody>
      </p:sp>
      <p:sp>
        <p:nvSpPr>
          <p:cNvPr id="340" name="Google Shape;3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lang="en"/>
              <a:t>IDN: International Directory Network</a:t>
            </a:r>
            <a:endParaRPr/>
          </a:p>
          <a:p>
            <a:pPr indent="0" lvl="0" marL="0" rtl="0" algn="l">
              <a:lnSpc>
                <a:spcPct val="100000"/>
              </a:lnSpc>
              <a:spcBef>
                <a:spcPts val="0"/>
              </a:spcBef>
              <a:spcAft>
                <a:spcPts val="0"/>
              </a:spcAft>
              <a:buSzPts val="1100"/>
              <a:buNone/>
            </a:pPr>
            <a:r>
              <a:rPr lang="en"/>
              <a:t>CWIC: CEOS WGISS Integrated Catalog</a:t>
            </a:r>
            <a:endParaRPr/>
          </a:p>
        </p:txBody>
      </p:sp>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FedEO: Federated Earth Observation</a:t>
            </a:r>
            <a:endParaRPr/>
          </a:p>
          <a:p>
            <a:pPr indent="0" lvl="0" marL="0" rtl="0" algn="l">
              <a:lnSpc>
                <a:spcPct val="100000"/>
              </a:lnSpc>
              <a:spcBef>
                <a:spcPts val="0"/>
              </a:spcBef>
              <a:spcAft>
                <a:spcPts val="0"/>
              </a:spcAft>
              <a:buSzPts val="1100"/>
              <a:buNone/>
            </a:pPr>
            <a:r>
              <a:rPr lang="en"/>
              <a:t>JAXA:</a:t>
            </a:r>
            <a:r>
              <a:rPr b="0" lang="en"/>
              <a:t> </a:t>
            </a:r>
            <a:r>
              <a:rPr b="0" i="0" lang="en" sz="1800" u="none" strike="noStrike">
                <a:solidFill>
                  <a:srgbClr val="144DAA"/>
                </a:solidFill>
                <a:latin typeface="Arial"/>
                <a:ea typeface="Arial"/>
                <a:cs typeface="Arial"/>
                <a:sym typeface="Arial"/>
              </a:rPr>
              <a:t>Japan Aerospace Exploration Agency</a:t>
            </a:r>
            <a:endParaRPr b="0"/>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NOAA: National Oceanic and Atmospheric Administration </a:t>
            </a:r>
            <a:endParaRPr/>
          </a:p>
          <a:p>
            <a:pPr indent="0" lvl="0" marL="0" rtl="0" algn="l">
              <a:lnSpc>
                <a:spcPct val="100000"/>
              </a:lnSpc>
              <a:spcBef>
                <a:spcPts val="0"/>
              </a:spcBef>
              <a:spcAft>
                <a:spcPts val="0"/>
              </a:spcAft>
              <a:buSzPts val="1100"/>
              <a:buNone/>
            </a:pPr>
            <a:r>
              <a:rPr lang="en"/>
              <a:t>NCEI: National Centers for Environmental Information</a:t>
            </a:r>
            <a:endParaRPr/>
          </a:p>
          <a:p>
            <a:pPr indent="0" lvl="0" marL="0" rtl="0" algn="l">
              <a:lnSpc>
                <a:spcPct val="100000"/>
              </a:lnSpc>
              <a:spcBef>
                <a:spcPts val="0"/>
              </a:spcBef>
              <a:spcAft>
                <a:spcPts val="0"/>
              </a:spcAft>
              <a:buSzPts val="1100"/>
              <a:buNone/>
            </a:pPr>
            <a:r>
              <a:rPr lang="en"/>
              <a:t>ISRO: </a:t>
            </a:r>
            <a:r>
              <a:rPr b="0" i="0" lang="en" u="none" strike="noStrike">
                <a:solidFill>
                  <a:srgbClr val="4D5156"/>
                </a:solidFill>
                <a:latin typeface="arial"/>
                <a:ea typeface="arial"/>
                <a:cs typeface="arial"/>
                <a:sym typeface="arial"/>
              </a:rPr>
              <a:t>Indian Space Research Organisation</a:t>
            </a:r>
            <a:endParaRPr b="0" i="0" u="none" strike="noStrike">
              <a:solidFill>
                <a:srgbClr val="4D5156"/>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 u="none" strike="noStrike">
                <a:solidFill>
                  <a:srgbClr val="4D5156"/>
                </a:solidFill>
                <a:latin typeface="arial"/>
                <a:ea typeface="arial"/>
                <a:cs typeface="arial"/>
                <a:sym typeface="arial"/>
              </a:rPr>
              <a:t>INPE:  National Institute for Space Research (Brazil)</a:t>
            </a:r>
            <a:endParaRPr/>
          </a:p>
        </p:txBody>
      </p:sp>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01" name="Google Shape;2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CMR: C</a:t>
            </a:r>
            <a:r>
              <a:rPr b="0" i="0" lang="en" sz="1800" u="none" strike="noStrike">
                <a:solidFill>
                  <a:srgbClr val="144DAA"/>
                </a:solidFill>
                <a:latin typeface="Arial"/>
                <a:ea typeface="Arial"/>
                <a:cs typeface="Arial"/>
                <a:sym typeface="Arial"/>
              </a:rPr>
              <a:t>ommon Metadata Repository</a:t>
            </a:r>
            <a:endParaRPr/>
          </a:p>
          <a:p>
            <a:pPr indent="0" lvl="0" marL="0" rtl="0" algn="l">
              <a:lnSpc>
                <a:spcPct val="100000"/>
              </a:lnSpc>
              <a:spcBef>
                <a:spcPts val="0"/>
              </a:spcBef>
              <a:spcAft>
                <a:spcPts val="0"/>
              </a:spcAft>
              <a:buClr>
                <a:schemeClr val="dk1"/>
              </a:buClr>
              <a:buSzPts val="1100"/>
              <a:buFont typeface="Arial"/>
              <a:buNone/>
            </a:pPr>
            <a:r>
              <a:rPr b="0" i="0" lang="en" sz="1800" u="none" strike="noStrike">
                <a:solidFill>
                  <a:srgbClr val="144DAA"/>
                </a:solidFill>
                <a:latin typeface="Arial"/>
                <a:ea typeface="Arial"/>
                <a:cs typeface="Arial"/>
                <a:sym typeface="Arial"/>
              </a:rPr>
              <a:t>CSW: </a:t>
            </a:r>
            <a:r>
              <a:rPr b="0" i="0" lang="en" u="none" strike="noStrike">
                <a:solidFill>
                  <a:srgbClr val="4D5156"/>
                </a:solidFill>
                <a:latin typeface="Arial"/>
                <a:ea typeface="Arial"/>
                <a:cs typeface="Arial"/>
                <a:sym typeface="Arial"/>
              </a:rPr>
              <a:t>Catalogue Service for the Web</a:t>
            </a:r>
            <a:endParaRPr b="0"/>
          </a:p>
        </p:txBody>
      </p:sp>
      <p:sp>
        <p:nvSpPr>
          <p:cNvPr id="210" name="Google Shape;2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34"/>
          <p:cNvSpPr/>
          <p:nvPr/>
        </p:nvSpPr>
        <p:spPr>
          <a:xfrm>
            <a:off x="-1" y="4143094"/>
            <a:ext cx="9144002" cy="1000406"/>
          </a:xfrm>
          <a:prstGeom prst="rect">
            <a:avLst/>
          </a:prstGeom>
          <a:solidFill>
            <a:srgbClr val="051E48">
              <a:alpha val="7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 name="Google Shape;15;p34"/>
          <p:cNvSpPr/>
          <p:nvPr/>
        </p:nvSpPr>
        <p:spPr>
          <a:xfrm>
            <a:off x="10439877" y="1127285"/>
            <a:ext cx="9144000" cy="1650281"/>
          </a:xfrm>
          <a:prstGeom prst="rect">
            <a:avLst/>
          </a:prstGeom>
          <a:solidFill>
            <a:srgbClr val="051E48">
              <a:alpha val="4431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 name="Google Shape;16;p34"/>
          <p:cNvSpPr/>
          <p:nvPr/>
        </p:nvSpPr>
        <p:spPr>
          <a:xfrm flipH="1">
            <a:off x="11263992" y="-1292965"/>
            <a:ext cx="4535801" cy="5143500"/>
          </a:xfrm>
          <a:prstGeom prst="rect">
            <a:avLst/>
          </a:prstGeom>
          <a:gradFill>
            <a:gsLst>
              <a:gs pos="0">
                <a:schemeClr val="accent2"/>
              </a:gs>
              <a:gs pos="61000">
                <a:schemeClr val="accent1"/>
              </a:gs>
              <a:gs pos="100000">
                <a:schemeClr val="accent1"/>
              </a:gs>
            </a:gsLst>
            <a:lin ang="54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 name="Google Shape;17;p34"/>
          <p:cNvSpPr/>
          <p:nvPr/>
        </p:nvSpPr>
        <p:spPr>
          <a:xfrm>
            <a:off x="0" y="0"/>
            <a:ext cx="9144002" cy="1035559"/>
          </a:xfrm>
          <a:prstGeom prst="rect">
            <a:avLst/>
          </a:prstGeom>
          <a:solidFill>
            <a:srgbClr val="051E48">
              <a:alpha val="7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 name="Google Shape;18;p34"/>
          <p:cNvSpPr/>
          <p:nvPr/>
        </p:nvSpPr>
        <p:spPr>
          <a:xfrm>
            <a:off x="-1" y="1035558"/>
            <a:ext cx="9144002" cy="3107536"/>
          </a:xfrm>
          <a:prstGeom prst="rect">
            <a:avLst/>
          </a:prstGeom>
          <a:gradFill>
            <a:gsLst>
              <a:gs pos="0">
                <a:srgbClr val="F64137">
                  <a:alpha val="35294"/>
                </a:srgbClr>
              </a:gs>
              <a:gs pos="77000">
                <a:schemeClr val="accent4"/>
              </a:gs>
              <a:gs pos="100000">
                <a:schemeClr val="accent4"/>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 name="Google Shape;19;p34"/>
          <p:cNvSpPr txBox="1"/>
          <p:nvPr>
            <p:ph type="ctrTitle"/>
          </p:nvPr>
        </p:nvSpPr>
        <p:spPr>
          <a:xfrm>
            <a:off x="419100" y="1278785"/>
            <a:ext cx="4295672" cy="158541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1"/>
              </a:buClr>
              <a:buSzPts val="3600"/>
              <a:buFont typeface="Arial"/>
              <a:buNone/>
              <a:defRPr b="0" i="0"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4"/>
          <p:cNvSpPr txBox="1"/>
          <p:nvPr>
            <p:ph idx="1" type="subTitle"/>
          </p:nvPr>
        </p:nvSpPr>
        <p:spPr>
          <a:xfrm>
            <a:off x="419100" y="3221411"/>
            <a:ext cx="4295672" cy="564469"/>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900"/>
              </a:spcBef>
              <a:spcAft>
                <a:spcPts val="0"/>
              </a:spcAft>
              <a:buSzPts val="1500"/>
              <a:buNone/>
              <a:defRPr sz="1500">
                <a:solidFill>
                  <a:schemeClr val="lt1"/>
                </a:solidFill>
                <a:latin typeface="Arial"/>
                <a:ea typeface="Arial"/>
                <a:cs typeface="Arial"/>
                <a:sym typeface="Arial"/>
              </a:defRPr>
            </a:lvl1pPr>
            <a:lvl2pPr lvl="1" algn="ctr">
              <a:lnSpc>
                <a:spcPct val="110000"/>
              </a:lnSpc>
              <a:spcBef>
                <a:spcPts val="400"/>
              </a:spcBef>
              <a:spcAft>
                <a:spcPts val="0"/>
              </a:spcAft>
              <a:buSzPts val="1500"/>
              <a:buNone/>
              <a:defRPr sz="1500"/>
            </a:lvl2pPr>
            <a:lvl3pPr lvl="2" algn="ctr">
              <a:lnSpc>
                <a:spcPct val="110000"/>
              </a:lnSpc>
              <a:spcBef>
                <a:spcPts val="400"/>
              </a:spcBef>
              <a:spcAft>
                <a:spcPts val="0"/>
              </a:spcAft>
              <a:buSzPts val="1400"/>
              <a:buNone/>
              <a:defRPr sz="1400"/>
            </a:lvl3pPr>
            <a:lvl4pPr lvl="3" algn="ctr">
              <a:lnSpc>
                <a:spcPct val="110000"/>
              </a:lnSpc>
              <a:spcBef>
                <a:spcPts val="400"/>
              </a:spcBef>
              <a:spcAft>
                <a:spcPts val="0"/>
              </a:spcAft>
              <a:buSzPts val="1200"/>
              <a:buNone/>
              <a:defRPr sz="1200"/>
            </a:lvl4pPr>
            <a:lvl5pPr lvl="4" algn="ctr">
              <a:lnSpc>
                <a:spcPct val="11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21" name="Google Shape;21;p34"/>
          <p:cNvPicPr preferRelativeResize="0"/>
          <p:nvPr/>
        </p:nvPicPr>
        <p:blipFill rotWithShape="1">
          <a:blip r:embed="rId3">
            <a:alphaModFix/>
          </a:blip>
          <a:srcRect b="0" l="0" r="0" t="0"/>
          <a:stretch/>
        </p:blipFill>
        <p:spPr>
          <a:xfrm>
            <a:off x="4783353" y="684526"/>
            <a:ext cx="4071087" cy="4071087"/>
          </a:xfrm>
          <a:prstGeom prst="rect">
            <a:avLst/>
          </a:prstGeom>
          <a:noFill/>
          <a:ln>
            <a:noFill/>
          </a:ln>
        </p:spPr>
      </p:pic>
      <p:pic>
        <p:nvPicPr>
          <p:cNvPr descr="Text&#10;&#10;Description automatically generated" id="22" name="Google Shape;22;p34"/>
          <p:cNvPicPr preferRelativeResize="0"/>
          <p:nvPr/>
        </p:nvPicPr>
        <p:blipFill rotWithShape="1">
          <a:blip r:embed="rId4">
            <a:alphaModFix/>
          </a:blip>
          <a:srcRect b="0" l="0" r="0" t="0"/>
          <a:stretch/>
        </p:blipFill>
        <p:spPr>
          <a:xfrm>
            <a:off x="289560" y="4295217"/>
            <a:ext cx="2510028" cy="687501"/>
          </a:xfrm>
          <a:prstGeom prst="rect">
            <a:avLst/>
          </a:prstGeom>
          <a:noFill/>
          <a:ln>
            <a:noFill/>
          </a:ln>
        </p:spPr>
      </p:pic>
      <p:sp>
        <p:nvSpPr>
          <p:cNvPr id="23" name="Google Shape;23;p34"/>
          <p:cNvSpPr txBox="1"/>
          <p:nvPr>
            <p:ph idx="2" type="body"/>
          </p:nvPr>
        </p:nvSpPr>
        <p:spPr>
          <a:xfrm>
            <a:off x="419100" y="2929695"/>
            <a:ext cx="2207419" cy="226219"/>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1100"/>
              <a:buNone/>
              <a:defRPr sz="1100">
                <a:solidFill>
                  <a:schemeClr val="lt1"/>
                </a:solidFill>
              </a:defRPr>
            </a:lvl1pPr>
            <a:lvl2pPr indent="-228600" lvl="1" marL="914400" algn="l">
              <a:lnSpc>
                <a:spcPct val="110000"/>
              </a:lnSpc>
              <a:spcBef>
                <a:spcPts val="400"/>
              </a:spcBef>
              <a:spcAft>
                <a:spcPts val="0"/>
              </a:spcAft>
              <a:buSzPts val="2100"/>
              <a:buNone/>
              <a:defRPr/>
            </a:lvl2pPr>
            <a:lvl3pPr indent="-228600" lvl="2" marL="1371600" algn="l">
              <a:lnSpc>
                <a:spcPct val="110000"/>
              </a:lnSpc>
              <a:spcBef>
                <a:spcPts val="400"/>
              </a:spcBef>
              <a:spcAft>
                <a:spcPts val="0"/>
              </a:spcAft>
              <a:buSzPts val="1800"/>
              <a:buNone/>
              <a:defRPr/>
            </a:lvl3pPr>
            <a:lvl4pPr indent="-228600" lvl="3" marL="1828800" algn="l">
              <a:lnSpc>
                <a:spcPct val="110000"/>
              </a:lnSpc>
              <a:spcBef>
                <a:spcPts val="400"/>
              </a:spcBef>
              <a:spcAft>
                <a:spcPts val="0"/>
              </a:spcAft>
              <a:buSzPts val="1500"/>
              <a:buNone/>
              <a:defRPr/>
            </a:lvl4pPr>
            <a:lvl5pPr indent="-228600" lvl="4" marL="2286000" algn="l">
              <a:lnSpc>
                <a:spcPct val="11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34"/>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83" name="Shape 83"/>
        <p:cNvGrpSpPr/>
        <p:nvPr/>
      </p:nvGrpSpPr>
      <p:grpSpPr>
        <a:xfrm>
          <a:off x="0" y="0"/>
          <a:ext cx="0" cy="0"/>
          <a:chOff x="0" y="0"/>
          <a:chExt cx="0" cy="0"/>
        </a:xfrm>
      </p:grpSpPr>
      <p:pic>
        <p:nvPicPr>
          <p:cNvPr id="84" name="Google Shape;84;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5" name="Google Shape;85;p43"/>
          <p:cNvSpPr/>
          <p:nvPr/>
        </p:nvSpPr>
        <p:spPr>
          <a:xfrm>
            <a:off x="544748" y="494310"/>
            <a:ext cx="8054503" cy="4154880"/>
          </a:xfrm>
          <a:prstGeom prst="rect">
            <a:avLst/>
          </a:prstGeom>
          <a:solidFill>
            <a:srgbClr val="144DAA">
              <a:alpha val="854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43"/>
          <p:cNvSpPr/>
          <p:nvPr/>
        </p:nvSpPr>
        <p:spPr>
          <a:xfrm>
            <a:off x="880353" y="836399"/>
            <a:ext cx="7339519" cy="3458183"/>
          </a:xfrm>
          <a:prstGeom prst="rect">
            <a:avLst/>
          </a:prstGeom>
          <a:noFill/>
          <a:ln cap="flat" cmpd="sng" w="2857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43"/>
          <p:cNvSpPr txBox="1"/>
          <p:nvPr>
            <p:ph type="title"/>
          </p:nvPr>
        </p:nvSpPr>
        <p:spPr>
          <a:xfrm>
            <a:off x="1371600" y="1243562"/>
            <a:ext cx="6324600" cy="1449097"/>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600"/>
              <a:buFont typeface="Arial"/>
              <a:buNone/>
              <a:defRPr b="0" i="0"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43"/>
          <p:cNvSpPr txBox="1"/>
          <p:nvPr>
            <p:ph idx="1" type="body"/>
          </p:nvPr>
        </p:nvSpPr>
        <p:spPr>
          <a:xfrm>
            <a:off x="1371600" y="2651760"/>
            <a:ext cx="6324600" cy="1166039"/>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0"/>
              </a:spcBef>
              <a:spcAft>
                <a:spcPts val="0"/>
              </a:spcAft>
              <a:buSzPts val="1500"/>
              <a:buNone/>
              <a:defRPr sz="1500">
                <a:solidFill>
                  <a:schemeClr val="lt1"/>
                </a:solidFill>
              </a:defRPr>
            </a:lvl1pPr>
            <a:lvl2pPr indent="-228600" lvl="1" marL="914400" algn="l">
              <a:lnSpc>
                <a:spcPct val="110000"/>
              </a:lnSpc>
              <a:spcBef>
                <a:spcPts val="400"/>
              </a:spcBef>
              <a:spcAft>
                <a:spcPts val="0"/>
              </a:spcAft>
              <a:buSzPts val="1500"/>
              <a:buNone/>
              <a:defRPr sz="1500">
                <a:solidFill>
                  <a:srgbClr val="8D8D8D"/>
                </a:solidFill>
              </a:defRPr>
            </a:lvl2pPr>
            <a:lvl3pPr indent="-228600" lvl="2" marL="1371600" algn="l">
              <a:lnSpc>
                <a:spcPct val="110000"/>
              </a:lnSpc>
              <a:spcBef>
                <a:spcPts val="400"/>
              </a:spcBef>
              <a:spcAft>
                <a:spcPts val="0"/>
              </a:spcAft>
              <a:buSzPts val="1400"/>
              <a:buNone/>
              <a:defRPr sz="1400">
                <a:solidFill>
                  <a:srgbClr val="8D8D8D"/>
                </a:solidFill>
              </a:defRPr>
            </a:lvl3pPr>
            <a:lvl4pPr indent="-228600" lvl="3" marL="1828800" algn="l">
              <a:lnSpc>
                <a:spcPct val="110000"/>
              </a:lnSpc>
              <a:spcBef>
                <a:spcPts val="400"/>
              </a:spcBef>
              <a:spcAft>
                <a:spcPts val="0"/>
              </a:spcAft>
              <a:buSzPts val="1200"/>
              <a:buNone/>
              <a:defRPr sz="1200">
                <a:solidFill>
                  <a:srgbClr val="8D8D8D"/>
                </a:solidFill>
              </a:defRPr>
            </a:lvl4pPr>
            <a:lvl5pPr indent="-228600" lvl="4" marL="2286000" algn="l">
              <a:lnSpc>
                <a:spcPct val="110000"/>
              </a:lnSpc>
              <a:spcBef>
                <a:spcPts val="400"/>
              </a:spcBef>
              <a:spcAft>
                <a:spcPts val="0"/>
              </a:spcAft>
              <a:buSzPts val="1200"/>
              <a:buNone/>
              <a:defRPr sz="1200">
                <a:solidFill>
                  <a:srgbClr val="8D8D8D"/>
                </a:solidFill>
              </a:defRPr>
            </a:lvl5pPr>
            <a:lvl6pPr indent="-228600" lvl="5" marL="2743200" algn="l">
              <a:lnSpc>
                <a:spcPct val="90000"/>
              </a:lnSpc>
              <a:spcBef>
                <a:spcPts val="400"/>
              </a:spcBef>
              <a:spcAft>
                <a:spcPts val="0"/>
              </a:spcAft>
              <a:buClr>
                <a:srgbClr val="8D8D8D"/>
              </a:buClr>
              <a:buSzPts val="1200"/>
              <a:buNone/>
              <a:defRPr sz="1200">
                <a:solidFill>
                  <a:srgbClr val="8D8D8D"/>
                </a:solidFill>
              </a:defRPr>
            </a:lvl6pPr>
            <a:lvl7pPr indent="-228600" lvl="6" marL="3200400" algn="l">
              <a:lnSpc>
                <a:spcPct val="90000"/>
              </a:lnSpc>
              <a:spcBef>
                <a:spcPts val="400"/>
              </a:spcBef>
              <a:spcAft>
                <a:spcPts val="0"/>
              </a:spcAft>
              <a:buClr>
                <a:srgbClr val="8D8D8D"/>
              </a:buClr>
              <a:buSzPts val="1200"/>
              <a:buNone/>
              <a:defRPr sz="1200">
                <a:solidFill>
                  <a:srgbClr val="8D8D8D"/>
                </a:solidFill>
              </a:defRPr>
            </a:lvl7pPr>
            <a:lvl8pPr indent="-228600" lvl="7" marL="3657600" algn="l">
              <a:lnSpc>
                <a:spcPct val="90000"/>
              </a:lnSpc>
              <a:spcBef>
                <a:spcPts val="400"/>
              </a:spcBef>
              <a:spcAft>
                <a:spcPts val="0"/>
              </a:spcAft>
              <a:buClr>
                <a:srgbClr val="8D8D8D"/>
              </a:buClr>
              <a:buSzPts val="1200"/>
              <a:buNone/>
              <a:defRPr sz="1200">
                <a:solidFill>
                  <a:srgbClr val="8D8D8D"/>
                </a:solidFill>
              </a:defRPr>
            </a:lvl8pPr>
            <a:lvl9pPr indent="-228600" lvl="8" marL="4114800" algn="l">
              <a:lnSpc>
                <a:spcPct val="90000"/>
              </a:lnSpc>
              <a:spcBef>
                <a:spcPts val="400"/>
              </a:spcBef>
              <a:spcAft>
                <a:spcPts val="0"/>
              </a:spcAft>
              <a:buClr>
                <a:srgbClr val="8D8D8D"/>
              </a:buClr>
              <a:buSzPts val="1200"/>
              <a:buNone/>
              <a:defRPr sz="1200">
                <a:solidFill>
                  <a:srgbClr val="8D8D8D"/>
                </a:solidFill>
              </a:defRPr>
            </a:lvl9pPr>
          </a:lstStyle>
          <a:p/>
        </p:txBody>
      </p:sp>
      <p:sp>
        <p:nvSpPr>
          <p:cNvPr id="89" name="Google Shape;89;p43"/>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4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6" name="Google Shape;96;p4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7" name="Google Shape;97;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4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0" name="Google Shape;100;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4" name="Google Shape;10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sp>
        <p:nvSpPr>
          <p:cNvPr id="106" name="Google Shape;10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p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9" name="Google Shape;10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6" name="Google Shape;11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9" name="Google Shape;11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3" name="Google Shape;123;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4" name="Google Shape;124;p5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5" name="Google Shape;12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p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8" name="Google Shape;12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TOC">
  <p:cSld name="Agenda/TOC">
    <p:spTree>
      <p:nvGrpSpPr>
        <p:cNvPr id="25" name="Shape 25"/>
        <p:cNvGrpSpPr/>
        <p:nvPr/>
      </p:nvGrpSpPr>
      <p:grpSpPr>
        <a:xfrm>
          <a:off x="0" y="0"/>
          <a:ext cx="0" cy="0"/>
          <a:chOff x="0" y="0"/>
          <a:chExt cx="0" cy="0"/>
        </a:xfrm>
      </p:grpSpPr>
      <p:sp>
        <p:nvSpPr>
          <p:cNvPr id="26" name="Google Shape;26;p35"/>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35"/>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descr="A picture containing outdoor, nature, mountain&#10;&#10;Description automatically generated" id="28" name="Google Shape;28;p35"/>
          <p:cNvPicPr preferRelativeResize="0"/>
          <p:nvPr/>
        </p:nvPicPr>
        <p:blipFill rotWithShape="1">
          <a:blip r:embed="rId2">
            <a:alphaModFix/>
          </a:blip>
          <a:srcRect b="0" l="0" r="0" t="0"/>
          <a:stretch/>
        </p:blipFill>
        <p:spPr>
          <a:xfrm>
            <a:off x="393382" y="1679"/>
            <a:ext cx="8750618" cy="5141821"/>
          </a:xfrm>
          <a:prstGeom prst="rect">
            <a:avLst/>
          </a:prstGeom>
          <a:noFill/>
          <a:ln>
            <a:noFill/>
          </a:ln>
        </p:spPr>
      </p:pic>
      <p:sp>
        <p:nvSpPr>
          <p:cNvPr id="29" name="Google Shape;29;p35"/>
          <p:cNvSpPr/>
          <p:nvPr/>
        </p:nvSpPr>
        <p:spPr>
          <a:xfrm>
            <a:off x="393382" y="0"/>
            <a:ext cx="6434138" cy="5141821"/>
          </a:xfrm>
          <a:prstGeom prst="rect">
            <a:avLst/>
          </a:prstGeom>
          <a:solidFill>
            <a:srgbClr val="051E48">
              <a:alpha val="7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 name="Google Shape;30;p35"/>
          <p:cNvSpPr/>
          <p:nvPr/>
        </p:nvSpPr>
        <p:spPr>
          <a:xfrm>
            <a:off x="6827520" y="1"/>
            <a:ext cx="2316480" cy="5143499"/>
          </a:xfrm>
          <a:prstGeom prst="rect">
            <a:avLst/>
          </a:prstGeom>
          <a:solidFill>
            <a:schemeClr val="accent4">
              <a:alpha val="64313"/>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 name="Google Shape;31;p35"/>
          <p:cNvSpPr txBox="1"/>
          <p:nvPr>
            <p:ph type="title"/>
          </p:nvPr>
        </p:nvSpPr>
        <p:spPr>
          <a:xfrm>
            <a:off x="628650" y="532698"/>
            <a:ext cx="5909310" cy="735318"/>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35"/>
          <p:cNvSpPr txBox="1"/>
          <p:nvPr>
            <p:ph idx="1" type="body"/>
          </p:nvPr>
        </p:nvSpPr>
        <p:spPr>
          <a:xfrm>
            <a:off x="628650" y="1369219"/>
            <a:ext cx="5909310" cy="2936081"/>
          </a:xfrm>
          <a:prstGeom prst="rect">
            <a:avLst/>
          </a:prstGeom>
          <a:noFill/>
          <a:ln>
            <a:noFill/>
          </a:ln>
        </p:spPr>
        <p:txBody>
          <a:bodyPr anchorCtr="0" anchor="t" bIns="34275" lIns="68575" spcFirstLastPara="1" rIns="68575" wrap="square" tIns="34275">
            <a:normAutofit/>
          </a:bodyPr>
          <a:lstStyle>
            <a:lvl1pPr indent="-381000" lvl="0" marL="457200" algn="l">
              <a:lnSpc>
                <a:spcPct val="110000"/>
              </a:lnSpc>
              <a:spcBef>
                <a:spcPts val="800"/>
              </a:spcBef>
              <a:spcAft>
                <a:spcPts val="0"/>
              </a:spcAft>
              <a:buClr>
                <a:schemeClr val="lt1"/>
              </a:buClr>
              <a:buSzPts val="2400"/>
              <a:buChar char="•"/>
              <a:defRPr>
                <a:solidFill>
                  <a:schemeClr val="lt1"/>
                </a:solidFill>
              </a:defRPr>
            </a:lvl1pPr>
            <a:lvl2pPr indent="-317500" lvl="1" marL="914400" algn="l">
              <a:lnSpc>
                <a:spcPct val="110000"/>
              </a:lnSpc>
              <a:spcBef>
                <a:spcPts val="400"/>
              </a:spcBef>
              <a:spcAft>
                <a:spcPts val="0"/>
              </a:spcAft>
              <a:buSzPts val="14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3" name="Google Shape;33;p35"/>
          <p:cNvCxnSpPr/>
          <p:nvPr/>
        </p:nvCxnSpPr>
        <p:spPr>
          <a:xfrm>
            <a:off x="746760" y="419100"/>
            <a:ext cx="1348740" cy="0"/>
          </a:xfrm>
          <a:prstGeom prst="straightConnector1">
            <a:avLst/>
          </a:prstGeom>
          <a:noFill/>
          <a:ln cap="flat" cmpd="sng" w="28575">
            <a:solidFill>
              <a:schemeClr val="accent4"/>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5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2" name="Google Shape;132;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4" name="Shape 34"/>
        <p:cNvGrpSpPr/>
        <p:nvPr/>
      </p:nvGrpSpPr>
      <p:grpSpPr>
        <a:xfrm>
          <a:off x="0" y="0"/>
          <a:ext cx="0" cy="0"/>
          <a:chOff x="0" y="0"/>
          <a:chExt cx="0" cy="0"/>
        </a:xfrm>
      </p:grpSpPr>
      <p:pic>
        <p:nvPicPr>
          <p:cNvPr id="35" name="Google Shape;35;p36"/>
          <p:cNvPicPr preferRelativeResize="0"/>
          <p:nvPr/>
        </p:nvPicPr>
        <p:blipFill rotWithShape="1">
          <a:blip r:embed="rId2">
            <a:alphaModFix/>
          </a:blip>
          <a:srcRect b="0" l="0" r="0" t="0"/>
          <a:stretch/>
        </p:blipFill>
        <p:spPr>
          <a:xfrm>
            <a:off x="381000" y="0"/>
            <a:ext cx="8763000" cy="5143500"/>
          </a:xfrm>
          <a:prstGeom prst="rect">
            <a:avLst/>
          </a:prstGeom>
          <a:noFill/>
          <a:ln>
            <a:noFill/>
          </a:ln>
        </p:spPr>
      </p:pic>
      <p:sp>
        <p:nvSpPr>
          <p:cNvPr id="36" name="Google Shape;36;p36"/>
          <p:cNvSpPr/>
          <p:nvPr/>
        </p:nvSpPr>
        <p:spPr>
          <a:xfrm>
            <a:off x="381001" y="0"/>
            <a:ext cx="6425564" cy="5143500"/>
          </a:xfrm>
          <a:prstGeom prst="rect">
            <a:avLst/>
          </a:prstGeom>
          <a:solidFill>
            <a:srgbClr val="051E48">
              <a:alpha val="6431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 name="Google Shape;37;p36"/>
          <p:cNvSpPr txBox="1"/>
          <p:nvPr>
            <p:ph type="title"/>
          </p:nvPr>
        </p:nvSpPr>
        <p:spPr>
          <a:xfrm>
            <a:off x="685801" y="1389639"/>
            <a:ext cx="5173980" cy="139827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600"/>
              <a:buFont typeface="Arial"/>
              <a:buNone/>
              <a:defRPr b="0" i="0"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36"/>
          <p:cNvSpPr txBox="1"/>
          <p:nvPr>
            <p:ph idx="1" type="body"/>
          </p:nvPr>
        </p:nvSpPr>
        <p:spPr>
          <a:xfrm>
            <a:off x="685801" y="2791719"/>
            <a:ext cx="517398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0"/>
              </a:spcBef>
              <a:spcAft>
                <a:spcPts val="0"/>
              </a:spcAft>
              <a:buSzPts val="1500"/>
              <a:buNone/>
              <a:defRPr sz="1500">
                <a:solidFill>
                  <a:schemeClr val="lt1"/>
                </a:solidFill>
              </a:defRPr>
            </a:lvl1pPr>
            <a:lvl2pPr indent="-228600" lvl="1" marL="914400" algn="l">
              <a:lnSpc>
                <a:spcPct val="110000"/>
              </a:lnSpc>
              <a:spcBef>
                <a:spcPts val="400"/>
              </a:spcBef>
              <a:spcAft>
                <a:spcPts val="0"/>
              </a:spcAft>
              <a:buSzPts val="1500"/>
              <a:buNone/>
              <a:defRPr sz="1500">
                <a:solidFill>
                  <a:srgbClr val="8D8D8D"/>
                </a:solidFill>
              </a:defRPr>
            </a:lvl2pPr>
            <a:lvl3pPr indent="-228600" lvl="2" marL="1371600" algn="l">
              <a:lnSpc>
                <a:spcPct val="110000"/>
              </a:lnSpc>
              <a:spcBef>
                <a:spcPts val="400"/>
              </a:spcBef>
              <a:spcAft>
                <a:spcPts val="0"/>
              </a:spcAft>
              <a:buSzPts val="1400"/>
              <a:buNone/>
              <a:defRPr sz="1400">
                <a:solidFill>
                  <a:srgbClr val="8D8D8D"/>
                </a:solidFill>
              </a:defRPr>
            </a:lvl3pPr>
            <a:lvl4pPr indent="-228600" lvl="3" marL="1828800" algn="l">
              <a:lnSpc>
                <a:spcPct val="110000"/>
              </a:lnSpc>
              <a:spcBef>
                <a:spcPts val="400"/>
              </a:spcBef>
              <a:spcAft>
                <a:spcPts val="0"/>
              </a:spcAft>
              <a:buSzPts val="1200"/>
              <a:buNone/>
              <a:defRPr sz="1200">
                <a:solidFill>
                  <a:srgbClr val="8D8D8D"/>
                </a:solidFill>
              </a:defRPr>
            </a:lvl4pPr>
            <a:lvl5pPr indent="-228600" lvl="4" marL="2286000" algn="l">
              <a:lnSpc>
                <a:spcPct val="110000"/>
              </a:lnSpc>
              <a:spcBef>
                <a:spcPts val="400"/>
              </a:spcBef>
              <a:spcAft>
                <a:spcPts val="0"/>
              </a:spcAft>
              <a:buSzPts val="1200"/>
              <a:buNone/>
              <a:defRPr sz="1200">
                <a:solidFill>
                  <a:srgbClr val="8D8D8D"/>
                </a:solidFill>
              </a:defRPr>
            </a:lvl5pPr>
            <a:lvl6pPr indent="-228600" lvl="5" marL="2743200" algn="l">
              <a:lnSpc>
                <a:spcPct val="90000"/>
              </a:lnSpc>
              <a:spcBef>
                <a:spcPts val="400"/>
              </a:spcBef>
              <a:spcAft>
                <a:spcPts val="0"/>
              </a:spcAft>
              <a:buClr>
                <a:srgbClr val="8D8D8D"/>
              </a:buClr>
              <a:buSzPts val="1200"/>
              <a:buNone/>
              <a:defRPr sz="1200">
                <a:solidFill>
                  <a:srgbClr val="8D8D8D"/>
                </a:solidFill>
              </a:defRPr>
            </a:lvl6pPr>
            <a:lvl7pPr indent="-228600" lvl="6" marL="3200400" algn="l">
              <a:lnSpc>
                <a:spcPct val="90000"/>
              </a:lnSpc>
              <a:spcBef>
                <a:spcPts val="400"/>
              </a:spcBef>
              <a:spcAft>
                <a:spcPts val="0"/>
              </a:spcAft>
              <a:buClr>
                <a:srgbClr val="8D8D8D"/>
              </a:buClr>
              <a:buSzPts val="1200"/>
              <a:buNone/>
              <a:defRPr sz="1200">
                <a:solidFill>
                  <a:srgbClr val="8D8D8D"/>
                </a:solidFill>
              </a:defRPr>
            </a:lvl7pPr>
            <a:lvl8pPr indent="-228600" lvl="7" marL="3657600" algn="l">
              <a:lnSpc>
                <a:spcPct val="90000"/>
              </a:lnSpc>
              <a:spcBef>
                <a:spcPts val="400"/>
              </a:spcBef>
              <a:spcAft>
                <a:spcPts val="0"/>
              </a:spcAft>
              <a:buClr>
                <a:srgbClr val="8D8D8D"/>
              </a:buClr>
              <a:buSzPts val="1200"/>
              <a:buNone/>
              <a:defRPr sz="1200">
                <a:solidFill>
                  <a:srgbClr val="8D8D8D"/>
                </a:solidFill>
              </a:defRPr>
            </a:lvl8pPr>
            <a:lvl9pPr indent="-228600" lvl="8" marL="4114800" algn="l">
              <a:lnSpc>
                <a:spcPct val="90000"/>
              </a:lnSpc>
              <a:spcBef>
                <a:spcPts val="400"/>
              </a:spcBef>
              <a:spcAft>
                <a:spcPts val="0"/>
              </a:spcAft>
              <a:buClr>
                <a:srgbClr val="8D8D8D"/>
              </a:buClr>
              <a:buSzPts val="1200"/>
              <a:buNone/>
              <a:defRPr sz="1200">
                <a:solidFill>
                  <a:srgbClr val="8D8D8D"/>
                </a:solidFill>
              </a:defRPr>
            </a:lvl9pPr>
          </a:lstStyle>
          <a:p/>
        </p:txBody>
      </p:sp>
      <p:cxnSp>
        <p:nvCxnSpPr>
          <p:cNvPr id="39" name="Google Shape;39;p36"/>
          <p:cNvCxnSpPr/>
          <p:nvPr/>
        </p:nvCxnSpPr>
        <p:spPr>
          <a:xfrm>
            <a:off x="777241" y="1249680"/>
            <a:ext cx="1493520" cy="0"/>
          </a:xfrm>
          <a:prstGeom prst="straightConnector1">
            <a:avLst/>
          </a:prstGeom>
          <a:noFill/>
          <a:ln cap="flat" cmpd="sng" w="38100">
            <a:solidFill>
              <a:srgbClr val="47DA84"/>
            </a:solidFill>
            <a:prstDash val="solid"/>
            <a:miter lim="800000"/>
            <a:headEnd len="sm" w="sm" type="none"/>
            <a:tailEnd len="sm" w="sm" type="none"/>
          </a:ln>
        </p:spPr>
      </p:cxnSp>
      <p:sp>
        <p:nvSpPr>
          <p:cNvPr id="40" name="Google Shape;40;p36"/>
          <p:cNvSpPr/>
          <p:nvPr/>
        </p:nvSpPr>
        <p:spPr>
          <a:xfrm>
            <a:off x="-15239" y="0"/>
            <a:ext cx="396240" cy="5143500"/>
          </a:xfrm>
          <a:prstGeom prst="rect">
            <a:avLst/>
          </a:prstGeom>
          <a:solidFill>
            <a:srgbClr val="47DA8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 name="Google Shape;41;p36"/>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42" name="Shape 42"/>
        <p:cNvGrpSpPr/>
        <p:nvPr/>
      </p:nvGrpSpPr>
      <p:grpSpPr>
        <a:xfrm>
          <a:off x="0" y="0"/>
          <a:ext cx="0" cy="0"/>
          <a:chOff x="0" y="0"/>
          <a:chExt cx="0" cy="0"/>
        </a:xfrm>
      </p:grpSpPr>
      <p:sp>
        <p:nvSpPr>
          <p:cNvPr id="43" name="Google Shape;43;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37"/>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45" name="Google Shape;45;p37"/>
          <p:cNvSpPr txBox="1"/>
          <p:nvPr>
            <p:ph idx="1" type="body"/>
          </p:nvPr>
        </p:nvSpPr>
        <p:spPr>
          <a:xfrm>
            <a:off x="628650" y="1409700"/>
            <a:ext cx="7886700" cy="28194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2400"/>
              <a:buNone/>
              <a:defRPr/>
            </a:lvl1pPr>
            <a:lvl2pPr indent="-228600" lvl="1" marL="914400" algn="l">
              <a:lnSpc>
                <a:spcPct val="110000"/>
              </a:lnSpc>
              <a:spcBef>
                <a:spcPts val="400"/>
              </a:spcBef>
              <a:spcAft>
                <a:spcPts val="0"/>
              </a:spcAft>
              <a:buSzPts val="2100"/>
              <a:buNone/>
              <a:defRPr/>
            </a:lvl2pPr>
            <a:lvl3pPr indent="-228600" lvl="2" marL="1371600" algn="l">
              <a:lnSpc>
                <a:spcPct val="110000"/>
              </a:lnSpc>
              <a:spcBef>
                <a:spcPts val="400"/>
              </a:spcBef>
              <a:spcAft>
                <a:spcPts val="0"/>
              </a:spcAft>
              <a:buSzPts val="1800"/>
              <a:buNone/>
              <a:defRPr/>
            </a:lvl3pPr>
            <a:lvl4pPr indent="-228600" lvl="3" marL="1828800" algn="l">
              <a:lnSpc>
                <a:spcPct val="110000"/>
              </a:lnSpc>
              <a:spcBef>
                <a:spcPts val="400"/>
              </a:spcBef>
              <a:spcAft>
                <a:spcPts val="0"/>
              </a:spcAft>
              <a:buSzPts val="1500"/>
              <a:buNone/>
              <a:defRPr/>
            </a:lvl4pPr>
            <a:lvl5pPr indent="-228600" lvl="4" marL="2286000" algn="l">
              <a:lnSpc>
                <a:spcPct val="11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37"/>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with satellite">
  <p:cSld name="Text only with satellite">
    <p:spTree>
      <p:nvGrpSpPr>
        <p:cNvPr id="47" name="Shape 47"/>
        <p:cNvGrpSpPr/>
        <p:nvPr/>
      </p:nvGrpSpPr>
      <p:grpSpPr>
        <a:xfrm>
          <a:off x="0" y="0"/>
          <a:ext cx="0" cy="0"/>
          <a:chOff x="0" y="0"/>
          <a:chExt cx="0" cy="0"/>
        </a:xfrm>
      </p:grpSpPr>
      <p:sp>
        <p:nvSpPr>
          <p:cNvPr id="48" name="Google Shape;48;p38"/>
          <p:cNvSpPr txBox="1"/>
          <p:nvPr>
            <p:ph type="title"/>
          </p:nvPr>
        </p:nvSpPr>
        <p:spPr>
          <a:xfrm>
            <a:off x="628650" y="273844"/>
            <a:ext cx="635127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8"/>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38"/>
          <p:cNvSpPr txBox="1"/>
          <p:nvPr>
            <p:ph idx="1" type="body"/>
          </p:nvPr>
        </p:nvSpPr>
        <p:spPr>
          <a:xfrm>
            <a:off x="628650" y="1409700"/>
            <a:ext cx="7886700" cy="28194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2400"/>
              <a:buNone/>
              <a:defRPr/>
            </a:lvl1pPr>
            <a:lvl2pPr indent="-228600" lvl="1" marL="914400" algn="l">
              <a:lnSpc>
                <a:spcPct val="110000"/>
              </a:lnSpc>
              <a:spcBef>
                <a:spcPts val="400"/>
              </a:spcBef>
              <a:spcAft>
                <a:spcPts val="0"/>
              </a:spcAft>
              <a:buSzPts val="2100"/>
              <a:buNone/>
              <a:defRPr/>
            </a:lvl2pPr>
            <a:lvl3pPr indent="-228600" lvl="2" marL="1371600" algn="l">
              <a:lnSpc>
                <a:spcPct val="110000"/>
              </a:lnSpc>
              <a:spcBef>
                <a:spcPts val="400"/>
              </a:spcBef>
              <a:spcAft>
                <a:spcPts val="0"/>
              </a:spcAft>
              <a:buSzPts val="1800"/>
              <a:buNone/>
              <a:defRPr/>
            </a:lvl3pPr>
            <a:lvl4pPr indent="-228600" lvl="3" marL="1828800" algn="l">
              <a:lnSpc>
                <a:spcPct val="110000"/>
              </a:lnSpc>
              <a:spcBef>
                <a:spcPts val="400"/>
              </a:spcBef>
              <a:spcAft>
                <a:spcPts val="0"/>
              </a:spcAft>
              <a:buSzPts val="1500"/>
              <a:buNone/>
              <a:defRPr/>
            </a:lvl4pPr>
            <a:lvl5pPr indent="-228600" lvl="4" marL="2286000" algn="l">
              <a:lnSpc>
                <a:spcPct val="11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38"/>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Icon&#10;&#10;Description automatically generated" id="52" name="Google Shape;52;p38"/>
          <p:cNvPicPr preferRelativeResize="0"/>
          <p:nvPr/>
        </p:nvPicPr>
        <p:blipFill rotWithShape="1">
          <a:blip r:embed="rId2">
            <a:alphaModFix/>
          </a:blip>
          <a:srcRect b="0" l="0" r="0" t="0"/>
          <a:stretch/>
        </p:blipFill>
        <p:spPr>
          <a:xfrm>
            <a:off x="7136755" y="102393"/>
            <a:ext cx="1913899" cy="17797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Example">
  <p:cSld name="Chart Example">
    <p:spTree>
      <p:nvGrpSpPr>
        <p:cNvPr id="53" name="Shape 53"/>
        <p:cNvGrpSpPr/>
        <p:nvPr/>
      </p:nvGrpSpPr>
      <p:grpSpPr>
        <a:xfrm>
          <a:off x="0" y="0"/>
          <a:ext cx="0" cy="0"/>
          <a:chOff x="0" y="0"/>
          <a:chExt cx="0" cy="0"/>
        </a:xfrm>
      </p:grpSpPr>
      <p:sp>
        <p:nvSpPr>
          <p:cNvPr id="54" name="Google Shape;54;p3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39"/>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39"/>
          <p:cNvSpPr/>
          <p:nvPr>
            <p:ph idx="2" type="chart"/>
          </p:nvPr>
        </p:nvSpPr>
        <p:spPr>
          <a:xfrm>
            <a:off x="628650" y="1371600"/>
            <a:ext cx="7886700" cy="2971800"/>
          </a:xfrm>
          <a:prstGeom prst="rect">
            <a:avLst/>
          </a:prstGeom>
          <a:noFill/>
          <a:ln>
            <a:noFill/>
          </a:ln>
        </p:spPr>
        <p:txBody>
          <a:bodyPr anchorCtr="0" anchor="t" bIns="34275" lIns="68575" spcFirstLastPara="1" rIns="68575" wrap="square" tIns="34275">
            <a:noAutofit/>
          </a:bodyPr>
          <a:lstStyle>
            <a:lvl1pPr lvl="0" marR="0" rtl="0" algn="l">
              <a:lnSpc>
                <a:spcPct val="110000"/>
              </a:lnSpc>
              <a:spcBef>
                <a:spcPts val="800"/>
              </a:spcBef>
              <a:spcAft>
                <a:spcPts val="0"/>
              </a:spcAft>
              <a:buClr>
                <a:schemeClr val="accent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10000"/>
              </a:lnSpc>
              <a:spcBef>
                <a:spcPts val="400"/>
              </a:spcBef>
              <a:spcAft>
                <a:spcPts val="0"/>
              </a:spcAft>
              <a:buClr>
                <a:schemeClr val="accent1"/>
              </a:buClr>
              <a:buSzPts val="2100"/>
              <a:buFont typeface="Arial"/>
              <a:buChar char="•"/>
              <a:defRPr b="0" i="0" sz="2100" u="none" cap="none" strike="noStrike">
                <a:solidFill>
                  <a:schemeClr val="dk1"/>
                </a:solidFill>
                <a:latin typeface="Arial"/>
                <a:ea typeface="Arial"/>
                <a:cs typeface="Arial"/>
                <a:sym typeface="Arial"/>
              </a:defRPr>
            </a:lvl2pPr>
            <a:lvl3pPr lvl="2" marR="0" rtl="0" algn="l">
              <a:lnSpc>
                <a:spcPct val="11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110000"/>
              </a:lnSpc>
              <a:spcBef>
                <a:spcPts val="4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4pPr>
            <a:lvl5pPr lvl="4" marR="0" rtl="0" algn="l">
              <a:lnSpc>
                <a:spcPct val="110000"/>
              </a:lnSpc>
              <a:spcBef>
                <a:spcPts val="4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39"/>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To Action">
  <p:cSld name="Call To Action">
    <p:spTree>
      <p:nvGrpSpPr>
        <p:cNvPr id="58" name="Shape 58"/>
        <p:cNvGrpSpPr/>
        <p:nvPr/>
      </p:nvGrpSpPr>
      <p:grpSpPr>
        <a:xfrm>
          <a:off x="0" y="0"/>
          <a:ext cx="0" cy="0"/>
          <a:chOff x="0" y="0"/>
          <a:chExt cx="0" cy="0"/>
        </a:xfrm>
      </p:grpSpPr>
      <p:pic>
        <p:nvPicPr>
          <p:cNvPr descr="A close-up of a person's eye&#10;&#10;Description automatically generated with low confidence" id="59" name="Google Shape;59;p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 name="Google Shape;60;p40"/>
          <p:cNvSpPr/>
          <p:nvPr/>
        </p:nvSpPr>
        <p:spPr>
          <a:xfrm>
            <a:off x="370522" y="365757"/>
            <a:ext cx="8409614" cy="4411980"/>
          </a:xfrm>
          <a:prstGeom prst="rect">
            <a:avLst/>
          </a:prstGeom>
          <a:solidFill>
            <a:srgbClr val="051E48">
              <a:alpha val="745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40"/>
          <p:cNvSpPr/>
          <p:nvPr/>
        </p:nvSpPr>
        <p:spPr>
          <a:xfrm>
            <a:off x="-1" y="0"/>
            <a:ext cx="370523" cy="5143498"/>
          </a:xfrm>
          <a:prstGeom prst="rect">
            <a:avLst/>
          </a:prstGeom>
          <a:solidFill>
            <a:srgbClr val="47DA84">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 name="Google Shape;62;p40"/>
          <p:cNvSpPr/>
          <p:nvPr/>
        </p:nvSpPr>
        <p:spPr>
          <a:xfrm>
            <a:off x="8771570" y="-1"/>
            <a:ext cx="372430" cy="5143498"/>
          </a:xfrm>
          <a:prstGeom prst="rect">
            <a:avLst/>
          </a:prstGeom>
          <a:solidFill>
            <a:srgbClr val="47DA84">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40"/>
          <p:cNvSpPr/>
          <p:nvPr/>
        </p:nvSpPr>
        <p:spPr>
          <a:xfrm>
            <a:off x="370521" y="-2"/>
            <a:ext cx="8400094" cy="365760"/>
          </a:xfrm>
          <a:prstGeom prst="rect">
            <a:avLst/>
          </a:prstGeom>
          <a:solidFill>
            <a:srgbClr val="47DA84">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 name="Google Shape;64;p40"/>
          <p:cNvSpPr/>
          <p:nvPr/>
        </p:nvSpPr>
        <p:spPr>
          <a:xfrm>
            <a:off x="369568" y="4777735"/>
            <a:ext cx="8400094" cy="365760"/>
          </a:xfrm>
          <a:prstGeom prst="rect">
            <a:avLst/>
          </a:prstGeom>
          <a:solidFill>
            <a:srgbClr val="47DA84">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 name="Google Shape;65;p40"/>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40"/>
          <p:cNvSpPr txBox="1"/>
          <p:nvPr/>
        </p:nvSpPr>
        <p:spPr>
          <a:xfrm>
            <a:off x="1307805" y="455220"/>
            <a:ext cx="4513875" cy="588719"/>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3600"/>
              <a:buFont typeface="Open Sans Light"/>
              <a:buNone/>
            </a:pPr>
            <a:r>
              <a:t/>
            </a:r>
            <a:endParaRPr b="0" i="0" sz="3600" u="none" cap="none" strike="noStrike">
              <a:solidFill>
                <a:schemeClr val="lt1"/>
              </a:solidFill>
              <a:latin typeface="Calibri"/>
              <a:ea typeface="Calibri"/>
              <a:cs typeface="Calibri"/>
              <a:sym typeface="Calibri"/>
            </a:endParaRPr>
          </a:p>
        </p:txBody>
      </p:sp>
      <p:sp>
        <p:nvSpPr>
          <p:cNvPr id="67" name="Google Shape;67;p40"/>
          <p:cNvSpPr txBox="1"/>
          <p:nvPr>
            <p:ph type="title"/>
          </p:nvPr>
        </p:nvSpPr>
        <p:spPr>
          <a:xfrm>
            <a:off x="1150620" y="1226820"/>
            <a:ext cx="6697980" cy="139827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600"/>
              <a:buFont typeface="Arial"/>
              <a:buNone/>
              <a:defRPr b="0" i="0"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40"/>
          <p:cNvSpPr txBox="1"/>
          <p:nvPr>
            <p:ph idx="1" type="body"/>
          </p:nvPr>
        </p:nvSpPr>
        <p:spPr>
          <a:xfrm>
            <a:off x="1150620" y="2697480"/>
            <a:ext cx="6697980" cy="1125140"/>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0"/>
              </a:spcBef>
              <a:spcAft>
                <a:spcPts val="0"/>
              </a:spcAft>
              <a:buSzPts val="1500"/>
              <a:buNone/>
              <a:defRPr sz="1500">
                <a:solidFill>
                  <a:schemeClr val="lt1"/>
                </a:solidFill>
              </a:defRPr>
            </a:lvl1pPr>
            <a:lvl2pPr indent="-228600" lvl="1" marL="914400" algn="l">
              <a:lnSpc>
                <a:spcPct val="110000"/>
              </a:lnSpc>
              <a:spcBef>
                <a:spcPts val="400"/>
              </a:spcBef>
              <a:spcAft>
                <a:spcPts val="0"/>
              </a:spcAft>
              <a:buSzPts val="1500"/>
              <a:buNone/>
              <a:defRPr sz="1500">
                <a:solidFill>
                  <a:srgbClr val="8D8D8D"/>
                </a:solidFill>
              </a:defRPr>
            </a:lvl2pPr>
            <a:lvl3pPr indent="-228600" lvl="2" marL="1371600" algn="l">
              <a:lnSpc>
                <a:spcPct val="110000"/>
              </a:lnSpc>
              <a:spcBef>
                <a:spcPts val="400"/>
              </a:spcBef>
              <a:spcAft>
                <a:spcPts val="0"/>
              </a:spcAft>
              <a:buSzPts val="1400"/>
              <a:buNone/>
              <a:defRPr sz="1400">
                <a:solidFill>
                  <a:srgbClr val="8D8D8D"/>
                </a:solidFill>
              </a:defRPr>
            </a:lvl3pPr>
            <a:lvl4pPr indent="-228600" lvl="3" marL="1828800" algn="l">
              <a:lnSpc>
                <a:spcPct val="110000"/>
              </a:lnSpc>
              <a:spcBef>
                <a:spcPts val="400"/>
              </a:spcBef>
              <a:spcAft>
                <a:spcPts val="0"/>
              </a:spcAft>
              <a:buSzPts val="1200"/>
              <a:buNone/>
              <a:defRPr sz="1200">
                <a:solidFill>
                  <a:srgbClr val="8D8D8D"/>
                </a:solidFill>
              </a:defRPr>
            </a:lvl4pPr>
            <a:lvl5pPr indent="-228600" lvl="4" marL="2286000" algn="l">
              <a:lnSpc>
                <a:spcPct val="110000"/>
              </a:lnSpc>
              <a:spcBef>
                <a:spcPts val="400"/>
              </a:spcBef>
              <a:spcAft>
                <a:spcPts val="0"/>
              </a:spcAft>
              <a:buSzPts val="1200"/>
              <a:buNone/>
              <a:defRPr sz="1200">
                <a:solidFill>
                  <a:srgbClr val="8D8D8D"/>
                </a:solidFill>
              </a:defRPr>
            </a:lvl5pPr>
            <a:lvl6pPr indent="-228600" lvl="5" marL="2743200" algn="l">
              <a:lnSpc>
                <a:spcPct val="90000"/>
              </a:lnSpc>
              <a:spcBef>
                <a:spcPts val="400"/>
              </a:spcBef>
              <a:spcAft>
                <a:spcPts val="0"/>
              </a:spcAft>
              <a:buClr>
                <a:srgbClr val="8D8D8D"/>
              </a:buClr>
              <a:buSzPts val="1200"/>
              <a:buNone/>
              <a:defRPr sz="1200">
                <a:solidFill>
                  <a:srgbClr val="8D8D8D"/>
                </a:solidFill>
              </a:defRPr>
            </a:lvl6pPr>
            <a:lvl7pPr indent="-228600" lvl="6" marL="3200400" algn="l">
              <a:lnSpc>
                <a:spcPct val="90000"/>
              </a:lnSpc>
              <a:spcBef>
                <a:spcPts val="400"/>
              </a:spcBef>
              <a:spcAft>
                <a:spcPts val="0"/>
              </a:spcAft>
              <a:buClr>
                <a:srgbClr val="8D8D8D"/>
              </a:buClr>
              <a:buSzPts val="1200"/>
              <a:buNone/>
              <a:defRPr sz="1200">
                <a:solidFill>
                  <a:srgbClr val="8D8D8D"/>
                </a:solidFill>
              </a:defRPr>
            </a:lvl7pPr>
            <a:lvl8pPr indent="-228600" lvl="7" marL="3657600" algn="l">
              <a:lnSpc>
                <a:spcPct val="90000"/>
              </a:lnSpc>
              <a:spcBef>
                <a:spcPts val="400"/>
              </a:spcBef>
              <a:spcAft>
                <a:spcPts val="0"/>
              </a:spcAft>
              <a:buClr>
                <a:srgbClr val="8D8D8D"/>
              </a:buClr>
              <a:buSzPts val="1200"/>
              <a:buNone/>
              <a:defRPr sz="1200">
                <a:solidFill>
                  <a:srgbClr val="8D8D8D"/>
                </a:solidFill>
              </a:defRPr>
            </a:lvl8pPr>
            <a:lvl9pPr indent="-228600" lvl="8" marL="4114800" algn="l">
              <a:lnSpc>
                <a:spcPct val="90000"/>
              </a:lnSpc>
              <a:spcBef>
                <a:spcPts val="400"/>
              </a:spcBef>
              <a:spcAft>
                <a:spcPts val="0"/>
              </a:spcAft>
              <a:buClr>
                <a:srgbClr val="8D8D8D"/>
              </a:buClr>
              <a:buSzPts val="1200"/>
              <a:buNone/>
              <a:defRPr sz="1200">
                <a:solidFill>
                  <a:srgbClr val="8D8D8D"/>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69" name="Shape 69"/>
        <p:cNvGrpSpPr/>
        <p:nvPr/>
      </p:nvGrpSpPr>
      <p:grpSpPr>
        <a:xfrm>
          <a:off x="0" y="0"/>
          <a:ext cx="0" cy="0"/>
          <a:chOff x="0" y="0"/>
          <a:chExt cx="0" cy="0"/>
        </a:xfrm>
      </p:grpSpPr>
      <p:sp>
        <p:nvSpPr>
          <p:cNvPr id="70" name="Google Shape;70;p41"/>
          <p:cNvSpPr txBox="1"/>
          <p:nvPr>
            <p:ph type="title"/>
          </p:nvPr>
        </p:nvSpPr>
        <p:spPr>
          <a:xfrm>
            <a:off x="628649" y="273844"/>
            <a:ext cx="8172451"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41"/>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72" name="Google Shape;72;p41"/>
          <p:cNvSpPr txBox="1"/>
          <p:nvPr>
            <p:ph idx="1" type="body"/>
          </p:nvPr>
        </p:nvSpPr>
        <p:spPr>
          <a:xfrm>
            <a:off x="628650" y="1409700"/>
            <a:ext cx="4046220" cy="28194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2400"/>
              <a:buNone/>
              <a:defRPr/>
            </a:lvl1pPr>
            <a:lvl2pPr indent="-228600" lvl="1" marL="914400" algn="l">
              <a:lnSpc>
                <a:spcPct val="110000"/>
              </a:lnSpc>
              <a:spcBef>
                <a:spcPts val="400"/>
              </a:spcBef>
              <a:spcAft>
                <a:spcPts val="0"/>
              </a:spcAft>
              <a:buSzPts val="2100"/>
              <a:buNone/>
              <a:defRPr/>
            </a:lvl2pPr>
            <a:lvl3pPr indent="-228600" lvl="2" marL="1371600" algn="l">
              <a:lnSpc>
                <a:spcPct val="110000"/>
              </a:lnSpc>
              <a:spcBef>
                <a:spcPts val="400"/>
              </a:spcBef>
              <a:spcAft>
                <a:spcPts val="0"/>
              </a:spcAft>
              <a:buSzPts val="1800"/>
              <a:buNone/>
              <a:defRPr/>
            </a:lvl3pPr>
            <a:lvl4pPr indent="-228600" lvl="3" marL="1828800" algn="l">
              <a:lnSpc>
                <a:spcPct val="110000"/>
              </a:lnSpc>
              <a:spcBef>
                <a:spcPts val="400"/>
              </a:spcBef>
              <a:spcAft>
                <a:spcPts val="0"/>
              </a:spcAft>
              <a:buSzPts val="1500"/>
              <a:buNone/>
              <a:defRPr/>
            </a:lvl4pPr>
            <a:lvl5pPr indent="-228600" lvl="4" marL="2286000" algn="l">
              <a:lnSpc>
                <a:spcPct val="11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41"/>
          <p:cNvSpPr txBox="1"/>
          <p:nvPr>
            <p:ph idx="2" type="body"/>
          </p:nvPr>
        </p:nvSpPr>
        <p:spPr>
          <a:xfrm>
            <a:off x="4754880" y="1409700"/>
            <a:ext cx="4046221" cy="28194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2400"/>
              <a:buNone/>
              <a:defRPr/>
            </a:lvl1pPr>
            <a:lvl2pPr indent="-228600" lvl="1" marL="914400" algn="l">
              <a:lnSpc>
                <a:spcPct val="110000"/>
              </a:lnSpc>
              <a:spcBef>
                <a:spcPts val="400"/>
              </a:spcBef>
              <a:spcAft>
                <a:spcPts val="0"/>
              </a:spcAft>
              <a:buSzPts val="2100"/>
              <a:buNone/>
              <a:defRPr/>
            </a:lvl2pPr>
            <a:lvl3pPr indent="-228600" lvl="2" marL="1371600" algn="l">
              <a:lnSpc>
                <a:spcPct val="110000"/>
              </a:lnSpc>
              <a:spcBef>
                <a:spcPts val="400"/>
              </a:spcBef>
              <a:spcAft>
                <a:spcPts val="0"/>
              </a:spcAft>
              <a:buSzPts val="1800"/>
              <a:buNone/>
              <a:defRPr/>
            </a:lvl3pPr>
            <a:lvl4pPr indent="-228600" lvl="3" marL="1828800" algn="l">
              <a:lnSpc>
                <a:spcPct val="110000"/>
              </a:lnSpc>
              <a:spcBef>
                <a:spcPts val="400"/>
              </a:spcBef>
              <a:spcAft>
                <a:spcPts val="0"/>
              </a:spcAft>
              <a:buSzPts val="1500"/>
              <a:buNone/>
              <a:defRPr/>
            </a:lvl4pPr>
            <a:lvl5pPr indent="-228600" lvl="4" marL="2286000" algn="l">
              <a:lnSpc>
                <a:spcPct val="11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41"/>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75" name="Shape 75"/>
        <p:cNvGrpSpPr/>
        <p:nvPr/>
      </p:nvGrpSpPr>
      <p:grpSpPr>
        <a:xfrm>
          <a:off x="0" y="0"/>
          <a:ext cx="0" cy="0"/>
          <a:chOff x="0" y="0"/>
          <a:chExt cx="0" cy="0"/>
        </a:xfrm>
      </p:grpSpPr>
      <p:sp>
        <p:nvSpPr>
          <p:cNvPr id="76" name="Google Shape;76;p42"/>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42"/>
          <p:cNvSpPr txBox="1"/>
          <p:nvPr>
            <p:ph idx="1" type="body"/>
          </p:nvPr>
        </p:nvSpPr>
        <p:spPr>
          <a:xfrm>
            <a:off x="627459" y="1321832"/>
            <a:ext cx="3868340" cy="430768"/>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1800"/>
              <a:buNone/>
              <a:defRPr b="1" sz="1800">
                <a:solidFill>
                  <a:srgbClr val="323232"/>
                </a:solidFill>
                <a:latin typeface="Arial"/>
                <a:ea typeface="Arial"/>
                <a:cs typeface="Arial"/>
                <a:sym typeface="Arial"/>
              </a:defRPr>
            </a:lvl1pPr>
            <a:lvl2pPr indent="-228600" lvl="1" marL="914400" algn="l">
              <a:lnSpc>
                <a:spcPct val="110000"/>
              </a:lnSpc>
              <a:spcBef>
                <a:spcPts val="400"/>
              </a:spcBef>
              <a:spcAft>
                <a:spcPts val="0"/>
              </a:spcAft>
              <a:buSzPts val="1500"/>
              <a:buNone/>
              <a:defRPr b="1" sz="1500"/>
            </a:lvl2pPr>
            <a:lvl3pPr indent="-228600" lvl="2" marL="1371600" algn="l">
              <a:lnSpc>
                <a:spcPct val="110000"/>
              </a:lnSpc>
              <a:spcBef>
                <a:spcPts val="400"/>
              </a:spcBef>
              <a:spcAft>
                <a:spcPts val="0"/>
              </a:spcAft>
              <a:buSzPts val="1400"/>
              <a:buNone/>
              <a:defRPr b="1" sz="1400"/>
            </a:lvl3pPr>
            <a:lvl4pPr indent="-228600" lvl="3" marL="1828800" algn="l">
              <a:lnSpc>
                <a:spcPct val="110000"/>
              </a:lnSpc>
              <a:spcBef>
                <a:spcPts val="400"/>
              </a:spcBef>
              <a:spcAft>
                <a:spcPts val="0"/>
              </a:spcAft>
              <a:buSzPts val="1200"/>
              <a:buNone/>
              <a:defRPr b="1" sz="1200"/>
            </a:lvl4pPr>
            <a:lvl5pPr indent="-228600" lvl="4" marL="2286000" algn="l">
              <a:lnSpc>
                <a:spcPct val="11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78" name="Google Shape;78;p42"/>
          <p:cNvSpPr txBox="1"/>
          <p:nvPr>
            <p:ph idx="2" type="body"/>
          </p:nvPr>
        </p:nvSpPr>
        <p:spPr>
          <a:xfrm>
            <a:off x="4629150" y="1321832"/>
            <a:ext cx="3887391" cy="430768"/>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1800"/>
              <a:buNone/>
              <a:defRPr b="1" sz="1800">
                <a:latin typeface="Arial"/>
                <a:ea typeface="Arial"/>
                <a:cs typeface="Arial"/>
                <a:sym typeface="Arial"/>
              </a:defRPr>
            </a:lvl1pPr>
            <a:lvl2pPr indent="-228600" lvl="1" marL="914400" algn="l">
              <a:lnSpc>
                <a:spcPct val="110000"/>
              </a:lnSpc>
              <a:spcBef>
                <a:spcPts val="400"/>
              </a:spcBef>
              <a:spcAft>
                <a:spcPts val="0"/>
              </a:spcAft>
              <a:buSzPts val="1500"/>
              <a:buNone/>
              <a:defRPr b="1" sz="1500"/>
            </a:lvl2pPr>
            <a:lvl3pPr indent="-228600" lvl="2" marL="1371600" algn="l">
              <a:lnSpc>
                <a:spcPct val="110000"/>
              </a:lnSpc>
              <a:spcBef>
                <a:spcPts val="400"/>
              </a:spcBef>
              <a:spcAft>
                <a:spcPts val="0"/>
              </a:spcAft>
              <a:buSzPts val="1400"/>
              <a:buNone/>
              <a:defRPr b="1" sz="1400"/>
            </a:lvl3pPr>
            <a:lvl4pPr indent="-228600" lvl="3" marL="1828800" algn="l">
              <a:lnSpc>
                <a:spcPct val="110000"/>
              </a:lnSpc>
              <a:spcBef>
                <a:spcPts val="400"/>
              </a:spcBef>
              <a:spcAft>
                <a:spcPts val="0"/>
              </a:spcAft>
              <a:buSzPts val="1200"/>
              <a:buNone/>
              <a:defRPr b="1" sz="1200"/>
            </a:lvl4pPr>
            <a:lvl5pPr indent="-228600" lvl="4" marL="2286000" algn="l">
              <a:lnSpc>
                <a:spcPct val="11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79" name="Google Shape;79;p42"/>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42"/>
          <p:cNvSpPr txBox="1"/>
          <p:nvPr>
            <p:ph idx="3" type="body"/>
          </p:nvPr>
        </p:nvSpPr>
        <p:spPr>
          <a:xfrm>
            <a:off x="627460" y="1859756"/>
            <a:ext cx="3868340" cy="2369344"/>
          </a:xfrm>
          <a:prstGeom prst="rect">
            <a:avLst/>
          </a:prstGeom>
          <a:noFill/>
          <a:ln>
            <a:noFill/>
          </a:ln>
        </p:spPr>
        <p:txBody>
          <a:bodyPr anchorCtr="0" anchor="t" bIns="34275" lIns="68575" spcFirstLastPara="1" rIns="68575" wrap="square" tIns="34275">
            <a:normAutofit/>
          </a:bodyPr>
          <a:lstStyle>
            <a:lvl1pPr indent="-317500" lvl="0" marL="457200" algn="l">
              <a:lnSpc>
                <a:spcPct val="110000"/>
              </a:lnSpc>
              <a:spcBef>
                <a:spcPts val="800"/>
              </a:spcBef>
              <a:spcAft>
                <a:spcPts val="0"/>
              </a:spcAft>
              <a:buSzPts val="1400"/>
              <a:buChar char="•"/>
              <a:defRPr/>
            </a:lvl1pPr>
            <a:lvl2pPr indent="-317500" lvl="1" marL="914400" algn="l">
              <a:lnSpc>
                <a:spcPct val="110000"/>
              </a:lnSpc>
              <a:spcBef>
                <a:spcPts val="400"/>
              </a:spcBef>
              <a:spcAft>
                <a:spcPts val="0"/>
              </a:spcAft>
              <a:buSzPts val="14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42"/>
          <p:cNvSpPr txBox="1"/>
          <p:nvPr>
            <p:ph idx="4" type="body"/>
          </p:nvPr>
        </p:nvSpPr>
        <p:spPr>
          <a:xfrm>
            <a:off x="4638675" y="1867853"/>
            <a:ext cx="3868340" cy="2369344"/>
          </a:xfrm>
          <a:prstGeom prst="rect">
            <a:avLst/>
          </a:prstGeom>
          <a:noFill/>
          <a:ln>
            <a:noFill/>
          </a:ln>
        </p:spPr>
        <p:txBody>
          <a:bodyPr anchorCtr="0" anchor="t" bIns="34275" lIns="68575" spcFirstLastPara="1" rIns="68575" wrap="square" tIns="34275">
            <a:normAutofit/>
          </a:bodyPr>
          <a:lstStyle>
            <a:lvl1pPr indent="-317500" lvl="0" marL="457200" algn="l">
              <a:lnSpc>
                <a:spcPct val="110000"/>
              </a:lnSpc>
              <a:spcBef>
                <a:spcPts val="800"/>
              </a:spcBef>
              <a:spcAft>
                <a:spcPts val="0"/>
              </a:spcAft>
              <a:buSzPts val="1400"/>
              <a:buChar char="•"/>
              <a:defRPr/>
            </a:lvl1pPr>
            <a:lvl2pPr indent="-317500" lvl="1" marL="914400" algn="l">
              <a:lnSpc>
                <a:spcPct val="110000"/>
              </a:lnSpc>
              <a:spcBef>
                <a:spcPts val="400"/>
              </a:spcBef>
              <a:spcAft>
                <a:spcPts val="0"/>
              </a:spcAft>
              <a:buSzPts val="14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42"/>
          <p:cNvSpPr txBox="1"/>
          <p:nvPr>
            <p:ph idx="11" type="ftr"/>
          </p:nvPr>
        </p:nvSpPr>
        <p:spPr>
          <a:xfrm>
            <a:off x="3472774" y="4493420"/>
            <a:ext cx="5042576" cy="547688"/>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628650" y="1369219"/>
            <a:ext cx="7886700" cy="2936081"/>
          </a:xfrm>
          <a:prstGeom prst="rect">
            <a:avLst/>
          </a:prstGeom>
          <a:noFill/>
          <a:ln>
            <a:noFill/>
          </a:ln>
        </p:spPr>
        <p:txBody>
          <a:bodyPr anchorCtr="0" anchor="t" bIns="34275" lIns="68575" spcFirstLastPara="1" rIns="68575" wrap="square" tIns="34275">
            <a:normAutofit/>
          </a:bodyPr>
          <a:lstStyle>
            <a:lvl1pPr indent="-381000" lvl="0" marL="457200" marR="0" rtl="0" algn="l">
              <a:lnSpc>
                <a:spcPct val="110000"/>
              </a:lnSpc>
              <a:spcBef>
                <a:spcPts val="8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110000"/>
              </a:lnSpc>
              <a:spcBef>
                <a:spcPts val="400"/>
              </a:spcBef>
              <a:spcAft>
                <a:spcPts val="0"/>
              </a:spcAft>
              <a:buClr>
                <a:schemeClr val="accent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1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10000"/>
              </a:lnSpc>
              <a:spcBef>
                <a:spcPts val="4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33"/>
          <p:cNvSpPr txBox="1"/>
          <p:nvPr>
            <p:ph idx="11" type="ftr"/>
          </p:nvPr>
        </p:nvSpPr>
        <p:spPr>
          <a:xfrm>
            <a:off x="4419600" y="4475321"/>
            <a:ext cx="4095750" cy="547688"/>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D8D8D"/>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3"/>
          <p:cNvSpPr/>
          <p:nvPr/>
        </p:nvSpPr>
        <p:spPr>
          <a:xfrm>
            <a:off x="0" y="0"/>
            <a:ext cx="39624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 name="Google Shape;10;p33"/>
          <p:cNvSpPr txBox="1"/>
          <p:nvPr>
            <p:ph idx="12" type="sldNum"/>
          </p:nvPr>
        </p:nvSpPr>
        <p:spPr>
          <a:xfrm>
            <a:off x="36195" y="4612243"/>
            <a:ext cx="323850" cy="273844"/>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descr="A picture containing text, sign, clipart&#10;&#10;Description automatically generated" id="11" name="Google Shape;11;p33"/>
          <p:cNvPicPr preferRelativeResize="0"/>
          <p:nvPr/>
        </p:nvPicPr>
        <p:blipFill rotWithShape="1">
          <a:blip r:embed="rId1">
            <a:alphaModFix/>
          </a:blip>
          <a:srcRect b="0" l="0" r="0" t="0"/>
          <a:stretch/>
        </p:blipFill>
        <p:spPr>
          <a:xfrm>
            <a:off x="523875" y="4378166"/>
            <a:ext cx="2630805" cy="6652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2" name="Google Shape;92;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3" name="Google Shape;9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iki.earthdata.nasa.gov/display/ED/Release+Information+for+EOSDIS+Applications#tab-GCMD+Keywords" TargetMode="External"/><Relationship Id="rId4" Type="http://schemas.openxmlformats.org/officeDocument/2006/relationships/hyperlink" Target="https://forum.earthdata.nasa.gov/app.php/tag/GCMD+Keywords" TargetMode="External"/><Relationship Id="rId9" Type="http://schemas.openxmlformats.org/officeDocument/2006/relationships/hyperlink" Target="https://gcmd.earthdata.nasa.gov/kms/" TargetMode="External"/><Relationship Id="rId5" Type="http://schemas.openxmlformats.org/officeDocument/2006/relationships/hyperlink" Target="https://forum.earthdata.nasa.gov/app.php/tag/GCMD+Key" TargetMode="External"/><Relationship Id="rId6" Type="http://schemas.openxmlformats.org/officeDocument/2006/relationships/hyperlink" Target="https://forum.earthdata.nasa.gov/docs/assets/sitedocs/userguide.pdf" TargetMode="External"/><Relationship Id="rId7" Type="http://schemas.openxmlformats.org/officeDocument/2006/relationships/hyperlink" Target="https://forum.earthdata.nasa.gov/docs/assets/sitedocs/userguide.pdf" TargetMode="External"/><Relationship Id="rId8" Type="http://schemas.openxmlformats.org/officeDocument/2006/relationships/hyperlink" Target="https://gcmd.earthdata.nasa.gov/KeywordView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gcmd.earthdata.nasa.gov/KeywordViewer/scheme/all/d5246c6d-4bb2-418a-a3a9-dfc4b8cc30d6?gtm_keyword=BU/ES&amp;gtm_scheme=providers" TargetMode="External"/><Relationship Id="rId4" Type="http://schemas.openxmlformats.org/officeDocument/2006/relationships/hyperlink" Target="https://gcmd.earthdata.nasa.gov/KeywordViewer/scheme/all/c4ed1f0f-dc81-483a-b32f-61783d0585ba?gtm_keyword=UMD/GEOG&amp;gtm_scheme=providers" TargetMode="External"/><Relationship Id="rId5" Type="http://schemas.openxmlformats.org/officeDocument/2006/relationships/hyperlink" Target="https://gcmd.earthdata.nasa.gov/KeywordViewer/scheme/all/44cdf100-78f7-41fb-90b3-26584d166f2b?gtm_keyword=XDMF&amp;gtm_scheme=DataFormat" TargetMode="External"/><Relationship Id="rId6" Type="http://schemas.openxmlformats.org/officeDocument/2006/relationships/hyperlink" Target="https://gcmd.earthdata.nasa.gov/KeywordViewer/scheme/all/1e0cdfb5-a4ff-4b98-a560-71e675142eb5?gtm_keyword=eMAS&amp;gtm_scheme=instruments" TargetMode="External"/><Relationship Id="rId7" Type="http://schemas.openxmlformats.org/officeDocument/2006/relationships/hyperlink" Target="https://gcmd.earthdata.nasa.gov/KeywordViewer/scheme/all/f16e1ef0-f78b-471b-9362-53523d3c0317?gtm_keyword=TP-LIF&amp;gtm_scheme=instruments" TargetMode="External"/><Relationship Id="rId8" Type="http://schemas.openxmlformats.org/officeDocument/2006/relationships/hyperlink" Target="https://gcmd.earthdata.nasa.gov/KeywordViewer/scheme/instruments/46bca879-0cf7-4c8a-984e-e41b2f8a7c2f?gtm_keyword=Airmar%20Weather%20Station&amp;gtm_scheme=instruments"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gcmd.earthdata.nasa.gov/KeywordViewer/scheme/all/da173de2-84a2-4bf3-af60-6ddde72fe9d4?gtm_keyword=RCM-2&amp;gtm_scheme=platforms" TargetMode="External"/><Relationship Id="rId10" Type="http://schemas.openxmlformats.org/officeDocument/2006/relationships/hyperlink" Target="https://gcmd.earthdata.nasa.gov/KeywordViewer/scheme/all?gtm_search=RCM-1&amp;gtm_scheme=all" TargetMode="External"/><Relationship Id="rId13" Type="http://schemas.openxmlformats.org/officeDocument/2006/relationships/hyperlink" Target="https://gcmd.earthdata.nasa.gov/KeywordViewer/scheme/all/2344d251-4a54-45b1-a241-c91c03740da6?gtm_keyword=LPJ-PROSAIL&amp;gtm_scheme=platforms" TargetMode="External"/><Relationship Id="rId12" Type="http://schemas.openxmlformats.org/officeDocument/2006/relationships/hyperlink" Target="https://gcmd.earthdata.nasa.gov/KeywordViewer/scheme/all/00bb59aa-755d-4710-a097-f1e2836f4032?gtm_keyword=RCM-3&amp;gtm_scheme=platforms" TargetMode="External"/><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gcmd.earthdata.nasa.gov/KeywordViewer/scheme/platforms/68ffbb98-51ec-4ab4-a402-72479b0885e4?gtm_keyword=FengYun-4&amp;gtm_scheme=platforms" TargetMode="External"/><Relationship Id="rId4" Type="http://schemas.openxmlformats.org/officeDocument/2006/relationships/hyperlink" Target="https://gcmd.earthdata.nasa.gov/KeywordViewer/scheme/platforms/a6a7cf00-7555-40de-882f-869d63a8f952?gtm_keyword=Lemur-2&amp;gtm_scheme=platforms" TargetMode="External"/><Relationship Id="rId9" Type="http://schemas.openxmlformats.org/officeDocument/2006/relationships/hyperlink" Target="https://gcmd.earthdata.nasa.gov/KeywordViewer/scheme/platforms/2ec8c753-1de6-4264-a62e-55ad62b52ad7?gtm_keyword=SAC-C&amp;gtm_scheme=platforms" TargetMode="External"/><Relationship Id="rId14" Type="http://schemas.openxmlformats.org/officeDocument/2006/relationships/hyperlink" Target="https://gcmd.earthdata.nasa.gov/KeywordViewer/scheme/all/79a4543c-4f61-444e-89b3-8f9938409691?gtm_keyword=Noah-MP-LSM&amp;gtm_scheme=platforms" TargetMode="External"/><Relationship Id="rId5" Type="http://schemas.openxmlformats.org/officeDocument/2006/relationships/hyperlink" Target="https://gcmd.earthdata.nasa.gov/KeywordViewer/scheme/platforms/f8e7811c-ed72-436a-8610-ee5e0d4d84a6?gtm_keyword=Meteor-M&amp;gtm_scheme=platforms" TargetMode="External"/><Relationship Id="rId6" Type="http://schemas.openxmlformats.org/officeDocument/2006/relationships/hyperlink" Target="https://gcmd.earthdata.nasa.gov/KeywordViewer/scheme/platforms/bda2d1f9-8568-4a6d-a81d-26a8ce8a1291?gtm_keyword=MetOp-SG&amp;gtm_scheme=platforms" TargetMode="External"/><Relationship Id="rId7" Type="http://schemas.openxmlformats.org/officeDocument/2006/relationships/hyperlink" Target="https://gcmd.earthdata.nasa.gov/KeywordViewer/scheme/platforms/c10cd5c2-552b-4fac-9a8a-db97e8112089?gtm_keyword=MicroCarb&amp;gtm_scheme=platforms" TargetMode="External"/><Relationship Id="rId8" Type="http://schemas.openxmlformats.org/officeDocument/2006/relationships/hyperlink" Target="https://gcmd.earthdata.nasa.gov/KeywordViewer/scheme/platforms/ed3bd7b7-349a-428e-ab07-2cf332fcb783?gtm_keyword=MTG&amp;gtm_scheme=platforms"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gcmd.earthdata.nasa.gov/KeywordViewer/scheme/all/6bf412e6-094d-4918-914a-e6f3197dbcb3?gtm_keyword=PEM-Tropics&amp;gtm_scheme=projects" TargetMode="External"/><Relationship Id="rId10" Type="http://schemas.openxmlformats.org/officeDocument/2006/relationships/hyperlink" Target="https://gcmd.earthdata.nasa.gov/KeywordViewer/scheme/all?gtm_search=PEM-West&amp;gtm_scheme=all" TargetMode="External"/><Relationship Id="rId13" Type="http://schemas.openxmlformats.org/officeDocument/2006/relationships/hyperlink" Target="https://gcmd.earthdata.nasa.gov/KeywordViewer/scheme/all/09476821-c83a-4d54-988c-b9c84c69de89?gtm_keyword=BioSCape&amp;gtm_scheme=projects" TargetMode="External"/><Relationship Id="rId12" Type="http://schemas.openxmlformats.org/officeDocument/2006/relationships/hyperlink" Target="https://gcmd.earthdata.nasa.gov/KeywordViewer/scheme/all/111801cb-56c1-4c63-bdc9-660c36266012?gtm_keyword=BlueFlux&amp;gtm_scheme=projects" TargetMode="External"/><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gcmd.earthdata.nasa.gov/KeywordViewer/scheme/all/8521977f-da1b-4926-8c0f-af158692af6b?gtm_keyword=MISST&amp;gtm_scheme=projects" TargetMode="External"/><Relationship Id="rId4" Type="http://schemas.openxmlformats.org/officeDocument/2006/relationships/hyperlink" Target="https://gcmd.earthdata.nasa.gov/KeywordViewer/scheme/all/104ca499-ed21-42ba-8f01-402a9b41a37e?gtm_keyword=TESViS&amp;gtm_scheme=projects" TargetMode="External"/><Relationship Id="rId9" Type="http://schemas.openxmlformats.org/officeDocument/2006/relationships/hyperlink" Target="https://gcmd.earthdata.nasa.gov/KeywordViewer/scheme/all/b3655690-5a9b-4ed1-a4fe-7cf83440fc3c?gtm_keyword=CITE-3&amp;gtm_scheme=projects" TargetMode="External"/><Relationship Id="rId15" Type="http://schemas.openxmlformats.org/officeDocument/2006/relationships/hyperlink" Target="https://gcmd.earthdata.nasa.gov/KeywordViewer/scheme/projects/09b90cb0-9fb6-4941-9c4f-ac0bf755a76e?gtm_keyword=FOCI&amp;gtm_scheme=projects" TargetMode="External"/><Relationship Id="rId14" Type="http://schemas.openxmlformats.org/officeDocument/2006/relationships/hyperlink" Target="https://gcmd.earthdata.nasa.gov/KeywordViewer/scheme/all/3e06da32-2340-4565-b944-d3c5141f5522?gtm_keyword=LPJ&amp;gtm_scheme=projects" TargetMode="External"/><Relationship Id="rId5" Type="http://schemas.openxmlformats.org/officeDocument/2006/relationships/hyperlink" Target="https://gcmd.earthdata.nasa.gov/KeywordViewer/scheme/all/4bea0754-095f-4d2e-ae5b-ab6309ea338a?gtm_keyword=MAS_eMAS&amp;gtm_scheme=projects" TargetMode="External"/><Relationship Id="rId6" Type="http://schemas.openxmlformats.org/officeDocument/2006/relationships/hyperlink" Target="https://gcmd.earthdata.nasa.gov/KeywordViewer/scheme/all/56d39822-48da-4ec0-a645-d1a23f0799d9?gtm_keyword=TRACE-A&amp;gtm_scheme=projects" TargetMode="External"/><Relationship Id="rId7" Type="http://schemas.openxmlformats.org/officeDocument/2006/relationships/hyperlink" Target="https://gcmd.earthdata.nasa.gov/KeywordViewer/scheme/all/925ca450-2683-4af2-94ce-d2e7025afed8?gtm_keyword=TRACE-P&amp;gtm_scheme=projects" TargetMode="External"/><Relationship Id="rId8" Type="http://schemas.openxmlformats.org/officeDocument/2006/relationships/hyperlink" Target="https://gcmd.earthdata.nasa.gov/KeywordViewer/scheme/all/9a4519e4-2851-4f70-ade5-695a60bc4de7?gtm_keyword=ABLE-3&amp;gtm_scheme=projects"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gcmd.earthdata.nasa.gov/KeywordViewer/scheme/all/13090c27-d808-4e51-a8ca-2f2c7b958f57?gtm_keyword=SEDIMENT%20THICKNESS&amp;gtm_scheme=Earth%20Science" TargetMode="External"/><Relationship Id="rId10" Type="http://schemas.openxmlformats.org/officeDocument/2006/relationships/hyperlink" Target="https://gcmd.earthdata.nasa.gov/KeywordViewer/scheme/all/783a9466-a7f9-4294-8159-f84a977a2843?gtm_keyword=SEDIMENTARY%20TEXTURES&amp;gtm_scheme=Earth%20Science" TargetMode="External"/><Relationship Id="rId13" Type="http://schemas.openxmlformats.org/officeDocument/2006/relationships/hyperlink" Target="https://gcmd.earthdata.nasa.gov/KeywordViewer/scheme/all/62013604-1f53-45ab-8612-b3f3fb001db0?gtm_keyword=SEDIMENTARY%20STRUCTURES&amp;gtm_scheme=Earth%20Science" TargetMode="External"/><Relationship Id="rId12" Type="http://schemas.openxmlformats.org/officeDocument/2006/relationships/hyperlink" Target="https://gcmd.earthdata.nasa.gov/KeywordViewer/scheme/all/6956aa5f-a54a-4335-a48c-8be363d267ac?gtm_keyword=SEDIMENT%20THICKNESS&amp;gtm_scheme=Earth%20Science"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gcmd.earthdata.nasa.gov/KeywordViewer/scheme/all/b8d69e05-0497-433b-8c37-acd8d201c9c3?gtm_keyword=CU-Boulder/ECEE&amp;gtm_scheme=providers" TargetMode="External"/><Relationship Id="rId4" Type="http://schemas.openxmlformats.org/officeDocument/2006/relationships/hyperlink" Target="https://gcmd.earthdata.nasa.gov/KeywordViewer/scheme/all/2c4d3ed1-4a62-46ed-81b9-094f4ee86523?gtm_keyword=NASA/GSFC/SED/ESD/BSL&amp;gtm_scheme=providers" TargetMode="External"/><Relationship Id="rId9" Type="http://schemas.openxmlformats.org/officeDocument/2006/relationships/hyperlink" Target="https://gcmd.earthdata.nasa.gov/KeywordViewer/scheme/all/7b5939eb-4101-40bc-8dfe-810f6e9e5d6f?gtm_keyword=MELT%20POND&amp;gtm_scheme=Earth%20Science" TargetMode="External"/><Relationship Id="rId5" Type="http://schemas.openxmlformats.org/officeDocument/2006/relationships/hyperlink" Target="https://gcmd.earthdata.nasa.gov/KeywordViewer/scheme/providers/b41b529c-345c-44e1-bb9c-06732f287e3e?gtm_keyword=CA/EC/CCB&amp;gtm_scheme=providers" TargetMode="External"/><Relationship Id="rId6" Type="http://schemas.openxmlformats.org/officeDocument/2006/relationships/hyperlink" Target="https://gcmd.earthdata.nasa.gov/KeywordViewer/scheme/rucontenttype/5ec1bb9d-0efc-4099-9b31-ec791bbd8145?gtm_keyword=VIEW%20RELATED%20INFORMATION&amp;gtm_scheme=rucontenttype" TargetMode="External"/><Relationship Id="rId7" Type="http://schemas.openxmlformats.org/officeDocument/2006/relationships/hyperlink" Target="https://gcmd.earthdata.nasa.gov/KeywordViewer/scheme/rucontenttype/0a816a9d-1a49-49be-8661-84e325f19e22?gtm_keyword=RELATED%20ARTICLES&amp;gtm_scheme=rucontenttype" TargetMode="External"/><Relationship Id="rId8" Type="http://schemas.openxmlformats.org/officeDocument/2006/relationships/hyperlink" Target="https://gcmd.earthdata.nasa.gov/KeywordViewer/scheme/all/5315248e-623d-40fa-a0fd-e1a981b03290?gtm_keyword=MELT%20POND&amp;gtm_scheme=Earth%20Sc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idn.ceos.org/"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search.earthdata.nasa.gov/portal/idn/search"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search.earthdata.nasa.gov/portal/idn/searc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draftmmt.earthdata.nas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hyperlink" Target="mailto:you@nasa.gov" TargetMode="External"/><Relationship Id="rId5" Type="http://schemas.openxmlformats.org/officeDocument/2006/relationships/hyperlink" Target="mailto:valerie.dixon@nasa.gov" TargetMode="External"/><Relationship Id="rId6" Type="http://schemas.openxmlformats.org/officeDocument/2006/relationships/hyperlink" Target="https://search.earthdata.nasa.gov/search?portal=idn" TargetMode="External"/><Relationship Id="rId7"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ncei.noaa.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idn.ceos.org/" TargetMode="External"/><Relationship Id="rId4" Type="http://schemas.openxmlformats.org/officeDocument/2006/relationships/hyperlink" Target="https://search.earthdata.nasa.gov/portal/idn/search" TargetMode="External"/><Relationship Id="rId5" Type="http://schemas.openxmlformats.org/officeDocument/2006/relationships/hyperlink" Target="https://draftmmt.earthdata.nasa.gov/" TargetMode="External"/><Relationship Id="rId6" Type="http://schemas.openxmlformats.org/officeDocument/2006/relationships/hyperlink" Target="https://wiki.earthdata.nasa.gov/display/CMR/Draft+Metadata+Management+Tool+%28dMMT%29+User%27s+Gui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earthdata.nasa.gov/earth-observation-data/find-data/gcmd/gcmd-keywords" TargetMode="External"/><Relationship Id="rId4" Type="http://schemas.openxmlformats.org/officeDocument/2006/relationships/hyperlink" Target="https://gcmd.earthdata.nasa.gov/KeywordViewer/" TargetMode="External"/><Relationship Id="rId5" Type="http://schemas.openxmlformats.org/officeDocument/2006/relationships/hyperlink" Target="https://gcmd.earthdata.nasa.gov/kms/" TargetMode="External"/><Relationship Id="rId6" Type="http://schemas.openxmlformats.org/officeDocument/2006/relationships/hyperlink" Target="https://gcmd.earthdata.nasa.gov/kms/concepts/concept_scheme/sciencekeywords?case=native&amp;format=cs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wiki.earthdata.nasa.gov/display/CMR/CMR+Documents" TargetMode="External"/><Relationship Id="rId4" Type="http://schemas.openxmlformats.org/officeDocument/2006/relationships/hyperlink" Target="https://git.earthdata.nasa.gov/projects/EMFD" TargetMode="External"/><Relationship Id="rId5" Type="http://schemas.openxmlformats.org/officeDocument/2006/relationships/hyperlink" Target="https://cmr.earthdata.nasa.gov/search/site/docs/search/api.html" TargetMode="External"/><Relationship Id="rId6" Type="http://schemas.openxmlformats.org/officeDocument/2006/relationships/hyperlink" Target="https://cmr.earthdata.nasa.gov/opensearch/home/do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hyperlink" Target="https://gcmd.earthdata.nasa.gov/KeywordViewer" TargetMode="External"/><Relationship Id="rId4" Type="http://schemas.openxmlformats.org/officeDocument/2006/relationships/hyperlink" Target="https://gcmd.earthdata.nasa.gov/kms/" TargetMode="External"/><Relationship Id="rId5" Type="http://schemas.openxmlformats.org/officeDocument/2006/relationships/image" Target="../media/image18.png"/><Relationship Id="rId6"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hyperlink" Target="https://search.earthdata.nasa.gov/portal/cwic/search" TargetMode="External"/><Relationship Id="rId6" Type="http://schemas.openxmlformats.org/officeDocument/2006/relationships/hyperlink" Target="https://search.earthdata.nasa.gov/portal/idn/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cmr.earthdata.nasa.gov/search/tools.umm_json?name=Proba-V%20MEP&amp;pretty=true" TargetMode="External"/><Relationship Id="rId4" Type="http://schemas.openxmlformats.org/officeDocument/2006/relationships/hyperlink" Target="https://cmr.earthdata.nasa.gov/search/tools?keyword=Sentinel%20satellites" TargetMode="External"/><Relationship Id="rId5" Type="http://schemas.openxmlformats.org/officeDocument/2006/relationships/hyperlink" Target="https://cmr.earthdata.nasa.gov/search/tools?keyword=Sentinel%20satellit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idn.ceos.org/" TargetMode="External"/><Relationship Id="rId5" Type="http://schemas.openxmlformats.org/officeDocument/2006/relationships/hyperlink" Target="https://www.earthdata.nasa.gov/learn/find-data/idn" TargetMode="External"/><Relationship Id="rId6" Type="http://schemas.openxmlformats.org/officeDocument/2006/relationships/hyperlink" Target="https://search.earthdata.nasa.gov/portal/idn" TargetMode="External"/><Relationship Id="rId7" Type="http://schemas.openxmlformats.org/officeDocument/2006/relationships/hyperlink" Target="mailto:support@earthdata.nas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mailto:support@earthdata.nasa.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353291" y="1115681"/>
            <a:ext cx="4361400" cy="1585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1"/>
              </a:buClr>
              <a:buSzPts val="3000"/>
              <a:buFont typeface="Arial"/>
              <a:buNone/>
            </a:pPr>
            <a:r>
              <a:rPr lang="en" sz="3000"/>
              <a:t>International Directory Network (IDN) Report</a:t>
            </a:r>
            <a:endParaRPr sz="3000">
              <a:latin typeface="Arial"/>
              <a:ea typeface="Arial"/>
              <a:cs typeface="Arial"/>
              <a:sym typeface="Arial"/>
            </a:endParaRPr>
          </a:p>
        </p:txBody>
      </p:sp>
      <p:sp>
        <p:nvSpPr>
          <p:cNvPr id="140" name="Google Shape;140;p1"/>
          <p:cNvSpPr txBox="1"/>
          <p:nvPr>
            <p:ph idx="2" type="body"/>
          </p:nvPr>
        </p:nvSpPr>
        <p:spPr>
          <a:xfrm>
            <a:off x="368700" y="2551075"/>
            <a:ext cx="3617100" cy="822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1500"/>
              <a:buFont typeface="Arial"/>
              <a:buNone/>
            </a:pPr>
            <a:r>
              <a:rPr lang="en" sz="1400"/>
              <a:t>CEOS WGISS-57</a:t>
            </a:r>
            <a:endParaRPr sz="1400"/>
          </a:p>
          <a:p>
            <a:pPr indent="0" lvl="0" marL="0" rtl="0" algn="l">
              <a:lnSpc>
                <a:spcPct val="100000"/>
              </a:lnSpc>
              <a:spcBef>
                <a:spcPts val="0"/>
              </a:spcBef>
              <a:spcAft>
                <a:spcPts val="0"/>
              </a:spcAft>
              <a:buClr>
                <a:srgbClr val="000000"/>
              </a:buClr>
              <a:buSzPts val="1500"/>
              <a:buFont typeface="Arial"/>
              <a:buNone/>
            </a:pPr>
            <a:r>
              <a:rPr lang="en" sz="1400"/>
              <a:t>Hosted by Geoscience Australia</a:t>
            </a:r>
            <a:endParaRPr sz="1400"/>
          </a:p>
          <a:p>
            <a:pPr indent="0" lvl="0" marL="0" rtl="0" algn="l">
              <a:lnSpc>
                <a:spcPct val="100000"/>
              </a:lnSpc>
              <a:spcBef>
                <a:spcPts val="0"/>
              </a:spcBef>
              <a:spcAft>
                <a:spcPts val="0"/>
              </a:spcAft>
              <a:buClr>
                <a:srgbClr val="000000"/>
              </a:buClr>
              <a:buSzPts val="1500"/>
              <a:buFont typeface="Arial"/>
              <a:buNone/>
            </a:pPr>
            <a:r>
              <a:rPr lang="en" sz="1450"/>
              <a:t>Sydney, Australia</a:t>
            </a:r>
            <a:r>
              <a:rPr lang="en" sz="1400"/>
              <a:t>, </a:t>
            </a:r>
            <a:r>
              <a:rPr lang="en" sz="1450"/>
              <a:t>March 5-7, 2024</a:t>
            </a:r>
            <a:endParaRPr sz="1400"/>
          </a:p>
          <a:p>
            <a:pPr indent="0" lvl="0" marL="0" rtl="0" algn="l">
              <a:lnSpc>
                <a:spcPct val="100000"/>
              </a:lnSpc>
              <a:spcBef>
                <a:spcPts val="0"/>
              </a:spcBef>
              <a:spcAft>
                <a:spcPts val="0"/>
              </a:spcAft>
              <a:buClr>
                <a:srgbClr val="000000"/>
              </a:buClr>
              <a:buSzPts val="1500"/>
              <a:buFont typeface="Arial"/>
              <a:buNone/>
            </a:pPr>
            <a:r>
              <a:t/>
            </a:r>
            <a:endParaRPr sz="1400"/>
          </a:p>
          <a:p>
            <a:pPr indent="0" lvl="0" marL="0" rtl="0" algn="l">
              <a:lnSpc>
                <a:spcPct val="115000"/>
              </a:lnSpc>
              <a:spcBef>
                <a:spcPts val="0"/>
              </a:spcBef>
              <a:spcAft>
                <a:spcPts val="0"/>
              </a:spcAft>
              <a:buSzPts val="1100"/>
              <a:buNone/>
            </a:pPr>
            <a:r>
              <a:rPr lang="en" sz="1400"/>
              <a:t>Michael Morahan (KBR)</a:t>
            </a:r>
            <a:endParaRPr sz="1400"/>
          </a:p>
          <a:p>
            <a:pPr indent="0" lvl="0" marL="0" rtl="0" algn="l">
              <a:lnSpc>
                <a:spcPct val="115000"/>
              </a:lnSpc>
              <a:spcBef>
                <a:spcPts val="0"/>
              </a:spcBef>
              <a:spcAft>
                <a:spcPts val="0"/>
              </a:spcAft>
              <a:buSzPts val="1100"/>
              <a:buNone/>
            </a:pPr>
            <a:r>
              <a:rPr lang="en" sz="1400"/>
              <a:t>IDN Coordinator</a:t>
            </a:r>
            <a:endParaRPr sz="1400"/>
          </a:p>
          <a:p>
            <a:pPr indent="0" lvl="0" marL="0" rtl="0" algn="l">
              <a:lnSpc>
                <a:spcPct val="100000"/>
              </a:lnSpc>
              <a:spcBef>
                <a:spcPts val="0"/>
              </a:spcBef>
              <a:spcAft>
                <a:spcPts val="0"/>
              </a:spcAft>
              <a:buClr>
                <a:srgbClr val="000000"/>
              </a:buClr>
              <a:buSzPts val="1500"/>
              <a:buFont typeface="Arial"/>
              <a:buNone/>
            </a:pPr>
            <a:r>
              <a:rPr lang="en" sz="1400"/>
              <a:t>Michael.P.Morahan@nasa.gov</a:t>
            </a:r>
            <a:endParaRPr sz="1400"/>
          </a:p>
        </p:txBody>
      </p:sp>
      <p:sp>
        <p:nvSpPr>
          <p:cNvPr id="141" name="Google Shape;141;p1"/>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142" name="Google Shape;142;p1"/>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628650" y="-309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New IDN Homepage</a:t>
            </a:r>
            <a:endParaRPr/>
          </a:p>
        </p:txBody>
      </p:sp>
      <p:sp>
        <p:nvSpPr>
          <p:cNvPr id="222" name="Google Shape;222;p10"/>
          <p:cNvSpPr txBox="1"/>
          <p:nvPr/>
        </p:nvSpPr>
        <p:spPr>
          <a:xfrm>
            <a:off x="7634600" y="48459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23" name="Google Shape;223;p10"/>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224" name="Google Shape;224;p10"/>
          <p:cNvSpPr txBox="1"/>
          <p:nvPr>
            <p:ph idx="1" type="body"/>
          </p:nvPr>
        </p:nvSpPr>
        <p:spPr>
          <a:xfrm>
            <a:off x="284000" y="642950"/>
            <a:ext cx="4072500" cy="3916800"/>
          </a:xfrm>
          <a:prstGeom prst="rect">
            <a:avLst/>
          </a:prstGeom>
          <a:noFill/>
          <a:ln>
            <a:noFill/>
          </a:ln>
        </p:spPr>
        <p:txBody>
          <a:bodyPr anchorCtr="0" anchor="t" bIns="34275" lIns="68575" spcFirstLastPara="1" rIns="68575" wrap="square" tIns="34275">
            <a:normAutofit/>
          </a:bodyPr>
          <a:lstStyle/>
          <a:p>
            <a:pPr indent="0" lvl="0" marL="457200" rtl="0" algn="l">
              <a:lnSpc>
                <a:spcPct val="115000"/>
              </a:lnSpc>
              <a:spcBef>
                <a:spcPts val="0"/>
              </a:spcBef>
              <a:spcAft>
                <a:spcPts val="0"/>
              </a:spcAft>
              <a:buSzPts val="2400"/>
              <a:buNone/>
            </a:pPr>
            <a:r>
              <a:t/>
            </a:r>
            <a:endParaRPr sz="1200">
              <a:solidFill>
                <a:srgbClr val="333333"/>
              </a:solidFill>
              <a:highlight>
                <a:srgbClr val="FFFFFF"/>
              </a:highlight>
            </a:endParaRPr>
          </a:p>
          <a:p>
            <a:pPr indent="-304800" lvl="0" marL="457200" rtl="0" algn="l">
              <a:lnSpc>
                <a:spcPct val="110000"/>
              </a:lnSpc>
              <a:spcBef>
                <a:spcPts val="0"/>
              </a:spcBef>
              <a:spcAft>
                <a:spcPts val="0"/>
              </a:spcAft>
              <a:buSzPts val="1200"/>
              <a:buChar char="●"/>
            </a:pPr>
            <a:r>
              <a:rPr lang="en" sz="1400"/>
              <a:t>Added missing features:</a:t>
            </a:r>
            <a:endParaRPr sz="1400"/>
          </a:p>
          <a:p>
            <a:pPr indent="-317500" lvl="1" marL="914400" rtl="0" algn="l">
              <a:lnSpc>
                <a:spcPct val="110000"/>
              </a:lnSpc>
              <a:spcBef>
                <a:spcPts val="0"/>
              </a:spcBef>
              <a:spcAft>
                <a:spcPts val="0"/>
              </a:spcAft>
              <a:buSzPts val="1400"/>
              <a:buChar char="○"/>
            </a:pPr>
            <a:r>
              <a:rPr lang="en" sz="1400"/>
              <a:t>Links to CEOS specific queries on the  IDN Search Portal.</a:t>
            </a:r>
            <a:endParaRPr sz="1400"/>
          </a:p>
          <a:p>
            <a:pPr indent="-317500" lvl="2" marL="1371600" rtl="0" algn="l">
              <a:lnSpc>
                <a:spcPct val="110000"/>
              </a:lnSpc>
              <a:spcBef>
                <a:spcPts val="0"/>
              </a:spcBef>
              <a:spcAft>
                <a:spcPts val="0"/>
              </a:spcAft>
              <a:buSzPts val="1400"/>
              <a:buChar char="■"/>
            </a:pPr>
            <a:r>
              <a:rPr lang="en" sz="1400"/>
              <a:t>Searches on CEOS MIM Keywords</a:t>
            </a:r>
            <a:endParaRPr sz="1400"/>
          </a:p>
          <a:p>
            <a:pPr indent="-317500" lvl="2" marL="1371600" rtl="0" algn="l">
              <a:lnSpc>
                <a:spcPct val="110000"/>
              </a:lnSpc>
              <a:spcBef>
                <a:spcPts val="0"/>
              </a:spcBef>
              <a:spcAft>
                <a:spcPts val="0"/>
              </a:spcAft>
              <a:buSzPts val="1400"/>
              <a:buChar char="■"/>
            </a:pPr>
            <a:r>
              <a:rPr lang="en" sz="1400"/>
              <a:t>Searches for specific CEOS Provider collections</a:t>
            </a:r>
            <a:endParaRPr sz="1400"/>
          </a:p>
          <a:p>
            <a:pPr indent="-317500" lvl="1" marL="914400" rtl="0" algn="l">
              <a:lnSpc>
                <a:spcPct val="110000"/>
              </a:lnSpc>
              <a:spcBef>
                <a:spcPts val="0"/>
              </a:spcBef>
              <a:spcAft>
                <a:spcPts val="0"/>
              </a:spcAft>
              <a:buSzPts val="1400"/>
              <a:buChar char="○"/>
            </a:pPr>
            <a:r>
              <a:rPr lang="en" sz="1400"/>
              <a:t>Links to important sites</a:t>
            </a:r>
            <a:endParaRPr sz="1400"/>
          </a:p>
          <a:p>
            <a:pPr indent="-317500" lvl="2" marL="1371600" rtl="0" algn="l">
              <a:lnSpc>
                <a:spcPct val="110000"/>
              </a:lnSpc>
              <a:spcBef>
                <a:spcPts val="0"/>
              </a:spcBef>
              <a:spcAft>
                <a:spcPts val="0"/>
              </a:spcAft>
              <a:buSzPts val="1400"/>
              <a:buChar char="■"/>
            </a:pPr>
            <a:r>
              <a:rPr lang="en" sz="1400"/>
              <a:t>Unified Metadata Model (UMM)</a:t>
            </a:r>
            <a:endParaRPr sz="1400"/>
          </a:p>
          <a:p>
            <a:pPr indent="-317500" lvl="2" marL="1371600" rtl="0" algn="l">
              <a:lnSpc>
                <a:spcPct val="110000"/>
              </a:lnSpc>
              <a:spcBef>
                <a:spcPts val="0"/>
              </a:spcBef>
              <a:spcAft>
                <a:spcPts val="0"/>
              </a:spcAft>
              <a:buSzPts val="1400"/>
              <a:buChar char="■"/>
            </a:pPr>
            <a:r>
              <a:rPr lang="en" sz="1400"/>
              <a:t>Directory Interchange Format (DIF) Standard</a:t>
            </a:r>
            <a:endParaRPr sz="1400"/>
          </a:p>
          <a:p>
            <a:pPr indent="-317500" lvl="2" marL="1371600" rtl="0" algn="l">
              <a:lnSpc>
                <a:spcPct val="110000"/>
              </a:lnSpc>
              <a:spcBef>
                <a:spcPts val="0"/>
              </a:spcBef>
              <a:spcAft>
                <a:spcPts val="0"/>
              </a:spcAft>
              <a:buSzPts val="1400"/>
              <a:buChar char="■"/>
            </a:pPr>
            <a:r>
              <a:rPr lang="en" sz="1400"/>
              <a:t>Global Change Master Directory (GCMD)Keywords site.</a:t>
            </a:r>
            <a:endParaRPr sz="1400"/>
          </a:p>
        </p:txBody>
      </p:sp>
      <p:pic>
        <p:nvPicPr>
          <p:cNvPr id="225" name="Google Shape;225;p10"/>
          <p:cNvPicPr preferRelativeResize="0"/>
          <p:nvPr/>
        </p:nvPicPr>
        <p:blipFill rotWithShape="1">
          <a:blip r:embed="rId3">
            <a:alphaModFix/>
          </a:blip>
          <a:srcRect b="0" l="0" r="31935" t="0"/>
          <a:stretch/>
        </p:blipFill>
        <p:spPr>
          <a:xfrm>
            <a:off x="4883700" y="72800"/>
            <a:ext cx="4139524" cy="4819624"/>
          </a:xfrm>
          <a:prstGeom prst="rect">
            <a:avLst/>
          </a:prstGeom>
          <a:noFill/>
          <a:ln cap="flat" cmpd="sng" w="9525">
            <a:solidFill>
              <a:srgbClr val="3D85C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type="title"/>
          </p:nvPr>
        </p:nvSpPr>
        <p:spPr>
          <a:xfrm>
            <a:off x="685800" y="1389650"/>
            <a:ext cx="6074700" cy="13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Arial"/>
              <a:buNone/>
            </a:pPr>
            <a:r>
              <a:rPr lang="en"/>
              <a:t>UMM Updates</a:t>
            </a:r>
            <a:endParaRPr/>
          </a:p>
        </p:txBody>
      </p:sp>
      <p:sp>
        <p:nvSpPr>
          <p:cNvPr id="231" name="Google Shape;231;p11"/>
          <p:cNvSpPr txBox="1"/>
          <p:nvPr>
            <p:ph idx="1" type="body"/>
          </p:nvPr>
        </p:nvSpPr>
        <p:spPr>
          <a:xfrm>
            <a:off x="685801" y="2791719"/>
            <a:ext cx="5174100" cy="11250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SzPts val="1500"/>
              <a:buNone/>
            </a:pPr>
            <a:r>
              <a:rPr lang="en"/>
              <a:t>Updates to UMM Collection</a:t>
            </a:r>
            <a:endParaRPr/>
          </a:p>
        </p:txBody>
      </p:sp>
      <p:sp>
        <p:nvSpPr>
          <p:cNvPr id="232" name="Google Shape;232;p11"/>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233" name="Google Shape;233;p11"/>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ph type="title"/>
          </p:nvPr>
        </p:nvSpPr>
        <p:spPr>
          <a:xfrm>
            <a:off x="798475" y="253100"/>
            <a:ext cx="69684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3000"/>
              <a:buFont typeface="Arial"/>
              <a:buNone/>
            </a:pPr>
            <a:r>
              <a:rPr lang="en" sz="2000"/>
              <a:t>Unified Metadata Model for Collections (UMM-C) To Support Unified Dataset Landing Pages/Web unification effort.</a:t>
            </a:r>
            <a:endParaRPr sz="2000"/>
          </a:p>
        </p:txBody>
      </p:sp>
      <p:sp>
        <p:nvSpPr>
          <p:cNvPr id="239" name="Google Shape;239;p12"/>
          <p:cNvSpPr txBox="1"/>
          <p:nvPr>
            <p:ph idx="1" type="body"/>
          </p:nvPr>
        </p:nvSpPr>
        <p:spPr>
          <a:xfrm>
            <a:off x="704850" y="1054650"/>
            <a:ext cx="8346000" cy="3429000"/>
          </a:xfrm>
          <a:prstGeom prst="rect">
            <a:avLst/>
          </a:prstGeom>
          <a:noFill/>
          <a:ln>
            <a:noFill/>
          </a:ln>
        </p:spPr>
        <p:txBody>
          <a:bodyPr anchorCtr="0" anchor="t" bIns="34275" lIns="68575" spcFirstLastPara="1" rIns="68575" wrap="square" tIns="34275">
            <a:normAutofit fontScale="92500" lnSpcReduction="10000"/>
          </a:bodyPr>
          <a:lstStyle/>
          <a:p>
            <a:pPr indent="-334354" lvl="0" marL="457200" rtl="0" algn="l">
              <a:lnSpc>
                <a:spcPct val="115000"/>
              </a:lnSpc>
              <a:spcBef>
                <a:spcPts val="0"/>
              </a:spcBef>
              <a:spcAft>
                <a:spcPts val="0"/>
              </a:spcAft>
              <a:buSzPct val="85714"/>
              <a:buChar char="●"/>
            </a:pPr>
            <a:r>
              <a:rPr lang="en" sz="2100"/>
              <a:t>Existing fields under review for updates:</a:t>
            </a:r>
            <a:endParaRPr sz="2100"/>
          </a:p>
          <a:p>
            <a:pPr indent="-351979" lvl="1" marL="914400" rtl="0" algn="l">
              <a:lnSpc>
                <a:spcPct val="115000"/>
              </a:lnSpc>
              <a:spcBef>
                <a:spcPts val="0"/>
              </a:spcBef>
              <a:spcAft>
                <a:spcPts val="0"/>
              </a:spcAft>
              <a:buSzPct val="100000"/>
              <a:buChar char="○"/>
            </a:pPr>
            <a:r>
              <a:rPr lang="en"/>
              <a:t>AssociatedDOIs &gt; Type: used to inform users about what kind or type of DOI association is related to the element value.</a:t>
            </a:r>
            <a:endParaRPr/>
          </a:p>
          <a:p>
            <a:pPr indent="-334326" lvl="2" marL="1371600" rtl="0" algn="l">
              <a:lnSpc>
                <a:spcPct val="115000"/>
              </a:lnSpc>
              <a:spcBef>
                <a:spcPts val="0"/>
              </a:spcBef>
              <a:spcAft>
                <a:spcPts val="0"/>
              </a:spcAft>
              <a:buSzPct val="100000"/>
              <a:buChar char="■"/>
            </a:pPr>
            <a:r>
              <a:rPr lang="en"/>
              <a:t>New Enumeration: “Other”</a:t>
            </a:r>
            <a:endParaRPr/>
          </a:p>
          <a:p>
            <a:pPr indent="-334326" lvl="2" marL="1371600" rtl="0" algn="l">
              <a:lnSpc>
                <a:spcPct val="115000"/>
              </a:lnSpc>
              <a:spcBef>
                <a:spcPts val="0"/>
              </a:spcBef>
              <a:spcAft>
                <a:spcPts val="0"/>
              </a:spcAft>
              <a:buSzPct val="100000"/>
              <a:buChar char="■"/>
            </a:pPr>
            <a:r>
              <a:rPr lang="en"/>
              <a:t>AssociatedDOIs &gt; DescriptionOfOtherType: describes what is the Other value populated in the type field of the Associated DOI.</a:t>
            </a:r>
            <a:endParaRPr/>
          </a:p>
          <a:p>
            <a:pPr indent="-351979" lvl="1" marL="914400" rtl="0" algn="l">
              <a:lnSpc>
                <a:spcPct val="115000"/>
              </a:lnSpc>
              <a:spcBef>
                <a:spcPts val="0"/>
              </a:spcBef>
              <a:spcAft>
                <a:spcPts val="0"/>
              </a:spcAft>
              <a:buSzPct val="100000"/>
              <a:buChar char="○"/>
            </a:pPr>
            <a:r>
              <a:rPr lang="en"/>
              <a:t>SpatialCoverageType: describes the type of spatial (geographic or selenographic) coverage of the data in the collections.</a:t>
            </a:r>
            <a:endParaRPr/>
          </a:p>
          <a:p>
            <a:pPr indent="-334326" lvl="2" marL="1371600" rtl="0" algn="l">
              <a:lnSpc>
                <a:spcPct val="115000"/>
              </a:lnSpc>
              <a:spcBef>
                <a:spcPts val="0"/>
              </a:spcBef>
              <a:spcAft>
                <a:spcPts val="0"/>
              </a:spcAft>
              <a:buSzPct val="100000"/>
              <a:buChar char="■"/>
            </a:pPr>
            <a:r>
              <a:rPr lang="en"/>
              <a:t>New Enumerations: “Earth/Global” and “LUNAR”</a:t>
            </a:r>
            <a:endParaRPr/>
          </a:p>
          <a:p>
            <a:pPr indent="0" lvl="0" marL="0" rtl="0" algn="l">
              <a:lnSpc>
                <a:spcPct val="110000"/>
              </a:lnSpc>
              <a:spcBef>
                <a:spcPts val="0"/>
              </a:spcBef>
              <a:spcAft>
                <a:spcPts val="0"/>
              </a:spcAft>
              <a:buSzPct val="185328"/>
              <a:buNone/>
            </a:pPr>
            <a:r>
              <a:t/>
            </a:r>
            <a:endParaRPr sz="1400">
              <a:solidFill>
                <a:srgbClr val="333333"/>
              </a:solidFill>
              <a:highlight>
                <a:srgbClr val="FFFFFF"/>
              </a:highlight>
            </a:endParaRPr>
          </a:p>
          <a:p>
            <a:pPr indent="0" lvl="0" marL="0" rtl="0" algn="l">
              <a:lnSpc>
                <a:spcPct val="110000"/>
              </a:lnSpc>
              <a:spcBef>
                <a:spcPts val="800"/>
              </a:spcBef>
              <a:spcAft>
                <a:spcPts val="0"/>
              </a:spcAft>
              <a:buSzPct val="100000"/>
              <a:buNone/>
            </a:pPr>
            <a:r>
              <a:t/>
            </a:r>
            <a:endParaRPr/>
          </a:p>
        </p:txBody>
      </p:sp>
      <p:sp>
        <p:nvSpPr>
          <p:cNvPr id="240" name="Google Shape;240;p12"/>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41" name="Google Shape;241;p12"/>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title"/>
          </p:nvPr>
        </p:nvSpPr>
        <p:spPr>
          <a:xfrm>
            <a:off x="798475" y="253100"/>
            <a:ext cx="69684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3000"/>
              <a:buFont typeface="Arial"/>
              <a:buNone/>
            </a:pPr>
            <a:r>
              <a:rPr lang="en" sz="2000"/>
              <a:t>Unified Metadata Model for Collections (UMM-C) To Support Unified Dataset Landing Pages/Web unification effort.</a:t>
            </a:r>
            <a:endParaRPr sz="2000"/>
          </a:p>
        </p:txBody>
      </p:sp>
      <p:sp>
        <p:nvSpPr>
          <p:cNvPr id="247" name="Google Shape;247;p13"/>
          <p:cNvSpPr txBox="1"/>
          <p:nvPr>
            <p:ph idx="1" type="body"/>
          </p:nvPr>
        </p:nvSpPr>
        <p:spPr>
          <a:xfrm>
            <a:off x="704850" y="1054650"/>
            <a:ext cx="8346000" cy="3921000"/>
          </a:xfrm>
          <a:prstGeom prst="rect">
            <a:avLst/>
          </a:prstGeom>
          <a:noFill/>
          <a:ln>
            <a:noFill/>
          </a:ln>
        </p:spPr>
        <p:txBody>
          <a:bodyPr anchorCtr="0" anchor="t" bIns="34275" lIns="68575" spcFirstLastPara="1" rIns="68575" wrap="square" tIns="34275">
            <a:normAutofit fontScale="62500" lnSpcReduction="20000"/>
          </a:bodyPr>
          <a:lstStyle/>
          <a:p>
            <a:pPr indent="-300064" lvl="0" marL="457200" rtl="0" algn="l">
              <a:lnSpc>
                <a:spcPct val="115000"/>
              </a:lnSpc>
              <a:spcBef>
                <a:spcPts val="0"/>
              </a:spcBef>
              <a:spcAft>
                <a:spcPts val="0"/>
              </a:spcAft>
              <a:buSzPct val="85714"/>
              <a:buChar char="●"/>
            </a:pPr>
            <a:r>
              <a:rPr lang="en" sz="2100"/>
              <a:t>New fields under review:</a:t>
            </a:r>
            <a:endParaRPr sz="2100"/>
          </a:p>
          <a:p>
            <a:pPr indent="-311974" lvl="1" marL="914400" rtl="0" algn="l">
              <a:lnSpc>
                <a:spcPct val="115000"/>
              </a:lnSpc>
              <a:spcBef>
                <a:spcPts val="0"/>
              </a:spcBef>
              <a:spcAft>
                <a:spcPts val="0"/>
              </a:spcAft>
              <a:buSzPct val="100000"/>
              <a:buChar char="○"/>
            </a:pPr>
            <a:r>
              <a:rPr lang="en"/>
              <a:t>DataMaturity: is used to inform users on where the collection is in a collection's life cycle.</a:t>
            </a:r>
            <a:endParaRPr/>
          </a:p>
          <a:p>
            <a:pPr indent="-300037" lvl="2" marL="1371600" rtl="0" algn="l">
              <a:lnSpc>
                <a:spcPct val="115000"/>
              </a:lnSpc>
              <a:spcBef>
                <a:spcPts val="0"/>
              </a:spcBef>
              <a:spcAft>
                <a:spcPts val="0"/>
              </a:spcAft>
              <a:buSzPct val="100000"/>
              <a:buChar char="■"/>
            </a:pPr>
            <a:r>
              <a:rPr lang="en"/>
              <a:t>Enumerations: “Beta”, “Provisional”, and “Validated”.</a:t>
            </a:r>
            <a:endParaRPr/>
          </a:p>
          <a:p>
            <a:pPr indent="-311974" lvl="1" marL="914400" rtl="0" algn="l">
              <a:lnSpc>
                <a:spcPct val="115000"/>
              </a:lnSpc>
              <a:spcBef>
                <a:spcPts val="0"/>
              </a:spcBef>
              <a:spcAft>
                <a:spcPts val="0"/>
              </a:spcAft>
              <a:buSzPct val="100000"/>
              <a:buChar char="○"/>
            </a:pPr>
            <a:r>
              <a:rPr lang="en"/>
              <a:t>DOI &gt; PreviousVersion: provides a record of every time that a DOI was updated and links to the DOI landing page for the previous version.</a:t>
            </a:r>
            <a:endParaRPr/>
          </a:p>
          <a:p>
            <a:pPr indent="-300037" lvl="2" marL="1371600" rtl="0" algn="l">
              <a:lnSpc>
                <a:spcPct val="115000"/>
              </a:lnSpc>
              <a:spcBef>
                <a:spcPts val="0"/>
              </a:spcBef>
              <a:spcAft>
                <a:spcPts val="0"/>
              </a:spcAft>
              <a:buSzPct val="100000"/>
              <a:buChar char="■"/>
            </a:pPr>
            <a:r>
              <a:rPr lang="en"/>
              <a:t>Sub-fields: Version(String), Description(String), DOI(DOI value), and Published(Date).</a:t>
            </a:r>
            <a:endParaRPr/>
          </a:p>
          <a:p>
            <a:pPr indent="-311974" lvl="1" marL="914400" rtl="0" algn="l">
              <a:lnSpc>
                <a:spcPct val="115000"/>
              </a:lnSpc>
              <a:spcBef>
                <a:spcPts val="0"/>
              </a:spcBef>
              <a:spcAft>
                <a:spcPts val="0"/>
              </a:spcAft>
              <a:buSzPct val="100000"/>
              <a:buChar char="○"/>
            </a:pPr>
            <a:r>
              <a:rPr lang="en"/>
              <a:t>OtherIdentifiers: provides secondary or additional Identifiers of the collection.</a:t>
            </a:r>
            <a:endParaRPr/>
          </a:p>
          <a:p>
            <a:pPr indent="-300037" lvl="2" marL="1371600" rtl="0" algn="l">
              <a:lnSpc>
                <a:spcPct val="115000"/>
              </a:lnSpc>
              <a:spcBef>
                <a:spcPts val="0"/>
              </a:spcBef>
              <a:spcAft>
                <a:spcPts val="0"/>
              </a:spcAft>
              <a:buSzPct val="100000"/>
              <a:buChar char="■"/>
            </a:pPr>
            <a:r>
              <a:rPr lang="en"/>
              <a:t>Sub-fields: Identifier(String), Type(Enumeration), and OtherDescription (String). </a:t>
            </a:r>
            <a:endParaRPr/>
          </a:p>
          <a:p>
            <a:pPr indent="-311974" lvl="1" marL="914400" rtl="0" algn="l">
              <a:lnSpc>
                <a:spcPct val="115000"/>
              </a:lnSpc>
              <a:spcBef>
                <a:spcPts val="0"/>
              </a:spcBef>
              <a:spcAft>
                <a:spcPts val="0"/>
              </a:spcAft>
              <a:buSzPct val="100000"/>
              <a:buChar char="○"/>
            </a:pPr>
            <a:r>
              <a:rPr lang="en"/>
              <a:t>FileNamingConvention: refers to the naming convention of the granule file along with a description of the granule file construction.</a:t>
            </a:r>
            <a:endParaRPr/>
          </a:p>
          <a:p>
            <a:pPr indent="-300037" lvl="2" marL="1371600" rtl="0" algn="l">
              <a:lnSpc>
                <a:spcPct val="115000"/>
              </a:lnSpc>
              <a:spcBef>
                <a:spcPts val="0"/>
              </a:spcBef>
              <a:spcAft>
                <a:spcPts val="0"/>
              </a:spcAft>
              <a:buSzPct val="100000"/>
              <a:buChar char="■"/>
            </a:pPr>
            <a:r>
              <a:rPr lang="en"/>
              <a:t>Sub-fields: Convention (String) and Description(String).</a:t>
            </a:r>
            <a:endParaRPr/>
          </a:p>
          <a:p>
            <a:pPr indent="-311974" lvl="1" marL="914400" rtl="0" algn="l">
              <a:lnSpc>
                <a:spcPct val="115000"/>
              </a:lnSpc>
              <a:spcBef>
                <a:spcPts val="0"/>
              </a:spcBef>
              <a:spcAft>
                <a:spcPts val="0"/>
              </a:spcAft>
              <a:buSzPct val="100000"/>
              <a:buChar char="○"/>
            </a:pPr>
            <a:r>
              <a:rPr lang="en"/>
              <a:t>StrengthsLimitations: used to describe the usefulness, effectiveness, shortcomings of, or reservations about the data or model outputs in the collection and related publications. The Strengths and Limitations field uses the existing UMM-C OnlineResourceType to define the strengths and limitations documentation links. </a:t>
            </a:r>
            <a:endParaRPr/>
          </a:p>
          <a:p>
            <a:pPr indent="-311974" lvl="1" marL="914400" rtl="0" algn="l">
              <a:lnSpc>
                <a:spcPct val="115000"/>
              </a:lnSpc>
              <a:spcBef>
                <a:spcPts val="0"/>
              </a:spcBef>
              <a:spcAft>
                <a:spcPts val="0"/>
              </a:spcAft>
              <a:buSzPct val="100000"/>
              <a:buChar char="○"/>
            </a:pPr>
            <a:r>
              <a:rPr lang="en"/>
              <a:t>TemporalResolution: describes the amount of time needed to revisit and acquire data for the exact same location.</a:t>
            </a:r>
            <a:endParaRPr/>
          </a:p>
          <a:p>
            <a:pPr indent="-300037" lvl="2" marL="1371600" rtl="0" algn="l">
              <a:lnSpc>
                <a:spcPct val="115000"/>
              </a:lnSpc>
              <a:spcBef>
                <a:spcPts val="0"/>
              </a:spcBef>
              <a:spcAft>
                <a:spcPts val="0"/>
              </a:spcAft>
              <a:buSzPct val="100000"/>
              <a:buChar char="■"/>
            </a:pPr>
            <a:r>
              <a:rPr lang="en"/>
              <a:t>Sub-fields: Value(Number) and Unit(Enumeration)</a:t>
            </a:r>
            <a:endParaRPr/>
          </a:p>
          <a:p>
            <a:pPr indent="0" lvl="0" marL="0" rtl="0" algn="l">
              <a:lnSpc>
                <a:spcPct val="110000"/>
              </a:lnSpc>
              <a:spcBef>
                <a:spcPts val="0"/>
              </a:spcBef>
              <a:spcAft>
                <a:spcPts val="0"/>
              </a:spcAft>
              <a:buSzPct val="274285"/>
              <a:buNone/>
            </a:pPr>
            <a:r>
              <a:t/>
            </a:r>
            <a:endParaRPr sz="1400">
              <a:solidFill>
                <a:srgbClr val="333333"/>
              </a:solidFill>
              <a:highlight>
                <a:srgbClr val="FFFFFF"/>
              </a:highlight>
            </a:endParaRPr>
          </a:p>
          <a:p>
            <a:pPr indent="0" lvl="0" marL="0" rtl="0" algn="l">
              <a:lnSpc>
                <a:spcPct val="110000"/>
              </a:lnSpc>
              <a:spcBef>
                <a:spcPts val="800"/>
              </a:spcBef>
              <a:spcAft>
                <a:spcPts val="0"/>
              </a:spcAft>
              <a:buSzPct val="100000"/>
              <a:buNone/>
            </a:pPr>
            <a:r>
              <a:t/>
            </a:r>
            <a:endParaRPr/>
          </a:p>
        </p:txBody>
      </p:sp>
      <p:sp>
        <p:nvSpPr>
          <p:cNvPr id="248" name="Google Shape;248;p13"/>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49" name="Google Shape;249;p13"/>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685800" y="1389650"/>
            <a:ext cx="6074700" cy="13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Arial"/>
              <a:buNone/>
            </a:pPr>
            <a:r>
              <a:rPr lang="en"/>
              <a:t>GCMD Keywords </a:t>
            </a:r>
            <a:endParaRPr/>
          </a:p>
        </p:txBody>
      </p:sp>
      <p:sp>
        <p:nvSpPr>
          <p:cNvPr id="255" name="Google Shape;255;p14"/>
          <p:cNvSpPr txBox="1"/>
          <p:nvPr>
            <p:ph idx="1" type="body"/>
          </p:nvPr>
        </p:nvSpPr>
        <p:spPr>
          <a:xfrm>
            <a:off x="685801" y="2791719"/>
            <a:ext cx="5174100" cy="11250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SzPts val="1500"/>
              <a:buNone/>
            </a:pPr>
            <a:r>
              <a:rPr lang="en"/>
              <a:t>GCMD Keyword Releases, GCMD Keyword Forum, GCMD Keyword Interfaces</a:t>
            </a:r>
            <a:endParaRPr/>
          </a:p>
        </p:txBody>
      </p:sp>
      <p:sp>
        <p:nvSpPr>
          <p:cNvPr id="256" name="Google Shape;256;p14"/>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257" name="Google Shape;257;p14"/>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title"/>
          </p:nvPr>
        </p:nvSpPr>
        <p:spPr>
          <a:xfrm>
            <a:off x="628650" y="7392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GCMD Keywords</a:t>
            </a:r>
            <a:endParaRPr/>
          </a:p>
        </p:txBody>
      </p:sp>
      <p:sp>
        <p:nvSpPr>
          <p:cNvPr id="263" name="Google Shape;263;p15"/>
          <p:cNvSpPr txBox="1"/>
          <p:nvPr>
            <p:ph idx="1" type="body"/>
          </p:nvPr>
        </p:nvSpPr>
        <p:spPr>
          <a:xfrm>
            <a:off x="348725" y="854630"/>
            <a:ext cx="8689200" cy="3510900"/>
          </a:xfrm>
          <a:prstGeom prst="rect">
            <a:avLst/>
          </a:prstGeom>
          <a:noFill/>
          <a:ln>
            <a:noFill/>
          </a:ln>
        </p:spPr>
        <p:txBody>
          <a:bodyPr anchorCtr="0" anchor="t" bIns="34275" lIns="68575" spcFirstLastPara="1" rIns="68575" wrap="square" tIns="34275">
            <a:normAutofit fontScale="70000" lnSpcReduction="10000"/>
          </a:bodyPr>
          <a:lstStyle/>
          <a:p>
            <a:pPr indent="-335280" lvl="0" marL="457200" rtl="0" algn="l">
              <a:lnSpc>
                <a:spcPct val="110000"/>
              </a:lnSpc>
              <a:spcBef>
                <a:spcPts val="0"/>
              </a:spcBef>
              <a:spcAft>
                <a:spcPts val="0"/>
              </a:spcAft>
              <a:buSzPct val="100000"/>
              <a:buChar char="●"/>
            </a:pPr>
            <a:r>
              <a:rPr lang="en"/>
              <a:t>GCMD Keyword Releases:</a:t>
            </a:r>
            <a:endParaRPr/>
          </a:p>
          <a:p>
            <a:pPr indent="-319722" lvl="1" marL="914400" rtl="0" algn="l">
              <a:lnSpc>
                <a:spcPct val="110000"/>
              </a:lnSpc>
              <a:spcBef>
                <a:spcPts val="0"/>
              </a:spcBef>
              <a:spcAft>
                <a:spcPts val="0"/>
              </a:spcAft>
              <a:buSzPct val="148961"/>
              <a:buChar char="○"/>
            </a:pPr>
            <a:r>
              <a:rPr lang="en"/>
              <a:t>All Keyword releases: </a:t>
            </a:r>
            <a:r>
              <a:rPr lang="en" sz="1700" u="sng">
                <a:solidFill>
                  <a:schemeClr val="hlink"/>
                </a:solidFill>
                <a:hlinkClick r:id="rId3"/>
              </a:rPr>
              <a:t>https://wiki.earthdata.nasa.gov/display/ED/Release+Information+for+EOSDIS+Applications#tab-GCMD+Keywords</a:t>
            </a:r>
            <a:endParaRPr sz="1700"/>
          </a:p>
          <a:p>
            <a:pPr indent="-305498" lvl="1" marL="914400" rtl="0" algn="l">
              <a:lnSpc>
                <a:spcPct val="110000"/>
              </a:lnSpc>
              <a:spcBef>
                <a:spcPts val="0"/>
              </a:spcBef>
              <a:spcAft>
                <a:spcPts val="0"/>
              </a:spcAft>
              <a:buSzPct val="82380"/>
              <a:buChar char="○"/>
            </a:pPr>
            <a:r>
              <a:rPr lang="en"/>
              <a:t>8 Keyword releases (Version 16.9 to 17.6) since WGISS-56 with various additions to Science Keywords, Platforms, Instruments, Providers, Projects, Data Format, and Product Level ID</a:t>
            </a:r>
            <a:endParaRPr/>
          </a:p>
          <a:p>
            <a:pPr indent="-335280" lvl="0" marL="457200" rtl="0" algn="l">
              <a:lnSpc>
                <a:spcPct val="110000"/>
              </a:lnSpc>
              <a:spcBef>
                <a:spcPts val="0"/>
              </a:spcBef>
              <a:spcAft>
                <a:spcPts val="0"/>
              </a:spcAft>
              <a:buSzPct val="113065"/>
              <a:buChar char="●"/>
            </a:pPr>
            <a:r>
              <a:rPr lang="en"/>
              <a:t>GCMD Keyword Forum:</a:t>
            </a:r>
            <a:r>
              <a:rPr lang="en">
                <a:solidFill>
                  <a:schemeClr val="hlink"/>
                </a:solidFill>
                <a:uFill>
                  <a:noFill/>
                </a:uFill>
                <a:hlinkClick r:id="rId4"/>
              </a:rPr>
              <a:t> </a:t>
            </a:r>
            <a:r>
              <a:rPr lang="en" sz="2257" u="sng">
                <a:solidFill>
                  <a:schemeClr val="hlink"/>
                </a:solidFill>
                <a:hlinkClick r:id="rId5"/>
              </a:rPr>
              <a:t>https://forum.earthdata.nasa.gov/app.php/tag/GCMD+Keyword</a:t>
            </a:r>
            <a:endParaRPr sz="2257"/>
          </a:p>
          <a:p>
            <a:pPr indent="-321944" lvl="1" marL="914400" rtl="0" algn="l">
              <a:lnSpc>
                <a:spcPct val="110000"/>
              </a:lnSpc>
              <a:spcBef>
                <a:spcPts val="0"/>
              </a:spcBef>
              <a:spcAft>
                <a:spcPts val="0"/>
              </a:spcAft>
              <a:buSzPct val="100000"/>
              <a:buChar char="○"/>
            </a:pPr>
            <a:r>
              <a:rPr lang="en"/>
              <a:t>Forum lets GCMD metadata providers request new or updates to the GCMD Keywords and allows users to provide feedback and comments.</a:t>
            </a:r>
            <a:endParaRPr/>
          </a:p>
          <a:p>
            <a:pPr indent="-321944" lvl="1" marL="914400" rtl="0" algn="l">
              <a:lnSpc>
                <a:spcPct val="110000"/>
              </a:lnSpc>
              <a:spcBef>
                <a:spcPts val="0"/>
              </a:spcBef>
              <a:spcAft>
                <a:spcPts val="0"/>
              </a:spcAft>
              <a:buSzPct val="104937"/>
              <a:buChar char="○"/>
            </a:pPr>
            <a:r>
              <a:rPr lang="en"/>
              <a:t>Forums User Guide:</a:t>
            </a:r>
            <a:r>
              <a:rPr lang="en">
                <a:solidFill>
                  <a:schemeClr val="hlink"/>
                </a:solidFill>
                <a:uFill>
                  <a:noFill/>
                </a:uFill>
                <a:hlinkClick r:id="rId6"/>
              </a:rPr>
              <a:t> </a:t>
            </a:r>
            <a:r>
              <a:rPr lang="en" sz="2050" u="sng">
                <a:solidFill>
                  <a:schemeClr val="hlink"/>
                </a:solidFill>
                <a:hlinkClick r:id="rId7"/>
              </a:rPr>
              <a:t>https://forum.earthdata.nasa.gov/docs/assets/sitedocs/userguide.pdf</a:t>
            </a:r>
            <a:endParaRPr sz="2050">
              <a:solidFill>
                <a:srgbClr val="1155CC"/>
              </a:solidFill>
            </a:endParaRPr>
          </a:p>
          <a:p>
            <a:pPr indent="-335280" lvl="0" marL="457200" rtl="0" algn="l">
              <a:lnSpc>
                <a:spcPct val="110000"/>
              </a:lnSpc>
              <a:spcBef>
                <a:spcPts val="0"/>
              </a:spcBef>
              <a:spcAft>
                <a:spcPts val="0"/>
              </a:spcAft>
              <a:buSzPct val="100000"/>
              <a:buChar char="●"/>
            </a:pPr>
            <a:r>
              <a:rPr lang="en"/>
              <a:t>GCMD Keyword Interfaces: </a:t>
            </a:r>
            <a:endParaRPr/>
          </a:p>
          <a:p>
            <a:pPr indent="-321944" lvl="1" marL="914400" rtl="0" algn="l">
              <a:lnSpc>
                <a:spcPct val="110000"/>
              </a:lnSpc>
              <a:spcBef>
                <a:spcPts val="0"/>
              </a:spcBef>
              <a:spcAft>
                <a:spcPts val="0"/>
              </a:spcAft>
              <a:buSzPct val="100000"/>
              <a:buChar char="○"/>
            </a:pPr>
            <a:r>
              <a:rPr lang="en"/>
              <a:t>All public GCMD Keywords can reviewed using Keyword Viewer or KMS API:</a:t>
            </a:r>
            <a:endParaRPr/>
          </a:p>
          <a:p>
            <a:pPr indent="-308610" lvl="2" marL="1371600" rtl="0" algn="l">
              <a:lnSpc>
                <a:spcPct val="110000"/>
              </a:lnSpc>
              <a:spcBef>
                <a:spcPts val="0"/>
              </a:spcBef>
              <a:spcAft>
                <a:spcPts val="0"/>
              </a:spcAft>
              <a:buSzPct val="100000"/>
              <a:buChar char="■"/>
            </a:pPr>
            <a:r>
              <a:rPr lang="en"/>
              <a:t>Keyword Viewer: </a:t>
            </a:r>
            <a:r>
              <a:rPr lang="en" u="sng">
                <a:solidFill>
                  <a:schemeClr val="hlink"/>
                </a:solidFill>
                <a:hlinkClick r:id="rId8"/>
              </a:rPr>
              <a:t>https://gcmd.earthdata.nasa.gov/KeywordViewer</a:t>
            </a:r>
            <a:endParaRPr/>
          </a:p>
          <a:p>
            <a:pPr indent="-308610" lvl="2" marL="1371600" rtl="0" algn="l">
              <a:lnSpc>
                <a:spcPct val="110000"/>
              </a:lnSpc>
              <a:spcBef>
                <a:spcPts val="0"/>
              </a:spcBef>
              <a:spcAft>
                <a:spcPts val="0"/>
              </a:spcAft>
              <a:buSzPct val="100000"/>
              <a:buChar char="■"/>
            </a:pPr>
            <a:r>
              <a:rPr lang="en"/>
              <a:t>KMS API: </a:t>
            </a:r>
            <a:r>
              <a:rPr lang="en" u="sng">
                <a:solidFill>
                  <a:schemeClr val="hlink"/>
                </a:solidFill>
                <a:hlinkClick r:id="rId9"/>
              </a:rPr>
              <a:t>https://gcmd.earthdata.nasa.gov/kms/</a:t>
            </a:r>
            <a:endParaRPr u="sng">
              <a:solidFill>
                <a:schemeClr val="hlink"/>
              </a:solidFill>
            </a:endParaRPr>
          </a:p>
          <a:p>
            <a:pPr indent="-288200" lvl="3" marL="1828800" rtl="0" algn="l">
              <a:lnSpc>
                <a:spcPct val="110000"/>
              </a:lnSpc>
              <a:spcBef>
                <a:spcPts val="0"/>
              </a:spcBef>
              <a:spcAft>
                <a:spcPts val="0"/>
              </a:spcAft>
              <a:buSzPct val="73858"/>
              <a:buChar char="●"/>
            </a:pPr>
            <a:r>
              <a:rPr lang="en" sz="1814"/>
              <a:t>Example:</a:t>
            </a:r>
            <a:r>
              <a:rPr lang="en" sz="1640">
                <a:solidFill>
                  <a:schemeClr val="hlink"/>
                </a:solidFill>
              </a:rPr>
              <a:t> </a:t>
            </a:r>
            <a:r>
              <a:rPr lang="en" sz="1640" u="sng">
                <a:solidFill>
                  <a:schemeClr val="hlink"/>
                </a:solidFill>
              </a:rPr>
              <a:t>https://gcmd.earthdata.nasa.gov/kms/concepts/concept_scheme/instruments?format=rdf</a:t>
            </a:r>
            <a:endParaRPr sz="1340"/>
          </a:p>
        </p:txBody>
      </p:sp>
      <p:sp>
        <p:nvSpPr>
          <p:cNvPr id="264" name="Google Shape;264;p15"/>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65" name="Google Shape;265;p15"/>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New GCMD Keywords</a:t>
            </a:r>
            <a:endParaRPr/>
          </a:p>
        </p:txBody>
      </p:sp>
      <p:sp>
        <p:nvSpPr>
          <p:cNvPr id="271" name="Google Shape;271;p16"/>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72" name="Google Shape;272;p16"/>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273" name="Google Shape;273;p16"/>
          <p:cNvGraphicFramePr/>
          <p:nvPr/>
        </p:nvGraphicFramePr>
        <p:xfrm>
          <a:off x="525325" y="1049850"/>
          <a:ext cx="3000000" cy="3000000"/>
        </p:xfrm>
        <a:graphic>
          <a:graphicData uri="http://schemas.openxmlformats.org/drawingml/2006/table">
            <a:tbl>
              <a:tblPr>
                <a:noFill/>
                <a:tableStyleId>{F053CFD0-58DC-4C32-84C3-E2F84684A3A8}</a:tableStyleId>
              </a:tblPr>
              <a:tblGrid>
                <a:gridCol w="1846025"/>
                <a:gridCol w="6611325"/>
              </a:tblGrid>
              <a:tr h="372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172B4D"/>
                          </a:solidFill>
                        </a:rPr>
                        <a:t>Keyword Type</a:t>
                      </a:r>
                      <a:endParaRPr b="1"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172B4D"/>
                          </a:solidFill>
                        </a:rPr>
                        <a:t>Keyword Details</a:t>
                      </a:r>
                      <a:endParaRPr b="1"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Data Center</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3">
                            <a:extLst>
                              <a:ext uri="{A12FA001-AC4F-418D-AE19-62706E023703}">
                                <ahyp:hlinkClr val="tx"/>
                              </a:ext>
                            </a:extLst>
                          </a:hlinkClick>
                        </a:rPr>
                        <a:t>BU/ES &gt; Earth and Environment, Boston University</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Data Center</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4">
                            <a:extLst>
                              <a:ext uri="{A12FA001-AC4F-418D-AE19-62706E023703}">
                                <ahyp:hlinkClr val="tx"/>
                              </a:ext>
                            </a:extLst>
                          </a:hlinkClick>
                        </a:rPr>
                        <a:t>UMD/GEOG &gt; Department of Geographical Sciences, University of Maryland</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Data Format</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obs_seq &gt; Observation sequence file format</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Data Format</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5">
                            <a:extLst>
                              <a:ext uri="{A12FA001-AC4F-418D-AE19-62706E023703}">
                                <ahyp:hlinkClr val="tx"/>
                              </a:ext>
                            </a:extLst>
                          </a:hlinkClick>
                        </a:rPr>
                        <a:t>XDMF &gt; eXtensible Data Model and Format</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Instrument</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Mako &gt; Mako Airborne Thermal Infrared Imaging Spectrometer</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Instruments</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6">
                            <a:extLst>
                              <a:ext uri="{A12FA001-AC4F-418D-AE19-62706E023703}">
                                <ahyp:hlinkClr val="tx"/>
                              </a:ext>
                            </a:extLst>
                          </a:hlinkClick>
                        </a:rPr>
                        <a:t>eMAS &gt; Enhanced MODIS Airborne Simulato</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Instruments</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7">
                            <a:extLst>
                              <a:ext uri="{A12FA001-AC4F-418D-AE19-62706E023703}">
                                <ahyp:hlinkClr val="tx"/>
                              </a:ext>
                            </a:extLst>
                          </a:hlinkClick>
                        </a:rPr>
                        <a:t>TP-LIF &gt; Two Photon - Laser Induced Fluorescence</a:t>
                      </a:r>
                      <a:endParaRPr sz="1200" u="none" cap="none" strike="noStrike">
                        <a:solidFill>
                          <a:srgbClr val="172B4D"/>
                        </a:solidFill>
                      </a:endParaRPr>
                    </a:p>
                  </a:txBody>
                  <a:tcPr marT="9525" marB="91425" marR="9525" marL="9525" anchor="b"/>
                </a:tc>
              </a:tr>
              <a:tr h="3727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rPr>
                        <a:t>Instruments</a:t>
                      </a:r>
                      <a:endParaRPr sz="12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172B4D"/>
                          </a:solidFill>
                          <a:uFill>
                            <a:noFill/>
                          </a:uFill>
                          <a:hlinkClick r:id="rId8">
                            <a:extLst>
                              <a:ext uri="{A12FA001-AC4F-418D-AE19-62706E023703}">
                                <ahyp:hlinkClr val="tx"/>
                              </a:ext>
                            </a:extLst>
                          </a:hlinkClick>
                        </a:rPr>
                        <a:t>Airmar Weather Station &gt; Airmar Weather Station</a:t>
                      </a:r>
                      <a:endParaRPr sz="1200" u="none" cap="none" strike="noStrike">
                        <a:solidFill>
                          <a:srgbClr val="172B4D"/>
                        </a:solidFill>
                      </a:endParaRPr>
                    </a:p>
                  </a:txBody>
                  <a:tcPr marT="9525" marB="91425" marR="9525" marL="9525" anchor="b"/>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628650" y="-309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New GCMD Keywords (continue)</a:t>
            </a:r>
            <a:endParaRPr/>
          </a:p>
        </p:txBody>
      </p:sp>
      <p:sp>
        <p:nvSpPr>
          <p:cNvPr id="279" name="Google Shape;279;p17"/>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80" name="Google Shape;280;p17"/>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281" name="Google Shape;281;p17"/>
          <p:cNvGraphicFramePr/>
          <p:nvPr/>
        </p:nvGraphicFramePr>
        <p:xfrm>
          <a:off x="781050" y="657550"/>
          <a:ext cx="3000000" cy="3000000"/>
        </p:xfrm>
        <a:graphic>
          <a:graphicData uri="http://schemas.openxmlformats.org/drawingml/2006/table">
            <a:tbl>
              <a:tblPr>
                <a:noFill/>
                <a:tableStyleId>{F053CFD0-58DC-4C32-84C3-E2F84684A3A8}</a:tableStyleId>
              </a:tblPr>
              <a:tblGrid>
                <a:gridCol w="1214925"/>
                <a:gridCol w="6868975"/>
              </a:tblGrid>
              <a:tr h="2381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72B4D"/>
                          </a:solidFill>
                        </a:rPr>
                        <a:t>Keyword Type</a:t>
                      </a:r>
                      <a:endParaRPr b="1"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72B4D"/>
                          </a:solidFill>
                        </a:rPr>
                        <a:t>Keyword Details</a:t>
                      </a:r>
                      <a:endParaRPr b="1"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Electro-L </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3">
                            <a:extLst>
                              <a:ext uri="{A12FA001-AC4F-418D-AE19-62706E023703}">
                                <ahyp:hlinkClr val="tx"/>
                              </a:ext>
                            </a:extLst>
                          </a:hlinkClick>
                        </a:rPr>
                        <a:t>Feng-Yun-4 &gt; FY-4</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Hai Yang 2</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4">
                            <a:extLst>
                              <a:ext uri="{A12FA001-AC4F-418D-AE19-62706E023703}">
                                <ahyp:hlinkClr val="tx"/>
                              </a:ext>
                            </a:extLst>
                          </a:hlinkClick>
                        </a:rPr>
                        <a:t>Lemur-2 &gt; Low Earth Multi-Use Receiver - 2</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5">
                            <a:extLst>
                              <a:ext uri="{A12FA001-AC4F-418D-AE19-62706E023703}">
                                <ahyp:hlinkClr val="tx"/>
                              </a:ext>
                            </a:extLst>
                          </a:hlinkClick>
                        </a:rPr>
                        <a:t>Meteor-M &gt; Meteor-M-1 Mission</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6">
                            <a:extLst>
                              <a:ext uri="{A12FA001-AC4F-418D-AE19-62706E023703}">
                                <ahyp:hlinkClr val="tx"/>
                              </a:ext>
                            </a:extLst>
                          </a:hlinkClick>
                        </a:rPr>
                        <a:t>Metop-SG &gt; MetOp-Second Generation Program</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7">
                            <a:extLst>
                              <a:ext uri="{A12FA001-AC4F-418D-AE19-62706E023703}">
                                <ahyp:hlinkClr val="tx"/>
                              </a:ext>
                            </a:extLst>
                          </a:hlinkClick>
                        </a:rPr>
                        <a:t>MicroCarb &gt; Carbon Dioxide Monitoring Mission</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8">
                            <a:extLst>
                              <a:ext uri="{A12FA001-AC4F-418D-AE19-62706E023703}">
                                <ahyp:hlinkClr val="tx"/>
                              </a:ext>
                            </a:extLst>
                          </a:hlinkClick>
                        </a:rPr>
                        <a:t>MTG &gt; Meteosat Third Generation</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9">
                            <a:extLst>
                              <a:ext uri="{A12FA001-AC4F-418D-AE19-62706E023703}">
                                <ahyp:hlinkClr val="tx"/>
                              </a:ext>
                            </a:extLst>
                          </a:hlinkClick>
                        </a:rPr>
                        <a:t>SAC-C &gt; Satélite de Aplicaciones Científicas-C</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10">
                            <a:extLst>
                              <a:ext uri="{A12FA001-AC4F-418D-AE19-62706E023703}">
                                <ahyp:hlinkClr val="tx"/>
                              </a:ext>
                            </a:extLst>
                          </a:hlinkClick>
                        </a:rPr>
                        <a:t>RCM-1</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11">
                            <a:extLst>
                              <a:ext uri="{A12FA001-AC4F-418D-AE19-62706E023703}">
                                <ahyp:hlinkClr val="tx"/>
                              </a:ext>
                            </a:extLst>
                          </a:hlinkClick>
                        </a:rPr>
                        <a:t>RCM-2</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12">
                            <a:extLst>
                              <a:ext uri="{A12FA001-AC4F-418D-AE19-62706E023703}">
                                <ahyp:hlinkClr val="tx"/>
                              </a:ext>
                            </a:extLst>
                          </a:hlinkClick>
                        </a:rPr>
                        <a:t>RCM-3</a:t>
                      </a:r>
                      <a:endParaRPr sz="1000" u="none" cap="none" strike="noStrike">
                        <a:solidFill>
                          <a:srgbClr val="172B4D"/>
                        </a:solidFill>
                      </a:endParaRPr>
                    </a:p>
                  </a:txBody>
                  <a:tcPr marT="9525" marB="91425" marR="9525" marL="9525" anchor="b"/>
                </a:tc>
              </a:tr>
              <a:tr h="238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13">
                            <a:extLst>
                              <a:ext uri="{A12FA001-AC4F-418D-AE19-62706E023703}">
                                <ahyp:hlinkClr val="tx"/>
                              </a:ext>
                            </a:extLst>
                          </a:hlinkClick>
                        </a:rPr>
                        <a:t>LPJ-PROSAIL &gt; LPJ-PROSAIL Model</a:t>
                      </a:r>
                      <a:endParaRPr sz="1000" u="none" cap="none" strike="noStrike">
                        <a:solidFill>
                          <a:srgbClr val="172B4D"/>
                        </a:solidFill>
                      </a:endParaRPr>
                    </a:p>
                  </a:txBody>
                  <a:tcPr marT="9525" marB="91425" marR="9525" marL="9525" anchor="b"/>
                </a:tc>
              </a:tr>
              <a:tr h="1966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rPr>
                        <a:t>Platform</a:t>
                      </a:r>
                      <a:endParaRPr sz="10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72B4D"/>
                          </a:solidFill>
                          <a:uFill>
                            <a:noFill/>
                          </a:uFill>
                          <a:hlinkClick r:id="rId14">
                            <a:extLst>
                              <a:ext uri="{A12FA001-AC4F-418D-AE19-62706E023703}">
                                <ahyp:hlinkClr val="tx"/>
                              </a:ext>
                            </a:extLst>
                          </a:hlinkClick>
                        </a:rPr>
                        <a:t>Noah-MP-LSM &gt; Noah-MP Land Surface Model</a:t>
                      </a:r>
                      <a:endParaRPr sz="1000" u="none" cap="none" strike="noStrike">
                        <a:solidFill>
                          <a:srgbClr val="172B4D"/>
                        </a:solidFill>
                      </a:endParaRPr>
                    </a:p>
                  </a:txBody>
                  <a:tcPr marT="9525" marB="91425" marR="9525" marL="9525" anchor="b"/>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type="title"/>
          </p:nvPr>
        </p:nvSpPr>
        <p:spPr>
          <a:xfrm>
            <a:off x="628650" y="-2595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New GCMD Keywords (continue)</a:t>
            </a:r>
            <a:endParaRPr/>
          </a:p>
        </p:txBody>
      </p:sp>
      <p:sp>
        <p:nvSpPr>
          <p:cNvPr id="287" name="Google Shape;287;p18"/>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88" name="Google Shape;288;p18"/>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289" name="Google Shape;289;p18"/>
          <p:cNvGraphicFramePr/>
          <p:nvPr/>
        </p:nvGraphicFramePr>
        <p:xfrm>
          <a:off x="998600" y="467013"/>
          <a:ext cx="3000000" cy="3000000"/>
        </p:xfrm>
        <a:graphic>
          <a:graphicData uri="http://schemas.openxmlformats.org/drawingml/2006/table">
            <a:tbl>
              <a:tblPr>
                <a:noFill/>
                <a:tableStyleId>{F053CFD0-58DC-4C32-84C3-E2F84684A3A8}</a:tableStyleId>
              </a:tblPr>
              <a:tblGrid>
                <a:gridCol w="1383350"/>
                <a:gridCol w="6720625"/>
              </a:tblGrid>
              <a:tr h="238400">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rgbClr val="172B4D"/>
                          </a:solidFill>
                        </a:rPr>
                        <a:t>Keyword Type</a:t>
                      </a:r>
                      <a:endParaRPr b="1"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rgbClr val="172B4D"/>
                          </a:solidFill>
                        </a:rPr>
                        <a:t>Keyword Details</a:t>
                      </a:r>
                      <a:endParaRPr b="1"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NCAR/DART </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GEMx &gt; Geological Earth Mapping Experiment</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CARTA-2005&gt; Costa Rica Airborne Research and Technology Applications 2005</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3">
                            <a:extLst>
                              <a:ext uri="{A12FA001-AC4F-418D-AE19-62706E023703}">
                                <ahyp:hlinkClr val="tx"/>
                              </a:ext>
                            </a:extLst>
                          </a:hlinkClick>
                        </a:rPr>
                        <a:t>MISST &gt; Multi-Sensor Improved Sea Surface Temperature Project</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4">
                            <a:extLst>
                              <a:ext uri="{A12FA001-AC4F-418D-AE19-62706E023703}">
                                <ahyp:hlinkClr val="tx"/>
                              </a:ext>
                            </a:extLst>
                          </a:hlinkClick>
                        </a:rPr>
                        <a:t>TESViS &gt; Terrestrial Ecology Subsetting &amp; Visualization Services</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5">
                            <a:extLst>
                              <a:ext uri="{A12FA001-AC4F-418D-AE19-62706E023703}">
                                <ahyp:hlinkClr val="tx"/>
                              </a:ext>
                            </a:extLst>
                          </a:hlinkClick>
                        </a:rPr>
                        <a:t>MAS_eMAS &gt; MODIS Airborne Simulator (MAS/eMAS) </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6">
                            <a:extLst>
                              <a:ext uri="{A12FA001-AC4F-418D-AE19-62706E023703}">
                                <ahyp:hlinkClr val="tx"/>
                              </a:ext>
                            </a:extLst>
                          </a:hlinkClick>
                        </a:rPr>
                        <a:t>TRACE-A &gt; Transport and Atmospheric Chemistry near the Equator-Atlantic</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7">
                            <a:extLst>
                              <a:ext uri="{A12FA001-AC4F-418D-AE19-62706E023703}">
                                <ahyp:hlinkClr val="tx"/>
                              </a:ext>
                            </a:extLst>
                          </a:hlinkClick>
                        </a:rPr>
                        <a:t>TRACE-P &gt; Transport and Chemical Evolution over the Pacific</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8">
                            <a:extLst>
                              <a:ext uri="{A12FA001-AC4F-418D-AE19-62706E023703}">
                                <ahyp:hlinkClr val="tx"/>
                              </a:ext>
                            </a:extLst>
                          </a:hlinkClick>
                        </a:rPr>
                        <a:t>ABLE-3 &gt; Arctic Boundary Layer Expedition-3</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9">
                            <a:extLst>
                              <a:ext uri="{A12FA001-AC4F-418D-AE19-62706E023703}">
                                <ahyp:hlinkClr val="tx"/>
                              </a:ext>
                            </a:extLst>
                          </a:hlinkClick>
                        </a:rPr>
                        <a:t>CITE-3 &gt; Chemical Instrumentation Test and Evaluation-3</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0">
                            <a:extLst>
                              <a:ext uri="{A12FA001-AC4F-418D-AE19-62706E023703}">
                                <ahyp:hlinkClr val="tx"/>
                              </a:ext>
                            </a:extLst>
                          </a:hlinkClick>
                        </a:rPr>
                        <a:t>PEM-West &gt; Pacific Exploratory Mission-West</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1">
                            <a:extLst>
                              <a:ext uri="{A12FA001-AC4F-418D-AE19-62706E023703}">
                                <ahyp:hlinkClr val="tx"/>
                              </a:ext>
                            </a:extLst>
                          </a:hlinkClick>
                        </a:rPr>
                        <a:t>PEM-Tropics &gt; Pacific Exploratory Mission-Tropics</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2">
                            <a:extLst>
                              <a:ext uri="{A12FA001-AC4F-418D-AE19-62706E023703}">
                                <ahyp:hlinkClr val="tx"/>
                              </a:ext>
                            </a:extLst>
                          </a:hlinkClick>
                        </a:rPr>
                        <a:t>BlueFlux &gt; Blue Carbon Prototype Products for Mangrove Methane and Carbon Dioxide Fluxes</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3">
                            <a:extLst>
                              <a:ext uri="{A12FA001-AC4F-418D-AE19-62706E023703}">
                                <ahyp:hlinkClr val="tx"/>
                              </a:ext>
                            </a:extLst>
                          </a:hlinkClick>
                        </a:rPr>
                        <a:t>BioSCAPe &gt; Biodiversity Survey of the Cape (Updated Definition)</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4">
                            <a:extLst>
                              <a:ext uri="{A12FA001-AC4F-418D-AE19-62706E023703}">
                                <ahyp:hlinkClr val="tx"/>
                              </a:ext>
                            </a:extLst>
                          </a:hlinkClick>
                        </a:rPr>
                        <a:t>LPJ &gt; LPJ Project</a:t>
                      </a:r>
                      <a:endParaRPr sz="900" u="none" cap="none" strike="noStrike">
                        <a:solidFill>
                          <a:srgbClr val="172B4D"/>
                        </a:solidFill>
                      </a:endParaRPr>
                    </a:p>
                  </a:txBody>
                  <a:tcPr marT="9525" marB="91425" marR="9525" marL="9525" anchor="b"/>
                </a:tc>
              </a:tr>
              <a:tr h="238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Project</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5">
                            <a:extLst>
                              <a:ext uri="{A12FA001-AC4F-418D-AE19-62706E023703}">
                                <ahyp:hlinkClr val="tx"/>
                              </a:ext>
                            </a:extLst>
                          </a:hlinkClick>
                        </a:rPr>
                        <a:t>FOCI &gt;  Fisheries-Oceanography Coordinated Investigations</a:t>
                      </a:r>
                      <a:endParaRPr sz="900" u="none" cap="none" strike="noStrike">
                        <a:solidFill>
                          <a:srgbClr val="172B4D"/>
                        </a:solidFill>
                      </a:endParaRPr>
                    </a:p>
                  </a:txBody>
                  <a:tcPr marT="9525" marB="91425" marR="9525" marL="9525"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9"/>
          <p:cNvSpPr txBox="1"/>
          <p:nvPr>
            <p:ph type="title"/>
          </p:nvPr>
        </p:nvSpPr>
        <p:spPr>
          <a:xfrm>
            <a:off x="628650" y="-309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New GCMD Keywords (continue)</a:t>
            </a:r>
            <a:endParaRPr/>
          </a:p>
        </p:txBody>
      </p:sp>
      <p:sp>
        <p:nvSpPr>
          <p:cNvPr id="295" name="Google Shape;295;p19"/>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96" name="Google Shape;296;p19"/>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297" name="Google Shape;297;p19"/>
          <p:cNvGraphicFramePr/>
          <p:nvPr/>
        </p:nvGraphicFramePr>
        <p:xfrm>
          <a:off x="430650" y="809950"/>
          <a:ext cx="3000000" cy="3000000"/>
        </p:xfrm>
        <a:graphic>
          <a:graphicData uri="http://schemas.openxmlformats.org/drawingml/2006/table">
            <a:tbl>
              <a:tblPr>
                <a:noFill/>
                <a:tableStyleId>{F053CFD0-58DC-4C32-84C3-E2F84684A3A8}</a:tableStyleId>
              </a:tblPr>
              <a:tblGrid>
                <a:gridCol w="1510450"/>
                <a:gridCol w="7126700"/>
              </a:tblGrid>
              <a:tr h="168575">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rgbClr val="172B4D"/>
                          </a:solidFill>
                        </a:rPr>
                        <a:t>Keyword Type</a:t>
                      </a:r>
                      <a:endParaRPr b="1"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rgbClr val="172B4D"/>
                          </a:solidFill>
                        </a:rPr>
                        <a:t>Keyword Details</a:t>
                      </a:r>
                      <a:endParaRPr b="1"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Provider</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3">
                            <a:extLst>
                              <a:ext uri="{A12FA001-AC4F-418D-AE19-62706E023703}">
                                <ahyp:hlinkClr val="tx"/>
                              </a:ext>
                            </a:extLst>
                          </a:hlinkClick>
                        </a:rPr>
                        <a:t>CU-Boulder/ECEE &gt; Electrical, Computer &amp; Energy Engineering, University of Colorado, Boulder</a:t>
                      </a:r>
                      <a:endParaRPr sz="900" u="none" cap="none" strike="noStrike">
                        <a:solidFill>
                          <a:srgbClr val="172B4D"/>
                        </a:solidFill>
                      </a:endParaRPr>
                    </a:p>
                  </a:txBody>
                  <a:tcPr marT="9525" marB="91425" marR="9525" marL="9525" anchor="b"/>
                </a:tc>
              </a:tr>
              <a:tr h="220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Provider</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4">
                            <a:extLst>
                              <a:ext uri="{A12FA001-AC4F-418D-AE19-62706E023703}">
                                <ahyp:hlinkClr val="tx"/>
                              </a:ext>
                            </a:extLst>
                          </a:hlinkClick>
                        </a:rPr>
                        <a:t>NASA/GSFC/SED/ESD/BSL &gt; Biospheric Sciences Laboratory, Earth Sciences Division, Science and Exploration Directorate, Goddard Space Flight Center, NASA</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Provider</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5">
                            <a:extLst>
                              <a:ext uri="{A12FA001-AC4F-418D-AE19-62706E023703}">
                                <ahyp:hlinkClr val="tx"/>
                              </a:ext>
                            </a:extLst>
                          </a:hlinkClick>
                        </a:rPr>
                        <a:t>CA/EC/CCB &gt; Climate Change Branch, Environment Canada</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Related URL</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6">
                            <a:extLst>
                              <a:ext uri="{A12FA001-AC4F-418D-AE19-62706E023703}">
                                <ahyp:hlinkClr val="tx"/>
                              </a:ext>
                            </a:extLst>
                          </a:hlinkClick>
                        </a:rPr>
                        <a:t>PublicationURL &gt; VIEW RELATED INFORMATION &gt; DATA PRODUCT SPECIFICATION (Added Definition)</a:t>
                      </a:r>
                      <a:endParaRPr sz="900" u="none" cap="none" strike="noStrike">
                        <a:solidFill>
                          <a:srgbClr val="172B4D"/>
                        </a:solidFill>
                      </a:endParaRPr>
                    </a:p>
                  </a:txBody>
                  <a:tcPr marT="9525" marB="91425" marR="9525" marL="9525" anchor="b"/>
                </a:tc>
              </a:tr>
              <a:tr h="220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Related URL</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7">
                            <a:extLst>
                              <a:ext uri="{A12FA001-AC4F-418D-AE19-62706E023703}">
                                <ahyp:hlinkClr val="tx"/>
                              </a:ext>
                            </a:extLst>
                          </a:hlinkClick>
                        </a:rPr>
                        <a:t>PublicationURL &gt; VIEW RELATED INFORMATION &gt; RELATED ARTICLES</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8">
                            <a:extLst>
                              <a:ext uri="{A12FA001-AC4F-418D-AE19-62706E023703}">
                                <ahyp:hlinkClr val="tx"/>
                              </a:ext>
                            </a:extLst>
                          </a:hlinkClick>
                        </a:rPr>
                        <a:t>CRYOSPHERE &gt; SEA ICE &gt; MELT POND</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9">
                            <a:extLst>
                              <a:ext uri="{A12FA001-AC4F-418D-AE19-62706E023703}">
                                <ahyp:hlinkClr val="tx"/>
                              </a:ext>
                            </a:extLst>
                          </a:hlinkClick>
                        </a:rPr>
                        <a:t>OCEANS &gt; SEA ICE &gt; MELT POND</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0">
                            <a:extLst>
                              <a:ext uri="{A12FA001-AC4F-418D-AE19-62706E023703}">
                                <ahyp:hlinkClr val="tx"/>
                              </a:ext>
                            </a:extLst>
                          </a:hlinkClick>
                        </a:rPr>
                        <a:t>EARTH SCIENCE &gt; LAND SURFACE  &gt; GEOMORPHIC LANDFORMS/PROCESSES &gt; FLUVIAL PROCESSES &gt; SEDIMENTATION  &gt; SEDIMENTARY TEXTURES</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1">
                            <a:extLst>
                              <a:ext uri="{A12FA001-AC4F-418D-AE19-62706E023703}">
                                <ahyp:hlinkClr val="tx"/>
                              </a:ext>
                            </a:extLst>
                          </a:hlinkClick>
                        </a:rPr>
                        <a:t>EARTH SCIENCE &gt; LAND SURFACE  &gt; GEOMORPHIC LANDFORMS/PROCESSES &gt; FLUVIAL PROCESSES &gt; SEDIMENTATION &gt; SEDIMENT THICKNESS</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2">
                            <a:extLst>
                              <a:ext uri="{A12FA001-AC4F-418D-AE19-62706E023703}">
                                <ahyp:hlinkClr val="tx"/>
                              </a:ext>
                            </a:extLst>
                          </a:hlinkClick>
                        </a:rPr>
                        <a:t>EARTH SCIENCE &gt; OCEANS &gt; MARINE SEDIMENTS &gt; SEDIMENT THICKNESS</a:t>
                      </a:r>
                      <a:endParaRPr sz="900" u="none" cap="none" strike="noStrike">
                        <a:solidFill>
                          <a:srgbClr val="172B4D"/>
                        </a:solidFill>
                      </a:endParaRPr>
                    </a:p>
                  </a:txBody>
                  <a:tcPr marT="9525" marB="91425" marR="9525" marL="9525" anchor="b"/>
                </a:tc>
              </a:tr>
              <a:tr h="1685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rPr>
                        <a:t>Science Keyword</a:t>
                      </a:r>
                      <a:endParaRPr sz="900" u="none" cap="none" strike="noStrike">
                        <a:solidFill>
                          <a:srgbClr val="172B4D"/>
                        </a:solidFill>
                      </a:endParaRPr>
                    </a:p>
                  </a:txBody>
                  <a:tcPr marT="9525" marB="91425" marR="9525" marL="9525" anchor="b"/>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72B4D"/>
                          </a:solidFill>
                          <a:uFill>
                            <a:noFill/>
                          </a:uFill>
                          <a:hlinkClick r:id="rId13">
                            <a:extLst>
                              <a:ext uri="{A12FA001-AC4F-418D-AE19-62706E023703}">
                                <ahyp:hlinkClr val="tx"/>
                              </a:ext>
                            </a:extLst>
                          </a:hlinkClick>
                        </a:rPr>
                        <a:t>EARTH SCIENCE &gt; LAND SURFACE &gt; GEOMORPHIC LANDFORMS/PROCESSES &gt; FLUVIAL PROCESSES &gt; SEDIMENTATION &gt; SEDIMENTARY STRUCTURES</a:t>
                      </a:r>
                      <a:endParaRPr sz="900" u="none" cap="none" strike="noStrike">
                        <a:solidFill>
                          <a:srgbClr val="172B4D"/>
                        </a:solidFill>
                      </a:endParaRPr>
                    </a:p>
                  </a:txBody>
                  <a:tcPr marT="9525" marB="91425" marR="9525" marL="9525" anchor="b"/>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ph type="title"/>
          </p:nvPr>
        </p:nvSpPr>
        <p:spPr>
          <a:xfrm>
            <a:off x="628650" y="532698"/>
            <a:ext cx="5909310" cy="735318"/>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Arial"/>
              <a:buNone/>
            </a:pPr>
            <a:r>
              <a:rPr lang="en"/>
              <a:t>Table of Contents</a:t>
            </a:r>
            <a:endParaRPr/>
          </a:p>
        </p:txBody>
      </p:sp>
      <p:sp>
        <p:nvSpPr>
          <p:cNvPr id="148" name="Google Shape;148;p2"/>
          <p:cNvSpPr txBox="1"/>
          <p:nvPr>
            <p:ph idx="1" type="body"/>
          </p:nvPr>
        </p:nvSpPr>
        <p:spPr>
          <a:xfrm>
            <a:off x="628650" y="1369225"/>
            <a:ext cx="8170500" cy="2936100"/>
          </a:xfrm>
          <a:prstGeom prst="rect">
            <a:avLst/>
          </a:prstGeom>
          <a:noFill/>
          <a:ln>
            <a:noFill/>
          </a:ln>
        </p:spPr>
        <p:txBody>
          <a:bodyPr anchorCtr="0" anchor="t" bIns="34275" lIns="68575" spcFirstLastPara="1" rIns="68575" wrap="square" tIns="34275">
            <a:normAutofit/>
          </a:bodyPr>
          <a:lstStyle/>
          <a:p>
            <a:pPr indent="-177800" lvl="0" marL="177800" marR="0" rtl="0" algn="l">
              <a:lnSpc>
                <a:spcPct val="110000"/>
              </a:lnSpc>
              <a:spcBef>
                <a:spcPts val="800"/>
              </a:spcBef>
              <a:spcAft>
                <a:spcPts val="0"/>
              </a:spcAft>
              <a:buSzPts val="2400"/>
              <a:buChar char="•"/>
            </a:pPr>
            <a:r>
              <a:rPr lang="en"/>
              <a:t>CEOS/IDN/CWIC Collaborations</a:t>
            </a:r>
            <a:endParaRPr/>
          </a:p>
          <a:p>
            <a:pPr indent="-177800" lvl="0" marL="177800" marR="0" rtl="0" algn="l">
              <a:lnSpc>
                <a:spcPct val="110000"/>
              </a:lnSpc>
              <a:spcBef>
                <a:spcPts val="800"/>
              </a:spcBef>
              <a:spcAft>
                <a:spcPts val="0"/>
              </a:spcAft>
              <a:buSzPts val="2400"/>
              <a:buChar char="•"/>
            </a:pPr>
            <a:r>
              <a:rPr lang="en"/>
              <a:t>CEOS WGISS ceos.org Updates</a:t>
            </a:r>
            <a:endParaRPr/>
          </a:p>
          <a:p>
            <a:pPr indent="-177800" lvl="0" marL="177800" marR="0" rtl="0" algn="l">
              <a:lnSpc>
                <a:spcPct val="110000"/>
              </a:lnSpc>
              <a:spcBef>
                <a:spcPts val="800"/>
              </a:spcBef>
              <a:spcAft>
                <a:spcPts val="0"/>
              </a:spcAft>
              <a:buSzPts val="2400"/>
              <a:buChar char="•"/>
            </a:pPr>
            <a:r>
              <a:rPr lang="en"/>
              <a:t>UMM Updates</a:t>
            </a:r>
            <a:endParaRPr/>
          </a:p>
          <a:p>
            <a:pPr indent="-177800" lvl="0" marL="177800" marR="0" rtl="0" algn="l">
              <a:lnSpc>
                <a:spcPct val="110000"/>
              </a:lnSpc>
              <a:spcBef>
                <a:spcPts val="800"/>
              </a:spcBef>
              <a:spcAft>
                <a:spcPts val="0"/>
              </a:spcAft>
              <a:buSzPts val="2400"/>
              <a:buChar char="•"/>
            </a:pPr>
            <a:r>
              <a:rPr lang="en"/>
              <a:t>GCMD Keyword</a:t>
            </a:r>
            <a:endParaRPr/>
          </a:p>
          <a:p>
            <a:pPr indent="-177800" lvl="0" marL="177800" marR="0" rtl="0" algn="l">
              <a:lnSpc>
                <a:spcPct val="110000"/>
              </a:lnSpc>
              <a:spcBef>
                <a:spcPts val="800"/>
              </a:spcBef>
              <a:spcAft>
                <a:spcPts val="0"/>
              </a:spcAft>
              <a:buSzPts val="2400"/>
              <a:buChar char="•"/>
            </a:pPr>
            <a:r>
              <a:rPr lang="en"/>
              <a:t>IDN Metrics</a:t>
            </a:r>
            <a:endParaRPr/>
          </a:p>
        </p:txBody>
      </p:sp>
      <p:sp>
        <p:nvSpPr>
          <p:cNvPr id="149" name="Google Shape;149;p2"/>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150" name="Google Shape;150;p2"/>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type="title"/>
          </p:nvPr>
        </p:nvSpPr>
        <p:spPr>
          <a:xfrm>
            <a:off x="685800" y="1389650"/>
            <a:ext cx="6074700" cy="13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Arial"/>
              <a:buNone/>
            </a:pPr>
            <a:r>
              <a:rPr lang="en"/>
              <a:t>IDN Metrics</a:t>
            </a:r>
            <a:endParaRPr/>
          </a:p>
        </p:txBody>
      </p:sp>
      <p:sp>
        <p:nvSpPr>
          <p:cNvPr id="303" name="Google Shape;303;p20"/>
          <p:cNvSpPr txBox="1"/>
          <p:nvPr>
            <p:ph idx="1" type="body"/>
          </p:nvPr>
        </p:nvSpPr>
        <p:spPr>
          <a:xfrm>
            <a:off x="685801" y="2791719"/>
            <a:ext cx="5174100" cy="11250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SzPts val="1500"/>
              <a:buNone/>
            </a:pPr>
            <a:r>
              <a:rPr lang="en"/>
              <a:t>IDN Homepage Usage, IDN Search Portal Usage </a:t>
            </a:r>
            <a:endParaRPr/>
          </a:p>
        </p:txBody>
      </p:sp>
      <p:sp>
        <p:nvSpPr>
          <p:cNvPr id="304" name="Google Shape;304;p20"/>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305" name="Google Shape;305;p20"/>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txBox="1"/>
          <p:nvPr>
            <p:ph type="title"/>
          </p:nvPr>
        </p:nvSpPr>
        <p:spPr>
          <a:xfrm>
            <a:off x="628650" y="257152"/>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00000"/>
              <a:buFont typeface="Arial"/>
              <a:buNone/>
            </a:pPr>
            <a:r>
              <a:t/>
            </a:r>
            <a:endParaRPr/>
          </a:p>
          <a:p>
            <a:pPr indent="0" lvl="0" marL="0" rtl="0" algn="l">
              <a:lnSpc>
                <a:spcPct val="90000"/>
              </a:lnSpc>
              <a:spcBef>
                <a:spcPts val="0"/>
              </a:spcBef>
              <a:spcAft>
                <a:spcPts val="0"/>
              </a:spcAft>
              <a:buSzPct val="47138"/>
              <a:buNone/>
            </a:pPr>
            <a:r>
              <a:rPr lang="en"/>
              <a:t>IDN Homepage Usage (Monthly)</a:t>
            </a:r>
            <a:endParaRPr/>
          </a:p>
          <a:p>
            <a:pPr indent="0" lvl="0" marL="0" rtl="0" algn="l">
              <a:lnSpc>
                <a:spcPct val="90000"/>
              </a:lnSpc>
              <a:spcBef>
                <a:spcPts val="0"/>
              </a:spcBef>
              <a:spcAft>
                <a:spcPts val="0"/>
              </a:spcAft>
              <a:buSzPct val="58700"/>
              <a:buNone/>
            </a:pPr>
            <a:r>
              <a:rPr lang="en" sz="2650"/>
              <a:t>(January 1, 2023 to January 15, 2024)</a:t>
            </a:r>
            <a:endParaRPr sz="2200"/>
          </a:p>
          <a:p>
            <a:pPr indent="0" lvl="0" marL="0" rtl="0" algn="l">
              <a:lnSpc>
                <a:spcPct val="90000"/>
              </a:lnSpc>
              <a:spcBef>
                <a:spcPts val="0"/>
              </a:spcBef>
              <a:spcAft>
                <a:spcPts val="0"/>
              </a:spcAft>
              <a:buClr>
                <a:schemeClr val="accent1"/>
              </a:buClr>
              <a:buSzPct val="150000"/>
              <a:buFont typeface="Arial"/>
              <a:buNone/>
            </a:pPr>
            <a:r>
              <a:rPr lang="en" sz="2200"/>
              <a:t>(</a:t>
            </a:r>
            <a:r>
              <a:rPr lang="en" sz="1750">
                <a:solidFill>
                  <a:schemeClr val="accent4"/>
                </a:solidFill>
                <a:uFill>
                  <a:noFill/>
                </a:uFill>
                <a:hlinkClick r:id="rId3">
                  <a:extLst>
                    <a:ext uri="{A12FA001-AC4F-418D-AE19-62706E023703}">
                      <ahyp:hlinkClr val="tx"/>
                    </a:ext>
                  </a:extLst>
                </a:hlinkClick>
              </a:rPr>
              <a:t>https://idn.ceos.org/</a:t>
            </a:r>
            <a:r>
              <a:rPr lang="en" sz="1750">
                <a:solidFill>
                  <a:schemeClr val="accent4"/>
                </a:solidFill>
              </a:rPr>
              <a:t> - URL will move to https://www.earthdata.nasa.gov/idn</a:t>
            </a:r>
            <a:r>
              <a:rPr lang="en" sz="2200"/>
              <a:t>)</a:t>
            </a:r>
            <a:endParaRPr sz="2200"/>
          </a:p>
        </p:txBody>
      </p:sp>
      <p:sp>
        <p:nvSpPr>
          <p:cNvPr id="311" name="Google Shape;311;p21"/>
          <p:cNvSpPr txBox="1"/>
          <p:nvPr/>
        </p:nvSpPr>
        <p:spPr>
          <a:xfrm>
            <a:off x="3490175" y="3397300"/>
            <a:ext cx="6018900" cy="632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User</a:t>
            </a:r>
            <a:r>
              <a:rPr b="0" i="0" lang="en" sz="1000" u="none" cap="none" strike="noStrike">
                <a:solidFill>
                  <a:srgbClr val="000000"/>
                </a:solidFill>
                <a:latin typeface="Arial"/>
                <a:ea typeface="Arial"/>
                <a:cs typeface="Arial"/>
                <a:sym typeface="Arial"/>
              </a:rPr>
              <a:t>: An individual person browsing the website.</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Sessions</a:t>
            </a:r>
            <a:r>
              <a:rPr b="0" i="0" lang="en" sz="1000" u="none" cap="none" strike="noStrike">
                <a:solidFill>
                  <a:srgbClr val="000000"/>
                </a:solidFill>
                <a:latin typeface="Arial"/>
                <a:ea typeface="Arial"/>
                <a:cs typeface="Arial"/>
                <a:sym typeface="Arial"/>
              </a:rPr>
              <a:t>: A single visit to the website, consisting of one or more pageviews.</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Page Views</a:t>
            </a:r>
            <a:r>
              <a:rPr b="0" i="0" lang="en" sz="1000" u="none" cap="none" strike="noStrike">
                <a:solidFill>
                  <a:srgbClr val="000000"/>
                </a:solidFill>
                <a:latin typeface="Arial"/>
                <a:ea typeface="Arial"/>
                <a:cs typeface="Arial"/>
                <a:sym typeface="Arial"/>
              </a:rPr>
              <a:t>: A pageview is reported when a page has been viewed by a user on the website.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2" name="Google Shape;312;p21"/>
          <p:cNvSpPr txBox="1"/>
          <p:nvPr/>
        </p:nvSpPr>
        <p:spPr>
          <a:xfrm>
            <a:off x="7940100" y="4605175"/>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13" name="Google Shape;313;p21"/>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id="314" name="Google Shape;314;p21"/>
          <p:cNvPicPr preferRelativeResize="0"/>
          <p:nvPr/>
        </p:nvPicPr>
        <p:blipFill rotWithShape="1">
          <a:blip r:embed="rId4">
            <a:alphaModFix/>
          </a:blip>
          <a:srcRect b="1923" l="0" r="1999" t="3297"/>
          <a:stretch/>
        </p:blipFill>
        <p:spPr>
          <a:xfrm>
            <a:off x="398225" y="1757375"/>
            <a:ext cx="8662416" cy="909317"/>
          </a:xfrm>
          <a:prstGeom prst="rect">
            <a:avLst/>
          </a:prstGeom>
          <a:noFill/>
          <a:ln>
            <a:noFill/>
          </a:ln>
        </p:spPr>
      </p:pic>
      <p:sp>
        <p:nvSpPr>
          <p:cNvPr id="315" name="Google Shape;315;p21"/>
          <p:cNvSpPr/>
          <p:nvPr/>
        </p:nvSpPr>
        <p:spPr>
          <a:xfrm>
            <a:off x="8893175" y="2571750"/>
            <a:ext cx="234900" cy="72900"/>
          </a:xfrm>
          <a:prstGeom prst="rect">
            <a:avLst/>
          </a:prstGeom>
          <a:solidFill>
            <a:schemeClr val="lt1"/>
          </a:solidFill>
          <a:ln cap="flat" cmpd="sng" w="9525">
            <a:solidFill>
              <a:schemeClr val="lt1"/>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316" name="Google Shape;316;p21"/>
          <p:cNvSpPr txBox="1"/>
          <p:nvPr/>
        </p:nvSpPr>
        <p:spPr>
          <a:xfrm>
            <a:off x="8547000" y="2479350"/>
            <a:ext cx="597000" cy="1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chemeClr val="dk1"/>
                </a:solidFill>
                <a:latin typeface="Arial"/>
                <a:ea typeface="Arial"/>
                <a:cs typeface="Arial"/>
                <a:sym typeface="Arial"/>
              </a:rPr>
              <a:t>January 2024</a:t>
            </a:r>
            <a:endParaRPr b="0" i="0" sz="500" u="none" cap="none" strike="noStrike">
              <a:solidFill>
                <a:schemeClr val="dk1"/>
              </a:solidFill>
              <a:latin typeface="Arial"/>
              <a:ea typeface="Arial"/>
              <a:cs typeface="Arial"/>
              <a:sym typeface="Arial"/>
            </a:endParaRPr>
          </a:p>
        </p:txBody>
      </p:sp>
      <p:sp>
        <p:nvSpPr>
          <p:cNvPr id="317" name="Google Shape;317;p21"/>
          <p:cNvSpPr/>
          <p:nvPr/>
        </p:nvSpPr>
        <p:spPr>
          <a:xfrm>
            <a:off x="421475" y="2571750"/>
            <a:ext cx="114300" cy="573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1"/>
          <p:cNvSpPr txBox="1"/>
          <p:nvPr/>
        </p:nvSpPr>
        <p:spPr>
          <a:xfrm>
            <a:off x="398225" y="2471713"/>
            <a:ext cx="597000" cy="1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chemeClr val="dk1"/>
                </a:solidFill>
                <a:latin typeface="Arial"/>
                <a:ea typeface="Arial"/>
                <a:cs typeface="Arial"/>
                <a:sym typeface="Arial"/>
              </a:rPr>
              <a:t>January 2023</a:t>
            </a:r>
            <a:endParaRPr b="0" i="0" sz="500" u="none" cap="none" strike="noStrike">
              <a:solidFill>
                <a:schemeClr val="dk1"/>
              </a:solidFill>
              <a:latin typeface="Arial"/>
              <a:ea typeface="Arial"/>
              <a:cs typeface="Arial"/>
              <a:sym typeface="Arial"/>
            </a:endParaRPr>
          </a:p>
        </p:txBody>
      </p:sp>
      <p:graphicFrame>
        <p:nvGraphicFramePr>
          <p:cNvPr id="319" name="Google Shape;319;p21"/>
          <p:cNvGraphicFramePr/>
          <p:nvPr/>
        </p:nvGraphicFramePr>
        <p:xfrm>
          <a:off x="497675" y="3290525"/>
          <a:ext cx="3000000" cy="3000000"/>
        </p:xfrm>
        <a:graphic>
          <a:graphicData uri="http://schemas.openxmlformats.org/drawingml/2006/table">
            <a:tbl>
              <a:tblPr>
                <a:noFill/>
                <a:tableStyleId>{F053CFD0-58DC-4C32-84C3-E2F84684A3A8}</a:tableStyleId>
              </a:tblPr>
              <a:tblGrid>
                <a:gridCol w="1003675"/>
                <a:gridCol w="1003675"/>
                <a:gridCol w="1003675"/>
              </a:tblGrid>
              <a:tr h="316200">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Users</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Sessions</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Pageviews</a:t>
                      </a:r>
                      <a:endParaRPr sz="1100" u="none" cap="none" strike="noStrike"/>
                    </a:p>
                  </a:txBody>
                  <a:tcPr marT="91425" marB="91425" marR="91425" marL="91425"/>
                </a:tc>
              </a:tr>
              <a:tr h="316200">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4,559</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6,782</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222222"/>
                          </a:solidFill>
                          <a:highlight>
                            <a:srgbClr val="FFFFFF"/>
                          </a:highlight>
                          <a:latin typeface="Roboto"/>
                          <a:ea typeface="Roboto"/>
                          <a:cs typeface="Roboto"/>
                          <a:sym typeface="Roboto"/>
                        </a:rPr>
                        <a:t>9,185</a:t>
                      </a:r>
                      <a:endParaRPr sz="1100" u="none" cap="none" strike="noStrike"/>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00000"/>
              <a:buFont typeface="Arial"/>
              <a:buNone/>
            </a:pPr>
            <a:r>
              <a:t/>
            </a:r>
            <a:endParaRPr/>
          </a:p>
          <a:p>
            <a:pPr indent="0" lvl="0" marL="0" rtl="0" algn="l">
              <a:lnSpc>
                <a:spcPct val="90000"/>
              </a:lnSpc>
              <a:spcBef>
                <a:spcPts val="0"/>
              </a:spcBef>
              <a:spcAft>
                <a:spcPts val="0"/>
              </a:spcAft>
              <a:buSzPct val="47138"/>
              <a:buNone/>
            </a:pPr>
            <a:r>
              <a:rPr lang="en"/>
              <a:t>IDN Search Portal Usage (Daily)</a:t>
            </a:r>
            <a:endParaRPr/>
          </a:p>
          <a:p>
            <a:pPr indent="0" lvl="0" marL="0" rtl="0" algn="l">
              <a:lnSpc>
                <a:spcPct val="90000"/>
              </a:lnSpc>
              <a:spcBef>
                <a:spcPts val="0"/>
              </a:spcBef>
              <a:spcAft>
                <a:spcPts val="0"/>
              </a:spcAft>
              <a:buSzPct val="58700"/>
              <a:buNone/>
            </a:pPr>
            <a:r>
              <a:rPr lang="en" sz="2650"/>
              <a:t>(January 1, 2023 to January 15, 2024)</a:t>
            </a:r>
            <a:endParaRPr sz="2200"/>
          </a:p>
          <a:p>
            <a:pPr indent="0" lvl="0" marL="0" rtl="0" algn="l">
              <a:lnSpc>
                <a:spcPct val="90000"/>
              </a:lnSpc>
              <a:spcBef>
                <a:spcPts val="0"/>
              </a:spcBef>
              <a:spcAft>
                <a:spcPts val="0"/>
              </a:spcAft>
              <a:buClr>
                <a:schemeClr val="accent1"/>
              </a:buClr>
              <a:buSzPct val="150000"/>
              <a:buFont typeface="Arial"/>
              <a:buNone/>
            </a:pPr>
            <a:r>
              <a:rPr lang="en" sz="2200"/>
              <a:t>(</a:t>
            </a:r>
            <a:r>
              <a:rPr lang="en" sz="2200">
                <a:solidFill>
                  <a:schemeClr val="hlink"/>
                </a:solidFill>
                <a:uFill>
                  <a:noFill/>
                </a:uFill>
                <a:hlinkClick r:id="rId3"/>
              </a:rPr>
              <a:t>https://search.earthdata.nasa.gov/portal/idn/search</a:t>
            </a:r>
            <a:r>
              <a:rPr lang="en" sz="2200"/>
              <a:t>)</a:t>
            </a:r>
            <a:endParaRPr sz="2200"/>
          </a:p>
        </p:txBody>
      </p:sp>
      <p:sp>
        <p:nvSpPr>
          <p:cNvPr id="325" name="Google Shape;325;p22"/>
          <p:cNvSpPr txBox="1"/>
          <p:nvPr/>
        </p:nvSpPr>
        <p:spPr>
          <a:xfrm>
            <a:off x="3904075" y="3778825"/>
            <a:ext cx="5524200" cy="53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User</a:t>
            </a:r>
            <a:r>
              <a:rPr b="0" i="0" lang="en" sz="900" u="none" cap="none" strike="noStrike">
                <a:solidFill>
                  <a:schemeClr val="dk1"/>
                </a:solidFill>
                <a:latin typeface="Arial"/>
                <a:ea typeface="Arial"/>
                <a:cs typeface="Arial"/>
                <a:sym typeface="Arial"/>
              </a:rPr>
              <a:t>: A</a:t>
            </a:r>
            <a:r>
              <a:rPr b="0" i="0" lang="en" sz="900" u="none" cap="none" strike="noStrike">
                <a:solidFill>
                  <a:srgbClr val="000000"/>
                </a:solidFill>
                <a:latin typeface="Arial"/>
                <a:ea typeface="Arial"/>
                <a:cs typeface="Arial"/>
                <a:sym typeface="Arial"/>
              </a:rPr>
              <a:t>n individual person browsing the website.</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Sessions</a:t>
            </a:r>
            <a:r>
              <a:rPr b="0" i="0" lang="en" sz="900" u="none" cap="none" strike="noStrike">
                <a:solidFill>
                  <a:srgbClr val="274E13"/>
                </a:solidFill>
                <a:latin typeface="Arial"/>
                <a:ea typeface="Arial"/>
                <a:cs typeface="Arial"/>
                <a:sym typeface="Arial"/>
              </a:rPr>
              <a:t>:</a:t>
            </a:r>
            <a:r>
              <a:rPr b="0" i="0" lang="en" sz="900" u="none" cap="none" strike="noStrike">
                <a:solidFill>
                  <a:srgbClr val="000000"/>
                </a:solidFill>
                <a:latin typeface="Arial"/>
                <a:ea typeface="Arial"/>
                <a:cs typeface="Arial"/>
                <a:sym typeface="Arial"/>
              </a:rPr>
              <a:t> A single visit to the website, consisting of one or more pageviews.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Page Views</a:t>
            </a:r>
            <a:r>
              <a:rPr b="0" i="0" lang="en" sz="900" u="none" cap="none" strike="noStrike">
                <a:solidFill>
                  <a:srgbClr val="000000"/>
                </a:solidFill>
                <a:latin typeface="Arial"/>
                <a:ea typeface="Arial"/>
                <a:cs typeface="Arial"/>
                <a:sym typeface="Arial"/>
              </a:rPr>
              <a:t>: A pageview is reported when a page has been viewed by a user on the website.</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26" name="Google Shape;326;p22"/>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27" name="Google Shape;327;p22"/>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id="328" name="Google Shape;328;p22"/>
          <p:cNvPicPr preferRelativeResize="0"/>
          <p:nvPr/>
        </p:nvPicPr>
        <p:blipFill rotWithShape="1">
          <a:blip r:embed="rId4">
            <a:alphaModFix/>
          </a:blip>
          <a:srcRect b="0" l="773" r="0" t="2922"/>
          <a:stretch/>
        </p:blipFill>
        <p:spPr>
          <a:xfrm>
            <a:off x="524325" y="1523075"/>
            <a:ext cx="8595302" cy="2302450"/>
          </a:xfrm>
          <a:prstGeom prst="rect">
            <a:avLst/>
          </a:prstGeom>
          <a:noFill/>
          <a:ln>
            <a:noFill/>
          </a:ln>
        </p:spPr>
      </p:pic>
      <p:graphicFrame>
        <p:nvGraphicFramePr>
          <p:cNvPr id="329" name="Google Shape;329;p22"/>
          <p:cNvGraphicFramePr/>
          <p:nvPr/>
        </p:nvGraphicFramePr>
        <p:xfrm>
          <a:off x="900375" y="3829075"/>
          <a:ext cx="3000000" cy="3000000"/>
        </p:xfrm>
        <a:graphic>
          <a:graphicData uri="http://schemas.openxmlformats.org/drawingml/2006/table">
            <a:tbl>
              <a:tblPr>
                <a:noFill/>
                <a:tableStyleId>{F053CFD0-58DC-4C32-84C3-E2F84684A3A8}</a:tableStyleId>
              </a:tblPr>
              <a:tblGrid>
                <a:gridCol w="910750"/>
                <a:gridCol w="910750"/>
                <a:gridCol w="910750"/>
              </a:tblGrid>
              <a:tr h="101600">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rgbClr val="222222"/>
                          </a:solidFill>
                          <a:highlight>
                            <a:srgbClr val="FFFFFF"/>
                          </a:highlight>
                          <a:latin typeface="Roboto"/>
                          <a:ea typeface="Roboto"/>
                          <a:cs typeface="Roboto"/>
                          <a:sym typeface="Roboto"/>
                        </a:rPr>
                        <a:t>Sessions</a:t>
                      </a:r>
                      <a:endParaRPr sz="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rgbClr val="222222"/>
                          </a:solidFill>
                          <a:highlight>
                            <a:srgbClr val="FFFFFF"/>
                          </a:highlight>
                          <a:latin typeface="Roboto"/>
                          <a:ea typeface="Roboto"/>
                          <a:cs typeface="Roboto"/>
                          <a:sym typeface="Roboto"/>
                        </a:rPr>
                        <a:t>Users</a:t>
                      </a:r>
                      <a:endParaRPr sz="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rgbClr val="222222"/>
                          </a:solidFill>
                          <a:highlight>
                            <a:srgbClr val="FFFFFF"/>
                          </a:highlight>
                          <a:latin typeface="Roboto"/>
                          <a:ea typeface="Roboto"/>
                          <a:cs typeface="Roboto"/>
                          <a:sym typeface="Roboto"/>
                        </a:rPr>
                        <a:t>Views</a:t>
                      </a:r>
                      <a:endParaRPr sz="800" u="none" cap="none" strike="noStrike"/>
                    </a:p>
                  </a:txBody>
                  <a:tcPr marT="91425" marB="91425" marR="91425" marL="91425"/>
                </a:tc>
              </a:tr>
              <a:tr h="101600">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rgbClr val="222222"/>
                          </a:solidFill>
                          <a:highlight>
                            <a:srgbClr val="FFFFFF"/>
                          </a:highlight>
                          <a:latin typeface="Roboto"/>
                          <a:ea typeface="Roboto"/>
                          <a:cs typeface="Roboto"/>
                          <a:sym typeface="Roboto"/>
                        </a:rPr>
                        <a:t>11,208</a:t>
                      </a:r>
                      <a:endParaRPr sz="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rgbClr val="222222"/>
                          </a:solidFill>
                          <a:highlight>
                            <a:srgbClr val="FFFFFF"/>
                          </a:highlight>
                          <a:latin typeface="Roboto"/>
                          <a:ea typeface="Roboto"/>
                          <a:cs typeface="Roboto"/>
                          <a:sym typeface="Roboto"/>
                        </a:rPr>
                        <a:t>7,712</a:t>
                      </a:r>
                      <a:endParaRPr sz="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en" sz="800" u="none" cap="none" strike="noStrike">
                          <a:solidFill>
                            <a:schemeClr val="dk1"/>
                          </a:solidFill>
                        </a:rPr>
                        <a:t>111,216</a:t>
                      </a:r>
                      <a:endParaRPr sz="800" u="none" cap="none" strike="noStrike"/>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ph type="title"/>
          </p:nvPr>
        </p:nvSpPr>
        <p:spPr>
          <a:xfrm>
            <a:off x="628650" y="-30956"/>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00000"/>
              <a:buFont typeface="Arial"/>
              <a:buNone/>
            </a:pPr>
            <a:r>
              <a:t/>
            </a:r>
            <a:endParaRPr/>
          </a:p>
          <a:p>
            <a:pPr indent="0" lvl="0" marL="0" rtl="0" algn="l">
              <a:lnSpc>
                <a:spcPct val="90000"/>
              </a:lnSpc>
              <a:spcBef>
                <a:spcPts val="0"/>
              </a:spcBef>
              <a:spcAft>
                <a:spcPts val="0"/>
              </a:spcAft>
              <a:buSzPct val="47138"/>
              <a:buNone/>
            </a:pPr>
            <a:r>
              <a:rPr lang="en"/>
              <a:t>IDN Search Portal Usage (continue)</a:t>
            </a:r>
            <a:endParaRPr/>
          </a:p>
          <a:p>
            <a:pPr indent="0" lvl="0" marL="0" rtl="0" algn="l">
              <a:lnSpc>
                <a:spcPct val="90000"/>
              </a:lnSpc>
              <a:spcBef>
                <a:spcPts val="0"/>
              </a:spcBef>
              <a:spcAft>
                <a:spcPts val="0"/>
              </a:spcAft>
              <a:buSzPct val="58700"/>
              <a:buNone/>
            </a:pPr>
            <a:r>
              <a:rPr lang="en" sz="2650"/>
              <a:t>(January 1, 2023 to January 15, 2024)</a:t>
            </a:r>
            <a:endParaRPr sz="2200"/>
          </a:p>
          <a:p>
            <a:pPr indent="0" lvl="0" marL="0" rtl="0" algn="l">
              <a:lnSpc>
                <a:spcPct val="90000"/>
              </a:lnSpc>
              <a:spcBef>
                <a:spcPts val="0"/>
              </a:spcBef>
              <a:spcAft>
                <a:spcPts val="0"/>
              </a:spcAft>
              <a:buClr>
                <a:schemeClr val="accent1"/>
              </a:buClr>
              <a:buSzPct val="150000"/>
              <a:buFont typeface="Arial"/>
              <a:buNone/>
            </a:pPr>
            <a:r>
              <a:rPr lang="en" sz="2200"/>
              <a:t>(</a:t>
            </a:r>
            <a:r>
              <a:rPr lang="en" sz="2200">
                <a:solidFill>
                  <a:schemeClr val="hlink"/>
                </a:solidFill>
                <a:uFill>
                  <a:noFill/>
                </a:uFill>
                <a:hlinkClick r:id="rId3"/>
              </a:rPr>
              <a:t>https://search.earthdata.nasa.gov/portal/idn/search</a:t>
            </a:r>
            <a:r>
              <a:rPr lang="en" sz="2200"/>
              <a:t>)</a:t>
            </a:r>
            <a:endParaRPr sz="2200"/>
          </a:p>
        </p:txBody>
      </p:sp>
      <p:graphicFrame>
        <p:nvGraphicFramePr>
          <p:cNvPr id="335" name="Google Shape;335;p23"/>
          <p:cNvGraphicFramePr/>
          <p:nvPr/>
        </p:nvGraphicFramePr>
        <p:xfrm>
          <a:off x="1063575" y="1229775"/>
          <a:ext cx="3000000" cy="3000000"/>
        </p:xfrm>
        <a:graphic>
          <a:graphicData uri="http://schemas.openxmlformats.org/drawingml/2006/table">
            <a:tbl>
              <a:tblPr>
                <a:noFill/>
                <a:tableStyleId>{F053CFD0-58DC-4C32-84C3-E2F84684A3A8}</a:tableStyleId>
              </a:tblPr>
              <a:tblGrid>
                <a:gridCol w="3577575"/>
                <a:gridCol w="1233475"/>
                <a:gridCol w="1401925"/>
                <a:gridCol w="1139500"/>
              </a:tblGrid>
              <a:tr h="243475">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Page</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Sessions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Views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Users</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/portal/idn/search</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8286</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34786</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7214</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/portal/idn/search/granules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2671</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69869</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697</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/portal/idn/projects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45</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3939</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34</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/portal/idn/search/granules/collection-details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73</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863</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51</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/portal/idn/search/granules/granule-details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10</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681</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9</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/portal/idn/downloads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143</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983</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1042</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/portal/idn/preferences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4</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20</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4</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/portal/idn/contact_info</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24</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/portal/idn/subscriptions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10</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10</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11</a:t>
                      </a:r>
                      <a:endParaRPr b="1" sz="1100" u="none" cap="none" strike="noStrike">
                        <a:latin typeface="Calibri"/>
                        <a:ea typeface="Calibri"/>
                        <a:cs typeface="Calibri"/>
                        <a:sym typeface="Calibri"/>
                      </a:endParaRPr>
                    </a:p>
                  </a:txBody>
                  <a:tcPr marT="9525" marB="91425" marR="9525" marL="9525" anchor="b"/>
                </a:tc>
              </a:tr>
              <a:tr h="243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/portal/idn/search/granules/subscriptions</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7</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32</a:t>
                      </a:r>
                      <a:endParaRPr b="1" sz="1100" u="none" cap="none" strike="noStrike">
                        <a:latin typeface="Calibri"/>
                        <a:ea typeface="Calibri"/>
                        <a:cs typeface="Calibri"/>
                        <a:sym typeface="Calibri"/>
                      </a:endParaRPr>
                    </a:p>
                  </a:txBody>
                  <a:tcPr marT="9525" marB="91425" marR="9525" marL="9525" anchor="b"/>
                </a:tc>
                <a:tc>
                  <a:txBody>
                    <a:bodyPr/>
                    <a:lstStyle/>
                    <a:p>
                      <a:pPr indent="0" lvl="0" marL="0" marR="0" rtl="0" algn="r">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7</a:t>
                      </a:r>
                      <a:endParaRPr b="1" sz="1100" u="none" cap="none" strike="noStrike">
                        <a:latin typeface="Calibri"/>
                        <a:ea typeface="Calibri"/>
                        <a:cs typeface="Calibri"/>
                        <a:sym typeface="Calibri"/>
                      </a:endParaRPr>
                    </a:p>
                  </a:txBody>
                  <a:tcPr marT="9525" marB="91425" marR="9525" marL="9525" anchor="b"/>
                </a:tc>
              </a:tr>
            </a:tbl>
          </a:graphicData>
        </a:graphic>
      </p:graphicFrame>
      <p:sp>
        <p:nvSpPr>
          <p:cNvPr id="336" name="Google Shape;336;p23"/>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37" name="Google Shape;337;p23"/>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00000"/>
              <a:buFont typeface="Arial"/>
              <a:buNone/>
            </a:pPr>
            <a:r>
              <a:t/>
            </a:r>
            <a:endParaRPr/>
          </a:p>
          <a:p>
            <a:pPr indent="0" lvl="0" marL="0" rtl="0" algn="l">
              <a:lnSpc>
                <a:spcPct val="90000"/>
              </a:lnSpc>
              <a:spcBef>
                <a:spcPts val="0"/>
              </a:spcBef>
              <a:spcAft>
                <a:spcPts val="0"/>
              </a:spcAft>
              <a:buSzPct val="47138"/>
              <a:buNone/>
            </a:pPr>
            <a:r>
              <a:rPr lang="en"/>
              <a:t>Draft MMT Usage</a:t>
            </a:r>
            <a:endParaRPr>
              <a:solidFill>
                <a:srgbClr val="FF0000"/>
              </a:solidFill>
            </a:endParaRPr>
          </a:p>
          <a:p>
            <a:pPr indent="0" lvl="0" marL="0" rtl="0" algn="l">
              <a:lnSpc>
                <a:spcPct val="90000"/>
              </a:lnSpc>
              <a:spcBef>
                <a:spcPts val="0"/>
              </a:spcBef>
              <a:spcAft>
                <a:spcPts val="0"/>
              </a:spcAft>
              <a:buSzPct val="58700"/>
              <a:buNone/>
            </a:pPr>
            <a:r>
              <a:rPr lang="en" sz="2650"/>
              <a:t>(August 15, 2023 to January 31, 2023)</a:t>
            </a:r>
            <a:endParaRPr sz="2200">
              <a:solidFill>
                <a:schemeClr val="accent4"/>
              </a:solidFill>
            </a:endParaRPr>
          </a:p>
          <a:p>
            <a:pPr indent="0" lvl="0" marL="0" rtl="0" algn="l">
              <a:lnSpc>
                <a:spcPct val="90000"/>
              </a:lnSpc>
              <a:spcBef>
                <a:spcPts val="0"/>
              </a:spcBef>
              <a:spcAft>
                <a:spcPts val="0"/>
              </a:spcAft>
              <a:buClr>
                <a:schemeClr val="accent1"/>
              </a:buClr>
              <a:buSzPct val="150000"/>
              <a:buFont typeface="Arial"/>
              <a:buNone/>
            </a:pPr>
            <a:r>
              <a:rPr lang="en" sz="2200">
                <a:solidFill>
                  <a:srgbClr val="1C4587"/>
                </a:solidFill>
              </a:rPr>
              <a:t>(</a:t>
            </a:r>
            <a:r>
              <a:rPr lang="en" sz="2200" u="sng">
                <a:solidFill>
                  <a:srgbClr val="1C4587"/>
                </a:solidFill>
                <a:hlinkClick r:id="rId3">
                  <a:extLst>
                    <a:ext uri="{A12FA001-AC4F-418D-AE19-62706E023703}">
                      <ahyp:hlinkClr val="tx"/>
                    </a:ext>
                  </a:extLst>
                </a:hlinkClick>
              </a:rPr>
              <a:t>https://draftmmt.earthdata.nasa.gov</a:t>
            </a:r>
            <a:r>
              <a:rPr lang="en" sz="2200"/>
              <a:t>)</a:t>
            </a:r>
            <a:endParaRPr sz="2200"/>
          </a:p>
        </p:txBody>
      </p:sp>
      <p:graphicFrame>
        <p:nvGraphicFramePr>
          <p:cNvPr id="343" name="Google Shape;343;p24"/>
          <p:cNvGraphicFramePr/>
          <p:nvPr/>
        </p:nvGraphicFramePr>
        <p:xfrm>
          <a:off x="755900" y="3106400"/>
          <a:ext cx="3000000" cy="3000000"/>
        </p:xfrm>
        <a:graphic>
          <a:graphicData uri="http://schemas.openxmlformats.org/drawingml/2006/table">
            <a:tbl>
              <a:tblPr>
                <a:noFill/>
                <a:tableStyleId>{F053CFD0-58DC-4C32-84C3-E2F84684A3A8}</a:tableStyleId>
              </a:tblPr>
              <a:tblGrid>
                <a:gridCol w="3775600"/>
                <a:gridCol w="1301750"/>
                <a:gridCol w="1479525"/>
                <a:gridCol w="1202575"/>
              </a:tblGrid>
              <a:tr h="2434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dk1"/>
                          </a:solidFill>
                        </a:rPr>
                        <a:t>Created</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dk1"/>
                          </a:solidFill>
                        </a:rPr>
                        <a:t>Submitted</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dk1"/>
                          </a:solidFill>
                        </a:rPr>
                        <a:t>Approved</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r>
              <a:tr h="243475">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rPr>
                        <a:t>New Draft Proposals</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86</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79</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77</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r>
              <a:tr h="243475">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rPr>
                        <a:t>Update Collections</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1E8"/>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26</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1E8"/>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26</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1E8"/>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chemeClr val="dk1"/>
                          </a:solidFill>
                        </a:rPr>
                        <a:t>11</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1E8"/>
                    </a:solidFill>
                  </a:tcPr>
                </a:tc>
              </a:tr>
            </a:tbl>
          </a:graphicData>
        </a:graphic>
      </p:graphicFrame>
      <p:graphicFrame>
        <p:nvGraphicFramePr>
          <p:cNvPr id="344" name="Google Shape;344;p24"/>
          <p:cNvGraphicFramePr/>
          <p:nvPr/>
        </p:nvGraphicFramePr>
        <p:xfrm>
          <a:off x="755925" y="2031500"/>
          <a:ext cx="3000000" cy="3000000"/>
        </p:xfrm>
        <a:graphic>
          <a:graphicData uri="http://schemas.openxmlformats.org/drawingml/2006/table">
            <a:tbl>
              <a:tblPr>
                <a:noFill/>
                <a:tableStyleId>{F053CFD0-58DC-4C32-84C3-E2F84684A3A8}</a:tableStyleId>
              </a:tblPr>
              <a:tblGrid>
                <a:gridCol w="1949750"/>
                <a:gridCol w="1953325"/>
                <a:gridCol w="1936900"/>
              </a:tblGrid>
              <a:tr h="243475">
                <a:tc>
                  <a:txBody>
                    <a:bodyPr/>
                    <a:lstStyle/>
                    <a:p>
                      <a:pPr indent="0" lvl="0" marL="0" marR="0" rtl="0" algn="l">
                        <a:lnSpc>
                          <a:spcPct val="115000"/>
                        </a:lnSpc>
                        <a:spcBef>
                          <a:spcPts val="0"/>
                        </a:spcBef>
                        <a:spcAft>
                          <a:spcPts val="0"/>
                        </a:spcAft>
                        <a:buClr>
                          <a:srgbClr val="000000"/>
                        </a:buClr>
                        <a:buSzPts val="1400"/>
                        <a:buFont typeface="Arial"/>
                        <a:buNone/>
                      </a:pPr>
                      <a:r>
                        <a:rPr b="1" lang="en" sz="1400" u="none" cap="none" strike="noStrike">
                          <a:solidFill>
                            <a:schemeClr val="dk1"/>
                          </a:solidFill>
                        </a:rPr>
                        <a:t>User</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 sz="1400" u="none" cap="none" strike="noStrike">
                          <a:solidFill>
                            <a:schemeClr val="dk1"/>
                          </a:solidFill>
                        </a:rPr>
                        <a:t>Unique Login</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 sz="1400" u="none" cap="none" strike="noStrike">
                          <a:solidFill>
                            <a:schemeClr val="dk1"/>
                          </a:solidFill>
                        </a:rPr>
                        <a:t>Total Logins</a:t>
                      </a:r>
                      <a:endParaRPr b="1"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AB40"/>
                    </a:solidFill>
                  </a:tcPr>
                </a:tc>
              </a:tr>
              <a:tr h="243475">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rPr>
                        <a:t>Metadata Authors</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rPr>
                        <a:t>6</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rPr>
                        <a:t>47</a:t>
                      </a:r>
                      <a:endParaRPr sz="1400" u="none" cap="none" strike="noStrike">
                        <a:solidFill>
                          <a:schemeClr val="dk1"/>
                        </a:solidFill>
                      </a:endParaRPr>
                    </a:p>
                  </a:txBody>
                  <a:tcPr marT="34300" marB="34300"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E2CE"/>
                    </a:solidFill>
                  </a:tcPr>
                </a:tc>
              </a:tr>
            </a:tbl>
          </a:graphicData>
        </a:graphic>
      </p:graphicFrame>
      <p:sp>
        <p:nvSpPr>
          <p:cNvPr id="345" name="Google Shape;345;p24"/>
          <p:cNvSpPr txBox="1"/>
          <p:nvPr/>
        </p:nvSpPr>
        <p:spPr>
          <a:xfrm>
            <a:off x="679725" y="1541025"/>
            <a:ext cx="5873100" cy="35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1C4587"/>
                </a:solidFill>
                <a:latin typeface="Arial"/>
                <a:ea typeface="Arial"/>
                <a:cs typeface="Arial"/>
                <a:sym typeface="Arial"/>
              </a:rPr>
              <a:t>MMT Usage from August 15, 2023 to January 21, 2024.</a:t>
            </a:r>
            <a:endParaRPr b="0" i="0" sz="1400" u="none" cap="none" strike="noStrike">
              <a:solidFill>
                <a:srgbClr val="1C4587"/>
              </a:solidFill>
              <a:latin typeface="Arial"/>
              <a:ea typeface="Arial"/>
              <a:cs typeface="Arial"/>
              <a:sym typeface="Arial"/>
            </a:endParaRPr>
          </a:p>
        </p:txBody>
      </p:sp>
      <p:sp>
        <p:nvSpPr>
          <p:cNvPr id="346" name="Google Shape;346;p24"/>
          <p:cNvSpPr txBox="1"/>
          <p:nvPr/>
        </p:nvSpPr>
        <p:spPr>
          <a:xfrm>
            <a:off x="679725" y="2636550"/>
            <a:ext cx="5873100" cy="35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1C4587"/>
                </a:solidFill>
                <a:latin typeface="Arial"/>
                <a:ea typeface="Arial"/>
                <a:cs typeface="Arial"/>
                <a:sym typeface="Arial"/>
              </a:rPr>
              <a:t>Break down of Drafts created, submitted, and approved.</a:t>
            </a:r>
            <a:endParaRPr b="0" i="0" sz="1800" u="none" cap="none" strike="noStrike">
              <a:solidFill>
                <a:srgbClr val="1C4587"/>
              </a:solidFill>
              <a:latin typeface="Arial"/>
              <a:ea typeface="Arial"/>
              <a:cs typeface="Arial"/>
              <a:sym typeface="Arial"/>
            </a:endParaRPr>
          </a:p>
        </p:txBody>
      </p:sp>
      <p:sp>
        <p:nvSpPr>
          <p:cNvPr id="347" name="Google Shape;347;p24"/>
          <p:cNvSpPr txBox="1"/>
          <p:nvPr/>
        </p:nvSpPr>
        <p:spPr>
          <a:xfrm>
            <a:off x="679725" y="3952250"/>
            <a:ext cx="8208900" cy="35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1C4587"/>
                </a:solidFill>
                <a:latin typeface="Arial"/>
                <a:ea typeface="Arial"/>
                <a:cs typeface="Arial"/>
                <a:sym typeface="Arial"/>
              </a:rPr>
              <a:t>Draft MMT will only save unsubmitted collection metadata for 30 days.</a:t>
            </a:r>
            <a:endParaRPr b="0" i="0" sz="1800" u="none" cap="none" strike="noStrike">
              <a:solidFill>
                <a:srgbClr val="1C4587"/>
              </a:solidFill>
              <a:latin typeface="Arial"/>
              <a:ea typeface="Arial"/>
              <a:cs typeface="Arial"/>
              <a:sym typeface="Arial"/>
            </a:endParaRPr>
          </a:p>
        </p:txBody>
      </p:sp>
      <p:sp>
        <p:nvSpPr>
          <p:cNvPr id="348" name="Google Shape;348;p24"/>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49" name="Google Shape;349;p24"/>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5"/>
          <p:cNvSpPr txBox="1"/>
          <p:nvPr>
            <p:ph type="title"/>
          </p:nvPr>
        </p:nvSpPr>
        <p:spPr>
          <a:xfrm>
            <a:off x="1337656" y="817720"/>
            <a:ext cx="6324600" cy="14490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lt1"/>
              </a:buClr>
              <a:buSzPct val="100000"/>
              <a:buFont typeface="Arial"/>
              <a:buNone/>
            </a:pPr>
            <a:r>
              <a:rPr lang="en"/>
              <a:t>Thank You</a:t>
            </a:r>
            <a:endParaRPr/>
          </a:p>
          <a:p>
            <a:pPr indent="0" lvl="0" marL="0" rtl="0" algn="ctr">
              <a:lnSpc>
                <a:spcPct val="90000"/>
              </a:lnSpc>
              <a:spcBef>
                <a:spcPts val="0"/>
              </a:spcBef>
              <a:spcAft>
                <a:spcPts val="0"/>
              </a:spcAft>
              <a:buClr>
                <a:schemeClr val="lt1"/>
              </a:buClr>
              <a:buSzPct val="100000"/>
              <a:buFont typeface="Arial"/>
              <a:buNone/>
            </a:pPr>
            <a:r>
              <a:t/>
            </a:r>
            <a:endParaRPr/>
          </a:p>
          <a:p>
            <a:pPr indent="0" lvl="0" marL="0" rtl="0" algn="ctr">
              <a:lnSpc>
                <a:spcPct val="90000"/>
              </a:lnSpc>
              <a:spcBef>
                <a:spcPts val="0"/>
              </a:spcBef>
              <a:spcAft>
                <a:spcPts val="0"/>
              </a:spcAft>
              <a:buClr>
                <a:schemeClr val="lt1"/>
              </a:buClr>
              <a:buSzPct val="100000"/>
              <a:buFont typeface="Arial"/>
              <a:buNone/>
            </a:pPr>
            <a:r>
              <a:rPr lang="en"/>
              <a:t>Any Questions?</a:t>
            </a:r>
            <a:br>
              <a:rPr lang="en"/>
            </a:br>
            <a:endParaRPr/>
          </a:p>
        </p:txBody>
      </p:sp>
      <p:grpSp>
        <p:nvGrpSpPr>
          <p:cNvPr id="355" name="Google Shape;355;p25"/>
          <p:cNvGrpSpPr/>
          <p:nvPr/>
        </p:nvGrpSpPr>
        <p:grpSpPr>
          <a:xfrm>
            <a:off x="1577620" y="2266854"/>
            <a:ext cx="1318750" cy="1318750"/>
            <a:chOff x="9885563" y="293657"/>
            <a:chExt cx="1164665" cy="1164665"/>
          </a:xfrm>
        </p:grpSpPr>
        <p:sp>
          <p:nvSpPr>
            <p:cNvPr id="356" name="Google Shape;356;p25"/>
            <p:cNvSpPr/>
            <p:nvPr/>
          </p:nvSpPr>
          <p:spPr>
            <a:xfrm>
              <a:off x="9885563" y="293657"/>
              <a:ext cx="1164665" cy="1164665"/>
            </a:xfrm>
            <a:prstGeom prst="ellipse">
              <a:avLst/>
            </a:prstGeom>
            <a:solidFill>
              <a:schemeClr val="accent1"/>
            </a:solidFill>
            <a:ln cap="flat" cmpd="sng" w="381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Mailbox with solid fill" id="357" name="Google Shape;357;p25"/>
            <p:cNvPicPr preferRelativeResize="0"/>
            <p:nvPr/>
          </p:nvPicPr>
          <p:blipFill rotWithShape="1">
            <a:blip r:embed="rId3">
              <a:alphaModFix/>
            </a:blip>
            <a:srcRect b="0" l="0" r="0" t="0"/>
            <a:stretch/>
          </p:blipFill>
          <p:spPr>
            <a:xfrm>
              <a:off x="9993921" y="393400"/>
              <a:ext cx="915207" cy="915207"/>
            </a:xfrm>
            <a:prstGeom prst="rect">
              <a:avLst/>
            </a:prstGeom>
            <a:noFill/>
            <a:ln>
              <a:noFill/>
            </a:ln>
          </p:spPr>
        </p:pic>
      </p:grpSp>
      <p:sp>
        <p:nvSpPr>
          <p:cNvPr id="358" name="Google Shape;358;p25"/>
          <p:cNvSpPr txBox="1"/>
          <p:nvPr/>
        </p:nvSpPr>
        <p:spPr>
          <a:xfrm>
            <a:off x="526625" y="3757700"/>
            <a:ext cx="33978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Email Addresses:</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michael.p.morahan</a:t>
            </a:r>
            <a:r>
              <a:rPr b="0" i="0" lang="en" sz="1500" u="none" cap="none" strike="noStrike">
                <a:solidFill>
                  <a:schemeClr val="lt1"/>
                </a:solidFill>
                <a:uFill>
                  <a:noFill/>
                </a:uFill>
                <a:latin typeface="Arial"/>
                <a:ea typeface="Arial"/>
                <a:cs typeface="Arial"/>
                <a:sym typeface="Arial"/>
                <a:hlinkClick r:id="rId4">
                  <a:extLst>
                    <a:ext uri="{A12FA001-AC4F-418D-AE19-62706E023703}">
                      <ahyp:hlinkClr val="tx"/>
                    </a:ext>
                  </a:extLst>
                </a:hlinkClick>
              </a:rPr>
              <a:t>@nasa.gov</a:t>
            </a:r>
            <a:r>
              <a:rPr b="0" i="0" lang="en" sz="1500" u="none" cap="none" strike="noStrike">
                <a:solidFill>
                  <a:schemeClr val="lt1"/>
                </a:solidFill>
                <a:latin typeface="Arial"/>
                <a:ea typeface="Arial"/>
                <a:cs typeface="Arial"/>
                <a:sym typeface="Arial"/>
              </a:rPr>
              <a:t> (KBR)</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valerie.dixon@nasa.gov</a:t>
            </a:r>
            <a:r>
              <a:rPr b="0" i="0" lang="en" sz="1500" u="none" cap="none" strike="noStrike">
                <a:solidFill>
                  <a:schemeClr val="lt1"/>
                </a:solidFill>
                <a:latin typeface="Arial"/>
                <a:ea typeface="Arial"/>
                <a:cs typeface="Arial"/>
                <a:sym typeface="Arial"/>
              </a:rPr>
              <a:t> (NASA)</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support@earthdata.nasa.gov</a:t>
            </a:r>
            <a:endParaRPr b="0" i="0" sz="1500" u="none" cap="none" strike="noStrike">
              <a:solidFill>
                <a:schemeClr val="lt1"/>
              </a:solidFill>
              <a:latin typeface="Arial"/>
              <a:ea typeface="Arial"/>
              <a:cs typeface="Arial"/>
              <a:sym typeface="Arial"/>
            </a:endParaRPr>
          </a:p>
        </p:txBody>
      </p:sp>
      <p:sp>
        <p:nvSpPr>
          <p:cNvPr id="359" name="Google Shape;359;p25"/>
          <p:cNvSpPr txBox="1"/>
          <p:nvPr/>
        </p:nvSpPr>
        <p:spPr>
          <a:xfrm>
            <a:off x="4229225" y="3757700"/>
            <a:ext cx="45579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Websites:</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https://www.earthdata.nasa.gov/idn</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uFill>
                  <a:noFill/>
                </a:uFill>
                <a:latin typeface="Arial"/>
                <a:ea typeface="Arial"/>
                <a:cs typeface="Arial"/>
                <a:sym typeface="Arial"/>
                <a:hlinkClick r:id="rId6">
                  <a:extLst>
                    <a:ext uri="{A12FA001-AC4F-418D-AE19-62706E023703}">
                      <ahyp:hlinkClr val="tx"/>
                    </a:ext>
                  </a:extLst>
                </a:hlinkClick>
              </a:rPr>
              <a:t>https://search.earthdata.nasa.gov/search?portal=idn</a:t>
            </a:r>
            <a:endParaRPr b="0" i="0" sz="1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https://gcmd.earthdata.nasa.gov/KeywordViewer</a:t>
            </a:r>
            <a:endParaRPr b="0" i="0" sz="1500" u="none" cap="none" strike="noStrike">
              <a:solidFill>
                <a:schemeClr val="lt1"/>
              </a:solidFill>
              <a:latin typeface="Arial"/>
              <a:ea typeface="Arial"/>
              <a:cs typeface="Arial"/>
              <a:sym typeface="Arial"/>
            </a:endParaRPr>
          </a:p>
        </p:txBody>
      </p:sp>
      <p:grpSp>
        <p:nvGrpSpPr>
          <p:cNvPr id="360" name="Google Shape;360;p25"/>
          <p:cNvGrpSpPr/>
          <p:nvPr/>
        </p:nvGrpSpPr>
        <p:grpSpPr>
          <a:xfrm>
            <a:off x="5848773" y="2266813"/>
            <a:ext cx="1318814" cy="1318814"/>
            <a:chOff x="5355648" y="4195667"/>
            <a:chExt cx="974301" cy="974301"/>
          </a:xfrm>
        </p:grpSpPr>
        <p:sp>
          <p:nvSpPr>
            <p:cNvPr id="361" name="Google Shape;361;p25"/>
            <p:cNvSpPr/>
            <p:nvPr/>
          </p:nvSpPr>
          <p:spPr>
            <a:xfrm>
              <a:off x="5355648" y="4195667"/>
              <a:ext cx="974301" cy="974301"/>
            </a:xfrm>
            <a:prstGeom prst="ellipse">
              <a:avLst/>
            </a:prstGeom>
            <a:solidFill>
              <a:schemeClr val="accent1"/>
            </a:solidFill>
            <a:ln cap="flat" cmpd="sng" w="381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Internet with solid fill" id="362" name="Google Shape;362;p25"/>
            <p:cNvPicPr preferRelativeResize="0"/>
            <p:nvPr/>
          </p:nvPicPr>
          <p:blipFill rotWithShape="1">
            <a:blip r:embed="rId7">
              <a:alphaModFix/>
            </a:blip>
            <a:srcRect b="0" l="0" r="0" t="0"/>
            <a:stretch/>
          </p:blipFill>
          <p:spPr>
            <a:xfrm>
              <a:off x="5455448" y="4289736"/>
              <a:ext cx="772005" cy="772005"/>
            </a:xfrm>
            <a:prstGeom prst="rect">
              <a:avLst/>
            </a:prstGeom>
            <a:noFill/>
            <a:ln>
              <a:noFill/>
            </a:ln>
          </p:spPr>
        </p:pic>
      </p:grpSp>
      <p:sp>
        <p:nvSpPr>
          <p:cNvPr id="363" name="Google Shape;363;p25"/>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64" name="Google Shape;364;p25"/>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300"/>
              <a:buFont typeface="Arial"/>
              <a:buNone/>
            </a:pPr>
            <a:r>
              <a:rPr lang="en"/>
              <a:t>Acronyms</a:t>
            </a:r>
            <a:endParaRPr sz="2200"/>
          </a:p>
        </p:txBody>
      </p:sp>
      <p:sp>
        <p:nvSpPr>
          <p:cNvPr id="370" name="Google Shape;370;p26"/>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graphicFrame>
        <p:nvGraphicFramePr>
          <p:cNvPr id="371" name="Google Shape;371;p26"/>
          <p:cNvGraphicFramePr/>
          <p:nvPr/>
        </p:nvGraphicFramePr>
        <p:xfrm>
          <a:off x="522450" y="1076025"/>
          <a:ext cx="3000000" cy="3000000"/>
        </p:xfrm>
        <a:graphic>
          <a:graphicData uri="http://schemas.openxmlformats.org/drawingml/2006/table">
            <a:tbl>
              <a:tblPr>
                <a:noFill/>
                <a:tableStyleId>{F053CFD0-58DC-4C32-84C3-E2F84684A3A8}</a:tableStyleId>
              </a:tblPr>
              <a:tblGrid>
                <a:gridCol w="878625"/>
                <a:gridCol w="3304950"/>
              </a:tblGrid>
              <a:tr h="407075">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API</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Application Programming Interface</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407075">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CEOS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Committee on Earth Observation Satellites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4070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CMR</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Common Metadata Repository</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4070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CNES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National Centre for Space Studies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407075">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CWIC</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CEOS WGISS Integrated Catalog</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392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EDSC</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Earthdata Search Client</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392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ESA</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European Space Agency</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39275">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FedEO</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Federated Earth Observation</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392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GCMD</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Global Change Master Directory</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bl>
          </a:graphicData>
        </a:graphic>
      </p:graphicFrame>
      <p:graphicFrame>
        <p:nvGraphicFramePr>
          <p:cNvPr id="372" name="Google Shape;372;p26"/>
          <p:cNvGraphicFramePr/>
          <p:nvPr/>
        </p:nvGraphicFramePr>
        <p:xfrm>
          <a:off x="4862875" y="1075975"/>
          <a:ext cx="3000000" cy="3000000"/>
        </p:xfrm>
        <a:graphic>
          <a:graphicData uri="http://schemas.openxmlformats.org/drawingml/2006/table">
            <a:tbl>
              <a:tblPr>
                <a:noFill/>
                <a:tableStyleId>{F053CFD0-58DC-4C32-84C3-E2F84684A3A8}</a:tableStyleId>
              </a:tblPr>
              <a:tblGrid>
                <a:gridCol w="865275"/>
                <a:gridCol w="3254800"/>
              </a:tblGrid>
              <a:tr h="4125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GCOM-W1</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Global Change Observation Mission 1st-Water</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4125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JAXA</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Japan Aerospace Exploration Agency</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43875">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KMS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Keyword Management System</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985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MMT</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Metadata Management Tool</a:t>
                      </a:r>
                      <a:r>
                        <a:rPr lang="en" sz="1350" u="none" cap="none" strike="noStrike">
                          <a:solidFill>
                            <a:srgbClr val="2E1126"/>
                          </a:solidFill>
                          <a:highlight>
                            <a:srgbClr val="FAF1F5"/>
                          </a:highlight>
                          <a:latin typeface="Roboto"/>
                          <a:ea typeface="Roboto"/>
                          <a:cs typeface="Roboto"/>
                          <a:sym typeface="Roboto"/>
                        </a:rPr>
                        <a:t> </a:t>
                      </a:r>
                      <a:endParaRPr b="1" sz="1000" u="none" cap="none" strike="noStrike"/>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438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NCEI</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uFill>
                            <a:noFill/>
                          </a:uFill>
                          <a:hlinkClick r:id="rId3">
                            <a:extLst>
                              <a:ext uri="{A12FA001-AC4F-418D-AE19-62706E023703}">
                                <ahyp:hlinkClr val="tx"/>
                              </a:ext>
                            </a:extLst>
                          </a:hlinkClick>
                        </a:rPr>
                        <a:t>National Centers for Environmental Information</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516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NOAA </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National Oceanic and Atmospheric Administration</a:t>
                      </a:r>
                      <a:r>
                        <a:rPr b="1" lang="en" sz="1050" u="none" cap="none" strike="noStrike">
                          <a:solidFill>
                            <a:srgbClr val="5F6368"/>
                          </a:solidFill>
                          <a:highlight>
                            <a:srgbClr val="FFFFFF"/>
                          </a:highlight>
                          <a:latin typeface="Roboto"/>
                          <a:ea typeface="Roboto"/>
                          <a:cs typeface="Roboto"/>
                          <a:sym typeface="Roboto"/>
                        </a:rPr>
                        <a:t> </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438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NASA</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rgbClr val="144DAA"/>
                          </a:solidFill>
                        </a:rPr>
                        <a:t>National Aeronautics and Space Administration</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3438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UMM</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Unified Metadata Models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r h="500200">
                <a:tc>
                  <a:txBody>
                    <a:bodyPr/>
                    <a:lstStyle/>
                    <a:p>
                      <a:pPr indent="0" lvl="0" marL="0" marR="0" rtl="0" algn="l">
                        <a:lnSpc>
                          <a:spcPct val="110000"/>
                        </a:lnSpc>
                        <a:spcBef>
                          <a:spcPts val="0"/>
                        </a:spcBef>
                        <a:spcAft>
                          <a:spcPts val="0"/>
                        </a:spcAft>
                        <a:buClr>
                          <a:srgbClr val="000000"/>
                        </a:buClr>
                        <a:buSzPts val="1000"/>
                        <a:buFont typeface="Arial"/>
                        <a:buNone/>
                      </a:pPr>
                      <a:r>
                        <a:rPr b="1" lang="en" sz="1000" u="none" cap="none" strike="noStrike">
                          <a:solidFill>
                            <a:srgbClr val="144DAA"/>
                          </a:solidFill>
                        </a:rPr>
                        <a:t>WGISS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144DAA"/>
                          </a:solidFill>
                        </a:rPr>
                        <a:t>Working Group on Information Systems and Services</a:t>
                      </a:r>
                      <a:endParaRPr b="1" sz="1000" u="none" cap="none" strike="noStrike">
                        <a:solidFill>
                          <a:srgbClr val="144DAA"/>
                        </a:solidFill>
                      </a:endParaRPr>
                    </a:p>
                  </a:txBody>
                  <a:tcPr marT="91425" marB="91425" marR="91425" marL="91425">
                    <a:lnL cap="flat" cmpd="sng" w="38100">
                      <a:solidFill>
                        <a:srgbClr val="B7B7B7"/>
                      </a:solidFill>
                      <a:prstDash val="solid"/>
                      <a:round/>
                      <a:headEnd len="sm" w="sm" type="none"/>
                      <a:tailEnd len="sm" w="sm" type="none"/>
                    </a:lnL>
                    <a:lnR cap="flat" cmpd="sng" w="381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tcPr>
                </a:tc>
              </a:tr>
            </a:tbl>
          </a:graphicData>
        </a:graphic>
      </p:graphicFrame>
      <p:sp>
        <p:nvSpPr>
          <p:cNvPr id="373" name="Google Shape;373;p26"/>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7"/>
          <p:cNvSpPr txBox="1"/>
          <p:nvPr>
            <p:ph type="title"/>
          </p:nvPr>
        </p:nvSpPr>
        <p:spPr>
          <a:xfrm>
            <a:off x="1337656" y="1732120"/>
            <a:ext cx="6324600" cy="1449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600"/>
              <a:buFont typeface="Arial"/>
              <a:buNone/>
            </a:pPr>
            <a:r>
              <a:rPr lang="en"/>
              <a:t>Background Slides</a:t>
            </a:r>
            <a:endParaRPr/>
          </a:p>
        </p:txBody>
      </p:sp>
      <p:sp>
        <p:nvSpPr>
          <p:cNvPr id="379" name="Google Shape;379;p27"/>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80" name="Google Shape;380;p27"/>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8"/>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Useful Links</a:t>
            </a:r>
            <a:endParaRPr/>
          </a:p>
        </p:txBody>
      </p:sp>
      <p:sp>
        <p:nvSpPr>
          <p:cNvPr id="386" name="Google Shape;386;p28"/>
          <p:cNvSpPr txBox="1"/>
          <p:nvPr>
            <p:ph idx="1" type="body"/>
          </p:nvPr>
        </p:nvSpPr>
        <p:spPr>
          <a:xfrm>
            <a:off x="628650" y="1101350"/>
            <a:ext cx="8264100" cy="3386100"/>
          </a:xfrm>
          <a:prstGeom prst="rect">
            <a:avLst/>
          </a:prstGeom>
          <a:noFill/>
          <a:ln>
            <a:noFill/>
          </a:ln>
        </p:spPr>
        <p:txBody>
          <a:bodyPr anchorCtr="0" anchor="t" bIns="34275" lIns="68575" spcFirstLastPara="1" rIns="68575" wrap="square" tIns="34275">
            <a:normAutofit fontScale="47500" lnSpcReduction="20000"/>
          </a:bodyPr>
          <a:lstStyle/>
          <a:p>
            <a:pPr indent="0" lvl="0" marL="0" rtl="0" algn="l">
              <a:lnSpc>
                <a:spcPct val="115000"/>
              </a:lnSpc>
              <a:spcBef>
                <a:spcPts val="600"/>
              </a:spcBef>
              <a:spcAft>
                <a:spcPts val="0"/>
              </a:spcAft>
              <a:buSzPct val="168421"/>
              <a:buNone/>
            </a:pPr>
            <a:r>
              <a:rPr lang="en" sz="3000">
                <a:solidFill>
                  <a:schemeClr val="accent1"/>
                </a:solidFill>
              </a:rPr>
              <a:t>International Directory Network (IDN)</a:t>
            </a:r>
            <a:endParaRPr sz="3000">
              <a:solidFill>
                <a:schemeClr val="accent1"/>
              </a:solidFill>
            </a:endParaRPr>
          </a:p>
          <a:p>
            <a:pPr indent="457200" lvl="0" marL="0" rtl="0" algn="l">
              <a:lnSpc>
                <a:spcPct val="115000"/>
              </a:lnSpc>
              <a:spcBef>
                <a:spcPts val="600"/>
              </a:spcBef>
              <a:spcAft>
                <a:spcPts val="0"/>
              </a:spcAft>
              <a:buSzPct val="168421"/>
              <a:buNone/>
            </a:pPr>
            <a:r>
              <a:rPr lang="en" sz="3000">
                <a:solidFill>
                  <a:schemeClr val="accent1"/>
                </a:solidFill>
                <a:uFill>
                  <a:noFill/>
                </a:uFill>
                <a:hlinkClick r:id="rId3">
                  <a:extLst>
                    <a:ext uri="{A12FA001-AC4F-418D-AE19-62706E023703}">
                      <ahyp:hlinkClr val="tx"/>
                    </a:ext>
                  </a:extLst>
                </a:hlinkClick>
              </a:rPr>
              <a:t>https://idn.ceos.org/</a:t>
            </a:r>
            <a:endParaRPr sz="3000">
              <a:solidFill>
                <a:schemeClr val="accent1"/>
              </a:solidFill>
            </a:endParaRPr>
          </a:p>
          <a:p>
            <a:pPr indent="0" lvl="0" marL="0" rtl="0" algn="l">
              <a:lnSpc>
                <a:spcPct val="115000"/>
              </a:lnSpc>
              <a:spcBef>
                <a:spcPts val="600"/>
              </a:spcBef>
              <a:spcAft>
                <a:spcPts val="0"/>
              </a:spcAft>
              <a:buSzPct val="168421"/>
              <a:buNone/>
            </a:pPr>
            <a:r>
              <a:rPr lang="en" sz="3000">
                <a:solidFill>
                  <a:schemeClr val="accent1"/>
                </a:solidFill>
              </a:rPr>
              <a:t>International Directory Network (IDN) Search Portal</a:t>
            </a:r>
            <a:endParaRPr sz="3000">
              <a:solidFill>
                <a:schemeClr val="accent1"/>
              </a:solidFill>
            </a:endParaRPr>
          </a:p>
          <a:p>
            <a:pPr indent="457200" lvl="0" marL="0" rtl="0" algn="l">
              <a:lnSpc>
                <a:spcPct val="115000"/>
              </a:lnSpc>
              <a:spcBef>
                <a:spcPts val="600"/>
              </a:spcBef>
              <a:spcAft>
                <a:spcPts val="0"/>
              </a:spcAft>
              <a:buSzPct val="168421"/>
              <a:buNone/>
            </a:pPr>
            <a:r>
              <a:rPr lang="en" sz="3000">
                <a:solidFill>
                  <a:schemeClr val="accent1"/>
                </a:solidFill>
                <a:uFill>
                  <a:noFill/>
                </a:uFill>
                <a:hlinkClick r:id="rId4">
                  <a:extLst>
                    <a:ext uri="{A12FA001-AC4F-418D-AE19-62706E023703}">
                      <ahyp:hlinkClr val="tx"/>
                    </a:ext>
                  </a:extLst>
                </a:hlinkClick>
              </a:rPr>
              <a:t>https://search.earthdata.nasa.gov/portal/idn/search</a:t>
            </a:r>
            <a:endParaRPr sz="3000">
              <a:solidFill>
                <a:schemeClr val="accent1"/>
              </a:solidFill>
            </a:endParaRPr>
          </a:p>
          <a:p>
            <a:pPr indent="0" lvl="0" marL="0" rtl="0" algn="l">
              <a:lnSpc>
                <a:spcPct val="115000"/>
              </a:lnSpc>
              <a:spcBef>
                <a:spcPts val="600"/>
              </a:spcBef>
              <a:spcAft>
                <a:spcPts val="0"/>
              </a:spcAft>
              <a:buSzPct val="168421"/>
              <a:buNone/>
            </a:pPr>
            <a:r>
              <a:rPr lang="en" sz="3000">
                <a:solidFill>
                  <a:schemeClr val="accent1"/>
                </a:solidFill>
              </a:rPr>
              <a:t>EarthData Login</a:t>
            </a:r>
            <a:endParaRPr sz="3000">
              <a:solidFill>
                <a:schemeClr val="accent1"/>
              </a:solidFill>
            </a:endParaRPr>
          </a:p>
          <a:p>
            <a:pPr indent="457200" lvl="0" marL="0" rtl="0" algn="l">
              <a:lnSpc>
                <a:spcPct val="115000"/>
              </a:lnSpc>
              <a:spcBef>
                <a:spcPts val="600"/>
              </a:spcBef>
              <a:spcAft>
                <a:spcPts val="0"/>
              </a:spcAft>
              <a:buSzPct val="168421"/>
              <a:buNone/>
            </a:pPr>
            <a:r>
              <a:rPr lang="en" sz="3000">
                <a:solidFill>
                  <a:schemeClr val="accent1"/>
                </a:solidFill>
              </a:rPr>
              <a:t>https://urs.earthdata.nasa.gov/home</a:t>
            </a:r>
            <a:endParaRPr sz="3000">
              <a:solidFill>
                <a:schemeClr val="accent1"/>
              </a:solidFill>
            </a:endParaRPr>
          </a:p>
          <a:p>
            <a:pPr indent="0" lvl="0" marL="0" rtl="0" algn="l">
              <a:lnSpc>
                <a:spcPct val="115000"/>
              </a:lnSpc>
              <a:spcBef>
                <a:spcPts val="600"/>
              </a:spcBef>
              <a:spcAft>
                <a:spcPts val="0"/>
              </a:spcAft>
              <a:buSzPct val="168421"/>
              <a:buNone/>
            </a:pPr>
            <a:r>
              <a:rPr lang="en" sz="3000">
                <a:solidFill>
                  <a:schemeClr val="accent1"/>
                </a:solidFill>
              </a:rPr>
              <a:t>Draft MMT</a:t>
            </a:r>
            <a:endParaRPr sz="3000">
              <a:solidFill>
                <a:schemeClr val="accent1"/>
              </a:solidFill>
            </a:endParaRPr>
          </a:p>
          <a:p>
            <a:pPr indent="457200" lvl="0" marL="0" rtl="0" algn="l">
              <a:lnSpc>
                <a:spcPct val="115000"/>
              </a:lnSpc>
              <a:spcBef>
                <a:spcPts val="600"/>
              </a:spcBef>
              <a:spcAft>
                <a:spcPts val="0"/>
              </a:spcAft>
              <a:buSzPct val="168421"/>
              <a:buNone/>
            </a:pPr>
            <a:r>
              <a:rPr lang="en" sz="3000">
                <a:solidFill>
                  <a:schemeClr val="accent1"/>
                </a:solidFill>
                <a:uFill>
                  <a:noFill/>
                </a:uFill>
                <a:hlinkClick r:id="rId5">
                  <a:extLst>
                    <a:ext uri="{A12FA001-AC4F-418D-AE19-62706E023703}">
                      <ahyp:hlinkClr val="tx"/>
                    </a:ext>
                  </a:extLst>
                </a:hlinkClick>
              </a:rPr>
              <a:t>https://draftmmt.earthdata.nasa.gov/</a:t>
            </a:r>
            <a:endParaRPr sz="3000">
              <a:solidFill>
                <a:schemeClr val="accent1"/>
              </a:solidFill>
            </a:endParaRPr>
          </a:p>
          <a:p>
            <a:pPr indent="457200" lvl="0" marL="0" rtl="0" algn="l">
              <a:lnSpc>
                <a:spcPct val="115000"/>
              </a:lnSpc>
              <a:spcBef>
                <a:spcPts val="600"/>
              </a:spcBef>
              <a:spcAft>
                <a:spcPts val="0"/>
              </a:spcAft>
              <a:buSzPct val="168421"/>
              <a:buNone/>
            </a:pPr>
            <a:r>
              <a:rPr lang="en" sz="3000">
                <a:solidFill>
                  <a:schemeClr val="accent1"/>
                </a:solidFill>
              </a:rPr>
              <a:t>Draft Metadata Management Tool (dMMT) User's Guide</a:t>
            </a:r>
            <a:endParaRPr sz="3000">
              <a:solidFill>
                <a:schemeClr val="accent1"/>
              </a:solidFill>
            </a:endParaRPr>
          </a:p>
          <a:p>
            <a:pPr indent="0" lvl="0" marL="914400" rtl="0" algn="l">
              <a:lnSpc>
                <a:spcPct val="115000"/>
              </a:lnSpc>
              <a:spcBef>
                <a:spcPts val="600"/>
              </a:spcBef>
              <a:spcAft>
                <a:spcPts val="0"/>
              </a:spcAft>
              <a:buSzPct val="168421"/>
              <a:buNone/>
            </a:pPr>
            <a:r>
              <a:rPr lang="en" sz="3000">
                <a:solidFill>
                  <a:schemeClr val="accent1"/>
                </a:solidFill>
                <a:uFill>
                  <a:noFill/>
                </a:uFill>
                <a:hlinkClick r:id="rId6">
                  <a:extLst>
                    <a:ext uri="{A12FA001-AC4F-418D-AE19-62706E023703}">
                      <ahyp:hlinkClr val="tx"/>
                    </a:ext>
                  </a:extLst>
                </a:hlinkClick>
              </a:rPr>
              <a:t>https://wiki.earthdata.nasa.gov/display/CMR/Draft+Metadata+Management+Tool+%28dMMT%29+User%27s+Guide</a:t>
            </a:r>
            <a:endParaRPr sz="3000">
              <a:solidFill>
                <a:schemeClr val="accent1"/>
              </a:solidFill>
            </a:endParaRPr>
          </a:p>
          <a:p>
            <a:pPr indent="0" lvl="0" marL="0" marR="0" rtl="0" algn="l">
              <a:lnSpc>
                <a:spcPct val="115000"/>
              </a:lnSpc>
              <a:spcBef>
                <a:spcPts val="600"/>
              </a:spcBef>
              <a:spcAft>
                <a:spcPts val="0"/>
              </a:spcAft>
              <a:buSzPct val="168421"/>
              <a:buNone/>
            </a:pPr>
            <a:r>
              <a:t/>
            </a:r>
            <a:endParaRPr sz="3000">
              <a:solidFill>
                <a:schemeClr val="accent1"/>
              </a:solidFill>
            </a:endParaRPr>
          </a:p>
        </p:txBody>
      </p:sp>
      <p:sp>
        <p:nvSpPr>
          <p:cNvPr id="387" name="Google Shape;387;p28"/>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88" name="Google Shape;388;p28"/>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Useful Links (continue)</a:t>
            </a:r>
            <a:endParaRPr sz="3000"/>
          </a:p>
        </p:txBody>
      </p:sp>
      <p:sp>
        <p:nvSpPr>
          <p:cNvPr id="394" name="Google Shape;394;p29"/>
          <p:cNvSpPr txBox="1"/>
          <p:nvPr>
            <p:ph idx="1" type="body"/>
          </p:nvPr>
        </p:nvSpPr>
        <p:spPr>
          <a:xfrm>
            <a:off x="486375" y="1101350"/>
            <a:ext cx="8657700" cy="3592200"/>
          </a:xfrm>
          <a:prstGeom prst="rect">
            <a:avLst/>
          </a:prstGeom>
          <a:noFill/>
          <a:ln>
            <a:noFill/>
          </a:ln>
        </p:spPr>
        <p:txBody>
          <a:bodyPr anchorCtr="0" anchor="t" bIns="34275" lIns="68575" spcFirstLastPara="1" rIns="68575" wrap="square" tIns="34275">
            <a:normAutofit fontScale="47500" lnSpcReduction="10000"/>
          </a:bodyPr>
          <a:lstStyle/>
          <a:p>
            <a:pPr indent="0" lvl="0" marL="0" rtl="0" algn="l">
              <a:lnSpc>
                <a:spcPct val="115000"/>
              </a:lnSpc>
              <a:spcBef>
                <a:spcPts val="600"/>
              </a:spcBef>
              <a:spcAft>
                <a:spcPts val="0"/>
              </a:spcAft>
              <a:buSzPct val="168421"/>
              <a:buNone/>
            </a:pPr>
            <a:r>
              <a:rPr lang="en" sz="3000">
                <a:solidFill>
                  <a:schemeClr val="accent1"/>
                </a:solidFill>
              </a:rPr>
              <a:t>GCMD Keywords</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3">
                  <a:extLst>
                    <a:ext uri="{A12FA001-AC4F-418D-AE19-62706E023703}">
                      <ahyp:hlinkClr val="tx"/>
                    </a:ext>
                  </a:extLst>
                </a:hlinkClick>
              </a:rPr>
              <a:t>https://earthdata.nasa.gov/earth-observation-data/find-data/gcmd/gcmd-keywords</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GCMD Keyword Viewer</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4">
                  <a:extLst>
                    <a:ext uri="{A12FA001-AC4F-418D-AE19-62706E023703}">
                      <ahyp:hlinkClr val="tx"/>
                    </a:ext>
                  </a:extLst>
                </a:hlinkClick>
              </a:rPr>
              <a:t>https://gcmd.earthdata.nasa.gov/KeywordViewer/</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New KMS URLs</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rPr>
              <a:t>GET Capabilities</a:t>
            </a:r>
            <a:endParaRPr sz="3000">
              <a:solidFill>
                <a:schemeClr val="accent1"/>
              </a:solidFill>
            </a:endParaRPr>
          </a:p>
          <a:p>
            <a:pPr indent="457200" lvl="0" marL="457200" rtl="0" algn="l">
              <a:lnSpc>
                <a:spcPct val="115000"/>
              </a:lnSpc>
              <a:spcBef>
                <a:spcPts val="600"/>
              </a:spcBef>
              <a:spcAft>
                <a:spcPts val="0"/>
              </a:spcAft>
              <a:buSzPct val="168421"/>
              <a:buNone/>
            </a:pPr>
            <a:r>
              <a:rPr lang="en" sz="3000">
                <a:solidFill>
                  <a:schemeClr val="accent1"/>
                </a:solidFill>
                <a:uFill>
                  <a:noFill/>
                </a:uFill>
                <a:hlinkClick r:id="rId5">
                  <a:extLst>
                    <a:ext uri="{A12FA001-AC4F-418D-AE19-62706E023703}">
                      <ahyp:hlinkClr val="tx"/>
                    </a:ext>
                  </a:extLst>
                </a:hlinkClick>
              </a:rPr>
              <a:t>https://gcmd.earthdata.nasa.gov/kms/</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rPr>
              <a:t>All Science Keyword in CSV format</a:t>
            </a:r>
            <a:endParaRPr sz="3000">
              <a:solidFill>
                <a:schemeClr val="accent1"/>
              </a:solidFill>
            </a:endParaRPr>
          </a:p>
          <a:p>
            <a:pPr indent="431800" lvl="0" marL="482600" rtl="0" algn="l">
              <a:lnSpc>
                <a:spcPct val="115000"/>
              </a:lnSpc>
              <a:spcBef>
                <a:spcPts val="600"/>
              </a:spcBef>
              <a:spcAft>
                <a:spcPts val="0"/>
              </a:spcAft>
              <a:buSzPct val="168421"/>
              <a:buNone/>
            </a:pPr>
            <a:r>
              <a:rPr lang="en" sz="3000">
                <a:solidFill>
                  <a:schemeClr val="accent1"/>
                </a:solidFill>
                <a:uFill>
                  <a:noFill/>
                </a:uFill>
                <a:hlinkClick r:id="rId6">
                  <a:extLst>
                    <a:ext uri="{A12FA001-AC4F-418D-AE19-62706E023703}">
                      <ahyp:hlinkClr val="tx"/>
                    </a:ext>
                  </a:extLst>
                </a:hlinkClick>
              </a:rPr>
              <a:t>https://gcmd.earthdata.nasa.gov/kms/concepts/concept_scheme/sciencekeywords?case=native&amp;format=csv</a:t>
            </a:r>
            <a:r>
              <a:rPr lang="en" sz="3000">
                <a:solidFill>
                  <a:schemeClr val="accent1"/>
                </a:solidFill>
              </a:rPr>
              <a:t>  </a:t>
            </a:r>
            <a:endParaRPr sz="3000">
              <a:solidFill>
                <a:schemeClr val="accent1"/>
              </a:solidFill>
            </a:endParaRPr>
          </a:p>
          <a:p>
            <a:pPr indent="0" lvl="0" marL="914400" rtl="0" algn="l">
              <a:lnSpc>
                <a:spcPct val="115000"/>
              </a:lnSpc>
              <a:spcBef>
                <a:spcPts val="600"/>
              </a:spcBef>
              <a:spcAft>
                <a:spcPts val="0"/>
              </a:spcAft>
              <a:buSzPct val="168421"/>
              <a:buNone/>
            </a:pPr>
            <a:r>
              <a:t/>
            </a:r>
            <a:endParaRPr sz="3000">
              <a:solidFill>
                <a:schemeClr val="accent1"/>
              </a:solidFill>
            </a:endParaRPr>
          </a:p>
          <a:p>
            <a:pPr indent="0" lvl="0" marL="0" marR="0" rtl="0" algn="l">
              <a:lnSpc>
                <a:spcPct val="115000"/>
              </a:lnSpc>
              <a:spcBef>
                <a:spcPts val="600"/>
              </a:spcBef>
              <a:spcAft>
                <a:spcPts val="0"/>
              </a:spcAft>
              <a:buSzPct val="168421"/>
              <a:buNone/>
            </a:pPr>
            <a:r>
              <a:t/>
            </a:r>
            <a:endParaRPr sz="3000">
              <a:solidFill>
                <a:schemeClr val="accent1"/>
              </a:solidFill>
            </a:endParaRPr>
          </a:p>
        </p:txBody>
      </p:sp>
      <p:sp>
        <p:nvSpPr>
          <p:cNvPr id="395" name="Google Shape;395;p29"/>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396" name="Google Shape;396;p29"/>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685800" y="1389650"/>
            <a:ext cx="6074700" cy="13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Arial"/>
              <a:buNone/>
            </a:pPr>
            <a:r>
              <a:rPr lang="en"/>
              <a:t>CEOS/IDN/CWIC Collaborations</a:t>
            </a:r>
            <a:endParaRPr/>
          </a:p>
        </p:txBody>
      </p:sp>
      <p:sp>
        <p:nvSpPr>
          <p:cNvPr id="156" name="Google Shape;156;p3"/>
          <p:cNvSpPr txBox="1"/>
          <p:nvPr>
            <p:ph idx="1" type="body"/>
          </p:nvPr>
        </p:nvSpPr>
        <p:spPr>
          <a:xfrm>
            <a:off x="685801" y="2791719"/>
            <a:ext cx="5174100" cy="11250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Clr>
                <a:srgbClr val="000000"/>
              </a:buClr>
              <a:buSzPts val="1500"/>
              <a:buFont typeface="Arial"/>
              <a:buNone/>
            </a:pPr>
            <a:r>
              <a:rPr lang="en"/>
              <a:t>IDN Search and CWIC Portals, IDN/CWIC Metrics, CEOS/IDN/CWIC Collaborations</a:t>
            </a:r>
            <a:endParaRPr/>
          </a:p>
        </p:txBody>
      </p:sp>
      <p:sp>
        <p:nvSpPr>
          <p:cNvPr id="157" name="Google Shape;157;p3"/>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158" name="Google Shape;158;p3"/>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0"/>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Useful Links (continue)</a:t>
            </a:r>
            <a:endParaRPr/>
          </a:p>
        </p:txBody>
      </p:sp>
      <p:sp>
        <p:nvSpPr>
          <p:cNvPr id="402" name="Google Shape;402;p30"/>
          <p:cNvSpPr txBox="1"/>
          <p:nvPr>
            <p:ph idx="1" type="body"/>
          </p:nvPr>
        </p:nvSpPr>
        <p:spPr>
          <a:xfrm>
            <a:off x="486375" y="1101350"/>
            <a:ext cx="8657700" cy="3592200"/>
          </a:xfrm>
          <a:prstGeom prst="rect">
            <a:avLst/>
          </a:prstGeom>
          <a:noFill/>
          <a:ln>
            <a:noFill/>
          </a:ln>
        </p:spPr>
        <p:txBody>
          <a:bodyPr anchorCtr="0" anchor="t" bIns="34275" lIns="68575" spcFirstLastPara="1" rIns="68575" wrap="square" tIns="34275">
            <a:normAutofit fontScale="47500" lnSpcReduction="20000"/>
          </a:bodyPr>
          <a:lstStyle/>
          <a:p>
            <a:pPr indent="444500" lvl="0" marL="12700" rtl="0" algn="l">
              <a:lnSpc>
                <a:spcPct val="115000"/>
              </a:lnSpc>
              <a:spcBef>
                <a:spcPts val="600"/>
              </a:spcBef>
              <a:spcAft>
                <a:spcPts val="0"/>
              </a:spcAft>
              <a:buSzPct val="168421"/>
              <a:buNone/>
            </a:pPr>
            <a:r>
              <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UMM-C, UMM-G, UMM-S, UMM-T, UMM-V Documents</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3">
                  <a:extLst>
                    <a:ext uri="{A12FA001-AC4F-418D-AE19-62706E023703}">
                      <ahyp:hlinkClr val="tx"/>
                    </a:ext>
                  </a:extLst>
                </a:hlinkClick>
              </a:rPr>
              <a:t>https://wiki.earthdata.nasa.gov/display/CMR/CMR+Documents</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CMR Collection Metadata Schemas</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4">
                  <a:extLst>
                    <a:ext uri="{A12FA001-AC4F-418D-AE19-62706E023703}">
                      <ahyp:hlinkClr val="tx"/>
                    </a:ext>
                  </a:extLst>
                </a:hlinkClick>
              </a:rPr>
              <a:t>https://git.earthdata.nasa.gov/projects/EMFD</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CMR Search API</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5">
                  <a:extLst>
                    <a:ext uri="{A12FA001-AC4F-418D-AE19-62706E023703}">
                      <ahyp:hlinkClr val="tx"/>
                    </a:ext>
                  </a:extLst>
                </a:hlinkClick>
              </a:rPr>
              <a:t>https://cmr.earthdata.nasa.gov/search/site/docs/search/api.html</a:t>
            </a:r>
            <a:endParaRPr sz="3000">
              <a:solidFill>
                <a:schemeClr val="accent1"/>
              </a:solidFill>
            </a:endParaRPr>
          </a:p>
          <a:p>
            <a:pPr indent="0" lvl="0" marL="12700" rtl="0" algn="l">
              <a:lnSpc>
                <a:spcPct val="115000"/>
              </a:lnSpc>
              <a:spcBef>
                <a:spcPts val="600"/>
              </a:spcBef>
              <a:spcAft>
                <a:spcPts val="0"/>
              </a:spcAft>
              <a:buSzPct val="168421"/>
              <a:buNone/>
            </a:pPr>
            <a:r>
              <a:rPr lang="en" sz="3000">
                <a:solidFill>
                  <a:schemeClr val="accent1"/>
                </a:solidFill>
              </a:rPr>
              <a:t>CMR OpenSearch Documentation</a:t>
            </a:r>
            <a:endParaRPr sz="3000">
              <a:solidFill>
                <a:schemeClr val="accent1"/>
              </a:solidFill>
            </a:endParaRPr>
          </a:p>
          <a:p>
            <a:pPr indent="444500" lvl="0" marL="12700" rtl="0" algn="l">
              <a:lnSpc>
                <a:spcPct val="115000"/>
              </a:lnSpc>
              <a:spcBef>
                <a:spcPts val="600"/>
              </a:spcBef>
              <a:spcAft>
                <a:spcPts val="0"/>
              </a:spcAft>
              <a:buSzPct val="168421"/>
              <a:buNone/>
            </a:pPr>
            <a:r>
              <a:rPr lang="en" sz="3000">
                <a:solidFill>
                  <a:schemeClr val="accent1"/>
                </a:solidFill>
                <a:uFill>
                  <a:noFill/>
                </a:uFill>
                <a:hlinkClick r:id="rId6">
                  <a:extLst>
                    <a:ext uri="{A12FA001-AC4F-418D-AE19-62706E023703}">
                      <ahyp:hlinkClr val="tx"/>
                    </a:ext>
                  </a:extLst>
                </a:hlinkClick>
              </a:rPr>
              <a:t>https://cmr.earthdata.nasa.gov/opensearch/home/docs</a:t>
            </a:r>
            <a:endParaRPr sz="3000">
              <a:solidFill>
                <a:schemeClr val="accent1"/>
              </a:solidFill>
            </a:endParaRPr>
          </a:p>
          <a:p>
            <a:pPr indent="431800" lvl="0" marL="482600" rtl="0" algn="l">
              <a:lnSpc>
                <a:spcPct val="115000"/>
              </a:lnSpc>
              <a:spcBef>
                <a:spcPts val="600"/>
              </a:spcBef>
              <a:spcAft>
                <a:spcPts val="0"/>
              </a:spcAft>
              <a:buSzPct val="168421"/>
              <a:buNone/>
            </a:pPr>
            <a:r>
              <a:t/>
            </a:r>
            <a:endParaRPr sz="3000">
              <a:solidFill>
                <a:schemeClr val="accent1"/>
              </a:solidFill>
            </a:endParaRPr>
          </a:p>
          <a:p>
            <a:pPr indent="0" lvl="0" marL="914400" rtl="0" algn="l">
              <a:lnSpc>
                <a:spcPct val="115000"/>
              </a:lnSpc>
              <a:spcBef>
                <a:spcPts val="600"/>
              </a:spcBef>
              <a:spcAft>
                <a:spcPts val="0"/>
              </a:spcAft>
              <a:buSzPct val="168421"/>
              <a:buNone/>
            </a:pPr>
            <a:r>
              <a:t/>
            </a:r>
            <a:endParaRPr sz="3000">
              <a:solidFill>
                <a:schemeClr val="accent1"/>
              </a:solidFill>
            </a:endParaRPr>
          </a:p>
          <a:p>
            <a:pPr indent="0" lvl="0" marL="0" marR="0" rtl="0" algn="l">
              <a:lnSpc>
                <a:spcPct val="115000"/>
              </a:lnSpc>
              <a:spcBef>
                <a:spcPts val="600"/>
              </a:spcBef>
              <a:spcAft>
                <a:spcPts val="0"/>
              </a:spcAft>
              <a:buSzPct val="168421"/>
              <a:buNone/>
            </a:pPr>
            <a:r>
              <a:t/>
            </a:r>
            <a:endParaRPr sz="3000">
              <a:solidFill>
                <a:schemeClr val="accent1"/>
              </a:solidFill>
            </a:endParaRPr>
          </a:p>
        </p:txBody>
      </p:sp>
      <p:sp>
        <p:nvSpPr>
          <p:cNvPr id="403" name="Google Shape;403;p30"/>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404" name="Google Shape;404;p30"/>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ph type="title"/>
          </p:nvPr>
        </p:nvSpPr>
        <p:spPr>
          <a:xfrm>
            <a:off x="628650" y="273850"/>
            <a:ext cx="4486800" cy="994200"/>
          </a:xfrm>
          <a:prstGeom prst="rect">
            <a:avLst/>
          </a:prstGeom>
          <a:noFill/>
          <a:ln>
            <a:noFill/>
          </a:ln>
        </p:spPr>
        <p:txBody>
          <a:bodyPr anchorCtr="0" anchor="ctr" bIns="34275" lIns="68575" spcFirstLastPara="1" rIns="68575" wrap="square" tIns="34275">
            <a:noAutofit/>
          </a:bodyPr>
          <a:lstStyle/>
          <a:p>
            <a:pPr indent="0" lvl="0" marL="0" rtl="0" algn="l">
              <a:lnSpc>
                <a:spcPct val="110000"/>
              </a:lnSpc>
              <a:spcBef>
                <a:spcPts val="0"/>
              </a:spcBef>
              <a:spcAft>
                <a:spcPts val="0"/>
              </a:spcAft>
              <a:buSzPts val="1400"/>
              <a:buNone/>
            </a:pPr>
            <a:r>
              <a:rPr lang="en" sz="2400"/>
              <a:t>All public GCMD Keywords can reviewed using Keyword Viewer or KMS API:</a:t>
            </a:r>
            <a:endParaRPr sz="2400"/>
          </a:p>
        </p:txBody>
      </p:sp>
      <p:sp>
        <p:nvSpPr>
          <p:cNvPr id="410" name="Google Shape;410;p31"/>
          <p:cNvSpPr txBox="1"/>
          <p:nvPr>
            <p:ph idx="1" type="body"/>
          </p:nvPr>
        </p:nvSpPr>
        <p:spPr>
          <a:xfrm>
            <a:off x="264275" y="1222425"/>
            <a:ext cx="5292600" cy="27063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10000"/>
              </a:lnSpc>
              <a:spcBef>
                <a:spcPts val="0"/>
              </a:spcBef>
              <a:spcAft>
                <a:spcPts val="0"/>
              </a:spcAft>
              <a:buSzPts val="2400"/>
              <a:buNone/>
            </a:pPr>
            <a:r>
              <a:t/>
            </a:r>
            <a:endParaRPr sz="1606"/>
          </a:p>
          <a:p>
            <a:pPr indent="0" lvl="0" marL="457200" rtl="0" algn="l">
              <a:lnSpc>
                <a:spcPct val="110000"/>
              </a:lnSpc>
              <a:spcBef>
                <a:spcPts val="0"/>
              </a:spcBef>
              <a:spcAft>
                <a:spcPts val="0"/>
              </a:spcAft>
              <a:buSzPts val="2400"/>
              <a:buNone/>
            </a:pPr>
            <a:r>
              <a:t/>
            </a:r>
            <a:endParaRPr sz="1606"/>
          </a:p>
          <a:p>
            <a:pPr indent="-317500" lvl="0" marL="457200" rtl="0" algn="l">
              <a:lnSpc>
                <a:spcPct val="110000"/>
              </a:lnSpc>
              <a:spcBef>
                <a:spcPts val="0"/>
              </a:spcBef>
              <a:spcAft>
                <a:spcPts val="0"/>
              </a:spcAft>
              <a:buSzPts val="1400"/>
              <a:buChar char="●"/>
            </a:pPr>
            <a:r>
              <a:rPr lang="en" sz="1400"/>
              <a:t>Keyword Viewer: </a:t>
            </a:r>
            <a:r>
              <a:rPr lang="en" sz="1400" u="sng">
                <a:solidFill>
                  <a:schemeClr val="hlink"/>
                </a:solidFill>
                <a:hlinkClick r:id="rId3"/>
              </a:rPr>
              <a:t>https://gcmd.earthdata.nasa.gov/KeywordViewer</a:t>
            </a:r>
            <a:endParaRPr sz="1400"/>
          </a:p>
          <a:p>
            <a:pPr indent="0" lvl="0" marL="0" rtl="0" algn="l">
              <a:lnSpc>
                <a:spcPct val="110000"/>
              </a:lnSpc>
              <a:spcBef>
                <a:spcPts val="0"/>
              </a:spcBef>
              <a:spcAft>
                <a:spcPts val="0"/>
              </a:spcAft>
              <a:buSzPts val="2400"/>
              <a:buNone/>
            </a:pPr>
            <a:r>
              <a:t/>
            </a:r>
            <a:endParaRPr sz="1400"/>
          </a:p>
          <a:p>
            <a:pPr indent="0" lvl="0" marL="0" rtl="0" algn="l">
              <a:lnSpc>
                <a:spcPct val="110000"/>
              </a:lnSpc>
              <a:spcBef>
                <a:spcPts val="0"/>
              </a:spcBef>
              <a:spcAft>
                <a:spcPts val="0"/>
              </a:spcAft>
              <a:buSzPts val="2400"/>
              <a:buNone/>
            </a:pPr>
            <a:r>
              <a:t/>
            </a:r>
            <a:endParaRPr sz="1400"/>
          </a:p>
          <a:p>
            <a:pPr indent="0" lvl="0" marL="0" rtl="0" algn="l">
              <a:lnSpc>
                <a:spcPct val="110000"/>
              </a:lnSpc>
              <a:spcBef>
                <a:spcPts val="0"/>
              </a:spcBef>
              <a:spcAft>
                <a:spcPts val="0"/>
              </a:spcAft>
              <a:buSzPts val="2400"/>
              <a:buNone/>
            </a:pPr>
            <a:r>
              <a:t/>
            </a:r>
            <a:endParaRPr sz="1400"/>
          </a:p>
          <a:p>
            <a:pPr indent="0" lvl="0" marL="914400" rtl="0" algn="l">
              <a:lnSpc>
                <a:spcPct val="110000"/>
              </a:lnSpc>
              <a:spcBef>
                <a:spcPts val="0"/>
              </a:spcBef>
              <a:spcAft>
                <a:spcPts val="0"/>
              </a:spcAft>
              <a:buSzPts val="2400"/>
              <a:buNone/>
            </a:pPr>
            <a:r>
              <a:t/>
            </a:r>
            <a:endParaRPr sz="1400"/>
          </a:p>
          <a:p>
            <a:pPr indent="-317500" lvl="0" marL="457200" rtl="0" algn="l">
              <a:lnSpc>
                <a:spcPct val="110000"/>
              </a:lnSpc>
              <a:spcBef>
                <a:spcPts val="0"/>
              </a:spcBef>
              <a:spcAft>
                <a:spcPts val="0"/>
              </a:spcAft>
              <a:buSzPts val="1400"/>
              <a:buChar char="●"/>
            </a:pPr>
            <a:r>
              <a:rPr lang="en" sz="1400"/>
              <a:t>KMS API: </a:t>
            </a:r>
            <a:r>
              <a:rPr lang="en" sz="1400" u="sng">
                <a:solidFill>
                  <a:schemeClr val="hlink"/>
                </a:solidFill>
                <a:hlinkClick r:id="rId4"/>
              </a:rPr>
              <a:t>https://gcmd.earthdata.nasa.gov/kms/</a:t>
            </a:r>
            <a:endParaRPr sz="1400"/>
          </a:p>
          <a:p>
            <a:pPr indent="-317500" lvl="1" marL="914400" rtl="0" algn="l">
              <a:lnSpc>
                <a:spcPct val="110000"/>
              </a:lnSpc>
              <a:spcBef>
                <a:spcPts val="0"/>
              </a:spcBef>
              <a:spcAft>
                <a:spcPts val="0"/>
              </a:spcAft>
              <a:buSzPts val="1400"/>
              <a:buChar char="○"/>
            </a:pPr>
            <a:r>
              <a:rPr lang="en" sz="1400"/>
              <a:t>Example: https://gcmd.earthdata.nasa.gov/kms/concepts/concept_scheme/instruments?format=rdf</a:t>
            </a:r>
            <a:endParaRPr sz="1400"/>
          </a:p>
        </p:txBody>
      </p:sp>
      <p:pic>
        <p:nvPicPr>
          <p:cNvPr id="411" name="Google Shape;411;p31"/>
          <p:cNvPicPr preferRelativeResize="0"/>
          <p:nvPr/>
        </p:nvPicPr>
        <p:blipFill rotWithShape="1">
          <a:blip r:embed="rId5">
            <a:alphaModFix/>
          </a:blip>
          <a:srcRect b="0" l="0" r="0" t="22197"/>
          <a:stretch/>
        </p:blipFill>
        <p:spPr>
          <a:xfrm>
            <a:off x="5115475" y="695324"/>
            <a:ext cx="3962001" cy="1720550"/>
          </a:xfrm>
          <a:prstGeom prst="rect">
            <a:avLst/>
          </a:prstGeom>
          <a:noFill/>
          <a:ln cap="flat" cmpd="sng" w="9525">
            <a:solidFill>
              <a:srgbClr val="0000FF"/>
            </a:solidFill>
            <a:prstDash val="solid"/>
            <a:round/>
            <a:headEnd len="sm" w="sm" type="none"/>
            <a:tailEnd len="sm" w="sm" type="none"/>
          </a:ln>
        </p:spPr>
      </p:pic>
      <p:pic>
        <p:nvPicPr>
          <p:cNvPr id="412" name="Google Shape;412;p31"/>
          <p:cNvPicPr preferRelativeResize="0"/>
          <p:nvPr/>
        </p:nvPicPr>
        <p:blipFill rotWithShape="1">
          <a:blip r:embed="rId6">
            <a:alphaModFix/>
          </a:blip>
          <a:srcRect b="0" l="0" r="0" t="0"/>
          <a:stretch/>
        </p:blipFill>
        <p:spPr>
          <a:xfrm>
            <a:off x="5551100" y="2842244"/>
            <a:ext cx="3249642" cy="1827032"/>
          </a:xfrm>
          <a:prstGeom prst="rect">
            <a:avLst/>
          </a:prstGeom>
          <a:noFill/>
          <a:ln cap="flat" cmpd="sng" w="9525">
            <a:solidFill>
              <a:srgbClr val="0000FF"/>
            </a:solidFill>
            <a:prstDash val="solid"/>
            <a:round/>
            <a:headEnd len="sm" w="sm" type="none"/>
            <a:tailEnd len="sm" w="sm" type="none"/>
          </a:ln>
        </p:spPr>
      </p:pic>
      <p:sp>
        <p:nvSpPr>
          <p:cNvPr id="413" name="Google Shape;413;p31"/>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414" name="Google Shape;414;p31"/>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2"/>
          <p:cNvSpPr txBox="1"/>
          <p:nvPr>
            <p:ph idx="1" type="body"/>
          </p:nvPr>
        </p:nvSpPr>
        <p:spPr>
          <a:xfrm>
            <a:off x="486375" y="1101350"/>
            <a:ext cx="8657700" cy="3592200"/>
          </a:xfrm>
          <a:prstGeom prst="rect">
            <a:avLst/>
          </a:prstGeom>
          <a:noFill/>
          <a:ln>
            <a:noFill/>
          </a:ln>
        </p:spPr>
        <p:txBody>
          <a:bodyPr anchorCtr="0" anchor="t" bIns="34275" lIns="68575" spcFirstLastPara="1" rIns="68575" wrap="square" tIns="34275">
            <a:normAutofit/>
          </a:bodyPr>
          <a:lstStyle/>
          <a:p>
            <a:pPr indent="444500" lvl="0" marL="12700" rtl="0" algn="ctr">
              <a:lnSpc>
                <a:spcPct val="115000"/>
              </a:lnSpc>
              <a:spcBef>
                <a:spcPts val="600"/>
              </a:spcBef>
              <a:spcAft>
                <a:spcPts val="0"/>
              </a:spcAft>
              <a:buSzPts val="2400"/>
              <a:buNone/>
            </a:pPr>
            <a:r>
              <a:t/>
            </a:r>
            <a:endParaRPr>
              <a:solidFill>
                <a:schemeClr val="accent1"/>
              </a:solidFill>
            </a:endParaRPr>
          </a:p>
          <a:p>
            <a:pPr indent="0" lvl="0" marL="12700" rtl="0" algn="ctr">
              <a:lnSpc>
                <a:spcPct val="115000"/>
              </a:lnSpc>
              <a:spcBef>
                <a:spcPts val="600"/>
              </a:spcBef>
              <a:spcAft>
                <a:spcPts val="0"/>
              </a:spcAft>
              <a:buSzPts val="2400"/>
              <a:buNone/>
            </a:pPr>
            <a:r>
              <a:t/>
            </a:r>
            <a:endParaRPr>
              <a:solidFill>
                <a:schemeClr val="accent1"/>
              </a:solidFill>
            </a:endParaRPr>
          </a:p>
          <a:p>
            <a:pPr indent="0" lvl="0" marL="12700" marR="0" rtl="0" algn="ctr">
              <a:lnSpc>
                <a:spcPct val="115000"/>
              </a:lnSpc>
              <a:spcBef>
                <a:spcPts val="600"/>
              </a:spcBef>
              <a:spcAft>
                <a:spcPts val="0"/>
              </a:spcAft>
              <a:buSzPts val="2400"/>
              <a:buNone/>
            </a:pPr>
            <a:r>
              <a:rPr lang="en">
                <a:solidFill>
                  <a:schemeClr val="accent1"/>
                </a:solidFill>
              </a:rPr>
              <a:t>This work was supported by NASA/GSFC under Raytheon Technologies contract number 80GSFC21CA001.</a:t>
            </a:r>
            <a:endParaRPr>
              <a:solidFill>
                <a:schemeClr val="accent1"/>
              </a:solidFill>
            </a:endParaRPr>
          </a:p>
        </p:txBody>
      </p:sp>
      <p:sp>
        <p:nvSpPr>
          <p:cNvPr id="420" name="Google Shape;420;p32"/>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421" name="Google Shape;421;p32"/>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628650" y="273850"/>
            <a:ext cx="85155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00000"/>
              <a:buFont typeface="Arial"/>
              <a:buNone/>
            </a:pPr>
            <a:r>
              <a:rPr lang="en"/>
              <a:t>IDN Search and CWIC Portals</a:t>
            </a:r>
            <a:endParaRPr/>
          </a:p>
          <a:p>
            <a:pPr indent="0" lvl="0" marL="0" rtl="0" algn="l">
              <a:lnSpc>
                <a:spcPct val="90000"/>
              </a:lnSpc>
              <a:spcBef>
                <a:spcPts val="0"/>
              </a:spcBef>
              <a:spcAft>
                <a:spcPts val="0"/>
              </a:spcAft>
              <a:buClr>
                <a:schemeClr val="accent1"/>
              </a:buClr>
              <a:buSzPct val="100000"/>
              <a:buFont typeface="Arial"/>
              <a:buNone/>
            </a:pPr>
            <a:br>
              <a:rPr lang="en"/>
            </a:br>
            <a:endParaRPr/>
          </a:p>
        </p:txBody>
      </p:sp>
      <p:pic>
        <p:nvPicPr>
          <p:cNvPr id="164" name="Google Shape;164;p4"/>
          <p:cNvPicPr preferRelativeResize="0"/>
          <p:nvPr/>
        </p:nvPicPr>
        <p:blipFill rotWithShape="1">
          <a:blip r:embed="rId3">
            <a:alphaModFix/>
          </a:blip>
          <a:srcRect b="0" l="0" r="0" t="14104"/>
          <a:stretch/>
        </p:blipFill>
        <p:spPr>
          <a:xfrm>
            <a:off x="476250" y="1291338"/>
            <a:ext cx="4215466" cy="2071549"/>
          </a:xfrm>
          <a:prstGeom prst="rect">
            <a:avLst/>
          </a:prstGeom>
          <a:noFill/>
          <a:ln>
            <a:noFill/>
          </a:ln>
        </p:spPr>
      </p:pic>
      <p:pic>
        <p:nvPicPr>
          <p:cNvPr id="165" name="Google Shape;165;p4"/>
          <p:cNvPicPr preferRelativeResize="0"/>
          <p:nvPr/>
        </p:nvPicPr>
        <p:blipFill rotWithShape="1">
          <a:blip r:embed="rId4">
            <a:alphaModFix/>
          </a:blip>
          <a:srcRect b="0" l="0" r="0" t="14214"/>
          <a:stretch/>
        </p:blipFill>
        <p:spPr>
          <a:xfrm>
            <a:off x="4815500" y="1300773"/>
            <a:ext cx="4278944" cy="2044485"/>
          </a:xfrm>
          <a:prstGeom prst="rect">
            <a:avLst/>
          </a:prstGeom>
          <a:noFill/>
          <a:ln>
            <a:noFill/>
          </a:ln>
        </p:spPr>
      </p:pic>
      <p:sp>
        <p:nvSpPr>
          <p:cNvPr id="166" name="Google Shape;166;p4"/>
          <p:cNvSpPr txBox="1"/>
          <p:nvPr/>
        </p:nvSpPr>
        <p:spPr>
          <a:xfrm>
            <a:off x="1538338" y="802550"/>
            <a:ext cx="20913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chemeClr val="accent2"/>
                </a:solidFill>
                <a:latin typeface="Arial"/>
                <a:ea typeface="Arial"/>
                <a:cs typeface="Arial"/>
                <a:sym typeface="Arial"/>
              </a:rPr>
              <a:t>IDN Search Portal</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2"/>
              </a:solidFill>
              <a:latin typeface="Arial"/>
              <a:ea typeface="Arial"/>
              <a:cs typeface="Arial"/>
              <a:sym typeface="Arial"/>
            </a:endParaRPr>
          </a:p>
        </p:txBody>
      </p:sp>
      <p:sp>
        <p:nvSpPr>
          <p:cNvPr id="167" name="Google Shape;167;p4"/>
          <p:cNvSpPr txBox="1"/>
          <p:nvPr/>
        </p:nvSpPr>
        <p:spPr>
          <a:xfrm>
            <a:off x="6110338" y="802550"/>
            <a:ext cx="20913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chemeClr val="accent2"/>
                </a:solidFill>
                <a:latin typeface="Arial"/>
                <a:ea typeface="Arial"/>
                <a:cs typeface="Arial"/>
                <a:sym typeface="Arial"/>
              </a:rPr>
              <a:t>CWIC Portal</a:t>
            </a:r>
            <a:endParaRPr b="1" i="0" sz="1400" u="none" cap="none" strike="noStrike">
              <a:solidFill>
                <a:schemeClr val="accent2"/>
              </a:solidFill>
              <a:latin typeface="Arial"/>
              <a:ea typeface="Arial"/>
              <a:cs typeface="Arial"/>
              <a:sym typeface="Arial"/>
            </a:endParaRPr>
          </a:p>
        </p:txBody>
      </p:sp>
      <p:sp>
        <p:nvSpPr>
          <p:cNvPr id="168" name="Google Shape;168;p4"/>
          <p:cNvSpPr txBox="1"/>
          <p:nvPr/>
        </p:nvSpPr>
        <p:spPr>
          <a:xfrm>
            <a:off x="4870000" y="3526275"/>
            <a:ext cx="45720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chemeClr val="accent2"/>
                </a:solidFill>
                <a:latin typeface="Arial"/>
                <a:ea typeface="Arial"/>
                <a:cs typeface="Arial"/>
                <a:sym typeface="Arial"/>
              </a:rPr>
              <a:t>Scope: All CWIC dataset metadata entries in the CMR</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 sz="1300" u="sng" cap="none" strike="noStrike">
                <a:solidFill>
                  <a:schemeClr val="hlink"/>
                </a:solidFill>
                <a:latin typeface="Arial"/>
                <a:ea typeface="Arial"/>
                <a:cs typeface="Arial"/>
                <a:sym typeface="Arial"/>
                <a:hlinkClick r:id="rId5"/>
              </a:rPr>
              <a:t>https://search.earthdata.nasa.gov/portal/cwic/search</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accent2"/>
              </a:solidFill>
              <a:latin typeface="Arial"/>
              <a:ea typeface="Arial"/>
              <a:cs typeface="Arial"/>
              <a:sym typeface="Arial"/>
            </a:endParaRPr>
          </a:p>
        </p:txBody>
      </p:sp>
      <p:sp>
        <p:nvSpPr>
          <p:cNvPr id="169" name="Google Shape;169;p4"/>
          <p:cNvSpPr txBox="1"/>
          <p:nvPr/>
        </p:nvSpPr>
        <p:spPr>
          <a:xfrm>
            <a:off x="552450" y="3526275"/>
            <a:ext cx="45720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chemeClr val="accent2"/>
                </a:solidFill>
                <a:latin typeface="Arial"/>
                <a:ea typeface="Arial"/>
                <a:cs typeface="Arial"/>
                <a:sym typeface="Arial"/>
              </a:rPr>
              <a:t>Scope: All dataset metadata entries in the CMR</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 sz="1300" u="sng" cap="none" strike="noStrike">
                <a:solidFill>
                  <a:schemeClr val="hlink"/>
                </a:solidFill>
                <a:latin typeface="Arial"/>
                <a:ea typeface="Arial"/>
                <a:cs typeface="Arial"/>
                <a:sym typeface="Arial"/>
                <a:hlinkClick r:id="rId6"/>
              </a:rPr>
              <a:t>https://search.earthdata.nasa.gov/portal/idn/search</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accent2"/>
              </a:solidFill>
              <a:latin typeface="Arial"/>
              <a:ea typeface="Arial"/>
              <a:cs typeface="Arial"/>
              <a:sym typeface="Arial"/>
            </a:endParaRPr>
          </a:p>
        </p:txBody>
      </p:sp>
      <p:sp>
        <p:nvSpPr>
          <p:cNvPr id="170" name="Google Shape;170;p4"/>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171" name="Google Shape;171;p4"/>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IDN/CWIC Metrics</a:t>
            </a:r>
            <a:endParaRPr/>
          </a:p>
        </p:txBody>
      </p:sp>
      <p:sp>
        <p:nvSpPr>
          <p:cNvPr id="177" name="Google Shape;177;p5"/>
          <p:cNvSpPr txBox="1"/>
          <p:nvPr>
            <p:ph idx="1" type="body"/>
          </p:nvPr>
        </p:nvSpPr>
        <p:spPr>
          <a:xfrm>
            <a:off x="628650" y="1028700"/>
            <a:ext cx="7886700" cy="781200"/>
          </a:xfrm>
          <a:prstGeom prst="rect">
            <a:avLst/>
          </a:prstGeom>
          <a:noFill/>
          <a:ln>
            <a:noFill/>
          </a:ln>
        </p:spPr>
        <p:txBody>
          <a:bodyPr anchorCtr="0" anchor="t" bIns="34275" lIns="68575" spcFirstLastPara="1" rIns="68575" wrap="square" tIns="34275">
            <a:noAutofit/>
          </a:bodyPr>
          <a:lstStyle/>
          <a:p>
            <a:pPr indent="-330200" lvl="0" marL="457200" rtl="0" algn="l">
              <a:lnSpc>
                <a:spcPct val="110000"/>
              </a:lnSpc>
              <a:spcBef>
                <a:spcPts val="0"/>
              </a:spcBef>
              <a:spcAft>
                <a:spcPts val="0"/>
              </a:spcAft>
              <a:buSzPts val="1600"/>
              <a:buChar char="●"/>
            </a:pPr>
            <a:r>
              <a:rPr lang="en" sz="1600"/>
              <a:t>Total Collections and Granules offered by the CWIC and FedEO:</a:t>
            </a:r>
            <a:endParaRPr sz="1600">
              <a:solidFill>
                <a:srgbClr val="FFFFFF"/>
              </a:solidFill>
            </a:endParaRPr>
          </a:p>
          <a:p>
            <a:pPr indent="0" lvl="0" marL="457200" rtl="0" algn="l">
              <a:lnSpc>
                <a:spcPct val="110000"/>
              </a:lnSpc>
              <a:spcBef>
                <a:spcPts val="0"/>
              </a:spcBef>
              <a:spcAft>
                <a:spcPts val="0"/>
              </a:spcAft>
              <a:buSzPts val="2400"/>
              <a:buNone/>
            </a:pPr>
            <a:r>
              <a:t/>
            </a:r>
            <a:endParaRPr sz="1600"/>
          </a:p>
          <a:p>
            <a:pPr indent="0" lvl="0" marL="0" rtl="0" algn="l">
              <a:lnSpc>
                <a:spcPct val="110000"/>
              </a:lnSpc>
              <a:spcBef>
                <a:spcPts val="800"/>
              </a:spcBef>
              <a:spcAft>
                <a:spcPts val="0"/>
              </a:spcAft>
              <a:buSzPts val="2400"/>
              <a:buNone/>
            </a:pPr>
            <a:r>
              <a:t/>
            </a:r>
            <a:endParaRPr sz="1600"/>
          </a:p>
        </p:txBody>
      </p:sp>
      <p:graphicFrame>
        <p:nvGraphicFramePr>
          <p:cNvPr id="178" name="Google Shape;178;p5"/>
          <p:cNvGraphicFramePr/>
          <p:nvPr/>
        </p:nvGraphicFramePr>
        <p:xfrm>
          <a:off x="952500" y="1390650"/>
          <a:ext cx="3000000" cy="3000000"/>
        </p:xfrm>
        <a:graphic>
          <a:graphicData uri="http://schemas.openxmlformats.org/drawingml/2006/table">
            <a:tbl>
              <a:tblPr>
                <a:noFill/>
                <a:tableStyleId>{F053CFD0-58DC-4C32-84C3-E2F84684A3A8}</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800"/>
                        <a:buFont typeface="Arial"/>
                        <a:buNone/>
                      </a:pPr>
                      <a:r>
                        <a:rPr b="1" lang="en" sz="1800" u="sng" cap="none" strike="noStrike"/>
                        <a:t>CEOS Interfaces</a:t>
                      </a:r>
                      <a:endParaRPr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 sz="1800" u="sng" cap="none" strike="noStrike"/>
                        <a:t>Total Collections</a:t>
                      </a:r>
                      <a:endParaRPr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 sz="1800" u="sng" cap="none" strike="noStrike"/>
                        <a:t>Total Granules</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CWIC</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~369</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~17,811,018</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FedEO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~510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~60,846,230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JAXA/FedEO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1017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~13,740,118</a:t>
                      </a:r>
                      <a:endParaRPr sz="1400" u="none" cap="none" strike="noStrike"/>
                    </a:p>
                  </a:txBody>
                  <a:tcPr marT="91425" marB="91425" marR="91425" marL="91425"/>
                </a:tc>
              </a:tr>
            </a:tbl>
          </a:graphicData>
        </a:graphic>
      </p:graphicFrame>
      <p:sp>
        <p:nvSpPr>
          <p:cNvPr id="179" name="Google Shape;179;p5"/>
          <p:cNvSpPr txBox="1"/>
          <p:nvPr>
            <p:ph idx="1" type="body"/>
          </p:nvPr>
        </p:nvSpPr>
        <p:spPr>
          <a:xfrm>
            <a:off x="628650" y="3090875"/>
            <a:ext cx="7886700" cy="781200"/>
          </a:xfrm>
          <a:prstGeom prst="rect">
            <a:avLst/>
          </a:prstGeom>
          <a:noFill/>
          <a:ln>
            <a:noFill/>
          </a:ln>
        </p:spPr>
        <p:txBody>
          <a:bodyPr anchorCtr="0" anchor="t" bIns="34275" lIns="68575" spcFirstLastPara="1" rIns="68575" wrap="square" tIns="34275">
            <a:noAutofit/>
          </a:bodyPr>
          <a:lstStyle/>
          <a:p>
            <a:pPr indent="-330200" lvl="0" marL="457200" rtl="0" algn="l">
              <a:lnSpc>
                <a:spcPct val="110000"/>
              </a:lnSpc>
              <a:spcBef>
                <a:spcPts val="0"/>
              </a:spcBef>
              <a:spcAft>
                <a:spcPts val="0"/>
              </a:spcAft>
              <a:buSzPts val="1600"/>
              <a:buChar char="●"/>
            </a:pPr>
            <a:r>
              <a:rPr lang="en" sz="1600"/>
              <a:t>Total Collections and Granules offered by the IDN:</a:t>
            </a:r>
            <a:endParaRPr sz="1600">
              <a:solidFill>
                <a:srgbClr val="FFFFFF"/>
              </a:solidFill>
            </a:endParaRPr>
          </a:p>
          <a:p>
            <a:pPr indent="0" lvl="0" marL="457200" rtl="0" algn="l">
              <a:lnSpc>
                <a:spcPct val="110000"/>
              </a:lnSpc>
              <a:spcBef>
                <a:spcPts val="0"/>
              </a:spcBef>
              <a:spcAft>
                <a:spcPts val="0"/>
              </a:spcAft>
              <a:buSzPts val="2400"/>
              <a:buNone/>
            </a:pPr>
            <a:r>
              <a:t/>
            </a:r>
            <a:endParaRPr sz="1600"/>
          </a:p>
          <a:p>
            <a:pPr indent="0" lvl="0" marL="0" rtl="0" algn="l">
              <a:lnSpc>
                <a:spcPct val="110000"/>
              </a:lnSpc>
              <a:spcBef>
                <a:spcPts val="800"/>
              </a:spcBef>
              <a:spcAft>
                <a:spcPts val="0"/>
              </a:spcAft>
              <a:buSzPts val="2400"/>
              <a:buNone/>
            </a:pPr>
            <a:r>
              <a:t/>
            </a:r>
            <a:endParaRPr sz="1600"/>
          </a:p>
        </p:txBody>
      </p:sp>
      <p:graphicFrame>
        <p:nvGraphicFramePr>
          <p:cNvPr id="180" name="Google Shape;180;p5"/>
          <p:cNvGraphicFramePr/>
          <p:nvPr/>
        </p:nvGraphicFramePr>
        <p:xfrm>
          <a:off x="952500" y="3429700"/>
          <a:ext cx="3000000" cy="3000000"/>
        </p:xfrm>
        <a:graphic>
          <a:graphicData uri="http://schemas.openxmlformats.org/drawingml/2006/table">
            <a:tbl>
              <a:tblPr>
                <a:noFill/>
                <a:tableStyleId>{F053CFD0-58DC-4C32-84C3-E2F84684A3A8}</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800"/>
                        <a:buFont typeface="Arial"/>
                        <a:buNone/>
                      </a:pPr>
                      <a:r>
                        <a:rPr b="1" lang="en" sz="1800" u="sng" cap="none" strike="noStrike"/>
                        <a:t>IDN Search Portal</a:t>
                      </a:r>
                      <a:endParaRPr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 sz="1800" u="sng" cap="none" strike="noStrike"/>
                        <a:t>Total Collections</a:t>
                      </a:r>
                      <a:endParaRPr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 sz="1800" u="sng" cap="none" strike="noStrike"/>
                        <a:t>Total Granules</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IDN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~52,985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~1,401,651,712</a:t>
                      </a:r>
                      <a:endParaRPr sz="1400" u="none" cap="none" strike="noStrike"/>
                    </a:p>
                  </a:txBody>
                  <a:tcPr marT="91425" marB="91425" marR="91425" marL="91425"/>
                </a:tc>
              </a:tr>
            </a:tbl>
          </a:graphicData>
        </a:graphic>
      </p:graphicFrame>
      <p:sp>
        <p:nvSpPr>
          <p:cNvPr id="181" name="Google Shape;181;p5"/>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182" name="Google Shape;182;p5"/>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28650" y="273844"/>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CEOS/IDN/CWIC Collaborations</a:t>
            </a:r>
            <a:endParaRPr/>
          </a:p>
        </p:txBody>
      </p:sp>
      <p:sp>
        <p:nvSpPr>
          <p:cNvPr id="188" name="Google Shape;188;p6"/>
          <p:cNvSpPr txBox="1"/>
          <p:nvPr>
            <p:ph idx="1" type="body"/>
          </p:nvPr>
        </p:nvSpPr>
        <p:spPr>
          <a:xfrm>
            <a:off x="500925" y="1015450"/>
            <a:ext cx="8605500" cy="3583200"/>
          </a:xfrm>
          <a:prstGeom prst="rect">
            <a:avLst/>
          </a:prstGeom>
          <a:noFill/>
          <a:ln>
            <a:noFill/>
          </a:ln>
        </p:spPr>
        <p:txBody>
          <a:bodyPr anchorCtr="0" anchor="t" bIns="34275" lIns="68575" spcFirstLastPara="1" rIns="68575" wrap="square" tIns="34275">
            <a:noAutofit/>
          </a:bodyPr>
          <a:lstStyle/>
          <a:p>
            <a:pPr indent="-307340" lvl="0" marL="457200" rtl="0" algn="l">
              <a:lnSpc>
                <a:spcPct val="90000"/>
              </a:lnSpc>
              <a:spcBef>
                <a:spcPts val="0"/>
              </a:spcBef>
              <a:spcAft>
                <a:spcPts val="0"/>
              </a:spcAft>
              <a:buSzPts val="1240"/>
              <a:buChar char="●"/>
            </a:pPr>
            <a:r>
              <a:rPr lang="en" sz="1240"/>
              <a:t>ESA/FedEO</a:t>
            </a:r>
            <a:endParaRPr sz="1240"/>
          </a:p>
          <a:p>
            <a:pPr indent="-291941" lvl="1" marL="914400" rtl="0" algn="l">
              <a:lnSpc>
                <a:spcPct val="90000"/>
              </a:lnSpc>
              <a:spcBef>
                <a:spcPts val="0"/>
              </a:spcBef>
              <a:spcAft>
                <a:spcPts val="0"/>
              </a:spcAft>
              <a:buSzPts val="998"/>
              <a:buChar char="○"/>
            </a:pPr>
            <a:r>
              <a:rPr lang="en" sz="1097"/>
              <a:t>Tested FedEO test se</a:t>
            </a:r>
            <a:r>
              <a:rPr lang="en" sz="1240"/>
              <a:t>rver for ingest of ESA, ESA CCI, VITO, DLR collections, granule discovery and download.</a:t>
            </a:r>
            <a:endParaRPr sz="1097"/>
          </a:p>
          <a:p>
            <a:pPr indent="-298291" lvl="1" marL="914400" rtl="0" algn="l">
              <a:lnSpc>
                <a:spcPct val="90000"/>
              </a:lnSpc>
              <a:spcBef>
                <a:spcPts val="0"/>
              </a:spcBef>
              <a:spcAft>
                <a:spcPts val="0"/>
              </a:spcAft>
              <a:buSzPts val="1098"/>
              <a:buChar char="○"/>
            </a:pPr>
            <a:r>
              <a:rPr lang="en" sz="1097"/>
              <a:t>Updated VITO collections in the CMR for the IDN</a:t>
            </a:r>
            <a:endParaRPr sz="1097"/>
          </a:p>
          <a:p>
            <a:pPr indent="-298291" lvl="1" marL="914400" rtl="0" algn="l">
              <a:lnSpc>
                <a:spcPct val="90000"/>
              </a:lnSpc>
              <a:spcBef>
                <a:spcPts val="0"/>
              </a:spcBef>
              <a:spcAft>
                <a:spcPts val="0"/>
              </a:spcAft>
              <a:buSzPts val="1098"/>
              <a:buChar char="○"/>
            </a:pPr>
            <a:r>
              <a:rPr lang="en" sz="1097"/>
              <a:t>Updated or added new platforms keywords. </a:t>
            </a:r>
            <a:endParaRPr sz="1097"/>
          </a:p>
          <a:p>
            <a:pPr indent="-307340" lvl="0" marL="457200" rtl="0" algn="l">
              <a:lnSpc>
                <a:spcPct val="90000"/>
              </a:lnSpc>
              <a:spcBef>
                <a:spcPts val="0"/>
              </a:spcBef>
              <a:spcAft>
                <a:spcPts val="0"/>
              </a:spcAft>
              <a:buSzPts val="1240"/>
              <a:buChar char="●"/>
            </a:pPr>
            <a:r>
              <a:rPr lang="en" sz="1240"/>
              <a:t>JAXA</a:t>
            </a:r>
            <a:endParaRPr sz="1240"/>
          </a:p>
          <a:p>
            <a:pPr indent="-291941" lvl="1" marL="914400" rtl="0" algn="l">
              <a:lnSpc>
                <a:spcPct val="90000"/>
              </a:lnSpc>
              <a:spcBef>
                <a:spcPts val="0"/>
              </a:spcBef>
              <a:spcAft>
                <a:spcPts val="0"/>
              </a:spcAft>
              <a:buSzPts val="998"/>
              <a:buChar char="○"/>
            </a:pPr>
            <a:r>
              <a:rPr lang="en" sz="1097"/>
              <a:t>Tested FedEO test se</a:t>
            </a:r>
            <a:r>
              <a:rPr lang="en" sz="1240"/>
              <a:t>rver for</a:t>
            </a:r>
            <a:r>
              <a:rPr lang="en" sz="1097"/>
              <a:t> ingest JAXA collections</a:t>
            </a:r>
            <a:r>
              <a:rPr lang="en" sz="1240"/>
              <a:t>, granule discovery and download.</a:t>
            </a:r>
            <a:endParaRPr sz="1097"/>
          </a:p>
          <a:p>
            <a:pPr indent="-307340" lvl="0" marL="457200" rtl="0" algn="l">
              <a:lnSpc>
                <a:spcPct val="90000"/>
              </a:lnSpc>
              <a:spcBef>
                <a:spcPts val="0"/>
              </a:spcBef>
              <a:spcAft>
                <a:spcPts val="0"/>
              </a:spcAft>
              <a:buSzPts val="1240"/>
              <a:buChar char="●"/>
            </a:pPr>
            <a:r>
              <a:rPr lang="en" sz="1240"/>
              <a:t>NOAA NCEI</a:t>
            </a:r>
            <a:endParaRPr sz="1240"/>
          </a:p>
          <a:p>
            <a:pPr indent="-298291" lvl="1" marL="914400" rtl="0" algn="l">
              <a:lnSpc>
                <a:spcPct val="90000"/>
              </a:lnSpc>
              <a:spcBef>
                <a:spcPts val="0"/>
              </a:spcBef>
              <a:spcAft>
                <a:spcPts val="0"/>
              </a:spcAft>
              <a:buSzPts val="1098"/>
              <a:buChar char="○"/>
            </a:pPr>
            <a:r>
              <a:rPr lang="en" sz="1097"/>
              <a:t>Ingest test of NOAA/NCEI collections</a:t>
            </a:r>
            <a:endParaRPr sz="1097"/>
          </a:p>
          <a:p>
            <a:pPr indent="-289242" lvl="2" marL="1371600" rtl="0" algn="l">
              <a:lnSpc>
                <a:spcPct val="90000"/>
              </a:lnSpc>
              <a:spcBef>
                <a:spcPts val="0"/>
              </a:spcBef>
              <a:spcAft>
                <a:spcPts val="0"/>
              </a:spcAft>
              <a:buSzPts val="955"/>
              <a:buChar char="■"/>
            </a:pPr>
            <a:r>
              <a:rPr lang="en" sz="955"/>
              <a:t>Total number of records 37,335</a:t>
            </a:r>
            <a:endParaRPr sz="955"/>
          </a:p>
          <a:p>
            <a:pPr indent="-289242" lvl="2" marL="1371600" rtl="0" algn="l">
              <a:lnSpc>
                <a:spcPct val="90000"/>
              </a:lnSpc>
              <a:spcBef>
                <a:spcPts val="0"/>
              </a:spcBef>
              <a:spcAft>
                <a:spcPts val="0"/>
              </a:spcAft>
              <a:buSzPts val="955"/>
              <a:buChar char="■"/>
            </a:pPr>
            <a:r>
              <a:rPr lang="en" sz="955"/>
              <a:t>24,873 ingested into CMR</a:t>
            </a:r>
            <a:endParaRPr sz="955"/>
          </a:p>
          <a:p>
            <a:pPr indent="-289242" lvl="2" marL="1371600" rtl="0" algn="l">
              <a:lnSpc>
                <a:spcPct val="90000"/>
              </a:lnSpc>
              <a:spcBef>
                <a:spcPts val="0"/>
              </a:spcBef>
              <a:spcAft>
                <a:spcPts val="0"/>
              </a:spcAft>
              <a:buSzPts val="955"/>
              <a:buChar char="■"/>
            </a:pPr>
            <a:r>
              <a:rPr lang="en" sz="955"/>
              <a:t>12,462 failed ingest</a:t>
            </a:r>
            <a:endParaRPr sz="955"/>
          </a:p>
          <a:p>
            <a:pPr indent="-289242" lvl="2" marL="1371600" rtl="0" algn="l">
              <a:lnSpc>
                <a:spcPct val="90000"/>
              </a:lnSpc>
              <a:spcBef>
                <a:spcPts val="0"/>
              </a:spcBef>
              <a:spcAft>
                <a:spcPts val="0"/>
              </a:spcAft>
              <a:buSzPts val="955"/>
              <a:buChar char="■"/>
            </a:pPr>
            <a:r>
              <a:rPr lang="en" sz="955"/>
              <a:t>Continually, reviewing CMR ISO mapping for MetadataAssociation and RelatedURL</a:t>
            </a:r>
            <a:endParaRPr sz="955"/>
          </a:p>
          <a:p>
            <a:pPr indent="-307340" lvl="0" marL="457200" rtl="0" algn="l">
              <a:lnSpc>
                <a:spcPct val="90000"/>
              </a:lnSpc>
              <a:spcBef>
                <a:spcPts val="0"/>
              </a:spcBef>
              <a:spcAft>
                <a:spcPts val="0"/>
              </a:spcAft>
              <a:buSzPts val="1240"/>
              <a:buChar char="●"/>
            </a:pPr>
            <a:r>
              <a:rPr lang="en" sz="1240"/>
              <a:t>ISRO</a:t>
            </a:r>
            <a:endParaRPr sz="1240"/>
          </a:p>
          <a:p>
            <a:pPr indent="-298291" lvl="1" marL="914400" rtl="0" algn="l">
              <a:lnSpc>
                <a:spcPct val="90000"/>
              </a:lnSpc>
              <a:spcBef>
                <a:spcPts val="0"/>
              </a:spcBef>
              <a:spcAft>
                <a:spcPts val="0"/>
              </a:spcAft>
              <a:buSzPts val="1098"/>
              <a:buChar char="○"/>
            </a:pPr>
            <a:r>
              <a:rPr lang="en" sz="1097"/>
              <a:t>Updated existing collection metadata records.</a:t>
            </a:r>
            <a:endParaRPr sz="1097"/>
          </a:p>
          <a:p>
            <a:pPr indent="-298291" lvl="1" marL="914400" rtl="0" algn="l">
              <a:lnSpc>
                <a:spcPct val="90000"/>
              </a:lnSpc>
              <a:spcBef>
                <a:spcPts val="0"/>
              </a:spcBef>
              <a:spcAft>
                <a:spcPts val="0"/>
              </a:spcAft>
              <a:buSzPts val="1098"/>
              <a:buChar char="○"/>
            </a:pPr>
            <a:r>
              <a:rPr lang="en" sz="1097"/>
              <a:t>Review download links for CEOS 2-step collection-granule discovery and download thru OpenSearch APIs.</a:t>
            </a:r>
            <a:endParaRPr sz="1097"/>
          </a:p>
          <a:p>
            <a:pPr indent="-307340" lvl="0" marL="457200" rtl="0" algn="l">
              <a:lnSpc>
                <a:spcPct val="90000"/>
              </a:lnSpc>
              <a:spcBef>
                <a:spcPts val="0"/>
              </a:spcBef>
              <a:spcAft>
                <a:spcPts val="0"/>
              </a:spcAft>
              <a:buSzPts val="1240"/>
              <a:buChar char="●"/>
            </a:pPr>
            <a:r>
              <a:rPr lang="en" sz="1240"/>
              <a:t>INPE</a:t>
            </a:r>
            <a:endParaRPr sz="1240"/>
          </a:p>
          <a:p>
            <a:pPr indent="-298291" lvl="1" marL="914400" rtl="0" algn="l">
              <a:lnSpc>
                <a:spcPct val="90000"/>
              </a:lnSpc>
              <a:spcBef>
                <a:spcPts val="0"/>
              </a:spcBef>
              <a:spcAft>
                <a:spcPts val="0"/>
              </a:spcAft>
              <a:buSzPts val="1098"/>
              <a:buChar char="○"/>
            </a:pPr>
            <a:r>
              <a:rPr lang="en" sz="1097"/>
              <a:t>IDN to review INPE STAC API and clients</a:t>
            </a:r>
            <a:endParaRPr sz="1097"/>
          </a:p>
          <a:p>
            <a:pPr indent="-307340" lvl="0" marL="457200" rtl="0" algn="l">
              <a:lnSpc>
                <a:spcPct val="90000"/>
              </a:lnSpc>
              <a:spcBef>
                <a:spcPts val="0"/>
              </a:spcBef>
              <a:spcAft>
                <a:spcPts val="0"/>
              </a:spcAft>
              <a:buSzPts val="1240"/>
              <a:buChar char="●"/>
            </a:pPr>
            <a:r>
              <a:rPr lang="en" sz="1240"/>
              <a:t>CEOS Tools</a:t>
            </a:r>
            <a:endParaRPr sz="1240"/>
          </a:p>
          <a:p>
            <a:pPr indent="-298291" lvl="1" marL="914400" rtl="0" algn="l">
              <a:lnSpc>
                <a:spcPct val="90000"/>
              </a:lnSpc>
              <a:spcBef>
                <a:spcPts val="0"/>
              </a:spcBef>
              <a:spcAft>
                <a:spcPts val="0"/>
              </a:spcAft>
              <a:buSzPts val="1098"/>
              <a:buChar char="○"/>
            </a:pPr>
            <a:r>
              <a:rPr lang="en" sz="1097"/>
              <a:t>Search for CEOS tools by ShortName or Keyword examples:</a:t>
            </a:r>
            <a:endParaRPr sz="1097"/>
          </a:p>
          <a:p>
            <a:pPr indent="-282892" lvl="2" marL="1371600" rtl="0" algn="l">
              <a:lnSpc>
                <a:spcPct val="90000"/>
              </a:lnSpc>
              <a:spcBef>
                <a:spcPts val="0"/>
              </a:spcBef>
              <a:spcAft>
                <a:spcPts val="0"/>
              </a:spcAft>
              <a:buSzPts val="855"/>
              <a:buChar char="■"/>
            </a:pPr>
            <a:r>
              <a:rPr lang="en" sz="955"/>
              <a:t>ShortName:</a:t>
            </a:r>
            <a:r>
              <a:rPr lang="en" sz="945" u="sng">
                <a:solidFill>
                  <a:schemeClr val="hlink"/>
                </a:solidFill>
              </a:rPr>
              <a:t> </a:t>
            </a:r>
            <a:r>
              <a:rPr lang="en" sz="945" u="sng">
                <a:solidFill>
                  <a:schemeClr val="hlink"/>
                </a:solidFill>
                <a:hlinkClick r:id="rId3"/>
              </a:rPr>
              <a:t>https://cmr.earthdata.nasa.gov/search/tools.umm_json?name=Proba-V%20MEP&amp;pretty=true</a:t>
            </a:r>
            <a:endParaRPr sz="955"/>
          </a:p>
          <a:p>
            <a:pPr indent="-282892" lvl="2" marL="1371600" rtl="0" algn="l">
              <a:lnSpc>
                <a:spcPct val="90000"/>
              </a:lnSpc>
              <a:spcBef>
                <a:spcPts val="0"/>
              </a:spcBef>
              <a:spcAft>
                <a:spcPts val="0"/>
              </a:spcAft>
              <a:buSzPts val="855"/>
              <a:buChar char="■"/>
            </a:pPr>
            <a:r>
              <a:rPr lang="en" sz="955"/>
              <a:t>Keywords:</a:t>
            </a:r>
            <a:r>
              <a:rPr lang="en" sz="1097" u="sng">
                <a:solidFill>
                  <a:schemeClr val="hlink"/>
                </a:solidFill>
                <a:hlinkClick r:id="rId4"/>
              </a:rPr>
              <a:t> </a:t>
            </a:r>
            <a:r>
              <a:rPr lang="en" sz="945" u="sng">
                <a:solidFill>
                  <a:schemeClr val="hlink"/>
                </a:solidFill>
                <a:hlinkClick r:id="rId5"/>
              </a:rPr>
              <a:t>https://cmr.earthdata.nasa.gov/search/tools?keyword=Sentinel%20satellites</a:t>
            </a:r>
            <a:endParaRPr sz="803"/>
          </a:p>
          <a:p>
            <a:pPr indent="0" lvl="0" marL="0" rtl="0" algn="l">
              <a:lnSpc>
                <a:spcPct val="90000"/>
              </a:lnSpc>
              <a:spcBef>
                <a:spcPts val="800"/>
              </a:spcBef>
              <a:spcAft>
                <a:spcPts val="0"/>
              </a:spcAft>
              <a:buSzPts val="1140"/>
              <a:buNone/>
            </a:pPr>
            <a:r>
              <a:t/>
            </a:r>
            <a:endParaRPr sz="1240"/>
          </a:p>
        </p:txBody>
      </p:sp>
      <p:sp>
        <p:nvSpPr>
          <p:cNvPr id="189" name="Google Shape;189;p6"/>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190" name="Google Shape;190;p6"/>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type="title"/>
          </p:nvPr>
        </p:nvSpPr>
        <p:spPr>
          <a:xfrm>
            <a:off x="685800" y="1389650"/>
            <a:ext cx="6074700" cy="13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Arial"/>
              <a:buNone/>
            </a:pPr>
            <a:r>
              <a:rPr lang="en"/>
              <a:t>CEOS WGISS ceos.org and idn.ceos.org Updates</a:t>
            </a:r>
            <a:endParaRPr/>
          </a:p>
        </p:txBody>
      </p:sp>
      <p:sp>
        <p:nvSpPr>
          <p:cNvPr id="196" name="Google Shape;196;p7"/>
          <p:cNvSpPr txBox="1"/>
          <p:nvPr/>
        </p:nvSpPr>
        <p:spPr>
          <a:xfrm>
            <a:off x="7101200" y="46935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Arial"/>
                <a:ea typeface="Arial"/>
                <a:cs typeface="Arial"/>
                <a:sym typeface="Arial"/>
              </a:rPr>
              <a:t>WGISS-0324-MM</a:t>
            </a:r>
            <a:endParaRPr b="0" i="0" sz="800" u="none" cap="none" strike="noStrike">
              <a:solidFill>
                <a:srgbClr val="FFFFFF"/>
              </a:solidFill>
              <a:latin typeface="Arial"/>
              <a:ea typeface="Arial"/>
              <a:cs typeface="Arial"/>
              <a:sym typeface="Arial"/>
            </a:endParaRPr>
          </a:p>
        </p:txBody>
      </p:sp>
      <p:sp>
        <p:nvSpPr>
          <p:cNvPr id="197" name="Google Shape;197;p7"/>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198" name="Google Shape;198;p7"/>
          <p:cNvSpPr txBox="1"/>
          <p:nvPr>
            <p:ph idx="1" type="body"/>
          </p:nvPr>
        </p:nvSpPr>
        <p:spPr>
          <a:xfrm>
            <a:off x="685801" y="2791719"/>
            <a:ext cx="5174100" cy="11250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Clr>
                <a:srgbClr val="000000"/>
              </a:buClr>
              <a:buSzPts val="1500"/>
              <a:buFont typeface="Arial"/>
              <a:buNone/>
            </a:pPr>
            <a:r>
              <a:rPr lang="en"/>
              <a:t>Updates to CEOS WGISS IDN page, Replace CWIC with CEOS Providers contribution page, Replace idn.ceos.org site with earthdata.nasa.gov/idn site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type="title"/>
          </p:nvPr>
        </p:nvSpPr>
        <p:spPr>
          <a:xfrm>
            <a:off x="628650" y="-309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CEOS.ORG IDN Description Page</a:t>
            </a:r>
            <a:endParaRPr/>
          </a:p>
        </p:txBody>
      </p:sp>
      <p:sp>
        <p:nvSpPr>
          <p:cNvPr id="204" name="Google Shape;204;p8"/>
          <p:cNvSpPr txBox="1"/>
          <p:nvPr/>
        </p:nvSpPr>
        <p:spPr>
          <a:xfrm>
            <a:off x="7787000" y="49221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05" name="Google Shape;205;p8"/>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id="206" name="Google Shape;206;p8"/>
          <p:cNvPicPr preferRelativeResize="0"/>
          <p:nvPr/>
        </p:nvPicPr>
        <p:blipFill rotWithShape="1">
          <a:blip r:embed="rId3">
            <a:alphaModFix/>
          </a:blip>
          <a:srcRect b="0" l="0" r="0" t="0"/>
          <a:stretch/>
        </p:blipFill>
        <p:spPr>
          <a:xfrm>
            <a:off x="5042120" y="673094"/>
            <a:ext cx="3340293" cy="4320493"/>
          </a:xfrm>
          <a:prstGeom prst="rect">
            <a:avLst/>
          </a:prstGeom>
          <a:noFill/>
          <a:ln cap="flat" cmpd="sng" w="9525">
            <a:solidFill>
              <a:srgbClr val="CCCCCC"/>
            </a:solidFill>
            <a:prstDash val="solid"/>
            <a:round/>
            <a:headEnd len="sm" w="sm" type="none"/>
            <a:tailEnd len="sm" w="sm" type="none"/>
          </a:ln>
        </p:spPr>
      </p:pic>
      <p:sp>
        <p:nvSpPr>
          <p:cNvPr id="207" name="Google Shape;207;p8"/>
          <p:cNvSpPr txBox="1"/>
          <p:nvPr>
            <p:ph idx="1" type="body"/>
          </p:nvPr>
        </p:nvSpPr>
        <p:spPr>
          <a:xfrm>
            <a:off x="360200" y="642950"/>
            <a:ext cx="4380000" cy="4097400"/>
          </a:xfrm>
          <a:prstGeom prst="rect">
            <a:avLst/>
          </a:prstGeom>
          <a:noFill/>
          <a:ln>
            <a:noFill/>
          </a:ln>
        </p:spPr>
        <p:txBody>
          <a:bodyPr anchorCtr="0" anchor="t" bIns="34275" lIns="68575" spcFirstLastPara="1" rIns="68575" wrap="square" tIns="34275">
            <a:normAutofit/>
          </a:bodyPr>
          <a:lstStyle/>
          <a:p>
            <a:pPr indent="0" lvl="0" marL="457200" rtl="0" algn="l">
              <a:lnSpc>
                <a:spcPct val="115000"/>
              </a:lnSpc>
              <a:spcBef>
                <a:spcPts val="0"/>
              </a:spcBef>
              <a:spcAft>
                <a:spcPts val="0"/>
              </a:spcAft>
              <a:buSzPts val="2400"/>
              <a:buNone/>
            </a:pPr>
            <a:r>
              <a:t/>
            </a:r>
            <a:endParaRPr sz="1200">
              <a:solidFill>
                <a:srgbClr val="333333"/>
              </a:solidFill>
              <a:highlight>
                <a:srgbClr val="FFFFFF"/>
              </a:highlight>
            </a:endParaRPr>
          </a:p>
          <a:p>
            <a:pPr indent="-304800" lvl="0" marL="457200" rtl="0" algn="l">
              <a:lnSpc>
                <a:spcPct val="110000"/>
              </a:lnSpc>
              <a:spcBef>
                <a:spcPts val="0"/>
              </a:spcBef>
              <a:spcAft>
                <a:spcPts val="0"/>
              </a:spcAft>
              <a:buSzPts val="1200"/>
              <a:buChar char="●"/>
            </a:pPr>
            <a:r>
              <a:rPr lang="en" sz="1400"/>
              <a:t>Changed CEOS International Directory Network link from </a:t>
            </a:r>
            <a:r>
              <a:rPr lang="en" sz="1400" u="sng">
                <a:solidFill>
                  <a:schemeClr val="hlink"/>
                </a:solidFill>
                <a:hlinkClick r:id="rId4"/>
              </a:rPr>
              <a:t>https://idn.ceos.org/</a:t>
            </a:r>
            <a:r>
              <a:rPr lang="en" sz="1400"/>
              <a:t> to new site: </a:t>
            </a:r>
            <a:r>
              <a:rPr lang="en" sz="1200" u="sng">
                <a:solidFill>
                  <a:schemeClr val="hlink"/>
                </a:solidFill>
                <a:hlinkClick r:id="rId5"/>
              </a:rPr>
              <a:t>https://www.earthdata.nasa.gov/learn/find-data/idn</a:t>
            </a:r>
            <a:endParaRPr sz="1200"/>
          </a:p>
          <a:p>
            <a:pPr indent="-304800" lvl="1" marL="914400" rtl="0" algn="l">
              <a:lnSpc>
                <a:spcPct val="110000"/>
              </a:lnSpc>
              <a:spcBef>
                <a:spcPts val="0"/>
              </a:spcBef>
              <a:spcAft>
                <a:spcPts val="0"/>
              </a:spcAft>
              <a:buSzPts val="1200"/>
              <a:buChar char="○"/>
            </a:pPr>
            <a:r>
              <a:rPr lang="en" sz="1200"/>
              <a:t>Due to the retirement of the URL  </a:t>
            </a:r>
            <a:endParaRPr sz="1200"/>
          </a:p>
          <a:p>
            <a:pPr indent="-304800" lvl="0" marL="457200" rtl="0" algn="l">
              <a:lnSpc>
                <a:spcPct val="110000"/>
              </a:lnSpc>
              <a:spcBef>
                <a:spcPts val="0"/>
              </a:spcBef>
              <a:spcAft>
                <a:spcPts val="0"/>
              </a:spcAft>
              <a:buSzPts val="1200"/>
              <a:buChar char="●"/>
            </a:pPr>
            <a:r>
              <a:rPr lang="en" sz="1400"/>
              <a:t>Added IDN Search Portal link: </a:t>
            </a:r>
            <a:r>
              <a:rPr lang="en" sz="1200" u="sng">
                <a:solidFill>
                  <a:schemeClr val="hlink"/>
                </a:solidFill>
                <a:hlinkClick r:id="rId6"/>
              </a:rPr>
              <a:t>https://search.earthdata.nasa.gov/portal/idn</a:t>
            </a:r>
            <a:endParaRPr sz="1200"/>
          </a:p>
          <a:p>
            <a:pPr indent="-317500" lvl="0" marL="457200" rtl="0" algn="l">
              <a:lnSpc>
                <a:spcPct val="110000"/>
              </a:lnSpc>
              <a:spcBef>
                <a:spcPts val="0"/>
              </a:spcBef>
              <a:spcAft>
                <a:spcPts val="0"/>
              </a:spcAft>
              <a:buSzPts val="1400"/>
              <a:buChar char="●"/>
            </a:pPr>
            <a:r>
              <a:rPr lang="en" sz="1400"/>
              <a:t>Re-organized Services section:</a:t>
            </a:r>
            <a:endParaRPr sz="1400"/>
          </a:p>
          <a:p>
            <a:pPr indent="-304800" lvl="1" marL="914400" rtl="0" algn="l">
              <a:lnSpc>
                <a:spcPct val="110000"/>
              </a:lnSpc>
              <a:spcBef>
                <a:spcPts val="0"/>
              </a:spcBef>
              <a:spcAft>
                <a:spcPts val="0"/>
              </a:spcAft>
              <a:buSzPts val="1200"/>
              <a:buChar char="○"/>
            </a:pPr>
            <a:r>
              <a:rPr lang="en" sz="1200"/>
              <a:t>Changed first bullet to “Connect to the GCMD Keyword Management”</a:t>
            </a:r>
            <a:endParaRPr sz="1200"/>
          </a:p>
          <a:p>
            <a:pPr indent="-292100" lvl="2" marL="1371600" rtl="0" algn="l">
              <a:lnSpc>
                <a:spcPct val="110000"/>
              </a:lnSpc>
              <a:spcBef>
                <a:spcPts val="0"/>
              </a:spcBef>
              <a:spcAft>
                <a:spcPts val="0"/>
              </a:spcAft>
              <a:buSzPts val="1000"/>
              <a:buChar char="■"/>
            </a:pPr>
            <a:r>
              <a:rPr lang="en" sz="1000"/>
              <a:t>Added sub-bullet “Keyword Management System (KMS) RESTful Web Services”.</a:t>
            </a:r>
            <a:endParaRPr sz="1000"/>
          </a:p>
          <a:p>
            <a:pPr indent="-292100" lvl="1" marL="914400" rtl="0" algn="l">
              <a:lnSpc>
                <a:spcPct val="110000"/>
              </a:lnSpc>
              <a:spcBef>
                <a:spcPts val="0"/>
              </a:spcBef>
              <a:spcAft>
                <a:spcPts val="0"/>
              </a:spcAft>
              <a:buSzPts val="1000"/>
              <a:buChar char="○"/>
            </a:pPr>
            <a:r>
              <a:rPr lang="en" sz="1200"/>
              <a:t>Updated DIF links</a:t>
            </a:r>
            <a:endParaRPr sz="1000"/>
          </a:p>
          <a:p>
            <a:pPr indent="-304800" lvl="0" marL="457200" rtl="0" algn="l">
              <a:lnSpc>
                <a:spcPct val="110000"/>
              </a:lnSpc>
              <a:spcBef>
                <a:spcPts val="0"/>
              </a:spcBef>
              <a:spcAft>
                <a:spcPts val="0"/>
              </a:spcAft>
              <a:buSzPts val="1200"/>
              <a:buChar char="●"/>
            </a:pPr>
            <a:r>
              <a:rPr lang="en" sz="1400"/>
              <a:t>Changed Michael.P.Morahan to “Contact the IDN” with email link to “</a:t>
            </a:r>
            <a:r>
              <a:rPr lang="en" sz="1400" u="sng">
                <a:solidFill>
                  <a:schemeClr val="hlink"/>
                </a:solidFill>
                <a:hlinkClick r:id="rId7"/>
              </a:rPr>
              <a:t>support@earthdata.nasa.gov</a:t>
            </a:r>
            <a:r>
              <a:rPr lang="en" sz="1400"/>
              <a:t>”.</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628650" y="-30956"/>
            <a:ext cx="6351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000"/>
              <a:buFont typeface="Arial"/>
              <a:buNone/>
            </a:pPr>
            <a:r>
              <a:rPr lang="en" sz="3000"/>
              <a:t>CEOS.ORG CWIC Description Page</a:t>
            </a:r>
            <a:endParaRPr/>
          </a:p>
        </p:txBody>
      </p:sp>
      <p:sp>
        <p:nvSpPr>
          <p:cNvPr id="213" name="Google Shape;213;p9"/>
          <p:cNvSpPr txBox="1"/>
          <p:nvPr/>
        </p:nvSpPr>
        <p:spPr>
          <a:xfrm>
            <a:off x="7863200" y="4845950"/>
            <a:ext cx="1203900" cy="2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WGISS-0324-MM</a:t>
            </a:r>
            <a:endParaRPr b="0" i="0" sz="800" u="none" cap="none" strike="noStrike">
              <a:solidFill>
                <a:schemeClr val="accent1"/>
              </a:solidFill>
              <a:latin typeface="Arial"/>
              <a:ea typeface="Arial"/>
              <a:cs typeface="Arial"/>
              <a:sym typeface="Arial"/>
            </a:endParaRPr>
          </a:p>
        </p:txBody>
      </p:sp>
      <p:sp>
        <p:nvSpPr>
          <p:cNvPr id="214" name="Google Shape;214;p9"/>
          <p:cNvSpPr txBox="1"/>
          <p:nvPr>
            <p:ph idx="12" type="sldNum"/>
          </p:nvPr>
        </p:nvSpPr>
        <p:spPr>
          <a:xfrm>
            <a:off x="36195" y="4612243"/>
            <a:ext cx="3240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id="215" name="Google Shape;215;p9"/>
          <p:cNvPicPr preferRelativeResize="0"/>
          <p:nvPr/>
        </p:nvPicPr>
        <p:blipFill rotWithShape="1">
          <a:blip r:embed="rId3">
            <a:alphaModFix/>
          </a:blip>
          <a:srcRect b="0" l="0" r="0" t="0"/>
          <a:stretch/>
        </p:blipFill>
        <p:spPr>
          <a:xfrm>
            <a:off x="4876520" y="665694"/>
            <a:ext cx="3041090" cy="4476153"/>
          </a:xfrm>
          <a:prstGeom prst="rect">
            <a:avLst/>
          </a:prstGeom>
          <a:noFill/>
          <a:ln cap="flat" cmpd="sng" w="9525">
            <a:solidFill>
              <a:srgbClr val="CCCCCC"/>
            </a:solidFill>
            <a:prstDash val="solid"/>
            <a:round/>
            <a:headEnd len="sm" w="sm" type="none"/>
            <a:tailEnd len="sm" w="sm" type="none"/>
          </a:ln>
        </p:spPr>
      </p:pic>
      <p:sp>
        <p:nvSpPr>
          <p:cNvPr id="216" name="Google Shape;216;p9"/>
          <p:cNvSpPr txBox="1"/>
          <p:nvPr>
            <p:ph idx="1" type="body"/>
          </p:nvPr>
        </p:nvSpPr>
        <p:spPr>
          <a:xfrm>
            <a:off x="253600" y="619250"/>
            <a:ext cx="4573800" cy="3916800"/>
          </a:xfrm>
          <a:prstGeom prst="rect">
            <a:avLst/>
          </a:prstGeom>
          <a:noFill/>
          <a:ln>
            <a:noFill/>
          </a:ln>
        </p:spPr>
        <p:txBody>
          <a:bodyPr anchorCtr="0" anchor="t" bIns="34275" lIns="68575" spcFirstLastPara="1" rIns="68575" wrap="square" tIns="34275">
            <a:normAutofit lnSpcReduction="20000"/>
          </a:bodyPr>
          <a:lstStyle/>
          <a:p>
            <a:pPr indent="-317500" lvl="0" marL="457200" rtl="0" algn="l">
              <a:lnSpc>
                <a:spcPct val="110000"/>
              </a:lnSpc>
              <a:spcBef>
                <a:spcPts val="0"/>
              </a:spcBef>
              <a:spcAft>
                <a:spcPts val="0"/>
              </a:spcAft>
              <a:buSzPts val="1400"/>
              <a:buChar char="●"/>
            </a:pPr>
            <a:r>
              <a:rPr lang="en" sz="1400"/>
              <a:t>Updates:</a:t>
            </a:r>
            <a:endParaRPr sz="1400"/>
          </a:p>
          <a:p>
            <a:pPr indent="-317500" lvl="1" marL="914400" rtl="0" algn="l">
              <a:lnSpc>
                <a:spcPct val="110000"/>
              </a:lnSpc>
              <a:spcBef>
                <a:spcPts val="0"/>
              </a:spcBef>
              <a:spcAft>
                <a:spcPts val="0"/>
              </a:spcAft>
              <a:buSzPts val="1400"/>
              <a:buChar char="○"/>
            </a:pPr>
            <a:r>
              <a:rPr lang="en" sz="1400"/>
              <a:t>Change Main Title on page</a:t>
            </a:r>
            <a:endParaRPr sz="1400"/>
          </a:p>
          <a:p>
            <a:pPr indent="-317500" lvl="1" marL="914400" rtl="0" algn="l">
              <a:lnSpc>
                <a:spcPct val="110000"/>
              </a:lnSpc>
              <a:spcBef>
                <a:spcPts val="0"/>
              </a:spcBef>
              <a:spcAft>
                <a:spcPts val="0"/>
              </a:spcAft>
              <a:buSzPts val="1400"/>
              <a:buChar char="○"/>
            </a:pPr>
            <a:r>
              <a:rPr lang="en" sz="1400"/>
              <a:t>Description paragraph removing CWIC references to CMR references.</a:t>
            </a:r>
            <a:endParaRPr sz="1400"/>
          </a:p>
          <a:p>
            <a:pPr indent="-317500" lvl="1" marL="914400" rtl="0" algn="l">
              <a:lnSpc>
                <a:spcPct val="110000"/>
              </a:lnSpc>
              <a:spcBef>
                <a:spcPts val="0"/>
              </a:spcBef>
              <a:spcAft>
                <a:spcPts val="0"/>
              </a:spcAft>
              <a:buSzPts val="1400"/>
              <a:buChar char="○"/>
            </a:pPr>
            <a:r>
              <a:rPr lang="en" sz="1400"/>
              <a:t>Change section title “CWIC-Enabled Clients” to “OpenSearch enabled Clients”.</a:t>
            </a:r>
            <a:endParaRPr sz="1400"/>
          </a:p>
          <a:p>
            <a:pPr indent="-317500" lvl="1" marL="914400" rtl="0" algn="l">
              <a:lnSpc>
                <a:spcPct val="110000"/>
              </a:lnSpc>
              <a:spcBef>
                <a:spcPts val="0"/>
              </a:spcBef>
              <a:spcAft>
                <a:spcPts val="0"/>
              </a:spcAft>
              <a:buSzPts val="1400"/>
              <a:buChar char="○"/>
            </a:pPr>
            <a:r>
              <a:rPr lang="en" sz="1400"/>
              <a:t>Change Minnie Wong contact to “</a:t>
            </a:r>
            <a:r>
              <a:rPr lang="en" sz="1400" u="sng">
                <a:solidFill>
                  <a:schemeClr val="hlink"/>
                </a:solidFill>
                <a:hlinkClick r:id="rId4"/>
              </a:rPr>
              <a:t>support@earthdata.nasa.gov</a:t>
            </a:r>
            <a:r>
              <a:rPr lang="en" sz="1400"/>
              <a:t>”</a:t>
            </a:r>
            <a:endParaRPr sz="1400"/>
          </a:p>
          <a:p>
            <a:pPr indent="-317500" lvl="0" marL="457200" rtl="0" algn="l">
              <a:lnSpc>
                <a:spcPct val="110000"/>
              </a:lnSpc>
              <a:spcBef>
                <a:spcPts val="0"/>
              </a:spcBef>
              <a:spcAft>
                <a:spcPts val="0"/>
              </a:spcAft>
              <a:buSzPts val="1400"/>
              <a:buChar char="●"/>
            </a:pPr>
            <a:r>
              <a:rPr lang="en" sz="1400"/>
              <a:t>Replace:</a:t>
            </a:r>
            <a:endParaRPr sz="1400"/>
          </a:p>
          <a:p>
            <a:pPr indent="-317500" lvl="1" marL="914400" rtl="0" algn="l">
              <a:lnSpc>
                <a:spcPct val="110000"/>
              </a:lnSpc>
              <a:spcBef>
                <a:spcPts val="0"/>
              </a:spcBef>
              <a:spcAft>
                <a:spcPts val="0"/>
              </a:spcAft>
              <a:buSzPts val="1400"/>
              <a:buChar char="○"/>
            </a:pPr>
            <a:r>
              <a:rPr lang="en" sz="1400"/>
              <a:t>CWIC references in sub-titles with CMR.</a:t>
            </a:r>
            <a:endParaRPr sz="1400"/>
          </a:p>
          <a:p>
            <a:pPr indent="-317500" lvl="1" marL="914400" rtl="0" algn="l">
              <a:lnSpc>
                <a:spcPct val="110000"/>
              </a:lnSpc>
              <a:spcBef>
                <a:spcPts val="0"/>
              </a:spcBef>
              <a:spcAft>
                <a:spcPts val="0"/>
              </a:spcAft>
              <a:buSzPts val="1400"/>
              <a:buChar char="○"/>
            </a:pPr>
            <a:r>
              <a:rPr lang="en" sz="1400"/>
              <a:t>Title “CWIC Technical Documents” with “CMR Documents” and CWIC links to CMR links.</a:t>
            </a:r>
            <a:endParaRPr sz="1400"/>
          </a:p>
          <a:p>
            <a:pPr indent="-317500" lvl="0" marL="457200" rtl="0" algn="l">
              <a:lnSpc>
                <a:spcPct val="110000"/>
              </a:lnSpc>
              <a:spcBef>
                <a:spcPts val="0"/>
              </a:spcBef>
              <a:spcAft>
                <a:spcPts val="0"/>
              </a:spcAft>
              <a:buSzPts val="1400"/>
              <a:buChar char="●"/>
            </a:pPr>
            <a:r>
              <a:rPr lang="en" sz="1400"/>
              <a:t>Remove:</a:t>
            </a:r>
            <a:endParaRPr sz="1400"/>
          </a:p>
          <a:p>
            <a:pPr indent="-317500" lvl="1" marL="914400" rtl="0" algn="l">
              <a:lnSpc>
                <a:spcPct val="110000"/>
              </a:lnSpc>
              <a:spcBef>
                <a:spcPts val="0"/>
              </a:spcBef>
              <a:spcAft>
                <a:spcPts val="0"/>
              </a:spcAft>
              <a:buSzPts val="1400"/>
              <a:buChar char="○"/>
            </a:pPr>
            <a:r>
              <a:rPr lang="en" sz="1400"/>
              <a:t>CWIC video.</a:t>
            </a:r>
            <a:endParaRPr sz="1400"/>
          </a:p>
          <a:p>
            <a:pPr indent="-317500" lvl="1" marL="914400" rtl="0" algn="l">
              <a:lnSpc>
                <a:spcPct val="110000"/>
              </a:lnSpc>
              <a:spcBef>
                <a:spcPts val="0"/>
              </a:spcBef>
              <a:spcAft>
                <a:spcPts val="0"/>
              </a:spcAft>
              <a:buSzPts val="1400"/>
              <a:buChar char="○"/>
            </a:pPr>
            <a:r>
              <a:rPr lang="en" sz="1400"/>
              <a:t>“Additional Information for Developers and Data Partners” section.</a:t>
            </a:r>
            <a:endParaRPr sz="1400"/>
          </a:p>
          <a:p>
            <a:pPr indent="-317500" lvl="1" marL="914400" rtl="0" algn="l">
              <a:lnSpc>
                <a:spcPct val="110000"/>
              </a:lnSpc>
              <a:spcBef>
                <a:spcPts val="0"/>
              </a:spcBef>
              <a:spcAft>
                <a:spcPts val="0"/>
              </a:spcAft>
              <a:buSzPts val="1400"/>
              <a:buChar char="○"/>
            </a:pPr>
            <a:r>
              <a:rPr lang="en" sz="1400"/>
              <a:t>CSW deprecation notice.</a:t>
            </a:r>
            <a:endParaRPr sz="1400"/>
          </a:p>
          <a:p>
            <a:pPr indent="-317500" lvl="1" marL="914400" rtl="0" algn="l">
              <a:lnSpc>
                <a:spcPct val="110000"/>
              </a:lnSpc>
              <a:spcBef>
                <a:spcPts val="0"/>
              </a:spcBef>
              <a:spcAft>
                <a:spcPts val="0"/>
              </a:spcAft>
              <a:buSzPts val="1400"/>
              <a:buChar char="○"/>
            </a:pPr>
            <a:r>
              <a:rPr lang="en" sz="1400"/>
              <a:t>Open Source CSW Software</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HDS Colors">
      <a:dk1>
        <a:srgbClr val="323232"/>
      </a:dk1>
      <a:lt1>
        <a:srgbClr val="FFFFFF"/>
      </a:lt1>
      <a:dk2>
        <a:srgbClr val="9F9F9F"/>
      </a:dk2>
      <a:lt2>
        <a:srgbClr val="EDF0F0"/>
      </a:lt2>
      <a:accent1>
        <a:srgbClr val="0B3C91"/>
      </a:accent1>
      <a:accent2>
        <a:srgbClr val="1C67E3"/>
      </a:accent2>
      <a:accent3>
        <a:srgbClr val="B60109"/>
      </a:accent3>
      <a:accent4>
        <a:srgbClr val="F64137"/>
      </a:accent4>
      <a:accent5>
        <a:srgbClr val="288BFF"/>
      </a:accent5>
      <a:accent6>
        <a:srgbClr val="47DA83"/>
      </a:accent6>
      <a:hlink>
        <a:srgbClr val="0274BE"/>
      </a:hlink>
      <a:folHlink>
        <a:srgbClr val="597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3b17afdc-1639-4c16-803b-66671fba3b73_Enabled">
    <vt:lpwstr>true</vt:lpwstr>
  </property>
  <property fmtid="{D5CDD505-2E9C-101B-9397-08002B2CF9AE}" pid="3" name="MSIP_Label_3b17afdc-1639-4c16-803b-66671fba3b73_SetDate">
    <vt:lpwstr>2024-02-08T18:56:23Z</vt:lpwstr>
  </property>
  <property fmtid="{D5CDD505-2E9C-101B-9397-08002B2CF9AE}" pid="4" name="MSIP_Label_3b17afdc-1639-4c16-803b-66671fba3b73_Method">
    <vt:lpwstr>Privileged</vt:lpwstr>
  </property>
  <property fmtid="{D5CDD505-2E9C-101B-9397-08002B2CF9AE}" pid="5" name="MSIP_Label_3b17afdc-1639-4c16-803b-66671fba3b73_Name">
    <vt:lpwstr>Public</vt:lpwstr>
  </property>
  <property fmtid="{D5CDD505-2E9C-101B-9397-08002B2CF9AE}" pid="6" name="MSIP_Label_3b17afdc-1639-4c16-803b-66671fba3b73_SiteId">
    <vt:lpwstr>9e52d672-a711-4a65-ad96-286a3703d96e</vt:lpwstr>
  </property>
  <property fmtid="{D5CDD505-2E9C-101B-9397-08002B2CF9AE}" pid="7" name="MSIP_Label_3b17afdc-1639-4c16-803b-66671fba3b73_ActionId">
    <vt:lpwstr>79106cf4-7764-4664-bcad-e4041a1c614b</vt:lpwstr>
  </property>
  <property fmtid="{D5CDD505-2E9C-101B-9397-08002B2CF9AE}" pid="8" name="MSIP_Label_3b17afdc-1639-4c16-803b-66671fba3b73_ContentBits">
    <vt:lpwstr>0</vt:lpwstr>
  </property>
</Properties>
</file>