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3.bin"/>
  <Override ContentType="application/vnd.openxmlformats-officedocument.oleObject" PartName="/ppt/embeddings/oleObject5.bin"/>
  <Override ContentType="application/vnd.openxmlformats-officedocument.oleObject" PartName="/ppt/embeddings/oleObject4.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Montserrat"/>
      <p:regular r:id="rId21"/>
      <p:bold r:id="rId22"/>
      <p:italic r:id="rId23"/>
      <p:boldItalic r:id="rId24"/>
    </p:embeddedFont>
    <p:embeddedFont>
      <p:font typeface="Montserrat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9" roundtripDataSignature="AMtx7mi+n8bh82F/YCRshYDLLUCCP2ak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47" name="Google Shape;147;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55" name="Google Shape;155;p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63" name="Google Shape;163;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75" name="Google Shape;175;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70" name="Google Shape;70;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79" name="Google Shape;79;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89" name="Google Shape;89;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97" name="Google Shape;97;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07" name="Google Shape;107;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35" name="Google Shape;135;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jpg"/><Relationship Id="rId4" Type="http://schemas.openxmlformats.org/officeDocument/2006/relationships/image" Target="../media/image8.jpg"/><Relationship Id="rId5" Type="http://schemas.openxmlformats.org/officeDocument/2006/relationships/image" Target="../media/image5.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7"/>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17"/>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17"/>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17"/>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17"/>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17"/>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17"/>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17"/>
          <p:cNvPicPr preferRelativeResize="0"/>
          <p:nvPr/>
        </p:nvPicPr>
        <p:blipFill rotWithShape="1">
          <a:blip r:embed="rId6">
            <a:alphaModFix amt="34000"/>
          </a:blip>
          <a:srcRect b="672" l="54016" r="11355" t="36081"/>
          <a:stretch/>
        </p:blipFill>
        <p:spPr>
          <a:xfrm rot="-5400000">
            <a:off x="4344520" y="3615007"/>
            <a:ext cx="1289700" cy="1775100"/>
          </a:xfrm>
          <a:prstGeom prst="rtTriangle">
            <a:avLst/>
          </a:prstGeom>
          <a:noFill/>
          <a:ln>
            <a:noFill/>
          </a:ln>
        </p:spPr>
      </p:pic>
      <p:sp>
        <p:nvSpPr>
          <p:cNvPr id="20" name="Google Shape;20;p17"/>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18"/>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 name="Google Shape;24;p1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 name="Google Shape;25;p1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 name="Google Shape;26;p1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t/>
            </a:r>
            <a:endParaRPr/>
          </a:p>
        </p:txBody>
      </p:sp>
      <p:sp>
        <p:nvSpPr>
          <p:cNvPr id="27" name="Google Shape;27;p18"/>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
        <p:nvSpPr>
          <p:cNvPr id="28" name="Google Shape;28;p18"/>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 name="Shape 29"/>
        <p:cNvGrpSpPr/>
        <p:nvPr/>
      </p:nvGrpSpPr>
      <p:grpSpPr>
        <a:xfrm>
          <a:off x="0" y="0"/>
          <a:ext cx="0" cy="0"/>
          <a:chOff x="0" y="0"/>
          <a:chExt cx="0" cy="0"/>
        </a:xfrm>
      </p:grpSpPr>
      <p:sp>
        <p:nvSpPr>
          <p:cNvPr id="30" name="Google Shape;30;p19"/>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31" name="Google Shape;31;p19"/>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32" name="Google Shape;32;p19"/>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33" name="Google Shape;33;p19"/>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4" name="Google Shape;34;p19"/>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5" name="Google Shape;35;p19"/>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36" name="Google Shape;36;p19"/>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7" name="Google Shape;37;p19"/>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8" name="Shape 38"/>
        <p:cNvGrpSpPr/>
        <p:nvPr/>
      </p:nvGrpSpPr>
      <p:grpSpPr>
        <a:xfrm>
          <a:off x="0" y="0"/>
          <a:ext cx="0" cy="0"/>
          <a:chOff x="0" y="0"/>
          <a:chExt cx="0" cy="0"/>
        </a:xfrm>
      </p:grpSpPr>
      <p:sp>
        <p:nvSpPr>
          <p:cNvPr id="39" name="Google Shape;39;p20"/>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40" name="Google Shape;40;p20"/>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1" name="Google Shape;41;p20"/>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2" name="Google Shape;42;p20"/>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3" name="Google Shape;43;p20"/>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4" name="Google Shape;44;p20"/>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45" name="Google Shape;45;p20"/>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46" name="Google Shape;46;p20"/>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7" name="Google Shape;47;p20"/>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8" name="Shape 48"/>
        <p:cNvGrpSpPr/>
        <p:nvPr/>
      </p:nvGrpSpPr>
      <p:grpSpPr>
        <a:xfrm>
          <a:off x="0" y="0"/>
          <a:ext cx="0" cy="0"/>
          <a:chOff x="0" y="0"/>
          <a:chExt cx="0" cy="0"/>
        </a:xfrm>
      </p:grpSpPr>
      <p:sp>
        <p:nvSpPr>
          <p:cNvPr id="49" name="Google Shape;49;p21"/>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50" name="Google Shape;50;p21"/>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51" name="Google Shape;51;p21"/>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52" name="Google Shape;52;p21"/>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3" name="Google Shape;53;p21"/>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4" name="Google Shape;54;p21"/>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55" name="Google Shape;55;p21"/>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2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58" name="Google Shape;58;p22"/>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59" name="Google Shape;59;p22"/>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
        <p:nvSpPr>
          <p:cNvPr id="60" name="Google Shape;60;p22"/>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16"/>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16"/>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16"/>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16"/>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vmlDrawing" Target="../drawings/vmlDrawing3.vml"/><Relationship Id="rId4" Type="http://schemas.openxmlformats.org/officeDocument/2006/relationships/oleObject" Target="../embeddings/oleObject5.bin"/><Relationship Id="rId5" Type="http://schemas.openxmlformats.org/officeDocument/2006/relationships/oleObject" Target="../embeddings/oleObject5.bin"/><Relationship Id="rId6" Type="http://schemas.openxmlformats.org/officeDocument/2006/relationships/image" Target="../media/image20.png"/><Relationship Id="rId7"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vmlDrawing" Target="../drawings/vmlDrawing1.vml"/><Relationship Id="rId4" Type="http://schemas.openxmlformats.org/officeDocument/2006/relationships/oleObject" Target="../embeddings/oleObject1.bin"/><Relationship Id="rId9" Type="http://schemas.openxmlformats.org/officeDocument/2006/relationships/image" Target="../media/image11.png"/><Relationship Id="rId5" Type="http://schemas.openxmlformats.org/officeDocument/2006/relationships/oleObject" Target="../embeddings/oleObject1.bin"/><Relationship Id="rId6" Type="http://schemas.openxmlformats.org/officeDocument/2006/relationships/image" Target="../media/image10.png"/><Relationship Id="rId7" Type="http://schemas.openxmlformats.org/officeDocument/2006/relationships/oleObject" Target="../embeddings/oleObject2.bin"/><Relationship Id="rId8"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vmlDrawing" Target="../drawings/vmlDrawing2.vml"/><Relationship Id="rId4" Type="http://schemas.openxmlformats.org/officeDocument/2006/relationships/oleObject" Target="../embeddings/oleObject3.bin"/><Relationship Id="rId9" Type="http://schemas.openxmlformats.org/officeDocument/2006/relationships/image" Target="../media/image15.png"/><Relationship Id="rId5" Type="http://schemas.openxmlformats.org/officeDocument/2006/relationships/oleObject" Target="../embeddings/oleObject3.bin"/><Relationship Id="rId6" Type="http://schemas.openxmlformats.org/officeDocument/2006/relationships/image" Target="../media/image21.png"/><Relationship Id="rId7" Type="http://schemas.openxmlformats.org/officeDocument/2006/relationships/oleObject" Target="../embeddings/oleObject4.bin"/><Relationship Id="rId8"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title"/>
          </p:nvPr>
        </p:nvSpPr>
        <p:spPr>
          <a:xfrm>
            <a:off x="132023" y="131950"/>
            <a:ext cx="5915486" cy="297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6000"/>
              <a:buNone/>
            </a:pPr>
            <a:r>
              <a:rPr lang="en-US" sz="3600"/>
              <a:t>WGISS</a:t>
            </a:r>
            <a:br>
              <a:rPr lang="en-US" sz="3600"/>
            </a:br>
            <a:r>
              <a:rPr lang="en-US" sz="3600"/>
              <a:t>Data Preservation and Stewardship</a:t>
            </a:r>
            <a:br>
              <a:rPr lang="en-US" sz="3600"/>
            </a:br>
            <a:r>
              <a:rPr lang="en-US" sz="3600"/>
              <a:t>Interest Group (DSIG)</a:t>
            </a:r>
            <a:br>
              <a:rPr lang="en-US" sz="3600"/>
            </a:br>
            <a:r>
              <a:rPr lang="en-US" sz="2000"/>
              <a:t>Overview and CEOS Workplan</a:t>
            </a:r>
            <a:endParaRPr sz="3600"/>
          </a:p>
        </p:txBody>
      </p:sp>
      <p:sp>
        <p:nvSpPr>
          <p:cNvPr id="66" name="Google Shape;66;p1"/>
          <p:cNvSpPr txBox="1"/>
          <p:nvPr/>
        </p:nvSpPr>
        <p:spPr>
          <a:xfrm>
            <a:off x="5566200" y="3511250"/>
            <a:ext cx="357780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Mirko Albani, ESA</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Agenda Item 9.1</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WGISS-57</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4-7 March 202</a:t>
            </a:r>
            <a:r>
              <a:rPr b="1" lang="en-US" sz="1700">
                <a:solidFill>
                  <a:schemeClr val="accent1"/>
                </a:solidFill>
                <a:latin typeface="Montserrat"/>
                <a:ea typeface="Montserrat"/>
                <a:cs typeface="Montserrat"/>
                <a:sym typeface="Montserrat"/>
              </a:rPr>
              <a:t>4</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Sydney, Australia</a:t>
            </a:r>
            <a:endParaRPr b="1" i="0" sz="17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graphicFrame>
        <p:nvGraphicFramePr>
          <p:cNvPr id="149" name="Google Shape;149;p10"/>
          <p:cNvGraphicFramePr/>
          <p:nvPr/>
        </p:nvGraphicFramePr>
        <p:xfrm>
          <a:off x="4709627" y="751115"/>
          <a:ext cx="4249737" cy="4064000"/>
        </p:xfrm>
        <a:graphic>
          <a:graphicData uri="http://schemas.openxmlformats.org/presentationml/2006/ole">
            <mc:AlternateContent>
              <mc:Choice Requires="v">
                <p:oleObj r:id="rId4" imgH="4064000" imgW="4249737" progId="Paint.Picture" spid="_x0000_s1">
                  <p:embed/>
                </p:oleObj>
              </mc:Choice>
              <mc:Fallback>
                <p:oleObj r:id="rId5" imgH="4064000" imgW="4249737" progId="Paint.Picture">
                  <p:embed/>
                  <p:pic>
                    <p:nvPicPr>
                      <p:cNvPr id="149" name="Google Shape;149;p10"/>
                      <p:cNvPicPr preferRelativeResize="0"/>
                      <p:nvPr/>
                    </p:nvPicPr>
                    <p:blipFill rotWithShape="1">
                      <a:blip r:embed="rId6">
                        <a:alphaModFix/>
                      </a:blip>
                      <a:srcRect b="0" l="0" r="0" t="0"/>
                      <a:stretch/>
                    </p:blipFill>
                    <p:spPr>
                      <a:xfrm>
                        <a:off x="4709627" y="751115"/>
                        <a:ext cx="4249737" cy="4064000"/>
                      </a:xfrm>
                      <a:prstGeom prst="rect">
                        <a:avLst/>
                      </a:prstGeom>
                      <a:noFill/>
                      <a:ln>
                        <a:noFill/>
                      </a:ln>
                    </p:spPr>
                  </p:pic>
                </p:oleObj>
              </mc:Fallback>
            </mc:AlternateContent>
          </a:graphicData>
        </a:graphic>
      </p:graphicFrame>
      <p:sp>
        <p:nvSpPr>
          <p:cNvPr id="150" name="Google Shape;150;p10"/>
          <p:cNvSpPr txBox="1"/>
          <p:nvPr/>
        </p:nvSpPr>
        <p:spPr>
          <a:xfrm>
            <a:off x="0" y="66775"/>
            <a:ext cx="70401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Montserrat Medium"/>
                <a:ea typeface="Montserrat Medium"/>
                <a:cs typeface="Montserrat Medium"/>
                <a:sym typeface="Montserrat Medium"/>
              </a:rPr>
              <a:t>Purge Alert Service White Paper</a:t>
            </a:r>
            <a:endParaRPr/>
          </a:p>
        </p:txBody>
      </p:sp>
      <p:pic>
        <p:nvPicPr>
          <p:cNvPr id="151" name="Google Shape;151;p10"/>
          <p:cNvPicPr preferRelativeResize="0"/>
          <p:nvPr/>
        </p:nvPicPr>
        <p:blipFill>
          <a:blip r:embed="rId7">
            <a:alphaModFix/>
          </a:blip>
          <a:stretch>
            <a:fillRect/>
          </a:stretch>
        </p:blipFill>
        <p:spPr>
          <a:xfrm>
            <a:off x="167175" y="1906370"/>
            <a:ext cx="4404828" cy="21738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1"/>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sz="2800">
                <a:solidFill>
                  <a:schemeClr val="lt1"/>
                </a:solidFill>
                <a:latin typeface="Montserrat Medium"/>
                <a:ea typeface="Montserrat Medium"/>
                <a:cs typeface="Montserrat Medium"/>
                <a:sym typeface="Montserrat Medium"/>
              </a:rPr>
            </a:br>
            <a:br>
              <a:rPr lang="en-US"/>
            </a:br>
            <a:endParaRPr b="1"/>
          </a:p>
        </p:txBody>
      </p:sp>
      <p:pic>
        <p:nvPicPr>
          <p:cNvPr id="158" name="Google Shape;158;p11"/>
          <p:cNvPicPr preferRelativeResize="0"/>
          <p:nvPr/>
        </p:nvPicPr>
        <p:blipFill rotWithShape="1">
          <a:blip r:embed="rId3">
            <a:alphaModFix/>
          </a:blip>
          <a:srcRect b="0" l="0" r="0" t="0"/>
          <a:stretch/>
        </p:blipFill>
        <p:spPr>
          <a:xfrm>
            <a:off x="2278399" y="600890"/>
            <a:ext cx="4587201" cy="4261757"/>
          </a:xfrm>
          <a:prstGeom prst="rect">
            <a:avLst/>
          </a:prstGeom>
          <a:noFill/>
          <a:ln>
            <a:noFill/>
          </a:ln>
        </p:spPr>
      </p:pic>
      <p:sp>
        <p:nvSpPr>
          <p:cNvPr id="159" name="Google Shape;159;p11"/>
          <p:cNvSpPr txBox="1"/>
          <p:nvPr/>
        </p:nvSpPr>
        <p:spPr>
          <a:xfrm>
            <a:off x="0" y="112863"/>
            <a:ext cx="70401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Montserrat Medium"/>
                <a:ea typeface="Montserrat Medium"/>
                <a:cs typeface="Montserrat Medium"/>
                <a:sym typeface="Montserrat Medium"/>
              </a:rPr>
              <a:t>New Agency Dataset Availability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2"/>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sz="2800">
                <a:solidFill>
                  <a:schemeClr val="lt1"/>
                </a:solidFill>
                <a:latin typeface="Montserrat Medium"/>
                <a:ea typeface="Montserrat Medium"/>
                <a:cs typeface="Montserrat Medium"/>
                <a:sym typeface="Montserrat Medium"/>
              </a:rPr>
            </a:br>
            <a:br>
              <a:rPr lang="en-US"/>
            </a:br>
            <a:endParaRPr b="1"/>
          </a:p>
        </p:txBody>
      </p:sp>
      <p:sp>
        <p:nvSpPr>
          <p:cNvPr id="166" name="Google Shape;166;p12"/>
          <p:cNvSpPr txBox="1"/>
          <p:nvPr/>
        </p:nvSpPr>
        <p:spPr>
          <a:xfrm>
            <a:off x="153198" y="777119"/>
            <a:ext cx="8875904"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100" u="none" cap="none" strike="noStrike">
                <a:solidFill>
                  <a:srgbClr val="3F3F3F"/>
                </a:solidFill>
                <a:latin typeface="Arial"/>
                <a:ea typeface="Arial"/>
                <a:cs typeface="Arial"/>
                <a:sym typeface="Arial"/>
              </a:rPr>
              <a:t>Climate related applications are requiring more and more to extend critical long-term science observations back in time through recovery and use of heritage (historical) datasets. Objective of the sessions is to identify historical/heritage datasets currently not accessible to users (e.g. because on old media, not kept online, etc.) and trigger potential joint recovery actions. </a:t>
            </a:r>
            <a:endParaRPr/>
          </a:p>
        </p:txBody>
      </p:sp>
      <p:pic>
        <p:nvPicPr>
          <p:cNvPr id="167" name="Google Shape;167;p12"/>
          <p:cNvPicPr preferRelativeResize="0"/>
          <p:nvPr/>
        </p:nvPicPr>
        <p:blipFill rotWithShape="1">
          <a:blip r:embed="rId3">
            <a:alphaModFix/>
          </a:blip>
          <a:srcRect b="0" l="0" r="0" t="0"/>
          <a:stretch/>
        </p:blipFill>
        <p:spPr>
          <a:xfrm>
            <a:off x="213869" y="1342061"/>
            <a:ext cx="3823504" cy="1730092"/>
          </a:xfrm>
          <a:prstGeom prst="rect">
            <a:avLst/>
          </a:prstGeom>
          <a:noFill/>
          <a:ln>
            <a:noFill/>
          </a:ln>
        </p:spPr>
      </p:pic>
      <p:sp>
        <p:nvSpPr>
          <p:cNvPr id="168" name="Google Shape;168;p12"/>
          <p:cNvSpPr txBox="1"/>
          <p:nvPr/>
        </p:nvSpPr>
        <p:spPr>
          <a:xfrm>
            <a:off x="4037373" y="1342477"/>
            <a:ext cx="4686898" cy="21621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050" u="none" cap="none" strike="noStrike">
                <a:solidFill>
                  <a:srgbClr val="3F3F3F"/>
                </a:solidFill>
                <a:latin typeface="Arial"/>
                <a:ea typeface="Arial"/>
                <a:cs typeface="Arial"/>
                <a:sym typeface="Arial"/>
              </a:rPr>
              <a:t>Need</a:t>
            </a:r>
            <a:r>
              <a:rPr b="0" i="0" lang="en-US" sz="1050" u="none" cap="none" strike="noStrike">
                <a:solidFill>
                  <a:srgbClr val="3F3F3F"/>
                </a:solidFill>
                <a:latin typeface="Arial"/>
                <a:ea typeface="Arial"/>
                <a:cs typeface="Arial"/>
                <a:sym typeface="Arial"/>
              </a:rPr>
              <a:t>: identify historical/heritage datasets currently not accessible to users (e.g. because on old media, not kept online, etc.) and trigger potential joint recovery actions. The sessions are consisting of WGISS members presentations with information on heritage datasets to be recovered in terms of:</a:t>
            </a:r>
            <a:endParaRPr/>
          </a:p>
          <a:p>
            <a:pPr indent="-342900" lvl="2" marL="450900" marR="0" rtl="0" algn="l">
              <a:lnSpc>
                <a:spcPct val="100000"/>
              </a:lnSpc>
              <a:spcBef>
                <a:spcPts val="600"/>
              </a:spcBef>
              <a:spcAft>
                <a:spcPts val="0"/>
              </a:spcAft>
              <a:buClr>
                <a:srgbClr val="000000"/>
              </a:buClr>
              <a:buSzPts val="1100"/>
              <a:buFont typeface="Noto Sans Symbols"/>
              <a:buChar char="✔"/>
            </a:pPr>
            <a:r>
              <a:rPr b="0" i="0" lang="en-US" sz="1100" u="none" cap="none" strike="noStrike">
                <a:solidFill>
                  <a:srgbClr val="3F3F3F"/>
                </a:solidFill>
                <a:latin typeface="Arial"/>
                <a:ea typeface="Arial"/>
                <a:cs typeface="Arial"/>
                <a:sym typeface="Arial"/>
              </a:rPr>
              <a:t>Dataset description and scientific relevance</a:t>
            </a:r>
            <a:endParaRPr/>
          </a:p>
          <a:p>
            <a:pPr indent="-342900" lvl="2" marL="450900" marR="0" rtl="0" algn="l">
              <a:lnSpc>
                <a:spcPct val="100000"/>
              </a:lnSpc>
              <a:spcBef>
                <a:spcPts val="0"/>
              </a:spcBef>
              <a:spcAft>
                <a:spcPts val="0"/>
              </a:spcAft>
              <a:buClr>
                <a:srgbClr val="000000"/>
              </a:buClr>
              <a:buSzPts val="1100"/>
              <a:buFont typeface="Noto Sans Symbols"/>
              <a:buChar char="✔"/>
            </a:pPr>
            <a:r>
              <a:rPr b="0" i="0" lang="en-US" sz="1100" u="none" cap="none" strike="noStrike">
                <a:solidFill>
                  <a:srgbClr val="3F3F3F"/>
                </a:solidFill>
                <a:latin typeface="Arial"/>
                <a:ea typeface="Arial"/>
                <a:cs typeface="Arial"/>
                <a:sym typeface="Arial"/>
              </a:rPr>
              <a:t>Dataset location and status of accessibility</a:t>
            </a:r>
            <a:endParaRPr/>
          </a:p>
          <a:p>
            <a:pPr indent="-342900" lvl="2" marL="450900" marR="0" rtl="0" algn="l">
              <a:lnSpc>
                <a:spcPct val="100000"/>
              </a:lnSpc>
              <a:spcBef>
                <a:spcPts val="0"/>
              </a:spcBef>
              <a:spcAft>
                <a:spcPts val="0"/>
              </a:spcAft>
              <a:buClr>
                <a:srgbClr val="000000"/>
              </a:buClr>
              <a:buSzPts val="1100"/>
              <a:buFont typeface="Noto Sans Symbols"/>
              <a:buChar char="✔"/>
            </a:pPr>
            <a:r>
              <a:rPr b="0" i="0" lang="en-US" sz="1100" u="none" cap="none" strike="noStrike">
                <a:solidFill>
                  <a:srgbClr val="3F3F3F"/>
                </a:solidFill>
                <a:latin typeface="Arial"/>
                <a:ea typeface="Arial"/>
                <a:cs typeface="Arial"/>
                <a:sym typeface="Arial"/>
              </a:rPr>
              <a:t>Dataset format, volume, etc.</a:t>
            </a:r>
            <a:endParaRPr/>
          </a:p>
          <a:p>
            <a:pPr indent="-342900" lvl="2" marL="450900" marR="0" rtl="0" algn="l">
              <a:lnSpc>
                <a:spcPct val="100000"/>
              </a:lnSpc>
              <a:spcBef>
                <a:spcPts val="0"/>
              </a:spcBef>
              <a:spcAft>
                <a:spcPts val="0"/>
              </a:spcAft>
              <a:buClr>
                <a:srgbClr val="000000"/>
              </a:buClr>
              <a:buSzPts val="1100"/>
              <a:buFont typeface="Noto Sans Symbols"/>
              <a:buChar char="✔"/>
            </a:pPr>
            <a:r>
              <a:rPr b="0" i="0" lang="en-US" sz="1100" u="none" cap="none" strike="noStrike">
                <a:solidFill>
                  <a:srgbClr val="3F3F3F"/>
                </a:solidFill>
                <a:latin typeface="Arial"/>
                <a:ea typeface="Arial"/>
                <a:cs typeface="Arial"/>
                <a:sym typeface="Arial"/>
              </a:rPr>
              <a:t>Availability of dataset related documentation, software, information</a:t>
            </a:r>
            <a:endParaRPr/>
          </a:p>
          <a:p>
            <a:pPr indent="-342900" lvl="2" marL="450900" marR="0" rtl="0" algn="l">
              <a:lnSpc>
                <a:spcPct val="100000"/>
              </a:lnSpc>
              <a:spcBef>
                <a:spcPts val="0"/>
              </a:spcBef>
              <a:spcAft>
                <a:spcPts val="0"/>
              </a:spcAft>
              <a:buClr>
                <a:srgbClr val="000000"/>
              </a:buClr>
              <a:buSzPts val="1100"/>
              <a:buFont typeface="Noto Sans Symbols"/>
              <a:buChar char="✔"/>
            </a:pPr>
            <a:r>
              <a:rPr b="0" i="0" lang="en-US" sz="1100" u="none" cap="none" strike="noStrike">
                <a:solidFill>
                  <a:srgbClr val="3F3F3F"/>
                </a:solidFill>
                <a:latin typeface="Arial"/>
                <a:ea typeface="Arial"/>
                <a:cs typeface="Arial"/>
                <a:sym typeface="Arial"/>
              </a:rPr>
              <a:t>Indication of priority based on uniqueness, applications, needs, impact</a:t>
            </a:r>
            <a:endParaRPr/>
          </a:p>
        </p:txBody>
      </p:sp>
      <p:pic>
        <p:nvPicPr>
          <p:cNvPr id="169" name="Google Shape;169;p12"/>
          <p:cNvPicPr preferRelativeResize="0"/>
          <p:nvPr/>
        </p:nvPicPr>
        <p:blipFill rotWithShape="1">
          <a:blip r:embed="rId4">
            <a:alphaModFix/>
          </a:blip>
          <a:srcRect b="0" l="0" r="0" t="0"/>
          <a:stretch/>
        </p:blipFill>
        <p:spPr>
          <a:xfrm>
            <a:off x="1548103" y="3193218"/>
            <a:ext cx="2184439" cy="1613124"/>
          </a:xfrm>
          <a:prstGeom prst="rect">
            <a:avLst/>
          </a:prstGeom>
          <a:noFill/>
          <a:ln>
            <a:noFill/>
          </a:ln>
        </p:spPr>
      </p:pic>
      <p:sp>
        <p:nvSpPr>
          <p:cNvPr id="170" name="Google Shape;170;p12"/>
          <p:cNvSpPr txBox="1"/>
          <p:nvPr/>
        </p:nvSpPr>
        <p:spPr>
          <a:xfrm>
            <a:off x="4348853" y="3692003"/>
            <a:ext cx="331853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276B81"/>
                </a:solidFill>
                <a:latin typeface="Arial"/>
                <a:ea typeface="Arial"/>
                <a:cs typeface="Arial"/>
                <a:sym typeface="Arial"/>
              </a:rPr>
              <a:t>DEDICATED SESSION AT WGISS#57</a:t>
            </a:r>
            <a:endParaRPr/>
          </a:p>
        </p:txBody>
      </p:sp>
      <p:sp>
        <p:nvSpPr>
          <p:cNvPr id="171" name="Google Shape;171;p12"/>
          <p:cNvSpPr txBox="1"/>
          <p:nvPr/>
        </p:nvSpPr>
        <p:spPr>
          <a:xfrm>
            <a:off x="0" y="83055"/>
            <a:ext cx="70401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Montserrat Medium"/>
                <a:ea typeface="Montserrat Medium"/>
                <a:cs typeface="Montserrat Medium"/>
                <a:sym typeface="Montserrat Medium"/>
              </a:rPr>
              <a:t>Heritage Data Recovery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3"/>
          <p:cNvSpPr txBox="1"/>
          <p:nvPr>
            <p:ph type="title"/>
          </p:nvPr>
        </p:nvSpPr>
        <p:spPr>
          <a:xfrm>
            <a:off x="0" y="0"/>
            <a:ext cx="3000000" cy="300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None/>
            </a:pPr>
            <a:r>
              <a:t/>
            </a:r>
            <a:endParaRPr b="1" sz="1200"/>
          </a:p>
        </p:txBody>
      </p:sp>
      <p:sp>
        <p:nvSpPr>
          <p:cNvPr id="178" name="Google Shape;178;p13"/>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pic>
        <p:nvPicPr>
          <p:cNvPr id="179" name="Google Shape;179;p13"/>
          <p:cNvPicPr preferRelativeResize="0"/>
          <p:nvPr/>
        </p:nvPicPr>
        <p:blipFill rotWithShape="1">
          <a:blip r:embed="rId3">
            <a:alphaModFix/>
          </a:blip>
          <a:srcRect b="0" l="0" r="0" t="0"/>
          <a:stretch/>
        </p:blipFill>
        <p:spPr>
          <a:xfrm>
            <a:off x="779028" y="920598"/>
            <a:ext cx="7444461" cy="3922566"/>
          </a:xfrm>
          <a:prstGeom prst="rect">
            <a:avLst/>
          </a:prstGeom>
          <a:noFill/>
          <a:ln>
            <a:noFill/>
          </a:ln>
        </p:spPr>
      </p:pic>
      <p:sp>
        <p:nvSpPr>
          <p:cNvPr id="180" name="Google Shape;180;p13"/>
          <p:cNvSpPr txBox="1"/>
          <p:nvPr/>
        </p:nvSpPr>
        <p:spPr>
          <a:xfrm>
            <a:off x="0" y="64475"/>
            <a:ext cx="545910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Montserrat Medium"/>
                <a:ea typeface="Montserrat Medium"/>
                <a:cs typeface="Montserrat Medium"/>
                <a:sym typeface="Montserrat Medium"/>
              </a:rPr>
              <a:t>CEOS Work Plan Objectives</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4"/>
          <p:cNvSpPr txBox="1"/>
          <p:nvPr>
            <p:ph type="title"/>
          </p:nvPr>
        </p:nvSpPr>
        <p:spPr>
          <a:xfrm>
            <a:off x="132036" y="131954"/>
            <a:ext cx="7040100" cy="58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Montserrat Medium"/>
                <a:ea typeface="Montserrat Medium"/>
                <a:cs typeface="Montserrat Medium"/>
                <a:sym typeface="Montserrat Medium"/>
              </a:rPr>
              <a:t>WGISS 2023-2025 Work Plan (v1.1)</a:t>
            </a:r>
            <a:endParaRPr/>
          </a:p>
        </p:txBody>
      </p:sp>
      <p:pic>
        <p:nvPicPr>
          <p:cNvPr id="186" name="Google Shape;186;p14"/>
          <p:cNvPicPr preferRelativeResize="0"/>
          <p:nvPr/>
        </p:nvPicPr>
        <p:blipFill rotWithShape="1">
          <a:blip r:embed="rId3">
            <a:alphaModFix/>
          </a:blip>
          <a:srcRect b="0" l="0" r="0" t="0"/>
          <a:stretch/>
        </p:blipFill>
        <p:spPr>
          <a:xfrm>
            <a:off x="416566" y="1034866"/>
            <a:ext cx="8310867" cy="3375261"/>
          </a:xfrm>
          <a:prstGeom prst="rect">
            <a:avLst/>
          </a:prstGeom>
          <a:noFill/>
          <a:ln>
            <a:noFill/>
          </a:ln>
        </p:spPr>
      </p:pic>
      <p:sp>
        <p:nvSpPr>
          <p:cNvPr id="187" name="Google Shape;187;p14"/>
          <p:cNvSpPr/>
          <p:nvPr/>
        </p:nvSpPr>
        <p:spPr>
          <a:xfrm>
            <a:off x="416566" y="2326941"/>
            <a:ext cx="8310867" cy="343231"/>
          </a:xfrm>
          <a:prstGeom prst="roundRect">
            <a:avLst>
              <a:gd fmla="val 16667" name="adj"/>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88" name="Google Shape;188;p14"/>
          <p:cNvPicPr preferRelativeResize="0"/>
          <p:nvPr/>
        </p:nvPicPr>
        <p:blipFill rotWithShape="1">
          <a:blip r:embed="rId4">
            <a:alphaModFix/>
          </a:blip>
          <a:srcRect b="0" l="0" r="0" t="0"/>
          <a:stretch/>
        </p:blipFill>
        <p:spPr>
          <a:xfrm>
            <a:off x="7494582" y="2245307"/>
            <a:ext cx="465277" cy="447720"/>
          </a:xfrm>
          <a:prstGeom prst="rect">
            <a:avLst/>
          </a:prstGeom>
          <a:noFill/>
          <a:ln>
            <a:noFill/>
          </a:ln>
        </p:spPr>
      </p:pic>
      <p:sp>
        <p:nvSpPr>
          <p:cNvPr id="189" name="Google Shape;189;p14"/>
          <p:cNvSpPr/>
          <p:nvPr/>
        </p:nvSpPr>
        <p:spPr>
          <a:xfrm>
            <a:off x="416566" y="3131989"/>
            <a:ext cx="8310867" cy="348191"/>
          </a:xfrm>
          <a:prstGeom prst="roundRect">
            <a:avLst>
              <a:gd fmla="val 16667" name="adj"/>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90" name="Google Shape;190;p14"/>
          <p:cNvPicPr preferRelativeResize="0"/>
          <p:nvPr/>
        </p:nvPicPr>
        <p:blipFill rotWithShape="1">
          <a:blip r:embed="rId4">
            <a:alphaModFix/>
          </a:blip>
          <a:srcRect b="0" l="0" r="0" t="0"/>
          <a:stretch/>
        </p:blipFill>
        <p:spPr>
          <a:xfrm>
            <a:off x="7494582" y="3056925"/>
            <a:ext cx="465277" cy="4477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5"/>
          <p:cNvSpPr txBox="1"/>
          <p:nvPr>
            <p:ph type="title"/>
          </p:nvPr>
        </p:nvSpPr>
        <p:spPr>
          <a:xfrm>
            <a:off x="132036" y="131954"/>
            <a:ext cx="7040100" cy="58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Montserrat Medium"/>
                <a:ea typeface="Montserrat Medium"/>
                <a:cs typeface="Montserrat Medium"/>
                <a:sym typeface="Montserrat Medium"/>
              </a:rPr>
              <a:t>WGISS 2024-2026 Work Plan - DSIG</a:t>
            </a:r>
            <a:endParaRPr/>
          </a:p>
        </p:txBody>
      </p:sp>
      <p:sp>
        <p:nvSpPr>
          <p:cNvPr id="196" name="Google Shape;196;p15"/>
          <p:cNvSpPr txBox="1"/>
          <p:nvPr/>
        </p:nvSpPr>
        <p:spPr>
          <a:xfrm>
            <a:off x="234584" y="1069224"/>
            <a:ext cx="8674831" cy="258532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212121"/>
                </a:solidFill>
                <a:latin typeface="Arial"/>
                <a:ea typeface="Arial"/>
                <a:cs typeface="Arial"/>
                <a:sym typeface="Arial"/>
              </a:rPr>
              <a:t>Proposed deliverables for the Data Stewardship Interest Group:</a:t>
            </a:r>
            <a:endParaRPr b="0" i="0" sz="11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US" sz="1400" u="none" cap="none" strike="noStrike">
                <a:solidFill>
                  <a:srgbClr val="21212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400"/>
              <a:buFont typeface="Arial"/>
              <a:buAutoNum type="arabicPeriod"/>
            </a:pPr>
            <a:r>
              <a:rPr b="1" i="0" lang="en-US" sz="1400" u="none" cap="none" strike="noStrike">
                <a:solidFill>
                  <a:srgbClr val="212121"/>
                </a:solidFill>
                <a:latin typeface="Arial"/>
                <a:ea typeface="Arial"/>
                <a:cs typeface="Arial"/>
                <a:sym typeface="Arial"/>
              </a:rPr>
              <a:t>White Paper on </a:t>
            </a:r>
            <a:r>
              <a:rPr b="1" i="1" lang="en-US" sz="1400" u="none" cap="none" strike="noStrike">
                <a:solidFill>
                  <a:srgbClr val="212121"/>
                </a:solidFill>
                <a:latin typeface="Arial"/>
                <a:ea typeface="Arial"/>
                <a:cs typeface="Arial"/>
                <a:sym typeface="Arial"/>
              </a:rPr>
              <a:t>EO Data collections management and governance</a:t>
            </a:r>
            <a:r>
              <a:rPr b="0" i="0" lang="en-US" sz="1400" u="none" cap="none" strike="noStrike">
                <a:solidFill>
                  <a:srgbClr val="212121"/>
                </a:solidFill>
                <a:latin typeface="Arial"/>
                <a:ea typeface="Arial"/>
                <a:cs typeface="Arial"/>
                <a:sym typeface="Arial"/>
              </a:rPr>
              <a:t>: this would be produced as outcome of discussions to be held at WGISS starting from WGISS#57 and would address topics like management of data collections in the Cloud, Preservation of "MASTER" collections, reproducibility of previous collections versions (algorithm availability), cross-collection validation, and general Interoperability and Governance approaches. This deliverable could be produced by Q4 2024/Q1 2025.</a:t>
            </a:r>
            <a:endParaRPr/>
          </a:p>
          <a:p>
            <a:pPr indent="-273050" lvl="0" marL="3429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212121"/>
              </a:solidFill>
              <a:latin typeface="Arial"/>
              <a:ea typeface="Arial"/>
              <a:cs typeface="Arial"/>
              <a:sym typeface="Arial"/>
            </a:endParaRPr>
          </a:p>
          <a:p>
            <a:pPr indent="-273050" lvl="0" marL="3429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212121"/>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400"/>
              <a:buFont typeface="Arial"/>
              <a:buAutoNum type="arabicPeriod"/>
            </a:pPr>
            <a:r>
              <a:rPr b="1" i="0" lang="en-US" sz="1400" u="none" cap="none" strike="noStrike">
                <a:solidFill>
                  <a:srgbClr val="212121"/>
                </a:solidFill>
                <a:latin typeface="Arial"/>
                <a:ea typeface="Arial"/>
                <a:cs typeface="Arial"/>
                <a:sym typeface="Arial"/>
              </a:rPr>
              <a:t>White paper on </a:t>
            </a:r>
            <a:r>
              <a:rPr b="1" i="1" lang="en-US" sz="1400" u="none" cap="none" strike="noStrike">
                <a:solidFill>
                  <a:srgbClr val="212121"/>
                </a:solidFill>
                <a:latin typeface="Arial"/>
                <a:ea typeface="Arial"/>
                <a:cs typeface="Arial"/>
                <a:sym typeface="Arial"/>
              </a:rPr>
              <a:t>Software preservation</a:t>
            </a:r>
            <a:r>
              <a:rPr b="0" i="1" lang="en-US" sz="1400" u="none" cap="none" strike="noStrike">
                <a:solidFill>
                  <a:srgbClr val="212121"/>
                </a:solidFill>
                <a:latin typeface="Arial"/>
                <a:ea typeface="Arial"/>
                <a:cs typeface="Arial"/>
                <a:sym typeface="Arial"/>
              </a:rPr>
              <a:t>:</a:t>
            </a:r>
            <a:r>
              <a:rPr b="0" i="0" lang="en-US" sz="1400" u="none" cap="none" strike="noStrike">
                <a:solidFill>
                  <a:srgbClr val="212121"/>
                </a:solidFill>
                <a:latin typeface="Arial"/>
                <a:ea typeface="Arial"/>
                <a:cs typeface="Arial"/>
                <a:sym typeface="Arial"/>
              </a:rPr>
              <a:t> this deliverable would address and recommend techniques to ensure preservation and reusability of software tools related to EO missions (e.g. processors, exploitation and visualization tools). It could be produced by Q3 2025.</a:t>
            </a:r>
            <a:endParaRPr b="0" i="0" sz="1100" u="none" cap="none" strike="noStrike">
              <a:solidFill>
                <a:srgbClr val="21212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a:br>
            <a:endParaRPr b="1"/>
          </a:p>
        </p:txBody>
      </p:sp>
      <p:sp>
        <p:nvSpPr>
          <p:cNvPr id="73" name="Google Shape;73;p2"/>
          <p:cNvSpPr txBox="1"/>
          <p:nvPr/>
        </p:nvSpPr>
        <p:spPr>
          <a:xfrm>
            <a:off x="2341107" y="4484881"/>
            <a:ext cx="642573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https://ceos.org/ourwork/workinggroups/wgiss/</a:t>
            </a:r>
            <a:endParaRPr/>
          </a:p>
        </p:txBody>
      </p:sp>
      <p:pic>
        <p:nvPicPr>
          <p:cNvPr id="74" name="Google Shape;74;p2"/>
          <p:cNvPicPr preferRelativeResize="0"/>
          <p:nvPr/>
        </p:nvPicPr>
        <p:blipFill rotWithShape="1">
          <a:blip r:embed="rId3">
            <a:alphaModFix/>
          </a:blip>
          <a:srcRect b="0" l="0" r="0" t="0"/>
          <a:stretch/>
        </p:blipFill>
        <p:spPr>
          <a:xfrm>
            <a:off x="1324507" y="807152"/>
            <a:ext cx="6494985" cy="3677729"/>
          </a:xfrm>
          <a:prstGeom prst="rect">
            <a:avLst/>
          </a:prstGeom>
          <a:noFill/>
          <a:ln>
            <a:noFill/>
          </a:ln>
        </p:spPr>
      </p:pic>
      <p:sp>
        <p:nvSpPr>
          <p:cNvPr id="75" name="Google Shape;75;p2"/>
          <p:cNvSpPr txBox="1"/>
          <p:nvPr/>
        </p:nvSpPr>
        <p:spPr>
          <a:xfrm>
            <a:off x="83594" y="112244"/>
            <a:ext cx="460270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Montserrat Medium"/>
                <a:ea typeface="Montserrat Medium"/>
                <a:cs typeface="Montserrat Medium"/>
                <a:sym typeface="Montserrat Medium"/>
              </a:rPr>
              <a:t>WGISS</a:t>
            </a:r>
            <a:r>
              <a:rPr b="0" i="0" lang="en-US" sz="2800" u="none" cap="none" strike="noStrike">
                <a:solidFill>
                  <a:srgbClr val="000000"/>
                </a:solidFill>
                <a:latin typeface="Arial"/>
                <a:ea typeface="Arial"/>
                <a:cs typeface="Arial"/>
                <a:sym typeface="Arial"/>
              </a:rPr>
              <a:t> </a:t>
            </a:r>
            <a:r>
              <a:rPr b="0" i="0" lang="en-US" sz="2800" u="none" cap="none" strike="noStrike">
                <a:solidFill>
                  <a:schemeClr val="lt1"/>
                </a:solidFill>
                <a:latin typeface="Montserrat Medium"/>
                <a:ea typeface="Montserrat Medium"/>
                <a:cs typeface="Montserrat Medium"/>
                <a:sym typeface="Montserrat Medium"/>
              </a:rPr>
              <a:t>Interest</a:t>
            </a:r>
            <a:r>
              <a:rPr b="0" i="0" lang="en-US" sz="2800" u="none" cap="none" strike="noStrike">
                <a:solidFill>
                  <a:srgbClr val="000000"/>
                </a:solidFill>
                <a:latin typeface="Arial"/>
                <a:ea typeface="Arial"/>
                <a:cs typeface="Arial"/>
                <a:sym typeface="Arial"/>
              </a:rPr>
              <a:t> </a:t>
            </a:r>
            <a:r>
              <a:rPr b="0" i="0" lang="en-US" sz="2800" u="none" cap="none" strike="noStrike">
                <a:solidFill>
                  <a:schemeClr val="lt1"/>
                </a:solidFill>
                <a:latin typeface="Montserrat Medium"/>
                <a:ea typeface="Montserrat Medium"/>
                <a:cs typeface="Montserrat Medium"/>
                <a:sym typeface="Montserrat Medium"/>
              </a:rPr>
              <a:t>Groups</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3300">
              <a:solidFill>
                <a:schemeClr val="lt1"/>
              </a:solidFill>
              <a:latin typeface="Montserrat Medium"/>
              <a:ea typeface="Montserrat Medium"/>
              <a:cs typeface="Montserrat Medium"/>
              <a:sym typeface="Montserrat Medium"/>
            </a:endParaRPr>
          </a:p>
        </p:txBody>
      </p:sp>
      <p:sp>
        <p:nvSpPr>
          <p:cNvPr id="82" name="Google Shape;82;p3"/>
          <p:cNvSpPr/>
          <p:nvPr/>
        </p:nvSpPr>
        <p:spPr>
          <a:xfrm>
            <a:off x="177466" y="797923"/>
            <a:ext cx="8966534"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WGISS accomplishes its Data Preservation and Curation efforts through the Data Stewardship Interest Group (DSIG)</a:t>
            </a:r>
            <a:endParaRPr/>
          </a:p>
          <a:p>
            <a:pPr indent="0" lvl="0" marL="0" marR="0" rtl="0" algn="ctr">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p:txBody>
      </p:sp>
      <p:pic>
        <p:nvPicPr>
          <p:cNvPr id="83" name="Google Shape;83;p3"/>
          <p:cNvPicPr preferRelativeResize="0"/>
          <p:nvPr/>
        </p:nvPicPr>
        <p:blipFill rotWithShape="1">
          <a:blip r:embed="rId3">
            <a:alphaModFix/>
          </a:blip>
          <a:srcRect b="0" l="0" r="0" t="0"/>
          <a:stretch/>
        </p:blipFill>
        <p:spPr>
          <a:xfrm>
            <a:off x="5312173" y="1997464"/>
            <a:ext cx="3614860" cy="1948976"/>
          </a:xfrm>
          <a:prstGeom prst="rect">
            <a:avLst/>
          </a:prstGeom>
          <a:noFill/>
          <a:ln>
            <a:noFill/>
          </a:ln>
        </p:spPr>
      </p:pic>
      <p:sp>
        <p:nvSpPr>
          <p:cNvPr id="84" name="Google Shape;84;p3"/>
          <p:cNvSpPr txBox="1"/>
          <p:nvPr/>
        </p:nvSpPr>
        <p:spPr>
          <a:xfrm>
            <a:off x="74620" y="1442973"/>
            <a:ext cx="5237553"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Purpose of the activities</a:t>
            </a:r>
            <a:r>
              <a:rPr b="0" i="0" lang="en-US" sz="1600" u="none" cap="none" strike="noStrike">
                <a:solidFill>
                  <a:srgbClr val="000000"/>
                </a:solidFill>
                <a:latin typeface="Arial"/>
                <a:ea typeface="Arial"/>
                <a:cs typeface="Arial"/>
                <a:sym typeface="Arial"/>
              </a:rPr>
              <a:t>:</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Enable the sharing of agency investigations, developments, experiences and lessons learned relating to EO data stewardship</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Issue common cross-agency best practices or guidelines of data stewardship for possible adoption by CEOS/WGISS members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Sponsor technical exchanges and the conduction of Joint Activities and/or Pilot Projects on specific data stewardship topics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Establish and maintain a CEOS “Data Purge Alert” service</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Contributing to GEO and Standardization activities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85" name="Google Shape;85;p3"/>
          <p:cNvSpPr txBox="1"/>
          <p:nvPr/>
        </p:nvSpPr>
        <p:spPr>
          <a:xfrm>
            <a:off x="74620" y="0"/>
            <a:ext cx="470847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Montserrat Medium"/>
                <a:ea typeface="Montserrat Medium"/>
                <a:cs typeface="Montserrat Medium"/>
                <a:sym typeface="Montserrat Medium"/>
              </a:rPr>
              <a:t>Background</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3300">
              <a:solidFill>
                <a:schemeClr val="lt1"/>
              </a:solidFill>
              <a:latin typeface="Montserrat Medium"/>
              <a:ea typeface="Montserrat Medium"/>
              <a:cs typeface="Montserrat Medium"/>
              <a:sym typeface="Montserrat Medium"/>
            </a:endParaRPr>
          </a:p>
        </p:txBody>
      </p:sp>
      <p:sp>
        <p:nvSpPr>
          <p:cNvPr id="92" name="Google Shape;92;p4"/>
          <p:cNvSpPr/>
          <p:nvPr/>
        </p:nvSpPr>
        <p:spPr>
          <a:xfrm>
            <a:off x="227975" y="803850"/>
            <a:ext cx="8685206" cy="34470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Not exhaustive list of achievements</a:t>
            </a:r>
            <a:r>
              <a:rPr b="0" i="0" lang="en-US" sz="20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Raised awareness on EO data stewardship</a:t>
            </a:r>
            <a:endParaRPr/>
          </a:p>
          <a:p>
            <a:pPr indent="-342900" lvl="0" marL="342900" marR="0" rtl="0" algn="l">
              <a:lnSpc>
                <a:spcPct val="15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Shared investigations, developments, experiences, and lessons learned relating to EO data preservation approaches and technologies</a:t>
            </a:r>
            <a:endParaRPr/>
          </a:p>
          <a:p>
            <a:pPr indent="-342900" lvl="0" marL="342900" marR="0" rtl="0" algn="l">
              <a:lnSpc>
                <a:spcPct val="15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Several documents (White Papers, Best Practices, Guidelines, and recommendations) produced and accessible on the WGISS website</a:t>
            </a:r>
            <a:endParaRPr/>
          </a:p>
          <a:p>
            <a:pPr indent="-342900" lvl="0" marL="342900" marR="0" rtl="0" algn="l">
              <a:lnSpc>
                <a:spcPct val="15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CEOS “Data Purge Alert” and “New Agency Dataset Availability” service</a:t>
            </a:r>
            <a:endParaRPr/>
          </a:p>
          <a:p>
            <a:pPr indent="-342900" lvl="0" marL="342900" marR="0" rtl="0" algn="l">
              <a:lnSpc>
                <a:spcPct val="15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Addressed recovery of Historical Data and started AVHRR project</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93" name="Google Shape;93;p4"/>
          <p:cNvSpPr txBox="1"/>
          <p:nvPr/>
        </p:nvSpPr>
        <p:spPr>
          <a:xfrm>
            <a:off x="-48211" y="61415"/>
            <a:ext cx="625794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Montserrat Medium"/>
                <a:ea typeface="Montserrat Medium"/>
                <a:cs typeface="Montserrat Medium"/>
                <a:sym typeface="Montserrat Medium"/>
              </a:rPr>
              <a:t>DSIG Achievements</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a:br>
            <a:endParaRPr b="1"/>
          </a:p>
        </p:txBody>
      </p:sp>
      <p:sp>
        <p:nvSpPr>
          <p:cNvPr id="100" name="Google Shape;100;p5"/>
          <p:cNvSpPr/>
          <p:nvPr/>
        </p:nvSpPr>
        <p:spPr>
          <a:xfrm>
            <a:off x="321736" y="4329041"/>
            <a:ext cx="77779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https://ceos.org/ourwork/workinggroups/wgiss/preservation/</a:t>
            </a:r>
            <a:endParaRPr/>
          </a:p>
        </p:txBody>
      </p:sp>
      <p:graphicFrame>
        <p:nvGraphicFramePr>
          <p:cNvPr id="101" name="Google Shape;101;p5"/>
          <p:cNvGraphicFramePr/>
          <p:nvPr/>
        </p:nvGraphicFramePr>
        <p:xfrm>
          <a:off x="321736" y="814459"/>
          <a:ext cx="4728565" cy="3127749"/>
        </p:xfrm>
        <a:graphic>
          <a:graphicData uri="http://schemas.openxmlformats.org/presentationml/2006/ole">
            <mc:AlternateContent>
              <mc:Choice Requires="v">
                <p:oleObj r:id="rId4" imgH="3127749" imgW="4728565" progId="Paint.Picture" spid="_x0000_s1">
                  <p:embed/>
                </p:oleObj>
              </mc:Choice>
              <mc:Fallback>
                <p:oleObj r:id="rId5" imgH="3127749" imgW="4728565" progId="Paint.Picture">
                  <p:embed/>
                  <p:pic>
                    <p:nvPicPr>
                      <p:cNvPr id="101" name="Google Shape;101;p5"/>
                      <p:cNvPicPr preferRelativeResize="0"/>
                      <p:nvPr/>
                    </p:nvPicPr>
                    <p:blipFill rotWithShape="1">
                      <a:blip r:embed="rId6">
                        <a:alphaModFix/>
                      </a:blip>
                      <a:srcRect b="0" l="0" r="0" t="0"/>
                      <a:stretch/>
                    </p:blipFill>
                    <p:spPr>
                      <a:xfrm>
                        <a:off x="321736" y="814459"/>
                        <a:ext cx="4728565" cy="3127749"/>
                      </a:xfrm>
                      <a:prstGeom prst="rect">
                        <a:avLst/>
                      </a:prstGeom>
                      <a:noFill/>
                      <a:ln cap="flat" cmpd="sng" w="9525">
                        <a:solidFill>
                          <a:srgbClr val="3F3F3F"/>
                        </a:solidFill>
                        <a:prstDash val="solid"/>
                        <a:round/>
                        <a:headEnd len="sm" w="sm" type="none"/>
                        <a:tailEnd len="sm" w="sm" type="none"/>
                      </a:ln>
                    </p:spPr>
                  </p:pic>
                </p:oleObj>
              </mc:Fallback>
            </mc:AlternateContent>
          </a:graphicData>
        </a:graphic>
      </p:graphicFrame>
      <p:graphicFrame>
        <p:nvGraphicFramePr>
          <p:cNvPr id="102" name="Google Shape;102;p5"/>
          <p:cNvGraphicFramePr/>
          <p:nvPr/>
        </p:nvGraphicFramePr>
        <p:xfrm>
          <a:off x="4896019" y="1563540"/>
          <a:ext cx="3813704" cy="2744610"/>
        </p:xfrm>
        <a:graphic>
          <a:graphicData uri="http://schemas.openxmlformats.org/presentationml/2006/ole">
            <mc:AlternateContent>
              <mc:Choice Requires="v">
                <p:oleObj r:id="rId7" imgH="2744610" imgW="3813704" progId="Paint.Picture" spid="_x0000_s2">
                  <p:embed/>
                </p:oleObj>
              </mc:Choice>
              <mc:Fallback>
                <p:oleObj r:id="rId8" imgH="2744610" imgW="3813704" progId="Paint.Picture">
                  <p:embed/>
                  <p:pic>
                    <p:nvPicPr>
                      <p:cNvPr id="102" name="Google Shape;102;p5"/>
                      <p:cNvPicPr preferRelativeResize="0"/>
                      <p:nvPr/>
                    </p:nvPicPr>
                    <p:blipFill rotWithShape="1">
                      <a:blip r:embed="rId9">
                        <a:alphaModFix/>
                      </a:blip>
                      <a:srcRect b="0" l="0" r="0" t="0"/>
                      <a:stretch/>
                    </p:blipFill>
                    <p:spPr>
                      <a:xfrm>
                        <a:off x="4896019" y="1563540"/>
                        <a:ext cx="3813704" cy="2744610"/>
                      </a:xfrm>
                      <a:prstGeom prst="rect">
                        <a:avLst/>
                      </a:prstGeom>
                      <a:noFill/>
                      <a:ln cap="flat" cmpd="sng" w="9525">
                        <a:solidFill>
                          <a:srgbClr val="262626"/>
                        </a:solidFill>
                        <a:prstDash val="solid"/>
                        <a:round/>
                        <a:headEnd len="sm" w="sm" type="none"/>
                        <a:tailEnd len="sm" w="sm" type="none"/>
                      </a:ln>
                    </p:spPr>
                  </p:pic>
                </p:oleObj>
              </mc:Fallback>
            </mc:AlternateContent>
          </a:graphicData>
        </a:graphic>
      </p:graphicFrame>
      <p:sp>
        <p:nvSpPr>
          <p:cNvPr id="103" name="Google Shape;103;p5"/>
          <p:cNvSpPr txBox="1"/>
          <p:nvPr/>
        </p:nvSpPr>
        <p:spPr>
          <a:xfrm>
            <a:off x="0" y="104460"/>
            <a:ext cx="625794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Montserrat Medium"/>
                <a:ea typeface="Montserrat Medium"/>
                <a:cs typeface="Montserrat Medium"/>
                <a:sym typeface="Montserrat Medium"/>
              </a:rPr>
              <a:t>DSIG Information</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a:br>
            <a:endParaRPr b="1"/>
          </a:p>
        </p:txBody>
      </p:sp>
      <p:pic>
        <p:nvPicPr>
          <p:cNvPr id="110" name="Google Shape;110;p6"/>
          <p:cNvPicPr preferRelativeResize="0"/>
          <p:nvPr/>
        </p:nvPicPr>
        <p:blipFill rotWithShape="1">
          <a:blip r:embed="rId3">
            <a:alphaModFix/>
          </a:blip>
          <a:srcRect b="0" l="0" r="0" t="0"/>
          <a:stretch/>
        </p:blipFill>
        <p:spPr>
          <a:xfrm>
            <a:off x="322664" y="844064"/>
            <a:ext cx="3648192" cy="38967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11" name="Google Shape;111;p6"/>
          <p:cNvSpPr txBox="1"/>
          <p:nvPr/>
        </p:nvSpPr>
        <p:spPr>
          <a:xfrm>
            <a:off x="4895261" y="3475330"/>
            <a:ext cx="392607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276B81"/>
                </a:solidFill>
                <a:latin typeface="Arial"/>
                <a:ea typeface="Arial"/>
                <a:cs typeface="Arial"/>
                <a:sym typeface="Arial"/>
              </a:rPr>
              <a:t>Document review lifecycle </a:t>
            </a:r>
            <a:endParaRPr/>
          </a:p>
          <a:p>
            <a:pPr indent="0" lvl="0" marL="0" marR="0" rtl="0" algn="ctr">
              <a:lnSpc>
                <a:spcPct val="100000"/>
              </a:lnSpc>
              <a:spcBef>
                <a:spcPts val="0"/>
              </a:spcBef>
              <a:spcAft>
                <a:spcPts val="0"/>
              </a:spcAft>
              <a:buNone/>
            </a:pPr>
            <a:r>
              <a:rPr b="1" i="0" lang="en-US" sz="1400" u="none" cap="none" strike="noStrike">
                <a:solidFill>
                  <a:srgbClr val="276B81"/>
                </a:solidFill>
                <a:latin typeface="Arial"/>
                <a:ea typeface="Arial"/>
                <a:cs typeface="Arial"/>
                <a:sym typeface="Arial"/>
              </a:rPr>
              <a:t>DEDICATED PRESENTATION AT WGISS#57</a:t>
            </a:r>
            <a:endParaRPr/>
          </a:p>
        </p:txBody>
      </p:sp>
      <p:pic>
        <p:nvPicPr>
          <p:cNvPr id="112" name="Google Shape;112;p6"/>
          <p:cNvPicPr preferRelativeResize="0"/>
          <p:nvPr/>
        </p:nvPicPr>
        <p:blipFill rotWithShape="1">
          <a:blip r:embed="rId4">
            <a:alphaModFix/>
          </a:blip>
          <a:srcRect b="0" l="0" r="0" t="0"/>
          <a:stretch/>
        </p:blipFill>
        <p:spPr>
          <a:xfrm>
            <a:off x="4572000" y="1288000"/>
            <a:ext cx="4299528" cy="198215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13" name="Google Shape;113;p6"/>
          <p:cNvSpPr txBox="1"/>
          <p:nvPr/>
        </p:nvSpPr>
        <p:spPr>
          <a:xfrm>
            <a:off x="0" y="104460"/>
            <a:ext cx="864585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Montserrat Medium"/>
                <a:ea typeface="Montserrat Medium"/>
                <a:cs typeface="Montserrat Medium"/>
                <a:sym typeface="Montserrat Medium"/>
              </a:rPr>
              <a:t>DSIG Best Practices and White Papers</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7"/>
          <p:cNvSpPr txBox="1"/>
          <p:nvPr>
            <p:ph type="title"/>
          </p:nvPr>
        </p:nvSpPr>
        <p:spPr>
          <a:xfrm>
            <a:off x="0" y="0"/>
            <a:ext cx="7040100" cy="58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Montserrat Medium"/>
                <a:ea typeface="Montserrat Medium"/>
                <a:cs typeface="Montserrat Medium"/>
                <a:sym typeface="Montserrat Medium"/>
              </a:rPr>
              <a:t>Data Stewardship Reference Model </a:t>
            </a:r>
            <a:endParaRPr b="0" i="0" sz="2800" u="none" cap="none" strike="noStrike">
              <a:solidFill>
                <a:schemeClr val="lt1"/>
              </a:solidFill>
              <a:latin typeface="Montserrat Medium"/>
              <a:ea typeface="Montserrat Medium"/>
              <a:cs typeface="Montserrat Medium"/>
              <a:sym typeface="Montserrat Medium"/>
            </a:endParaRPr>
          </a:p>
        </p:txBody>
      </p:sp>
      <p:sp>
        <p:nvSpPr>
          <p:cNvPr id="119" name="Google Shape;119;p7"/>
          <p:cNvSpPr txBox="1"/>
          <p:nvPr/>
        </p:nvSpPr>
        <p:spPr>
          <a:xfrm>
            <a:off x="108273" y="845234"/>
            <a:ext cx="8926005" cy="47244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The Reference Model assists data owners and data managers in Earth observation (EO) data centres in the task of implementing and improving data stewardship. The Data Stewardship Reference model describes a series of WGISS assets to be applied and used, before, during, and/or after the end of an Earth observation mission, in order to ensure Earth observation space data sets are preserved and valorised.</a:t>
            </a:r>
            <a:endParaRPr/>
          </a:p>
        </p:txBody>
      </p:sp>
      <p:graphicFrame>
        <p:nvGraphicFramePr>
          <p:cNvPr id="120" name="Google Shape;120;p7"/>
          <p:cNvGraphicFramePr/>
          <p:nvPr/>
        </p:nvGraphicFramePr>
        <p:xfrm>
          <a:off x="984991" y="1973837"/>
          <a:ext cx="3183567" cy="2617190"/>
        </p:xfrm>
        <a:graphic>
          <a:graphicData uri="http://schemas.openxmlformats.org/presentationml/2006/ole">
            <mc:AlternateContent>
              <mc:Choice Requires="v">
                <p:oleObj r:id="rId4" imgH="2617190" imgW="3183567" progId="Paint.Picture" spid="_x0000_s1">
                  <p:embed/>
                </p:oleObj>
              </mc:Choice>
              <mc:Fallback>
                <p:oleObj r:id="rId5" imgH="2617190" imgW="3183567" progId="Paint.Picture">
                  <p:embed/>
                  <p:pic>
                    <p:nvPicPr>
                      <p:cNvPr id="120" name="Google Shape;120;p7"/>
                      <p:cNvPicPr preferRelativeResize="0"/>
                      <p:nvPr/>
                    </p:nvPicPr>
                    <p:blipFill rotWithShape="1">
                      <a:blip r:embed="rId6">
                        <a:alphaModFix/>
                      </a:blip>
                      <a:srcRect b="0" l="0" r="0" t="0"/>
                      <a:stretch/>
                    </p:blipFill>
                    <p:spPr>
                      <a:xfrm>
                        <a:off x="984991" y="1973837"/>
                        <a:ext cx="3183567" cy="2617190"/>
                      </a:xfrm>
                      <a:prstGeom prst="rect">
                        <a:avLst/>
                      </a:prstGeom>
                      <a:noFill/>
                      <a:ln>
                        <a:noFill/>
                      </a:ln>
                    </p:spPr>
                  </p:pic>
                </p:oleObj>
              </mc:Fallback>
            </mc:AlternateContent>
          </a:graphicData>
        </a:graphic>
      </p:graphicFrame>
      <p:graphicFrame>
        <p:nvGraphicFramePr>
          <p:cNvPr id="121" name="Google Shape;121;p7"/>
          <p:cNvGraphicFramePr/>
          <p:nvPr/>
        </p:nvGraphicFramePr>
        <p:xfrm>
          <a:off x="4714185" y="1973837"/>
          <a:ext cx="3171298" cy="2617190"/>
        </p:xfrm>
        <a:graphic>
          <a:graphicData uri="http://schemas.openxmlformats.org/presentationml/2006/ole">
            <mc:AlternateContent>
              <mc:Choice Requires="v">
                <p:oleObj r:id="rId7" imgH="2617190" imgW="3171298" progId="Paint.Picture" spid="_x0000_s2">
                  <p:embed/>
                </p:oleObj>
              </mc:Choice>
              <mc:Fallback>
                <p:oleObj r:id="rId8" imgH="2617190" imgW="3171298" progId="Paint.Picture">
                  <p:embed/>
                  <p:pic>
                    <p:nvPicPr>
                      <p:cNvPr id="121" name="Google Shape;121;p7"/>
                      <p:cNvPicPr preferRelativeResize="0"/>
                      <p:nvPr/>
                    </p:nvPicPr>
                    <p:blipFill rotWithShape="1">
                      <a:blip r:embed="rId9">
                        <a:alphaModFix/>
                      </a:blip>
                      <a:srcRect b="0" l="0" r="0" t="0"/>
                      <a:stretch/>
                    </p:blipFill>
                    <p:spPr>
                      <a:xfrm>
                        <a:off x="4714185" y="1973837"/>
                        <a:ext cx="3171298" cy="2617190"/>
                      </a:xfrm>
                      <a:prstGeom prst="rect">
                        <a:avLst/>
                      </a:prstGeom>
                      <a:noFill/>
                      <a:ln>
                        <a:noFill/>
                      </a:ln>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8"/>
          <p:cNvSpPr txBox="1"/>
          <p:nvPr>
            <p:ph type="title"/>
          </p:nvPr>
        </p:nvSpPr>
        <p:spPr>
          <a:xfrm>
            <a:off x="0" y="0"/>
            <a:ext cx="704010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Montserrat Medium"/>
                <a:ea typeface="Montserrat Medium"/>
                <a:cs typeface="Montserrat Medium"/>
                <a:sym typeface="Montserrat Medium"/>
              </a:rPr>
              <a:t>Data Management and Stewardship Maturity Matrix</a:t>
            </a:r>
            <a:endParaRPr b="0" i="0" sz="2400" u="none" cap="none" strike="noStrike">
              <a:solidFill>
                <a:schemeClr val="lt1"/>
              </a:solidFill>
              <a:latin typeface="Montserrat Medium"/>
              <a:ea typeface="Montserrat Medium"/>
              <a:cs typeface="Montserrat Medium"/>
              <a:sym typeface="Montserrat Medium"/>
            </a:endParaRPr>
          </a:p>
        </p:txBody>
      </p:sp>
      <p:sp>
        <p:nvSpPr>
          <p:cNvPr id="127" name="Google Shape;127;p8"/>
          <p:cNvSpPr txBox="1"/>
          <p:nvPr/>
        </p:nvSpPr>
        <p:spPr>
          <a:xfrm>
            <a:off x="108273" y="845234"/>
            <a:ext cx="8926005" cy="472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DMSMM defines all activities needed to preserve and improve the information content, quality, accessibility, and usability of data and metadata.</a:t>
            </a:r>
            <a:endParaRPr/>
          </a:p>
        </p:txBody>
      </p:sp>
      <p:pic>
        <p:nvPicPr>
          <p:cNvPr id="128" name="Google Shape;128;p8"/>
          <p:cNvPicPr preferRelativeResize="0"/>
          <p:nvPr/>
        </p:nvPicPr>
        <p:blipFill rotWithShape="1">
          <a:blip r:embed="rId3">
            <a:alphaModFix/>
          </a:blip>
          <a:srcRect b="0" l="0" r="0" t="0"/>
          <a:stretch/>
        </p:blipFill>
        <p:spPr>
          <a:xfrm>
            <a:off x="313307" y="1640470"/>
            <a:ext cx="5543124" cy="2348190"/>
          </a:xfrm>
          <a:prstGeom prst="rect">
            <a:avLst/>
          </a:prstGeom>
          <a:noFill/>
          <a:ln>
            <a:noFill/>
          </a:ln>
        </p:spPr>
      </p:pic>
      <p:pic>
        <p:nvPicPr>
          <p:cNvPr id="129" name="Google Shape;129;p8"/>
          <p:cNvPicPr preferRelativeResize="0"/>
          <p:nvPr/>
        </p:nvPicPr>
        <p:blipFill rotWithShape="1">
          <a:blip r:embed="rId4">
            <a:alphaModFix/>
          </a:blip>
          <a:srcRect b="0" l="0" r="0" t="0"/>
          <a:stretch/>
        </p:blipFill>
        <p:spPr>
          <a:xfrm>
            <a:off x="6061464" y="2033081"/>
            <a:ext cx="3030695" cy="1490026"/>
          </a:xfrm>
          <a:prstGeom prst="rect">
            <a:avLst/>
          </a:prstGeom>
          <a:noFill/>
          <a:ln>
            <a:noFill/>
          </a:ln>
        </p:spPr>
      </p:pic>
      <p:sp>
        <p:nvSpPr>
          <p:cNvPr id="130" name="Google Shape;130;p8"/>
          <p:cNvSpPr txBox="1"/>
          <p:nvPr/>
        </p:nvSpPr>
        <p:spPr>
          <a:xfrm>
            <a:off x="2446378" y="4249494"/>
            <a:ext cx="39757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276B81"/>
                </a:solidFill>
                <a:latin typeface="Arial"/>
                <a:ea typeface="Arial"/>
                <a:cs typeface="Arial"/>
                <a:sym typeface="Arial"/>
              </a:rPr>
              <a:t>DEDICATED PRESENTATION AT WGISS#57 </a:t>
            </a:r>
            <a:endParaRPr/>
          </a:p>
        </p:txBody>
      </p:sp>
      <p:sp>
        <p:nvSpPr>
          <p:cNvPr id="131" name="Google Shape;131;p8"/>
          <p:cNvSpPr txBox="1"/>
          <p:nvPr/>
        </p:nvSpPr>
        <p:spPr>
          <a:xfrm>
            <a:off x="248947" y="2624205"/>
            <a:ext cx="640558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Tangible example of a Joint Activity on specific data preservation topics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9"/>
          <p:cNvSpPr txBox="1"/>
          <p:nvPr>
            <p:ph type="title"/>
          </p:nvPr>
        </p:nvSpPr>
        <p:spPr>
          <a:xfrm>
            <a:off x="0" y="0"/>
            <a:ext cx="3000000" cy="30000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None/>
            </a:pPr>
            <a:br>
              <a:rPr lang="en-US" sz="2800">
                <a:solidFill>
                  <a:schemeClr val="lt1"/>
                </a:solidFill>
                <a:latin typeface="Montserrat Medium"/>
                <a:ea typeface="Montserrat Medium"/>
                <a:cs typeface="Montserrat Medium"/>
                <a:sym typeface="Montserrat Medium"/>
              </a:rPr>
            </a:br>
            <a:br>
              <a:rPr lang="en-US" sz="2800">
                <a:solidFill>
                  <a:schemeClr val="lt1"/>
                </a:solidFill>
                <a:latin typeface="Montserrat Medium"/>
                <a:ea typeface="Montserrat Medium"/>
                <a:cs typeface="Montserrat Medium"/>
                <a:sym typeface="Montserrat Medium"/>
              </a:rPr>
            </a:br>
            <a:endParaRPr sz="2800">
              <a:solidFill>
                <a:schemeClr val="lt1"/>
              </a:solidFill>
              <a:latin typeface="Montserrat Medium"/>
              <a:ea typeface="Montserrat Medium"/>
              <a:cs typeface="Montserrat Medium"/>
              <a:sym typeface="Montserrat Medium"/>
            </a:endParaRPr>
          </a:p>
        </p:txBody>
      </p:sp>
      <p:sp>
        <p:nvSpPr>
          <p:cNvPr id="138" name="Google Shape;138;p9"/>
          <p:cNvSpPr txBox="1"/>
          <p:nvPr/>
        </p:nvSpPr>
        <p:spPr>
          <a:xfrm>
            <a:off x="111034" y="725762"/>
            <a:ext cx="8921931"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Archived data volume at CEOS space agencies is growing exponentially. At the same time archiving technology is changing very rapidly. Objective of the survey, workshops and dedicated sessions was to present the status of CEOS agencies archives in terms of content, technology and future evolutions/trends. The result of this activity is the CEOS Archive Technology Evolution White Paper.</a:t>
            </a:r>
            <a:endParaRPr/>
          </a:p>
        </p:txBody>
      </p:sp>
      <p:pic>
        <p:nvPicPr>
          <p:cNvPr id="139" name="Google Shape;139;p9"/>
          <p:cNvPicPr preferRelativeResize="0"/>
          <p:nvPr>
            <p:ph idx="1" type="body"/>
          </p:nvPr>
        </p:nvPicPr>
        <p:blipFill rotWithShape="1">
          <a:blip r:embed="rId3">
            <a:alphaModFix/>
          </a:blip>
          <a:srcRect b="0" l="0" r="0" t="0"/>
          <a:stretch/>
        </p:blipFill>
        <p:spPr>
          <a:xfrm>
            <a:off x="111034" y="1654429"/>
            <a:ext cx="2050368" cy="2888068"/>
          </a:xfrm>
          <a:prstGeom prst="rect">
            <a:avLst/>
          </a:prstGeom>
          <a:noFill/>
          <a:ln>
            <a:noFill/>
          </a:ln>
          <a:effectLst>
            <a:outerShdw blurRad="190500" rotWithShape="0" algn="tl">
              <a:srgbClr val="000000">
                <a:alpha val="69803"/>
              </a:srgbClr>
            </a:outerShdw>
          </a:effectLst>
        </p:spPr>
      </p:pic>
      <p:pic>
        <p:nvPicPr>
          <p:cNvPr id="140" name="Google Shape;140;p9"/>
          <p:cNvPicPr preferRelativeResize="0"/>
          <p:nvPr/>
        </p:nvPicPr>
        <p:blipFill rotWithShape="1">
          <a:blip r:embed="rId4">
            <a:alphaModFix/>
          </a:blip>
          <a:srcRect b="0" l="0" r="0" t="0"/>
          <a:stretch/>
        </p:blipFill>
        <p:spPr>
          <a:xfrm>
            <a:off x="2229086" y="1549540"/>
            <a:ext cx="6604390" cy="1273010"/>
          </a:xfrm>
          <a:prstGeom prst="rect">
            <a:avLst/>
          </a:prstGeom>
          <a:noFill/>
          <a:ln>
            <a:noFill/>
          </a:ln>
        </p:spPr>
      </p:pic>
      <p:sp>
        <p:nvSpPr>
          <p:cNvPr id="141" name="Google Shape;141;p9"/>
          <p:cNvSpPr txBox="1"/>
          <p:nvPr/>
        </p:nvSpPr>
        <p:spPr>
          <a:xfrm>
            <a:off x="2161402" y="2957455"/>
            <a:ext cx="6604390" cy="1519265"/>
          </a:xfrm>
          <a:prstGeom prst="rect">
            <a:avLst/>
          </a:prstGeom>
          <a:noFill/>
          <a:ln>
            <a:noFill/>
          </a:ln>
        </p:spPr>
        <p:txBody>
          <a:bodyPr anchorCtr="0" anchor="t" bIns="34175" lIns="68375" spcFirstLastPara="1" rIns="68375" wrap="square" tIns="34175">
            <a:spAutoFit/>
          </a:bodyPr>
          <a:lstStyle/>
          <a:p>
            <a:pPr indent="0" lvl="0" marL="0" marR="0" rtl="0" algn="just">
              <a:lnSpc>
                <a:spcPct val="100000"/>
              </a:lnSpc>
              <a:spcBef>
                <a:spcPts val="0"/>
              </a:spcBef>
              <a:spcAft>
                <a:spcPts val="0"/>
              </a:spcAft>
              <a:buClr>
                <a:srgbClr val="000000"/>
              </a:buClr>
              <a:buSzPts val="1047"/>
              <a:buFont typeface="Arial"/>
              <a:buNone/>
            </a:pPr>
            <a:r>
              <a:rPr b="0" i="0" lang="en-US" sz="1047" u="none" cap="none" strike="noStrike">
                <a:solidFill>
                  <a:srgbClr val="000000"/>
                </a:solidFill>
                <a:latin typeface="Arial"/>
                <a:ea typeface="Arial"/>
                <a:cs typeface="Arial"/>
                <a:sym typeface="Arial"/>
              </a:rPr>
              <a:t>The white paper (CEOS workplan deliverable) is the result of dedicated sessions extended to the wider CEOS WGISS context. The starting point was an ESA study for the evolution of the ESRIN Archive to the next technology step in order to assure seamless preservation of the always increasing volume and variety of data records. </a:t>
            </a:r>
            <a:endParaRPr b="0" i="0" sz="1047"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47"/>
              <a:buFont typeface="Arial"/>
              <a:buNone/>
            </a:pPr>
            <a:r>
              <a:t/>
            </a:r>
            <a:endParaRPr b="0" i="0" sz="1047"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47"/>
              <a:buFont typeface="Arial"/>
              <a:buNone/>
            </a:pPr>
            <a:r>
              <a:rPr b="0" i="0" lang="en-US" sz="1047" u="none" cap="none" strike="noStrike">
                <a:solidFill>
                  <a:srgbClr val="000000"/>
                </a:solidFill>
                <a:latin typeface="Arial"/>
                <a:ea typeface="Arial"/>
                <a:cs typeface="Arial"/>
                <a:sym typeface="Arial"/>
              </a:rPr>
              <a:t>The paper describes the functionalities and architecture of the ESRIN archive and of other solutions implemented at WGISS Agencies. It collects some of the main challenges faced today by EO data archives and provides (not exhaustive) information about archiving and preservation solutions available on the market with recommendations for evolution.</a:t>
            </a:r>
            <a:endParaRPr b="0" i="0" sz="1047" u="none" cap="none" strike="noStrike">
              <a:solidFill>
                <a:srgbClr val="000000"/>
              </a:solidFill>
              <a:latin typeface="Arial"/>
              <a:ea typeface="Arial"/>
              <a:cs typeface="Arial"/>
              <a:sym typeface="Arial"/>
            </a:endParaRPr>
          </a:p>
        </p:txBody>
      </p:sp>
      <p:sp>
        <p:nvSpPr>
          <p:cNvPr id="142" name="Google Shape;142;p9"/>
          <p:cNvSpPr txBox="1"/>
          <p:nvPr/>
        </p:nvSpPr>
        <p:spPr>
          <a:xfrm>
            <a:off x="2996934" y="4467614"/>
            <a:ext cx="39757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276B81"/>
                </a:solidFill>
                <a:latin typeface="Arial"/>
                <a:ea typeface="Arial"/>
                <a:cs typeface="Arial"/>
                <a:sym typeface="Arial"/>
              </a:rPr>
              <a:t>DEDICATED PRESENTATION AT WGISS#57 </a:t>
            </a:r>
            <a:endParaRPr/>
          </a:p>
        </p:txBody>
      </p:sp>
      <p:sp>
        <p:nvSpPr>
          <p:cNvPr id="143" name="Google Shape;143;p9"/>
          <p:cNvSpPr txBox="1"/>
          <p:nvPr/>
        </p:nvSpPr>
        <p:spPr>
          <a:xfrm>
            <a:off x="0" y="-11666"/>
            <a:ext cx="7799696"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600" u="none" cap="none" strike="noStrike">
                <a:solidFill>
                  <a:schemeClr val="lt1"/>
                </a:solidFill>
                <a:latin typeface="Montserrat Medium"/>
                <a:ea typeface="Montserrat Medium"/>
                <a:cs typeface="Montserrat Medium"/>
                <a:sym typeface="Montserrat Medium"/>
              </a:rPr>
              <a:t>Archive Technology Trends and Evolution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Iolanda maggio</dc:creator>
</cp:coreProperties>
</file>