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j8DU2N37jYe5y6Q9NgnXeD+Vbl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7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17.png"/><Relationship Id="rId6" Type="http://schemas.openxmlformats.org/officeDocument/2006/relationships/image" Target="../media/image2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26640" y="173971"/>
            <a:ext cx="9865360" cy="664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9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9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7" name="Google Shape;17;p19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8" name="Google Shape;18;p19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9" name="Google Shape;19;p19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9"/>
          <p:cNvSpPr txBox="1"/>
          <p:nvPr/>
        </p:nvSpPr>
        <p:spPr>
          <a:xfrm>
            <a:off x="5566188" y="4899149"/>
            <a:ext cx="6309360" cy="1668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I. Maggio, Rhea for ESA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 ID: 2024.03.06_13.50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WGISS-57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Sydney, Australia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04-07 March 2024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0"/>
          <p:cNvSpPr txBox="1"/>
          <p:nvPr/>
        </p:nvSpPr>
        <p:spPr>
          <a:xfrm>
            <a:off x="-54300" y="6497000"/>
            <a:ext cx="3854800" cy="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467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20"/>
          <p:cNvSpPr txBox="1"/>
          <p:nvPr/>
        </p:nvSpPr>
        <p:spPr>
          <a:xfrm>
            <a:off x="10265664" y="6574605"/>
            <a:ext cx="1925600" cy="318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67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67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2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3" name="Google Shape;33;p2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1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2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21"/>
          <p:cNvSpPr txBox="1"/>
          <p:nvPr/>
        </p:nvSpPr>
        <p:spPr>
          <a:xfrm>
            <a:off x="-54300" y="6497000"/>
            <a:ext cx="3854800" cy="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467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8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jpg"/><Relationship Id="rId10" Type="http://schemas.openxmlformats.org/officeDocument/2006/relationships/image" Target="../media/image24.jpg"/><Relationship Id="rId13" Type="http://schemas.openxmlformats.org/officeDocument/2006/relationships/image" Target="../media/image38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6.png"/><Relationship Id="rId4" Type="http://schemas.openxmlformats.org/officeDocument/2006/relationships/image" Target="../media/image22.png"/><Relationship Id="rId9" Type="http://schemas.openxmlformats.org/officeDocument/2006/relationships/image" Target="../media/image21.jpg"/><Relationship Id="rId14" Type="http://schemas.openxmlformats.org/officeDocument/2006/relationships/image" Target="../media/image30.png"/><Relationship Id="rId5" Type="http://schemas.openxmlformats.org/officeDocument/2006/relationships/image" Target="../media/image19.jpg"/><Relationship Id="rId6" Type="http://schemas.openxmlformats.org/officeDocument/2006/relationships/image" Target="../media/image23.png"/><Relationship Id="rId7" Type="http://schemas.openxmlformats.org/officeDocument/2006/relationships/image" Target="../media/image26.png"/><Relationship Id="rId8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5.png"/><Relationship Id="rId10" Type="http://schemas.openxmlformats.org/officeDocument/2006/relationships/image" Target="../media/image39.png"/><Relationship Id="rId13" Type="http://schemas.openxmlformats.org/officeDocument/2006/relationships/image" Target="../media/image30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44.png"/><Relationship Id="rId14" Type="http://schemas.openxmlformats.org/officeDocument/2006/relationships/image" Target="../media/image41.png"/><Relationship Id="rId5" Type="http://schemas.openxmlformats.org/officeDocument/2006/relationships/image" Target="../media/image37.png"/><Relationship Id="rId6" Type="http://schemas.openxmlformats.org/officeDocument/2006/relationships/image" Target="../media/image32.png"/><Relationship Id="rId7" Type="http://schemas.openxmlformats.org/officeDocument/2006/relationships/image" Target="../media/image54.png"/><Relationship Id="rId8" Type="http://schemas.openxmlformats.org/officeDocument/2006/relationships/image" Target="../media/image4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openxmlformats.org/officeDocument/2006/relationships/image" Target="../media/image53.png"/><Relationship Id="rId5" Type="http://schemas.openxmlformats.org/officeDocument/2006/relationships/image" Target="../media/image43.png"/><Relationship Id="rId6" Type="http://schemas.openxmlformats.org/officeDocument/2006/relationships/image" Target="../media/image48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2.png"/><Relationship Id="rId4" Type="http://schemas.openxmlformats.org/officeDocument/2006/relationships/image" Target="../media/image5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>
            <p:ph type="title"/>
          </p:nvPr>
        </p:nvSpPr>
        <p:spPr>
          <a:xfrm>
            <a:off x="447352" y="155841"/>
            <a:ext cx="743055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WGISS-57 </a:t>
            </a:r>
            <a:br>
              <a:rPr lang="en-US" sz="7500"/>
            </a:br>
            <a:r>
              <a:rPr lang="en-US" sz="5400"/>
              <a:t>Archive Technologies Evolution White Paper</a:t>
            </a:r>
            <a:r>
              <a:rPr lang="en-US" sz="6000"/>
              <a:t> </a:t>
            </a:r>
            <a:br>
              <a:rPr lang="en-US" sz="6000"/>
            </a:br>
            <a:br>
              <a:rPr lang="en-US" sz="6000"/>
            </a:br>
            <a:r>
              <a:rPr lang="en-US" sz="4400"/>
              <a:t>Summary and Recommendations</a:t>
            </a:r>
            <a:endParaRPr sz="7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 txBox="1"/>
          <p:nvPr>
            <p:ph idx="1" type="body"/>
          </p:nvPr>
        </p:nvSpPr>
        <p:spPr>
          <a:xfrm>
            <a:off x="324233" y="915440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Tape based archives are often seen by external clients as a network file-system. Due to lots of I/O necessary to update the file-system metadata, performances when archiving small files is scarce. The archive at ESA has been used for benchmarking performances with a copious number of small files.</a:t>
            </a:r>
            <a:endParaRPr/>
          </a:p>
          <a:p>
            <a:pPr indent="0" lvl="0" marL="508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The Archive had ~20 PB of data for a total of 220 Millions of files before the benchmark. A dataset with ~200 TB and over 1 Billion of files was used to test archiving capabilities:</a:t>
            </a:r>
            <a:endParaRPr/>
          </a:p>
          <a:p>
            <a:pPr indent="0" lvl="0" marL="508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Consequences of such high number of files:</a:t>
            </a:r>
            <a:endParaRPr/>
          </a:p>
          <a:p>
            <a:pPr indent="-4064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Degraded file listing/queries</a:t>
            </a:r>
            <a:endParaRPr/>
          </a:p>
          <a:p>
            <a:pPr indent="-4064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File-system Metadata reaching ~1TB GB of size (was 200GB)</a:t>
            </a:r>
            <a:endParaRPr/>
          </a:p>
          <a:p>
            <a:pPr indent="-4064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Increased time to backup the File-system Metadata (could not be done daily)</a:t>
            </a:r>
            <a:endParaRPr/>
          </a:p>
          <a:p>
            <a:pPr indent="-4064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Huge time required to copy the benchmark dataset into Archive</a:t>
            </a:r>
            <a:endParaRPr/>
          </a:p>
          <a:p>
            <a:pPr indent="-381000" lvl="1" marL="9144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300,000 files per day using a single tape drive</a:t>
            </a:r>
            <a:endParaRPr/>
          </a:p>
          <a:p>
            <a:pPr indent="-381000" lvl="1" marL="9144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~4 years to complete the activity and copy the data into the current archive with 2 drives in parallel</a:t>
            </a:r>
            <a:endParaRPr/>
          </a:p>
          <a:p>
            <a:pPr indent="-2286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114" name="Google Shape;114;p10"/>
          <p:cNvSpPr txBox="1"/>
          <p:nvPr>
            <p:ph type="title"/>
          </p:nvPr>
        </p:nvSpPr>
        <p:spPr>
          <a:xfrm>
            <a:off x="-195741" y="125697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rPr lang="en-US" sz="3600">
                <a:latin typeface="Montserrat Medium"/>
                <a:ea typeface="Montserrat Medium"/>
                <a:cs typeface="Montserrat Medium"/>
                <a:sym typeface="Montserrat Medium"/>
              </a:rPr>
              <a:t>Main challenges (3)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 txBox="1"/>
          <p:nvPr>
            <p:ph idx="1" type="body"/>
          </p:nvPr>
        </p:nvSpPr>
        <p:spPr>
          <a:xfrm>
            <a:off x="139328" y="1327419"/>
            <a:ext cx="5583871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There are however lots of advantages of using Tape Based Archive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/>
              <a:t>Easy to expand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/>
              <a:t>Power efficient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/>
              <a:t>Tapes are cheaper and cheaper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/>
              <a:t>Tapes evolution are on par with disk evolution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/>
              <a:t>Malicious encryption of data is just not possible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/>
              <a:t>Malicious deletion of data is not achievable</a:t>
            </a:r>
            <a:endParaRPr/>
          </a:p>
        </p:txBody>
      </p:sp>
      <p:sp>
        <p:nvSpPr>
          <p:cNvPr id="120" name="Google Shape;120;p11"/>
          <p:cNvSpPr txBox="1"/>
          <p:nvPr>
            <p:ph type="title"/>
          </p:nvPr>
        </p:nvSpPr>
        <p:spPr>
          <a:xfrm>
            <a:off x="-165596" y="11564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rPr lang="en-US" sz="3600">
                <a:latin typeface="Montserrat Medium"/>
                <a:ea typeface="Montserrat Medium"/>
                <a:cs typeface="Montserrat Medium"/>
                <a:sym typeface="Montserrat Medium"/>
              </a:rPr>
              <a:t>Advantages of Tape Archive</a:t>
            </a:r>
            <a:endParaRPr/>
          </a:p>
        </p:txBody>
      </p:sp>
      <p:pic>
        <p:nvPicPr>
          <p:cNvPr id="121" name="Google Shape;12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3488" y="2313417"/>
            <a:ext cx="6340262" cy="285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1"/>
          <p:cNvSpPr txBox="1"/>
          <p:nvPr/>
        </p:nvSpPr>
        <p:spPr>
          <a:xfrm>
            <a:off x="6096000" y="5232720"/>
            <a:ext cx="47659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LTO Tape family roadmap, LTO-9 available on the market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 txBox="1"/>
          <p:nvPr/>
        </p:nvSpPr>
        <p:spPr>
          <a:xfrm>
            <a:off x="-154530" y="-96528"/>
            <a:ext cx="11342152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ARCHIVING TECHNOLOGY TRENDS</a:t>
            </a:r>
            <a:endParaRPr/>
          </a:p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Hardware</a:t>
            </a:r>
            <a:endParaRPr/>
          </a:p>
        </p:txBody>
      </p:sp>
      <p:sp>
        <p:nvSpPr>
          <p:cNvPr id="128" name="Google Shape;128;p12"/>
          <p:cNvSpPr txBox="1"/>
          <p:nvPr/>
        </p:nvSpPr>
        <p:spPr>
          <a:xfrm>
            <a:off x="241160" y="1378486"/>
            <a:ext cx="186093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LTO technology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2"/>
          <p:cNvSpPr txBox="1"/>
          <p:nvPr/>
        </p:nvSpPr>
        <p:spPr>
          <a:xfrm>
            <a:off x="2190540" y="1378486"/>
            <a:ext cx="16217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Folio Photonics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2"/>
          <p:cNvSpPr/>
          <p:nvPr/>
        </p:nvSpPr>
        <p:spPr>
          <a:xfrm>
            <a:off x="2355706" y="1687625"/>
            <a:ext cx="1086485" cy="1126490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10800" y="0"/>
                </a:ln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122025" lIns="122025" spcFirstLastPara="1" rIns="122025" wrap="square" tIns="122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12"/>
          <p:cNvSpPr txBox="1"/>
          <p:nvPr/>
        </p:nvSpPr>
        <p:spPr>
          <a:xfrm>
            <a:off x="4401178" y="1378486"/>
            <a:ext cx="151384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IBM Storage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indoor&#10;&#10;Description automatically generated" id="132" name="Google Shape;13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0350" y="1736202"/>
            <a:ext cx="1513840" cy="102933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2"/>
          <p:cNvSpPr txBox="1"/>
          <p:nvPr/>
        </p:nvSpPr>
        <p:spPr>
          <a:xfrm>
            <a:off x="6503896" y="1363097"/>
            <a:ext cx="250844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Microsoft Glass Drive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person, person, solar cell, thumb&#10;&#10;Description automatically generated" id="134" name="Google Shape;13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9051" y="1736202"/>
            <a:ext cx="2270760" cy="1017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2"/>
          <p:cNvSpPr txBox="1"/>
          <p:nvPr/>
        </p:nvSpPr>
        <p:spPr>
          <a:xfrm>
            <a:off x="9244540" y="1378486"/>
            <a:ext cx="194308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Hitachi Vantara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-up of a server&#10;&#10;Description automatically generated with low confidence" id="136" name="Google Shape;136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36251" y="1724555"/>
            <a:ext cx="897890" cy="215328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2"/>
          <p:cNvSpPr txBox="1"/>
          <p:nvPr/>
        </p:nvSpPr>
        <p:spPr>
          <a:xfrm>
            <a:off x="351692" y="3427139"/>
            <a:ext cx="8978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NetApp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device&#10;&#10;Description automatically generated with low confidence" id="138" name="Google Shape;138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3114" y="3734916"/>
            <a:ext cx="1311910" cy="8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2"/>
          <p:cNvSpPr txBox="1"/>
          <p:nvPr/>
        </p:nvSpPr>
        <p:spPr>
          <a:xfrm>
            <a:off x="2190540" y="3427138"/>
            <a:ext cx="97469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XenData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design&#10;&#10;Description automatically generated" id="140" name="Google Shape;140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48600" y="3774285"/>
            <a:ext cx="1258570" cy="105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2"/>
          <p:cNvSpPr txBox="1"/>
          <p:nvPr/>
        </p:nvSpPr>
        <p:spPr>
          <a:xfrm>
            <a:off x="3776683" y="3427137"/>
            <a:ext cx="18100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Qstar Kaleidos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computer, computer, output device&#10;&#10;Description automatically generated" id="142" name="Google Shape;142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77451" y="3734914"/>
            <a:ext cx="1416050" cy="94424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2"/>
          <p:cNvSpPr txBox="1"/>
          <p:nvPr/>
        </p:nvSpPr>
        <p:spPr>
          <a:xfrm>
            <a:off x="5834271" y="3427137"/>
            <a:ext cx="307420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Overland Tandberg Libraries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electronics, design, electronic device, home appliance&#10;&#10;Description automatically generated" id="144" name="Google Shape;144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89344" y="3774285"/>
            <a:ext cx="1536700" cy="43751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2"/>
          <p:cNvSpPr txBox="1"/>
          <p:nvPr/>
        </p:nvSpPr>
        <p:spPr>
          <a:xfrm>
            <a:off x="143114" y="4839025"/>
            <a:ext cx="129958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Spectra Logic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2"/>
          <p:cNvSpPr txBox="1"/>
          <p:nvPr/>
        </p:nvSpPr>
        <p:spPr>
          <a:xfrm>
            <a:off x="1928351" y="4835066"/>
            <a:ext cx="15138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Oracle 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2"/>
          <p:cNvSpPr txBox="1"/>
          <p:nvPr/>
        </p:nvSpPr>
        <p:spPr>
          <a:xfrm>
            <a:off x="3995495" y="5011030"/>
            <a:ext cx="106177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Piql Film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2"/>
          <p:cNvSpPr txBox="1"/>
          <p:nvPr/>
        </p:nvSpPr>
        <p:spPr>
          <a:xfrm>
            <a:off x="10347500" y="3916132"/>
            <a:ext cx="113776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M-Disk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compact disk, circle, text, data storage device&#10;&#10;Description automatically generated" id="149" name="Google Shape;149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713058" y="4300700"/>
            <a:ext cx="24066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2"/>
          <p:cNvSpPr txBox="1"/>
          <p:nvPr/>
        </p:nvSpPr>
        <p:spPr>
          <a:xfrm>
            <a:off x="10842800" y="2034203"/>
            <a:ext cx="115556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Quantum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2"/>
          <p:cNvSpPr txBox="1"/>
          <p:nvPr/>
        </p:nvSpPr>
        <p:spPr>
          <a:xfrm>
            <a:off x="6096000" y="5180307"/>
            <a:ext cx="186093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Hewlett-Packard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35593" y="1807197"/>
            <a:ext cx="1622869" cy="977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971931" y="5518861"/>
            <a:ext cx="1858746" cy="90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786304" y="5440981"/>
            <a:ext cx="1286054" cy="876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/>
          <p:nvPr/>
        </p:nvSpPr>
        <p:spPr>
          <a:xfrm>
            <a:off x="-204772" y="-105059"/>
            <a:ext cx="11342152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ARCHIVING TECHNOLOGY TRENDS</a:t>
            </a:r>
            <a:endParaRPr/>
          </a:p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Software</a:t>
            </a:r>
            <a:endParaRPr/>
          </a:p>
        </p:txBody>
      </p:sp>
      <p:sp>
        <p:nvSpPr>
          <p:cNvPr id="160" name="Google Shape;160;p13"/>
          <p:cNvSpPr txBox="1"/>
          <p:nvPr/>
        </p:nvSpPr>
        <p:spPr>
          <a:xfrm>
            <a:off x="612949" y="1564380"/>
            <a:ext cx="7536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Alluxio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3"/>
          <p:cNvSpPr txBox="1"/>
          <p:nvPr/>
        </p:nvSpPr>
        <p:spPr>
          <a:xfrm>
            <a:off x="3727938" y="1410491"/>
            <a:ext cx="9746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Atempo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3"/>
          <p:cNvSpPr txBox="1"/>
          <p:nvPr/>
        </p:nvSpPr>
        <p:spPr>
          <a:xfrm>
            <a:off x="2863780" y="3252503"/>
            <a:ext cx="10550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3"/>
          <p:cNvSpPr txBox="1"/>
          <p:nvPr/>
        </p:nvSpPr>
        <p:spPr>
          <a:xfrm>
            <a:off x="5499797" y="3121222"/>
            <a:ext cx="9244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3"/>
          <p:cNvSpPr txBox="1"/>
          <p:nvPr/>
        </p:nvSpPr>
        <p:spPr>
          <a:xfrm>
            <a:off x="4411226" y="4831956"/>
            <a:ext cx="12560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LABDRIVE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3"/>
          <p:cNvSpPr txBox="1"/>
          <p:nvPr/>
        </p:nvSpPr>
        <p:spPr>
          <a:xfrm>
            <a:off x="9941627" y="4831955"/>
            <a:ext cx="13364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nageruHive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screenshot, diagram, design&#10;&#10;Description automatically generated" id="166" name="Google Shape;16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6892" y="5013217"/>
            <a:ext cx="1701165" cy="104711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3"/>
          <p:cNvSpPr txBox="1"/>
          <p:nvPr/>
        </p:nvSpPr>
        <p:spPr>
          <a:xfrm>
            <a:off x="1068476" y="4985843"/>
            <a:ext cx="10718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Arkivum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screenshot, font, number&#10;&#10;Description automatically generated" id="168" name="Google Shape;16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927" y="5293620"/>
            <a:ext cx="2788920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3"/>
          <p:cNvSpPr txBox="1"/>
          <p:nvPr/>
        </p:nvSpPr>
        <p:spPr>
          <a:xfrm>
            <a:off x="5962022" y="1690894"/>
            <a:ext cx="11019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Preservica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3"/>
          <p:cNvSpPr txBox="1"/>
          <p:nvPr/>
        </p:nvSpPr>
        <p:spPr>
          <a:xfrm>
            <a:off x="9344967" y="2117598"/>
            <a:ext cx="13665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Seagate Lyve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8065734" y="4607383"/>
            <a:ext cx="7134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IBM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screenshot, design&#10;&#10;Description automatically generated" id="172" name="Google Shape;17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35254" y="4915160"/>
            <a:ext cx="1867535" cy="90551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3"/>
          <p:cNvSpPr txBox="1"/>
          <p:nvPr/>
        </p:nvSpPr>
        <p:spPr>
          <a:xfrm>
            <a:off x="7995876" y="2795282"/>
            <a:ext cx="74629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Piql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3"/>
          <p:cNvSpPr txBox="1"/>
          <p:nvPr/>
        </p:nvSpPr>
        <p:spPr>
          <a:xfrm>
            <a:off x="204492" y="3275111"/>
            <a:ext cx="21011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Qstar Archive 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8092" y="1819998"/>
            <a:ext cx="843340" cy="772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91318" y="1927664"/>
            <a:ext cx="1590897" cy="62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85983" y="2000066"/>
            <a:ext cx="843341" cy="85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495350" y="2457552"/>
            <a:ext cx="916035" cy="904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82074" y="3641504"/>
            <a:ext cx="1543265" cy="59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904400" y="3620002"/>
            <a:ext cx="803252" cy="89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465348" y="3501900"/>
            <a:ext cx="704339" cy="69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654016" y="3181791"/>
            <a:ext cx="1286054" cy="876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213631" y="5139731"/>
            <a:ext cx="1381318" cy="108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/>
          <p:nvPr/>
        </p:nvSpPr>
        <p:spPr>
          <a:xfrm>
            <a:off x="-194724" y="-84219"/>
            <a:ext cx="11342152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ARCHIVING TECHNOLOGY TRENDS</a:t>
            </a:r>
            <a:endParaRPr/>
          </a:p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Cloud Providers</a:t>
            </a:r>
            <a:endParaRPr/>
          </a:p>
        </p:txBody>
      </p:sp>
      <p:sp>
        <p:nvSpPr>
          <p:cNvPr id="189" name="Google Shape;189;p14"/>
          <p:cNvSpPr txBox="1"/>
          <p:nvPr/>
        </p:nvSpPr>
        <p:spPr>
          <a:xfrm>
            <a:off x="637652" y="1458116"/>
            <a:ext cx="275671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Amazon Web Services AWS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4"/>
          <p:cNvSpPr txBox="1"/>
          <p:nvPr/>
        </p:nvSpPr>
        <p:spPr>
          <a:xfrm>
            <a:off x="4933664" y="1504236"/>
            <a:ext cx="177193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 Cloud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4"/>
          <p:cNvSpPr txBox="1"/>
          <p:nvPr/>
        </p:nvSpPr>
        <p:spPr>
          <a:xfrm>
            <a:off x="809996" y="4190027"/>
            <a:ext cx="195695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Microsoft Azure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4"/>
          <p:cNvSpPr txBox="1"/>
          <p:nvPr/>
        </p:nvSpPr>
        <p:spPr>
          <a:xfrm>
            <a:off x="8173886" y="1749641"/>
            <a:ext cx="84166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OVH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4"/>
          <p:cNvSpPr txBox="1"/>
          <p:nvPr/>
        </p:nvSpPr>
        <p:spPr>
          <a:xfrm>
            <a:off x="6691849" y="4259842"/>
            <a:ext cx="12157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Oracle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4"/>
          <p:cNvSpPr txBox="1"/>
          <p:nvPr/>
        </p:nvSpPr>
        <p:spPr>
          <a:xfrm>
            <a:off x="3870613" y="3905047"/>
            <a:ext cx="131098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Safespring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4"/>
          <p:cNvSpPr txBox="1"/>
          <p:nvPr/>
        </p:nvSpPr>
        <p:spPr>
          <a:xfrm>
            <a:off x="9272154" y="3566493"/>
            <a:ext cx="131098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Cloudferro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652" y="1910507"/>
            <a:ext cx="2915057" cy="170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8965" y="1949317"/>
            <a:ext cx="1247949" cy="78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3914" y="4583458"/>
            <a:ext cx="1963036" cy="1222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11605" y="4313728"/>
            <a:ext cx="1629002" cy="134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30882" y="2104225"/>
            <a:ext cx="1486107" cy="93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27674" y="4583458"/>
            <a:ext cx="2046212" cy="112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31825" y="3997236"/>
            <a:ext cx="2094765" cy="1148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"/>
          <p:cNvSpPr txBox="1"/>
          <p:nvPr>
            <p:ph idx="1" type="body"/>
          </p:nvPr>
        </p:nvSpPr>
        <p:spPr>
          <a:xfrm>
            <a:off x="0" y="1097556"/>
            <a:ext cx="118437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US" sz="2200"/>
              <a:t>There are solutions to keep using currently owned storage technologies. You don't need to change the entire infrastructure</a:t>
            </a:r>
            <a:endParaRPr/>
          </a:p>
          <a:p>
            <a:pPr indent="-36830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US" sz="2200"/>
              <a:t>Hardware providers are developing hot, warm and cold storage solutions that can complement the current infrastructure</a:t>
            </a:r>
            <a:endParaRPr/>
          </a:p>
          <a:p>
            <a:pPr indent="-36830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US" sz="2200"/>
              <a:t>Some WORM storage options are already available or being developed that are based on nonmagnetic media, like optical disks or crystal based</a:t>
            </a:r>
            <a:endParaRPr/>
          </a:p>
          <a:p>
            <a:pPr indent="-36830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US" sz="2200"/>
              <a:t>More and more, organizations are moving to cloud-based services because of their flexibility and cost effectiveness in the short-term. However, the step to cloud migration needs to be planned because long-term costs and vendor locking could be an issue in the future</a:t>
            </a:r>
            <a:endParaRPr/>
          </a:p>
        </p:txBody>
      </p:sp>
      <p:sp>
        <p:nvSpPr>
          <p:cNvPr id="208" name="Google Shape;208;p15"/>
          <p:cNvSpPr txBox="1"/>
          <p:nvPr>
            <p:ph type="title"/>
          </p:nvPr>
        </p:nvSpPr>
        <p:spPr>
          <a:xfrm>
            <a:off x="-79623" y="232342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rPr lang="en-US" sz="3600">
                <a:latin typeface="Montserrat Medium"/>
                <a:ea typeface="Montserrat Medium"/>
                <a:cs typeface="Montserrat Medium"/>
                <a:sym typeface="Montserrat Medium"/>
              </a:rPr>
              <a:t>Key Findings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/>
          <p:nvPr>
            <p:ph idx="1" type="body"/>
          </p:nvPr>
        </p:nvSpPr>
        <p:spPr>
          <a:xfrm>
            <a:off x="199542" y="1097564"/>
            <a:ext cx="11992458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/>
              <a:t>Complementary to pure cloud solutions, the hybrid-cloud approach suggestable. A mix between public access on the cloud plus cold on-premise storage would benefit in the long-term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/>
              <a:t>The preservation software market is very active and growing. In addition to the classic providers in this area, some new players are showing interesting solutions also with a very open-minded approach to avoid extra costs or cloud locking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/>
              <a:t>SaaS is a trend on this market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/>
              <a:t>Many providers are showing some environmentally friendly messages, it is however not clear how much of the figures are greenwashing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/>
              <a:t>OAIS is the standard for preservation and needs to be followed. In addition, other standards could improve archives operations in different directions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/>
              <a:t>Big cloud providers are charging for requests or operations which makes it almost impossible to make a budget in advance</a:t>
            </a:r>
            <a:endParaRPr/>
          </a:p>
        </p:txBody>
      </p:sp>
      <p:sp>
        <p:nvSpPr>
          <p:cNvPr id="214" name="Google Shape;214;p16"/>
          <p:cNvSpPr txBox="1"/>
          <p:nvPr>
            <p:ph type="title"/>
          </p:nvPr>
        </p:nvSpPr>
        <p:spPr>
          <a:xfrm>
            <a:off x="-175645" y="155842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rPr lang="en-US" sz="3600">
                <a:latin typeface="Montserrat Medium"/>
                <a:ea typeface="Montserrat Medium"/>
                <a:cs typeface="Montserrat Medium"/>
                <a:sym typeface="Montserrat Medium"/>
              </a:rPr>
              <a:t>Key findings (2)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>
            <p:ph type="title"/>
          </p:nvPr>
        </p:nvSpPr>
        <p:spPr>
          <a:xfrm>
            <a:off x="-145498" y="-30145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rPr lang="en-US" sz="3600">
                <a:latin typeface="Montserrat Medium"/>
                <a:ea typeface="Montserrat Medium"/>
                <a:cs typeface="Montserrat Medium"/>
                <a:sym typeface="Montserrat Medium"/>
              </a:rPr>
              <a:t>Archive Technology Evolution White Paper - Recommendations</a:t>
            </a:r>
            <a:endParaRPr/>
          </a:p>
        </p:txBody>
      </p:sp>
      <p:sp>
        <p:nvSpPr>
          <p:cNvPr id="220" name="Google Shape;220;p17"/>
          <p:cNvSpPr txBox="1"/>
          <p:nvPr>
            <p:ph idx="1" type="body"/>
          </p:nvPr>
        </p:nvSpPr>
        <p:spPr>
          <a:xfrm>
            <a:off x="90435" y="1308580"/>
            <a:ext cx="12101565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To ease data migration, vendor lock for both the Hardware and Software is to be avoided when possible.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To ensure an environmentally friendly evolution, tape based solutions must be taken into account.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Many Cloud providers are showing some environmentally friendly messages but it is not clear how much are they real or just green-washing. Complementary to pure cloud solutions, the hybrid-cloud approach is suggestable.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OAIS is the standard for preservation and needs to be followed. 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Big cloud providers are charging for requests or operations what make almost impossible to make a budget in advance.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Some European cloud providers are not charging for the recovery.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733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en-US" sz="3733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en-US"/>
            </a:br>
            <a:endParaRPr b="1"/>
          </a:p>
        </p:txBody>
      </p:sp>
      <p:sp>
        <p:nvSpPr>
          <p:cNvPr id="50" name="Google Shape;50;p2"/>
          <p:cNvSpPr txBox="1"/>
          <p:nvPr/>
        </p:nvSpPr>
        <p:spPr>
          <a:xfrm>
            <a:off x="3740850" y="1051392"/>
            <a:ext cx="8155241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Archived data volume at space agencies is growing exponentially. At the same time archiving technology is changing very rapidly.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Surveys, workshops and dedicated sessions were held at WGISS to present the status of CEOS agencies archives in terms of content, technology and future evolutions/trends. A dedicated study on the evolution of the ESRIN archive was also performed at ESA.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These activities were summarized in a CEOS Archive Technology Evolution White Paper.</a:t>
            </a:r>
            <a:endParaRPr/>
          </a:p>
        </p:txBody>
      </p:sp>
      <p:pic>
        <p:nvPicPr>
          <p:cNvPr id="51" name="Google Shape;51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047" y="1301554"/>
            <a:ext cx="3419118" cy="481603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52" name="Google Shape;5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6637" y="4181419"/>
            <a:ext cx="7964322" cy="153514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"/>
          <p:cNvSpPr txBox="1"/>
          <p:nvPr/>
        </p:nvSpPr>
        <p:spPr>
          <a:xfrm>
            <a:off x="5036737" y="5745460"/>
            <a:ext cx="62550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Issues and solutions in data archiving and future challenge of “Preserving long-term data at the Exa-scale”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 txBox="1"/>
          <p:nvPr>
            <p:ph type="title"/>
          </p:nvPr>
        </p:nvSpPr>
        <p:spPr>
          <a:xfrm>
            <a:off x="-168385" y="10950"/>
            <a:ext cx="11342152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rPr lang="en-US" sz="3600">
                <a:latin typeface="Montserrat Medium"/>
                <a:ea typeface="Montserrat Medium"/>
                <a:cs typeface="Montserrat Medium"/>
                <a:sym typeface="Montserrat Medium"/>
              </a:rPr>
              <a:t>Archive Technology Surveys – WGISS#54</a:t>
            </a:r>
            <a:endParaRPr/>
          </a:p>
        </p:txBody>
      </p:sp>
      <p:pic>
        <p:nvPicPr>
          <p:cNvPr id="59" name="Google Shape;5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2" y="1080026"/>
            <a:ext cx="3867139" cy="234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117018"/>
            <a:ext cx="3867138" cy="2224408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" name="Google Shape;6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10397" y="2699939"/>
            <a:ext cx="4171204" cy="2183807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" name="Google Shape;6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18528" y="1084247"/>
            <a:ext cx="3867139" cy="2348975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" name="Google Shape;63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18528" y="4117018"/>
            <a:ext cx="3873472" cy="2224408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4" name="Google Shape;64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42660" y="4747814"/>
            <a:ext cx="673998" cy="271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>
            <a:off x="-154532" y="-105800"/>
            <a:ext cx="11342152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rPr lang="en-US" sz="3600">
                <a:latin typeface="Montserrat Medium"/>
                <a:ea typeface="Montserrat Medium"/>
                <a:cs typeface="Montserrat Medium"/>
                <a:sym typeface="Montserrat Medium"/>
              </a:rPr>
              <a:t>Archive Technology Surveys</a:t>
            </a:r>
            <a:br>
              <a:rPr lang="en-US" sz="360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3600">
                <a:latin typeface="Montserrat Medium"/>
                <a:ea typeface="Montserrat Medium"/>
                <a:cs typeface="Montserrat Medium"/>
                <a:sym typeface="Montserrat Medium"/>
              </a:rPr>
              <a:t>LTA Technical Meeting (ESRIN)</a:t>
            </a:r>
            <a:endParaRPr/>
          </a:p>
        </p:txBody>
      </p:sp>
      <p:pic>
        <p:nvPicPr>
          <p:cNvPr id="70" name="Google Shape;7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544" y="1239501"/>
            <a:ext cx="4572001" cy="252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2329" y="1239969"/>
            <a:ext cx="4703725" cy="2520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4543" y="3830934"/>
            <a:ext cx="4572001" cy="253158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3" name="Google Shape;7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52329" y="3830934"/>
            <a:ext cx="4703725" cy="2545586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/>
          <p:nvPr>
            <p:ph idx="1" type="body"/>
          </p:nvPr>
        </p:nvSpPr>
        <p:spPr>
          <a:xfrm>
            <a:off x="247307" y="1124120"/>
            <a:ext cx="6432864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To keep up with the always growing amount and variety of data produced, the archive is constantly enhanced to facilitate the archival process.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Over the course of the last 15 years, several HW upgrade have been performed to the core of the Archive, the Robotic Library.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Future upgrades shall take into account technological innovation and practices. 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A study was awarded to industry for a technology survey and to help drawing a roadmap for the archive upgrade with the goal to achieve: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1800"/>
              <a:t>Better ingestion and extraction performances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1800"/>
              <a:t>Reduce overall power consumption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1800"/>
              <a:t>Use of state-of-the-art technologies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1800"/>
              <a:t>Ensure maintainability of the archive HW and SW</a:t>
            </a:r>
            <a:endParaRPr/>
          </a:p>
        </p:txBody>
      </p:sp>
      <p:sp>
        <p:nvSpPr>
          <p:cNvPr id="79" name="Google Shape;79;p5"/>
          <p:cNvSpPr txBox="1"/>
          <p:nvPr>
            <p:ph type="title"/>
          </p:nvPr>
        </p:nvSpPr>
        <p:spPr>
          <a:xfrm>
            <a:off x="-185693" y="155842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rPr lang="en-US" sz="3600">
                <a:latin typeface="Montserrat Medium"/>
                <a:ea typeface="Montserrat Medium"/>
                <a:cs typeface="Montserrat Medium"/>
                <a:sym typeface="Montserrat Medium"/>
              </a:rPr>
              <a:t>Archive Upgrade at ESA</a:t>
            </a:r>
            <a:endParaRPr/>
          </a:p>
        </p:txBody>
      </p:sp>
      <p:graphicFrame>
        <p:nvGraphicFramePr>
          <p:cNvPr id="80" name="Google Shape;80;p5"/>
          <p:cNvGraphicFramePr/>
          <p:nvPr/>
        </p:nvGraphicFramePr>
        <p:xfrm>
          <a:off x="6757098" y="1450867"/>
          <a:ext cx="1226262" cy="4743450"/>
        </p:xfrm>
        <a:graphic>
          <a:graphicData uri="http://schemas.openxmlformats.org/presentationml/2006/ole">
            <mc:AlternateContent>
              <mc:Choice Requires="v">
                <p:oleObj r:id="rId4" imgH="4743450" imgW="1226262" progId="PBrush" spid="_x0000_s1">
                  <p:embed/>
                </p:oleObj>
              </mc:Choice>
              <mc:Fallback>
                <p:oleObj r:id="rId5" imgH="4743450" imgW="1226262" progId="PBrush">
                  <p:embed/>
                  <p:pic>
                    <p:nvPicPr>
                      <p:cNvPr id="80" name="Google Shape;80;p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757098" y="1450867"/>
                        <a:ext cx="1226262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Google Shape;81;p5"/>
          <p:cNvSpPr txBox="1"/>
          <p:nvPr/>
        </p:nvSpPr>
        <p:spPr>
          <a:xfrm>
            <a:off x="7766711" y="1480651"/>
            <a:ext cx="4425300" cy="46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6850" lvl="0" marL="3365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Archive Kick-off</a:t>
            </a:r>
            <a:endParaRPr sz="1200"/>
          </a:p>
          <a:p>
            <a:pPr indent="-196850" lvl="0" marL="3365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Migrated technology and data from T10KB to T10KD</a:t>
            </a:r>
            <a:endParaRPr sz="1200"/>
          </a:p>
          <a:p>
            <a:pPr indent="-196850" lvl="0" marL="3365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number of drives </a:t>
            </a:r>
            <a:endParaRPr sz="1200"/>
          </a:p>
          <a:p>
            <a:pPr indent="-196850" lvl="0" marL="3365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Implemented 10GB Network</a:t>
            </a:r>
            <a:endParaRPr sz="1200"/>
          </a:p>
          <a:p>
            <a:pPr indent="-196850" lvl="0" marL="3365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Upgraded fiber channels environment from 8gbp/s to 16gbp/s</a:t>
            </a:r>
            <a:endParaRPr sz="1200"/>
          </a:p>
          <a:p>
            <a:pPr indent="-196850" lvl="0" marL="3365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Upgraded 1rst tier from mechanical HDD to SSD Disks</a:t>
            </a:r>
            <a:endParaRPr sz="1200"/>
          </a:p>
          <a:p>
            <a:pPr indent="-196850" lvl="0" marL="3365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Optimized 1st tier – dedicated LUN for iNodes</a:t>
            </a:r>
            <a:endParaRPr sz="1200"/>
          </a:p>
          <a:p>
            <a:pPr indent="-196850" lvl="0" marL="3365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Implemented Disaster Recovery </a:t>
            </a:r>
            <a:endParaRPr sz="1200"/>
          </a:p>
          <a:p>
            <a:pPr indent="-196850" lvl="0" marL="3365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 of 2nd tier </a:t>
            </a:r>
            <a:endParaRPr sz="1200"/>
          </a:p>
          <a:p>
            <a:pPr indent="-196850" lvl="0" marL="3365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Migration to LTO-8 (increased number of drive to 12)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/>
          <p:nvPr>
            <p:ph idx="1" type="body"/>
          </p:nvPr>
        </p:nvSpPr>
        <p:spPr>
          <a:xfrm>
            <a:off x="437320" y="1146876"/>
            <a:ext cx="11111087" cy="4944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/>
              <a:t>The study, aimed at drawing a roadmap for the update of the ESA Heritage Space Data Archive, has been used as an input for the white paper and covered the following topics: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000"/>
              <a:t>Archiving market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Hardware (Tapes, Folio, Glass Drives, Disk Storage, OS Orchestrators etc.)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Software ( Alluxio, Atempo, Versity, MinIO, LABDRIVE, nageruHive etc.)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000"/>
              <a:t>Cloud Providers (on prem, public offers, etc.)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000"/>
              <a:t>Standards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000"/>
              <a:t>Existing ESA technologies and Archives solutions (Copernicus LTA, Planetary Science Archive, etc.)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000"/>
              <a:t>Other organizations technologies and archives solutions (NASA, CERN, NOAA – NCEI, EUMETSAT etc.)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000"/>
              <a:t>Sustainability (Energy consumption, Cooling Requirements etc)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000"/>
              <a:t>Costs (HW, SW, Maintenance etc.)</a:t>
            </a:r>
            <a:endParaRPr/>
          </a:p>
        </p:txBody>
      </p:sp>
      <p:sp>
        <p:nvSpPr>
          <p:cNvPr id="87" name="Google Shape;87;p6"/>
          <p:cNvSpPr txBox="1"/>
          <p:nvPr>
            <p:ph type="title"/>
          </p:nvPr>
        </p:nvSpPr>
        <p:spPr>
          <a:xfrm>
            <a:off x="106016" y="169092"/>
            <a:ext cx="9095155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rPr lang="en-US" sz="3600">
                <a:latin typeface="Montserrat Medium"/>
                <a:ea typeface="Montserrat Medium"/>
                <a:cs typeface="Montserrat Medium"/>
                <a:sym typeface="Montserrat Medium"/>
              </a:rPr>
              <a:t>ESA/ESRIN Archive Evolution Study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733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en-US"/>
            </a:br>
            <a:endParaRPr b="1"/>
          </a:p>
        </p:txBody>
      </p:sp>
      <p:sp>
        <p:nvSpPr>
          <p:cNvPr id="94" name="Google Shape;94;p7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574" y="1417386"/>
            <a:ext cx="6001732" cy="467497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7"/>
          <p:cNvSpPr txBox="1"/>
          <p:nvPr/>
        </p:nvSpPr>
        <p:spPr>
          <a:xfrm>
            <a:off x="6682039" y="1524777"/>
            <a:ext cx="5138900" cy="4400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575" lIns="91175" spcFirstLastPara="1" rIns="91175" wrap="square" tIns="45575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white paper takes as reference and describes the functionalities and architecture of the ESRIN archive, which is similar to most of other solutions implemented at WGISS Agencies.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collects some of the main challenges faced today by EO data archives and provides information about archiving and preservation solutions available on the market.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finally provides recommendations for archives evolution taking into account environmental friendly aspects (power consumption).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/>
          <p:nvPr>
            <p:ph idx="1" type="body"/>
          </p:nvPr>
        </p:nvSpPr>
        <p:spPr>
          <a:xfrm>
            <a:off x="337485" y="1306741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The evolution of the archive should not only ensure seamless archival of the always increasing amount of data produces; It should also take into account some challenges which are common in Tape Based Archives: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/>
              <a:t>Lots of I/O affects performances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/>
              <a:t>Media failures recovery takes time and uses resources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/>
              <a:t>Some Archive software forces the archive of being vendor (and OS) locked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/>
              <a:t>Support tickets requires lots of data collection (even for obvious failures)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/>
              <a:t>Support tickets often result in requests to update firmware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/>
              <a:t>Firmware updates are complicated time consuming</a:t>
            </a:r>
            <a:endParaRPr/>
          </a:p>
        </p:txBody>
      </p:sp>
      <p:sp>
        <p:nvSpPr>
          <p:cNvPr id="102" name="Google Shape;102;p8"/>
          <p:cNvSpPr txBox="1"/>
          <p:nvPr>
            <p:ph type="title"/>
          </p:nvPr>
        </p:nvSpPr>
        <p:spPr>
          <a:xfrm>
            <a:off x="-1" y="155843"/>
            <a:ext cx="9201171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rPr lang="en-US" sz="3600">
                <a:latin typeface="Montserrat Medium"/>
                <a:ea typeface="Montserrat Medium"/>
                <a:cs typeface="Montserrat Medium"/>
                <a:sym typeface="Montserrat Medium"/>
              </a:rPr>
              <a:t>Main challenges (excerpt)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/>
          <p:nvPr>
            <p:ph idx="1" type="body"/>
          </p:nvPr>
        </p:nvSpPr>
        <p:spPr>
          <a:xfrm>
            <a:off x="276593" y="1097544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US" sz="2400"/>
              <a:t>Data migrations is complicated, time consuming, expensive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US" sz="2400"/>
              <a:t>Longevity of technology has side-effects (maintenance costs, obsolescence of HW)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US" sz="2400"/>
              <a:t>Tape prices are not predictable. While this doesn’t seem the case recently, it has been an issue in the past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US" sz="2400"/>
              <a:t>With the end of some tape families and HSM archive managers, it is feared that the main vendors are moving away from tape archive solutions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US" sz="2400"/>
              <a:t>Archives ready for lots of data, less ready for billions of small files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US" sz="2400"/>
              <a:t>Extracting data from tapes is slow and complicated</a:t>
            </a:r>
            <a:endParaRPr/>
          </a:p>
        </p:txBody>
      </p:sp>
      <p:sp>
        <p:nvSpPr>
          <p:cNvPr id="108" name="Google Shape;108;p9"/>
          <p:cNvSpPr txBox="1"/>
          <p:nvPr>
            <p:ph type="title"/>
          </p:nvPr>
        </p:nvSpPr>
        <p:spPr>
          <a:xfrm>
            <a:off x="-115355" y="15359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rPr lang="en-US" sz="3600">
                <a:latin typeface="Montserrat Medium"/>
                <a:ea typeface="Montserrat Medium"/>
                <a:cs typeface="Montserrat Medium"/>
                <a:sym typeface="Montserrat Medium"/>
              </a:rPr>
              <a:t>Main challenges (2)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Michelle Piepgrass</dc:creator>
</cp:coreProperties>
</file>