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1529" r:id="rId6"/>
    <p:sldId id="263" r:id="rId7"/>
    <p:sldId id="1528" r:id="rId8"/>
    <p:sldId id="258" r:id="rId9"/>
    <p:sldId id="259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L7QNNGYB2iRZB8rTa2eekiJ2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58" autoAdjust="0"/>
    <p:restoredTop sz="94648"/>
  </p:normalViewPr>
  <p:slideViewPr>
    <p:cSldViewPr snapToGrid="0">
      <p:cViewPr varScale="1">
        <p:scale>
          <a:sx n="109" d="100"/>
          <a:sy n="109" d="100"/>
        </p:scale>
        <p:origin x="67" y="20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961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7fd0ec7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307fd0ec75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CEOS WGISS – DAIG Workplan</a:t>
            </a:r>
            <a:endParaRPr sz="11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C99CF5DC-A635-4849-A23E-D7FA1FDC28BE}"/>
              </a:ext>
            </a:extLst>
          </p:cNvPr>
          <p:cNvSpPr/>
          <p:nvPr/>
        </p:nvSpPr>
        <p:spPr>
          <a:xfrm>
            <a:off x="0" y="0"/>
            <a:ext cx="9144000" cy="661988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951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55B3849-4778-4DDA-9F88-34072AC3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58" y="-161925"/>
            <a:ext cx="156615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872D3-2990-42A9-B9A3-3D66F8193B22}"/>
              </a:ext>
            </a:extLst>
          </p:cNvPr>
          <p:cNvCxnSpPr>
            <a:cxnSpLocks/>
          </p:cNvCxnSpPr>
          <p:nvPr/>
        </p:nvCxnSpPr>
        <p:spPr>
          <a:xfrm>
            <a:off x="165046" y="4817269"/>
            <a:ext cx="87782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4251" y="661647"/>
            <a:ext cx="8799538" cy="3996000"/>
          </a:xfrm>
        </p:spPr>
        <p:txBody>
          <a:bodyPr/>
          <a:lstStyle>
            <a:lvl1pPr>
              <a:defRPr sz="1346"/>
            </a:lvl1pPr>
            <a:lvl2pPr>
              <a:defRPr sz="1346"/>
            </a:lvl2pPr>
            <a:lvl3pPr>
              <a:defRPr sz="1346"/>
            </a:lvl3pPr>
            <a:lvl4pPr>
              <a:defRPr sz="1346"/>
            </a:lvl4pPr>
            <a:lvl5pPr>
              <a:defRPr sz="1346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98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ables.ceos.org/task_manager/deliverables/731/" TargetMode="External"/><Relationship Id="rId7" Type="http://schemas.openxmlformats.org/officeDocument/2006/relationships/hyperlink" Target="http://deliverables.ceos.org/task_manager/deliverables/735/" TargetMode="External"/><Relationship Id="rId2" Type="http://schemas.openxmlformats.org/officeDocument/2006/relationships/hyperlink" Target="http://deliverables.ceos.org/task_manager/deliverables/7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liverables.ceos.org/task_manager/deliverables/806/" TargetMode="External"/><Relationship Id="rId5" Type="http://schemas.openxmlformats.org/officeDocument/2006/relationships/hyperlink" Target="http://deliverables.ceos.org/task_manager/deliverables/805/" TargetMode="External"/><Relationship Id="rId4" Type="http://schemas.openxmlformats.org/officeDocument/2006/relationships/hyperlink" Target="http://deliverables.ceos.org/task_manager/deliverables/80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132025" y="131949"/>
            <a:ext cx="6236118" cy="445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400" dirty="0"/>
              <a:t>Data Discovery &amp; Access Interest Group (DAIG)</a:t>
            </a:r>
            <a:br>
              <a:rPr lang="en" sz="4400" dirty="0"/>
            </a:br>
            <a:br>
              <a:rPr lang="en" sz="4400" dirty="0"/>
            </a:br>
            <a:r>
              <a:rPr lang="en" sz="4400" dirty="0"/>
              <a:t>Work Plan</a:t>
            </a:r>
            <a:endParaRPr sz="4400" dirty="0"/>
          </a:p>
        </p:txBody>
      </p:sp>
      <p:sp>
        <p:nvSpPr>
          <p:cNvPr id="61" name="Google Shape;61;p1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D.Guerrucci, ESA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1.3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99E1DF-B471-574B-B918-208F4A0E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Assigned to DAIG</a:t>
            </a:r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C2991DC-0C4F-3129-B781-74D38E52B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957316"/>
              </p:ext>
            </p:extLst>
          </p:nvPr>
        </p:nvGraphicFramePr>
        <p:xfrm>
          <a:off x="191861" y="956925"/>
          <a:ext cx="8858250" cy="3636846"/>
        </p:xfrm>
        <a:graphic>
          <a:graphicData uri="http://schemas.openxmlformats.org/drawingml/2006/table">
            <a:tbl>
              <a:tblPr/>
              <a:tblGrid>
                <a:gridCol w="1125310">
                  <a:extLst>
                    <a:ext uri="{9D8B030D-6E8A-4147-A177-3AD203B41FA5}">
                      <a16:colId xmlns:a16="http://schemas.microsoft.com/office/drawing/2014/main" val="2297803472"/>
                    </a:ext>
                  </a:extLst>
                </a:gridCol>
                <a:gridCol w="2618015">
                  <a:extLst>
                    <a:ext uri="{9D8B030D-6E8A-4147-A177-3AD203B41FA5}">
                      <a16:colId xmlns:a16="http://schemas.microsoft.com/office/drawing/2014/main" val="15030499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99330275"/>
                    </a:ext>
                  </a:extLst>
                </a:gridCol>
                <a:gridCol w="560614">
                  <a:extLst>
                    <a:ext uri="{9D8B030D-6E8A-4147-A177-3AD203B41FA5}">
                      <a16:colId xmlns:a16="http://schemas.microsoft.com/office/drawing/2014/main" val="2462250839"/>
                    </a:ext>
                  </a:extLst>
                </a:gridCol>
                <a:gridCol w="821871">
                  <a:extLst>
                    <a:ext uri="{9D8B030D-6E8A-4147-A177-3AD203B41FA5}">
                      <a16:colId xmlns:a16="http://schemas.microsoft.com/office/drawing/2014/main" val="2888182257"/>
                    </a:ext>
                  </a:extLst>
                </a:gridCol>
                <a:gridCol w="3046640">
                  <a:extLst>
                    <a:ext uri="{9D8B030D-6E8A-4147-A177-3AD203B41FA5}">
                      <a16:colId xmlns:a16="http://schemas.microsoft.com/office/drawing/2014/main" val="1449904398"/>
                    </a:ext>
                  </a:extLst>
                </a:gridCol>
              </a:tblGrid>
              <a:tr h="564614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DATA-23-01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2" tooltip="AI/ML White Pap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AI/ML White Paper</a:t>
                      </a:r>
                      <a:endParaRPr lang="en-GB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Use cases of AI/ML technologies for the Earth Observations will be collected,...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24186"/>
                  </a:ext>
                </a:extLst>
              </a:tr>
              <a:tr h="573170"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DFF2F9"/>
                          </a:highlight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DATA-22-01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 dirty="0" err="1">
                          <a:solidFill>
                            <a:srgbClr val="0563C1"/>
                          </a:solidFill>
                          <a:effectLst/>
                          <a:latin typeface="Montserrat Medium" panose="00000600000000000000" pitchFamily="2" charset="0"/>
                          <a:hlinkClick r:id="rId3" tooltip="Jupyter Notebook Best Practic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Jupyter</a:t>
                      </a:r>
                      <a:r>
                        <a:rPr lang="en-GB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3" tooltip="Jupyter Notebook Best Practic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Notebook Best Practice</a:t>
                      </a:r>
                      <a:endParaRPr lang="en-GB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Knowledge sharing with Jupyter Notebook will be investigated and the best...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257669"/>
                  </a:ext>
                </a:extLst>
              </a:tr>
              <a:tr h="573170"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DFF2F9"/>
                          </a:highlight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DATA-24-01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4" tooltip="White Paper on EO Data collections management and governanc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 Paper on EO Data collections management and governance</a:t>
                      </a:r>
                      <a:endParaRPr lang="en-GB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would address topics including management of data collections...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11553"/>
                  </a:ext>
                </a:extLst>
              </a:tr>
              <a:tr h="680639"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DFF2F9"/>
                          </a:highlight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DATA-24-02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5" tooltip="White paper on Software preserva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 paper on Software preservation</a:t>
                      </a:r>
                      <a:endParaRPr lang="en-GB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would address and recommend techniques to ensure preservation...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1696"/>
                  </a:ext>
                </a:extLst>
              </a:tr>
              <a:tr h="564614">
                <a:tc>
                  <a:txBody>
                    <a:bodyPr/>
                    <a:lstStyle/>
                    <a:p>
                      <a:pPr fontAlgn="t"/>
                      <a:r>
                        <a:rPr lang="en-GB" sz="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DFF2F9"/>
                          </a:highlight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DATA-24-03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6" tooltip="CEOS Interoperability Handbook 2.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CEOS Interoperability Handbook 2.0</a:t>
                      </a:r>
                      <a:endParaRPr lang="en-GB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</a:t>
                      </a:r>
                      <a:r>
                        <a:rPr lang="en-GB" sz="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Interoperabilty</a:t>
                      </a:r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Handbook would be revised version of the handbook...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952951"/>
                  </a:ext>
                </a:extLst>
              </a:tr>
              <a:tr h="680639">
                <a:tc>
                  <a:txBody>
                    <a:bodyPr/>
                    <a:lstStyle/>
                    <a:p>
                      <a:pPr fontAlgn="t"/>
                      <a:r>
                        <a:rPr lang="en-GB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</a:t>
                      </a:r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 DATA-22-05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7" tooltip="Feasibility Study for Common Guidlines for the STAC Implementation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Feasibility Study for Common Guidlines for the STAC Implementations</a:t>
                      </a:r>
                      <a:endParaRPr lang="en-GB" sz="10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Evaluate the possibility of defining a guideline/best practice for the STAC at...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21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22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243175" y="791300"/>
            <a:ext cx="8621700" cy="3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 b="1" dirty="0"/>
              <a:t>Current activities</a:t>
            </a:r>
            <a:endParaRPr sz="20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1500" dirty="0"/>
              <a:t>CEOS STAC EO Collection and Granule Discovery BP (DATA-22-05)</a:t>
            </a:r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Federated Authentication and Authorization (Survey and WP - TBC)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Connected Data Assets and Data Discovery registration (Recurrent)</a:t>
            </a:r>
            <a:endParaRPr sz="1500" dirty="0"/>
          </a:p>
          <a:p>
            <a:pPr indent="-355600">
              <a:buSzPts val="2000"/>
            </a:pPr>
            <a:r>
              <a:rPr lang="en" sz="2000" b="1" dirty="0"/>
              <a:t>Cooperation with larger CEOS goals where possible…</a:t>
            </a:r>
            <a:endParaRPr sz="20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STAC, workshops and cooperation (LSI-VC, CEOS ARD)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Cooperation with TEIG and SEO for possible Authentication mechanism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Interoperability Framework specific factor contribution</a:t>
            </a:r>
            <a:endParaRPr sz="1500" dirty="0"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200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Current Work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EA81A0-3C2B-3165-50AD-783CFF4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85" y="122796"/>
            <a:ext cx="7540307" cy="422744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3300"/>
            </a:pPr>
            <a:r>
              <a:rPr lang="en-US" sz="3300" dirty="0">
                <a:solidFill>
                  <a:schemeClr val="lt1"/>
                </a:solidFill>
                <a:latin typeface="Montserrat Medium"/>
                <a:sym typeface="Montserrat Medium"/>
              </a:rPr>
              <a:t>Other Topics of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24C0C-629F-7CBC-BB9F-A02F5C093A18}"/>
              </a:ext>
            </a:extLst>
          </p:cNvPr>
          <p:cNvSpPr txBox="1"/>
          <p:nvPr/>
        </p:nvSpPr>
        <p:spPr>
          <a:xfrm>
            <a:off x="130971" y="844584"/>
            <a:ext cx="7000716" cy="3161638"/>
          </a:xfrm>
          <a:prstGeom prst="rect">
            <a:avLst/>
          </a:prstGeom>
          <a:noFill/>
        </p:spPr>
        <p:txBody>
          <a:bodyPr wrap="square" lIns="68393" tIns="34196" rIns="68393" bIns="34196" rtlCol="0" anchor="t">
            <a:spAutoFit/>
          </a:bodyPr>
          <a:lstStyle/>
          <a:p>
            <a:endParaRPr lang="en-US" sz="898" dirty="0">
              <a:solidFill>
                <a:srgbClr val="8197A6"/>
              </a:solidFill>
              <a:ea typeface="MS PGothic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Accessibility and Discoverability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Cloud infrastructure, services and GS operations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Federation (authentication and authorization)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Deployment and evolution of interfaces</a:t>
            </a:r>
          </a:p>
          <a:p>
            <a:endParaRPr lang="en-US" sz="898" b="1" dirty="0">
              <a:solidFill>
                <a:srgbClr val="8197A6"/>
              </a:solidFill>
              <a:ea typeface="MS PGothic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</a:rPr>
              <a:t>Usability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</a:rPr>
              <a:t>Data formats (e.g. ARD, ZARR, COG…)</a:t>
            </a:r>
          </a:p>
          <a:p>
            <a:endParaRPr lang="en-US" sz="898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</a:rPr>
              <a:t>Interaction with standardization bodies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</a:rPr>
              <a:t>OGC/ISO (Metadata, API)</a:t>
            </a:r>
          </a:p>
        </p:txBody>
      </p:sp>
    </p:spTree>
    <p:extLst>
      <p:ext uri="{BB962C8B-B14F-4D97-AF65-F5344CB8AC3E}">
        <p14:creationId xmlns:p14="http://schemas.microsoft.com/office/powerpoint/2010/main" val="109808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261150" y="963850"/>
            <a:ext cx="8621700" cy="3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 b="1" dirty="0"/>
              <a:t>Recurrent achievement</a:t>
            </a:r>
            <a:endParaRPr sz="17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Evolution of FedEO/IDN for implementing emerging interfaces (i.g. STAC)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Enlargement of metadata ingestion for dataset of CEOS members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Mediation of needs related to Data Access coming from CEOS members (i.g. DIF-10 conversion/integration)</a:t>
            </a:r>
            <a:endParaRPr sz="15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2000" b="1" dirty="0"/>
              <a:t>Deliverables</a:t>
            </a:r>
            <a:endParaRPr sz="20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Service Metadata and Discovery Best Practices (v.1.1)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dirty="0"/>
              <a:t>CEOS STAC EO Collection and Granule Discovery Best Practices (ongoing)</a:t>
            </a:r>
            <a:endParaRPr sz="1500"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Accomplishments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7fd0ec75b_0_1"/>
          <p:cNvSpPr txBox="1">
            <a:spLocks noGrp="1"/>
          </p:cNvSpPr>
          <p:nvPr>
            <p:ph type="body" idx="1"/>
          </p:nvPr>
        </p:nvSpPr>
        <p:spPr>
          <a:xfrm>
            <a:off x="261150" y="850103"/>
            <a:ext cx="8621700" cy="4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 dirty="0"/>
              <a:t>Highlights of the past ~5 years:</a:t>
            </a:r>
            <a:endParaRPr sz="2000" dirty="0"/>
          </a:p>
          <a:p>
            <a:pPr lvl="1" indent="-355600">
              <a:lnSpc>
                <a:spcPct val="115000"/>
              </a:lnSpc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u="sng" dirty="0"/>
              <a:t>Jaxa/FedEO/IDN DIF-10 integration</a:t>
            </a:r>
            <a:r>
              <a:rPr lang="en" sz="1500" dirty="0"/>
              <a:t>: connection between FedEO, IDN and JAXA EO data, setting JAXA with an OpenSearch interface to FedEO and IDN, for Data Discovery purposes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u="sng" dirty="0"/>
              <a:t>Federated  Integration of INPE Datasets</a:t>
            </a:r>
            <a:r>
              <a:rPr lang="en" sz="1500" dirty="0"/>
              <a:t>: collaboration of multi-agency resources INPE STAC, FedEO API, and IDN Search Portal for collection discovery and granule download without authentication/authorization.</a:t>
            </a:r>
            <a:endParaRPr sz="1500" dirty="0"/>
          </a:p>
          <a:p>
            <a:pPr lvl="1" indent="-355600">
              <a:lnSpc>
                <a:spcPct val="115000"/>
              </a:lnSpc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500" u="sng" dirty="0"/>
              <a:t>WGISS website reorganization: </a:t>
            </a:r>
            <a:r>
              <a:rPr lang="en" sz="1500" dirty="0"/>
              <a:t>constant review of the CEOS WGISS website, aligning it with DAIG achievements and activities evolutions</a:t>
            </a:r>
            <a:endParaRPr sz="1500" dirty="0"/>
          </a:p>
        </p:txBody>
      </p:sp>
      <p:sp>
        <p:nvSpPr>
          <p:cNvPr id="80" name="Google Shape;80;g307fd0ec75b_0_1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/>
              <a:t>Accomplishments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78BA8CCD0D54CB3BB643E30067B64" ma:contentTypeVersion="22" ma:contentTypeDescription="Create a new document." ma:contentTypeScope="" ma:versionID="03e00a6940bdf6bc4c18fcbaaf891bce">
  <xsd:schema xmlns:xsd="http://www.w3.org/2001/XMLSchema" xmlns:xs="http://www.w3.org/2001/XMLSchema" xmlns:p="http://schemas.microsoft.com/office/2006/metadata/properties" xmlns:ns2="14035610-2e8f-4fbf-86f7-392f0470d772" xmlns:ns3="ed4528c9-2b22-4f5a-a999-b69e0cc0cdd1" targetNamespace="http://schemas.microsoft.com/office/2006/metadata/properties" ma:root="true" ma:fieldsID="7ea41d9f53c5a02c0cbd9e3784244f60" ns2:_="" ns3:_="">
    <xsd:import namespace="14035610-2e8f-4fbf-86f7-392f0470d772"/>
    <xsd:import namespace="ed4528c9-2b22-4f5a-a999-b69e0cc0c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ate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SubSystem" minOccurs="0"/>
                <xsd:element ref="ns2:_Flow_SignoffStatus" minOccurs="0"/>
                <xsd:element ref="ns2:Knowledg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35610-2e8f-4fbf-86f7-392f0470d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4" nillable="true" ma:displayName="Meeting Date" ma:description="The date of the meeting" ma:format="DateOnly" ma:internalName="Date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31626d-fdb0-4a13-b041-549dfab673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bSystem" ma:index="24" nillable="true" ma:displayName="SubSystem" ma:internalName="SubSystem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Knowledge" ma:index="26" nillable="true" ma:displayName="Knowledge" ma:description="Funziona qui la ricerca, LORDS, PLUS, DURT" ma:format="Dropdown" ma:internalName="Knowledge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528c9-2b22-4f5a-a999-b69e0cc0c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5c328-2dc2-4478-bd5d-e1d831ec92b7}" ma:internalName="TaxCatchAll" ma:showField="CatchAllData" ma:web="ed4528c9-2b22-4f5a-a999-b69e0cc0c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4035610-2e8f-4fbf-86f7-392f0470d772" xsi:nil="true"/>
    <Date xmlns="14035610-2e8f-4fbf-86f7-392f0470d772" xsi:nil="true"/>
    <TaxCatchAll xmlns="ed4528c9-2b22-4f5a-a999-b69e0cc0cdd1" xsi:nil="true"/>
    <SubSystem xmlns="14035610-2e8f-4fbf-86f7-392f0470d772" xsi:nil="true"/>
    <lcf76f155ced4ddcb4097134ff3c332f xmlns="14035610-2e8f-4fbf-86f7-392f0470d772">
      <Terms xmlns="http://schemas.microsoft.com/office/infopath/2007/PartnerControls"/>
    </lcf76f155ced4ddcb4097134ff3c332f>
    <Knowledge xmlns="14035610-2e8f-4fbf-86f7-392f0470d772" xsi:nil="true"/>
  </documentManagement>
</p:properties>
</file>

<file path=customXml/itemProps1.xml><?xml version="1.0" encoding="utf-8"?>
<ds:datastoreItem xmlns:ds="http://schemas.openxmlformats.org/officeDocument/2006/customXml" ds:itemID="{76DA7F06-2761-427D-935F-43379746B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35610-2e8f-4fbf-86f7-392f0470d772"/>
    <ds:schemaRef ds:uri="ed4528c9-2b22-4f5a-a999-b69e0cc0c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50E027-8D4E-4702-8796-99A1FFE90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398745-094D-45F6-8C68-A26C3E6B4D2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14035610-2e8f-4fbf-86f7-392f0470d77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d4528c9-2b22-4f5a-a999-b69e0cc0cdd1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471</Words>
  <Application>Microsoft Office PowerPoint</Application>
  <PresentationFormat>On-screen Show (16:9)</PresentationFormat>
  <Paragraphs>79</Paragraphs>
  <Slides>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Montserrat Medium</vt:lpstr>
      <vt:lpstr>MS PGothic</vt:lpstr>
      <vt:lpstr>Arial</vt:lpstr>
      <vt:lpstr>ceos</vt:lpstr>
      <vt:lpstr>Data Discovery &amp; Access Interest Group (DAIG)  Work Plan</vt:lpstr>
      <vt:lpstr>Assigned to DAIG</vt:lpstr>
      <vt:lpstr>Current Work </vt:lpstr>
      <vt:lpstr>Other Topics of Interest</vt:lpstr>
      <vt:lpstr>Accomplishments </vt:lpstr>
      <vt:lpstr>Accomplishments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Damiano Guerrucci</dc:creator>
  <cp:lastModifiedBy>Damiano Guerrucci</cp:lastModifiedBy>
  <cp:revision>7</cp:revision>
  <dcterms:modified xsi:type="dcterms:W3CDTF">2024-10-15T00:26:07Z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0x01010075278BA8CCD0D54CB3BB643E30067B64</vt:lpwstr>
  </property>
  <property fmtid="{D5CDD505-2E9C-101B-9397-08002B2CF9AE}" pid="3" name="MediaServiceImageTags">
    <vt:lpwstr/>
  </property>
</Properties>
</file>