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
      <p:font typeface="Montserrat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3" roundtripDataSignature="AMtx7mjsFx9AXLMgAATMbj+Cla9XUSm5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11" Type="http://schemas.openxmlformats.org/officeDocument/2006/relationships/slide" Target="slides/slide6.xml"/><Relationship Id="rId22" Type="http://schemas.openxmlformats.org/officeDocument/2006/relationships/font" Target="fonts/MontserratMedium-boldItalic.fntdata"/><Relationship Id="rId10" Type="http://schemas.openxmlformats.org/officeDocument/2006/relationships/slide" Target="slides/slide5.xml"/><Relationship Id="rId21" Type="http://schemas.openxmlformats.org/officeDocument/2006/relationships/font" Target="fonts/MontserratMedium-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MontserratMedium-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Dataset Collection of homogeneous data, part of the Data Offer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1"/>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1"/>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1"/>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1"/>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1"/>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1"/>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1"/>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1"/>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2"/>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1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1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3"/>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13"/>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1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1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1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1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1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1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4"/>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0"/>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0"/>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139631"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000"/>
              <a:t>ESA Earth Observation Space and Ground Data Archiving Policy</a:t>
            </a:r>
            <a:endParaRPr/>
          </a:p>
        </p:txBody>
      </p:sp>
      <p:sp>
        <p:nvSpPr>
          <p:cNvPr id="56" name="Google Shape;56;p1"/>
          <p:cNvSpPr txBox="1"/>
          <p:nvPr/>
        </p:nvSpPr>
        <p:spPr>
          <a:xfrm>
            <a:off x="5181450" y="351125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Mirko Albani,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2.2</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WGISS-58</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16-17 October 2024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Sioux Falls, South Dakota, USA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type="title"/>
          </p:nvPr>
        </p:nvSpPr>
        <p:spPr>
          <a:xfrm>
            <a:off x="141461" y="179449"/>
            <a:ext cx="7287073"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000"/>
              <a:t>Archiving Policy</a:t>
            </a:r>
            <a:endParaRPr/>
          </a:p>
        </p:txBody>
      </p:sp>
      <p:pic>
        <p:nvPicPr>
          <p:cNvPr descr="Timeline&#10;&#10;Description automatically generated" id="62" name="Google Shape;62;p2"/>
          <p:cNvPicPr preferRelativeResize="0"/>
          <p:nvPr/>
        </p:nvPicPr>
        <p:blipFill rotWithShape="1">
          <a:blip r:embed="rId3">
            <a:alphaModFix/>
          </a:blip>
          <a:srcRect b="0" l="0" r="0" t="0"/>
          <a:stretch/>
        </p:blipFill>
        <p:spPr>
          <a:xfrm>
            <a:off x="1467832" y="858983"/>
            <a:ext cx="6028226" cy="3290454"/>
          </a:xfrm>
          <a:prstGeom prst="rect">
            <a:avLst/>
          </a:prstGeom>
          <a:noFill/>
          <a:ln>
            <a:noFill/>
          </a:ln>
        </p:spPr>
      </p:pic>
      <p:sp>
        <p:nvSpPr>
          <p:cNvPr id="63" name="Google Shape;63;p2"/>
          <p:cNvSpPr txBox="1"/>
          <p:nvPr/>
        </p:nvSpPr>
        <p:spPr>
          <a:xfrm>
            <a:off x="-24038" y="4272192"/>
            <a:ext cx="9011965"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Montserrat"/>
                <a:ea typeface="Montserrat"/>
                <a:cs typeface="Montserrat"/>
                <a:sym typeface="Montserrat"/>
              </a:rPr>
              <a:t>According to CEOS preservation guidelines, “At least three data copies should be kept on different technology media and in different locations”. This approach will be used as reference starting point and tailored for the ESA Archiving Policy.</a:t>
            </a:r>
            <a:endParaRPr b="0" i="0"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 type="body"/>
          </p:nvPr>
        </p:nvSpPr>
        <p:spPr>
          <a:xfrm>
            <a:off x="261150" y="919519"/>
            <a:ext cx="8621700" cy="3497100"/>
          </a:xfrm>
          <a:prstGeom prst="rect">
            <a:avLst/>
          </a:prstGeom>
          <a:noFill/>
          <a:ln>
            <a:noFill/>
          </a:ln>
        </p:spPr>
        <p:txBody>
          <a:bodyPr anchorCtr="0" anchor="t" bIns="34275" lIns="68575" spcFirstLastPara="1" rIns="68575" wrap="square" tIns="34275">
            <a:noAutofit/>
          </a:bodyPr>
          <a:lstStyle/>
          <a:p>
            <a:pPr indent="-285750" lvl="0" marL="323850" rtl="0" algn="just">
              <a:lnSpc>
                <a:spcPct val="150000"/>
              </a:lnSpc>
              <a:spcBef>
                <a:spcPts val="800"/>
              </a:spcBef>
              <a:spcAft>
                <a:spcPts val="0"/>
              </a:spcAft>
              <a:buSzPts val="2100"/>
              <a:buChar char="❖"/>
            </a:pPr>
            <a:r>
              <a:rPr lang="en-US" sz="1600"/>
              <a:t>Increasing volume of data (e.g. from new missions) 🡪 might not be sustainable to archive everything</a:t>
            </a:r>
            <a:endParaRPr sz="1600"/>
          </a:p>
          <a:p>
            <a:pPr indent="-152400" lvl="0" marL="323850" rtl="0" algn="just">
              <a:lnSpc>
                <a:spcPct val="150000"/>
              </a:lnSpc>
              <a:spcBef>
                <a:spcPts val="800"/>
              </a:spcBef>
              <a:spcAft>
                <a:spcPts val="0"/>
              </a:spcAft>
              <a:buSzPts val="2100"/>
              <a:buNone/>
            </a:pPr>
            <a:r>
              <a:t/>
            </a:r>
            <a:endParaRPr sz="1600"/>
          </a:p>
          <a:p>
            <a:pPr indent="-285750" lvl="0" marL="323850" rtl="0" algn="just">
              <a:lnSpc>
                <a:spcPct val="150000"/>
              </a:lnSpc>
              <a:spcBef>
                <a:spcPts val="800"/>
              </a:spcBef>
              <a:spcAft>
                <a:spcPts val="0"/>
              </a:spcAft>
              <a:buSzPts val="2100"/>
              <a:buChar char="❖"/>
            </a:pPr>
            <a:r>
              <a:rPr lang="en-US" sz="1600"/>
              <a:t>How to ensure that the correct (and minimum) set of data and information is preserved ?</a:t>
            </a:r>
            <a:endParaRPr/>
          </a:p>
          <a:p>
            <a:pPr indent="-152400" lvl="0" marL="323850" rtl="0" algn="just">
              <a:lnSpc>
                <a:spcPct val="150000"/>
              </a:lnSpc>
              <a:spcBef>
                <a:spcPts val="800"/>
              </a:spcBef>
              <a:spcAft>
                <a:spcPts val="0"/>
              </a:spcAft>
              <a:buSzPts val="2100"/>
              <a:buNone/>
            </a:pPr>
            <a:r>
              <a:t/>
            </a:r>
            <a:endParaRPr sz="1600"/>
          </a:p>
          <a:p>
            <a:pPr indent="-285750" lvl="0" marL="323850" rtl="0" algn="just">
              <a:lnSpc>
                <a:spcPct val="150000"/>
              </a:lnSpc>
              <a:spcBef>
                <a:spcPts val="800"/>
              </a:spcBef>
              <a:spcAft>
                <a:spcPts val="0"/>
              </a:spcAft>
              <a:buSzPts val="2100"/>
              <a:buChar char="❖"/>
            </a:pPr>
            <a:r>
              <a:rPr lang="en-US" sz="1600"/>
              <a:t>What risks are acceptable ?</a:t>
            </a:r>
            <a:endParaRPr/>
          </a:p>
        </p:txBody>
      </p:sp>
      <p:sp>
        <p:nvSpPr>
          <p:cNvPr id="69" name="Google Shape;69;p3"/>
          <p:cNvSpPr txBox="1"/>
          <p:nvPr>
            <p:ph type="title"/>
          </p:nvPr>
        </p:nvSpPr>
        <p:spPr>
          <a:xfrm>
            <a:off x="111255" y="144734"/>
            <a:ext cx="7266291"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The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idx="1" type="body"/>
          </p:nvPr>
        </p:nvSpPr>
        <p:spPr>
          <a:xfrm>
            <a:off x="102123" y="832055"/>
            <a:ext cx="8898753" cy="3497100"/>
          </a:xfrm>
          <a:prstGeom prst="rect">
            <a:avLst/>
          </a:prstGeom>
          <a:noFill/>
          <a:ln>
            <a:noFill/>
          </a:ln>
        </p:spPr>
        <p:txBody>
          <a:bodyPr anchorCtr="0" anchor="t" bIns="34275" lIns="68575" spcFirstLastPara="1" rIns="68575" wrap="square" tIns="34275">
            <a:noAutofit/>
          </a:bodyPr>
          <a:lstStyle/>
          <a:p>
            <a:pPr indent="-285750" lvl="0" marL="323850" rtl="0" algn="just">
              <a:lnSpc>
                <a:spcPct val="100000"/>
              </a:lnSpc>
              <a:spcBef>
                <a:spcPts val="800"/>
              </a:spcBef>
              <a:spcAft>
                <a:spcPts val="0"/>
              </a:spcAft>
              <a:buSzPts val="2100"/>
              <a:buChar char="❖"/>
            </a:pPr>
            <a:r>
              <a:rPr lang="en-US" sz="1600"/>
              <a:t>Addresses the archiving of </a:t>
            </a:r>
            <a:r>
              <a:rPr b="1" lang="en-US" sz="1600"/>
              <a:t>Space and Ground Datasets Packages.</a:t>
            </a:r>
            <a:endParaRPr sz="1600"/>
          </a:p>
          <a:p>
            <a:pPr indent="-152400" lvl="0" marL="323850" rtl="0" algn="just">
              <a:lnSpc>
                <a:spcPct val="100000"/>
              </a:lnSpc>
              <a:spcBef>
                <a:spcPts val="1400"/>
              </a:spcBef>
              <a:spcAft>
                <a:spcPts val="0"/>
              </a:spcAft>
              <a:buSzPts val="2100"/>
              <a:buNone/>
            </a:pPr>
            <a:r>
              <a:t/>
            </a:r>
            <a:endParaRPr sz="1600"/>
          </a:p>
          <a:p>
            <a:pPr indent="-285750" lvl="0" marL="323850" rtl="0" algn="just">
              <a:lnSpc>
                <a:spcPct val="100000"/>
              </a:lnSpc>
              <a:spcBef>
                <a:spcPts val="1400"/>
              </a:spcBef>
              <a:spcAft>
                <a:spcPts val="0"/>
              </a:spcAft>
              <a:buSzPts val="2100"/>
              <a:buChar char="❖"/>
            </a:pPr>
            <a:r>
              <a:rPr lang="en-US" sz="1600"/>
              <a:t>Applicable to Earth Observation missions (Sentinels excluded) archived at ESA.</a:t>
            </a:r>
            <a:endParaRPr/>
          </a:p>
          <a:p>
            <a:pPr indent="-152400" lvl="0" marL="323850" rtl="0" algn="just">
              <a:lnSpc>
                <a:spcPct val="100000"/>
              </a:lnSpc>
              <a:spcBef>
                <a:spcPts val="1400"/>
              </a:spcBef>
              <a:spcAft>
                <a:spcPts val="0"/>
              </a:spcAft>
              <a:buSzPts val="2100"/>
              <a:buNone/>
            </a:pPr>
            <a:r>
              <a:t/>
            </a:r>
            <a:endParaRPr sz="1600"/>
          </a:p>
          <a:p>
            <a:pPr indent="-285750" lvl="0" marL="323850" rtl="0" algn="just">
              <a:lnSpc>
                <a:spcPct val="100000"/>
              </a:lnSpc>
              <a:spcBef>
                <a:spcPts val="1400"/>
              </a:spcBef>
              <a:spcAft>
                <a:spcPts val="0"/>
              </a:spcAft>
              <a:buSzPts val="2100"/>
              <a:buChar char="❖"/>
            </a:pPr>
            <a:r>
              <a:rPr lang="en-US" sz="1600"/>
              <a:t>Applied and implemented during EO missions operational and post-operational phases (Phase E and Phase F1), and during the Heritage Phase (Phase F2). </a:t>
            </a:r>
            <a:endParaRPr/>
          </a:p>
          <a:p>
            <a:pPr indent="-152400" lvl="0" marL="323850" rtl="0" algn="just">
              <a:lnSpc>
                <a:spcPct val="100000"/>
              </a:lnSpc>
              <a:spcBef>
                <a:spcPts val="1400"/>
              </a:spcBef>
              <a:spcAft>
                <a:spcPts val="0"/>
              </a:spcAft>
              <a:buSzPts val="2100"/>
              <a:buNone/>
            </a:pPr>
            <a:r>
              <a:t/>
            </a:r>
            <a:endParaRPr sz="1600"/>
          </a:p>
          <a:p>
            <a:pPr indent="-285750" lvl="0" marL="323850" rtl="0" algn="just">
              <a:lnSpc>
                <a:spcPct val="100000"/>
              </a:lnSpc>
              <a:spcBef>
                <a:spcPts val="1400"/>
              </a:spcBef>
              <a:spcAft>
                <a:spcPts val="600"/>
              </a:spcAft>
              <a:buSzPts val="2100"/>
              <a:buChar char="❖"/>
            </a:pPr>
            <a:r>
              <a:rPr lang="en-US" sz="1600"/>
              <a:t>Compliance of a mission wrt the policy is assessed by the relevant Ground Segment Operations Manager in coordination with the Mission Manager.</a:t>
            </a:r>
            <a:endParaRPr sz="2800"/>
          </a:p>
        </p:txBody>
      </p:sp>
      <p:sp>
        <p:nvSpPr>
          <p:cNvPr id="75" name="Google Shape;75;p4"/>
          <p:cNvSpPr txBox="1"/>
          <p:nvPr>
            <p:ph type="title"/>
          </p:nvPr>
        </p:nvSpPr>
        <p:spPr>
          <a:xfrm>
            <a:off x="119207" y="86369"/>
            <a:ext cx="7266291"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ESA EO Space and Ground Data Archiving Policy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ph type="title"/>
          </p:nvPr>
        </p:nvSpPr>
        <p:spPr>
          <a:xfrm>
            <a:off x="122612" y="134667"/>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Space and Ground Datasets Packages </a:t>
            </a:r>
            <a:endParaRPr/>
          </a:p>
        </p:txBody>
      </p:sp>
      <p:sp>
        <p:nvSpPr>
          <p:cNvPr id="81" name="Google Shape;81;p5"/>
          <p:cNvSpPr txBox="1"/>
          <p:nvPr/>
        </p:nvSpPr>
        <p:spPr>
          <a:xfrm>
            <a:off x="122612" y="682586"/>
            <a:ext cx="8755653" cy="4041473"/>
          </a:xfrm>
          <a:prstGeom prst="rect">
            <a:avLst/>
          </a:prstGeom>
          <a:noFill/>
          <a:ln>
            <a:noFill/>
          </a:ln>
        </p:spPr>
        <p:txBody>
          <a:bodyPr anchorCtr="0" anchor="t" bIns="34275" lIns="68575" spcFirstLastPara="1" rIns="68575" wrap="square" tIns="34275">
            <a:noAutofit/>
          </a:bodyPr>
          <a:lstStyle/>
          <a:p>
            <a:pPr indent="0" lvl="0" marL="38100" marR="0" rtl="0" algn="just">
              <a:lnSpc>
                <a:spcPct val="150000"/>
              </a:lnSpc>
              <a:spcBef>
                <a:spcPts val="800"/>
              </a:spcBef>
              <a:spcAft>
                <a:spcPts val="0"/>
              </a:spcAft>
              <a:buClr>
                <a:schemeClr val="dk1"/>
              </a:buClr>
              <a:buSzPts val="2100"/>
              <a:buFont typeface="Montserrat"/>
              <a:buNone/>
            </a:pPr>
            <a:r>
              <a:rPr b="1" i="0" lang="en-US" sz="1800" u="none" cap="none" strike="noStrike">
                <a:solidFill>
                  <a:schemeClr val="dk1"/>
                </a:solidFill>
                <a:latin typeface="Montserrat"/>
                <a:ea typeface="Montserrat"/>
                <a:cs typeface="Montserrat"/>
                <a:sym typeface="Montserrat"/>
              </a:rPr>
              <a:t>Space and Ground Datasets Packages </a:t>
            </a:r>
            <a:r>
              <a:rPr b="0" i="0" lang="en-US" sz="1800" u="none" cap="none" strike="noStrike">
                <a:solidFill>
                  <a:schemeClr val="dk1"/>
                </a:solidFill>
                <a:latin typeface="Montserrat"/>
                <a:ea typeface="Montserrat"/>
                <a:cs typeface="Montserrat"/>
                <a:sym typeface="Montserrat"/>
              </a:rPr>
              <a:t>consist of the following elements:</a:t>
            </a:r>
            <a:endParaRPr b="0" i="0" sz="1800" u="none" cap="none" strike="noStrike">
              <a:solidFill>
                <a:schemeClr val="dk1"/>
              </a:solidFill>
              <a:latin typeface="Montserrat"/>
              <a:ea typeface="Montserrat"/>
              <a:cs typeface="Montserrat"/>
              <a:sym typeface="Montserrat"/>
            </a:endParaRPr>
          </a:p>
          <a:p>
            <a:pPr indent="-171450" lvl="0" marL="209550" marR="0" rtl="0" algn="just">
              <a:lnSpc>
                <a:spcPct val="100000"/>
              </a:lnSpc>
              <a:spcBef>
                <a:spcPts val="800"/>
              </a:spcBef>
              <a:spcAft>
                <a:spcPts val="0"/>
              </a:spcAft>
              <a:buClr>
                <a:schemeClr val="dk1"/>
              </a:buClr>
              <a:buSzPts val="2100"/>
              <a:buFont typeface="Arial"/>
              <a:buChar char="•"/>
            </a:pPr>
            <a:r>
              <a:rPr b="0" i="1" lang="en-US" sz="1600" u="sng" cap="none" strike="noStrike">
                <a:solidFill>
                  <a:schemeClr val="dk1"/>
                </a:solidFill>
                <a:latin typeface="Montserrat"/>
                <a:ea typeface="Montserrat"/>
                <a:cs typeface="Montserrat"/>
                <a:sym typeface="Montserrat"/>
              </a:rPr>
              <a:t>Space-borne and ground segments datasets (SGD)</a:t>
            </a:r>
            <a:r>
              <a:rPr b="0" i="0" lang="en-US" sz="1600" u="none" cap="none" strike="noStrike">
                <a:solidFill>
                  <a:schemeClr val="dk1"/>
                </a:solidFill>
                <a:latin typeface="Montserrat"/>
                <a:ea typeface="Montserrat"/>
                <a:cs typeface="Montserrat"/>
                <a:sym typeface="Montserrat"/>
              </a:rPr>
              <a:t>: Payload instrument datasets, spacecraft housekeeping telemetry data, auxiliary and ancillary data about satellites/instruments/vehicles, higher-level derived/processed data, campaign data, calibration, simulation, experimental and validation data;</a:t>
            </a:r>
            <a:endParaRPr b="0" i="0" sz="1600" u="none" cap="none" strike="noStrike">
              <a:solidFill>
                <a:schemeClr val="dk1"/>
              </a:solidFill>
              <a:latin typeface="Montserrat"/>
              <a:ea typeface="Montserrat"/>
              <a:cs typeface="Montserrat"/>
              <a:sym typeface="Montserrat"/>
            </a:endParaRPr>
          </a:p>
          <a:p>
            <a:pPr indent="-171450" lvl="0" marL="209550" marR="0" rtl="0" algn="just">
              <a:lnSpc>
                <a:spcPct val="100000"/>
              </a:lnSpc>
              <a:spcBef>
                <a:spcPts val="800"/>
              </a:spcBef>
              <a:spcAft>
                <a:spcPts val="0"/>
              </a:spcAft>
              <a:buClr>
                <a:schemeClr val="dk1"/>
              </a:buClr>
              <a:buSzPts val="2100"/>
              <a:buFont typeface="Arial"/>
              <a:buChar char="•"/>
            </a:pPr>
            <a:r>
              <a:rPr b="0" i="1" lang="en-US" sz="1600" u="sng" cap="none" strike="noStrike">
                <a:solidFill>
                  <a:schemeClr val="dk1"/>
                </a:solidFill>
                <a:latin typeface="Montserrat"/>
                <a:ea typeface="Montserrat"/>
                <a:cs typeface="Montserrat"/>
                <a:sym typeface="Montserrat"/>
              </a:rPr>
              <a:t>Software, analysis tools and services data including relevant documentation</a:t>
            </a:r>
            <a:r>
              <a:rPr b="0" i="1" lang="en-US" sz="1600" u="none" cap="none" strike="noStrike">
                <a:solidFill>
                  <a:schemeClr val="dk1"/>
                </a:solidFill>
                <a:latin typeface="Montserrat"/>
                <a:ea typeface="Montserrat"/>
                <a:cs typeface="Montserrat"/>
                <a:sym typeface="Montserrat"/>
              </a:rPr>
              <a:t> </a:t>
            </a:r>
            <a:r>
              <a:rPr b="0" i="0" lang="en-US" sz="1600" u="none" cap="none" strike="noStrike">
                <a:solidFill>
                  <a:schemeClr val="dk1"/>
                </a:solidFill>
                <a:latin typeface="Montserrat"/>
                <a:ea typeface="Montserrat"/>
                <a:cs typeface="Montserrat"/>
                <a:sym typeface="Montserrat"/>
              </a:rPr>
              <a:t>(e.g. catalogue databases, orchestrator &amp; processors, quality control tools) related to the SGD data and necessary or useful for their analysis and usability;</a:t>
            </a:r>
            <a:endParaRPr b="0" i="0" sz="1600" u="none" cap="none" strike="noStrike">
              <a:solidFill>
                <a:schemeClr val="dk1"/>
              </a:solidFill>
              <a:latin typeface="Montserrat"/>
              <a:ea typeface="Montserrat"/>
              <a:cs typeface="Montserrat"/>
              <a:sym typeface="Montserrat"/>
            </a:endParaRPr>
          </a:p>
          <a:p>
            <a:pPr indent="-171450" lvl="0" marL="209550" marR="0" rtl="0" algn="just">
              <a:lnSpc>
                <a:spcPct val="100000"/>
              </a:lnSpc>
              <a:spcBef>
                <a:spcPts val="800"/>
              </a:spcBef>
              <a:spcAft>
                <a:spcPts val="0"/>
              </a:spcAft>
              <a:buClr>
                <a:schemeClr val="dk1"/>
              </a:buClr>
              <a:buSzPts val="2100"/>
              <a:buFont typeface="Arial"/>
              <a:buChar char="•"/>
            </a:pPr>
            <a:r>
              <a:rPr b="0" i="1" lang="en-US" sz="1600" u="sng" cap="none" strike="noStrike">
                <a:solidFill>
                  <a:schemeClr val="dk1"/>
                </a:solidFill>
                <a:latin typeface="Montserrat"/>
                <a:ea typeface="Montserrat"/>
                <a:cs typeface="Montserrat"/>
                <a:sym typeface="Montserrat"/>
              </a:rPr>
              <a:t>Technical and Scientific Information</a:t>
            </a:r>
            <a:r>
              <a:rPr b="0" i="0" lang="en-US" sz="1600" u="none" cap="none" strike="noStrike">
                <a:solidFill>
                  <a:schemeClr val="dk1"/>
                </a:solidFill>
                <a:latin typeface="Montserrat"/>
                <a:ea typeface="Montserrat"/>
                <a:cs typeface="Montserrat"/>
                <a:sym typeface="Montserrat"/>
              </a:rPr>
              <a:t> related to the SGD data necessary or useful for their intelligibility, usability and exploitation;</a:t>
            </a:r>
            <a:endParaRPr b="0" i="0" sz="1600" u="none" cap="none" strike="noStrike">
              <a:solidFill>
                <a:schemeClr val="dk1"/>
              </a:solidFill>
              <a:latin typeface="Montserrat"/>
              <a:ea typeface="Montserrat"/>
              <a:cs typeface="Montserrat"/>
              <a:sym typeface="Montserrat"/>
            </a:endParaRPr>
          </a:p>
          <a:p>
            <a:pPr indent="-171450" lvl="0" marL="209550" marR="0" rtl="0" algn="just">
              <a:lnSpc>
                <a:spcPct val="100000"/>
              </a:lnSpc>
              <a:spcBef>
                <a:spcPts val="800"/>
              </a:spcBef>
              <a:spcAft>
                <a:spcPts val="0"/>
              </a:spcAft>
              <a:buClr>
                <a:schemeClr val="dk1"/>
              </a:buClr>
              <a:buSzPts val="2100"/>
              <a:buFont typeface="Arial"/>
              <a:buChar char="•"/>
            </a:pPr>
            <a:r>
              <a:rPr b="0" i="1" lang="en-US" sz="1600" u="sng" cap="none" strike="noStrike">
                <a:solidFill>
                  <a:schemeClr val="dk1"/>
                </a:solidFill>
                <a:latin typeface="Montserrat"/>
                <a:ea typeface="Montserrat"/>
                <a:cs typeface="Montserrat"/>
                <a:sym typeface="Montserrat"/>
              </a:rPr>
              <a:t>Metadata</a:t>
            </a:r>
            <a:r>
              <a:rPr b="0" i="1" lang="en-US" sz="1600" u="none" cap="none" strike="noStrike">
                <a:solidFill>
                  <a:schemeClr val="dk1"/>
                </a:solidFill>
                <a:latin typeface="Montserrat"/>
                <a:ea typeface="Montserrat"/>
                <a:cs typeface="Montserrat"/>
                <a:sym typeface="Montserrat"/>
              </a:rPr>
              <a:t> describing the context, content and structure </a:t>
            </a:r>
            <a:r>
              <a:rPr b="0" i="0" lang="en-US" sz="1600" u="none" cap="none" strike="noStrike">
                <a:solidFill>
                  <a:schemeClr val="dk1"/>
                </a:solidFill>
                <a:latin typeface="Montserrat"/>
                <a:ea typeface="Montserrat"/>
                <a:cs typeface="Montserrat"/>
                <a:sym typeface="Montserrat"/>
              </a:rPr>
              <a:t>of the above defined digital objects composing Space and Ground Datasets Packages and their management through time.</a:t>
            </a:r>
            <a:endParaRPr b="0" i="0" sz="16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ph type="title"/>
          </p:nvPr>
        </p:nvSpPr>
        <p:spPr>
          <a:xfrm>
            <a:off x="94770" y="71562"/>
            <a:ext cx="7040148"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Space-borne and ground segments datasets (SGD)</a:t>
            </a:r>
            <a:endParaRPr/>
          </a:p>
        </p:txBody>
      </p:sp>
      <p:sp>
        <p:nvSpPr>
          <p:cNvPr id="87" name="Google Shape;87;p6"/>
          <p:cNvSpPr txBox="1"/>
          <p:nvPr/>
        </p:nvSpPr>
        <p:spPr>
          <a:xfrm>
            <a:off x="87414" y="817904"/>
            <a:ext cx="8820036" cy="4063377"/>
          </a:xfrm>
          <a:prstGeom prst="rect">
            <a:avLst/>
          </a:prstGeom>
          <a:noFill/>
          <a:ln>
            <a:noFill/>
          </a:ln>
        </p:spPr>
        <p:txBody>
          <a:bodyPr anchorCtr="0" anchor="t" bIns="34275" lIns="68575" spcFirstLastPara="1" rIns="68575" wrap="square" tIns="34275">
            <a:noAutofit/>
          </a:bodyPr>
          <a:lstStyle/>
          <a:p>
            <a:pPr indent="0" lvl="0" marL="38100" marR="0" rtl="0" algn="just">
              <a:lnSpc>
                <a:spcPct val="100000"/>
              </a:lnSpc>
              <a:spcBef>
                <a:spcPts val="800"/>
              </a:spcBef>
              <a:spcAft>
                <a:spcPts val="0"/>
              </a:spcAft>
              <a:buClr>
                <a:schemeClr val="dk1"/>
              </a:buClr>
              <a:buSzPts val="2100"/>
              <a:buFont typeface="Montserrat"/>
              <a:buNone/>
            </a:pPr>
            <a:r>
              <a:rPr b="0" i="0" lang="en-US" sz="1400" u="none" cap="none" strike="noStrike">
                <a:solidFill>
                  <a:schemeClr val="dk1"/>
                </a:solidFill>
                <a:latin typeface="Montserrat"/>
                <a:ea typeface="Montserrat"/>
                <a:cs typeface="Montserrat"/>
                <a:sym typeface="Montserrat"/>
              </a:rPr>
              <a:t>EO satellites space and ground segments datasets (SGD) are grouped based on their processing level using the following categories:</a:t>
            </a:r>
            <a:endParaRPr/>
          </a:p>
          <a:p>
            <a:pPr indent="-146050" lvl="0" marL="209550" marR="0" rtl="0" algn="just">
              <a:lnSpc>
                <a:spcPct val="100000"/>
              </a:lnSpc>
              <a:spcBef>
                <a:spcPts val="800"/>
              </a:spcBef>
              <a:spcAft>
                <a:spcPts val="0"/>
              </a:spcAft>
              <a:buClr>
                <a:schemeClr val="dk1"/>
              </a:buClr>
              <a:buSzPts val="1700"/>
              <a:buFont typeface="Arial"/>
              <a:buChar char="•"/>
            </a:pPr>
            <a:r>
              <a:rPr b="1" i="1" lang="en-US" sz="1400" u="none" cap="none" strike="noStrike">
                <a:solidFill>
                  <a:schemeClr val="dk1"/>
                </a:solidFill>
                <a:latin typeface="Montserrat"/>
                <a:ea typeface="Montserrat"/>
                <a:cs typeface="Montserrat"/>
                <a:sym typeface="Montserrat"/>
              </a:rPr>
              <a:t>Payload RAW data</a:t>
            </a:r>
            <a:r>
              <a:rPr b="0" i="0" lang="en-US" sz="1400" u="none" cap="none" strike="noStrike">
                <a:solidFill>
                  <a:schemeClr val="dk1"/>
                </a:solidFill>
                <a:latin typeface="Montserrat"/>
                <a:ea typeface="Montserrat"/>
                <a:cs typeface="Montserrat"/>
                <a:sym typeface="Montserrat"/>
              </a:rPr>
              <a:t>: EO payload instrument data as down-streamed from the satellite and acquired inside the relevant mission Ground Segment using the original acquisition system.</a:t>
            </a:r>
            <a:endParaRPr/>
          </a:p>
          <a:p>
            <a:pPr indent="-146050" lvl="0" marL="209550" marR="0" rtl="0" algn="just">
              <a:lnSpc>
                <a:spcPct val="100000"/>
              </a:lnSpc>
              <a:spcBef>
                <a:spcPts val="800"/>
              </a:spcBef>
              <a:spcAft>
                <a:spcPts val="0"/>
              </a:spcAft>
              <a:buClr>
                <a:schemeClr val="dk1"/>
              </a:buClr>
              <a:buSzPts val="1700"/>
              <a:buFont typeface="Arial"/>
              <a:buChar char="•"/>
            </a:pPr>
            <a:r>
              <a:rPr b="1" i="1" lang="en-US" sz="1400" u="none" cap="none" strike="noStrike">
                <a:solidFill>
                  <a:schemeClr val="dk1"/>
                </a:solidFill>
                <a:latin typeface="Montserrat"/>
                <a:ea typeface="Montserrat"/>
                <a:cs typeface="Montserrat"/>
                <a:sym typeface="Montserrat"/>
              </a:rPr>
              <a:t>Native Format Data</a:t>
            </a:r>
            <a:r>
              <a:rPr b="0" i="0" lang="en-US" sz="1400" u="none" cap="none" strike="noStrike">
                <a:solidFill>
                  <a:schemeClr val="dk1"/>
                </a:solidFill>
                <a:latin typeface="Montserrat"/>
                <a:ea typeface="Montserrat"/>
                <a:cs typeface="Montserrat"/>
                <a:sym typeface="Montserrat"/>
              </a:rPr>
              <a:t>: EO payload instrument data as acquired and generated inside the relevant mission Ground Segment using the original processing chains, spacecraft telemetry data, auxiliary and ancillary data.</a:t>
            </a:r>
            <a:endParaRPr/>
          </a:p>
          <a:p>
            <a:pPr indent="-146050" lvl="0" marL="209550" marR="0" rtl="0" algn="just">
              <a:lnSpc>
                <a:spcPct val="100000"/>
              </a:lnSpc>
              <a:spcBef>
                <a:spcPts val="800"/>
              </a:spcBef>
              <a:spcAft>
                <a:spcPts val="0"/>
              </a:spcAft>
              <a:buClr>
                <a:schemeClr val="dk1"/>
              </a:buClr>
              <a:buSzPts val="1700"/>
              <a:buFont typeface="Arial"/>
              <a:buChar char="•"/>
            </a:pPr>
            <a:r>
              <a:rPr b="1" i="1" lang="en-US" sz="1400" u="none" cap="none" strike="noStrike">
                <a:solidFill>
                  <a:schemeClr val="dk1"/>
                </a:solidFill>
                <a:latin typeface="Montserrat"/>
                <a:ea typeface="Montserrat"/>
                <a:cs typeface="Montserrat"/>
                <a:sym typeface="Montserrat"/>
              </a:rPr>
              <a:t>Reformatted Data</a:t>
            </a:r>
            <a:r>
              <a:rPr b="0" i="0" lang="en-US" sz="1400" u="none" cap="none" strike="noStrike">
                <a:solidFill>
                  <a:schemeClr val="dk1"/>
                </a:solidFill>
                <a:latin typeface="Montserrat"/>
                <a:ea typeface="Montserrat"/>
                <a:cs typeface="Montserrat"/>
                <a:sym typeface="Montserrat"/>
              </a:rPr>
              <a:t>: EO payload instrument data reformatted, archived and distributed to users in other formats still preserving the scientific content of the original products with different types of layout and coding; spacecraft telemetry data, auxiliary and ancillary data reformatted for different purposes or needs.</a:t>
            </a:r>
            <a:endParaRPr/>
          </a:p>
          <a:p>
            <a:pPr indent="-146050" lvl="0" marL="209550" marR="0" rtl="0" algn="just">
              <a:lnSpc>
                <a:spcPct val="100000"/>
              </a:lnSpc>
              <a:spcBef>
                <a:spcPts val="800"/>
              </a:spcBef>
              <a:spcAft>
                <a:spcPts val="0"/>
              </a:spcAft>
              <a:buClr>
                <a:schemeClr val="dk1"/>
              </a:buClr>
              <a:buSzPts val="1700"/>
              <a:buFont typeface="Arial"/>
              <a:buChar char="•"/>
            </a:pPr>
            <a:r>
              <a:rPr b="1" i="1" lang="en-US" sz="1400" u="none" cap="none" strike="noStrike">
                <a:solidFill>
                  <a:schemeClr val="dk1"/>
                </a:solidFill>
                <a:latin typeface="Montserrat"/>
                <a:ea typeface="Montserrat"/>
                <a:cs typeface="Montserrat"/>
                <a:sym typeface="Montserrat"/>
              </a:rPr>
              <a:t>Repackaged Data</a:t>
            </a:r>
            <a:r>
              <a:rPr b="0" i="0" lang="en-US" sz="1400" u="none" cap="none" strike="noStrike">
                <a:solidFill>
                  <a:schemeClr val="dk1"/>
                </a:solidFill>
                <a:latin typeface="Montserrat"/>
                <a:ea typeface="Montserrat"/>
                <a:cs typeface="Montserrat"/>
                <a:sym typeface="Montserrat"/>
              </a:rPr>
              <a:t>: EO payload instrument data repackaged to store additional information together with the data itself in a single package (e.g. in EO-SIP package containing together with the data, also associated metadata, browse images, browse metadata and quality report); spacecraft telemetry data, auxiliary and ancillary data repackaged for different purposes or needs.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idx="1" type="body"/>
          </p:nvPr>
        </p:nvSpPr>
        <p:spPr>
          <a:xfrm>
            <a:off x="66048" y="736312"/>
            <a:ext cx="8908270" cy="4082181"/>
          </a:xfrm>
          <a:prstGeom prst="rect">
            <a:avLst/>
          </a:prstGeom>
          <a:noFill/>
          <a:ln>
            <a:noFill/>
          </a:ln>
        </p:spPr>
        <p:txBody>
          <a:bodyPr anchorCtr="0" anchor="t" bIns="34275" lIns="68575" spcFirstLastPara="1" rIns="68575" wrap="square" tIns="34275">
            <a:noAutofit/>
          </a:bodyPr>
          <a:lstStyle/>
          <a:p>
            <a:pPr indent="0" lvl="0" marL="95250" rtl="0" algn="l">
              <a:lnSpc>
                <a:spcPct val="100000"/>
              </a:lnSpc>
              <a:spcBef>
                <a:spcPts val="800"/>
              </a:spcBef>
              <a:spcAft>
                <a:spcPts val="0"/>
              </a:spcAft>
              <a:buSzPts val="2100"/>
              <a:buNone/>
            </a:pPr>
            <a:r>
              <a:rPr b="1" lang="en-US" sz="1600"/>
              <a:t>Payload Raw Data</a:t>
            </a:r>
            <a:endParaRPr/>
          </a:p>
          <a:p>
            <a:pPr indent="-342900" lvl="0" marL="457200" rtl="0" algn="l">
              <a:lnSpc>
                <a:spcPct val="100000"/>
              </a:lnSpc>
              <a:spcBef>
                <a:spcPts val="800"/>
              </a:spcBef>
              <a:spcAft>
                <a:spcPts val="0"/>
              </a:spcAft>
              <a:buSzPts val="1800"/>
              <a:buFont typeface="Arial"/>
              <a:buChar char="•"/>
            </a:pPr>
            <a:r>
              <a:rPr lang="en-US" sz="1200"/>
              <a:t>Payload raw data shall be archived in </a:t>
            </a:r>
            <a:r>
              <a:rPr b="1" lang="en-US" sz="1200"/>
              <a:t>2 (two) copies in 2 (two) physical locations </a:t>
            </a:r>
            <a:r>
              <a:rPr lang="en-US" sz="1200"/>
              <a:t>distant at least 200 Km, using 2 (two) different archiving technologies.</a:t>
            </a:r>
            <a:endParaRPr/>
          </a:p>
          <a:p>
            <a:pPr indent="0" lvl="0" marL="95250" rtl="0" algn="l">
              <a:lnSpc>
                <a:spcPct val="100000"/>
              </a:lnSpc>
              <a:spcBef>
                <a:spcPts val="1400"/>
              </a:spcBef>
              <a:spcAft>
                <a:spcPts val="0"/>
              </a:spcAft>
              <a:buSzPts val="2100"/>
              <a:buNone/>
            </a:pPr>
            <a:r>
              <a:rPr b="1" lang="en-US" sz="1600"/>
              <a:t>Native Format Data: Payload L0, spacecraft telemetry, auxiliary and ancillary</a:t>
            </a:r>
            <a:endParaRPr/>
          </a:p>
          <a:p>
            <a:pPr indent="-342900" lvl="0" marL="457200" rtl="0" algn="l">
              <a:lnSpc>
                <a:spcPct val="100000"/>
              </a:lnSpc>
              <a:spcBef>
                <a:spcPts val="800"/>
              </a:spcBef>
              <a:spcAft>
                <a:spcPts val="0"/>
              </a:spcAft>
              <a:buSzPts val="1800"/>
              <a:buFont typeface="Arial"/>
              <a:buChar char="•"/>
            </a:pPr>
            <a:r>
              <a:rPr b="1" lang="en-US" sz="1200"/>
              <a:t>Current Baseline </a:t>
            </a:r>
            <a:r>
              <a:rPr lang="en-US" sz="1200"/>
              <a:t>of Master datasets shall be archived in </a:t>
            </a:r>
            <a:r>
              <a:rPr b="1" lang="en-US" sz="1200"/>
              <a:t>3 (three) copies in 3 (three) physical locations </a:t>
            </a:r>
            <a:r>
              <a:rPr lang="en-US" sz="1200"/>
              <a:t>distant at least 200 Km among them, and using 2 (two) different archiving technologies. If a corresponding repackaged dataset is available, the current baseline of Master datasets shall be archived in 2 (two) copies in 2 (two) physical locations</a:t>
            </a:r>
            <a:r>
              <a:rPr b="1" lang="en-US" sz="1200"/>
              <a:t> </a:t>
            </a:r>
            <a:r>
              <a:rPr lang="en-US" sz="1200"/>
              <a:t>distant at least 200 Km, using 2 (two) different archiving technologies.</a:t>
            </a:r>
            <a:endParaRPr/>
          </a:p>
          <a:p>
            <a:pPr indent="-342900" lvl="0" marL="457200" rtl="0" algn="l">
              <a:lnSpc>
                <a:spcPct val="100000"/>
              </a:lnSpc>
              <a:spcBef>
                <a:spcPts val="800"/>
              </a:spcBef>
              <a:spcAft>
                <a:spcPts val="0"/>
              </a:spcAft>
              <a:buSzPts val="1800"/>
              <a:buFont typeface="Arial"/>
              <a:buChar char="•"/>
            </a:pPr>
            <a:r>
              <a:rPr b="1" lang="en-US" sz="1200"/>
              <a:t>Previous Baseline </a:t>
            </a:r>
            <a:r>
              <a:rPr lang="en-US" sz="1200"/>
              <a:t>of Master datasets, if existing, shall be archived in </a:t>
            </a:r>
            <a:r>
              <a:rPr b="1" lang="en-US" sz="1200"/>
              <a:t>2 (two) copies </a:t>
            </a:r>
            <a:r>
              <a:rPr lang="en-US" sz="1200"/>
              <a:t>in 1 (one) or more physical locations, using 2 (two) different archiving technologies.</a:t>
            </a:r>
            <a:endParaRPr/>
          </a:p>
          <a:p>
            <a:pPr indent="0" lvl="0" marL="95250" rtl="0" algn="l">
              <a:lnSpc>
                <a:spcPct val="100000"/>
              </a:lnSpc>
              <a:spcBef>
                <a:spcPts val="1400"/>
              </a:spcBef>
              <a:spcAft>
                <a:spcPts val="0"/>
              </a:spcAft>
              <a:buSzPts val="2100"/>
              <a:buNone/>
            </a:pPr>
            <a:r>
              <a:rPr b="1" lang="en-US" sz="1600"/>
              <a:t>Reformatted and/or Repackaged Data: Payload L0, spacecraft telemetry, auxiliary and ancillary</a:t>
            </a:r>
            <a:endParaRPr/>
          </a:p>
          <a:p>
            <a:pPr indent="-342900" lvl="0" marL="457200" rtl="0" algn="l">
              <a:lnSpc>
                <a:spcPct val="100000"/>
              </a:lnSpc>
              <a:spcBef>
                <a:spcPts val="800"/>
              </a:spcBef>
              <a:spcAft>
                <a:spcPts val="600"/>
              </a:spcAft>
              <a:buSzPts val="1800"/>
              <a:buFont typeface="Arial"/>
              <a:buChar char="•"/>
            </a:pPr>
            <a:r>
              <a:rPr b="1" lang="en-US" sz="1200"/>
              <a:t>Current Baseline </a:t>
            </a:r>
            <a:r>
              <a:rPr lang="en-US" sz="1200"/>
              <a:t>of bulk reformatted  datasets, if existing, shall be archived in </a:t>
            </a:r>
            <a:r>
              <a:rPr b="1" lang="en-US" sz="1200"/>
              <a:t>2 (two) copies </a:t>
            </a:r>
            <a:r>
              <a:rPr lang="en-US" sz="1200"/>
              <a:t>in 1 (one) or more physical locations, using 2 (two) different archiving technologies.</a:t>
            </a:r>
            <a:endParaRPr/>
          </a:p>
        </p:txBody>
      </p:sp>
      <p:sp>
        <p:nvSpPr>
          <p:cNvPr id="93" name="Google Shape;93;p7"/>
          <p:cNvSpPr txBox="1"/>
          <p:nvPr>
            <p:ph type="title"/>
          </p:nvPr>
        </p:nvSpPr>
        <p:spPr>
          <a:xfrm>
            <a:off x="132035" y="204244"/>
            <a:ext cx="7855109"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Archiving Policy (1/2)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idx="1" type="body"/>
          </p:nvPr>
        </p:nvSpPr>
        <p:spPr>
          <a:xfrm>
            <a:off x="76375" y="793445"/>
            <a:ext cx="8936551" cy="4097592"/>
          </a:xfrm>
          <a:prstGeom prst="rect">
            <a:avLst/>
          </a:prstGeom>
          <a:noFill/>
          <a:ln>
            <a:noFill/>
          </a:ln>
        </p:spPr>
        <p:txBody>
          <a:bodyPr anchorCtr="0" anchor="t" bIns="34275" lIns="68575" spcFirstLastPara="1" rIns="68575" wrap="square" tIns="34275">
            <a:noAutofit/>
          </a:bodyPr>
          <a:lstStyle/>
          <a:p>
            <a:pPr indent="0" lvl="0" marL="95250" rtl="0" algn="l">
              <a:lnSpc>
                <a:spcPct val="100000"/>
              </a:lnSpc>
              <a:spcBef>
                <a:spcPts val="800"/>
              </a:spcBef>
              <a:spcAft>
                <a:spcPts val="0"/>
              </a:spcAft>
              <a:buSzPts val="2100"/>
              <a:buNone/>
            </a:pPr>
            <a:r>
              <a:rPr b="1" lang="en-US" sz="1600"/>
              <a:t>Native Format Payload Higher-level data (e.g. Level-1/Level-2 bulk reprocessed)</a:t>
            </a:r>
            <a:endParaRPr/>
          </a:p>
          <a:p>
            <a:pPr indent="-323850" lvl="0" marL="457200" rtl="0" algn="l">
              <a:lnSpc>
                <a:spcPct val="100000"/>
              </a:lnSpc>
              <a:spcBef>
                <a:spcPts val="800"/>
              </a:spcBef>
              <a:spcAft>
                <a:spcPts val="0"/>
              </a:spcAft>
              <a:buSzPts val="1500"/>
              <a:buFont typeface="Arial"/>
              <a:buChar char="•"/>
            </a:pPr>
            <a:r>
              <a:rPr b="1" lang="en-US" sz="1200"/>
              <a:t>Current Baseline </a:t>
            </a:r>
            <a:r>
              <a:rPr lang="en-US" sz="1200"/>
              <a:t>of bulk processed/reprocessed and quality approved datasets shall be archived in </a:t>
            </a:r>
            <a:r>
              <a:rPr b="1" lang="en-US" sz="1200"/>
              <a:t>3 (three) copies </a:t>
            </a:r>
            <a:r>
              <a:rPr lang="en-US" sz="1200"/>
              <a:t>in 3 (three) different physical locations, distant at least 200 Km among them using at least 2 (two) different archiving technologies, </a:t>
            </a:r>
            <a:r>
              <a:rPr b="1" lang="en-US" sz="1200"/>
              <a:t>if reprocessing from previous level (e.g. Level-0) is not achievable anymore </a:t>
            </a:r>
            <a:r>
              <a:rPr lang="en-US" sz="1200"/>
              <a:t>for technical or cost reasons. If a </a:t>
            </a:r>
            <a:r>
              <a:rPr b="1" lang="en-US" sz="1200"/>
              <a:t>repackaged</a:t>
            </a:r>
            <a:r>
              <a:rPr lang="en-US" sz="1200"/>
              <a:t> corresponding dataset is available, the Current Baseline of bulk processed/reprocessed datasets shall be archived in 2 (two) copies in 2 (two) physical locations distant at least 200 Km, using 2 (two) different archiving technologies.</a:t>
            </a:r>
            <a:endParaRPr/>
          </a:p>
          <a:p>
            <a:pPr indent="-323850" lvl="0" marL="457200" rtl="0" algn="l">
              <a:lnSpc>
                <a:spcPct val="100000"/>
              </a:lnSpc>
              <a:spcBef>
                <a:spcPts val="800"/>
              </a:spcBef>
              <a:spcAft>
                <a:spcPts val="0"/>
              </a:spcAft>
              <a:buSzPts val="1500"/>
              <a:buFont typeface="Arial"/>
              <a:buChar char="•"/>
            </a:pPr>
            <a:r>
              <a:rPr b="1" lang="en-US" sz="1200"/>
              <a:t>Current Baseline </a:t>
            </a:r>
            <a:r>
              <a:rPr lang="en-US" sz="1200"/>
              <a:t>of bulk processed/reprocessed and quality approved datasets shall be archived in </a:t>
            </a:r>
            <a:r>
              <a:rPr b="1" lang="en-US" sz="1200"/>
              <a:t>2 (two) copies</a:t>
            </a:r>
            <a:r>
              <a:rPr lang="en-US" sz="1200"/>
              <a:t> in 1 (one) or more physical locations using 2 (two) different archiving technologies </a:t>
            </a:r>
            <a:r>
              <a:rPr b="1" lang="en-US" sz="1200"/>
              <a:t>if reprocessing </a:t>
            </a:r>
            <a:r>
              <a:rPr lang="en-US" sz="1200"/>
              <a:t>from previous level (e.g. Level-0) is demonstrated to be still </a:t>
            </a:r>
            <a:r>
              <a:rPr b="1" lang="en-US" sz="1200"/>
              <a:t>achievable</a:t>
            </a:r>
            <a:r>
              <a:rPr lang="en-US" sz="1200"/>
              <a:t> both at technical and cost level</a:t>
            </a:r>
            <a:endParaRPr/>
          </a:p>
          <a:p>
            <a:pPr indent="-323850" lvl="0" marL="457200" rtl="0" algn="l">
              <a:lnSpc>
                <a:spcPct val="100000"/>
              </a:lnSpc>
              <a:spcBef>
                <a:spcPts val="800"/>
              </a:spcBef>
              <a:spcAft>
                <a:spcPts val="0"/>
              </a:spcAft>
              <a:buSzPts val="1500"/>
              <a:buFont typeface="Arial"/>
              <a:buChar char="•"/>
            </a:pPr>
            <a:r>
              <a:rPr b="1" lang="en-US" sz="1200"/>
              <a:t>Previous Baseline </a:t>
            </a:r>
            <a:r>
              <a:rPr lang="en-US" sz="1200"/>
              <a:t>of bulk processed/reprocessed and quality approved datasets shall be archived in </a:t>
            </a:r>
            <a:r>
              <a:rPr b="1" lang="en-US" sz="1200"/>
              <a:t>2 (two) copies</a:t>
            </a:r>
            <a:r>
              <a:rPr lang="en-US" sz="1200"/>
              <a:t> in 1 (one) or more physical locations using 2 (two) different archiving technologies.</a:t>
            </a:r>
            <a:endParaRPr/>
          </a:p>
          <a:p>
            <a:pPr indent="-323850" lvl="0" marL="457200" rtl="0" algn="l">
              <a:lnSpc>
                <a:spcPct val="100000"/>
              </a:lnSpc>
              <a:spcBef>
                <a:spcPts val="800"/>
              </a:spcBef>
              <a:spcAft>
                <a:spcPts val="0"/>
              </a:spcAft>
              <a:buSzPts val="1500"/>
              <a:buFont typeface="Arial"/>
              <a:buChar char="•"/>
            </a:pPr>
            <a:r>
              <a:rPr lang="en-US" sz="1200"/>
              <a:t>Higher-level products generated </a:t>
            </a:r>
            <a:r>
              <a:rPr b="1" lang="en-US" sz="1200"/>
              <a:t>on-demand</a:t>
            </a:r>
            <a:r>
              <a:rPr lang="en-US" sz="1200"/>
              <a:t> shall </a:t>
            </a:r>
            <a:r>
              <a:rPr b="1" lang="en-US" sz="1200"/>
              <a:t>not be permanently archived </a:t>
            </a:r>
            <a:r>
              <a:rPr lang="en-US" sz="1200"/>
              <a:t>(e.g. on-the-fly production).</a:t>
            </a:r>
            <a:endParaRPr/>
          </a:p>
          <a:p>
            <a:pPr indent="0" lvl="0" marL="95250" rtl="0" algn="l">
              <a:lnSpc>
                <a:spcPct val="100000"/>
              </a:lnSpc>
              <a:spcBef>
                <a:spcPts val="1400"/>
              </a:spcBef>
              <a:spcAft>
                <a:spcPts val="0"/>
              </a:spcAft>
              <a:buSzPts val="2100"/>
              <a:buNone/>
            </a:pPr>
            <a:r>
              <a:rPr b="1" lang="en-US" sz="1600"/>
              <a:t>Reformatted and/or Repackaged Payload Higher-level Data</a:t>
            </a:r>
            <a:endParaRPr/>
          </a:p>
          <a:p>
            <a:pPr indent="-323850" lvl="0" marL="457200" rtl="0" algn="l">
              <a:lnSpc>
                <a:spcPct val="100000"/>
              </a:lnSpc>
              <a:spcBef>
                <a:spcPts val="800"/>
              </a:spcBef>
              <a:spcAft>
                <a:spcPts val="0"/>
              </a:spcAft>
              <a:buSzPts val="1500"/>
              <a:buFont typeface="Arial"/>
              <a:buChar char="•"/>
            </a:pPr>
            <a:r>
              <a:rPr b="1" lang="en-US" sz="1200"/>
              <a:t>Current Baseline </a:t>
            </a:r>
            <a:r>
              <a:rPr lang="en-US" sz="1200"/>
              <a:t>of bulk reformatted and/or repackaged and quality controlled datasets, if existing, shall be archived in </a:t>
            </a:r>
            <a:r>
              <a:rPr b="1" lang="en-US" sz="1200"/>
              <a:t>2 (two) copies </a:t>
            </a:r>
            <a:r>
              <a:rPr lang="en-US" sz="1200"/>
              <a:t>in 1 (one) or more physical locations, using 2 (two) different archiving technologies.</a:t>
            </a:r>
            <a:endParaRPr/>
          </a:p>
          <a:p>
            <a:pPr indent="-228600" lvl="0" marL="457200" rtl="0" algn="l">
              <a:lnSpc>
                <a:spcPct val="100000"/>
              </a:lnSpc>
              <a:spcBef>
                <a:spcPts val="800"/>
              </a:spcBef>
              <a:spcAft>
                <a:spcPts val="0"/>
              </a:spcAft>
              <a:buSzPts val="2100"/>
              <a:buFont typeface="Arial"/>
              <a:buNone/>
            </a:pPr>
            <a:r>
              <a:t/>
            </a:r>
            <a:endParaRPr sz="1000"/>
          </a:p>
          <a:p>
            <a:pPr indent="0" lvl="0" marL="95250" rtl="0" algn="l">
              <a:lnSpc>
                <a:spcPct val="150000"/>
              </a:lnSpc>
              <a:spcBef>
                <a:spcPts val="800"/>
              </a:spcBef>
              <a:spcAft>
                <a:spcPts val="0"/>
              </a:spcAft>
              <a:buSzPts val="2100"/>
              <a:buNone/>
            </a:pPr>
            <a:r>
              <a:t/>
            </a:r>
            <a:endParaRPr sz="1000"/>
          </a:p>
        </p:txBody>
      </p:sp>
      <p:sp>
        <p:nvSpPr>
          <p:cNvPr id="99" name="Google Shape;99;p8"/>
          <p:cNvSpPr txBox="1"/>
          <p:nvPr>
            <p:ph type="title"/>
          </p:nvPr>
        </p:nvSpPr>
        <p:spPr>
          <a:xfrm>
            <a:off x="124083" y="172437"/>
            <a:ext cx="7855109"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Archiving Policy (2/2)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ph idx="1" type="body"/>
          </p:nvPr>
        </p:nvSpPr>
        <p:spPr>
          <a:xfrm>
            <a:off x="0" y="871694"/>
            <a:ext cx="9011964" cy="3835478"/>
          </a:xfrm>
          <a:prstGeom prst="rect">
            <a:avLst/>
          </a:prstGeom>
          <a:noFill/>
          <a:ln>
            <a:noFill/>
          </a:ln>
        </p:spPr>
        <p:txBody>
          <a:bodyPr anchorCtr="0" anchor="t" bIns="34275" lIns="68575" spcFirstLastPara="1" rIns="68575" wrap="square" tIns="34275">
            <a:noAutofit/>
          </a:bodyPr>
          <a:lstStyle/>
          <a:p>
            <a:pPr indent="-361950" lvl="0" marL="457200" rtl="0" algn="just">
              <a:lnSpc>
                <a:spcPct val="100000"/>
              </a:lnSpc>
              <a:spcBef>
                <a:spcPts val="800"/>
              </a:spcBef>
              <a:spcAft>
                <a:spcPts val="0"/>
              </a:spcAft>
              <a:buSzPts val="2100"/>
              <a:buFont typeface="Arial"/>
              <a:buChar char="•"/>
            </a:pPr>
            <a:r>
              <a:rPr i="1" lang="en-US" sz="1400" u="sng"/>
              <a:t>Software, analysis tools and services data including relevant documentation</a:t>
            </a:r>
            <a:r>
              <a:rPr lang="en-US" sz="1400"/>
              <a:t> related to EO Space and Ground Segments Datasets shall be archived in at least </a:t>
            </a:r>
            <a:r>
              <a:rPr lang="en-US" sz="1400" u="sng"/>
              <a:t>3 (three) copies </a:t>
            </a:r>
            <a:r>
              <a:rPr lang="en-US" sz="1400"/>
              <a:t>in 2 (two) different locations distant at least 200 Km using 2 (two) different technologies. </a:t>
            </a:r>
            <a:endParaRPr/>
          </a:p>
          <a:p>
            <a:pPr indent="0" lvl="0" marL="95250" rtl="0" algn="l">
              <a:lnSpc>
                <a:spcPct val="100000"/>
              </a:lnSpc>
              <a:spcBef>
                <a:spcPts val="800"/>
              </a:spcBef>
              <a:spcAft>
                <a:spcPts val="0"/>
              </a:spcAft>
              <a:buSzPts val="2100"/>
              <a:buNone/>
            </a:pPr>
            <a:r>
              <a:rPr lang="en-US" sz="1100"/>
              <a:t>	Archived SGD related software and data analytics tools shall contain all elements needed to properly run them. 	As an example, instrument processing facilities shall contain processors, orchestrators and any required software 	and configuration file (e.g., Task Tables) to properly set up the processing environment. Ready to run 	preconfigured processing environment (e.g., based on containerized SW) is to be preferred.  </a:t>
            </a:r>
            <a:endParaRPr sz="1100"/>
          </a:p>
          <a:p>
            <a:pPr indent="-361950" lvl="0" marL="457200" rtl="0" algn="just">
              <a:lnSpc>
                <a:spcPct val="100000"/>
              </a:lnSpc>
              <a:spcBef>
                <a:spcPts val="800"/>
              </a:spcBef>
              <a:spcAft>
                <a:spcPts val="0"/>
              </a:spcAft>
              <a:buSzPts val="2100"/>
              <a:buFont typeface="Arial"/>
              <a:buChar char="•"/>
            </a:pPr>
            <a:r>
              <a:rPr i="1" lang="en-US" sz="1400" u="sng"/>
              <a:t>Technical and Scientific Information</a:t>
            </a:r>
            <a:r>
              <a:rPr i="1" lang="en-US" sz="1400"/>
              <a:t> </a:t>
            </a:r>
            <a:r>
              <a:rPr lang="en-US" sz="1400"/>
              <a:t>related to EO Space and Ground Segments Datasets shall be archived in at least </a:t>
            </a:r>
            <a:r>
              <a:rPr lang="en-US" sz="1400" u="sng"/>
              <a:t>3 (three) copies </a:t>
            </a:r>
            <a:r>
              <a:rPr lang="en-US" sz="1400"/>
              <a:t>in 2 (two) different locations distant at least 200 Km using 2 (two) different technologies. </a:t>
            </a:r>
            <a:endParaRPr sz="1400"/>
          </a:p>
          <a:p>
            <a:pPr indent="-361950" lvl="0" marL="457200" rtl="0" algn="just">
              <a:lnSpc>
                <a:spcPct val="100000"/>
              </a:lnSpc>
              <a:spcBef>
                <a:spcPts val="800"/>
              </a:spcBef>
              <a:spcAft>
                <a:spcPts val="0"/>
              </a:spcAft>
              <a:buSzPts val="2100"/>
              <a:buFont typeface="Arial"/>
              <a:buChar char="•"/>
            </a:pPr>
            <a:r>
              <a:rPr i="1" lang="en-US" sz="1400" u="sng"/>
              <a:t>Metadata</a:t>
            </a:r>
            <a:r>
              <a:rPr i="1" lang="en-US" sz="1400"/>
              <a:t> describing the context, content and structure of the digital objects </a:t>
            </a:r>
            <a:r>
              <a:rPr lang="en-US" sz="1400"/>
              <a:t>composing Space and Ground Datasets Packages shall be archived in at least </a:t>
            </a:r>
            <a:r>
              <a:rPr lang="en-US" sz="1400" u="sng"/>
              <a:t>3 (three) copies</a:t>
            </a:r>
            <a:r>
              <a:rPr lang="en-US" sz="1400"/>
              <a:t> in 2 (two) different locations distant at least 200 Km using 2 (two) different technologies.</a:t>
            </a:r>
            <a:endParaRPr/>
          </a:p>
          <a:p>
            <a:pPr indent="-228600" lvl="0" marL="457200" rtl="0" algn="just">
              <a:lnSpc>
                <a:spcPct val="150000"/>
              </a:lnSpc>
              <a:spcBef>
                <a:spcPts val="800"/>
              </a:spcBef>
              <a:spcAft>
                <a:spcPts val="0"/>
              </a:spcAft>
              <a:buSzPts val="2100"/>
              <a:buFont typeface="Arial"/>
              <a:buNone/>
            </a:pPr>
            <a:r>
              <a:t/>
            </a:r>
            <a:endParaRPr sz="100"/>
          </a:p>
        </p:txBody>
      </p:sp>
      <p:sp>
        <p:nvSpPr>
          <p:cNvPr id="105" name="Google Shape;105;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000"/>
              <a:t>Software, analysis tools, data services, technical and scientific information and metadata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