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4"/>
  </p:notesMasterIdLst>
  <p:sldIdLst>
    <p:sldId id="256" r:id="rId2"/>
    <p:sldId id="547" r:id="rId3"/>
    <p:sldId id="557" r:id="rId4"/>
    <p:sldId id="567" r:id="rId5"/>
    <p:sldId id="568" r:id="rId6"/>
    <p:sldId id="571" r:id="rId7"/>
    <p:sldId id="546" r:id="rId8"/>
    <p:sldId id="570" r:id="rId9"/>
    <p:sldId id="569" r:id="rId10"/>
    <p:sldId id="298" r:id="rId11"/>
    <p:sldId id="332" r:id="rId12"/>
    <p:sldId id="54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henry, Ryan" userId="1ded93a3-44e0-45b7-8498-a32d3da27d44" providerId="ADAL" clId="{0C2BD9EF-8AE5-45A3-8781-04B5FF56FFDC}"/>
    <pc:docChg chg="undo custSel delSld modSld">
      <pc:chgData name="Longhenry, Ryan" userId="1ded93a3-44e0-45b7-8498-a32d3da27d44" providerId="ADAL" clId="{0C2BD9EF-8AE5-45A3-8781-04B5FF56FFDC}" dt="2024-10-16T17:27:50.942" v="92" actId="403"/>
      <pc:docMkLst>
        <pc:docMk/>
      </pc:docMkLst>
      <pc:sldChg chg="modSp mod">
        <pc:chgData name="Longhenry, Ryan" userId="1ded93a3-44e0-45b7-8498-a32d3da27d44" providerId="ADAL" clId="{0C2BD9EF-8AE5-45A3-8781-04B5FF56FFDC}" dt="2024-10-16T17:02:57.384" v="12" actId="20577"/>
        <pc:sldMkLst>
          <pc:docMk/>
          <pc:sldMk cId="0" sldId="298"/>
        </pc:sldMkLst>
        <pc:spChg chg="mod">
          <ac:chgData name="Longhenry, Ryan" userId="1ded93a3-44e0-45b7-8498-a32d3da27d44" providerId="ADAL" clId="{0C2BD9EF-8AE5-45A3-8781-04B5FF56FFDC}" dt="2024-10-16T17:02:57.384" v="12" actId="20577"/>
          <ac:spMkLst>
            <pc:docMk/>
            <pc:sldMk cId="0" sldId="298"/>
            <ac:spMk id="4" creationId="{DCEBABA4-F143-41DF-8E3B-5C50A6B6D7EE}"/>
          </ac:spMkLst>
        </pc:spChg>
      </pc:sldChg>
      <pc:sldChg chg="modSp mod">
        <pc:chgData name="Longhenry, Ryan" userId="1ded93a3-44e0-45b7-8498-a32d3da27d44" providerId="ADAL" clId="{0C2BD9EF-8AE5-45A3-8781-04B5FF56FFDC}" dt="2024-10-16T17:08:12.154" v="68" actId="404"/>
        <pc:sldMkLst>
          <pc:docMk/>
          <pc:sldMk cId="0" sldId="332"/>
        </pc:sldMkLst>
        <pc:spChg chg="mod">
          <ac:chgData name="Longhenry, Ryan" userId="1ded93a3-44e0-45b7-8498-a32d3da27d44" providerId="ADAL" clId="{0C2BD9EF-8AE5-45A3-8781-04B5FF56FFDC}" dt="2024-10-16T17:08:12.154" v="68" actId="404"/>
          <ac:spMkLst>
            <pc:docMk/>
            <pc:sldMk cId="0" sldId="332"/>
            <ac:spMk id="5" creationId="{12C3F1FD-1934-5ADF-BF39-B71B906FF510}"/>
          </ac:spMkLst>
        </pc:spChg>
      </pc:sldChg>
      <pc:sldChg chg="addSp modSp mod">
        <pc:chgData name="Longhenry, Ryan" userId="1ded93a3-44e0-45b7-8498-a32d3da27d44" providerId="ADAL" clId="{0C2BD9EF-8AE5-45A3-8781-04B5FF56FFDC}" dt="2024-10-16T17:24:35.728" v="73" actId="208"/>
        <pc:sldMkLst>
          <pc:docMk/>
          <pc:sldMk cId="3033576805" sldId="547"/>
        </pc:sldMkLst>
        <pc:spChg chg="add mod">
          <ac:chgData name="Longhenry, Ryan" userId="1ded93a3-44e0-45b7-8498-a32d3da27d44" providerId="ADAL" clId="{0C2BD9EF-8AE5-45A3-8781-04B5FF56FFDC}" dt="2024-10-16T17:24:35.728" v="73" actId="208"/>
          <ac:spMkLst>
            <pc:docMk/>
            <pc:sldMk cId="3033576805" sldId="547"/>
            <ac:spMk id="2" creationId="{7194CB8B-E441-1866-9343-1FFCF2B7ACE1}"/>
          </ac:spMkLst>
        </pc:spChg>
      </pc:sldChg>
      <pc:sldChg chg="addSp modSp mod">
        <pc:chgData name="Longhenry, Ryan" userId="1ded93a3-44e0-45b7-8498-a32d3da27d44" providerId="ADAL" clId="{0C2BD9EF-8AE5-45A3-8781-04B5FF56FFDC}" dt="2024-10-16T17:25:23.728" v="77" actId="208"/>
        <pc:sldMkLst>
          <pc:docMk/>
          <pc:sldMk cId="3661597118" sldId="557"/>
        </pc:sldMkLst>
        <pc:spChg chg="add mod">
          <ac:chgData name="Longhenry, Ryan" userId="1ded93a3-44e0-45b7-8498-a32d3da27d44" providerId="ADAL" clId="{0C2BD9EF-8AE5-45A3-8781-04B5FF56FFDC}" dt="2024-10-16T17:25:23.728" v="77" actId="208"/>
          <ac:spMkLst>
            <pc:docMk/>
            <pc:sldMk cId="3661597118" sldId="557"/>
            <ac:spMk id="2" creationId="{EBC5B781-B5A0-C5CB-8EF9-54BB0C958AFC}"/>
          </ac:spMkLst>
        </pc:spChg>
      </pc:sldChg>
      <pc:sldChg chg="del">
        <pc:chgData name="Longhenry, Ryan" userId="1ded93a3-44e0-45b7-8498-a32d3da27d44" providerId="ADAL" clId="{0C2BD9EF-8AE5-45A3-8781-04B5FF56FFDC}" dt="2024-10-16T17:07:56.381" v="64" actId="47"/>
        <pc:sldMkLst>
          <pc:docMk/>
          <pc:sldMk cId="63497157" sldId="566"/>
        </pc:sldMkLst>
      </pc:sldChg>
      <pc:sldChg chg="modSp mod">
        <pc:chgData name="Longhenry, Ryan" userId="1ded93a3-44e0-45b7-8498-a32d3da27d44" providerId="ADAL" clId="{0C2BD9EF-8AE5-45A3-8781-04B5FF56FFDC}" dt="2024-10-16T17:07:30.120" v="63" actId="27636"/>
        <pc:sldMkLst>
          <pc:docMk/>
          <pc:sldMk cId="2968698968" sldId="569"/>
        </pc:sldMkLst>
        <pc:spChg chg="mod">
          <ac:chgData name="Longhenry, Ryan" userId="1ded93a3-44e0-45b7-8498-a32d3da27d44" providerId="ADAL" clId="{0C2BD9EF-8AE5-45A3-8781-04B5FF56FFDC}" dt="2024-10-16T17:07:30.120" v="63" actId="27636"/>
          <ac:spMkLst>
            <pc:docMk/>
            <pc:sldMk cId="2968698968" sldId="569"/>
            <ac:spMk id="3" creationId="{10B9E920-8F9E-4E0A-BD98-5DF13884C1F6}"/>
          </ac:spMkLst>
        </pc:spChg>
        <pc:picChg chg="mod">
          <ac:chgData name="Longhenry, Ryan" userId="1ded93a3-44e0-45b7-8498-a32d3da27d44" providerId="ADAL" clId="{0C2BD9EF-8AE5-45A3-8781-04B5FF56FFDC}" dt="2024-10-16T17:06:59.097" v="56" actId="14100"/>
          <ac:picMkLst>
            <pc:docMk/>
            <pc:sldMk cId="2968698968" sldId="569"/>
            <ac:picMk id="8" creationId="{86FE9B1C-7FC8-3E2E-3E1F-B59A22667318}"/>
          </ac:picMkLst>
        </pc:picChg>
      </pc:sldChg>
      <pc:sldChg chg="modSp mod">
        <pc:chgData name="Longhenry, Ryan" userId="1ded93a3-44e0-45b7-8498-a32d3da27d44" providerId="ADAL" clId="{0C2BD9EF-8AE5-45A3-8781-04B5FF56FFDC}" dt="2024-10-16T17:27:50.942" v="92" actId="403"/>
        <pc:sldMkLst>
          <pc:docMk/>
          <pc:sldMk cId="2417403821" sldId="570"/>
        </pc:sldMkLst>
        <pc:spChg chg="mod">
          <ac:chgData name="Longhenry, Ryan" userId="1ded93a3-44e0-45b7-8498-a32d3da27d44" providerId="ADAL" clId="{0C2BD9EF-8AE5-45A3-8781-04B5FF56FFDC}" dt="2024-10-16T17:27:50.942" v="92" actId="403"/>
          <ac:spMkLst>
            <pc:docMk/>
            <pc:sldMk cId="2417403821" sldId="570"/>
            <ac:spMk id="3" creationId="{10B9E920-8F9E-4E0A-BD98-5DF13884C1F6}"/>
          </ac:spMkLst>
        </pc:spChg>
      </pc:sldChg>
      <pc:sldChg chg="modSp mod">
        <pc:chgData name="Longhenry, Ryan" userId="1ded93a3-44e0-45b7-8498-a32d3da27d44" providerId="ADAL" clId="{0C2BD9EF-8AE5-45A3-8781-04B5FF56FFDC}" dt="2024-10-16T17:26:27.412" v="87" actId="113"/>
        <pc:sldMkLst>
          <pc:docMk/>
          <pc:sldMk cId="2922791285" sldId="571"/>
        </pc:sldMkLst>
        <pc:spChg chg="mod">
          <ac:chgData name="Longhenry, Ryan" userId="1ded93a3-44e0-45b7-8498-a32d3da27d44" providerId="ADAL" clId="{0C2BD9EF-8AE5-45A3-8781-04B5FF56FFDC}" dt="2024-10-16T17:26:27.412" v="87" actId="113"/>
          <ac:spMkLst>
            <pc:docMk/>
            <pc:sldMk cId="2922791285" sldId="571"/>
            <ac:spMk id="3" creationId="{10B9E920-8F9E-4E0A-BD98-5DF13884C1F6}"/>
          </ac:spMkLst>
        </pc:spChg>
        <pc:picChg chg="mod">
          <ac:chgData name="Longhenry, Ryan" userId="1ded93a3-44e0-45b7-8498-a32d3da27d44" providerId="ADAL" clId="{0C2BD9EF-8AE5-45A3-8781-04B5FF56FFDC}" dt="2024-10-16T17:12:12.043" v="70" actId="14826"/>
          <ac:picMkLst>
            <pc:docMk/>
            <pc:sldMk cId="2922791285" sldId="571"/>
            <ac:picMk id="7" creationId="{71E3F78B-FE8C-C17E-4962-F9BCE7C8E9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047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D94F4EF-55A6-44CC-B806-1BCF25532B4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6B3DD981-0DC0-41B3-A9D4-64FA470BC9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54C7C97-A47A-460F-920E-145CA9F9179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5194C6FB-F826-4DED-A2D5-8E7847B74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rPr>
              <a:t>The Antarctic Flight Line Maps feature hand-drawn flight lines along with the frame numbers of aerial photographs taken during the flight. The flight lines are labeled with TMA numbers, which is a reference to the trimetrogon aerial (TMA) photography acquired by the U.S. Navy for use in topographic mapping. TMA photography is a system of cameras positioned to take left oblique, vertical, and right oblique images simultaneously. The images are taken along a single flight line with the oblique cameras pointed at a depression angle of 30°. Each of the three cameras has an angular field of view of 60°, which provides 180° horizon to horizon coverage when the images are placed side-by-side. Not all flights were equipped with oblique cameras, and equipment malfunctions limited the availability of complete sets of photography. Flight lines continue to be cataloged by TMA number even though missions flown after January 1975 acquired images with a single vertical camera.</a:t>
            </a:r>
          </a:p>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White With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D121C566-3222-9249-B634-978E98373E5A}"/>
              </a:ext>
            </a:extLst>
          </p:cNvPr>
          <p:cNvSpPr>
            <a:spLocks noGrp="1"/>
          </p:cNvSpPr>
          <p:nvPr>
            <p:ph type="body" sz="quarter" idx="11" hasCustomPrompt="1"/>
          </p:nvPr>
        </p:nvSpPr>
        <p:spPr>
          <a:xfrm>
            <a:off x="201613" y="220257"/>
            <a:ext cx="8675687" cy="372410"/>
          </a:xfrm>
          <a:prstGeom prst="rect">
            <a:avLst/>
          </a:prstGeom>
        </p:spPr>
        <p:txBody>
          <a:bodyPr lIns="0" tIns="0" rIns="0" bIns="0" anchor="t">
            <a:normAutofit/>
          </a:bodyPr>
          <a:lstStyle>
            <a:lvl1pPr marL="0" indent="0">
              <a:lnSpc>
                <a:spcPts val="2840"/>
              </a:lnSpc>
              <a:spcBef>
                <a:spcPts val="0"/>
              </a:spcBef>
              <a:buFontTx/>
              <a:buNone/>
              <a:defRPr sz="3000" b="1" i="0" baseline="0">
                <a:solidFill>
                  <a:schemeClr val="tx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a:t>
            </a:r>
          </a:p>
        </p:txBody>
      </p:sp>
      <p:sp>
        <p:nvSpPr>
          <p:cNvPr id="8" name="Text Placeholder 2">
            <a:extLst>
              <a:ext uri="{FF2B5EF4-FFF2-40B4-BE49-F238E27FC236}">
                <a16:creationId xmlns:a16="http://schemas.microsoft.com/office/drawing/2014/main" id="{DABA6385-8115-5246-8FF3-871FE473FB7C}"/>
              </a:ext>
            </a:extLst>
          </p:cNvPr>
          <p:cNvSpPr>
            <a:spLocks noGrp="1"/>
          </p:cNvSpPr>
          <p:nvPr>
            <p:ph type="body" sz="quarter" idx="10" hasCustomPrompt="1"/>
          </p:nvPr>
        </p:nvSpPr>
        <p:spPr>
          <a:xfrm>
            <a:off x="201420" y="842495"/>
            <a:ext cx="8675687" cy="3257550"/>
          </a:xfrm>
          <a:prstGeom prst="rect">
            <a:avLst/>
          </a:prstGeom>
        </p:spPr>
        <p:txBody>
          <a:bodyPr lIns="0" tIns="0" rIns="0" bIns="0">
            <a:norm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231775" indent="-230188">
              <a:buFont typeface="Wingdings" panose="05000000000000000000" pitchFamily="2" charset="2"/>
              <a:buChar char="§"/>
              <a:defRPr sz="1800" b="1">
                <a:solidFill>
                  <a:schemeClr val="tx1"/>
                </a:solidFill>
                <a:latin typeface="Arial" panose="020B0604020202020204" pitchFamily="34" charset="0"/>
                <a:cs typeface="Arial" panose="020B0604020202020204" pitchFamily="34" charset="0"/>
              </a:defRPr>
            </a:lvl2pPr>
            <a:lvl3pPr marL="457200" indent="-228600">
              <a:defRPr sz="1600" b="1">
                <a:solidFill>
                  <a:schemeClr val="tx1"/>
                </a:solidFill>
                <a:latin typeface="Arial" panose="020B0604020202020204" pitchFamily="34" charset="0"/>
                <a:cs typeface="Arial" panose="020B0604020202020204" pitchFamily="34" charset="0"/>
              </a:defRPr>
            </a:lvl3pPr>
            <a:lvl4pPr marL="688975" indent="-228600">
              <a:buFont typeface="Arial" panose="020B0604020202020204" pitchFamily="34" charset="0"/>
              <a:buChar char="•"/>
              <a:defRPr sz="1400" b="1">
                <a:solidFill>
                  <a:schemeClr val="tx1"/>
                </a:solidFill>
                <a:latin typeface="Arial" panose="020B0604020202020204" pitchFamily="34" charset="0"/>
                <a:cs typeface="Arial" panose="020B0604020202020204" pitchFamily="34" charset="0"/>
              </a:defRPr>
            </a:lvl4pPr>
            <a:lvl5pPr marL="968375" indent="-228600">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6A3A9E32-80A0-482D-948D-F3111BD630D7}"/>
              </a:ext>
            </a:extLst>
          </p:cNvPr>
          <p:cNvCxnSpPr/>
          <p:nvPr userDrawn="1"/>
        </p:nvCxnSpPr>
        <p:spPr>
          <a:xfrm>
            <a:off x="201420" y="697583"/>
            <a:ext cx="874487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5050EA2-8346-475F-9380-03E5108101AD}"/>
              </a:ext>
            </a:extLst>
          </p:cNvPr>
          <p:cNvSpPr txBox="1"/>
          <p:nvPr userDrawn="1"/>
        </p:nvSpPr>
        <p:spPr>
          <a:xfrm>
            <a:off x="8559796" y="4674483"/>
            <a:ext cx="450638" cy="307777"/>
          </a:xfrm>
          <a:prstGeom prst="rect">
            <a:avLst/>
          </a:prstGeom>
          <a:noFill/>
          <a:ln>
            <a:noFill/>
          </a:ln>
        </p:spPr>
        <p:txBody>
          <a:bodyPr wrap="square" rtlCol="0">
            <a:spAutoFit/>
          </a:bodyPr>
          <a:lstStyle/>
          <a:p>
            <a:pPr algn="r"/>
            <a:fld id="{03610961-D6F9-084D-B4EB-1F6333E61954}" type="slidenum">
              <a:rPr lang="en-US" sz="1400" smtClean="0">
                <a:solidFill>
                  <a:schemeClr val="bg1"/>
                </a:solidFill>
                <a:latin typeface="Arial" charset="0"/>
                <a:ea typeface="Arial" charset="0"/>
                <a:cs typeface="Arial" charset="0"/>
              </a:rPr>
              <a:pPr algn="r"/>
              <a:t>‹#›</a:t>
            </a:fld>
            <a:endParaRPr lang="en-US" sz="14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59329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7">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glovis.usgs.gov/" TargetMode="External"/><Relationship Id="rId2" Type="http://schemas.openxmlformats.org/officeDocument/2006/relationships/hyperlink" Target="https://www.usgs.gov/centers/eros/science/usgs-eros-archive-products-overview" TargetMode="External"/><Relationship Id="rId1" Type="http://schemas.openxmlformats.org/officeDocument/2006/relationships/slideLayout" Target="../slideLayouts/slideLayout3.xml"/><Relationship Id="rId4" Type="http://schemas.openxmlformats.org/officeDocument/2006/relationships/hyperlink" Target="https://earthexplorer.usg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30880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dirty="0"/>
              <a:t>USGS EROS Archiving Policy</a:t>
            </a:r>
            <a:endParaRPr dirty="0"/>
          </a:p>
        </p:txBody>
      </p:sp>
      <p:sp>
        <p:nvSpPr>
          <p:cNvPr id="56" name="Google Shape;56;p6"/>
          <p:cNvSpPr txBox="1"/>
          <p:nvPr/>
        </p:nvSpPr>
        <p:spPr>
          <a:xfrm>
            <a:off x="5181450" y="3511250"/>
            <a:ext cx="3962700"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Ryan Longhenry, USGS</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Agenda Item </a:t>
            </a:r>
            <a:r>
              <a:rPr lang="en-US" sz="1700" b="1" dirty="0">
                <a:solidFill>
                  <a:schemeClr val="accent1"/>
                </a:solidFill>
                <a:latin typeface="Montserrat"/>
                <a:ea typeface="Montserrat"/>
                <a:cs typeface="Montserrat"/>
                <a:sym typeface="Montserrat"/>
              </a:rPr>
              <a:t>2.6</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WGISS-58</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16-17 October 2024</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Sioux Falls, South Dakota, USA</a:t>
            </a:r>
            <a:endParaRPr sz="1700" b="1"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D0EDBE-D107-4EF4-99BB-1F011B57B4E7}"/>
              </a:ext>
            </a:extLst>
          </p:cNvPr>
          <p:cNvSpPr txBox="1">
            <a:spLocks noChangeArrowheads="1"/>
          </p:cNvSpPr>
          <p:nvPr/>
        </p:nvSpPr>
        <p:spPr>
          <a:xfrm>
            <a:off x="1314450" y="171450"/>
            <a:ext cx="6343650" cy="742950"/>
          </a:xfrm>
          <a:prstGeom prst="rect">
            <a:avLst/>
          </a:prstGeom>
        </p:spPr>
        <p:txBody>
          <a:bodyPr/>
          <a:lstStyle/>
          <a:p>
            <a:pPr>
              <a:defRPr/>
            </a:pPr>
            <a:endParaRPr lang="en-US" sz="2400" b="1" kern="0" dirty="0">
              <a:ea typeface="ＭＳ Ｐゴシック"/>
              <a:cs typeface="ＭＳ Ｐゴシック"/>
            </a:endParaRPr>
          </a:p>
        </p:txBody>
      </p:sp>
      <p:sp>
        <p:nvSpPr>
          <p:cNvPr id="4" name="Rectangle 3">
            <a:extLst>
              <a:ext uri="{FF2B5EF4-FFF2-40B4-BE49-F238E27FC236}">
                <a16:creationId xmlns:a16="http://schemas.microsoft.com/office/drawing/2014/main" id="{DCEBABA4-F143-41DF-8E3B-5C50A6B6D7EE}"/>
              </a:ext>
            </a:extLst>
          </p:cNvPr>
          <p:cNvSpPr txBox="1">
            <a:spLocks noChangeArrowheads="1"/>
          </p:cNvSpPr>
          <p:nvPr/>
        </p:nvSpPr>
        <p:spPr>
          <a:xfrm>
            <a:off x="1376362" y="828080"/>
            <a:ext cx="6453188" cy="1785938"/>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80000"/>
              </a:lnSpc>
              <a:buSzPct val="125000"/>
              <a:buFont typeface="Wingdings" pitchFamily="2" charset="2"/>
              <a:buChar char="§"/>
              <a:defRPr/>
            </a:pPr>
            <a:r>
              <a:rPr lang="en-US" sz="1350" dirty="0"/>
              <a:t>U.S. Geological Survey Photography	1937  - 1995</a:t>
            </a:r>
          </a:p>
          <a:p>
            <a:pPr>
              <a:lnSpc>
                <a:spcPct val="80000"/>
              </a:lnSpc>
              <a:buSzPct val="125000"/>
              <a:buFont typeface="Wingdings" pitchFamily="2" charset="2"/>
              <a:buChar char="§"/>
              <a:defRPr/>
            </a:pPr>
            <a:r>
              <a:rPr lang="en-US" sz="1350" dirty="0"/>
              <a:t>National High-Altitude Photography	1980  - 1989</a:t>
            </a:r>
          </a:p>
          <a:p>
            <a:pPr>
              <a:lnSpc>
                <a:spcPct val="80000"/>
              </a:lnSpc>
              <a:buSzPct val="125000"/>
              <a:buFont typeface="Wingdings" pitchFamily="2" charset="2"/>
              <a:buChar char="§"/>
              <a:defRPr/>
            </a:pPr>
            <a:r>
              <a:rPr lang="en-US" sz="1350" dirty="0"/>
              <a:t>National Aerial Photography Program	1987  - 2004</a:t>
            </a:r>
          </a:p>
          <a:p>
            <a:pPr>
              <a:lnSpc>
                <a:spcPct val="80000"/>
              </a:lnSpc>
              <a:buSzPct val="125000"/>
              <a:buFont typeface="Wingdings" pitchFamily="2" charset="2"/>
              <a:buChar char="§"/>
              <a:defRPr/>
            </a:pPr>
            <a:r>
              <a:rPr lang="en-US" sz="1350" dirty="0"/>
              <a:t>Space Acquired Photography	1969  - 1984</a:t>
            </a:r>
          </a:p>
          <a:p>
            <a:pPr>
              <a:lnSpc>
                <a:spcPct val="80000"/>
              </a:lnSpc>
              <a:buSzPct val="125000"/>
              <a:buFont typeface="Wingdings" pitchFamily="2" charset="2"/>
              <a:buChar char="§"/>
              <a:defRPr/>
            </a:pPr>
            <a:r>
              <a:rPr lang="en-US" sz="1350" dirty="0"/>
              <a:t>Other U.S. Federal Aerial Photography	1937  - 1999</a:t>
            </a:r>
          </a:p>
          <a:p>
            <a:pPr>
              <a:lnSpc>
                <a:spcPct val="80000"/>
              </a:lnSpc>
              <a:buSzPct val="125000"/>
              <a:buFont typeface="Wingdings" pitchFamily="2" charset="2"/>
              <a:buChar char="§"/>
              <a:defRPr/>
            </a:pPr>
            <a:r>
              <a:rPr lang="en-US" sz="1350" dirty="0"/>
              <a:t>Side-Looking Airborne Radar		1980  - 1994</a:t>
            </a:r>
          </a:p>
          <a:p>
            <a:pPr>
              <a:lnSpc>
                <a:spcPct val="80000"/>
              </a:lnSpc>
              <a:buSzPct val="125000"/>
              <a:buFont typeface="Wingdings" pitchFamily="2" charset="2"/>
              <a:buChar char="§"/>
              <a:defRPr/>
            </a:pPr>
            <a:r>
              <a:rPr lang="en-US" sz="1350" dirty="0"/>
              <a:t>High Resolution </a:t>
            </a:r>
            <a:r>
              <a:rPr lang="en-US" sz="1350" dirty="0" err="1"/>
              <a:t>Orthoimagery</a:t>
            </a:r>
            <a:r>
              <a:rPr lang="en-US" sz="1350" dirty="0"/>
              <a:t>	2003  -  Present</a:t>
            </a:r>
          </a:p>
          <a:p>
            <a:pPr>
              <a:lnSpc>
                <a:spcPct val="80000"/>
              </a:lnSpc>
              <a:buSzPct val="125000"/>
              <a:buFont typeface="Wingdings" pitchFamily="2" charset="2"/>
              <a:buChar char="§"/>
              <a:defRPr/>
            </a:pPr>
            <a:r>
              <a:rPr lang="en-US" sz="1350" dirty="0">
                <a:ea typeface="ＭＳ Ｐゴシック" charset="-128"/>
              </a:rPr>
              <a:t>Unmanned Aircraft Systems (UAS)	2008  -  Present</a:t>
            </a:r>
            <a:endParaRPr lang="en-US" sz="1200" dirty="0">
              <a:ea typeface="ＭＳ Ｐゴシック" charset="-128"/>
            </a:endParaRPr>
          </a:p>
          <a:p>
            <a:pPr>
              <a:lnSpc>
                <a:spcPct val="80000"/>
              </a:lnSpc>
              <a:buSzPct val="125000"/>
              <a:buFont typeface="Wingdings" charset="2"/>
              <a:buChar char="§"/>
              <a:defRPr/>
            </a:pPr>
            <a:r>
              <a:rPr lang="en-US" sz="1350" dirty="0">
                <a:ea typeface="ＭＳ Ｐゴシック" charset="-128"/>
              </a:rPr>
              <a:t> </a:t>
            </a:r>
          </a:p>
          <a:p>
            <a:pPr marL="0" indent="0">
              <a:lnSpc>
                <a:spcPct val="80000"/>
              </a:lnSpc>
              <a:buSzPct val="125000"/>
              <a:buNone/>
              <a:defRPr/>
            </a:pPr>
            <a:endParaRPr lang="en-US" sz="1200" dirty="0">
              <a:ea typeface="ＭＳ Ｐゴシック" charset="-128"/>
            </a:endParaRPr>
          </a:p>
          <a:p>
            <a:pPr>
              <a:lnSpc>
                <a:spcPct val="80000"/>
              </a:lnSpc>
              <a:buSzPct val="125000"/>
              <a:buFont typeface="Wingdings" charset="2"/>
              <a:buChar char="§"/>
              <a:defRPr/>
            </a:pPr>
            <a:endParaRPr lang="en-US" sz="1200" dirty="0">
              <a:ea typeface="ＭＳ Ｐゴシック" charset="-128"/>
            </a:endParaRPr>
          </a:p>
          <a:p>
            <a:pPr lvl="1">
              <a:lnSpc>
                <a:spcPct val="80000"/>
              </a:lnSpc>
              <a:buClr>
                <a:schemeClr val="tx1"/>
              </a:buClr>
              <a:buSzPct val="125000"/>
              <a:defRPr/>
            </a:pPr>
            <a:endParaRPr lang="en-US" sz="1500" dirty="0">
              <a:ea typeface="ＭＳ Ｐゴシック" charset="-128"/>
            </a:endParaRPr>
          </a:p>
        </p:txBody>
      </p:sp>
      <p:pic>
        <p:nvPicPr>
          <p:cNvPr id="10244" name="Picture 5">
            <a:extLst>
              <a:ext uri="{FF2B5EF4-FFF2-40B4-BE49-F238E27FC236}">
                <a16:creationId xmlns:a16="http://schemas.microsoft.com/office/drawing/2014/main" id="{DD5EB0C6-1EC0-428D-BB7A-B3BE4B5E5CA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489473" y="2530078"/>
            <a:ext cx="1882378" cy="175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5" name="Picture 6">
            <a:extLst>
              <a:ext uri="{FF2B5EF4-FFF2-40B4-BE49-F238E27FC236}">
                <a16:creationId xmlns:a16="http://schemas.microsoft.com/office/drawing/2014/main" id="{7721AA24-96F9-4193-9486-849BCE28D3E9}"/>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3771900" y="2527698"/>
            <a:ext cx="1828800" cy="17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6" name="Picture 7">
            <a:extLst>
              <a:ext uri="{FF2B5EF4-FFF2-40B4-BE49-F238E27FC236}">
                <a16:creationId xmlns:a16="http://schemas.microsoft.com/office/drawing/2014/main" id="{D25C873A-594D-4C57-B5CF-A492C03AA74A}"/>
              </a:ext>
            </a:extLst>
          </p:cNvPr>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5943600" y="2493170"/>
            <a:ext cx="1710929"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itle 6">
            <a:extLst>
              <a:ext uri="{FF2B5EF4-FFF2-40B4-BE49-F238E27FC236}">
                <a16:creationId xmlns:a16="http://schemas.microsoft.com/office/drawing/2014/main" id="{B6A2892B-5DE9-308D-C1EA-3860F44B89C7}"/>
              </a:ext>
            </a:extLst>
          </p:cNvPr>
          <p:cNvSpPr>
            <a:spLocks noGrp="1"/>
          </p:cNvSpPr>
          <p:nvPr>
            <p:ph type="title"/>
          </p:nvPr>
        </p:nvSpPr>
        <p:spPr/>
        <p:txBody>
          <a:bodyPr/>
          <a:lstStyle/>
          <a:p>
            <a:r>
              <a:rPr lang="en-US" sz="2400" dirty="0">
                <a:solidFill>
                  <a:schemeClr val="bg1"/>
                </a:solidFill>
              </a:rPr>
              <a:t>Aerial Photography Dataset Collections</a:t>
            </a:r>
            <a:br>
              <a:rPr lang="en-US" sz="2400" dirty="0">
                <a:solidFill>
                  <a:schemeClr val="bg1"/>
                </a:solidFill>
              </a:rPr>
            </a:b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31CB3656-2FEF-4A9F-9811-DFCDEB241B58}"/>
              </a:ext>
            </a:extLst>
          </p:cNvPr>
          <p:cNvSpPr>
            <a:spLocks noChangeArrowheads="1"/>
          </p:cNvSpPr>
          <p:nvPr/>
        </p:nvSpPr>
        <p:spPr bwMode="auto">
          <a:xfrm>
            <a:off x="1257300" y="114300"/>
            <a:ext cx="6743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defTabSz="685800" eaLnBrk="1" hangingPunct="1">
              <a:spcBef>
                <a:spcPct val="0"/>
              </a:spcBef>
              <a:buNone/>
            </a:pPr>
            <a:endParaRPr lang="en-US" altLang="en-US" dirty="0">
              <a:solidFill>
                <a:prstClr val="black"/>
              </a:solidFill>
              <a:latin typeface="Arial" panose="020B0604020202020204" pitchFamily="34" charset="0"/>
            </a:endParaRPr>
          </a:p>
        </p:txBody>
      </p:sp>
      <p:sp>
        <p:nvSpPr>
          <p:cNvPr id="20483" name="Rectangle 12">
            <a:extLst>
              <a:ext uri="{FF2B5EF4-FFF2-40B4-BE49-F238E27FC236}">
                <a16:creationId xmlns:a16="http://schemas.microsoft.com/office/drawing/2014/main" id="{F41A5FD8-44CB-49F5-9E13-36EC5CE110A1}"/>
              </a:ext>
            </a:extLst>
          </p:cNvPr>
          <p:cNvSpPr>
            <a:spLocks noChangeArrowheads="1"/>
          </p:cNvSpPr>
          <p:nvPr/>
        </p:nvSpPr>
        <p:spPr bwMode="auto">
          <a:xfrm>
            <a:off x="1371600" y="798467"/>
            <a:ext cx="6629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342900" indent="-342900"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Declass 1 (Corona) </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Declass 2 (KH-7, KH-9)</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Declass 3 (KH-9)</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SPOT Pan/Multispectral</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SPOT Data Buy</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Landsat MSS</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Landsat Thematic Mapper</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Landsat 7 ETM+</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Landsat 8 OLI</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Landsat 9 OLI/TIRS</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AVHRR LAC/HRPT</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EO-1		</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SIR-C	</a:t>
            </a: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Commercial Data Purchases  </a:t>
            </a:r>
          </a:p>
          <a:p>
            <a:pPr marL="257175" indent="-257175" defTabSz="685800" eaLnBrk="1" hangingPunct="1">
              <a:lnSpc>
                <a:spcPct val="90000"/>
              </a:lnSpc>
              <a:buSzPct val="125000"/>
              <a:buFont typeface="Wingdings" panose="05000000000000000000" pitchFamily="2" charset="2"/>
              <a:buChar char="§"/>
            </a:pPr>
            <a:r>
              <a:rPr lang="en-US" altLang="en-US" sz="1200" dirty="0" err="1">
                <a:solidFill>
                  <a:prstClr val="black"/>
                </a:solidFill>
                <a:latin typeface="Arial" panose="020B0604020202020204" pitchFamily="34" charset="0"/>
                <a:ea typeface="MS PGothic" panose="020B0600070205080204" pitchFamily="34" charset="-128"/>
              </a:rPr>
              <a:t>Orbview</a:t>
            </a:r>
            <a:endParaRPr lang="en-US" altLang="en-US" sz="1200" dirty="0">
              <a:solidFill>
                <a:prstClr val="black"/>
              </a:solidFill>
              <a:latin typeface="Arial" panose="020B0604020202020204" pitchFamily="34" charset="0"/>
              <a:ea typeface="MS PGothic" panose="020B0600070205080204" pitchFamily="34" charset="-128"/>
            </a:endParaRPr>
          </a:p>
          <a:p>
            <a:pPr marL="257175" indent="-257175" defTabSz="685800" eaLnBrk="1" hangingPunct="1">
              <a:lnSpc>
                <a:spcPct val="90000"/>
              </a:lnSpc>
              <a:buSzPct val="125000"/>
              <a:buFont typeface="Wingdings" panose="05000000000000000000" pitchFamily="2" charset="2"/>
              <a:buChar char="§"/>
            </a:pPr>
            <a:r>
              <a:rPr lang="en-US" altLang="en-US" sz="1200" dirty="0">
                <a:solidFill>
                  <a:prstClr val="black"/>
                </a:solidFill>
                <a:latin typeface="Arial" panose="020B0604020202020204" pitchFamily="34" charset="0"/>
                <a:ea typeface="MS PGothic" panose="020B0600070205080204" pitchFamily="34" charset="-128"/>
              </a:rPr>
              <a:t>ResourceSat-2</a:t>
            </a:r>
          </a:p>
          <a:p>
            <a:pPr marL="257175" indent="-257175" defTabSz="685800" eaLnBrk="1" hangingPunct="1">
              <a:lnSpc>
                <a:spcPct val="90000"/>
              </a:lnSpc>
              <a:buSzPct val="125000"/>
              <a:buNone/>
            </a:pPr>
            <a:endParaRPr lang="en-US" altLang="en-US" sz="1200" dirty="0">
              <a:solidFill>
                <a:prstClr val="black"/>
              </a:solidFill>
              <a:latin typeface="Arial" panose="020B0604020202020204" pitchFamily="34" charset="0"/>
              <a:ea typeface="MS PGothic" panose="020B0600070205080204" pitchFamily="34" charset="-128"/>
            </a:endParaRPr>
          </a:p>
        </p:txBody>
      </p:sp>
      <p:pic>
        <p:nvPicPr>
          <p:cNvPr id="20484" name="Picture 15">
            <a:extLst>
              <a:ext uri="{FF2B5EF4-FFF2-40B4-BE49-F238E27FC236}">
                <a16:creationId xmlns:a16="http://schemas.microsoft.com/office/drawing/2014/main" id="{8E63853E-ABA9-40FB-829D-FB5F448D448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914400"/>
            <a:ext cx="18383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a:extLst>
              <a:ext uri="{FF2B5EF4-FFF2-40B4-BE49-F238E27FC236}">
                <a16:creationId xmlns:a16="http://schemas.microsoft.com/office/drawing/2014/main" id="{DB9C53E5-4E2A-40EF-AACA-737100A22EB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1" y="1428750"/>
            <a:ext cx="187523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a:extLst>
              <a:ext uri="{FF2B5EF4-FFF2-40B4-BE49-F238E27FC236}">
                <a16:creationId xmlns:a16="http://schemas.microsoft.com/office/drawing/2014/main" id="{94DF0DB5-6125-4E31-91A2-C31FBC75F40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494" y="2496742"/>
            <a:ext cx="1838325" cy="169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2C3F1FD-1934-5ADF-BF39-B71B906FF510}"/>
              </a:ext>
            </a:extLst>
          </p:cNvPr>
          <p:cNvSpPr>
            <a:spLocks noGrp="1"/>
          </p:cNvSpPr>
          <p:nvPr>
            <p:ph type="title"/>
          </p:nvPr>
        </p:nvSpPr>
        <p:spPr/>
        <p:txBody>
          <a:bodyPr/>
          <a:lstStyle/>
          <a:p>
            <a:r>
              <a:rPr lang="en-US" sz="2800" b="1" kern="0" dirty="0">
                <a:solidFill>
                  <a:schemeClr val="bg1"/>
                </a:solidFill>
                <a:ea typeface="ＭＳ Ｐゴシック"/>
                <a:cs typeface="ＭＳ Ｐゴシック"/>
              </a:rPr>
              <a:t>Satellite Dataset Collections</a:t>
            </a:r>
            <a:br>
              <a:rPr lang="en-US" sz="2800" b="1" kern="0" dirty="0">
                <a:solidFill>
                  <a:schemeClr val="bg1"/>
                </a:solidFill>
                <a:ea typeface="ＭＳ Ｐゴシック"/>
                <a:cs typeface="ＭＳ Ｐゴシック"/>
              </a:rPr>
            </a:b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3F43BB-159F-A7D3-B009-1EBAAB28991B}"/>
              </a:ext>
            </a:extLst>
          </p:cNvPr>
          <p:cNvSpPr>
            <a:spLocks noGrp="1"/>
          </p:cNvSpPr>
          <p:nvPr>
            <p:ph type="title"/>
          </p:nvPr>
        </p:nvSpPr>
        <p:spPr/>
        <p:txBody>
          <a:bodyPr/>
          <a:lstStyle/>
          <a:p>
            <a:r>
              <a:rPr lang="en-US" dirty="0">
                <a:solidFill>
                  <a:schemeClr val="bg1"/>
                </a:solidFill>
              </a:rPr>
              <a:t>Thank you!</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385929EA-C4A1-4F68-B890-41E639D23E6C}"/>
              </a:ext>
            </a:extLst>
          </p:cNvPr>
          <p:cNvSpPr>
            <a:spLocks noGrp="1"/>
          </p:cNvSpPr>
          <p:nvPr>
            <p:ph type="body" sz="quarter" idx="4294967295"/>
          </p:nvPr>
        </p:nvSpPr>
        <p:spPr>
          <a:xfrm>
            <a:off x="0" y="842963"/>
            <a:ext cx="8675688" cy="3563937"/>
          </a:xfrm>
          <a:prstGeom prst="rect">
            <a:avLst/>
          </a:prstGeom>
        </p:spPr>
        <p:txBody>
          <a:bodyPr>
            <a:normAutofit fontScale="92500" lnSpcReduction="20000"/>
          </a:bodyPr>
          <a:lstStyle/>
          <a:p>
            <a:endParaRPr lang="en-US" sz="2400" dirty="0"/>
          </a:p>
          <a:p>
            <a:endParaRPr lang="en-US" sz="2400" dirty="0"/>
          </a:p>
          <a:p>
            <a:r>
              <a:rPr lang="en-US" sz="3300" dirty="0"/>
              <a:t>QUESTIONS?</a:t>
            </a:r>
          </a:p>
          <a:p>
            <a:endParaRPr lang="en-US" sz="3300" dirty="0"/>
          </a:p>
          <a:p>
            <a:r>
              <a:rPr lang="en-US" sz="1800" dirty="0"/>
              <a:t>Ryan Longhenry</a:t>
            </a:r>
          </a:p>
          <a:p>
            <a:r>
              <a:rPr lang="en-US" sz="1800" dirty="0"/>
              <a:t>rlonghenry@usgs.gov</a:t>
            </a:r>
          </a:p>
          <a:p>
            <a:endParaRPr lang="en-US" sz="1800" dirty="0"/>
          </a:p>
          <a:p>
            <a:r>
              <a:rPr lang="en-US" b="0" i="1" u="sng" dirty="0"/>
              <a:t>Reference Information</a:t>
            </a:r>
          </a:p>
          <a:p>
            <a:endParaRPr lang="en-US" sz="1800" b="0" i="1" dirty="0"/>
          </a:p>
          <a:p>
            <a:r>
              <a:rPr lang="en-US" sz="1800" b="0" i="1" dirty="0"/>
              <a:t>Dataset Overview</a:t>
            </a:r>
          </a:p>
          <a:p>
            <a:pPr lvl="2"/>
            <a:r>
              <a:rPr lang="en-US" b="0" i="1" dirty="0">
                <a:hlinkClick r:id="rId2"/>
              </a:rPr>
              <a:t>https://www.usgs.gov/centers/eros/science/usgs-eros-archive-products-overview</a:t>
            </a:r>
            <a:endParaRPr lang="en-US" b="0" i="1" dirty="0"/>
          </a:p>
          <a:p>
            <a:pPr marL="1587" lvl="1" indent="0">
              <a:buNone/>
            </a:pPr>
            <a:endParaRPr lang="en-US" b="0" i="1" dirty="0"/>
          </a:p>
          <a:p>
            <a:pPr marL="1587" lvl="1" indent="0">
              <a:buNone/>
            </a:pPr>
            <a:r>
              <a:rPr lang="en-US" sz="1800" b="0" i="1" dirty="0"/>
              <a:t>Data Access</a:t>
            </a:r>
          </a:p>
          <a:p>
            <a:pPr marL="512762" lvl="2" indent="-285750"/>
            <a:r>
              <a:rPr lang="en-US" b="0" i="1" dirty="0" err="1"/>
              <a:t>GloVis</a:t>
            </a:r>
            <a:r>
              <a:rPr lang="en-US" b="0" i="1" dirty="0"/>
              <a:t> </a:t>
            </a:r>
            <a:r>
              <a:rPr lang="en-US" b="0" i="1" dirty="0">
                <a:hlinkClick r:id="rId3"/>
              </a:rPr>
              <a:t>https://glovis.usgs.gov/</a:t>
            </a:r>
            <a:endParaRPr lang="en-US" b="0" i="1" dirty="0"/>
          </a:p>
          <a:p>
            <a:pPr marL="512762" lvl="2" indent="-285750"/>
            <a:r>
              <a:rPr lang="en-US" b="0" i="1" dirty="0"/>
              <a:t>Earth Explorer </a:t>
            </a:r>
            <a:r>
              <a:rPr lang="en-US" b="0" i="1" dirty="0">
                <a:hlinkClick r:id="rId4"/>
              </a:rPr>
              <a:t>https://earthexplorer.usgs.gov/</a:t>
            </a:r>
            <a:endParaRPr lang="en-US" b="0" i="1" dirty="0"/>
          </a:p>
          <a:p>
            <a:pPr lvl="1" indent="0">
              <a:buNone/>
            </a:pPr>
            <a:endParaRPr lang="en-US" sz="1600" dirty="0"/>
          </a:p>
          <a:p>
            <a:pPr marL="744537" lvl="3" indent="-285750"/>
            <a:endParaRPr lang="en-US" dirty="0"/>
          </a:p>
        </p:txBody>
      </p:sp>
    </p:spTree>
    <p:extLst>
      <p:ext uri="{BB962C8B-B14F-4D97-AF65-F5344CB8AC3E}">
        <p14:creationId xmlns:p14="http://schemas.microsoft.com/office/powerpoint/2010/main" val="237655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CCFA8-F011-B12C-1655-80E569BAF1A6}"/>
              </a:ext>
            </a:extLst>
          </p:cNvPr>
          <p:cNvSpPr>
            <a:spLocks noGrp="1"/>
          </p:cNvSpPr>
          <p:nvPr>
            <p:ph type="title"/>
          </p:nvPr>
        </p:nvSpPr>
        <p:spPr/>
        <p:txBody>
          <a:bodyPr/>
          <a:lstStyle/>
          <a:p>
            <a:r>
              <a:rPr lang="en-US" sz="3200" dirty="0">
                <a:solidFill>
                  <a:schemeClr val="bg1"/>
                </a:solidFill>
              </a:rPr>
              <a:t>Key Data Management Initiatives</a:t>
            </a:r>
            <a:br>
              <a:rPr lang="en-US" sz="3200" dirty="0">
                <a:solidFill>
                  <a:schemeClr val="bg1"/>
                </a:solidFill>
              </a:rPr>
            </a:br>
            <a:endParaRPr lang="en-US" sz="3200" dirty="0"/>
          </a:p>
        </p:txBody>
      </p:sp>
      <p:sp>
        <p:nvSpPr>
          <p:cNvPr id="3" name="Text Placeholder 2">
            <a:extLst>
              <a:ext uri="{FF2B5EF4-FFF2-40B4-BE49-F238E27FC236}">
                <a16:creationId xmlns:a16="http://schemas.microsoft.com/office/drawing/2014/main" id="{0BD8D49E-57EB-4BF0-82E9-FFC752A9D420}"/>
              </a:ext>
            </a:extLst>
          </p:cNvPr>
          <p:cNvSpPr>
            <a:spLocks noGrp="1"/>
          </p:cNvSpPr>
          <p:nvPr>
            <p:ph type="body" sz="quarter" idx="4294967295"/>
          </p:nvPr>
        </p:nvSpPr>
        <p:spPr>
          <a:xfrm>
            <a:off x="371475" y="842963"/>
            <a:ext cx="8772525" cy="3257550"/>
          </a:xfrm>
          <a:prstGeom prst="rect">
            <a:avLst/>
          </a:prstGeom>
        </p:spPr>
        <p:txBody>
          <a:bodyPr>
            <a:normAutofit/>
          </a:bodyPr>
          <a:lstStyle/>
          <a:p>
            <a:pPr marL="342900" indent="-342900" eaLnBrk="1" hangingPunct="1">
              <a:buFont typeface="Arial" panose="020B0604020202020204" pitchFamily="34" charset="0"/>
              <a:buChar char="•"/>
              <a:defRPr/>
            </a:pPr>
            <a:r>
              <a:rPr lang="en-US" sz="2000" b="0" dirty="0"/>
              <a:t>Provide data management, access, archive, and distribution for all data sets within the USGS Historical Archives that have long term relevance to science and support the USGS mission</a:t>
            </a:r>
          </a:p>
          <a:p>
            <a:pPr marL="342900" indent="-342900" eaLnBrk="1" hangingPunct="1">
              <a:buFont typeface="Arial" panose="020B0604020202020204" pitchFamily="34" charset="0"/>
              <a:buChar char="•"/>
              <a:defRPr/>
            </a:pPr>
            <a:r>
              <a:rPr lang="en-US" sz="2000" b="0" dirty="0"/>
              <a:t>Improve access to the land archive</a:t>
            </a:r>
          </a:p>
          <a:p>
            <a:pPr marL="342900" indent="-342900" eaLnBrk="1" hangingPunct="1">
              <a:buFont typeface="Arial" panose="020B0604020202020204" pitchFamily="34" charset="0"/>
              <a:buChar char="•"/>
              <a:defRPr/>
            </a:pPr>
            <a:r>
              <a:rPr lang="en-US" sz="2000" b="0" dirty="0"/>
              <a:t>Utilize consistent data management approaches across all data sets.</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705C3944-D691-5691-8E01-EB7244B7D085}"/>
              </a:ext>
            </a:extLst>
          </p:cNvPr>
          <p:cNvPicPr>
            <a:picLocks noChangeAspect="1"/>
          </p:cNvPicPr>
          <p:nvPr/>
        </p:nvPicPr>
        <p:blipFill rotWithShape="1">
          <a:blip r:embed="rId3"/>
          <a:srcRect l="6361" t="12914" r="6373" b="9447"/>
          <a:stretch/>
        </p:blipFill>
        <p:spPr>
          <a:xfrm>
            <a:off x="1561520" y="2674001"/>
            <a:ext cx="6020960" cy="1913113"/>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
        <p:nvSpPr>
          <p:cNvPr id="2" name="Rectangle 1">
            <a:extLst>
              <a:ext uri="{FF2B5EF4-FFF2-40B4-BE49-F238E27FC236}">
                <a16:creationId xmlns:a16="http://schemas.microsoft.com/office/drawing/2014/main" id="{7194CB8B-E441-1866-9343-1FFCF2B7ACE1}"/>
              </a:ext>
            </a:extLst>
          </p:cNvPr>
          <p:cNvSpPr/>
          <p:nvPr/>
        </p:nvSpPr>
        <p:spPr>
          <a:xfrm>
            <a:off x="5457600" y="2674001"/>
            <a:ext cx="928800" cy="573199"/>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57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2FDEC-439F-6900-AC7F-6B558F3A83F3}"/>
              </a:ext>
            </a:extLst>
          </p:cNvPr>
          <p:cNvSpPr>
            <a:spLocks noGrp="1"/>
          </p:cNvSpPr>
          <p:nvPr>
            <p:ph type="title"/>
          </p:nvPr>
        </p:nvSpPr>
        <p:spPr/>
        <p:txBody>
          <a:bodyPr/>
          <a:lstStyle/>
          <a:p>
            <a:r>
              <a:rPr lang="en-US" dirty="0">
                <a:solidFill>
                  <a:schemeClr val="bg1"/>
                </a:solidFill>
              </a:rPr>
              <a:t>Data Management Practices</a:t>
            </a:r>
            <a:br>
              <a:rPr lang="en-US" dirty="0">
                <a:solidFill>
                  <a:schemeClr val="bg1"/>
                </a:solidFill>
              </a:rPr>
            </a:br>
            <a:endParaRPr lang="en-US" dirty="0"/>
          </a:p>
        </p:txBody>
      </p:sp>
      <p:pic>
        <p:nvPicPr>
          <p:cNvPr id="58" name="Picture 57">
            <a:extLst>
              <a:ext uri="{FF2B5EF4-FFF2-40B4-BE49-F238E27FC236}">
                <a16:creationId xmlns:a16="http://schemas.microsoft.com/office/drawing/2014/main" id="{3B9E4A7D-CC61-4372-B1E6-ED1DE318A3D8}"/>
              </a:ext>
            </a:extLst>
          </p:cNvPr>
          <p:cNvPicPr>
            <a:picLocks noChangeAspect="1"/>
          </p:cNvPicPr>
          <p:nvPr/>
        </p:nvPicPr>
        <p:blipFill>
          <a:blip r:embed="rId2"/>
          <a:stretch>
            <a:fillRect/>
          </a:stretch>
        </p:blipFill>
        <p:spPr>
          <a:xfrm>
            <a:off x="268940" y="834939"/>
            <a:ext cx="7852443" cy="3638449"/>
          </a:xfrm>
          <a:prstGeom prst="rect">
            <a:avLst/>
          </a:prstGeom>
        </p:spPr>
      </p:pic>
      <p:sp>
        <p:nvSpPr>
          <p:cNvPr id="2" name="Rectangle 1">
            <a:extLst>
              <a:ext uri="{FF2B5EF4-FFF2-40B4-BE49-F238E27FC236}">
                <a16:creationId xmlns:a16="http://schemas.microsoft.com/office/drawing/2014/main" id="{EBC5B781-B5A0-C5CB-8EF9-54BB0C958AFC}"/>
              </a:ext>
            </a:extLst>
          </p:cNvPr>
          <p:cNvSpPr/>
          <p:nvPr/>
        </p:nvSpPr>
        <p:spPr>
          <a:xfrm>
            <a:off x="6314400" y="3024000"/>
            <a:ext cx="1886400" cy="15120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59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FCBD93-4137-4C4F-39B4-F63DD7143193}"/>
              </a:ext>
            </a:extLst>
          </p:cNvPr>
          <p:cNvSpPr>
            <a:spLocks noGrp="1"/>
          </p:cNvSpPr>
          <p:nvPr>
            <p:ph type="title"/>
          </p:nvPr>
        </p:nvSpPr>
        <p:spPr/>
        <p:txBody>
          <a:bodyPr/>
          <a:lstStyle/>
          <a:p>
            <a:r>
              <a:rPr lang="en-US" dirty="0">
                <a:solidFill>
                  <a:schemeClr val="bg1"/>
                </a:solidFill>
              </a:rPr>
              <a:t>Data Management Policies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0BD8D49E-57EB-4BF0-82E9-FFC752A9D420}"/>
              </a:ext>
            </a:extLst>
          </p:cNvPr>
          <p:cNvSpPr>
            <a:spLocks noGrp="1"/>
          </p:cNvSpPr>
          <p:nvPr>
            <p:ph type="body" sz="quarter" idx="4294967295"/>
          </p:nvPr>
        </p:nvSpPr>
        <p:spPr>
          <a:xfrm>
            <a:off x="0" y="842963"/>
            <a:ext cx="5454650" cy="3257550"/>
          </a:xfrm>
          <a:prstGeom prst="rect">
            <a:avLst/>
          </a:prstGeom>
        </p:spPr>
        <p:txBody>
          <a:bodyPr>
            <a:normAutofit fontScale="70000" lnSpcReduction="20000"/>
          </a:bodyPr>
          <a:lstStyle/>
          <a:p>
            <a:pPr eaLnBrk="1" hangingPunct="1">
              <a:defRPr/>
            </a:pPr>
            <a:r>
              <a:rPr lang="en-US" sz="2000" u="sng" dirty="0"/>
              <a:t>Land Remote Sensing Policy Act of 1992</a:t>
            </a:r>
          </a:p>
          <a:p>
            <a:pPr marL="457200" marR="0" fontAlgn="base">
              <a:lnSpc>
                <a:spcPct val="107000"/>
              </a:lnSpc>
              <a:spcBef>
                <a:spcPts val="0"/>
              </a:spcBef>
              <a:spcAft>
                <a:spcPts val="0"/>
              </a:spcAft>
            </a:pPr>
            <a:endPar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"SEC. 502. ARCHIVING OF DATA.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 PUBLIC INTEREST.—</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It is in the public interest for the United States Government to—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(1)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maintain an archive </a:t>
            </a:r>
            <a:r>
              <a:rPr lang="en-US" sz="1800" b="0" i="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of land remote sensing data </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for historical, scientific, and technical purposes, including long-term global environmental monitoring;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(2</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 control the content and scope of the archive</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and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(3)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assure the quality, integrity, and continuity of the archive</a:t>
            </a:r>
            <a:r>
              <a:rPr lang="en-US" sz="1800" b="0" i="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(b) ARCHIVING PRACTICES.—The Secretary of the Interior, in consultation with the Landsat Program Management, shall provide for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long-term storage</a:t>
            </a:r>
            <a:r>
              <a:rPr lang="en-US" sz="1800" b="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maintenance, and upgrading of a basic, global, land remote sensing data set (hereinafter referred to as the "basic data set") and shall follow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reasonable archival practices</a:t>
            </a:r>
            <a:r>
              <a:rPr lang="en-US" sz="1800" b="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 to assure proper storage and preservation of the basic data set and timely access </a:t>
            </a:r>
            <a:r>
              <a:rPr lang="en-US" sz="1800" b="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0" i="1" kern="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for parties requesting data</a:t>
            </a:r>
            <a:r>
              <a:rPr lang="en-US" sz="18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574675" lvl="1" indent="-342900">
              <a:buFont typeface="Arial" panose="020B0604020202020204" pitchFamily="34" charset="0"/>
              <a:buChar char="•"/>
              <a:defRPr/>
            </a:pPr>
            <a:endParaRPr lang="en-US" b="0" dirty="0"/>
          </a:p>
          <a:p>
            <a:pPr marL="574675" lvl="1" indent="-342900">
              <a:buFont typeface="Arial" panose="020B0604020202020204" pitchFamily="34" charset="0"/>
              <a:buChar char="•"/>
              <a:defRPr/>
            </a:pPr>
            <a:endParaRPr lang="en-US" b="0" dirty="0"/>
          </a:p>
          <a:p>
            <a:endParaRPr lang="en-US" dirty="0"/>
          </a:p>
        </p:txBody>
      </p:sp>
      <p:pic>
        <p:nvPicPr>
          <p:cNvPr id="4" name="Picture 3">
            <a:extLst>
              <a:ext uri="{FF2B5EF4-FFF2-40B4-BE49-F238E27FC236}">
                <a16:creationId xmlns:a16="http://schemas.microsoft.com/office/drawing/2014/main" id="{6F430B2C-A48B-4835-B8D4-75D4B1A63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942" y="1515956"/>
            <a:ext cx="3339638" cy="258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8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A33F42-D053-7CA1-D823-9DE479836063}"/>
              </a:ext>
            </a:extLst>
          </p:cNvPr>
          <p:cNvSpPr>
            <a:spLocks noGrp="1"/>
          </p:cNvSpPr>
          <p:nvPr>
            <p:ph type="title"/>
          </p:nvPr>
        </p:nvSpPr>
        <p:spPr/>
        <p:txBody>
          <a:bodyPr/>
          <a:lstStyle/>
          <a:p>
            <a:r>
              <a:rPr lang="en-US" dirty="0">
                <a:solidFill>
                  <a:schemeClr val="bg1"/>
                </a:solidFill>
              </a:rPr>
              <a:t>Data Management Policies</a:t>
            </a:r>
            <a:br>
              <a:rPr lang="en-US" dirty="0">
                <a:solidFill>
                  <a:schemeClr val="bg1"/>
                </a:solidFill>
              </a:rPr>
            </a:b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0BD8D49E-57EB-4BF0-82E9-FFC752A9D420}"/>
              </a:ext>
            </a:extLst>
          </p:cNvPr>
          <p:cNvSpPr>
            <a:spLocks noGrp="1"/>
          </p:cNvSpPr>
          <p:nvPr>
            <p:ph type="body" sz="quarter" idx="4294967295"/>
          </p:nvPr>
        </p:nvSpPr>
        <p:spPr>
          <a:xfrm>
            <a:off x="-1" y="842963"/>
            <a:ext cx="5655733" cy="3257550"/>
          </a:xfrm>
          <a:prstGeom prst="rect">
            <a:avLst/>
          </a:prstGeom>
        </p:spPr>
        <p:txBody>
          <a:bodyPr>
            <a:normAutofit fontScale="92500" lnSpcReduction="20000"/>
          </a:bodyPr>
          <a:lstStyle/>
          <a:p>
            <a:pPr eaLnBrk="1" hangingPunct="1">
              <a:defRPr/>
            </a:pPr>
            <a:r>
              <a:rPr lang="en-US" sz="1600" b="1" u="sng" dirty="0"/>
              <a:t>National Satellite Land Remote Sensing Archive (NSLRSDA)</a:t>
            </a:r>
          </a:p>
          <a:p>
            <a:pPr marL="342900" indent="-342900" eaLnBrk="1" hangingPunct="1">
              <a:buFont typeface="Arial" panose="020B0604020202020204" pitchFamily="34" charset="0"/>
              <a:buChar char="•"/>
              <a:defRPr/>
            </a:pPr>
            <a:endParaRPr lang="en-US" sz="1600" b="0" dirty="0"/>
          </a:p>
          <a:p>
            <a:pPr marL="342900" indent="-342900" eaLnBrk="1" hangingPunct="1">
              <a:buFont typeface="Arial" panose="020B0604020202020204" pitchFamily="34" charset="0"/>
              <a:buChar char="•"/>
              <a:defRPr/>
            </a:pPr>
            <a:r>
              <a:rPr lang="en-US" sz="1600" b="0" dirty="0"/>
              <a:t>The National Satellite Land Remote Sensing Data Archive (NSLRSDA) was created to identify, collect, </a:t>
            </a:r>
            <a:r>
              <a:rPr lang="en-US" sz="1600" b="0" dirty="0">
                <a:highlight>
                  <a:srgbClr val="FFFF00"/>
                </a:highlight>
              </a:rPr>
              <a:t>preserve</a:t>
            </a:r>
            <a:r>
              <a:rPr lang="en-US" sz="1600" b="0" dirty="0"/>
              <a:t>, and make available land-based, remotely sensed imagery. </a:t>
            </a:r>
          </a:p>
          <a:p>
            <a:pPr marL="342900" indent="-342900" eaLnBrk="1" hangingPunct="1">
              <a:buFont typeface="Arial" panose="020B0604020202020204" pitchFamily="34" charset="0"/>
              <a:buChar char="•"/>
              <a:defRPr/>
            </a:pPr>
            <a:r>
              <a:rPr lang="en-US" sz="1600" b="0" dirty="0"/>
              <a:t>The collection policy is based on the concept of maintaining imagery collections that serve environmental, agricultural, mapping, energy, economics, and global change research communities in addition to the general public. </a:t>
            </a:r>
          </a:p>
          <a:p>
            <a:pPr marL="342900" indent="-342900" eaLnBrk="1" hangingPunct="1">
              <a:buFont typeface="Arial" panose="020B0604020202020204" pitchFamily="34" charset="0"/>
              <a:buChar char="•"/>
              <a:defRPr/>
            </a:pPr>
            <a:r>
              <a:rPr lang="en-US" sz="1600" b="0" dirty="0"/>
              <a:t>Once collections are formally accepted by the USGS for inclusion into the NSLRSDA, the records become the responsibility and property of the USGS. </a:t>
            </a:r>
            <a:r>
              <a:rPr lang="en-US" sz="1600" b="0" dirty="0">
                <a:highlight>
                  <a:srgbClr val="FFFF00"/>
                </a:highlight>
              </a:rPr>
              <a:t>Accepted NSLRSDA collections may ultimately be transferred to other entities such as the National Archives and Records Administration (NARA), when deemed appropriate by the USGS.</a:t>
            </a:r>
          </a:p>
          <a:p>
            <a:pPr marL="457200" marR="0" fontAlgn="base">
              <a:lnSpc>
                <a:spcPct val="107000"/>
              </a:lnSpc>
              <a:spcBef>
                <a:spcPts val="0"/>
              </a:spcBef>
              <a:spcAft>
                <a:spcPts val="0"/>
              </a:spcAft>
            </a:pPr>
            <a:endParaRPr lang="en-US" sz="1100" b="0" i="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endParaRPr>
          </a:p>
          <a:p>
            <a:pPr marL="574675" lvl="1" indent="-342900">
              <a:buFont typeface="Arial" panose="020B0604020202020204" pitchFamily="34" charset="0"/>
              <a:buChar char="•"/>
              <a:defRPr/>
            </a:pPr>
            <a:endParaRPr lang="en-US" sz="1100" b="0" dirty="0"/>
          </a:p>
          <a:p>
            <a:pPr marL="574675" lvl="1" indent="-342900">
              <a:buFont typeface="Arial" panose="020B0604020202020204" pitchFamily="34" charset="0"/>
              <a:buChar char="•"/>
              <a:defRPr/>
            </a:pPr>
            <a:endParaRPr lang="en-US" sz="1100" b="0" dirty="0"/>
          </a:p>
          <a:p>
            <a:endParaRPr lang="en-US" sz="1200" dirty="0"/>
          </a:p>
        </p:txBody>
      </p:sp>
      <p:pic>
        <p:nvPicPr>
          <p:cNvPr id="4" name="Picture 3">
            <a:extLst>
              <a:ext uri="{FF2B5EF4-FFF2-40B4-BE49-F238E27FC236}">
                <a16:creationId xmlns:a16="http://schemas.microsoft.com/office/drawing/2014/main" id="{6F430B2C-A48B-4835-B8D4-75D4B1A630F8}"/>
              </a:ext>
            </a:extLst>
          </p:cNvPr>
          <p:cNvPicPr>
            <a:picLocks noChangeAspect="1" noChangeArrowheads="1"/>
          </p:cNvPicPr>
          <p:nvPr/>
        </p:nvPicPr>
        <p:blipFill>
          <a:blip r:embed="rId2"/>
          <a:srcRect/>
          <a:stretch/>
        </p:blipFill>
        <p:spPr bwMode="auto">
          <a:xfrm>
            <a:off x="5655733" y="1523939"/>
            <a:ext cx="3339638" cy="1870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86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13919F-460F-6FA1-83FF-56D4A7FE404C}"/>
              </a:ext>
            </a:extLst>
          </p:cNvPr>
          <p:cNvSpPr>
            <a:spLocks noGrp="1"/>
          </p:cNvSpPr>
          <p:nvPr>
            <p:ph type="title"/>
          </p:nvPr>
        </p:nvSpPr>
        <p:spPr>
          <a:xfrm>
            <a:off x="0" y="-79643"/>
            <a:ext cx="7040400" cy="584400"/>
          </a:xfrm>
        </p:spPr>
        <p:txBody>
          <a:bodyPr/>
          <a:lstStyle/>
          <a:p>
            <a:r>
              <a:rPr lang="en-US" dirty="0">
                <a:solidFill>
                  <a:schemeClr val="bg1"/>
                </a:solidFill>
              </a:rPr>
              <a:t>Data Repositories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10B9E920-8F9E-4E0A-BD98-5DF13884C1F6}"/>
              </a:ext>
            </a:extLst>
          </p:cNvPr>
          <p:cNvSpPr>
            <a:spLocks noGrp="1"/>
          </p:cNvSpPr>
          <p:nvPr>
            <p:ph type="body" sz="quarter" idx="4294967295"/>
          </p:nvPr>
        </p:nvSpPr>
        <p:spPr>
          <a:xfrm>
            <a:off x="0" y="842963"/>
            <a:ext cx="5087938" cy="3578225"/>
          </a:xfrm>
          <a:prstGeom prst="rect">
            <a:avLst/>
          </a:prstGeom>
        </p:spPr>
        <p:txBody>
          <a:bodyPr>
            <a:normAutofit lnSpcReduction="10000"/>
          </a:bodyPr>
          <a:lstStyle/>
          <a:p>
            <a:pPr marL="342900" indent="-342900">
              <a:buFont typeface="Arial" panose="020B0604020202020204" pitchFamily="34" charset="0"/>
              <a:buChar char="•"/>
            </a:pPr>
            <a:r>
              <a:rPr lang="en-US" sz="1800" b="0" dirty="0"/>
              <a:t>Different technology is used to store data depending on utilization intent</a:t>
            </a:r>
          </a:p>
          <a:p>
            <a:pPr marL="342900" indent="-342900">
              <a:buFont typeface="Arial" panose="020B0604020202020204" pitchFamily="34" charset="0"/>
              <a:buChar char="•"/>
            </a:pPr>
            <a:r>
              <a:rPr lang="en-US" sz="1800" b="0" dirty="0"/>
              <a:t>“Distributed” and “Archived” holdings vary depending dataset</a:t>
            </a:r>
          </a:p>
          <a:p>
            <a:pPr marL="574675" lvl="1" indent="-342900">
              <a:buFont typeface="Arial" panose="020B0604020202020204" pitchFamily="34" charset="0"/>
              <a:buChar char="•"/>
            </a:pPr>
            <a:r>
              <a:rPr lang="en-US" sz="1600" b="0" dirty="0"/>
              <a:t>Example: Landsat Mission data is archived while the L1/L2 </a:t>
            </a:r>
            <a:r>
              <a:rPr lang="en-US" sz="1600" b="1" dirty="0"/>
              <a:t>derived</a:t>
            </a:r>
            <a:r>
              <a:rPr lang="en-US" sz="1600" b="0" dirty="0"/>
              <a:t> products are distributed. For the high-resolution </a:t>
            </a:r>
            <a:r>
              <a:rPr lang="en-US" sz="1600" b="0" dirty="0" err="1"/>
              <a:t>orthoimagery</a:t>
            </a:r>
            <a:r>
              <a:rPr lang="en-US" sz="1600" b="0" dirty="0"/>
              <a:t> dataset, the distributed and archived products are the same</a:t>
            </a:r>
          </a:p>
          <a:p>
            <a:pPr marL="342900" indent="-342900">
              <a:buFont typeface="Arial" panose="020B0604020202020204" pitchFamily="34" charset="0"/>
              <a:buChar char="•"/>
            </a:pPr>
            <a:r>
              <a:rPr lang="en-US" sz="1800" b="0" dirty="0"/>
              <a:t>Nearline systems are utilized to distribute data from the archive</a:t>
            </a:r>
          </a:p>
          <a:p>
            <a:pPr marL="574675" lvl="1" indent="-342900">
              <a:buFont typeface="Arial" panose="020B0604020202020204" pitchFamily="34" charset="0"/>
              <a:buChar char="•"/>
            </a:pPr>
            <a:r>
              <a:rPr lang="en-US" sz="1600" b="0" dirty="0"/>
              <a:t>Cloud nearline systems are being reviewed for utilization in the same way</a:t>
            </a:r>
            <a:br>
              <a:rPr lang="en-US" sz="1600" b="0" dirty="0"/>
            </a:br>
            <a:endParaRPr lang="en-US" sz="1600" b="0" dirty="0"/>
          </a:p>
          <a:p>
            <a:endParaRPr lang="en-US" dirty="0"/>
          </a:p>
        </p:txBody>
      </p:sp>
      <p:pic>
        <p:nvPicPr>
          <p:cNvPr id="7" name="Picture 6">
            <a:extLst>
              <a:ext uri="{FF2B5EF4-FFF2-40B4-BE49-F238E27FC236}">
                <a16:creationId xmlns:a16="http://schemas.microsoft.com/office/drawing/2014/main" id="{71E3F78B-FE8C-C17E-4962-F9BCE7C8E9EA}"/>
              </a:ext>
            </a:extLst>
          </p:cNvPr>
          <p:cNvPicPr>
            <a:picLocks noChangeAspect="1"/>
          </p:cNvPicPr>
          <p:nvPr/>
        </p:nvPicPr>
        <p:blipFill>
          <a:blip r:embed="rId2"/>
          <a:srcRect l="3831" r="3831"/>
          <a:stretch/>
        </p:blipFill>
        <p:spPr>
          <a:xfrm>
            <a:off x="5417127" y="840231"/>
            <a:ext cx="3584491" cy="3851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279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CD35-1607-2937-2A95-2E311FF09D38}"/>
              </a:ext>
            </a:extLst>
          </p:cNvPr>
          <p:cNvSpPr>
            <a:spLocks noGrp="1"/>
          </p:cNvSpPr>
          <p:nvPr>
            <p:ph type="title"/>
          </p:nvPr>
        </p:nvSpPr>
        <p:spPr/>
        <p:txBody>
          <a:bodyPr/>
          <a:lstStyle/>
          <a:p>
            <a:r>
              <a:rPr lang="en-US" dirty="0">
                <a:solidFill>
                  <a:schemeClr val="bg1"/>
                </a:solidFill>
              </a:rPr>
              <a:t>Data Archiving Procedures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10B9E920-8F9E-4E0A-BD98-5DF13884C1F6}"/>
              </a:ext>
            </a:extLst>
          </p:cNvPr>
          <p:cNvSpPr>
            <a:spLocks noGrp="1"/>
          </p:cNvSpPr>
          <p:nvPr>
            <p:ph type="body" sz="quarter" idx="4294967295"/>
          </p:nvPr>
        </p:nvSpPr>
        <p:spPr>
          <a:xfrm>
            <a:off x="0" y="842963"/>
            <a:ext cx="8675688" cy="3578225"/>
          </a:xfrm>
          <a:prstGeom prst="rect">
            <a:avLst/>
          </a:prstGeom>
        </p:spPr>
        <p:txBody>
          <a:bodyPr>
            <a:normAutofit/>
          </a:bodyPr>
          <a:lstStyle/>
          <a:p>
            <a:pPr marL="342900" indent="-342900">
              <a:buFont typeface="Arial" panose="020B0604020202020204" pitchFamily="34" charset="0"/>
              <a:buChar char="•"/>
            </a:pPr>
            <a:r>
              <a:rPr lang="en-US" sz="1800" b="0" dirty="0"/>
              <a:t>Data is preserved using 3 copies: nearline, offline, and offsite</a:t>
            </a:r>
          </a:p>
          <a:p>
            <a:pPr marL="574675" lvl="1" indent="-342900">
              <a:buFont typeface="Arial" panose="020B0604020202020204" pitchFamily="34" charset="0"/>
              <a:buChar char="•"/>
            </a:pPr>
            <a:r>
              <a:rPr lang="en-US" sz="1400" b="0" dirty="0"/>
              <a:t>The most “native” level is deemed as the archival version in active missions. Upon decommissioning of mission, archival decisions adjustments are made on a case by case basis.</a:t>
            </a:r>
          </a:p>
          <a:p>
            <a:pPr marL="342900" indent="-342900">
              <a:buFont typeface="Arial" panose="020B0604020202020204" pitchFamily="34" charset="0"/>
              <a:buChar char="•"/>
            </a:pPr>
            <a:r>
              <a:rPr lang="en-US" sz="1800" b="0" dirty="0"/>
              <a:t>Nearline data stored in a </a:t>
            </a:r>
            <a:r>
              <a:rPr lang="en-US" sz="1800" b="0" dirty="0" err="1"/>
              <a:t>Spectralogic</a:t>
            </a:r>
            <a:r>
              <a:rPr lang="en-US" sz="1800" b="0" dirty="0"/>
              <a:t> </a:t>
            </a:r>
            <a:r>
              <a:rPr lang="en-US" sz="1800" b="0" dirty="0" err="1"/>
              <a:t>Tfinity</a:t>
            </a:r>
            <a:r>
              <a:rPr lang="en-US" sz="1800" b="0" dirty="0"/>
              <a:t> robotic tape library system</a:t>
            </a:r>
          </a:p>
          <a:p>
            <a:pPr marL="342900" indent="-342900">
              <a:buFont typeface="Arial" panose="020B0604020202020204" pitchFamily="34" charset="0"/>
              <a:buChar char="•"/>
            </a:pPr>
            <a:r>
              <a:rPr lang="en-US" sz="1800" b="0" dirty="0"/>
              <a:t>Offsite copies are stored at the National Archive </a:t>
            </a:r>
            <a:br>
              <a:rPr lang="en-US" sz="1800" b="0" dirty="0"/>
            </a:br>
            <a:r>
              <a:rPr lang="en-US" sz="1800" b="0" dirty="0"/>
              <a:t>Record Administration (NARA) Kansas City facility </a:t>
            </a:r>
          </a:p>
          <a:p>
            <a:pPr marL="342900" indent="-342900">
              <a:buFont typeface="Arial" panose="020B0604020202020204" pitchFamily="34" charset="0"/>
              <a:buChar char="•"/>
            </a:pPr>
            <a:r>
              <a:rPr lang="en-US" sz="1800" b="0" dirty="0"/>
              <a:t>Multiple media types are utilized to ensure long term readability</a:t>
            </a:r>
          </a:p>
          <a:p>
            <a:pPr marL="574675" lvl="1" indent="-342900">
              <a:buFont typeface="Arial" panose="020B0604020202020204" pitchFamily="34" charset="0"/>
              <a:buChar char="•"/>
            </a:pPr>
            <a:r>
              <a:rPr lang="en-US" sz="1600" b="0" dirty="0"/>
              <a:t>Currently using LTO-9 and </a:t>
            </a:r>
            <a:br>
              <a:rPr lang="en-US" sz="1600" b="0" dirty="0"/>
            </a:br>
            <a:r>
              <a:rPr lang="en-US" sz="1600" b="0" dirty="0"/>
              <a:t>IBM TS1160 tapes</a:t>
            </a:r>
          </a:p>
          <a:p>
            <a:pPr marL="342900" indent="-342900">
              <a:buFont typeface="Arial" panose="020B0604020202020204" pitchFamily="34" charset="0"/>
              <a:buChar char="•"/>
            </a:pPr>
            <a:r>
              <a:rPr lang="en-US" sz="1800" b="0" dirty="0"/>
              <a:t>Media are periodically updated </a:t>
            </a:r>
            <a:br>
              <a:rPr lang="en-US" sz="1800" b="0" dirty="0"/>
            </a:br>
            <a:r>
              <a:rPr lang="en-US" sz="1800" b="0" dirty="0"/>
              <a:t>as tapes technology advances.</a:t>
            </a:r>
          </a:p>
          <a:p>
            <a:pPr marL="342900" indent="-342900">
              <a:buFont typeface="Arial" panose="020B0604020202020204" pitchFamily="34" charset="0"/>
              <a:buChar char="•"/>
            </a:pPr>
            <a:r>
              <a:rPr lang="en-US" sz="1800" b="0" dirty="0"/>
              <a:t>Records management schedules </a:t>
            </a:r>
            <a:br>
              <a:rPr lang="en-US" sz="1800" b="0" dirty="0"/>
            </a:br>
            <a:r>
              <a:rPr lang="en-US" sz="1800" b="0" dirty="0"/>
              <a:t>are worked with NARA</a:t>
            </a:r>
          </a:p>
          <a:p>
            <a:endParaRPr lang="en-US" dirty="0"/>
          </a:p>
        </p:txBody>
      </p:sp>
      <p:grpSp>
        <p:nvGrpSpPr>
          <p:cNvPr id="31" name="Group 30">
            <a:extLst>
              <a:ext uri="{FF2B5EF4-FFF2-40B4-BE49-F238E27FC236}">
                <a16:creationId xmlns:a16="http://schemas.microsoft.com/office/drawing/2014/main" id="{78472467-2CC4-ADE1-5614-B3F5F503BDFF}"/>
              </a:ext>
            </a:extLst>
          </p:cNvPr>
          <p:cNvGrpSpPr/>
          <p:nvPr/>
        </p:nvGrpSpPr>
        <p:grpSpPr>
          <a:xfrm>
            <a:off x="4021666" y="2632200"/>
            <a:ext cx="5084044" cy="1941037"/>
            <a:chOff x="3716865" y="2479794"/>
            <a:chExt cx="5084044" cy="1941037"/>
          </a:xfrm>
        </p:grpSpPr>
        <p:pic>
          <p:nvPicPr>
            <p:cNvPr id="29" name="Picture 28">
              <a:extLst>
                <a:ext uri="{FF2B5EF4-FFF2-40B4-BE49-F238E27FC236}">
                  <a16:creationId xmlns:a16="http://schemas.microsoft.com/office/drawing/2014/main" id="{4DB2F22A-09CC-FCFA-25EE-C6127485E549}"/>
                </a:ext>
              </a:extLst>
            </p:cNvPr>
            <p:cNvPicPr>
              <a:picLocks noChangeAspect="1"/>
            </p:cNvPicPr>
            <p:nvPr/>
          </p:nvPicPr>
          <p:blipFill>
            <a:blip r:embed="rId2"/>
            <a:stretch>
              <a:fillRect/>
            </a:stretch>
          </p:blipFill>
          <p:spPr>
            <a:xfrm>
              <a:off x="3800445" y="2479794"/>
              <a:ext cx="5000464" cy="1941037"/>
            </a:xfrm>
            <a:prstGeom prst="rect">
              <a:avLst/>
            </a:prstGeom>
          </p:spPr>
        </p:pic>
        <p:sp>
          <p:nvSpPr>
            <p:cNvPr id="30" name="Right Brace 29">
              <a:extLst>
                <a:ext uri="{FF2B5EF4-FFF2-40B4-BE49-F238E27FC236}">
                  <a16:creationId xmlns:a16="http://schemas.microsoft.com/office/drawing/2014/main" id="{13586A04-A6EF-5E45-16A6-3E745C854914}"/>
                </a:ext>
              </a:extLst>
            </p:cNvPr>
            <p:cNvSpPr/>
            <p:nvPr/>
          </p:nvSpPr>
          <p:spPr>
            <a:xfrm rot="5400000">
              <a:off x="5249457" y="2285876"/>
              <a:ext cx="229828" cy="32950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32" name="Picture 4" descr="National Archives and Records Administration Logo - LogoDix">
            <a:extLst>
              <a:ext uri="{FF2B5EF4-FFF2-40B4-BE49-F238E27FC236}">
                <a16:creationId xmlns:a16="http://schemas.microsoft.com/office/drawing/2014/main" id="{6477226D-DF54-D27D-6E40-1B1C9611A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258" y="3441542"/>
            <a:ext cx="569970" cy="56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1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53FBA85-BD6A-557D-73BF-F3804547C16E}"/>
              </a:ext>
            </a:extLst>
          </p:cNvPr>
          <p:cNvSpPr>
            <a:spLocks noGrp="1"/>
          </p:cNvSpPr>
          <p:nvPr>
            <p:ph type="title"/>
          </p:nvPr>
        </p:nvSpPr>
        <p:spPr/>
        <p:txBody>
          <a:bodyPr/>
          <a:lstStyle/>
          <a:p>
            <a:r>
              <a:rPr lang="en-US" dirty="0">
                <a:solidFill>
                  <a:schemeClr val="bg1"/>
                </a:solidFill>
              </a:rPr>
              <a:t>Archive Media Studies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10B9E920-8F9E-4E0A-BD98-5DF13884C1F6}"/>
              </a:ext>
            </a:extLst>
          </p:cNvPr>
          <p:cNvSpPr>
            <a:spLocks noGrp="1"/>
          </p:cNvSpPr>
          <p:nvPr>
            <p:ph type="body" sz="quarter" idx="4294967295"/>
          </p:nvPr>
        </p:nvSpPr>
        <p:spPr>
          <a:xfrm>
            <a:off x="0" y="842963"/>
            <a:ext cx="4546600" cy="3578225"/>
          </a:xfrm>
          <a:prstGeom prst="rect">
            <a:avLst/>
          </a:prstGeom>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Biennial archive media trade studies</a:t>
            </a:r>
          </a:p>
          <a:p>
            <a:pPr marL="231775" marR="0" lvl="1" indent="-230188"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Compares offline digital archive storage technology options for:</a:t>
            </a:r>
          </a:p>
          <a:p>
            <a:pPr marL="4572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copies not maintained in the robotic tape library</a:t>
            </a:r>
          </a:p>
          <a:p>
            <a:pPr marL="4572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master copies</a:t>
            </a:r>
          </a:p>
          <a:p>
            <a:pPr marL="4572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offsite copies</a:t>
            </a:r>
          </a:p>
          <a:p>
            <a:pPr marL="457200" marR="0" lvl="2"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Recommendations from latest (2023) study</a:t>
            </a:r>
          </a:p>
          <a:p>
            <a:pPr marL="231775" marR="0" lvl="1" indent="-230188"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Stay the course with use of LTO9</a:t>
            </a:r>
          </a:p>
          <a:p>
            <a:pPr marL="231775" marR="0" lvl="1" indent="-230188"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 storing datasets on multiple technologies to mitigate risks associated with each technology</a:t>
            </a:r>
          </a:p>
          <a:p>
            <a:endParaRPr lang="en-US" b="0" dirty="0"/>
          </a:p>
        </p:txBody>
      </p:sp>
      <p:pic>
        <p:nvPicPr>
          <p:cNvPr id="6" name="Picture 3">
            <a:extLst>
              <a:ext uri="{FF2B5EF4-FFF2-40B4-BE49-F238E27FC236}">
                <a16:creationId xmlns:a16="http://schemas.microsoft.com/office/drawing/2014/main" id="{6515AA81-8DA9-4958-A47C-AF93CB53B2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6667" y1="15607" x2="26667" y2="15607"/>
                        <a14:foregroundMark x1="67917" y1="2890" x2="67917" y2="2890"/>
                      </a14:backgroundRemoval>
                    </a14:imgEffect>
                  </a14:imgLayer>
                </a14:imgProps>
              </a:ext>
              <a:ext uri="{28A0092B-C50C-407E-A947-70E740481C1C}">
                <a14:useLocalDpi xmlns:a14="http://schemas.microsoft.com/office/drawing/2010/main" val="0"/>
              </a:ext>
            </a:extLst>
          </a:blip>
          <a:srcRect/>
          <a:stretch>
            <a:fillRect/>
          </a:stretch>
        </p:blipFill>
        <p:spPr bwMode="auto">
          <a:xfrm>
            <a:off x="7232345" y="3156270"/>
            <a:ext cx="1754306" cy="1264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E2505B5-3FC6-4CB1-92CD-67340F4B69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7625" r="93375">
                        <a14:foregroundMark x1="7625" y1="58667" x2="7625" y2="58667"/>
                        <a14:foregroundMark x1="93375" y1="49833" x2="93375" y2="49833"/>
                      </a14:backgroundRemoval>
                    </a14:imgEffect>
                  </a14:imgLayer>
                </a14:imgProps>
              </a:ext>
            </a:extLst>
          </a:blip>
          <a:stretch>
            <a:fillRect/>
          </a:stretch>
        </p:blipFill>
        <p:spPr>
          <a:xfrm>
            <a:off x="4988506" y="3137175"/>
            <a:ext cx="1875307" cy="1406480"/>
          </a:xfrm>
          <a:prstGeom prst="rect">
            <a:avLst/>
          </a:prstGeom>
        </p:spPr>
      </p:pic>
      <p:pic>
        <p:nvPicPr>
          <p:cNvPr id="4" name="Picture 3">
            <a:extLst>
              <a:ext uri="{FF2B5EF4-FFF2-40B4-BE49-F238E27FC236}">
                <a16:creationId xmlns:a16="http://schemas.microsoft.com/office/drawing/2014/main" id="{F4D077EF-053D-0253-045C-97AACFD0306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5532" y1="30856" x2="33733" y2="42568"/>
                        <a14:foregroundMark x1="33733" y1="42568" x2="34183" y2="51802"/>
                        <a14:foregroundMark x1="49025" y1="36036" x2="46177" y2="60586"/>
                        <a14:foregroundMark x1="46177" y1="60586" x2="46777" y2="64414"/>
                        <a14:foregroundMark x1="60120" y1="37387" x2="58771" y2="66667"/>
                        <a14:foregroundMark x1="68666" y1="35811" x2="68966" y2="52252"/>
                      </a14:backgroundRemoval>
                    </a14:imgEffect>
                  </a14:imgLayer>
                </a14:imgProps>
              </a:ext>
            </a:extLst>
          </a:blip>
          <a:srcRect l="17613" t="20172" r="17034" b="24249"/>
          <a:stretch/>
        </p:blipFill>
        <p:spPr>
          <a:xfrm>
            <a:off x="4619974" y="651709"/>
            <a:ext cx="4607374" cy="2608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74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EBCDC-92D2-F20E-390F-50BDFFB81119}"/>
              </a:ext>
            </a:extLst>
          </p:cNvPr>
          <p:cNvSpPr>
            <a:spLocks noGrp="1"/>
          </p:cNvSpPr>
          <p:nvPr>
            <p:ph type="title"/>
          </p:nvPr>
        </p:nvSpPr>
        <p:spPr/>
        <p:txBody>
          <a:bodyPr/>
          <a:lstStyle/>
          <a:p>
            <a:r>
              <a:rPr lang="en-US" dirty="0">
                <a:solidFill>
                  <a:schemeClr val="bg1"/>
                </a:solidFill>
              </a:rPr>
              <a:t>Dataset Appraisal Process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10B9E920-8F9E-4E0A-BD98-5DF13884C1F6}"/>
              </a:ext>
            </a:extLst>
          </p:cNvPr>
          <p:cNvSpPr>
            <a:spLocks noGrp="1"/>
          </p:cNvSpPr>
          <p:nvPr>
            <p:ph type="body" sz="quarter" idx="4294967295"/>
          </p:nvPr>
        </p:nvSpPr>
        <p:spPr>
          <a:xfrm>
            <a:off x="260350" y="842963"/>
            <a:ext cx="8883650" cy="3929928"/>
          </a:xfrm>
          <a:prstGeom prst="rect">
            <a:avLst/>
          </a:prstGeom>
        </p:spPr>
        <p:txBody>
          <a:bodyPr>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Collecting Scope, Priorities, and Limitations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USGS EROS Data Archive focuses on collections that best support land research activities for the Nation. Acquisition priorities, in order, include publicly available:</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consistent, and/or repetitive coverage collected systematically over U.S. land surfaces from multiple sources.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consistent, and/or repetitive coverage collected systematically over land surfaces of various locations worldwide from multiple sources.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land remote sensing collections meeting the following criteria may be acquired by the USGS.  </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Those that:</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historical record of the land surface</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accepted within funding limitations and processing </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capabilities.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of important informational or intrinsic value.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Limitations: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classified imagery collections are accepted.</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oceanic or atmospheric collections beyond those utilized </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land applications are accepted.</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Appraisals and Dispositions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Appraisals are a standard part of USGS work processes </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are conducted on every collection considered or offered. Collections to be disposed of may be transferred </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NARA, donated to another acceptable organization, or destroyed.</a:t>
            </a:r>
          </a:p>
        </p:txBody>
      </p:sp>
      <p:pic>
        <p:nvPicPr>
          <p:cNvPr id="8" name="Picture 7">
            <a:extLst>
              <a:ext uri="{FF2B5EF4-FFF2-40B4-BE49-F238E27FC236}">
                <a16:creationId xmlns:a16="http://schemas.microsoft.com/office/drawing/2014/main" id="{86FE9B1C-7FC8-3E2E-3E1F-B59A22667318}"/>
              </a:ext>
            </a:extLst>
          </p:cNvPr>
          <p:cNvPicPr>
            <a:picLocks noChangeAspect="1"/>
          </p:cNvPicPr>
          <p:nvPr/>
        </p:nvPicPr>
        <p:blipFill>
          <a:blip r:embed="rId2"/>
          <a:stretch>
            <a:fillRect/>
          </a:stretch>
        </p:blipFill>
        <p:spPr>
          <a:xfrm>
            <a:off x="4565312" y="2179753"/>
            <a:ext cx="4241509" cy="19674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68698968"/>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1197</Words>
  <Application>Microsoft Office PowerPoint</Application>
  <PresentationFormat>On-screen Show (16:9)</PresentationFormat>
  <Paragraphs>117</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Aptos</vt:lpstr>
      <vt:lpstr>Arial</vt:lpstr>
      <vt:lpstr>Calibri</vt:lpstr>
      <vt:lpstr>Montserrat</vt:lpstr>
      <vt:lpstr>Montserrat Medium</vt:lpstr>
      <vt:lpstr>Times New Roman</vt:lpstr>
      <vt:lpstr>Wingdings</vt:lpstr>
      <vt:lpstr>ceos</vt:lpstr>
      <vt:lpstr>USGS EROS Archiving Policy</vt:lpstr>
      <vt:lpstr>Key Data Management Initiatives </vt:lpstr>
      <vt:lpstr>Data Management Practices </vt:lpstr>
      <vt:lpstr>Data Management Policies </vt:lpstr>
      <vt:lpstr>Data Management Policies  </vt:lpstr>
      <vt:lpstr>Data Repositories </vt:lpstr>
      <vt:lpstr>Data Archiving Procedures </vt:lpstr>
      <vt:lpstr>Archive Media Studies </vt:lpstr>
      <vt:lpstr>Dataset Appraisal Process </vt:lpstr>
      <vt:lpstr>Aerial Photography Dataset Collections </vt:lpstr>
      <vt:lpstr>Satellite Dataset Collections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USGS EROS Archiving Policy</dc:title>
  <dc:creator>Longhenry, Ryan</dc:creator>
  <cp:lastModifiedBy>Longhenry, Ryan</cp:lastModifiedBy>
  <cp:revision>2</cp:revision>
  <dcterms:modified xsi:type="dcterms:W3CDTF">2024-10-16T17:27:56Z</dcterms:modified>
</cp:coreProperties>
</file>