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Lst>
  <p:sldSz cy="5143500" cx="9144000"/>
  <p:notesSz cx="6858000" cy="9144000"/>
  <p:embeddedFontLst>
    <p:embeddedFont>
      <p:font typeface="Montserrat"/>
      <p:regular r:id="rId45"/>
      <p:bold r:id="rId46"/>
      <p:italic r:id="rId47"/>
      <p:boldItalic r:id="rId48"/>
    </p:embeddedFont>
    <p:embeddedFont>
      <p:font typeface="Montserrat Medium"/>
      <p:regular r:id="rId49"/>
      <p:bold r:id="rId50"/>
      <p:italic r:id="rId51"/>
      <p:boldItalic r:id="rId52"/>
    </p:embeddedFont>
    <p:embeddedFont>
      <p:font typeface="Tahoma"/>
      <p:regular r:id="rId53"/>
      <p:bold r:id="rId54"/>
    </p:embeddedFont>
    <p:embeddedFont>
      <p:font typeface="Oi"/>
      <p:regular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56" roundtripDataSignature="AMtx7mh9LHKrDt8S3HbH687/5gvP5FOib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A3881C0-20AE-42EC-AE66-6A1C384DF80F}">
  <a:tblStyle styleId="{BA3881C0-20AE-42EC-AE66-6A1C384DF80F}"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8E9"/>
          </a:solidFill>
        </a:fill>
      </a:tcStyle>
    </a:wholeTbl>
    <a:band1H>
      <a:tcTxStyle/>
      <a:tcStyle>
        <a:fill>
          <a:solidFill>
            <a:srgbClr val="CCCDD1"/>
          </a:solidFill>
        </a:fill>
      </a:tcStyle>
    </a:band1H>
    <a:band2H>
      <a:tcTxStyle/>
    </a:band2H>
    <a:band1V>
      <a:tcTxStyle/>
      <a:tcStyle>
        <a:fill>
          <a:solidFill>
            <a:srgbClr val="CCCDD1"/>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44AA3F06-D064-41BF-8ED3-1593246B2D8A}"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font" Target="fonts/Montserrat-bold.fntdata"/><Relationship Id="rId45" Type="http://schemas.openxmlformats.org/officeDocument/2006/relationships/font" Target="fonts/Montserrat-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Montserrat-boldItalic.fntdata"/><Relationship Id="rId47" Type="http://schemas.openxmlformats.org/officeDocument/2006/relationships/font" Target="fonts/Montserrat-italic.fntdata"/><Relationship Id="rId49" Type="http://schemas.openxmlformats.org/officeDocument/2006/relationships/font" Target="fonts/MontserratMedium-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MontserratMedium-italic.fntdata"/><Relationship Id="rId50" Type="http://schemas.openxmlformats.org/officeDocument/2006/relationships/font" Target="fonts/MontserratMedium-bold.fntdata"/><Relationship Id="rId53" Type="http://schemas.openxmlformats.org/officeDocument/2006/relationships/font" Target="fonts/Tahoma-regular.fntdata"/><Relationship Id="rId52" Type="http://schemas.openxmlformats.org/officeDocument/2006/relationships/font" Target="fonts/MontserratMedium-boldItalic.fntdata"/><Relationship Id="rId11" Type="http://schemas.openxmlformats.org/officeDocument/2006/relationships/slide" Target="slides/slide5.xml"/><Relationship Id="rId55" Type="http://schemas.openxmlformats.org/officeDocument/2006/relationships/font" Target="fonts/Oi-regular.fntdata"/><Relationship Id="rId10" Type="http://schemas.openxmlformats.org/officeDocument/2006/relationships/slide" Target="slides/slide4.xml"/><Relationship Id="rId54" Type="http://schemas.openxmlformats.org/officeDocument/2006/relationships/font" Target="fonts/Tahoma-bold.fntdata"/><Relationship Id="rId13" Type="http://schemas.openxmlformats.org/officeDocument/2006/relationships/slide" Target="slides/slide7.xml"/><Relationship Id="rId12" Type="http://schemas.openxmlformats.org/officeDocument/2006/relationships/slide" Target="slides/slide6.xml"/><Relationship Id="rId56" Type="http://customschemas.google.com/relationships/presentationmetadata" Target="meta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 name="Google Shape;56;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 name="Google Shape;172;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173" name="Google Shape;173;p1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5" name="Google Shape;21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p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62" name="Google Shape;62;p2: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63" name="Google Shape;6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6" name="Google Shape;366;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3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3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3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3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3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3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37: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3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90" name="Google Shape;90;p6: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91" name="Google Shape;91;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99" name="Google Shape;99;p7: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0" name="Google Shape;10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3.jpg"/><Relationship Id="rId4" Type="http://schemas.openxmlformats.org/officeDocument/2006/relationships/image" Target="../media/image16.jpg"/><Relationship Id="rId5" Type="http://schemas.openxmlformats.org/officeDocument/2006/relationships/image" Target="../media/image2.png"/><Relationship Id="rId6" Type="http://schemas.openxmlformats.org/officeDocument/2006/relationships/image" Target="../media/image15.png"/><Relationship Id="rId7"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1" name="Shape 11"/>
        <p:cNvGrpSpPr/>
        <p:nvPr/>
      </p:nvGrpSpPr>
      <p:grpSpPr>
        <a:xfrm>
          <a:off x="0" y="0"/>
          <a:ext cx="0" cy="0"/>
          <a:chOff x="0" y="0"/>
          <a:chExt cx="0" cy="0"/>
        </a:xfrm>
      </p:grpSpPr>
      <p:pic>
        <p:nvPicPr>
          <p:cNvPr id="12" name="Google Shape;12;p40"/>
          <p:cNvPicPr preferRelativeResize="0"/>
          <p:nvPr/>
        </p:nvPicPr>
        <p:blipFill rotWithShape="1">
          <a:blip r:embed="rId2">
            <a:alphaModFix/>
          </a:blip>
          <a:srcRect b="0" l="0" r="0" t="0"/>
          <a:stretch/>
        </p:blipFill>
        <p:spPr>
          <a:xfrm>
            <a:off x="2476313" y="1699297"/>
            <a:ext cx="6216117" cy="2067536"/>
          </a:xfrm>
          <a:prstGeom prst="rect">
            <a:avLst/>
          </a:prstGeom>
          <a:noFill/>
          <a:ln>
            <a:noFill/>
          </a:ln>
        </p:spPr>
      </p:pic>
      <p:pic>
        <p:nvPicPr>
          <p:cNvPr id="13" name="Google Shape;13;p40"/>
          <p:cNvPicPr preferRelativeResize="0"/>
          <p:nvPr/>
        </p:nvPicPr>
        <p:blipFill rotWithShape="1">
          <a:blip r:embed="rId3">
            <a:alphaModFix/>
          </a:blip>
          <a:srcRect b="-113" l="0" r="0" t="0"/>
          <a:stretch/>
        </p:blipFill>
        <p:spPr>
          <a:xfrm flipH="1" rot="10800000">
            <a:off x="2118210" y="3618186"/>
            <a:ext cx="4043667" cy="1528573"/>
          </a:xfrm>
          <a:prstGeom prst="rect">
            <a:avLst/>
          </a:prstGeom>
          <a:noFill/>
          <a:ln>
            <a:noFill/>
          </a:ln>
        </p:spPr>
      </p:pic>
      <p:pic>
        <p:nvPicPr>
          <p:cNvPr descr="A picture containing nature&#10;&#10;Description automatically generated" id="14" name="Google Shape;14;p40"/>
          <p:cNvPicPr preferRelativeResize="0"/>
          <p:nvPr/>
        </p:nvPicPr>
        <p:blipFill rotWithShape="1">
          <a:blip r:embed="rId4">
            <a:alphaModFix/>
          </a:blip>
          <a:srcRect b="0" l="0" r="0" t="0"/>
          <a:stretch/>
        </p:blipFill>
        <p:spPr>
          <a:xfrm>
            <a:off x="6358008" y="-1"/>
            <a:ext cx="2785992" cy="2015111"/>
          </a:xfrm>
          <a:prstGeom prst="rect">
            <a:avLst/>
          </a:prstGeom>
          <a:noFill/>
          <a:ln>
            <a:noFill/>
          </a:ln>
        </p:spPr>
      </p:pic>
      <p:sp>
        <p:nvSpPr>
          <p:cNvPr id="15" name="Google Shape;15;p40"/>
          <p:cNvSpPr/>
          <p:nvPr/>
        </p:nvSpPr>
        <p:spPr>
          <a:xfrm flipH="1">
            <a:off x="4092296" y="1476329"/>
            <a:ext cx="5063603" cy="367583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 name="Google Shape;16;p40"/>
          <p:cNvSpPr/>
          <p:nvPr/>
        </p:nvSpPr>
        <p:spPr>
          <a:xfrm flipH="1">
            <a:off x="-6599" y="-10906"/>
            <a:ext cx="9152384" cy="5161407"/>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17" name="Google Shape;17;p40"/>
          <p:cNvPicPr preferRelativeResize="0"/>
          <p:nvPr/>
        </p:nvPicPr>
        <p:blipFill rotWithShape="1">
          <a:blip r:embed="rId5">
            <a:alphaModFix/>
          </a:blip>
          <a:srcRect b="0" l="0" r="0" t="0"/>
          <a:stretch/>
        </p:blipFill>
        <p:spPr>
          <a:xfrm>
            <a:off x="103823" y="3983624"/>
            <a:ext cx="2054172" cy="1131386"/>
          </a:xfrm>
          <a:prstGeom prst="rect">
            <a:avLst/>
          </a:prstGeom>
          <a:noFill/>
          <a:ln>
            <a:noFill/>
          </a:ln>
          <a:effectLst>
            <a:outerShdw blurRad="50800" rotWithShape="0" algn="tl" dir="2700000" dist="38100">
              <a:srgbClr val="000000">
                <a:alpha val="40000"/>
              </a:srgbClr>
            </a:outerShdw>
          </a:effectLst>
        </p:spPr>
      </p:pic>
      <p:pic>
        <p:nvPicPr>
          <p:cNvPr id="18" name="Google Shape;18;p40"/>
          <p:cNvPicPr preferRelativeResize="0"/>
          <p:nvPr/>
        </p:nvPicPr>
        <p:blipFill rotWithShape="1">
          <a:blip r:embed="rId6">
            <a:alphaModFix amt="34000"/>
          </a:blip>
          <a:srcRect b="-8773" l="32582" r="8554" t="2399"/>
          <a:stretch/>
        </p:blipFill>
        <p:spPr>
          <a:xfrm rot="5400000">
            <a:off x="4300773" y="-762121"/>
            <a:ext cx="4091400" cy="5610600"/>
          </a:xfrm>
          <a:prstGeom prst="rtTriangle">
            <a:avLst/>
          </a:prstGeom>
          <a:noFill/>
          <a:ln>
            <a:noFill/>
          </a:ln>
        </p:spPr>
      </p:pic>
      <p:pic>
        <p:nvPicPr>
          <p:cNvPr id="19" name="Google Shape;19;p40"/>
          <p:cNvPicPr preferRelativeResize="0"/>
          <p:nvPr/>
        </p:nvPicPr>
        <p:blipFill rotWithShape="1">
          <a:blip r:embed="rId7">
            <a:alphaModFix amt="34000"/>
          </a:blip>
          <a:srcRect b="0" l="0" r="0" t="0"/>
          <a:stretch/>
        </p:blipFill>
        <p:spPr>
          <a:xfrm rot="-5400000">
            <a:off x="4344520" y="3615007"/>
            <a:ext cx="1289700" cy="1775100"/>
          </a:xfrm>
          <a:prstGeom prst="rtTriangle">
            <a:avLst/>
          </a:prstGeom>
          <a:noFill/>
          <a:ln>
            <a:noFill/>
          </a:ln>
        </p:spPr>
      </p:pic>
      <p:sp>
        <p:nvSpPr>
          <p:cNvPr id="20" name="Google Shape;20;p40"/>
          <p:cNvSpPr txBox="1"/>
          <p:nvPr>
            <p:ph type="title"/>
          </p:nvPr>
        </p:nvSpPr>
        <p:spPr>
          <a:xfrm>
            <a:off x="132035" y="131953"/>
            <a:ext cx="4617900" cy="29796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6000"/>
              <a:buFont typeface="Montserrat Medium"/>
              <a:buNone/>
              <a:defRPr b="0" i="0" sz="60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21" name="Shape 21"/>
        <p:cNvGrpSpPr/>
        <p:nvPr/>
      </p:nvGrpSpPr>
      <p:grpSpPr>
        <a:xfrm>
          <a:off x="0" y="0"/>
          <a:ext cx="0" cy="0"/>
          <a:chOff x="0" y="0"/>
          <a:chExt cx="0" cy="0"/>
        </a:xfrm>
      </p:grpSpPr>
      <p:sp>
        <p:nvSpPr>
          <p:cNvPr id="22" name="Google Shape;22;p41"/>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3" name="Google Shape;23;p41"/>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type="tx">
  <p:cSld name="TITLE_AND_BODY">
    <p:bg>
      <p:bgPr>
        <a:blipFill>
          <a:blip r:embed="rId2">
            <a:alphaModFix/>
          </a:blip>
          <a:stretch>
            <a:fillRect/>
          </a:stretch>
        </a:blipFill>
      </p:bgPr>
    </p:bg>
    <p:spTree>
      <p:nvGrpSpPr>
        <p:cNvPr id="24" name="Shape 24"/>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R2">
  <p:cSld name="CLEAR2">
    <p:spTree>
      <p:nvGrpSpPr>
        <p:cNvPr id="25" name="Shape 25"/>
        <p:cNvGrpSpPr/>
        <p:nvPr/>
      </p:nvGrpSpPr>
      <p:grpSpPr>
        <a:xfrm>
          <a:off x="0" y="0"/>
          <a:ext cx="0" cy="0"/>
          <a:chOff x="0" y="0"/>
          <a:chExt cx="0" cy="0"/>
        </a:xfrm>
      </p:grpSpPr>
      <p:sp>
        <p:nvSpPr>
          <p:cNvPr id="26" name="Google Shape;26;p43"/>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27" name="Google Shape;27;p43"/>
          <p:cNvSpPr txBox="1"/>
          <p:nvPr>
            <p:ph idx="1" type="body"/>
          </p:nvPr>
        </p:nvSpPr>
        <p:spPr>
          <a:xfrm>
            <a:off x="163698" y="661645"/>
            <a:ext cx="8799538" cy="3996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SzPts val="1400"/>
              <a:buNone/>
              <a:defRPr b="0" i="0" sz="101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01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01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01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01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cxnSp>
        <p:nvCxnSpPr>
          <p:cNvPr id="28" name="Google Shape;28;p43"/>
          <p:cNvCxnSpPr/>
          <p:nvPr/>
        </p:nvCxnSpPr>
        <p:spPr>
          <a:xfrm>
            <a:off x="165625" y="4817228"/>
            <a:ext cx="8777997" cy="0"/>
          </a:xfrm>
          <a:prstGeom prst="straightConnector1">
            <a:avLst/>
          </a:prstGeom>
          <a:noFill/>
          <a:ln cap="flat" cmpd="sng" w="9525">
            <a:solidFill>
              <a:srgbClr val="003249"/>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9" name="Shape 29"/>
        <p:cNvGrpSpPr/>
        <p:nvPr/>
      </p:nvGrpSpPr>
      <p:grpSpPr>
        <a:xfrm>
          <a:off x="0" y="0"/>
          <a:ext cx="0" cy="0"/>
          <a:chOff x="0" y="0"/>
          <a:chExt cx="0" cy="0"/>
        </a:xfrm>
      </p:grpSpPr>
      <p:sp>
        <p:nvSpPr>
          <p:cNvPr id="30" name="Google Shape;30;p44"/>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31" name="Google Shape;31;p44"/>
          <p:cNvPicPr preferRelativeResize="0"/>
          <p:nvPr/>
        </p:nvPicPr>
        <p:blipFill rotWithShape="1">
          <a:blip r:embed="rId2">
            <a:alphaModFix amt="34000"/>
          </a:blip>
          <a:srcRect b="0" l="0" r="-5833" t="0"/>
          <a:stretch/>
        </p:blipFill>
        <p:spPr>
          <a:xfrm flipH="1">
            <a:off x="6978317" y="0"/>
            <a:ext cx="2165683" cy="778120"/>
          </a:xfrm>
          <a:prstGeom prst="rect">
            <a:avLst/>
          </a:prstGeom>
          <a:noFill/>
          <a:ln>
            <a:noFill/>
          </a:ln>
        </p:spPr>
      </p:pic>
      <p:pic>
        <p:nvPicPr>
          <p:cNvPr id="32" name="Google Shape;32;p44"/>
          <p:cNvPicPr preferRelativeResize="0"/>
          <p:nvPr/>
        </p:nvPicPr>
        <p:blipFill rotWithShape="1">
          <a:blip r:embed="rId3">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33" name="Google Shape;33;p44"/>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34" name="Google Shape;34;p44"/>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35" name="Google Shape;35;p44"/>
          <p:cNvSpPr txBox="1"/>
          <p:nvPr>
            <p:ph idx="1" type="body"/>
          </p:nvPr>
        </p:nvSpPr>
        <p:spPr>
          <a:xfrm>
            <a:off x="289974" y="1084442"/>
            <a:ext cx="4131900" cy="35817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150000"/>
              </a:lnSpc>
              <a:spcBef>
                <a:spcPts val="800"/>
              </a:spcBef>
              <a:spcAft>
                <a:spcPts val="0"/>
              </a:spcAft>
              <a:buClr>
                <a:schemeClr val="dk1"/>
              </a:buClr>
              <a:buSzPts val="2100"/>
              <a:buFont typeface="Montserrat"/>
              <a:buChar char="❖"/>
              <a:defRPr b="0" i="0" sz="2100" u="none" cap="none" strike="noStrike">
                <a:solidFill>
                  <a:schemeClr val="dk1"/>
                </a:solidFill>
                <a:latin typeface="Montserrat"/>
                <a:ea typeface="Montserrat"/>
                <a:cs typeface="Montserrat"/>
                <a:sym typeface="Montserrat"/>
              </a:defRPr>
            </a:lvl1pPr>
            <a:lvl2pPr indent="-342900" lvl="1" marL="914400" marR="0" rtl="0" algn="l">
              <a:lnSpc>
                <a:spcPct val="150000"/>
              </a:lnSpc>
              <a:spcBef>
                <a:spcPts val="4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2pPr>
            <a:lvl3pPr indent="-323850" lvl="2" marL="1371600" marR="0" rtl="0" algn="l">
              <a:lnSpc>
                <a:spcPct val="150000"/>
              </a:lnSpc>
              <a:spcBef>
                <a:spcPts val="400"/>
              </a:spcBef>
              <a:spcAft>
                <a:spcPts val="0"/>
              </a:spcAft>
              <a:buClr>
                <a:schemeClr val="dk1"/>
              </a:buClr>
              <a:buSzPts val="1500"/>
              <a:buFont typeface="Montserrat"/>
              <a:buChar char="o"/>
              <a:defRPr b="0" i="0" sz="1500" u="none" cap="none" strike="noStrike">
                <a:solidFill>
                  <a:schemeClr val="dk1"/>
                </a:solidFill>
                <a:latin typeface="Montserrat"/>
                <a:ea typeface="Montserrat"/>
                <a:cs typeface="Montserrat"/>
                <a:sym typeface="Montserrat"/>
              </a:defRPr>
            </a:lvl3pPr>
            <a:lvl4pPr indent="-317500" lvl="3" marL="18288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4pPr>
            <a:lvl5pPr indent="-317500" lvl="4" marL="22860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5pPr>
            <a:lvl6pPr indent="-323850" lvl="5" marL="27432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6pPr>
            <a:lvl7pPr indent="-323850" lvl="6" marL="32004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7pPr>
            <a:lvl8pPr indent="-323850" lvl="7" marL="36576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8pPr>
            <a:lvl9pPr indent="-323850" lvl="8" marL="41148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9pPr>
          </a:lstStyle>
          <a:p/>
        </p:txBody>
      </p:sp>
      <p:sp>
        <p:nvSpPr>
          <p:cNvPr id="36" name="Google Shape;36;p44"/>
          <p:cNvSpPr txBox="1"/>
          <p:nvPr>
            <p:ph idx="2" type="body"/>
          </p:nvPr>
        </p:nvSpPr>
        <p:spPr>
          <a:xfrm>
            <a:off x="4722271" y="1084442"/>
            <a:ext cx="4131900" cy="35817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150000"/>
              </a:lnSpc>
              <a:spcBef>
                <a:spcPts val="800"/>
              </a:spcBef>
              <a:spcAft>
                <a:spcPts val="0"/>
              </a:spcAft>
              <a:buClr>
                <a:schemeClr val="dk1"/>
              </a:buClr>
              <a:buSzPts val="2100"/>
              <a:buFont typeface="Montserrat"/>
              <a:buChar char="❖"/>
              <a:defRPr b="0" i="0" sz="2100" u="none" cap="none" strike="noStrike">
                <a:solidFill>
                  <a:schemeClr val="dk1"/>
                </a:solidFill>
                <a:latin typeface="Montserrat"/>
                <a:ea typeface="Montserrat"/>
                <a:cs typeface="Montserrat"/>
                <a:sym typeface="Montserrat"/>
              </a:defRPr>
            </a:lvl1pPr>
            <a:lvl2pPr indent="-342900" lvl="1" marL="914400" marR="0" rtl="0" algn="l">
              <a:lnSpc>
                <a:spcPct val="150000"/>
              </a:lnSpc>
              <a:spcBef>
                <a:spcPts val="400"/>
              </a:spcBef>
              <a:spcAft>
                <a:spcPts val="0"/>
              </a:spcAft>
              <a:buClr>
                <a:schemeClr val="dk1"/>
              </a:buClr>
              <a:buSzPts val="1800"/>
              <a:buFont typeface="Montserrat"/>
              <a:buChar char="▪"/>
              <a:defRPr b="0" i="0" sz="1800" u="none" cap="none" strike="noStrike">
                <a:solidFill>
                  <a:schemeClr val="dk1"/>
                </a:solidFill>
                <a:latin typeface="Montserrat"/>
                <a:ea typeface="Montserrat"/>
                <a:cs typeface="Montserrat"/>
                <a:sym typeface="Montserrat"/>
              </a:defRPr>
            </a:lvl2pPr>
            <a:lvl3pPr indent="-323850" lvl="2" marL="1371600" marR="0" rtl="0" algn="l">
              <a:lnSpc>
                <a:spcPct val="150000"/>
              </a:lnSpc>
              <a:spcBef>
                <a:spcPts val="400"/>
              </a:spcBef>
              <a:spcAft>
                <a:spcPts val="0"/>
              </a:spcAft>
              <a:buClr>
                <a:schemeClr val="dk1"/>
              </a:buClr>
              <a:buSzPts val="1500"/>
              <a:buFont typeface="Montserrat"/>
              <a:buChar char="o"/>
              <a:defRPr b="0" i="0" sz="1500" u="none" cap="none" strike="noStrike">
                <a:solidFill>
                  <a:schemeClr val="dk1"/>
                </a:solidFill>
                <a:latin typeface="Montserrat"/>
                <a:ea typeface="Montserrat"/>
                <a:cs typeface="Montserrat"/>
                <a:sym typeface="Montserrat"/>
              </a:defRPr>
            </a:lvl3pPr>
            <a:lvl4pPr indent="-317500" lvl="3" marL="18288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4pPr>
            <a:lvl5pPr indent="-317500" lvl="4" marL="2286000" marR="0" rtl="0" algn="l">
              <a:lnSpc>
                <a:spcPct val="150000"/>
              </a:lnSpc>
              <a:spcBef>
                <a:spcPts val="400"/>
              </a:spcBef>
              <a:spcAft>
                <a:spcPts val="0"/>
              </a:spcAft>
              <a:buClr>
                <a:schemeClr val="dk1"/>
              </a:buClr>
              <a:buSzPts val="1400"/>
              <a:buFont typeface="Montserrat"/>
              <a:buChar char="•"/>
              <a:defRPr b="0" i="0" sz="1400" u="none" cap="none" strike="noStrike">
                <a:solidFill>
                  <a:schemeClr val="dk1"/>
                </a:solidFill>
                <a:latin typeface="Montserrat"/>
                <a:ea typeface="Montserrat"/>
                <a:cs typeface="Montserrat"/>
                <a:sym typeface="Montserrat"/>
              </a:defRPr>
            </a:lvl5pPr>
            <a:lvl6pPr indent="-323850" lvl="5" marL="27432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6pPr>
            <a:lvl7pPr indent="-323850" lvl="6" marL="32004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7pPr>
            <a:lvl8pPr indent="-323850" lvl="7" marL="36576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8pPr>
            <a:lvl9pPr indent="-323850" lvl="8" marL="4114800" marR="0" rtl="0" algn="l">
              <a:lnSpc>
                <a:spcPct val="150000"/>
              </a:lnSpc>
              <a:spcBef>
                <a:spcPts val="400"/>
              </a:spcBef>
              <a:spcAft>
                <a:spcPts val="0"/>
              </a:spcAft>
              <a:buClr>
                <a:schemeClr val="dk1"/>
              </a:buClr>
              <a:buSzPts val="1500"/>
              <a:buFont typeface="Montserrat"/>
              <a:buChar char="•"/>
              <a:defRPr b="0" i="0" sz="1500" u="none" cap="none" strike="noStrike">
                <a:solidFill>
                  <a:schemeClr val="dk1"/>
                </a:solidFill>
                <a:latin typeface="Montserrat"/>
                <a:ea typeface="Montserrat"/>
                <a:cs typeface="Montserrat"/>
                <a:sym typeface="Montserrat"/>
              </a:defRPr>
            </a:lvl9pPr>
          </a:lstStyle>
          <a:p/>
        </p:txBody>
      </p:sp>
      <p:sp>
        <p:nvSpPr>
          <p:cNvPr id="37" name="Google Shape;37;p44"/>
          <p:cNvSpPr txBox="1"/>
          <p:nvPr>
            <p:ph type="title"/>
          </p:nvPr>
        </p:nvSpPr>
        <p:spPr>
          <a:xfrm>
            <a:off x="132036" y="131954"/>
            <a:ext cx="70401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Montserrat Medium"/>
              <a:buNone/>
              <a:defRPr b="0" i="0" sz="33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38" name="Google Shape;38;p44"/>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chemeClr val="accent1"/>
                </a:solidFill>
                <a:latin typeface="Montserrat"/>
                <a:ea typeface="Montserrat"/>
                <a:cs typeface="Montserrat"/>
                <a:sym typeface="Montserrat"/>
              </a:rPr>
              <a:t>Slide </a:t>
            </a:r>
            <a:fld id="{00000000-1234-1234-1234-123412341234}" type="slidenum">
              <a:rPr b="1" i="0" lang="en-US" sz="1100" u="none" cap="none" strike="noStrike">
                <a:solidFill>
                  <a:schemeClr val="accent1"/>
                </a:solidFill>
                <a:latin typeface="Montserrat"/>
                <a:ea typeface="Montserrat"/>
                <a:cs typeface="Montserrat"/>
                <a:sym typeface="Montserrat"/>
              </a:rPr>
              <a:t>‹#›</a:t>
            </a:fld>
            <a:endParaRPr b="1" i="0" sz="1100" u="none" cap="none" strike="noStrike">
              <a:solidFill>
                <a:schemeClr val="accent1"/>
              </a:solidFill>
              <a:latin typeface="Montserrat"/>
              <a:ea typeface="Montserrat"/>
              <a:cs typeface="Montserrat"/>
              <a:sym typeface="Montserrat"/>
            </a:endParaRPr>
          </a:p>
        </p:txBody>
      </p:sp>
      <p:sp>
        <p:nvSpPr>
          <p:cNvPr id="39" name="Google Shape;39;p44"/>
          <p:cNvSpPr txBox="1"/>
          <p:nvPr/>
        </p:nvSpPr>
        <p:spPr>
          <a:xfrm>
            <a:off x="-40725" y="4872750"/>
            <a:ext cx="2891100" cy="3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chemeClr val="dk2"/>
                </a:solidFill>
                <a:latin typeface="Montserrat"/>
                <a:ea typeface="Montserrat"/>
                <a:cs typeface="Montserrat"/>
                <a:sym typeface="Montserrat"/>
              </a:rPr>
              <a:t>WGISS-57, 4-7 March 2024</a:t>
            </a:r>
            <a:endParaRPr b="1" i="0" sz="1100" u="none" cap="none" strike="noStrike">
              <a:solidFill>
                <a:schemeClr val="dk2"/>
              </a:solidFill>
              <a:latin typeface="Montserrat"/>
              <a:ea typeface="Montserrat"/>
              <a:cs typeface="Montserrat"/>
              <a:sym typeface="Montserrat"/>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40" name="Shape 40"/>
        <p:cNvGrpSpPr/>
        <p:nvPr/>
      </p:nvGrpSpPr>
      <p:grpSpPr>
        <a:xfrm>
          <a:off x="0" y="0"/>
          <a:ext cx="0" cy="0"/>
          <a:chOff x="0" y="0"/>
          <a:chExt cx="0" cy="0"/>
        </a:xfrm>
      </p:grpSpPr>
      <p:sp>
        <p:nvSpPr>
          <p:cNvPr id="41" name="Google Shape;41;p45"/>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42" name="Google Shape;42;p45"/>
          <p:cNvPicPr preferRelativeResize="0"/>
          <p:nvPr/>
        </p:nvPicPr>
        <p:blipFill rotWithShape="1">
          <a:blip r:embed="rId2">
            <a:alphaModFix amt="34000"/>
          </a:blip>
          <a:srcRect b="0" l="0" r="-5833" t="0"/>
          <a:stretch/>
        </p:blipFill>
        <p:spPr>
          <a:xfrm flipH="1">
            <a:off x="6978317" y="0"/>
            <a:ext cx="2165683" cy="778120"/>
          </a:xfrm>
          <a:prstGeom prst="rect">
            <a:avLst/>
          </a:prstGeom>
          <a:noFill/>
          <a:ln>
            <a:noFill/>
          </a:ln>
        </p:spPr>
      </p:pic>
      <p:pic>
        <p:nvPicPr>
          <p:cNvPr id="43" name="Google Shape;43;p45"/>
          <p:cNvPicPr preferRelativeResize="0"/>
          <p:nvPr/>
        </p:nvPicPr>
        <p:blipFill rotWithShape="1">
          <a:blip r:embed="rId3">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44" name="Google Shape;44;p45"/>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45" name="Google Shape;45;p45"/>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46" name="Google Shape;46;p45"/>
          <p:cNvSpPr txBox="1"/>
          <p:nvPr/>
        </p:nvSpPr>
        <p:spPr>
          <a:xfrm>
            <a:off x="7699248" y="4930953"/>
            <a:ext cx="1444200" cy="2385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100"/>
              <a:buFont typeface="Arial"/>
              <a:buNone/>
            </a:pPr>
            <a:r>
              <a:rPr b="1" i="0" lang="en-US" sz="1100" u="none" cap="none" strike="noStrike">
                <a:solidFill>
                  <a:schemeClr val="accent1"/>
                </a:solidFill>
                <a:latin typeface="Montserrat"/>
                <a:ea typeface="Montserrat"/>
                <a:cs typeface="Montserrat"/>
                <a:sym typeface="Montserrat"/>
              </a:rPr>
              <a:t>Slide </a:t>
            </a:r>
            <a:fld id="{00000000-1234-1234-1234-123412341234}" type="slidenum">
              <a:rPr b="1" i="0" lang="en-US" sz="1100" u="none" cap="none" strike="noStrike">
                <a:solidFill>
                  <a:schemeClr val="accent1"/>
                </a:solidFill>
                <a:latin typeface="Montserrat"/>
                <a:ea typeface="Montserrat"/>
                <a:cs typeface="Montserrat"/>
                <a:sym typeface="Montserrat"/>
              </a:rPr>
              <a:t>‹#›</a:t>
            </a:fld>
            <a:endParaRPr b="1" i="0" sz="1100" u="none" cap="none" strike="noStrike">
              <a:solidFill>
                <a:schemeClr val="accent1"/>
              </a:solidFill>
              <a:latin typeface="Montserrat"/>
              <a:ea typeface="Montserrat"/>
              <a:cs typeface="Montserrat"/>
              <a:sym typeface="Montserrat"/>
            </a:endParaRPr>
          </a:p>
        </p:txBody>
      </p:sp>
      <p:sp>
        <p:nvSpPr>
          <p:cNvPr id="47" name="Google Shape;47;p45"/>
          <p:cNvSpPr txBox="1"/>
          <p:nvPr>
            <p:ph type="title"/>
          </p:nvPr>
        </p:nvSpPr>
        <p:spPr>
          <a:xfrm>
            <a:off x="132036" y="131954"/>
            <a:ext cx="7040400" cy="5844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0"/>
              </a:spcBef>
              <a:spcAft>
                <a:spcPts val="0"/>
              </a:spcAft>
              <a:buClr>
                <a:schemeClr val="lt1"/>
              </a:buClr>
              <a:buSzPts val="3300"/>
              <a:buFont typeface="Montserrat Medium"/>
              <a:buNone/>
              <a:defRPr b="0" i="0" sz="3300" u="none" cap="none" strike="noStrike">
                <a:solidFill>
                  <a:schemeClr val="lt1"/>
                </a:solidFill>
                <a:latin typeface="Montserrat Medium"/>
                <a:ea typeface="Montserrat Medium"/>
                <a:cs typeface="Montserrat Medium"/>
                <a:sym typeface="Montserrat Medium"/>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48" name="Google Shape;48;p45"/>
          <p:cNvSpPr txBox="1"/>
          <p:nvPr/>
        </p:nvSpPr>
        <p:spPr>
          <a:xfrm>
            <a:off x="-40725" y="4872750"/>
            <a:ext cx="2891100" cy="3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chemeClr val="dk2"/>
                </a:solidFill>
                <a:latin typeface="Montserrat"/>
                <a:ea typeface="Montserrat"/>
                <a:cs typeface="Montserrat"/>
                <a:sym typeface="Montserrat"/>
              </a:rPr>
              <a:t>WGISS-57, 4-7 March 2024</a:t>
            </a:r>
            <a:endParaRPr b="1" i="0" sz="1100" u="none" cap="none" strike="noStrike">
              <a:solidFill>
                <a:schemeClr val="dk2"/>
              </a:solidFill>
              <a:latin typeface="Montserrat"/>
              <a:ea typeface="Montserrat"/>
              <a:cs typeface="Montserrat"/>
              <a:sym typeface="Montserrat"/>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9" name="Shape 49"/>
        <p:cNvGrpSpPr/>
        <p:nvPr/>
      </p:nvGrpSpPr>
      <p:grpSpPr>
        <a:xfrm>
          <a:off x="0" y="0"/>
          <a:ext cx="0" cy="0"/>
          <a:chOff x="0" y="0"/>
          <a:chExt cx="0" cy="0"/>
        </a:xfrm>
      </p:grpSpPr>
      <p:sp>
        <p:nvSpPr>
          <p:cNvPr id="50" name="Google Shape;50;p46"/>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5200"/>
              <a:buFont typeface="Arial"/>
              <a:buChar char="■"/>
              <a:defRPr b="0" i="0" sz="5200" u="none" cap="none" strike="noStrike">
                <a:solidFill>
                  <a:srgbClr val="000000"/>
                </a:solidFill>
                <a:latin typeface="Arial"/>
                <a:ea typeface="Arial"/>
                <a:cs typeface="Arial"/>
                <a:sym typeface="Arial"/>
              </a:defRPr>
            </a:lvl9pPr>
          </a:lstStyle>
          <a:p/>
        </p:txBody>
      </p:sp>
      <p:sp>
        <p:nvSpPr>
          <p:cNvPr id="51" name="Google Shape;51;p46"/>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p:txBody>
      </p:sp>
      <p:sp>
        <p:nvSpPr>
          <p:cNvPr id="52" name="Google Shape;52;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53" name="Google Shape;53;p46"/>
          <p:cNvSpPr txBox="1"/>
          <p:nvPr/>
        </p:nvSpPr>
        <p:spPr>
          <a:xfrm>
            <a:off x="-40725" y="4872750"/>
            <a:ext cx="2891100" cy="35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chemeClr val="dk2"/>
                </a:solidFill>
                <a:latin typeface="Montserrat"/>
                <a:ea typeface="Montserrat"/>
                <a:cs typeface="Montserrat"/>
                <a:sym typeface="Montserrat"/>
              </a:rPr>
              <a:t>WGISS-57, 4-7 March 2024</a:t>
            </a:r>
            <a:endParaRPr b="1" i="0" sz="1100" u="none" cap="none" strike="noStrike">
              <a:solidFill>
                <a:schemeClr val="dk2"/>
              </a:solidFill>
              <a:latin typeface="Montserrat"/>
              <a:ea typeface="Montserrat"/>
              <a:cs typeface="Montserrat"/>
              <a:sym typeface="Montserrat"/>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13.png"/><Relationship Id="rId3" Type="http://schemas.openxmlformats.org/officeDocument/2006/relationships/slideLayout" Target="../slideLayouts/slideLayout1.xml"/><Relationship Id="rId4" Type="http://schemas.openxmlformats.org/officeDocument/2006/relationships/slideLayout" Target="../slideLayouts/slideLayout2.xml"/><Relationship Id="rId10" Type="http://schemas.openxmlformats.org/officeDocument/2006/relationships/theme" Target="../theme/theme2.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9"/>
          <p:cNvSpPr/>
          <p:nvPr/>
        </p:nvSpPr>
        <p:spPr>
          <a:xfrm>
            <a:off x="0" y="1"/>
            <a:ext cx="9144000" cy="7782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pic>
        <p:nvPicPr>
          <p:cNvPr id="7" name="Google Shape;7;p39"/>
          <p:cNvPicPr preferRelativeResize="0"/>
          <p:nvPr/>
        </p:nvPicPr>
        <p:blipFill rotWithShape="1">
          <a:blip r:embed="rId1">
            <a:alphaModFix amt="34000"/>
          </a:blip>
          <a:srcRect b="0" l="0" r="-5833" t="0"/>
          <a:stretch/>
        </p:blipFill>
        <p:spPr>
          <a:xfrm flipH="1">
            <a:off x="6978317" y="0"/>
            <a:ext cx="2165683" cy="778120"/>
          </a:xfrm>
          <a:prstGeom prst="rect">
            <a:avLst/>
          </a:prstGeom>
          <a:noFill/>
          <a:ln>
            <a:noFill/>
          </a:ln>
        </p:spPr>
      </p:pic>
      <p:pic>
        <p:nvPicPr>
          <p:cNvPr id="8" name="Google Shape;8;p39"/>
          <p:cNvPicPr preferRelativeResize="0"/>
          <p:nvPr/>
        </p:nvPicPr>
        <p:blipFill rotWithShape="1">
          <a:blip r:embed="rId2">
            <a:alphaModFix/>
          </a:blip>
          <a:srcRect b="0" l="0" r="0" t="0"/>
          <a:stretch/>
        </p:blipFill>
        <p:spPr>
          <a:xfrm>
            <a:off x="7343775" y="83742"/>
            <a:ext cx="1520926" cy="602579"/>
          </a:xfrm>
          <a:prstGeom prst="rect">
            <a:avLst/>
          </a:prstGeom>
          <a:noFill/>
          <a:ln>
            <a:noFill/>
          </a:ln>
          <a:effectLst>
            <a:outerShdw blurRad="50800" rotWithShape="0" algn="tl" dir="2700000" dist="38100">
              <a:srgbClr val="000000">
                <a:alpha val="40000"/>
              </a:srgbClr>
            </a:outerShdw>
          </a:effectLst>
        </p:spPr>
      </p:pic>
      <p:sp>
        <p:nvSpPr>
          <p:cNvPr id="9" name="Google Shape;9;p39"/>
          <p:cNvSpPr/>
          <p:nvPr/>
        </p:nvSpPr>
        <p:spPr>
          <a:xfrm>
            <a:off x="-1333" y="4930953"/>
            <a:ext cx="9145200" cy="2124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10" name="Google Shape;10;p39"/>
          <p:cNvSpPr/>
          <p:nvPr/>
        </p:nvSpPr>
        <p:spPr>
          <a:xfrm flipH="1" rot="10800000">
            <a:off x="-3378" y="4905272"/>
            <a:ext cx="9147300" cy="447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20.png"/><Relationship Id="rId5"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30.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2.png"/><Relationship Id="rId8"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7.jpg"/><Relationship Id="rId4" Type="http://schemas.openxmlformats.org/officeDocument/2006/relationships/image" Target="../media/image26.png"/><Relationship Id="rId5" Type="http://schemas.openxmlformats.org/officeDocument/2006/relationships/image" Target="../media/image21.png"/><Relationship Id="rId6" Type="http://schemas.openxmlformats.org/officeDocument/2006/relationships/image" Target="../media/image31.png"/><Relationship Id="rId7" Type="http://schemas.openxmlformats.org/officeDocument/2006/relationships/image" Target="../media/image24.png"/><Relationship Id="rId8"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9.png"/><Relationship Id="rId4" Type="http://schemas.openxmlformats.org/officeDocument/2006/relationships/image" Target="../media/image45.jpg"/><Relationship Id="rId5" Type="http://schemas.openxmlformats.org/officeDocument/2006/relationships/hyperlink" Target="mailto:dariusz.dukaczewski@igik.edu.pl" TargetMode="External"/><Relationship Id="rId6"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2.png"/><Relationship Id="rId4" Type="http://schemas.openxmlformats.org/officeDocument/2006/relationships/image" Target="../media/image73.png"/><Relationship Id="rId5"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0.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7.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9.png"/><Relationship Id="rId4" Type="http://schemas.openxmlformats.org/officeDocument/2006/relationships/image" Target="../media/image48.png"/><Relationship Id="rId5" Type="http://schemas.openxmlformats.org/officeDocument/2006/relationships/image" Target="../media/image55.png"/><Relationship Id="rId6" Type="http://schemas.openxmlformats.org/officeDocument/2006/relationships/image" Target="../media/image58.png"/><Relationship Id="rId7" Type="http://schemas.openxmlformats.org/officeDocument/2006/relationships/image" Target="../media/image53.png"/><Relationship Id="rId8" Type="http://schemas.openxmlformats.org/officeDocument/2006/relationships/image" Target="../media/image5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2.png"/><Relationship Id="rId4" Type="http://schemas.openxmlformats.org/officeDocument/2006/relationships/hyperlink" Target="https://bhoonidhi.nrsc.gov.in/bhoonidhi/index.html" TargetMode="External"/><Relationship Id="rId5" Type="http://schemas.openxmlformats.org/officeDocument/2006/relationships/image" Target="../media/image57.png"/><Relationship Id="rId6" Type="http://schemas.openxmlformats.org/officeDocument/2006/relationships/image" Target="../media/image51.png"/><Relationship Id="rId7" Type="http://schemas.openxmlformats.org/officeDocument/2006/relationships/image" Target="../media/image56.png"/><Relationship Id="rId8" Type="http://schemas.openxmlformats.org/officeDocument/2006/relationships/image" Target="../media/image7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71.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7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2.png"/><Relationship Id="rId4" Type="http://schemas.openxmlformats.org/officeDocument/2006/relationships/image" Target="../media/image60.jpg"/><Relationship Id="rId5" Type="http://schemas.openxmlformats.org/officeDocument/2006/relationships/image" Target="../media/image66.jpg"/><Relationship Id="rId6" Type="http://schemas.openxmlformats.org/officeDocument/2006/relationships/image" Target="../media/image7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63.jpg"/><Relationship Id="rId4" Type="http://schemas.openxmlformats.org/officeDocument/2006/relationships/image" Target="../media/image61.png"/><Relationship Id="rId5" Type="http://schemas.openxmlformats.org/officeDocument/2006/relationships/image" Target="../media/image6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76.jpg"/><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sp>
        <p:nvSpPr>
          <p:cNvPr id="58" name="Google Shape;58;p1"/>
          <p:cNvSpPr txBox="1"/>
          <p:nvPr>
            <p:ph type="title"/>
          </p:nvPr>
        </p:nvSpPr>
        <p:spPr>
          <a:xfrm>
            <a:off x="132023" y="131950"/>
            <a:ext cx="5308800" cy="29796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6000"/>
              <a:buNone/>
            </a:pPr>
            <a:r>
              <a:rPr lang="en-US"/>
              <a:t>WGISS-58 </a:t>
            </a:r>
            <a:r>
              <a:rPr lang="en-US" sz="4800"/>
              <a:t>AVHRR Data Recovery Project Updates</a:t>
            </a:r>
            <a:endParaRPr/>
          </a:p>
        </p:txBody>
      </p:sp>
      <p:sp>
        <p:nvSpPr>
          <p:cNvPr id="59" name="Google Shape;59;p1"/>
          <p:cNvSpPr txBox="1"/>
          <p:nvPr/>
        </p:nvSpPr>
        <p:spPr>
          <a:xfrm>
            <a:off x="5167100" y="3511250"/>
            <a:ext cx="3976800" cy="1509000"/>
          </a:xfrm>
          <a:prstGeom prst="rect">
            <a:avLst/>
          </a:prstGeom>
          <a:noFill/>
          <a:ln>
            <a:noFill/>
          </a:ln>
        </p:spPr>
        <p:txBody>
          <a:bodyPr anchorCtr="0" anchor="t" bIns="91425" lIns="91425" spcFirstLastPara="1" rIns="91425" wrap="square" tIns="91425">
            <a:noAutofit/>
          </a:bodyPr>
          <a:lstStyle/>
          <a:p>
            <a:pPr indent="0" lvl="0" marL="0" marR="0" rtl="0" algn="r">
              <a:lnSpc>
                <a:spcPct val="115000"/>
              </a:lnSpc>
              <a:spcBef>
                <a:spcPts val="0"/>
              </a:spcBef>
              <a:spcAft>
                <a:spcPts val="0"/>
              </a:spcAft>
              <a:buClr>
                <a:srgbClr val="000000"/>
              </a:buClr>
              <a:buSzPts val="1700"/>
              <a:buFont typeface="Arial"/>
              <a:buNone/>
            </a:pPr>
            <a:r>
              <a:rPr b="1" i="0" lang="en-US" sz="1700" u="none" cap="none" strike="noStrike">
                <a:solidFill>
                  <a:schemeClr val="accent1"/>
                </a:solidFill>
                <a:latin typeface="Montserrat"/>
                <a:ea typeface="Montserrat"/>
                <a:cs typeface="Montserrat"/>
                <a:sym typeface="Montserrat"/>
              </a:rPr>
              <a:t>M.Albani, ESA</a:t>
            </a:r>
            <a:endParaRPr b="1" i="0" sz="1700" u="none" cap="none" strike="noStrike">
              <a:solidFill>
                <a:schemeClr val="accent1"/>
              </a:solidFill>
              <a:latin typeface="Montserrat"/>
              <a:ea typeface="Montserrat"/>
              <a:cs typeface="Montserrat"/>
              <a:sym typeface="Montserrat"/>
            </a:endParaRPr>
          </a:p>
          <a:p>
            <a:pPr indent="0" lvl="0" marL="0" rtl="0" algn="r">
              <a:lnSpc>
                <a:spcPct val="115000"/>
              </a:lnSpc>
              <a:spcBef>
                <a:spcPts val="0"/>
              </a:spcBef>
              <a:spcAft>
                <a:spcPts val="0"/>
              </a:spcAft>
              <a:buClr>
                <a:schemeClr val="dk1"/>
              </a:buClr>
              <a:buSzPts val="1100"/>
              <a:buFont typeface="Arial"/>
              <a:buNone/>
            </a:pPr>
            <a:r>
              <a:rPr b="1" lang="en-US" sz="1700">
                <a:solidFill>
                  <a:srgbClr val="33445F"/>
                </a:solidFill>
                <a:latin typeface="Montserrat"/>
                <a:ea typeface="Montserrat"/>
                <a:cs typeface="Montserrat"/>
                <a:sym typeface="Montserrat"/>
              </a:rPr>
              <a:t>Agenda Item 4.1</a:t>
            </a:r>
            <a:endParaRPr b="1" sz="1700">
              <a:solidFill>
                <a:srgbClr val="33445F"/>
              </a:solidFill>
              <a:latin typeface="Montserrat"/>
              <a:ea typeface="Montserrat"/>
              <a:cs typeface="Montserrat"/>
              <a:sym typeface="Montserrat"/>
            </a:endParaRPr>
          </a:p>
          <a:p>
            <a:pPr indent="0" lvl="0" marL="0" rtl="0" algn="r">
              <a:lnSpc>
                <a:spcPct val="115000"/>
              </a:lnSpc>
              <a:spcBef>
                <a:spcPts val="0"/>
              </a:spcBef>
              <a:spcAft>
                <a:spcPts val="0"/>
              </a:spcAft>
              <a:buClr>
                <a:schemeClr val="dk1"/>
              </a:buClr>
              <a:buSzPts val="1100"/>
              <a:buFont typeface="Arial"/>
              <a:buNone/>
            </a:pPr>
            <a:r>
              <a:rPr b="1" lang="en-US" sz="1700">
                <a:solidFill>
                  <a:srgbClr val="33445F"/>
                </a:solidFill>
                <a:latin typeface="Montserrat"/>
                <a:ea typeface="Montserrat"/>
                <a:cs typeface="Montserrat"/>
                <a:sym typeface="Montserrat"/>
              </a:rPr>
              <a:t>WGISS-58</a:t>
            </a:r>
            <a:endParaRPr b="1" sz="1700">
              <a:solidFill>
                <a:srgbClr val="33445F"/>
              </a:solidFill>
              <a:latin typeface="Montserrat"/>
              <a:ea typeface="Montserrat"/>
              <a:cs typeface="Montserrat"/>
              <a:sym typeface="Montserrat"/>
            </a:endParaRPr>
          </a:p>
          <a:p>
            <a:pPr indent="0" lvl="0" marL="0" rtl="0" algn="r">
              <a:lnSpc>
                <a:spcPct val="115000"/>
              </a:lnSpc>
              <a:spcBef>
                <a:spcPts val="0"/>
              </a:spcBef>
              <a:spcAft>
                <a:spcPts val="0"/>
              </a:spcAft>
              <a:buClr>
                <a:schemeClr val="dk1"/>
              </a:buClr>
              <a:buSzPts val="1100"/>
              <a:buFont typeface="Arial"/>
              <a:buNone/>
            </a:pPr>
            <a:r>
              <a:rPr b="1" lang="en-US" sz="1700">
                <a:solidFill>
                  <a:srgbClr val="33445F"/>
                </a:solidFill>
                <a:latin typeface="Montserrat"/>
                <a:ea typeface="Montserrat"/>
                <a:cs typeface="Montserrat"/>
                <a:sym typeface="Montserrat"/>
              </a:rPr>
              <a:t>16-17 October 2024</a:t>
            </a:r>
            <a:endParaRPr b="1" sz="1700">
              <a:solidFill>
                <a:srgbClr val="33445F"/>
              </a:solidFill>
              <a:latin typeface="Montserrat"/>
              <a:ea typeface="Montserrat"/>
              <a:cs typeface="Montserrat"/>
              <a:sym typeface="Montserrat"/>
            </a:endParaRPr>
          </a:p>
          <a:p>
            <a:pPr indent="0" lvl="0" marL="0" rtl="0" algn="r">
              <a:lnSpc>
                <a:spcPct val="115000"/>
              </a:lnSpc>
              <a:spcBef>
                <a:spcPts val="0"/>
              </a:spcBef>
              <a:spcAft>
                <a:spcPts val="0"/>
              </a:spcAft>
              <a:buClr>
                <a:schemeClr val="dk1"/>
              </a:buClr>
              <a:buSzPts val="1100"/>
              <a:buFont typeface="Arial"/>
              <a:buNone/>
            </a:pPr>
            <a:r>
              <a:rPr b="1" lang="en-US" sz="1700">
                <a:solidFill>
                  <a:srgbClr val="33445F"/>
                </a:solidFill>
                <a:latin typeface="Montserrat"/>
                <a:ea typeface="Montserrat"/>
                <a:cs typeface="Montserrat"/>
                <a:sym typeface="Montserrat"/>
              </a:rPr>
              <a:t>Sioux Falls, South Dakota, USA</a:t>
            </a:r>
            <a:endParaRPr b="1" sz="1700">
              <a:solidFill>
                <a:srgbClr val="33445F"/>
              </a:solidFill>
              <a:latin typeface="Montserrat"/>
              <a:ea typeface="Montserrat"/>
              <a:cs typeface="Montserrat"/>
              <a:sym typeface="Montserrat"/>
            </a:endParaRPr>
          </a:p>
          <a:p>
            <a:pPr indent="0" lvl="0" marL="0" marR="0" rtl="0" algn="r">
              <a:lnSpc>
                <a:spcPct val="115000"/>
              </a:lnSpc>
              <a:spcBef>
                <a:spcPts val="0"/>
              </a:spcBef>
              <a:spcAft>
                <a:spcPts val="0"/>
              </a:spcAft>
              <a:buClr>
                <a:srgbClr val="000000"/>
              </a:buClr>
              <a:buSzPts val="1700"/>
              <a:buFont typeface="Arial"/>
              <a:buNone/>
            </a:pPr>
            <a:r>
              <a:t/>
            </a:r>
            <a:endParaRPr b="1" sz="1700">
              <a:solidFill>
                <a:schemeClr val="accen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10"/>
          <p:cNvSpPr txBox="1"/>
          <p:nvPr>
            <p:ph type="title"/>
          </p:nvPr>
        </p:nvSpPr>
        <p:spPr>
          <a:xfrm>
            <a:off x="199842" y="171022"/>
            <a:ext cx="6974681"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400">
                <a:solidFill>
                  <a:schemeClr val="lt1"/>
                </a:solidFill>
              </a:rPr>
              <a:t>Europe - ESA Data temporal coverage</a:t>
            </a:r>
            <a:endParaRPr/>
          </a:p>
        </p:txBody>
      </p:sp>
      <p:cxnSp>
        <p:nvCxnSpPr>
          <p:cNvPr id="133" name="Google Shape;133;p10"/>
          <p:cNvCxnSpPr/>
          <p:nvPr/>
        </p:nvCxnSpPr>
        <p:spPr>
          <a:xfrm flipH="1">
            <a:off x="6721631" y="4230731"/>
            <a:ext cx="60866" cy="1499700"/>
          </a:xfrm>
          <a:prstGeom prst="straightConnector1">
            <a:avLst/>
          </a:prstGeom>
          <a:solidFill>
            <a:schemeClr val="accent1"/>
          </a:solidFill>
          <a:ln>
            <a:noFill/>
          </a:ln>
        </p:spPr>
      </p:cxnSp>
      <p:grpSp>
        <p:nvGrpSpPr>
          <p:cNvPr id="134" name="Google Shape;134;p10"/>
          <p:cNvGrpSpPr/>
          <p:nvPr/>
        </p:nvGrpSpPr>
        <p:grpSpPr>
          <a:xfrm>
            <a:off x="955717" y="1947854"/>
            <a:ext cx="7191662" cy="2119929"/>
            <a:chOff x="955717" y="1947854"/>
            <a:chExt cx="7191662" cy="2119929"/>
          </a:xfrm>
        </p:grpSpPr>
        <p:pic>
          <p:nvPicPr>
            <p:cNvPr descr="A screen shot of a screen&#10;&#10;Description automatically generated" id="135" name="Google Shape;135;p10"/>
            <p:cNvPicPr preferRelativeResize="0"/>
            <p:nvPr/>
          </p:nvPicPr>
          <p:blipFill rotWithShape="1">
            <a:blip r:embed="rId3">
              <a:alphaModFix/>
            </a:blip>
            <a:srcRect b="0" l="0" r="0" t="0"/>
            <a:stretch/>
          </p:blipFill>
          <p:spPr>
            <a:xfrm rot="10800000">
              <a:off x="966592" y="2161807"/>
              <a:ext cx="6683326" cy="1468786"/>
            </a:xfrm>
            <a:prstGeom prst="rect">
              <a:avLst/>
            </a:prstGeom>
            <a:noFill/>
            <a:ln>
              <a:noFill/>
            </a:ln>
          </p:spPr>
        </p:pic>
        <p:pic>
          <p:nvPicPr>
            <p:cNvPr id="136" name="Google Shape;136;p10"/>
            <p:cNvPicPr preferRelativeResize="0"/>
            <p:nvPr/>
          </p:nvPicPr>
          <p:blipFill rotWithShape="1">
            <a:blip r:embed="rId4">
              <a:alphaModFix/>
            </a:blip>
            <a:srcRect b="0" l="0" r="0" t="0"/>
            <a:stretch/>
          </p:blipFill>
          <p:spPr>
            <a:xfrm>
              <a:off x="955717" y="3646933"/>
              <a:ext cx="6858000" cy="143851"/>
            </a:xfrm>
            <a:prstGeom prst="rect">
              <a:avLst/>
            </a:prstGeom>
            <a:noFill/>
            <a:ln>
              <a:noFill/>
            </a:ln>
          </p:spPr>
        </p:pic>
        <p:sp>
          <p:nvSpPr>
            <p:cNvPr id="137" name="Google Shape;137;p10"/>
            <p:cNvSpPr txBox="1"/>
            <p:nvPr/>
          </p:nvSpPr>
          <p:spPr>
            <a:xfrm>
              <a:off x="7688466" y="2141371"/>
              <a:ext cx="276999" cy="1454244"/>
            </a:xfrm>
            <a:prstGeom prst="rect">
              <a:avLst/>
            </a:prstGeom>
            <a:noFill/>
            <a:ln>
              <a:noFill/>
            </a:ln>
          </p:spPr>
          <p:txBody>
            <a:bodyPr anchorCtr="1" anchor="ctr" bIns="45700" lIns="91425" spcFirstLastPara="1" rIns="91425" wrap="square" tIns="45700">
              <a:spAutoFit/>
            </a:bodyPr>
            <a:lstStyle/>
            <a:p>
              <a:pPr indent="0" lvl="0" marL="0" marR="0" rtl="0" algn="l">
                <a:lnSpc>
                  <a:spcPct val="100000"/>
                </a:lnSpc>
                <a:spcBef>
                  <a:spcPts val="0"/>
                </a:spcBef>
                <a:spcAft>
                  <a:spcPts val="0"/>
                </a:spcAft>
                <a:buNone/>
              </a:pPr>
              <a:r>
                <a:rPr b="0" i="0" lang="en-US" sz="750" u="none" cap="none" strike="noStrike">
                  <a:solidFill>
                    <a:srgbClr val="000000"/>
                  </a:solidFill>
                  <a:latin typeface="Arial"/>
                  <a:ea typeface="Arial"/>
                  <a:cs typeface="Arial"/>
                  <a:sym typeface="Arial"/>
                </a:rPr>
                <a:t>D</a:t>
              </a:r>
              <a:endParaRPr/>
            </a:p>
            <a:p>
              <a:pPr indent="0" lvl="0" marL="0" marR="0" rtl="0" algn="l">
                <a:lnSpc>
                  <a:spcPct val="100000"/>
                </a:lnSpc>
                <a:spcBef>
                  <a:spcPts val="0"/>
                </a:spcBef>
                <a:spcAft>
                  <a:spcPts val="0"/>
                </a:spcAft>
                <a:buNone/>
              </a:pPr>
              <a:r>
                <a:rPr b="0" i="0" lang="en-US" sz="750" u="none" cap="none" strike="noStrike">
                  <a:solidFill>
                    <a:srgbClr val="000000"/>
                  </a:solidFill>
                  <a:latin typeface="Arial"/>
                  <a:ea typeface="Arial"/>
                  <a:cs typeface="Arial"/>
                  <a:sym typeface="Arial"/>
                </a:rPr>
                <a:t>A</a:t>
              </a:r>
              <a:endParaRPr/>
            </a:p>
            <a:p>
              <a:pPr indent="0" lvl="0" marL="0" marR="0" rtl="0" algn="l">
                <a:lnSpc>
                  <a:spcPct val="100000"/>
                </a:lnSpc>
                <a:spcBef>
                  <a:spcPts val="0"/>
                </a:spcBef>
                <a:spcAft>
                  <a:spcPts val="0"/>
                </a:spcAft>
                <a:buNone/>
              </a:pPr>
              <a:r>
                <a:rPr b="0" i="0" lang="en-US" sz="750" u="none" cap="none" strike="noStrike">
                  <a:solidFill>
                    <a:srgbClr val="000000"/>
                  </a:solidFill>
                  <a:latin typeface="Arial"/>
                  <a:ea typeface="Arial"/>
                  <a:cs typeface="Arial"/>
                  <a:sym typeface="Arial"/>
                </a:rPr>
                <a:t>Y</a:t>
              </a:r>
              <a:endParaRPr/>
            </a:p>
            <a:p>
              <a:pPr indent="0" lvl="0" marL="0" marR="0" rtl="0" algn="l">
                <a:lnSpc>
                  <a:spcPct val="100000"/>
                </a:lnSpc>
                <a:spcBef>
                  <a:spcPts val="0"/>
                </a:spcBef>
                <a:spcAft>
                  <a:spcPts val="0"/>
                </a:spcAft>
                <a:buNone/>
              </a:pPr>
              <a:r>
                <a:t/>
              </a:r>
              <a:endParaRPr b="0" i="0" sz="75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750" u="none" cap="none" strike="noStrike">
                  <a:solidFill>
                    <a:srgbClr val="000000"/>
                  </a:solidFill>
                  <a:latin typeface="Arial"/>
                  <a:ea typeface="Arial"/>
                  <a:cs typeface="Arial"/>
                  <a:sym typeface="Arial"/>
                </a:rPr>
                <a:t>of </a:t>
              </a:r>
              <a:endParaRPr/>
            </a:p>
            <a:p>
              <a:pPr indent="0" lvl="0" marL="0" marR="0" rtl="0" algn="l">
                <a:lnSpc>
                  <a:spcPct val="100000"/>
                </a:lnSpc>
                <a:spcBef>
                  <a:spcPts val="0"/>
                </a:spcBef>
                <a:spcAft>
                  <a:spcPts val="0"/>
                </a:spcAft>
                <a:buNone/>
              </a:pPr>
              <a:r>
                <a:t/>
              </a:r>
              <a:endParaRPr b="0" i="0" sz="75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0" i="0" lang="en-US" sz="750" u="none" cap="none" strike="noStrike">
                  <a:solidFill>
                    <a:srgbClr val="000000"/>
                  </a:solidFill>
                  <a:latin typeface="Arial"/>
                  <a:ea typeface="Arial"/>
                  <a:cs typeface="Arial"/>
                  <a:sym typeface="Arial"/>
                </a:rPr>
                <a:t>M</a:t>
              </a:r>
              <a:endParaRPr/>
            </a:p>
            <a:p>
              <a:pPr indent="0" lvl="0" marL="0" marR="0" rtl="0" algn="l">
                <a:lnSpc>
                  <a:spcPct val="100000"/>
                </a:lnSpc>
                <a:spcBef>
                  <a:spcPts val="0"/>
                </a:spcBef>
                <a:spcAft>
                  <a:spcPts val="0"/>
                </a:spcAft>
                <a:buNone/>
              </a:pPr>
              <a:r>
                <a:rPr b="0" i="0" lang="en-US" sz="750" u="none" cap="none" strike="noStrike">
                  <a:solidFill>
                    <a:srgbClr val="000000"/>
                  </a:solidFill>
                  <a:latin typeface="Arial"/>
                  <a:ea typeface="Arial"/>
                  <a:cs typeface="Arial"/>
                  <a:sym typeface="Arial"/>
                </a:rPr>
                <a:t>O</a:t>
              </a:r>
              <a:endParaRPr/>
            </a:p>
            <a:p>
              <a:pPr indent="0" lvl="0" marL="0" marR="0" rtl="0" algn="l">
                <a:lnSpc>
                  <a:spcPct val="100000"/>
                </a:lnSpc>
                <a:spcBef>
                  <a:spcPts val="0"/>
                </a:spcBef>
                <a:spcAft>
                  <a:spcPts val="0"/>
                </a:spcAft>
                <a:buNone/>
              </a:pPr>
              <a:r>
                <a:rPr b="0" i="0" lang="en-US" sz="750" u="none" cap="none" strike="noStrike">
                  <a:solidFill>
                    <a:srgbClr val="000000"/>
                  </a:solidFill>
                  <a:latin typeface="Arial"/>
                  <a:ea typeface="Arial"/>
                  <a:cs typeface="Arial"/>
                  <a:sym typeface="Arial"/>
                </a:rPr>
                <a:t>N</a:t>
              </a:r>
              <a:endParaRPr/>
            </a:p>
            <a:p>
              <a:pPr indent="0" lvl="0" marL="0" marR="0" rtl="0" algn="l">
                <a:lnSpc>
                  <a:spcPct val="100000"/>
                </a:lnSpc>
                <a:spcBef>
                  <a:spcPts val="0"/>
                </a:spcBef>
                <a:spcAft>
                  <a:spcPts val="0"/>
                </a:spcAft>
                <a:buNone/>
              </a:pPr>
              <a:r>
                <a:rPr b="0" i="0" lang="en-US" sz="750" u="none" cap="none" strike="noStrike">
                  <a:solidFill>
                    <a:srgbClr val="000000"/>
                  </a:solidFill>
                  <a:latin typeface="Arial"/>
                  <a:ea typeface="Arial"/>
                  <a:cs typeface="Arial"/>
                  <a:sym typeface="Arial"/>
                </a:rPr>
                <a:t>T</a:t>
              </a:r>
              <a:endParaRPr/>
            </a:p>
            <a:p>
              <a:pPr indent="0" lvl="0" marL="0" marR="0" rtl="0" algn="l">
                <a:lnSpc>
                  <a:spcPct val="100000"/>
                </a:lnSpc>
                <a:spcBef>
                  <a:spcPts val="0"/>
                </a:spcBef>
                <a:spcAft>
                  <a:spcPts val="0"/>
                </a:spcAft>
                <a:buNone/>
              </a:pPr>
              <a:r>
                <a:rPr b="0" i="0" lang="en-US" sz="750" u="none" cap="none" strike="noStrike">
                  <a:solidFill>
                    <a:srgbClr val="000000"/>
                  </a:solidFill>
                  <a:latin typeface="Arial"/>
                  <a:ea typeface="Arial"/>
                  <a:cs typeface="Arial"/>
                  <a:sym typeface="Arial"/>
                </a:rPr>
                <a:t>h</a:t>
              </a:r>
              <a:endParaRPr/>
            </a:p>
          </p:txBody>
        </p:sp>
        <p:cxnSp>
          <p:nvCxnSpPr>
            <p:cNvPr id="138" name="Google Shape;138;p10"/>
            <p:cNvCxnSpPr/>
            <p:nvPr/>
          </p:nvCxnSpPr>
          <p:spPr>
            <a:xfrm flipH="1" rot="10800000">
              <a:off x="7737584" y="2212320"/>
              <a:ext cx="12440" cy="1418274"/>
            </a:xfrm>
            <a:prstGeom prst="straightConnector1">
              <a:avLst/>
            </a:prstGeom>
            <a:solidFill>
              <a:schemeClr val="accent1"/>
            </a:solidFill>
            <a:ln cap="flat" cmpd="sng" w="9525">
              <a:solidFill>
                <a:srgbClr val="000000"/>
              </a:solidFill>
              <a:prstDash val="solid"/>
              <a:round/>
              <a:headEnd len="sm" w="sm" type="none"/>
              <a:tailEnd len="med" w="med" type="triangle"/>
            </a:ln>
            <a:effectLst>
              <a:outerShdw blurRad="76200" kx="1200000" rotWithShape="0" algn="br" sy="23000">
                <a:srgbClr val="000000">
                  <a:alpha val="20000"/>
                </a:srgbClr>
              </a:outerShdw>
            </a:effectLst>
          </p:spPr>
        </p:cxnSp>
        <p:sp>
          <p:nvSpPr>
            <p:cNvPr id="139" name="Google Shape;139;p10"/>
            <p:cNvSpPr txBox="1"/>
            <p:nvPr/>
          </p:nvSpPr>
          <p:spPr>
            <a:xfrm>
              <a:off x="7834473" y="2130670"/>
              <a:ext cx="312906"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900" u="none" cap="none" strike="noStrike">
                  <a:solidFill>
                    <a:srgbClr val="000000"/>
                  </a:solidFill>
                  <a:latin typeface="Arial"/>
                  <a:ea typeface="Arial"/>
                  <a:cs typeface="Arial"/>
                  <a:sym typeface="Arial"/>
                </a:rPr>
                <a:t>31</a:t>
              </a:r>
              <a:endParaRPr/>
            </a:p>
          </p:txBody>
        </p:sp>
        <p:sp>
          <p:nvSpPr>
            <p:cNvPr id="140" name="Google Shape;140;p10"/>
            <p:cNvSpPr txBox="1"/>
            <p:nvPr/>
          </p:nvSpPr>
          <p:spPr>
            <a:xfrm>
              <a:off x="7826965" y="3427795"/>
              <a:ext cx="248786"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900" u="none" cap="none" strike="noStrike">
                  <a:solidFill>
                    <a:srgbClr val="000000"/>
                  </a:solidFill>
                  <a:latin typeface="Arial"/>
                  <a:ea typeface="Arial"/>
                  <a:cs typeface="Arial"/>
                  <a:sym typeface="Arial"/>
                </a:rPr>
                <a:t>1</a:t>
              </a:r>
              <a:endParaRPr/>
            </a:p>
          </p:txBody>
        </p:sp>
        <p:sp>
          <p:nvSpPr>
            <p:cNvPr id="141" name="Google Shape;141;p10"/>
            <p:cNvSpPr txBox="1"/>
            <p:nvPr/>
          </p:nvSpPr>
          <p:spPr>
            <a:xfrm>
              <a:off x="1397465" y="1950545"/>
              <a:ext cx="486030"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1980</a:t>
              </a:r>
              <a:endParaRPr/>
            </a:p>
          </p:txBody>
        </p:sp>
        <p:sp>
          <p:nvSpPr>
            <p:cNvPr id="142" name="Google Shape;142;p10"/>
            <p:cNvSpPr txBox="1"/>
            <p:nvPr/>
          </p:nvSpPr>
          <p:spPr>
            <a:xfrm>
              <a:off x="3115753" y="1963054"/>
              <a:ext cx="486030"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1990</a:t>
              </a:r>
              <a:endParaRPr/>
            </a:p>
          </p:txBody>
        </p:sp>
        <p:sp>
          <p:nvSpPr>
            <p:cNvPr id="143" name="Google Shape;143;p10"/>
            <p:cNvSpPr txBox="1"/>
            <p:nvPr/>
          </p:nvSpPr>
          <p:spPr>
            <a:xfrm>
              <a:off x="4596955" y="1957399"/>
              <a:ext cx="486030"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2000</a:t>
              </a:r>
              <a:endParaRPr/>
            </a:p>
          </p:txBody>
        </p:sp>
        <p:sp>
          <p:nvSpPr>
            <p:cNvPr id="144" name="Google Shape;144;p10"/>
            <p:cNvSpPr txBox="1"/>
            <p:nvPr/>
          </p:nvSpPr>
          <p:spPr>
            <a:xfrm>
              <a:off x="6276712" y="1961136"/>
              <a:ext cx="486030"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2010</a:t>
              </a:r>
              <a:endParaRPr/>
            </a:p>
          </p:txBody>
        </p:sp>
        <p:sp>
          <p:nvSpPr>
            <p:cNvPr id="145" name="Google Shape;145;p10"/>
            <p:cNvSpPr txBox="1"/>
            <p:nvPr/>
          </p:nvSpPr>
          <p:spPr>
            <a:xfrm>
              <a:off x="7313618" y="1947854"/>
              <a:ext cx="486030"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2020</a:t>
              </a:r>
              <a:endParaRPr/>
            </a:p>
          </p:txBody>
        </p:sp>
        <p:sp>
          <p:nvSpPr>
            <p:cNvPr id="146" name="Google Shape;146;p10"/>
            <p:cNvSpPr/>
            <p:nvPr/>
          </p:nvSpPr>
          <p:spPr>
            <a:xfrm>
              <a:off x="1130770" y="3176617"/>
              <a:ext cx="164247" cy="168215"/>
            </a:xfrm>
            <a:prstGeom prst="ellipse">
              <a:avLst/>
            </a:prstGeom>
            <a:no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25" u="none" cap="none" strike="noStrike">
                <a:solidFill>
                  <a:srgbClr val="000000"/>
                </a:solidFill>
                <a:latin typeface="Tahoma"/>
                <a:ea typeface="Tahoma"/>
                <a:cs typeface="Tahoma"/>
                <a:sym typeface="Tahoma"/>
              </a:endParaRPr>
            </a:p>
          </p:txBody>
        </p:sp>
        <p:sp>
          <p:nvSpPr>
            <p:cNvPr id="147" name="Google Shape;147;p10"/>
            <p:cNvSpPr/>
            <p:nvPr/>
          </p:nvSpPr>
          <p:spPr>
            <a:xfrm>
              <a:off x="2324253" y="2558663"/>
              <a:ext cx="504645" cy="864945"/>
            </a:xfrm>
            <a:prstGeom prst="ellipse">
              <a:avLst/>
            </a:prstGeom>
            <a:no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25" u="none" cap="none" strike="noStrike">
                <a:solidFill>
                  <a:srgbClr val="000000"/>
                </a:solidFill>
                <a:latin typeface="Tahoma"/>
                <a:ea typeface="Tahoma"/>
                <a:cs typeface="Tahoma"/>
                <a:sym typeface="Tahoma"/>
              </a:endParaRPr>
            </a:p>
          </p:txBody>
        </p:sp>
        <p:sp>
          <p:nvSpPr>
            <p:cNvPr id="148" name="Google Shape;148;p10"/>
            <p:cNvSpPr/>
            <p:nvPr/>
          </p:nvSpPr>
          <p:spPr>
            <a:xfrm>
              <a:off x="6185427" y="2239925"/>
              <a:ext cx="571472" cy="1449343"/>
            </a:xfrm>
            <a:prstGeom prst="ellipse">
              <a:avLst/>
            </a:prstGeom>
            <a:noFill/>
            <a:ln cap="flat" cmpd="sng" w="9525">
              <a:solidFill>
                <a:srgbClr val="000000"/>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25" u="none" cap="none" strike="noStrike">
                <a:solidFill>
                  <a:srgbClr val="000000"/>
                </a:solidFill>
                <a:latin typeface="Tahoma"/>
                <a:ea typeface="Tahoma"/>
                <a:cs typeface="Tahoma"/>
                <a:sym typeface="Tahoma"/>
              </a:endParaRPr>
            </a:p>
          </p:txBody>
        </p:sp>
        <p:sp>
          <p:nvSpPr>
            <p:cNvPr id="149" name="Google Shape;149;p10"/>
            <p:cNvSpPr txBox="1"/>
            <p:nvPr/>
          </p:nvSpPr>
          <p:spPr>
            <a:xfrm>
              <a:off x="3922090" y="3790784"/>
              <a:ext cx="1160895"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rgbClr val="FF0000"/>
                  </a:solidFill>
                  <a:latin typeface="Arial"/>
                  <a:ea typeface="Arial"/>
                  <a:cs typeface="Arial"/>
                  <a:sym typeface="Arial"/>
                </a:rPr>
                <a:t>Missing data </a:t>
              </a:r>
              <a:endParaRPr/>
            </a:p>
          </p:txBody>
        </p:sp>
        <p:cxnSp>
          <p:nvCxnSpPr>
            <p:cNvPr id="150" name="Google Shape;150;p10"/>
            <p:cNvCxnSpPr>
              <a:endCxn id="149" idx="1"/>
            </p:cNvCxnSpPr>
            <p:nvPr/>
          </p:nvCxnSpPr>
          <p:spPr>
            <a:xfrm>
              <a:off x="1330390" y="3293884"/>
              <a:ext cx="2591700" cy="635400"/>
            </a:xfrm>
            <a:prstGeom prst="straightConnector1">
              <a:avLst/>
            </a:prstGeom>
            <a:solidFill>
              <a:schemeClr val="accent1"/>
            </a:solidFill>
            <a:ln cap="flat" cmpd="sng" w="9525">
              <a:solidFill>
                <a:srgbClr val="000000"/>
              </a:solidFill>
              <a:prstDash val="solid"/>
              <a:round/>
              <a:headEnd len="sm" w="sm" type="none"/>
              <a:tailEnd len="med" w="med" type="triangle"/>
            </a:ln>
          </p:spPr>
        </p:cxnSp>
        <p:cxnSp>
          <p:nvCxnSpPr>
            <p:cNvPr id="151" name="Google Shape;151;p10"/>
            <p:cNvCxnSpPr/>
            <p:nvPr/>
          </p:nvCxnSpPr>
          <p:spPr>
            <a:xfrm>
              <a:off x="2844095" y="3198574"/>
              <a:ext cx="1181654" cy="515702"/>
            </a:xfrm>
            <a:prstGeom prst="straightConnector1">
              <a:avLst/>
            </a:prstGeom>
            <a:solidFill>
              <a:schemeClr val="accent1"/>
            </a:solidFill>
            <a:ln cap="flat" cmpd="sng" w="9525">
              <a:solidFill>
                <a:srgbClr val="000000"/>
              </a:solidFill>
              <a:prstDash val="solid"/>
              <a:round/>
              <a:headEnd len="sm" w="sm" type="none"/>
              <a:tailEnd len="med" w="med" type="triangle"/>
            </a:ln>
          </p:spPr>
        </p:cxnSp>
        <p:cxnSp>
          <p:nvCxnSpPr>
            <p:cNvPr id="152" name="Google Shape;152;p10"/>
            <p:cNvCxnSpPr/>
            <p:nvPr/>
          </p:nvCxnSpPr>
          <p:spPr>
            <a:xfrm flipH="1">
              <a:off x="4916060" y="2991135"/>
              <a:ext cx="1192426" cy="838212"/>
            </a:xfrm>
            <a:prstGeom prst="straightConnector1">
              <a:avLst/>
            </a:prstGeom>
            <a:solidFill>
              <a:schemeClr val="accent1"/>
            </a:solidFill>
            <a:ln cap="flat" cmpd="sng" w="9525">
              <a:solidFill>
                <a:srgbClr val="000000"/>
              </a:solidFill>
              <a:prstDash val="solid"/>
              <a:round/>
              <a:headEnd len="sm" w="sm" type="none"/>
              <a:tailEnd len="med" w="med" type="triangle"/>
            </a:ln>
          </p:spPr>
        </p:cxnSp>
      </p:grpSp>
      <p:sp>
        <p:nvSpPr>
          <p:cNvPr id="153" name="Google Shape;153;p10"/>
          <p:cNvSpPr txBox="1"/>
          <p:nvPr/>
        </p:nvSpPr>
        <p:spPr>
          <a:xfrm>
            <a:off x="1070245" y="4003401"/>
            <a:ext cx="6787943" cy="900246"/>
          </a:xfrm>
          <a:prstGeom prst="rect">
            <a:avLst/>
          </a:prstGeom>
          <a:noFill/>
          <a:ln>
            <a:noFill/>
          </a:ln>
        </p:spPr>
        <p:txBody>
          <a:bodyPr anchorCtr="0" anchor="t" bIns="45700" lIns="91425" spcFirstLastPara="1" rIns="91425" wrap="square" tIns="45700">
            <a:spAutoFit/>
          </a:bodyPr>
          <a:lstStyle/>
          <a:p>
            <a:pPr indent="-214313" lvl="0" marL="214313" marR="0" rtl="0" algn="l">
              <a:lnSpc>
                <a:spcPct val="100000"/>
              </a:lnSpc>
              <a:spcBef>
                <a:spcPts val="0"/>
              </a:spcBef>
              <a:spcAft>
                <a:spcPts val="0"/>
              </a:spcAft>
              <a:buClr>
                <a:srgbClr val="000000"/>
              </a:buClr>
              <a:buSzPts val="1050"/>
              <a:buFont typeface="Arial"/>
              <a:buChar char="•"/>
            </a:pPr>
            <a:r>
              <a:rPr b="1" i="0" lang="en-US" sz="1050" u="none" cap="none" strike="noStrike">
                <a:solidFill>
                  <a:srgbClr val="00B050"/>
                </a:solidFill>
                <a:latin typeface="Arial"/>
                <a:ea typeface="Arial"/>
                <a:cs typeface="Arial"/>
                <a:sym typeface="Arial"/>
              </a:rPr>
              <a:t>Metadata</a:t>
            </a:r>
            <a:r>
              <a:rPr b="0" i="0" lang="en-US" sz="1050" u="none" cap="none" strike="noStrike">
                <a:solidFill>
                  <a:srgbClr val="000000"/>
                </a:solidFill>
                <a:latin typeface="Arial"/>
                <a:ea typeface="Arial"/>
                <a:cs typeface="Arial"/>
                <a:sym typeface="Arial"/>
              </a:rPr>
              <a:t> extracted from ESA </a:t>
            </a:r>
            <a:r>
              <a:rPr b="1" i="0" lang="en-US" sz="1050" u="none" cap="none" strike="noStrike">
                <a:solidFill>
                  <a:srgbClr val="00B050"/>
                </a:solidFill>
                <a:latin typeface="Arial"/>
                <a:ea typeface="Arial"/>
                <a:cs typeface="Arial"/>
                <a:sym typeface="Arial"/>
              </a:rPr>
              <a:t>L1C</a:t>
            </a:r>
            <a:r>
              <a:rPr b="0" i="0" lang="en-US" sz="1050" u="none" cap="none" strike="noStrike">
                <a:solidFill>
                  <a:srgbClr val="000000"/>
                </a:solidFill>
                <a:latin typeface="Arial"/>
                <a:ea typeface="Arial"/>
                <a:cs typeface="Arial"/>
                <a:sym typeface="Arial"/>
              </a:rPr>
              <a:t> products to build a </a:t>
            </a:r>
            <a:r>
              <a:rPr b="1" i="0" lang="en-US" sz="1050" u="none" cap="none" strike="noStrike">
                <a:solidFill>
                  <a:srgbClr val="00B050"/>
                </a:solidFill>
                <a:latin typeface="Arial"/>
                <a:ea typeface="Arial"/>
                <a:cs typeface="Arial"/>
                <a:sym typeface="Arial"/>
              </a:rPr>
              <a:t>heat</a:t>
            </a:r>
            <a:r>
              <a:rPr b="1" i="0" lang="en-US" sz="1050" u="none" cap="none" strike="noStrike">
                <a:solidFill>
                  <a:srgbClr val="000000"/>
                </a:solidFill>
                <a:latin typeface="Arial"/>
                <a:ea typeface="Arial"/>
                <a:cs typeface="Arial"/>
                <a:sym typeface="Arial"/>
              </a:rPr>
              <a:t> </a:t>
            </a:r>
            <a:r>
              <a:rPr b="1" i="0" lang="en-US" sz="1050" u="none" cap="none" strike="noStrike">
                <a:solidFill>
                  <a:srgbClr val="00B050"/>
                </a:solidFill>
                <a:latin typeface="Arial"/>
                <a:ea typeface="Arial"/>
                <a:cs typeface="Arial"/>
                <a:sym typeface="Arial"/>
              </a:rPr>
              <a:t>chart</a:t>
            </a:r>
            <a:r>
              <a:rPr b="1" i="0" lang="en-US" sz="1050" u="none" cap="none" strike="noStrike">
                <a:solidFill>
                  <a:srgbClr val="000000"/>
                </a:solidFill>
                <a:latin typeface="Arial"/>
                <a:ea typeface="Arial"/>
                <a:cs typeface="Arial"/>
                <a:sym typeface="Arial"/>
              </a:rPr>
              <a:t> </a:t>
            </a:r>
            <a:r>
              <a:rPr b="0" i="0" lang="en-US" sz="1050" u="none" cap="none" strike="noStrike">
                <a:solidFill>
                  <a:srgbClr val="000000"/>
                </a:solidFill>
                <a:latin typeface="Arial"/>
                <a:ea typeface="Arial"/>
                <a:cs typeface="Arial"/>
                <a:sym typeface="Arial"/>
              </a:rPr>
              <a:t>on data acquisition frequency per day: </a:t>
            </a:r>
            <a:endParaRPr/>
          </a:p>
          <a:p>
            <a:pPr indent="-214312" lvl="1" marL="557213" marR="0" rtl="0" algn="l">
              <a:lnSpc>
                <a:spcPct val="100000"/>
              </a:lnSpc>
              <a:spcBef>
                <a:spcPts val="0"/>
              </a:spcBef>
              <a:spcAft>
                <a:spcPts val="0"/>
              </a:spcAft>
              <a:buClr>
                <a:srgbClr val="000000"/>
              </a:buClr>
              <a:buSzPts val="1050"/>
              <a:buFont typeface="Arial"/>
              <a:buChar char="•"/>
            </a:pPr>
            <a:r>
              <a:rPr b="0" i="0" lang="en-US" sz="1050" u="none" cap="none" strike="noStrike">
                <a:solidFill>
                  <a:srgbClr val="000000"/>
                </a:solidFill>
                <a:latin typeface="Arial"/>
                <a:ea typeface="Arial"/>
                <a:cs typeface="Arial"/>
                <a:sym typeface="Arial"/>
              </a:rPr>
              <a:t>min value: </a:t>
            </a:r>
            <a:r>
              <a:rPr b="0" i="0" lang="en-US" sz="1050" u="none" cap="none" strike="noStrike">
                <a:solidFill>
                  <a:srgbClr val="FF0000"/>
                </a:solidFill>
                <a:latin typeface="Arial"/>
                <a:ea typeface="Arial"/>
                <a:cs typeface="Arial"/>
                <a:sym typeface="Arial"/>
              </a:rPr>
              <a:t>1</a:t>
            </a:r>
            <a:endParaRPr/>
          </a:p>
          <a:p>
            <a:pPr indent="-214312" lvl="1" marL="557213" marR="0" rtl="0" algn="l">
              <a:lnSpc>
                <a:spcPct val="100000"/>
              </a:lnSpc>
              <a:spcBef>
                <a:spcPts val="0"/>
              </a:spcBef>
              <a:spcAft>
                <a:spcPts val="0"/>
              </a:spcAft>
              <a:buClr>
                <a:srgbClr val="000000"/>
              </a:buClr>
              <a:buSzPts val="1050"/>
              <a:buFont typeface="Arial"/>
              <a:buChar char="•"/>
            </a:pPr>
            <a:r>
              <a:rPr b="0" i="0" lang="en-US" sz="1050" u="none" cap="none" strike="noStrike">
                <a:solidFill>
                  <a:srgbClr val="000000"/>
                </a:solidFill>
                <a:latin typeface="Arial"/>
                <a:ea typeface="Arial"/>
                <a:cs typeface="Arial"/>
                <a:sym typeface="Arial"/>
              </a:rPr>
              <a:t>max value: </a:t>
            </a:r>
            <a:r>
              <a:rPr b="0" i="0" lang="en-US" sz="1050" u="none" cap="none" strike="noStrike">
                <a:solidFill>
                  <a:srgbClr val="00B050"/>
                </a:solidFill>
                <a:latin typeface="Arial"/>
                <a:ea typeface="Arial"/>
                <a:cs typeface="Arial"/>
                <a:sym typeface="Arial"/>
              </a:rPr>
              <a:t>50</a:t>
            </a:r>
            <a:endParaRPr/>
          </a:p>
          <a:p>
            <a:pPr indent="-214312" lvl="1" marL="557213" marR="0" rtl="0" algn="l">
              <a:lnSpc>
                <a:spcPct val="100000"/>
              </a:lnSpc>
              <a:spcBef>
                <a:spcPts val="0"/>
              </a:spcBef>
              <a:spcAft>
                <a:spcPts val="0"/>
              </a:spcAft>
              <a:buClr>
                <a:srgbClr val="000000"/>
              </a:buClr>
              <a:buSzPts val="1050"/>
              <a:buFont typeface="Arial"/>
              <a:buChar char="•"/>
            </a:pPr>
            <a:r>
              <a:rPr b="0" i="0" lang="en-US" sz="1050" u="none" cap="none" strike="noStrike">
                <a:solidFill>
                  <a:schemeClr val="dk1"/>
                </a:solidFill>
                <a:latin typeface="Arial"/>
                <a:ea typeface="Arial"/>
                <a:cs typeface="Arial"/>
                <a:sym typeface="Arial"/>
              </a:rPr>
              <a:t>Missing data: </a:t>
            </a:r>
            <a:r>
              <a:rPr b="1" i="0" lang="en-US" sz="1050" u="none" cap="none" strike="noStrike">
                <a:solidFill>
                  <a:schemeClr val="dk1"/>
                </a:solidFill>
                <a:latin typeface="Arial"/>
                <a:ea typeface="Arial"/>
                <a:cs typeface="Arial"/>
                <a:sym typeface="Arial"/>
              </a:rPr>
              <a:t>black</a:t>
            </a:r>
            <a:endParaRPr/>
          </a:p>
          <a:p>
            <a:pPr indent="-214313" lvl="0" marL="214313" marR="0" rtl="0" algn="l">
              <a:lnSpc>
                <a:spcPct val="100000"/>
              </a:lnSpc>
              <a:spcBef>
                <a:spcPts val="0"/>
              </a:spcBef>
              <a:spcAft>
                <a:spcPts val="0"/>
              </a:spcAft>
              <a:buClr>
                <a:srgbClr val="000000"/>
              </a:buClr>
              <a:buSzPts val="1050"/>
              <a:buFont typeface="Arial"/>
              <a:buChar char="•"/>
            </a:pPr>
            <a:r>
              <a:rPr b="0" i="0" lang="en-US" sz="1050" u="none" cap="none" strike="noStrike">
                <a:solidFill>
                  <a:srgbClr val="000000"/>
                </a:solidFill>
                <a:latin typeface="Arial"/>
                <a:ea typeface="Arial"/>
                <a:cs typeface="Arial"/>
                <a:sym typeface="Arial"/>
              </a:rPr>
              <a:t>Data gap will be closed getting missing products from other sources</a:t>
            </a:r>
            <a:endParaRPr/>
          </a:p>
        </p:txBody>
      </p:sp>
      <p:pic>
        <p:nvPicPr>
          <p:cNvPr descr="A graph showing a number of different colored bars&#10;&#10;Description automatically generated with medium confidence" id="154" name="Google Shape;154;p10"/>
          <p:cNvPicPr preferRelativeResize="0"/>
          <p:nvPr/>
        </p:nvPicPr>
        <p:blipFill rotWithShape="1">
          <a:blip r:embed="rId5">
            <a:alphaModFix/>
          </a:blip>
          <a:srcRect b="0" l="0" r="0" t="0"/>
          <a:stretch/>
        </p:blipFill>
        <p:spPr>
          <a:xfrm>
            <a:off x="1166862" y="670285"/>
            <a:ext cx="6579673" cy="129276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11"/>
          <p:cNvSpPr txBox="1"/>
          <p:nvPr>
            <p:ph type="title"/>
          </p:nvPr>
        </p:nvSpPr>
        <p:spPr>
          <a:xfrm>
            <a:off x="0" y="0"/>
            <a:ext cx="3000000" cy="3000000"/>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100000"/>
              </a:lnSpc>
              <a:spcBef>
                <a:spcPts val="0"/>
              </a:spcBef>
              <a:spcAft>
                <a:spcPts val="0"/>
              </a:spcAft>
              <a:buNone/>
            </a:pPr>
            <a:r>
              <a:t/>
            </a:r>
            <a:endParaRPr/>
          </a:p>
        </p:txBody>
      </p:sp>
      <p:sp>
        <p:nvSpPr>
          <p:cNvPr id="160" name="Google Shape;160;p11"/>
          <p:cNvSpPr txBox="1"/>
          <p:nvPr/>
        </p:nvSpPr>
        <p:spPr>
          <a:xfrm>
            <a:off x="2529499" y="934501"/>
            <a:ext cx="4602091" cy="415498"/>
          </a:xfrm>
          <a:prstGeom prst="rect">
            <a:avLst/>
          </a:prstGeom>
          <a:noFill/>
          <a:ln>
            <a:noFill/>
          </a:ln>
        </p:spPr>
        <p:txBody>
          <a:bodyPr anchorCtr="0" anchor="t" bIns="45700" lIns="91425" spcFirstLastPara="1" rIns="91425" wrap="square" tIns="45700">
            <a:spAutoFit/>
          </a:bodyPr>
          <a:lstStyle/>
          <a:p>
            <a:pPr indent="-214313" lvl="0" marL="214313" marR="0" rtl="0" algn="l">
              <a:lnSpc>
                <a:spcPct val="100000"/>
              </a:lnSpc>
              <a:spcBef>
                <a:spcPts val="0"/>
              </a:spcBef>
              <a:spcAft>
                <a:spcPts val="0"/>
              </a:spcAft>
              <a:buClr>
                <a:srgbClr val="000000"/>
              </a:buClr>
              <a:buSzPts val="1050"/>
              <a:buFont typeface="Arial"/>
              <a:buChar char="•"/>
            </a:pPr>
            <a:r>
              <a:rPr b="1" i="0" lang="en-US" sz="1050" u="none" cap="none" strike="noStrike">
                <a:solidFill>
                  <a:srgbClr val="00B050"/>
                </a:solidFill>
                <a:latin typeface="Arial"/>
                <a:ea typeface="Arial"/>
                <a:cs typeface="Arial"/>
                <a:sym typeface="Arial"/>
              </a:rPr>
              <a:t>Metadata</a:t>
            </a:r>
            <a:r>
              <a:rPr b="0" i="0" lang="en-US" sz="1050" u="none" cap="none" strike="noStrike">
                <a:solidFill>
                  <a:srgbClr val="000000"/>
                </a:solidFill>
                <a:latin typeface="Arial"/>
                <a:ea typeface="Arial"/>
                <a:cs typeface="Arial"/>
                <a:sym typeface="Arial"/>
              </a:rPr>
              <a:t> extracted from ESA </a:t>
            </a:r>
            <a:r>
              <a:rPr b="1" i="0" lang="en-US" sz="1050" u="none" cap="none" strike="noStrike">
                <a:solidFill>
                  <a:srgbClr val="00B050"/>
                </a:solidFill>
                <a:latin typeface="Arial"/>
                <a:ea typeface="Arial"/>
                <a:cs typeface="Arial"/>
                <a:sym typeface="Arial"/>
              </a:rPr>
              <a:t>L1C</a:t>
            </a:r>
            <a:r>
              <a:rPr b="0" i="0" lang="en-US" sz="1050" u="none" cap="none" strike="noStrike">
                <a:solidFill>
                  <a:srgbClr val="000000"/>
                </a:solidFill>
                <a:latin typeface="Arial"/>
                <a:ea typeface="Arial"/>
                <a:cs typeface="Arial"/>
                <a:sym typeface="Arial"/>
              </a:rPr>
              <a:t> products</a:t>
            </a:r>
            <a:endParaRPr/>
          </a:p>
          <a:p>
            <a:pPr indent="-214313" lvl="0" marL="214313" marR="0" rtl="0" algn="l">
              <a:lnSpc>
                <a:spcPct val="100000"/>
              </a:lnSpc>
              <a:spcBef>
                <a:spcPts val="0"/>
              </a:spcBef>
              <a:spcAft>
                <a:spcPts val="0"/>
              </a:spcAft>
              <a:buClr>
                <a:srgbClr val="000000"/>
              </a:buClr>
              <a:buSzPts val="1050"/>
              <a:buFont typeface="Arial"/>
              <a:buChar char="•"/>
            </a:pPr>
            <a:r>
              <a:rPr b="0" i="0" lang="en-US" sz="1050" u="none" cap="none" strike="noStrike">
                <a:solidFill>
                  <a:srgbClr val="000000"/>
                </a:solidFill>
                <a:latin typeface="Arial"/>
                <a:ea typeface="Arial"/>
                <a:cs typeface="Arial"/>
                <a:sym typeface="Arial"/>
              </a:rPr>
              <a:t>Built a </a:t>
            </a:r>
            <a:r>
              <a:rPr b="1" i="0" lang="en-US" sz="1050" u="none" cap="none" strike="noStrike">
                <a:solidFill>
                  <a:srgbClr val="00B050"/>
                </a:solidFill>
                <a:latin typeface="Arial"/>
                <a:ea typeface="Arial"/>
                <a:cs typeface="Arial"/>
                <a:sym typeface="Arial"/>
              </a:rPr>
              <a:t>KML </a:t>
            </a:r>
            <a:r>
              <a:rPr b="0" i="0" lang="en-US" sz="1050" u="none" cap="none" strike="noStrike">
                <a:solidFill>
                  <a:srgbClr val="000000"/>
                </a:solidFill>
                <a:latin typeface="Arial"/>
                <a:ea typeface="Arial"/>
                <a:cs typeface="Arial"/>
                <a:sym typeface="Arial"/>
              </a:rPr>
              <a:t>file for each mission, year and month;</a:t>
            </a:r>
            <a:endParaRPr/>
          </a:p>
        </p:txBody>
      </p:sp>
      <p:pic>
        <p:nvPicPr>
          <p:cNvPr id="161" name="Google Shape;161;p11"/>
          <p:cNvPicPr preferRelativeResize="0"/>
          <p:nvPr/>
        </p:nvPicPr>
        <p:blipFill rotWithShape="1">
          <a:blip r:embed="rId3">
            <a:alphaModFix/>
          </a:blip>
          <a:srcRect b="0" l="0" r="0" t="0"/>
          <a:stretch/>
        </p:blipFill>
        <p:spPr>
          <a:xfrm>
            <a:off x="1080070" y="1020152"/>
            <a:ext cx="1207463" cy="3529505"/>
          </a:xfrm>
          <a:prstGeom prst="rect">
            <a:avLst/>
          </a:prstGeom>
          <a:noFill/>
          <a:ln>
            <a:noFill/>
          </a:ln>
          <a:effectLst>
            <a:outerShdw blurRad="50800" rotWithShape="0" algn="tl" dir="2700000" dist="38100">
              <a:srgbClr val="000000">
                <a:alpha val="40000"/>
              </a:srgbClr>
            </a:outerShdw>
          </a:effectLst>
        </p:spPr>
      </p:pic>
      <p:pic>
        <p:nvPicPr>
          <p:cNvPr id="162" name="Google Shape;162;p11"/>
          <p:cNvPicPr preferRelativeResize="0"/>
          <p:nvPr/>
        </p:nvPicPr>
        <p:blipFill rotWithShape="1">
          <a:blip r:embed="rId4">
            <a:alphaModFix/>
          </a:blip>
          <a:srcRect b="0" l="0" r="0" t="0"/>
          <a:stretch/>
        </p:blipFill>
        <p:spPr>
          <a:xfrm>
            <a:off x="2619466" y="1751428"/>
            <a:ext cx="757343" cy="1221752"/>
          </a:xfrm>
          <a:prstGeom prst="rect">
            <a:avLst/>
          </a:prstGeom>
          <a:noFill/>
          <a:ln>
            <a:noFill/>
          </a:ln>
          <a:effectLst>
            <a:outerShdw blurRad="50800" rotWithShape="0" algn="tl" dir="2700000" dist="38100">
              <a:srgbClr val="000000">
                <a:alpha val="40000"/>
              </a:srgbClr>
            </a:outerShdw>
          </a:effectLst>
        </p:spPr>
      </p:pic>
      <p:pic>
        <p:nvPicPr>
          <p:cNvPr id="163" name="Google Shape;163;p11"/>
          <p:cNvPicPr preferRelativeResize="0"/>
          <p:nvPr/>
        </p:nvPicPr>
        <p:blipFill rotWithShape="1">
          <a:blip r:embed="rId5">
            <a:alphaModFix/>
          </a:blip>
          <a:srcRect b="0" l="0" r="0" t="0"/>
          <a:stretch/>
        </p:blipFill>
        <p:spPr>
          <a:xfrm>
            <a:off x="3759505" y="1587122"/>
            <a:ext cx="1806581" cy="1824527"/>
          </a:xfrm>
          <a:prstGeom prst="rect">
            <a:avLst/>
          </a:prstGeom>
          <a:noFill/>
          <a:ln>
            <a:noFill/>
          </a:ln>
          <a:effectLst>
            <a:outerShdw blurRad="50800" rotWithShape="0" algn="tl" dir="2700000" dist="38100">
              <a:srgbClr val="000000">
                <a:alpha val="40000"/>
              </a:srgbClr>
            </a:outerShdw>
          </a:effectLst>
        </p:spPr>
      </p:pic>
      <p:cxnSp>
        <p:nvCxnSpPr>
          <p:cNvPr id="164" name="Google Shape;164;p11"/>
          <p:cNvCxnSpPr/>
          <p:nvPr/>
        </p:nvCxnSpPr>
        <p:spPr>
          <a:xfrm>
            <a:off x="3376808" y="2571750"/>
            <a:ext cx="395469" cy="0"/>
          </a:xfrm>
          <a:prstGeom prst="straightConnector1">
            <a:avLst/>
          </a:prstGeom>
          <a:noFill/>
          <a:ln cap="flat" cmpd="sng" w="76200">
            <a:solidFill>
              <a:srgbClr val="75BCD4"/>
            </a:solidFill>
            <a:prstDash val="solid"/>
            <a:round/>
            <a:headEnd len="sm" w="sm" type="none"/>
            <a:tailEnd len="med" w="med" type="triangle"/>
          </a:ln>
        </p:spPr>
      </p:cxnSp>
      <p:cxnSp>
        <p:nvCxnSpPr>
          <p:cNvPr id="165" name="Google Shape;165;p11"/>
          <p:cNvCxnSpPr/>
          <p:nvPr/>
        </p:nvCxnSpPr>
        <p:spPr>
          <a:xfrm>
            <a:off x="1792973" y="1856707"/>
            <a:ext cx="781462" cy="580898"/>
          </a:xfrm>
          <a:prstGeom prst="straightConnector1">
            <a:avLst/>
          </a:prstGeom>
          <a:noFill/>
          <a:ln cap="flat" cmpd="sng" w="57150">
            <a:solidFill>
              <a:srgbClr val="75BCD4"/>
            </a:solidFill>
            <a:prstDash val="solid"/>
            <a:round/>
            <a:headEnd len="sm" w="sm" type="none"/>
            <a:tailEnd len="med" w="med" type="triangle"/>
          </a:ln>
        </p:spPr>
      </p:cxnSp>
      <p:sp>
        <p:nvSpPr>
          <p:cNvPr id="166" name="Google Shape;166;p11"/>
          <p:cNvSpPr txBox="1"/>
          <p:nvPr/>
        </p:nvSpPr>
        <p:spPr>
          <a:xfrm>
            <a:off x="4033101" y="4140688"/>
            <a:ext cx="2677247"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Each pass can be selected with metadata</a:t>
            </a:r>
            <a:endParaRPr/>
          </a:p>
        </p:txBody>
      </p:sp>
      <p:pic>
        <p:nvPicPr>
          <p:cNvPr id="167" name="Google Shape;167;p11"/>
          <p:cNvPicPr preferRelativeResize="0"/>
          <p:nvPr/>
        </p:nvPicPr>
        <p:blipFill rotWithShape="1">
          <a:blip r:embed="rId6">
            <a:alphaModFix/>
          </a:blip>
          <a:srcRect b="0" l="0" r="0" t="0"/>
          <a:stretch/>
        </p:blipFill>
        <p:spPr>
          <a:xfrm>
            <a:off x="6335896" y="1491823"/>
            <a:ext cx="1932861" cy="447155"/>
          </a:xfrm>
          <a:prstGeom prst="rect">
            <a:avLst/>
          </a:prstGeom>
          <a:noFill/>
          <a:ln>
            <a:noFill/>
          </a:ln>
        </p:spPr>
      </p:pic>
      <p:pic>
        <p:nvPicPr>
          <p:cNvPr id="168" name="Google Shape;168;p11"/>
          <p:cNvPicPr preferRelativeResize="0"/>
          <p:nvPr/>
        </p:nvPicPr>
        <p:blipFill rotWithShape="1">
          <a:blip r:embed="rId7">
            <a:alphaModFix/>
          </a:blip>
          <a:srcRect b="0" l="0" r="0" t="0"/>
          <a:stretch/>
        </p:blipFill>
        <p:spPr>
          <a:xfrm>
            <a:off x="5371725" y="2394713"/>
            <a:ext cx="1552950" cy="1544156"/>
          </a:xfrm>
          <a:prstGeom prst="rect">
            <a:avLst/>
          </a:prstGeom>
          <a:noFill/>
          <a:ln>
            <a:noFill/>
          </a:ln>
          <a:effectLst>
            <a:outerShdw blurRad="50800" rotWithShape="0" algn="tl" dir="2700000" dist="38100">
              <a:srgbClr val="000000">
                <a:alpha val="40000"/>
              </a:srgbClr>
            </a:outerShdw>
          </a:effectLst>
        </p:spPr>
      </p:pic>
      <p:pic>
        <p:nvPicPr>
          <p:cNvPr id="169" name="Google Shape;169;p11"/>
          <p:cNvPicPr preferRelativeResize="0"/>
          <p:nvPr/>
        </p:nvPicPr>
        <p:blipFill rotWithShape="1">
          <a:blip r:embed="rId8">
            <a:alphaModFix/>
          </a:blip>
          <a:srcRect b="0" l="0" r="0" t="0"/>
          <a:stretch/>
        </p:blipFill>
        <p:spPr>
          <a:xfrm>
            <a:off x="6747772" y="3135201"/>
            <a:ext cx="1554269" cy="1544155"/>
          </a:xfrm>
          <a:prstGeom prst="rect">
            <a:avLst/>
          </a:prstGeom>
          <a:noFill/>
          <a:ln>
            <a:noFill/>
          </a:ln>
          <a:effectLst>
            <a:outerShdw blurRad="50800" rotWithShape="0" algn="tl" dir="2700000" dist="3810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12"/>
          <p:cNvSpPr txBox="1"/>
          <p:nvPr>
            <p:ph type="title"/>
          </p:nvPr>
        </p:nvSpPr>
        <p:spPr>
          <a:xfrm>
            <a:off x="70701" y="37745"/>
            <a:ext cx="7267949" cy="56975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000">
                <a:solidFill>
                  <a:schemeClr val="lt1"/>
                </a:solidFill>
              </a:rPr>
              <a:t>FDR for Advanced Very-High-Resolution Radiometer instrument (FDR4AVHRR)</a:t>
            </a:r>
            <a:endParaRPr sz="2000">
              <a:solidFill>
                <a:schemeClr val="lt1"/>
              </a:solidFill>
            </a:endParaRPr>
          </a:p>
        </p:txBody>
      </p:sp>
      <p:pic>
        <p:nvPicPr>
          <p:cNvPr id="176" name="Google Shape;176;p12"/>
          <p:cNvPicPr preferRelativeResize="0"/>
          <p:nvPr/>
        </p:nvPicPr>
        <p:blipFill rotWithShape="1">
          <a:blip r:embed="rId3">
            <a:alphaModFix/>
          </a:blip>
          <a:srcRect b="0" l="0" r="0" t="0"/>
          <a:stretch/>
        </p:blipFill>
        <p:spPr>
          <a:xfrm>
            <a:off x="6869355" y="1280226"/>
            <a:ext cx="2195612" cy="1508173"/>
          </a:xfrm>
          <a:prstGeom prst="rect">
            <a:avLst/>
          </a:prstGeom>
          <a:noFill/>
          <a:ln>
            <a:noFill/>
          </a:ln>
        </p:spPr>
      </p:pic>
      <p:grpSp>
        <p:nvGrpSpPr>
          <p:cNvPr id="177" name="Google Shape;177;p12"/>
          <p:cNvGrpSpPr/>
          <p:nvPr/>
        </p:nvGrpSpPr>
        <p:grpSpPr>
          <a:xfrm>
            <a:off x="5403847" y="1845274"/>
            <a:ext cx="1537511" cy="898960"/>
            <a:chOff x="9484510" y="1664643"/>
            <a:chExt cx="2740828" cy="1602521"/>
          </a:xfrm>
        </p:grpSpPr>
        <p:pic>
          <p:nvPicPr>
            <p:cNvPr id="178" name="Google Shape;178;p12"/>
            <p:cNvPicPr preferRelativeResize="0"/>
            <p:nvPr/>
          </p:nvPicPr>
          <p:blipFill rotWithShape="1">
            <a:blip r:embed="rId4">
              <a:alphaModFix/>
            </a:blip>
            <a:srcRect b="0" l="0" r="0" t="0"/>
            <a:stretch/>
          </p:blipFill>
          <p:spPr>
            <a:xfrm>
              <a:off x="9515896" y="1664643"/>
              <a:ext cx="1967890" cy="1123089"/>
            </a:xfrm>
            <a:prstGeom prst="rect">
              <a:avLst/>
            </a:prstGeom>
            <a:noFill/>
            <a:ln>
              <a:noFill/>
            </a:ln>
          </p:spPr>
        </p:pic>
        <p:pic>
          <p:nvPicPr>
            <p:cNvPr id="179" name="Google Shape;179;p12"/>
            <p:cNvPicPr preferRelativeResize="0"/>
            <p:nvPr/>
          </p:nvPicPr>
          <p:blipFill rotWithShape="1">
            <a:blip r:embed="rId5">
              <a:alphaModFix/>
            </a:blip>
            <a:srcRect b="0" l="0" r="0" t="0"/>
            <a:stretch/>
          </p:blipFill>
          <p:spPr>
            <a:xfrm>
              <a:off x="9484510" y="2681444"/>
              <a:ext cx="1480798" cy="585720"/>
            </a:xfrm>
            <a:prstGeom prst="rect">
              <a:avLst/>
            </a:prstGeom>
            <a:noFill/>
            <a:ln>
              <a:noFill/>
            </a:ln>
          </p:spPr>
        </p:pic>
        <p:pic>
          <p:nvPicPr>
            <p:cNvPr id="180" name="Google Shape;180;p12"/>
            <p:cNvPicPr preferRelativeResize="0"/>
            <p:nvPr/>
          </p:nvPicPr>
          <p:blipFill rotWithShape="1">
            <a:blip r:embed="rId6">
              <a:alphaModFix/>
            </a:blip>
            <a:srcRect b="0" l="0" r="0" t="0"/>
            <a:stretch/>
          </p:blipFill>
          <p:spPr>
            <a:xfrm>
              <a:off x="11113713" y="2691069"/>
              <a:ext cx="1111625" cy="550569"/>
            </a:xfrm>
            <a:prstGeom prst="rect">
              <a:avLst/>
            </a:prstGeom>
            <a:noFill/>
            <a:ln>
              <a:noFill/>
            </a:ln>
          </p:spPr>
        </p:pic>
        <p:pic>
          <p:nvPicPr>
            <p:cNvPr id="181" name="Google Shape;181;p12"/>
            <p:cNvPicPr preferRelativeResize="0"/>
            <p:nvPr/>
          </p:nvPicPr>
          <p:blipFill rotWithShape="1">
            <a:blip r:embed="rId7">
              <a:alphaModFix/>
            </a:blip>
            <a:srcRect b="0" l="0" r="0" t="0"/>
            <a:stretch/>
          </p:blipFill>
          <p:spPr>
            <a:xfrm>
              <a:off x="11175429" y="2000719"/>
              <a:ext cx="833641" cy="784605"/>
            </a:xfrm>
            <a:prstGeom prst="rect">
              <a:avLst/>
            </a:prstGeom>
            <a:noFill/>
            <a:ln>
              <a:noFill/>
            </a:ln>
          </p:spPr>
        </p:pic>
      </p:grpSp>
      <p:pic>
        <p:nvPicPr>
          <p:cNvPr id="182" name="Google Shape;182;p12"/>
          <p:cNvPicPr preferRelativeResize="0"/>
          <p:nvPr/>
        </p:nvPicPr>
        <p:blipFill rotWithShape="1">
          <a:blip r:embed="rId8">
            <a:alphaModFix/>
          </a:blip>
          <a:srcRect b="0" l="0" r="0" t="0"/>
          <a:stretch/>
        </p:blipFill>
        <p:spPr>
          <a:xfrm>
            <a:off x="5617312" y="1328146"/>
            <a:ext cx="1253345" cy="569753"/>
          </a:xfrm>
          <a:prstGeom prst="rect">
            <a:avLst/>
          </a:prstGeom>
          <a:noFill/>
          <a:ln>
            <a:noFill/>
          </a:ln>
        </p:spPr>
      </p:pic>
      <p:sp>
        <p:nvSpPr>
          <p:cNvPr id="183" name="Google Shape;183;p12"/>
          <p:cNvSpPr txBox="1"/>
          <p:nvPr/>
        </p:nvSpPr>
        <p:spPr>
          <a:xfrm>
            <a:off x="6089254" y="1606619"/>
            <a:ext cx="805268" cy="19607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674" u="none" cap="none" strike="noStrike">
                <a:solidFill>
                  <a:schemeClr val="lt1"/>
                </a:solidFill>
                <a:latin typeface="Arial"/>
                <a:ea typeface="Arial"/>
                <a:cs typeface="Arial"/>
                <a:sym typeface="Arial"/>
              </a:rPr>
              <a:t>FDR4AVHRR</a:t>
            </a:r>
            <a:endParaRPr b="1" i="0" sz="1346" u="none" cap="none" strike="noStrike">
              <a:solidFill>
                <a:schemeClr val="lt1"/>
              </a:solidFill>
              <a:latin typeface="Arial"/>
              <a:ea typeface="Arial"/>
              <a:cs typeface="Arial"/>
              <a:sym typeface="Arial"/>
            </a:endParaRPr>
          </a:p>
        </p:txBody>
      </p:sp>
      <p:sp>
        <p:nvSpPr>
          <p:cNvPr id="184" name="Google Shape;184;p12"/>
          <p:cNvSpPr txBox="1"/>
          <p:nvPr>
            <p:ph idx="1" type="body"/>
          </p:nvPr>
        </p:nvSpPr>
        <p:spPr>
          <a:xfrm>
            <a:off x="127831" y="965573"/>
            <a:ext cx="5335002" cy="3587650"/>
          </a:xfrm>
          <a:prstGeom prst="rect">
            <a:avLst/>
          </a:prstGeom>
          <a:noFill/>
          <a:ln>
            <a:noFill/>
          </a:ln>
        </p:spPr>
        <p:txBody>
          <a:bodyPr anchorCtr="0" anchor="t" bIns="45700" lIns="91425" spcFirstLastPara="1" rIns="91425" wrap="square" tIns="45700">
            <a:noAutofit/>
          </a:bodyPr>
          <a:lstStyle/>
          <a:p>
            <a:pPr indent="0" lvl="1" marL="0" rtl="0" algn="l">
              <a:lnSpc>
                <a:spcPct val="100000"/>
              </a:lnSpc>
              <a:spcBef>
                <a:spcPts val="0"/>
              </a:spcBef>
              <a:spcAft>
                <a:spcPts val="0"/>
              </a:spcAft>
              <a:buNone/>
            </a:pPr>
            <a:r>
              <a:rPr lang="en-US" sz="1400"/>
              <a:t>New project started in </a:t>
            </a:r>
            <a:r>
              <a:rPr b="1" lang="en-US" sz="1400">
                <a:solidFill>
                  <a:srgbClr val="00B050"/>
                </a:solidFill>
              </a:rPr>
              <a:t>Q1/2024:</a:t>
            </a:r>
            <a:endParaRPr sz="1400"/>
          </a:p>
          <a:p>
            <a:pPr indent="-285750" lvl="1" marL="285750" rtl="0" algn="l">
              <a:lnSpc>
                <a:spcPct val="100000"/>
              </a:lnSpc>
              <a:spcBef>
                <a:spcPts val="0"/>
              </a:spcBef>
              <a:spcAft>
                <a:spcPts val="0"/>
              </a:spcAft>
              <a:buSzPts val="1400"/>
              <a:buFont typeface="Arial"/>
              <a:buChar char="•"/>
            </a:pPr>
            <a:r>
              <a:rPr lang="en-US" sz="1400"/>
              <a:t>Reprocessing AVHRR series LAC products (NOAA &amp; MetOp missions) </a:t>
            </a:r>
            <a:r>
              <a:rPr b="1" lang="en-US" sz="1400">
                <a:solidFill>
                  <a:srgbClr val="00B050"/>
                </a:solidFill>
              </a:rPr>
              <a:t>40+ years of length </a:t>
            </a:r>
            <a:r>
              <a:rPr lang="en-US" sz="1400"/>
              <a:t>🡪 climate record;</a:t>
            </a:r>
            <a:endParaRPr/>
          </a:p>
          <a:p>
            <a:pPr indent="-285750" lvl="1" marL="285750" rtl="0" algn="l">
              <a:lnSpc>
                <a:spcPct val="100000"/>
              </a:lnSpc>
              <a:spcBef>
                <a:spcPts val="0"/>
              </a:spcBef>
              <a:spcAft>
                <a:spcPts val="0"/>
              </a:spcAft>
              <a:buSzPts val="1400"/>
              <a:buFont typeface="Arial"/>
              <a:buChar char="•"/>
            </a:pPr>
            <a:r>
              <a:rPr lang="en-US" sz="1400"/>
              <a:t>Generating innovative Earth system data records; </a:t>
            </a:r>
            <a:endParaRPr/>
          </a:p>
          <a:p>
            <a:pPr indent="-285750" lvl="2" marL="285750" rtl="0" algn="l">
              <a:lnSpc>
                <a:spcPct val="100000"/>
              </a:lnSpc>
              <a:spcBef>
                <a:spcPts val="0"/>
              </a:spcBef>
              <a:spcAft>
                <a:spcPts val="0"/>
              </a:spcAft>
              <a:buSzPts val="1400"/>
              <a:buFont typeface="Arial"/>
              <a:buChar char="•"/>
            </a:pPr>
            <a:r>
              <a:rPr b="1" lang="en-US" sz="1400">
                <a:solidFill>
                  <a:srgbClr val="00B050"/>
                </a:solidFill>
              </a:rPr>
              <a:t>FDRs</a:t>
            </a:r>
            <a:r>
              <a:rPr lang="en-US" sz="1400"/>
              <a:t> </a:t>
            </a:r>
            <a:r>
              <a:rPr b="1" lang="en-US" sz="1400">
                <a:solidFill>
                  <a:srgbClr val="00B050"/>
                </a:solidFill>
              </a:rPr>
              <a:t>for TIR and VNIR channels </a:t>
            </a:r>
            <a:r>
              <a:rPr lang="en-US" sz="1400"/>
              <a:t>mainly over Europe +</a:t>
            </a:r>
            <a:endParaRPr/>
          </a:p>
          <a:p>
            <a:pPr indent="-285750" lvl="2" marL="285750" rtl="0" algn="l">
              <a:lnSpc>
                <a:spcPct val="100000"/>
              </a:lnSpc>
              <a:spcBef>
                <a:spcPts val="0"/>
              </a:spcBef>
              <a:spcAft>
                <a:spcPts val="0"/>
              </a:spcAft>
              <a:buSzPts val="1400"/>
              <a:buFont typeface="Arial"/>
              <a:buChar char="•"/>
            </a:pPr>
            <a:r>
              <a:rPr b="1" lang="en-US" sz="1400">
                <a:solidFill>
                  <a:srgbClr val="00B050"/>
                </a:solidFill>
              </a:rPr>
              <a:t>	Cross-mission calibrated </a:t>
            </a:r>
            <a:r>
              <a:rPr lang="en-US" sz="1400"/>
              <a:t>AVHRR FDR dataset at 1km 	spatial resolution for all channels;</a:t>
            </a:r>
            <a:endParaRPr/>
          </a:p>
          <a:p>
            <a:pPr indent="-285750" lvl="2" marL="285750" rtl="0" algn="l">
              <a:lnSpc>
                <a:spcPct val="100000"/>
              </a:lnSpc>
              <a:spcBef>
                <a:spcPts val="0"/>
              </a:spcBef>
              <a:spcAft>
                <a:spcPts val="0"/>
              </a:spcAft>
              <a:buSzPts val="1400"/>
              <a:buFont typeface="Arial"/>
              <a:buChar char="•"/>
            </a:pPr>
            <a:r>
              <a:rPr lang="en-US" sz="1400"/>
              <a:t>Generating dataset including </a:t>
            </a:r>
            <a:r>
              <a:rPr b="1" lang="en-US" sz="1400">
                <a:solidFill>
                  <a:srgbClr val="00B050"/>
                </a:solidFill>
              </a:rPr>
              <a:t>new modules </a:t>
            </a:r>
            <a:r>
              <a:rPr lang="en-US" sz="1400"/>
              <a:t>for improved </a:t>
            </a:r>
            <a:r>
              <a:rPr b="1" lang="en-US" sz="1400">
                <a:solidFill>
                  <a:srgbClr val="00B050"/>
                </a:solidFill>
              </a:rPr>
              <a:t>geocoding / orthorectification, error propagation </a:t>
            </a:r>
            <a:r>
              <a:rPr lang="en-US" sz="1400"/>
              <a:t>and </a:t>
            </a:r>
            <a:r>
              <a:rPr b="1" lang="en-US" sz="1400">
                <a:solidFill>
                  <a:srgbClr val="00B050"/>
                </a:solidFill>
              </a:rPr>
              <a:t>accurate uncertainty estimates </a:t>
            </a:r>
            <a:r>
              <a:rPr lang="en-US" sz="1400"/>
              <a:t>in the calibration module </a:t>
            </a:r>
            <a:r>
              <a:rPr b="1" lang="en-US" sz="1400">
                <a:solidFill>
                  <a:srgbClr val="00B050"/>
                </a:solidFill>
              </a:rPr>
              <a:t>with related documentation</a:t>
            </a:r>
            <a:r>
              <a:rPr lang="en-US" sz="1400"/>
              <a:t>;</a:t>
            </a:r>
            <a:endParaRPr/>
          </a:p>
          <a:p>
            <a:pPr indent="-285750" lvl="2" marL="285750" rtl="0" algn="l">
              <a:lnSpc>
                <a:spcPct val="100000"/>
              </a:lnSpc>
              <a:spcBef>
                <a:spcPts val="0"/>
              </a:spcBef>
              <a:spcAft>
                <a:spcPts val="0"/>
              </a:spcAft>
              <a:buSzPts val="1400"/>
              <a:buFont typeface="Arial"/>
              <a:buChar char="•"/>
            </a:pPr>
            <a:r>
              <a:rPr lang="en-US" sz="1400"/>
              <a:t>Extending ESA 2020 AVHRR European Data Set Version 1.0: 1) with </a:t>
            </a:r>
            <a:r>
              <a:rPr b="1" lang="en-US" sz="1400">
                <a:solidFill>
                  <a:srgbClr val="00B050"/>
                </a:solidFill>
              </a:rPr>
              <a:t>data beyond 2020 </a:t>
            </a:r>
            <a:r>
              <a:rPr lang="en-US" sz="1400"/>
              <a:t>over Europe; 2) adding data covering Greenland and northers areas; 3) adding selected regions across the world (</a:t>
            </a:r>
            <a:r>
              <a:rPr b="1" lang="en-US" sz="1400">
                <a:solidFill>
                  <a:srgbClr val="00B050"/>
                </a:solidFill>
              </a:rPr>
              <a:t>Argentina, Kenya, South Africa, etc…)</a:t>
            </a:r>
            <a:endParaRPr sz="1400"/>
          </a:p>
        </p:txBody>
      </p:sp>
      <p:sp>
        <p:nvSpPr>
          <p:cNvPr id="185" name="Google Shape;185;p12"/>
          <p:cNvSpPr txBox="1"/>
          <p:nvPr/>
        </p:nvSpPr>
        <p:spPr>
          <a:xfrm rot="-793659">
            <a:off x="5755093" y="3151221"/>
            <a:ext cx="2747497" cy="1200329"/>
          </a:xfrm>
          <a:prstGeom prst="rect">
            <a:avLst/>
          </a:prstGeom>
          <a:solidFill>
            <a:srgbClr val="92D05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400" u="none" cap="none" strike="noStrike">
                <a:solidFill>
                  <a:schemeClr val="lt1"/>
                </a:solidFill>
                <a:latin typeface="Arial"/>
                <a:ea typeface="Arial"/>
                <a:cs typeface="Arial"/>
                <a:sym typeface="Arial"/>
              </a:rPr>
              <a:t>Presentation at WGISS#57 and #58</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13"/>
          <p:cNvSpPr txBox="1"/>
          <p:nvPr>
            <p:ph type="title"/>
          </p:nvPr>
        </p:nvSpPr>
        <p:spPr>
          <a:xfrm>
            <a:off x="-1583138" y="128649"/>
            <a:ext cx="5726512" cy="459879"/>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None/>
            </a:pPr>
            <a:r>
              <a:rPr lang="en-US" sz="2800">
                <a:solidFill>
                  <a:schemeClr val="lt1"/>
                </a:solidFill>
              </a:rPr>
              <a:t>Europe – DLR</a:t>
            </a:r>
            <a:endParaRPr/>
          </a:p>
        </p:txBody>
      </p:sp>
      <p:pic>
        <p:nvPicPr>
          <p:cNvPr id="191" name="Google Shape;191;p13"/>
          <p:cNvPicPr preferRelativeResize="0"/>
          <p:nvPr/>
        </p:nvPicPr>
        <p:blipFill rotWithShape="1">
          <a:blip r:embed="rId3">
            <a:alphaModFix/>
          </a:blip>
          <a:srcRect b="0" l="0" r="0" t="0"/>
          <a:stretch/>
        </p:blipFill>
        <p:spPr>
          <a:xfrm>
            <a:off x="1583891" y="2458173"/>
            <a:ext cx="3897434" cy="2320119"/>
          </a:xfrm>
          <a:prstGeom prst="rect">
            <a:avLst/>
          </a:prstGeom>
          <a:noFill/>
          <a:ln>
            <a:noFill/>
          </a:ln>
        </p:spPr>
      </p:pic>
      <p:sp>
        <p:nvSpPr>
          <p:cNvPr id="192" name="Google Shape;192;p13"/>
          <p:cNvSpPr txBox="1"/>
          <p:nvPr>
            <p:ph idx="1" type="body"/>
          </p:nvPr>
        </p:nvSpPr>
        <p:spPr>
          <a:xfrm>
            <a:off x="283536" y="818236"/>
            <a:ext cx="8661991" cy="190539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1600"/>
              <a:t>Four AVHRR datasets over Europe (N14,N16,N17,N18,N19) available in the DLR catalogue:</a:t>
            </a:r>
            <a:endParaRPr/>
          </a:p>
          <a:p>
            <a:pPr indent="-285750" lvl="1" marL="285750" rtl="0" algn="l">
              <a:lnSpc>
                <a:spcPct val="100000"/>
              </a:lnSpc>
              <a:spcBef>
                <a:spcPts val="0"/>
              </a:spcBef>
              <a:spcAft>
                <a:spcPts val="0"/>
              </a:spcAft>
              <a:buSzPts val="1600"/>
              <a:buFont typeface="Arial"/>
              <a:buChar char="•"/>
            </a:pPr>
            <a:r>
              <a:rPr lang="en-US" sz="1600"/>
              <a:t>AVHRR - Land Surface Temperature (LST) - Europe, Nighttime;</a:t>
            </a:r>
            <a:endParaRPr/>
          </a:p>
          <a:p>
            <a:pPr indent="-285750" lvl="1" marL="285750" rtl="0" algn="l">
              <a:lnSpc>
                <a:spcPct val="100000"/>
              </a:lnSpc>
              <a:spcBef>
                <a:spcPts val="0"/>
              </a:spcBef>
              <a:spcAft>
                <a:spcPts val="0"/>
              </a:spcAft>
              <a:buSzPts val="1600"/>
              <a:buFont typeface="Arial"/>
              <a:buChar char="•"/>
            </a:pPr>
            <a:r>
              <a:rPr lang="en-US" sz="1600"/>
              <a:t>AVHRR - Sea Surface Temperature (SST) - Europe;</a:t>
            </a:r>
            <a:endParaRPr/>
          </a:p>
          <a:p>
            <a:pPr indent="-285750" lvl="1" marL="285750" rtl="0" algn="l">
              <a:lnSpc>
                <a:spcPct val="100000"/>
              </a:lnSpc>
              <a:spcBef>
                <a:spcPts val="0"/>
              </a:spcBef>
              <a:spcAft>
                <a:spcPts val="0"/>
              </a:spcAft>
              <a:buSzPts val="1600"/>
              <a:buFont typeface="Arial"/>
              <a:buChar char="•"/>
            </a:pPr>
            <a:r>
              <a:rPr lang="en-US" sz="1600"/>
              <a:t>AVHRR - Vegetation Index (NDVI) - Europe;</a:t>
            </a:r>
            <a:endParaRPr/>
          </a:p>
          <a:p>
            <a:pPr indent="-285750" lvl="1" marL="285750" rtl="0" algn="l">
              <a:lnSpc>
                <a:spcPct val="100000"/>
              </a:lnSpc>
              <a:spcBef>
                <a:spcPts val="0"/>
              </a:spcBef>
              <a:spcAft>
                <a:spcPts val="0"/>
              </a:spcAft>
              <a:buSzPts val="1600"/>
              <a:buFont typeface="Arial"/>
              <a:buChar char="•"/>
            </a:pPr>
            <a:r>
              <a:rPr lang="en-US" sz="1600"/>
              <a:t>AVHRR - Land Surface Temperature (LST) - Europe, Daytime.</a:t>
            </a:r>
            <a:endParaRPr/>
          </a:p>
          <a:p>
            <a:pPr indent="0" lvl="0" marL="0" rtl="0" algn="l">
              <a:lnSpc>
                <a:spcPct val="100000"/>
              </a:lnSpc>
              <a:spcBef>
                <a:spcPts val="0"/>
              </a:spcBef>
              <a:spcAft>
                <a:spcPts val="0"/>
              </a:spcAft>
              <a:buNone/>
            </a:pPr>
            <a:r>
              <a:rPr lang="en-US" sz="1600"/>
              <a:t>High redundancy with ESA dataset; not clear if L0 data available at DLR.</a:t>
            </a:r>
            <a:endParaRPr/>
          </a:p>
        </p:txBody>
      </p:sp>
      <p:sp>
        <p:nvSpPr>
          <p:cNvPr id="193" name="Google Shape;193;p13"/>
          <p:cNvSpPr txBox="1"/>
          <p:nvPr/>
        </p:nvSpPr>
        <p:spPr>
          <a:xfrm rot="-1313034">
            <a:off x="6010030" y="3185062"/>
            <a:ext cx="2428507" cy="830997"/>
          </a:xfrm>
          <a:prstGeom prst="rect">
            <a:avLst/>
          </a:prstGeom>
          <a:solidFill>
            <a:srgbClr val="92D05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400" u="none" cap="none" strike="noStrike">
                <a:solidFill>
                  <a:schemeClr val="lt1"/>
                </a:solidFill>
                <a:latin typeface="Arial"/>
                <a:ea typeface="Arial"/>
                <a:cs typeface="Arial"/>
                <a:sym typeface="Arial"/>
              </a:rPr>
              <a:t>Presentation at WGISS#57</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14"/>
          <p:cNvSpPr txBox="1"/>
          <p:nvPr>
            <p:ph type="title"/>
          </p:nvPr>
        </p:nvSpPr>
        <p:spPr>
          <a:xfrm>
            <a:off x="50923" y="113311"/>
            <a:ext cx="5726512" cy="45987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400">
                <a:solidFill>
                  <a:schemeClr val="lt1"/>
                </a:solidFill>
              </a:rPr>
              <a:t>Europe – IGIK (Poland)</a:t>
            </a:r>
            <a:endParaRPr/>
          </a:p>
        </p:txBody>
      </p:sp>
      <p:pic>
        <p:nvPicPr>
          <p:cNvPr id="199" name="Google Shape;199;p14"/>
          <p:cNvPicPr preferRelativeResize="0"/>
          <p:nvPr/>
        </p:nvPicPr>
        <p:blipFill rotWithShape="1">
          <a:blip r:embed="rId3">
            <a:alphaModFix/>
          </a:blip>
          <a:srcRect b="0" l="0" r="0" t="0"/>
          <a:stretch/>
        </p:blipFill>
        <p:spPr>
          <a:xfrm>
            <a:off x="5074748" y="1064281"/>
            <a:ext cx="1603529" cy="2206646"/>
          </a:xfrm>
          <a:prstGeom prst="rect">
            <a:avLst/>
          </a:prstGeom>
          <a:noFill/>
          <a:ln>
            <a:noFill/>
          </a:ln>
        </p:spPr>
      </p:pic>
      <p:sp>
        <p:nvSpPr>
          <p:cNvPr id="200" name="Google Shape;200;p14"/>
          <p:cNvSpPr txBox="1"/>
          <p:nvPr>
            <p:ph idx="1" type="body"/>
          </p:nvPr>
        </p:nvSpPr>
        <p:spPr>
          <a:xfrm>
            <a:off x="0" y="856270"/>
            <a:ext cx="5217042" cy="2166826"/>
          </a:xfrm>
          <a:prstGeom prst="rect">
            <a:avLst/>
          </a:prstGeom>
          <a:noFill/>
          <a:ln>
            <a:noFill/>
          </a:ln>
        </p:spPr>
        <p:txBody>
          <a:bodyPr anchorCtr="0" anchor="t" bIns="45700" lIns="91425" spcFirstLastPara="1" rIns="91425" wrap="square" tIns="45700">
            <a:noAutofit/>
          </a:bodyPr>
          <a:lstStyle/>
          <a:p>
            <a:pPr indent="-285750" lvl="0" marL="285750" rtl="0" algn="l">
              <a:lnSpc>
                <a:spcPct val="100000"/>
              </a:lnSpc>
              <a:spcBef>
                <a:spcPts val="0"/>
              </a:spcBef>
              <a:spcAft>
                <a:spcPts val="0"/>
              </a:spcAft>
              <a:buSzPts val="1600"/>
              <a:buFont typeface="Arial"/>
              <a:buChar char="•"/>
            </a:pPr>
            <a:r>
              <a:rPr lang="en-US" sz="1600"/>
              <a:t>Polish Institute of Geodesy and Cartography.</a:t>
            </a:r>
            <a:endParaRPr/>
          </a:p>
          <a:p>
            <a:pPr indent="-285750" lvl="0" marL="285750" rtl="0" algn="l">
              <a:lnSpc>
                <a:spcPct val="100000"/>
              </a:lnSpc>
              <a:spcBef>
                <a:spcPts val="0"/>
              </a:spcBef>
              <a:spcAft>
                <a:spcPts val="0"/>
              </a:spcAft>
              <a:buSzPts val="1600"/>
              <a:buFont typeface="Arial"/>
              <a:buChar char="•"/>
            </a:pPr>
            <a:r>
              <a:rPr lang="en-US" sz="1600"/>
              <a:t>Department of Remote Sensing maintains a database of satellite images and products derived from NOAA satellites since 1996 and used for agriculture studies</a:t>
            </a:r>
            <a:endParaRPr/>
          </a:p>
          <a:p>
            <a:pPr indent="-285750" lvl="0" marL="285750" rtl="0" algn="l">
              <a:lnSpc>
                <a:spcPct val="100000"/>
              </a:lnSpc>
              <a:spcBef>
                <a:spcPts val="0"/>
              </a:spcBef>
              <a:spcAft>
                <a:spcPts val="0"/>
              </a:spcAft>
              <a:buSzPts val="1600"/>
              <a:buFont typeface="Arial"/>
              <a:buChar char="•"/>
            </a:pPr>
            <a:r>
              <a:rPr lang="en-US" sz="1600">
                <a:latin typeface="Arial"/>
                <a:ea typeface="Arial"/>
                <a:cs typeface="Arial"/>
                <a:sym typeface="Arial"/>
              </a:rPr>
              <a:t>The receiving station recorded data in HRPT, SeaWiFS (and other formats) from NOAA, Seastar, Metop and NPOESS polar-orbiting satellites.</a:t>
            </a:r>
            <a:endParaRPr sz="1600"/>
          </a:p>
          <a:p>
            <a:pPr indent="-285750" lvl="0" marL="285750" rtl="0" algn="l">
              <a:lnSpc>
                <a:spcPct val="100000"/>
              </a:lnSpc>
              <a:spcBef>
                <a:spcPts val="0"/>
              </a:spcBef>
              <a:spcAft>
                <a:spcPts val="0"/>
              </a:spcAft>
              <a:buSzPts val="1600"/>
              <a:buFont typeface="Arial"/>
              <a:buChar char="•"/>
            </a:pPr>
            <a:r>
              <a:rPr lang="en-US" sz="1600"/>
              <a:t>AVHRR products are not accessible from the web site.</a:t>
            </a:r>
            <a:endParaRPr sz="1600"/>
          </a:p>
        </p:txBody>
      </p:sp>
      <p:pic>
        <p:nvPicPr>
          <p:cNvPr id="201" name="Google Shape;201;p14"/>
          <p:cNvPicPr preferRelativeResize="0"/>
          <p:nvPr/>
        </p:nvPicPr>
        <p:blipFill rotWithShape="1">
          <a:blip r:embed="rId4">
            <a:alphaModFix/>
          </a:blip>
          <a:srcRect b="0" l="0" r="0" t="0"/>
          <a:stretch/>
        </p:blipFill>
        <p:spPr>
          <a:xfrm>
            <a:off x="6831717" y="1039484"/>
            <a:ext cx="964364" cy="1436570"/>
          </a:xfrm>
          <a:prstGeom prst="rect">
            <a:avLst/>
          </a:prstGeom>
          <a:noFill/>
          <a:ln>
            <a:noFill/>
          </a:ln>
        </p:spPr>
      </p:pic>
      <p:sp>
        <p:nvSpPr>
          <p:cNvPr id="202" name="Google Shape;202;p14"/>
          <p:cNvSpPr txBox="1"/>
          <p:nvPr/>
        </p:nvSpPr>
        <p:spPr>
          <a:xfrm>
            <a:off x="271720" y="3342043"/>
            <a:ext cx="3796599" cy="5770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Point of contact: </a:t>
            </a:r>
            <a:endParaRPr/>
          </a:p>
          <a:p>
            <a:pPr indent="0" lvl="0" marL="0" marR="0" rtl="0" algn="l">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Dr. Dariusz Dukaczewski (</a:t>
            </a:r>
            <a:r>
              <a:rPr b="0" i="0" lang="en-US" sz="1050" u="sng" cap="none" strike="noStrike">
                <a:solidFill>
                  <a:srgbClr val="000000"/>
                </a:solidFill>
                <a:latin typeface="Arial"/>
                <a:ea typeface="Arial"/>
                <a:cs typeface="Arial"/>
                <a:sym typeface="Arial"/>
                <a:hlinkClick r:id="rId5">
                  <a:extLst>
                    <a:ext uri="{A12FA001-AC4F-418D-AE19-62706E023703}">
                      <ahyp:hlinkClr val="tx"/>
                    </a:ext>
                  </a:extLst>
                </a:hlinkClick>
              </a:rPr>
              <a:t>dariusz.dukaczewski@igik.edu.pl</a:t>
            </a:r>
            <a:r>
              <a:rPr b="0" i="0" lang="en-US" sz="1050" u="none" cap="none" strike="noStrike">
                <a:solidFill>
                  <a:srgbClr val="000000"/>
                </a:solidFill>
                <a:latin typeface="Arial"/>
                <a:ea typeface="Arial"/>
                <a:cs typeface="Arial"/>
                <a:sym typeface="Arial"/>
              </a:rPr>
              <a:t>)</a:t>
            </a:r>
            <a:endParaRPr/>
          </a:p>
          <a:p>
            <a:pPr indent="0" lvl="0" marL="0" marR="0" rtl="0" algn="l">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Dr. Jan Musial (jan.musial@igik.edu.pl)</a:t>
            </a:r>
            <a:endParaRPr/>
          </a:p>
        </p:txBody>
      </p:sp>
      <p:pic>
        <p:nvPicPr>
          <p:cNvPr id="203" name="Google Shape;203;p14"/>
          <p:cNvPicPr preferRelativeResize="0"/>
          <p:nvPr/>
        </p:nvPicPr>
        <p:blipFill rotWithShape="1">
          <a:blip r:embed="rId6">
            <a:alphaModFix/>
          </a:blip>
          <a:srcRect b="0" l="0" r="0" t="0"/>
          <a:stretch/>
        </p:blipFill>
        <p:spPr>
          <a:xfrm>
            <a:off x="7859243" y="2256514"/>
            <a:ext cx="1014413" cy="1014413"/>
          </a:xfrm>
          <a:prstGeom prst="rect">
            <a:avLst/>
          </a:prstGeom>
          <a:noFill/>
          <a:ln>
            <a:noFill/>
          </a:ln>
        </p:spPr>
      </p:pic>
      <p:sp>
        <p:nvSpPr>
          <p:cNvPr id="204" name="Google Shape;204;p14"/>
          <p:cNvSpPr txBox="1"/>
          <p:nvPr/>
        </p:nvSpPr>
        <p:spPr>
          <a:xfrm>
            <a:off x="4427675" y="3776902"/>
            <a:ext cx="4059393" cy="501676"/>
          </a:xfrm>
          <a:prstGeom prst="rect">
            <a:avLst/>
          </a:prstGeom>
          <a:solidFill>
            <a:srgbClr val="052AC7"/>
          </a:solidFill>
          <a:ln>
            <a:noFill/>
          </a:ln>
        </p:spPr>
        <p:txBody>
          <a:bodyPr anchorCtr="0" anchor="t" bIns="45700" lIns="91425" spcFirstLastPara="1" rIns="91425" wrap="square" tIns="45700">
            <a:spAutoFit/>
          </a:bodyPr>
          <a:lstStyle/>
          <a:p>
            <a:pPr indent="0" lvl="0" marL="0" marR="0" rtl="0" algn="l">
              <a:lnSpc>
                <a:spcPct val="95000"/>
              </a:lnSpc>
              <a:spcBef>
                <a:spcPts val="0"/>
              </a:spcBef>
              <a:spcAft>
                <a:spcPts val="0"/>
              </a:spcAft>
              <a:buClr>
                <a:schemeClr val="lt1"/>
              </a:buClr>
              <a:buSzPts val="1190"/>
              <a:buFont typeface="Arial"/>
              <a:buNone/>
            </a:pPr>
            <a:r>
              <a:rPr b="0" i="0" lang="en-US" sz="1400" u="none" cap="none" strike="noStrike">
                <a:solidFill>
                  <a:schemeClr val="lt1"/>
                </a:solidFill>
                <a:latin typeface="Arial"/>
                <a:ea typeface="Arial"/>
                <a:cs typeface="Arial"/>
                <a:sym typeface="Arial"/>
              </a:rPr>
              <a:t>ESA contacted the IGIK point of contact in 2023 and 2024, still waiting for feedback.</a:t>
            </a:r>
            <a:endParaRPr b="1" i="0" sz="1400" u="none" cap="none" strike="noStrike">
              <a:solidFill>
                <a:srgbClr val="FF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15"/>
          <p:cNvSpPr txBox="1"/>
          <p:nvPr>
            <p:ph type="title"/>
          </p:nvPr>
        </p:nvSpPr>
        <p:spPr>
          <a:xfrm>
            <a:off x="195384" y="145251"/>
            <a:ext cx="6650182" cy="45987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400">
                <a:solidFill>
                  <a:schemeClr val="lt1"/>
                </a:solidFill>
              </a:rPr>
              <a:t>Europe – Dundee Station data at CEDA</a:t>
            </a:r>
            <a:endParaRPr/>
          </a:p>
        </p:txBody>
      </p:sp>
      <p:pic>
        <p:nvPicPr>
          <p:cNvPr id="210" name="Google Shape;210;p15"/>
          <p:cNvPicPr preferRelativeResize="0"/>
          <p:nvPr/>
        </p:nvPicPr>
        <p:blipFill rotWithShape="1">
          <a:blip r:embed="rId3">
            <a:alphaModFix/>
          </a:blip>
          <a:srcRect b="0" l="0" r="0" t="0"/>
          <a:stretch/>
        </p:blipFill>
        <p:spPr>
          <a:xfrm>
            <a:off x="466654" y="2518523"/>
            <a:ext cx="5396751" cy="2337352"/>
          </a:xfrm>
          <a:prstGeom prst="rect">
            <a:avLst/>
          </a:prstGeom>
          <a:noFill/>
          <a:ln>
            <a:noFill/>
          </a:ln>
        </p:spPr>
      </p:pic>
      <p:sp>
        <p:nvSpPr>
          <p:cNvPr id="211" name="Google Shape;211;p15"/>
          <p:cNvSpPr txBox="1"/>
          <p:nvPr>
            <p:ph idx="1" type="body"/>
          </p:nvPr>
        </p:nvSpPr>
        <p:spPr>
          <a:xfrm>
            <a:off x="165367" y="871243"/>
            <a:ext cx="8866909" cy="1551526"/>
          </a:xfrm>
          <a:prstGeom prst="rect">
            <a:avLst/>
          </a:prstGeom>
          <a:noFill/>
          <a:ln>
            <a:noFill/>
          </a:ln>
        </p:spPr>
        <p:txBody>
          <a:bodyPr anchorCtr="0" anchor="t" bIns="45700" lIns="91425" spcFirstLastPara="1" rIns="91425" wrap="square" tIns="45700">
            <a:noAutofit/>
          </a:bodyPr>
          <a:lstStyle/>
          <a:p>
            <a:pPr indent="-285750" lvl="0" marL="285750" rtl="0" algn="l">
              <a:lnSpc>
                <a:spcPct val="100000"/>
              </a:lnSpc>
              <a:spcBef>
                <a:spcPts val="0"/>
              </a:spcBef>
              <a:spcAft>
                <a:spcPts val="0"/>
              </a:spcAft>
              <a:buSzPts val="1600"/>
              <a:buFont typeface="Arial"/>
              <a:buChar char="•"/>
            </a:pPr>
            <a:r>
              <a:rPr lang="en-US" sz="1600"/>
              <a:t>1978 – 2018 AVHRR L0 data available with free and open access.</a:t>
            </a:r>
            <a:endParaRPr/>
          </a:p>
          <a:p>
            <a:pPr indent="-285750" lvl="0" marL="285750" rtl="0" algn="l">
              <a:lnSpc>
                <a:spcPct val="100000"/>
              </a:lnSpc>
              <a:spcBef>
                <a:spcPts val="0"/>
              </a:spcBef>
              <a:spcAft>
                <a:spcPts val="0"/>
              </a:spcAft>
              <a:buSzPts val="1600"/>
              <a:buFont typeface="Arial"/>
              <a:buChar char="•"/>
            </a:pPr>
            <a:r>
              <a:rPr b="1" lang="en-US" sz="1600">
                <a:solidFill>
                  <a:srgbClr val="92D050"/>
                </a:solidFill>
              </a:rPr>
              <a:t>ESA has downloaded the full Dundee NOAA L0 products</a:t>
            </a:r>
            <a:r>
              <a:rPr lang="en-US" sz="1600">
                <a:solidFill>
                  <a:srgbClr val="00B050"/>
                </a:solidFill>
              </a:rPr>
              <a:t> </a:t>
            </a:r>
            <a:r>
              <a:rPr lang="en-US" sz="1600"/>
              <a:t>(</a:t>
            </a:r>
            <a:r>
              <a:rPr lang="en-US" sz="1600">
                <a:solidFill>
                  <a:srgbClr val="3AA0C2"/>
                </a:solidFill>
              </a:rPr>
              <a:t>8.9TB</a:t>
            </a:r>
            <a:r>
              <a:rPr lang="en-US" sz="1600"/>
              <a:t> and </a:t>
            </a:r>
            <a:r>
              <a:rPr lang="en-US" sz="1600" u="sng">
                <a:solidFill>
                  <a:srgbClr val="3AA0C2"/>
                </a:solidFill>
              </a:rPr>
              <a:t>235541 </a:t>
            </a:r>
            <a:r>
              <a:rPr lang="en-US" sz="1600" u="sng"/>
              <a:t>L0</a:t>
            </a:r>
            <a:r>
              <a:rPr lang="en-US" sz="1600"/>
              <a:t> products). ESA partially reprocessed this level 0 dataset (AVHRR Data Curation Project) to extend the European Master Dataset to the early 80’s. 🡪 Credits already provided to Dundee</a:t>
            </a:r>
            <a:endParaRPr/>
          </a:p>
          <a:p>
            <a:pPr indent="-285750" lvl="0" marL="285750" rtl="0" algn="l">
              <a:lnSpc>
                <a:spcPct val="100000"/>
              </a:lnSpc>
              <a:spcBef>
                <a:spcPts val="0"/>
              </a:spcBef>
              <a:spcAft>
                <a:spcPts val="0"/>
              </a:spcAft>
              <a:buSzPts val="1600"/>
              <a:buFont typeface="Arial"/>
              <a:buChar char="•"/>
            </a:pPr>
            <a:r>
              <a:rPr lang="en-US" sz="1600"/>
              <a:t>Other data will be integrated to further extend geographical coverage towards Greenland and extend in time back to 1978</a:t>
            </a:r>
            <a:endParaRPr sz="1600"/>
          </a:p>
        </p:txBody>
      </p:sp>
      <p:sp>
        <p:nvSpPr>
          <p:cNvPr id="212" name="Google Shape;212;p15"/>
          <p:cNvSpPr txBox="1"/>
          <p:nvPr/>
        </p:nvSpPr>
        <p:spPr>
          <a:xfrm rot="-1313034">
            <a:off x="6010030" y="3185062"/>
            <a:ext cx="2428507" cy="830997"/>
          </a:xfrm>
          <a:prstGeom prst="rect">
            <a:avLst/>
          </a:prstGeom>
          <a:solidFill>
            <a:srgbClr val="92D05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400" u="none" cap="none" strike="noStrike">
                <a:solidFill>
                  <a:schemeClr val="lt1"/>
                </a:solidFill>
                <a:latin typeface="Arial"/>
                <a:ea typeface="Arial"/>
                <a:cs typeface="Arial"/>
                <a:sym typeface="Arial"/>
              </a:rPr>
              <a:t>Presentation at WGISS#56</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16"/>
          <p:cNvSpPr txBox="1"/>
          <p:nvPr>
            <p:ph type="title"/>
          </p:nvPr>
        </p:nvSpPr>
        <p:spPr>
          <a:xfrm>
            <a:off x="0" y="90366"/>
            <a:ext cx="5333431" cy="45987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400">
                <a:solidFill>
                  <a:schemeClr val="lt1"/>
                </a:solidFill>
              </a:rPr>
              <a:t>North America – NOAA &amp; USGS</a:t>
            </a:r>
            <a:endParaRPr/>
          </a:p>
        </p:txBody>
      </p:sp>
      <p:pic>
        <p:nvPicPr>
          <p:cNvPr id="218" name="Google Shape;218;p16"/>
          <p:cNvPicPr preferRelativeResize="0"/>
          <p:nvPr/>
        </p:nvPicPr>
        <p:blipFill rotWithShape="1">
          <a:blip r:embed="rId3">
            <a:alphaModFix/>
          </a:blip>
          <a:srcRect b="0" l="0" r="0" t="0"/>
          <a:stretch/>
        </p:blipFill>
        <p:spPr>
          <a:xfrm>
            <a:off x="2912584" y="829981"/>
            <a:ext cx="3498946" cy="1782590"/>
          </a:xfrm>
          <a:prstGeom prst="rect">
            <a:avLst/>
          </a:prstGeom>
          <a:noFill/>
          <a:ln>
            <a:noFill/>
          </a:ln>
        </p:spPr>
      </p:pic>
      <p:sp>
        <p:nvSpPr>
          <p:cNvPr id="219" name="Google Shape;219;p16"/>
          <p:cNvSpPr txBox="1"/>
          <p:nvPr/>
        </p:nvSpPr>
        <p:spPr>
          <a:xfrm>
            <a:off x="6314871" y="4057646"/>
            <a:ext cx="2368779" cy="706347"/>
          </a:xfrm>
          <a:prstGeom prst="rect">
            <a:avLst/>
          </a:prstGeom>
          <a:solidFill>
            <a:srgbClr val="052AC7"/>
          </a:solidFill>
          <a:ln>
            <a:noFill/>
          </a:ln>
        </p:spPr>
        <p:txBody>
          <a:bodyPr anchorCtr="0" anchor="t" bIns="45700" lIns="91425" spcFirstLastPara="1" rIns="91425" wrap="square" tIns="45700">
            <a:spAutoFit/>
          </a:bodyPr>
          <a:lstStyle/>
          <a:p>
            <a:pPr indent="0" lvl="0" marL="0" marR="0" rtl="0" algn="l">
              <a:lnSpc>
                <a:spcPct val="95000"/>
              </a:lnSpc>
              <a:spcBef>
                <a:spcPts val="0"/>
              </a:spcBef>
              <a:spcAft>
                <a:spcPts val="0"/>
              </a:spcAft>
              <a:buClr>
                <a:schemeClr val="lt1"/>
              </a:buClr>
              <a:buSzPts val="1190"/>
              <a:buFont typeface="Arial"/>
              <a:buNone/>
            </a:pPr>
            <a:r>
              <a:rPr b="0" i="0" lang="en-US" sz="1400" u="none" cap="none" strike="noStrike">
                <a:solidFill>
                  <a:schemeClr val="lt1"/>
                </a:solidFill>
                <a:latin typeface="Arial"/>
                <a:ea typeface="Arial"/>
                <a:cs typeface="Arial"/>
                <a:sym typeface="Arial"/>
              </a:rPr>
              <a:t>Next Steps: USGS will be invited to make a presentation at WGISS#59</a:t>
            </a:r>
            <a:endParaRPr/>
          </a:p>
        </p:txBody>
      </p:sp>
      <p:sp>
        <p:nvSpPr>
          <p:cNvPr id="220" name="Google Shape;220;p16"/>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p:txBody>
      </p:sp>
      <p:pic>
        <p:nvPicPr>
          <p:cNvPr id="221" name="Google Shape;221;p16"/>
          <p:cNvPicPr preferRelativeResize="0"/>
          <p:nvPr/>
        </p:nvPicPr>
        <p:blipFill rotWithShape="1">
          <a:blip r:embed="rId4">
            <a:alphaModFix/>
          </a:blip>
          <a:srcRect b="0" l="0" r="0" t="0"/>
          <a:stretch/>
        </p:blipFill>
        <p:spPr>
          <a:xfrm>
            <a:off x="6703318" y="2474535"/>
            <a:ext cx="1024620" cy="1385519"/>
          </a:xfrm>
          <a:prstGeom prst="rect">
            <a:avLst/>
          </a:prstGeom>
          <a:noFill/>
          <a:ln>
            <a:noFill/>
          </a:ln>
        </p:spPr>
      </p:pic>
      <p:pic>
        <p:nvPicPr>
          <p:cNvPr id="222" name="Google Shape;222;p16"/>
          <p:cNvPicPr preferRelativeResize="0"/>
          <p:nvPr/>
        </p:nvPicPr>
        <p:blipFill rotWithShape="1">
          <a:blip r:embed="rId5">
            <a:alphaModFix/>
          </a:blip>
          <a:srcRect b="0" l="0" r="0" t="0"/>
          <a:stretch/>
        </p:blipFill>
        <p:spPr>
          <a:xfrm>
            <a:off x="276046" y="796826"/>
            <a:ext cx="2633410" cy="1781797"/>
          </a:xfrm>
          <a:prstGeom prst="rect">
            <a:avLst/>
          </a:prstGeom>
          <a:noFill/>
          <a:ln>
            <a:noFill/>
          </a:ln>
        </p:spPr>
      </p:pic>
      <p:sp>
        <p:nvSpPr>
          <p:cNvPr id="223" name="Google Shape;223;p16"/>
          <p:cNvSpPr/>
          <p:nvPr/>
        </p:nvSpPr>
        <p:spPr>
          <a:xfrm>
            <a:off x="6047509" y="3519055"/>
            <a:ext cx="602673" cy="180109"/>
          </a:xfrm>
          <a:prstGeom prst="rightArrow">
            <a:avLst>
              <a:gd fmla="val 50000" name="adj1"/>
              <a:gd fmla="val 50000" name="adj2"/>
            </a:avLst>
          </a:prstGeom>
          <a:solidFill>
            <a:srgbClr val="00B0F0"/>
          </a:solid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24" name="Google Shape;224;p16"/>
          <p:cNvSpPr txBox="1"/>
          <p:nvPr/>
        </p:nvSpPr>
        <p:spPr>
          <a:xfrm rot="-871939">
            <a:off x="6585064" y="1135012"/>
            <a:ext cx="2428507" cy="707886"/>
          </a:xfrm>
          <a:prstGeom prst="rect">
            <a:avLst/>
          </a:prstGeom>
          <a:solidFill>
            <a:srgbClr val="92D05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000" u="none" cap="none" strike="noStrike">
                <a:solidFill>
                  <a:schemeClr val="lt1"/>
                </a:solidFill>
                <a:latin typeface="Arial"/>
                <a:ea typeface="Arial"/>
                <a:cs typeface="Arial"/>
                <a:sym typeface="Arial"/>
              </a:rPr>
              <a:t>NOAA presentation at WGISS#55</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17"/>
          <p:cNvSpPr txBox="1"/>
          <p:nvPr>
            <p:ph type="title"/>
          </p:nvPr>
        </p:nvSpPr>
        <p:spPr>
          <a:xfrm>
            <a:off x="0" y="146573"/>
            <a:ext cx="5547122"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400">
                <a:solidFill>
                  <a:schemeClr val="lt1"/>
                </a:solidFill>
              </a:rPr>
              <a:t>Canada – NRCan/CCMEO (1/2)</a:t>
            </a:r>
            <a:endParaRPr/>
          </a:p>
        </p:txBody>
      </p:sp>
      <p:sp>
        <p:nvSpPr>
          <p:cNvPr id="230" name="Google Shape;230;p17"/>
          <p:cNvSpPr txBox="1"/>
          <p:nvPr>
            <p:ph idx="1" type="body"/>
          </p:nvPr>
        </p:nvSpPr>
        <p:spPr>
          <a:xfrm>
            <a:off x="1619250" y="5451478"/>
            <a:ext cx="0" cy="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1350"/>
              <a:t>.</a:t>
            </a:r>
            <a:endParaRPr/>
          </a:p>
        </p:txBody>
      </p:sp>
      <p:sp>
        <p:nvSpPr>
          <p:cNvPr id="231" name="Google Shape;231;p17"/>
          <p:cNvSpPr txBox="1"/>
          <p:nvPr/>
        </p:nvSpPr>
        <p:spPr>
          <a:xfrm>
            <a:off x="1182286" y="3637080"/>
            <a:ext cx="4953600" cy="24820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13" u="none" cap="none" strike="noStrike">
                <a:solidFill>
                  <a:srgbClr val="000000"/>
                </a:solidFill>
                <a:latin typeface="Arial"/>
                <a:ea typeface="Arial"/>
                <a:cs typeface="Arial"/>
                <a:sym typeface="Arial"/>
              </a:rPr>
              <a:t>https://open.canada.ca/data/en/dataset/9045136a-d6e7-a825-491d-ee5dc77a2620</a:t>
            </a:r>
            <a:endParaRPr/>
          </a:p>
        </p:txBody>
      </p:sp>
      <p:pic>
        <p:nvPicPr>
          <p:cNvPr id="232" name="Google Shape;232;p17"/>
          <p:cNvPicPr preferRelativeResize="0"/>
          <p:nvPr/>
        </p:nvPicPr>
        <p:blipFill rotWithShape="1">
          <a:blip r:embed="rId3">
            <a:alphaModFix/>
          </a:blip>
          <a:srcRect b="0" l="0" r="0" t="0"/>
          <a:stretch/>
        </p:blipFill>
        <p:spPr>
          <a:xfrm>
            <a:off x="6047984" y="1538662"/>
            <a:ext cx="2462207" cy="1887314"/>
          </a:xfrm>
          <a:prstGeom prst="rect">
            <a:avLst/>
          </a:prstGeom>
          <a:noFill/>
          <a:ln>
            <a:noFill/>
          </a:ln>
        </p:spPr>
      </p:pic>
      <p:sp>
        <p:nvSpPr>
          <p:cNvPr id="233" name="Google Shape;233;p17"/>
          <p:cNvSpPr txBox="1"/>
          <p:nvPr/>
        </p:nvSpPr>
        <p:spPr>
          <a:xfrm>
            <a:off x="474880" y="1690412"/>
            <a:ext cx="5043415" cy="1815882"/>
          </a:xfrm>
          <a:prstGeom prst="rect">
            <a:avLst/>
          </a:prstGeom>
          <a:noFill/>
          <a:ln>
            <a:noFill/>
          </a:ln>
        </p:spPr>
        <p:txBody>
          <a:bodyPr anchorCtr="0" anchor="t" bIns="45700" lIns="91425" spcFirstLastPara="1" rIns="91425" wrap="square" tIns="45700">
            <a:spAutoFit/>
          </a:bodyPr>
          <a:lstStyle/>
          <a:p>
            <a:pPr indent="-214313" lvl="0" marL="214313"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The Canadian sector is of high value to analyze changes of the environment.</a:t>
            </a:r>
            <a:endParaRPr/>
          </a:p>
          <a:p>
            <a:pPr indent="-214313" lvl="0" marL="214313"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The former developed pre-processing and retrieval of ECVs by A. Trishchenko and K.Klopenkov was of high quality and the standard for many other AVHRR processing chains.</a:t>
            </a:r>
            <a:endParaRPr/>
          </a:p>
          <a:p>
            <a:pPr indent="-214313" lvl="0" marL="214313"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Further development and processing was stopped some years ago but raw AVHRR data are available by NRCan.</a:t>
            </a:r>
            <a:endParaRPr/>
          </a:p>
        </p:txBody>
      </p:sp>
      <p:sp>
        <p:nvSpPr>
          <p:cNvPr id="234" name="Google Shape;234;p17"/>
          <p:cNvSpPr txBox="1"/>
          <p:nvPr/>
        </p:nvSpPr>
        <p:spPr>
          <a:xfrm>
            <a:off x="166256" y="799998"/>
            <a:ext cx="8672944"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1981 – 2013 (+ AVHRR L1B LAC/HRPT received after that date); L1C at CCMEO</a:t>
            </a:r>
            <a:endParaRPr/>
          </a:p>
          <a:p>
            <a:pPr indent="0" lvl="0" marL="0" marR="0" rtl="0" algn="l">
              <a:lnSpc>
                <a:spcPct val="100000"/>
              </a:lnSpc>
              <a:spcBef>
                <a:spcPts val="0"/>
              </a:spcBef>
              <a:spcAft>
                <a:spcPts val="0"/>
              </a:spcAft>
              <a:buNone/>
            </a:pPr>
            <a:r>
              <a:rPr b="0" i="0" lang="en-US" sz="1400" u="none" cap="none" strike="noStrike">
                <a:solidFill>
                  <a:srgbClr val="000000"/>
                </a:solidFill>
                <a:latin typeface="Arial"/>
                <a:ea typeface="Arial"/>
                <a:cs typeface="Arial"/>
                <a:sym typeface="Arial"/>
              </a:rPr>
              <a:t>These are open source data covered by WMO CGMS data distribution policy, they can be shared freely and without charge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18"/>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p:txBody>
      </p:sp>
      <p:sp>
        <p:nvSpPr>
          <p:cNvPr id="240" name="Google Shape;240;p18"/>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p:txBody>
      </p:sp>
      <p:pic>
        <p:nvPicPr>
          <p:cNvPr id="241" name="Google Shape;241;p18"/>
          <p:cNvPicPr preferRelativeResize="0"/>
          <p:nvPr/>
        </p:nvPicPr>
        <p:blipFill rotWithShape="1">
          <a:blip r:embed="rId3">
            <a:alphaModFix/>
          </a:blip>
          <a:srcRect b="0" l="0" r="0" t="0"/>
          <a:stretch/>
        </p:blipFill>
        <p:spPr>
          <a:xfrm>
            <a:off x="0" y="941952"/>
            <a:ext cx="2888673" cy="1303493"/>
          </a:xfrm>
          <a:prstGeom prst="rect">
            <a:avLst/>
          </a:prstGeom>
          <a:noFill/>
          <a:ln>
            <a:noFill/>
          </a:ln>
        </p:spPr>
      </p:pic>
      <p:pic>
        <p:nvPicPr>
          <p:cNvPr id="242" name="Google Shape;242;p18"/>
          <p:cNvPicPr preferRelativeResize="0"/>
          <p:nvPr/>
        </p:nvPicPr>
        <p:blipFill rotWithShape="1">
          <a:blip r:embed="rId4">
            <a:alphaModFix/>
          </a:blip>
          <a:srcRect b="0" l="0" r="0" t="0"/>
          <a:stretch/>
        </p:blipFill>
        <p:spPr>
          <a:xfrm>
            <a:off x="2888673" y="948594"/>
            <a:ext cx="5922818" cy="664964"/>
          </a:xfrm>
          <a:prstGeom prst="rect">
            <a:avLst/>
          </a:prstGeom>
          <a:noFill/>
          <a:ln>
            <a:noFill/>
          </a:ln>
        </p:spPr>
      </p:pic>
      <p:sp>
        <p:nvSpPr>
          <p:cNvPr id="243" name="Google Shape;243;p18"/>
          <p:cNvSpPr txBox="1"/>
          <p:nvPr/>
        </p:nvSpPr>
        <p:spPr>
          <a:xfrm>
            <a:off x="866365" y="4303850"/>
            <a:ext cx="7019157" cy="297004"/>
          </a:xfrm>
          <a:prstGeom prst="rect">
            <a:avLst/>
          </a:prstGeom>
          <a:solidFill>
            <a:srgbClr val="052AC7"/>
          </a:solidFill>
          <a:ln>
            <a:noFill/>
          </a:ln>
        </p:spPr>
        <p:txBody>
          <a:bodyPr anchorCtr="0" anchor="t" bIns="45700" lIns="91425" spcFirstLastPara="1" rIns="91425" wrap="square" tIns="45700">
            <a:spAutoFit/>
          </a:bodyPr>
          <a:lstStyle/>
          <a:p>
            <a:pPr indent="0" lvl="0" marL="0" marR="0" rtl="0" algn="ctr">
              <a:lnSpc>
                <a:spcPct val="95000"/>
              </a:lnSpc>
              <a:spcBef>
                <a:spcPts val="0"/>
              </a:spcBef>
              <a:spcAft>
                <a:spcPts val="0"/>
              </a:spcAft>
              <a:buClr>
                <a:schemeClr val="lt1"/>
              </a:buClr>
              <a:buSzPts val="1190"/>
              <a:buFont typeface="Arial"/>
              <a:buNone/>
            </a:pPr>
            <a:r>
              <a:rPr b="0" i="0" lang="en-US" sz="1400" u="none" cap="none" strike="noStrike">
                <a:solidFill>
                  <a:schemeClr val="lt1"/>
                </a:solidFill>
                <a:latin typeface="Arial"/>
                <a:ea typeface="Arial"/>
                <a:cs typeface="Arial"/>
                <a:sym typeface="Arial"/>
              </a:rPr>
              <a:t>Next Steps: NRCan/CCMEO will be invited to make a presentation at WGISS#59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19"/>
          <p:cNvSpPr txBox="1"/>
          <p:nvPr>
            <p:ph type="title"/>
          </p:nvPr>
        </p:nvSpPr>
        <p:spPr>
          <a:xfrm>
            <a:off x="93981" y="127206"/>
            <a:ext cx="7654637"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400">
                <a:solidFill>
                  <a:schemeClr val="lt1"/>
                </a:solidFill>
              </a:rPr>
              <a:t>Argentina - GiDyC-Servicio Meteorológico Nacional</a:t>
            </a:r>
            <a:endParaRPr sz="3200">
              <a:solidFill>
                <a:schemeClr val="lt1"/>
              </a:solidFill>
            </a:endParaRPr>
          </a:p>
        </p:txBody>
      </p:sp>
      <p:sp>
        <p:nvSpPr>
          <p:cNvPr id="249" name="Google Shape;249;p19"/>
          <p:cNvSpPr txBox="1"/>
          <p:nvPr/>
        </p:nvSpPr>
        <p:spPr>
          <a:xfrm>
            <a:off x="159327" y="872718"/>
            <a:ext cx="4038600" cy="2105192"/>
          </a:xfrm>
          <a:prstGeom prst="rect">
            <a:avLst/>
          </a:prstGeom>
          <a:noFill/>
          <a:ln>
            <a:noFill/>
          </a:ln>
        </p:spPr>
        <p:txBody>
          <a:bodyPr anchorCtr="0" anchor="t" bIns="45700" lIns="91425" spcFirstLastPara="1" rIns="91425" wrap="square" tIns="45700">
            <a:spAutoFit/>
          </a:bodyPr>
          <a:lstStyle/>
          <a:p>
            <a:pPr indent="0" lvl="0" marL="0" marR="0" rtl="0" algn="l">
              <a:lnSpc>
                <a:spcPct val="95000"/>
              </a:lnSpc>
              <a:spcBef>
                <a:spcPts val="0"/>
              </a:spcBef>
              <a:spcAft>
                <a:spcPts val="0"/>
              </a:spcAft>
              <a:buNone/>
            </a:pPr>
            <a:r>
              <a:rPr b="1" i="0" lang="en-US" sz="1200" u="none" cap="none" strike="noStrike">
                <a:solidFill>
                  <a:srgbClr val="00B050"/>
                </a:solidFill>
                <a:latin typeface="Arial"/>
                <a:ea typeface="Arial"/>
                <a:cs typeface="Arial"/>
                <a:sym typeface="Arial"/>
              </a:rPr>
              <a:t>Initial products Metadata</a:t>
            </a:r>
            <a:endParaRPr b="0" i="0" sz="1200" u="none" cap="none" strike="noStrike">
              <a:solidFill>
                <a:srgbClr val="00000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Source: Jefa Departamento Teledetección Y Aplicaciones Ambientales, GiDyC-Servicio Meteorológico Nacional, Buenos Aires, Argentina</a:t>
            </a:r>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Number of products: 19360</a:t>
            </a:r>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Volume size: 740GB</a:t>
            </a:r>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Satellites: N14, N15, N16, N17, N18, MetopA/B</a:t>
            </a:r>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Time Period: 1995 – 2015</a:t>
            </a:r>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Extent: roughly Lat=[-30,15]  Lon=[-60,-15]</a:t>
            </a:r>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Format: QUO </a:t>
            </a:r>
            <a:r>
              <a:rPr b="0" i="0" lang="en-US" sz="1200" u="none" cap="none" strike="noStrike">
                <a:solidFill>
                  <a:srgbClr val="00B050"/>
                </a:solidFill>
                <a:latin typeface="Arial"/>
                <a:ea typeface="Arial"/>
                <a:cs typeface="Arial"/>
                <a:sym typeface="Arial"/>
              </a:rPr>
              <a:t>(HRPT)</a:t>
            </a:r>
            <a:endParaRPr/>
          </a:p>
        </p:txBody>
      </p:sp>
      <p:sp>
        <p:nvSpPr>
          <p:cNvPr id="250" name="Google Shape;250;p19"/>
          <p:cNvSpPr txBox="1"/>
          <p:nvPr/>
        </p:nvSpPr>
        <p:spPr>
          <a:xfrm>
            <a:off x="3803715" y="3309269"/>
            <a:ext cx="4600282" cy="1201867"/>
          </a:xfrm>
          <a:prstGeom prst="rect">
            <a:avLst/>
          </a:prstGeom>
          <a:solidFill>
            <a:srgbClr val="052AC7"/>
          </a:solidFill>
          <a:ln>
            <a:noFill/>
          </a:ln>
        </p:spPr>
        <p:txBody>
          <a:bodyPr anchorCtr="0" anchor="t" bIns="45700" lIns="91425" spcFirstLastPara="1" rIns="91425" wrap="square" tIns="45700">
            <a:spAutoFit/>
          </a:bodyPr>
          <a:lstStyle/>
          <a:p>
            <a:pPr indent="-285750" lvl="0" marL="285750" marR="0" rtl="0" algn="l">
              <a:lnSpc>
                <a:spcPct val="95000"/>
              </a:lnSpc>
              <a:spcBef>
                <a:spcPts val="0"/>
              </a:spcBef>
              <a:spcAft>
                <a:spcPts val="0"/>
              </a:spcAft>
              <a:buClr>
                <a:schemeClr val="lt1"/>
              </a:buClr>
              <a:buSzPts val="1190"/>
              <a:buFont typeface="Arial"/>
              <a:buChar char="•"/>
            </a:pPr>
            <a:r>
              <a:rPr b="0" i="0" lang="en-US" sz="1400" u="none" cap="none" strike="noStrike">
                <a:solidFill>
                  <a:schemeClr val="lt1"/>
                </a:solidFill>
                <a:latin typeface="Arial"/>
                <a:ea typeface="Arial"/>
                <a:cs typeface="Arial"/>
                <a:sym typeface="Arial"/>
              </a:rPr>
              <a:t>Data transfer to ESA is on-going. </a:t>
            </a:r>
            <a:r>
              <a:rPr b="0" i="1" lang="en-US" sz="1400" u="none" cap="none" strike="noStrike">
                <a:solidFill>
                  <a:schemeClr val="lt1"/>
                </a:solidFill>
                <a:latin typeface="Arial"/>
                <a:ea typeface="Arial"/>
                <a:cs typeface="Arial"/>
                <a:sym typeface="Arial"/>
              </a:rPr>
              <a:t>Downloading was stopped in April 2024 to upload new data in the GiDyC servers, restarted in October.</a:t>
            </a:r>
            <a:endParaRPr/>
          </a:p>
          <a:p>
            <a:pPr indent="-285750" lvl="0" marL="285750" marR="0" rtl="0" algn="l">
              <a:lnSpc>
                <a:spcPct val="95000"/>
              </a:lnSpc>
              <a:spcBef>
                <a:spcPts val="280"/>
              </a:spcBef>
              <a:spcAft>
                <a:spcPts val="0"/>
              </a:spcAft>
              <a:buClr>
                <a:schemeClr val="lt1"/>
              </a:buClr>
              <a:buSzPts val="1190"/>
              <a:buFont typeface="Arial"/>
              <a:buChar char="•"/>
            </a:pPr>
            <a:r>
              <a:rPr b="0" i="0" lang="en-US" sz="1400" u="none" cap="none" strike="noStrike">
                <a:solidFill>
                  <a:schemeClr val="lt1"/>
                </a:solidFill>
                <a:latin typeface="Arial"/>
                <a:ea typeface="Arial"/>
                <a:cs typeface="Arial"/>
                <a:sym typeface="Arial"/>
              </a:rPr>
              <a:t>Next steps: complete transfer, full processing into level-1B and Level-1C, open access to users.</a:t>
            </a:r>
            <a:endParaRPr/>
          </a:p>
        </p:txBody>
      </p:sp>
      <p:pic>
        <p:nvPicPr>
          <p:cNvPr id="251" name="Google Shape;251;p19"/>
          <p:cNvPicPr preferRelativeResize="0"/>
          <p:nvPr/>
        </p:nvPicPr>
        <p:blipFill rotWithShape="1">
          <a:blip r:embed="rId3">
            <a:alphaModFix/>
          </a:blip>
          <a:srcRect b="0" l="0" r="0" t="0"/>
          <a:stretch/>
        </p:blipFill>
        <p:spPr>
          <a:xfrm>
            <a:off x="4929505" y="895790"/>
            <a:ext cx="2744254" cy="1821353"/>
          </a:xfrm>
          <a:prstGeom prst="rect">
            <a:avLst/>
          </a:prstGeom>
          <a:noFill/>
          <a:ln>
            <a:noFill/>
          </a:ln>
        </p:spPr>
      </p:pic>
      <p:sp>
        <p:nvSpPr>
          <p:cNvPr id="252" name="Google Shape;252;p19"/>
          <p:cNvSpPr txBox="1"/>
          <p:nvPr/>
        </p:nvSpPr>
        <p:spPr>
          <a:xfrm>
            <a:off x="159327" y="3144320"/>
            <a:ext cx="3090611" cy="11264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200" u="none" cap="none" strike="noStrike">
                <a:solidFill>
                  <a:srgbClr val="00B050"/>
                </a:solidFill>
                <a:latin typeface="Arial"/>
                <a:ea typeface="Arial"/>
                <a:cs typeface="Arial"/>
                <a:sym typeface="Arial"/>
              </a:rPr>
              <a:t>Downloaded products metadata*:</a:t>
            </a:r>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Number of products: </a:t>
            </a:r>
            <a:r>
              <a:rPr b="1" i="0" lang="en-US" sz="1200" u="none" cap="none" strike="noStrike">
                <a:solidFill>
                  <a:srgbClr val="3AA0C2"/>
                </a:solidFill>
                <a:latin typeface="Arial"/>
                <a:ea typeface="Arial"/>
                <a:cs typeface="Arial"/>
                <a:sym typeface="Arial"/>
              </a:rPr>
              <a:t>25504</a:t>
            </a:r>
            <a:endParaRPr b="0" i="0" sz="1200" u="none" cap="none" strike="noStrike">
              <a:solidFill>
                <a:srgbClr val="3AA0C2"/>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Volume size: </a:t>
            </a:r>
            <a:r>
              <a:rPr b="1" i="0" lang="en-US" sz="1200" u="none" cap="none" strike="noStrike">
                <a:solidFill>
                  <a:srgbClr val="3AA0C2"/>
                </a:solidFill>
                <a:latin typeface="Arial"/>
                <a:ea typeface="Arial"/>
                <a:cs typeface="Arial"/>
                <a:sym typeface="Arial"/>
              </a:rPr>
              <a:t>1.02 TB</a:t>
            </a:r>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Time Period: </a:t>
            </a:r>
            <a:r>
              <a:rPr b="1" i="0" lang="en-US" sz="1200" u="none" cap="none" strike="noStrike">
                <a:solidFill>
                  <a:srgbClr val="3AA0C2"/>
                </a:solidFill>
                <a:latin typeface="Arial"/>
                <a:ea typeface="Arial"/>
                <a:cs typeface="Arial"/>
                <a:sym typeface="Arial"/>
              </a:rPr>
              <a:t>1995-2017</a:t>
            </a:r>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Format: </a:t>
            </a:r>
            <a:r>
              <a:rPr b="1" i="0" lang="en-US" sz="1200" u="none" cap="none" strike="noStrike">
                <a:solidFill>
                  <a:srgbClr val="3AA0C2"/>
                </a:solidFill>
                <a:latin typeface="Arial"/>
                <a:ea typeface="Arial"/>
                <a:cs typeface="Arial"/>
                <a:sym typeface="Arial"/>
              </a:rPr>
              <a:t>.rar, .quo, .WI </a:t>
            </a:r>
            <a:r>
              <a:rPr b="1" i="0" lang="en-US" sz="1200" u="none" cap="none" strike="noStrike">
                <a:solidFill>
                  <a:srgbClr val="000000"/>
                </a:solidFill>
                <a:latin typeface="Arial"/>
                <a:ea typeface="Arial"/>
                <a:cs typeface="Arial"/>
                <a:sym typeface="Arial"/>
              </a:rPr>
              <a: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2"/>
          <p:cNvSpPr txBox="1"/>
          <p:nvPr>
            <p:ph type="title"/>
          </p:nvPr>
        </p:nvSpPr>
        <p:spPr>
          <a:xfrm>
            <a:off x="194784" y="156728"/>
            <a:ext cx="7044667"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800">
                <a:solidFill>
                  <a:schemeClr val="lt1"/>
                </a:solidFill>
              </a:rPr>
              <a:t>AVHRR a unique long time data series</a:t>
            </a:r>
            <a:endParaRPr/>
          </a:p>
        </p:txBody>
      </p:sp>
      <p:sp>
        <p:nvSpPr>
          <p:cNvPr id="66" name="Google Shape;66;p2"/>
          <p:cNvSpPr txBox="1"/>
          <p:nvPr>
            <p:ph idx="1" type="body"/>
          </p:nvPr>
        </p:nvSpPr>
        <p:spPr>
          <a:xfrm>
            <a:off x="137973" y="810161"/>
            <a:ext cx="8868000" cy="3817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1600"/>
              <a:t>AVHRR data available as GAC (4 km) or LAC (1km). 1-km AVHRR LAC data gives new insights on structural changes on land in comparison of coarse resolution AVHRR GAC data. </a:t>
            </a:r>
            <a:endParaRPr b="1" sz="900">
              <a:solidFill>
                <a:srgbClr val="92D050"/>
              </a:solidFill>
            </a:endParaRPr>
          </a:p>
          <a:p>
            <a:pPr indent="0" lvl="0" marL="0" rtl="0" algn="l">
              <a:lnSpc>
                <a:spcPct val="100000"/>
              </a:lnSpc>
              <a:spcBef>
                <a:spcPts val="900"/>
              </a:spcBef>
              <a:spcAft>
                <a:spcPts val="0"/>
              </a:spcAft>
              <a:buNone/>
            </a:pPr>
            <a:r>
              <a:t/>
            </a:r>
            <a:endParaRPr b="1" sz="1600">
              <a:solidFill>
                <a:srgbClr val="92D050"/>
              </a:solidFill>
            </a:endParaRPr>
          </a:p>
          <a:p>
            <a:pPr indent="0" lvl="0" marL="0" rtl="0" algn="l">
              <a:lnSpc>
                <a:spcPct val="100000"/>
              </a:lnSpc>
              <a:spcBef>
                <a:spcPts val="900"/>
              </a:spcBef>
              <a:spcAft>
                <a:spcPts val="0"/>
              </a:spcAft>
              <a:buNone/>
            </a:pPr>
            <a:r>
              <a:rPr b="1" lang="en-US" sz="1600">
                <a:solidFill>
                  <a:srgbClr val="92D050"/>
                </a:solidFill>
              </a:rPr>
              <a:t>GAC DATASETS</a:t>
            </a:r>
            <a:endParaRPr/>
          </a:p>
          <a:p>
            <a:pPr indent="-171450" lvl="0" marL="171450" rtl="0" algn="l">
              <a:lnSpc>
                <a:spcPct val="100000"/>
              </a:lnSpc>
              <a:spcBef>
                <a:spcPts val="900"/>
              </a:spcBef>
              <a:spcAft>
                <a:spcPts val="0"/>
              </a:spcAft>
              <a:buSzPts val="1400"/>
              <a:buFont typeface="Arial"/>
              <a:buChar char="•"/>
            </a:pPr>
            <a:r>
              <a:rPr lang="en-US"/>
              <a:t>NOAA POES AVHRR GAC global archive: 1978 onwards</a:t>
            </a:r>
            <a:endParaRPr/>
          </a:p>
          <a:p>
            <a:pPr indent="0" lvl="0" marL="0" rtl="0" algn="l">
              <a:lnSpc>
                <a:spcPct val="100000"/>
              </a:lnSpc>
              <a:spcBef>
                <a:spcPts val="0"/>
              </a:spcBef>
              <a:spcAft>
                <a:spcPts val="0"/>
              </a:spcAft>
              <a:buNone/>
            </a:pPr>
            <a:r>
              <a:rPr lang="en-US"/>
              <a:t> </a:t>
            </a:r>
            <a:endParaRPr/>
          </a:p>
          <a:p>
            <a:pPr indent="0" lvl="0" marL="0" rtl="0" algn="l">
              <a:lnSpc>
                <a:spcPct val="100000"/>
              </a:lnSpc>
              <a:spcBef>
                <a:spcPts val="0"/>
              </a:spcBef>
              <a:spcAft>
                <a:spcPts val="0"/>
              </a:spcAft>
              <a:buNone/>
            </a:pPr>
            <a:r>
              <a:rPr b="1" lang="en-US" sz="1600">
                <a:solidFill>
                  <a:srgbClr val="92D050"/>
                </a:solidFill>
              </a:rPr>
              <a:t>LAC DATASETS</a:t>
            </a:r>
            <a:endParaRPr/>
          </a:p>
          <a:p>
            <a:pPr indent="-171450" lvl="0" marL="171450" rtl="0" algn="l">
              <a:lnSpc>
                <a:spcPct val="100000"/>
              </a:lnSpc>
              <a:spcBef>
                <a:spcPts val="900"/>
              </a:spcBef>
              <a:spcAft>
                <a:spcPts val="0"/>
              </a:spcAft>
              <a:buSzPts val="1400"/>
              <a:buFont typeface="Arial"/>
              <a:buChar char="•"/>
            </a:pPr>
            <a:r>
              <a:rPr lang="en-US"/>
              <a:t>EUMETSAT MetOp AVHRR 1km FRAC global archive: March 2008 onwards</a:t>
            </a:r>
            <a:endParaRPr sz="1600"/>
          </a:p>
          <a:p>
            <a:pPr indent="-171450" lvl="0" marL="171450" rtl="0" algn="l">
              <a:lnSpc>
                <a:spcPct val="100000"/>
              </a:lnSpc>
              <a:spcBef>
                <a:spcPts val="900"/>
              </a:spcBef>
              <a:spcAft>
                <a:spcPts val="0"/>
              </a:spcAft>
              <a:buSzPts val="1400"/>
              <a:buFont typeface="Arial"/>
              <a:buChar char="•"/>
            </a:pPr>
            <a:r>
              <a:rPr lang="en-US"/>
              <a:t>Global Land 1-km AVHRR data set covering the period 1992-99 </a:t>
            </a:r>
            <a:r>
              <a:rPr i="1" lang="en-US"/>
              <a:t>“1Km project”</a:t>
            </a:r>
            <a:endParaRPr/>
          </a:p>
          <a:p>
            <a:pPr indent="-171450" lvl="0" marL="171450" rtl="0" algn="l">
              <a:lnSpc>
                <a:spcPct val="100000"/>
              </a:lnSpc>
              <a:spcBef>
                <a:spcPts val="900"/>
              </a:spcBef>
              <a:spcAft>
                <a:spcPts val="0"/>
              </a:spcAft>
              <a:buSzPts val="1400"/>
              <a:buFont typeface="Arial"/>
              <a:buChar char="•"/>
            </a:pPr>
            <a:r>
              <a:rPr lang="en-US"/>
              <a:t>Many national / regional data archives of LAC data around the world covering a longer period with high value for the retrieval of ECVs. Some of them accessible to users, others not due to unknown accessibility, responsibility, data format and structure.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20"/>
          <p:cNvSpPr txBox="1"/>
          <p:nvPr>
            <p:ph type="title"/>
          </p:nvPr>
        </p:nvSpPr>
        <p:spPr>
          <a:xfrm>
            <a:off x="209065" y="163277"/>
            <a:ext cx="4405355"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400">
                <a:solidFill>
                  <a:schemeClr val="lt1"/>
                </a:solidFill>
              </a:rPr>
              <a:t>Brazil - INPE</a:t>
            </a:r>
            <a:endParaRPr sz="3200">
              <a:solidFill>
                <a:schemeClr val="lt1"/>
              </a:solidFill>
            </a:endParaRPr>
          </a:p>
        </p:txBody>
      </p:sp>
      <p:sp>
        <p:nvSpPr>
          <p:cNvPr id="258" name="Google Shape;258;p20"/>
          <p:cNvSpPr txBox="1"/>
          <p:nvPr/>
        </p:nvSpPr>
        <p:spPr>
          <a:xfrm>
            <a:off x="138365" y="886819"/>
            <a:ext cx="4938756" cy="1505027"/>
          </a:xfrm>
          <a:prstGeom prst="rect">
            <a:avLst/>
          </a:prstGeom>
          <a:noFill/>
          <a:ln>
            <a:noFill/>
          </a:ln>
        </p:spPr>
        <p:txBody>
          <a:bodyPr anchorCtr="0" anchor="t" bIns="45700" lIns="91425" spcFirstLastPara="1" rIns="91425" wrap="square" tIns="45700">
            <a:spAutoFit/>
          </a:bodyPr>
          <a:lstStyle/>
          <a:p>
            <a:pPr indent="-257175" lvl="0" marL="257175" marR="0" rtl="0" algn="l">
              <a:lnSpc>
                <a:spcPct val="95000"/>
              </a:lnSpc>
              <a:spcBef>
                <a:spcPts val="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Satellites: METOP-A, METOP-B, N12, N14, N15, N16, N17, N18, N19,</a:t>
            </a:r>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Number of L0/L1A : 287325 </a:t>
            </a:r>
            <a:endParaRPr b="0" i="0" sz="1200" u="none" cap="none" strike="noStrike">
              <a:solidFill>
                <a:srgbClr val="00000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Volume size &lt; 18TB</a:t>
            </a:r>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Time Period: 1998 - 2024</a:t>
            </a:r>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Extent: Brazil</a:t>
            </a:r>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Format: HRPT and others</a:t>
            </a:r>
            <a:endParaRPr/>
          </a:p>
        </p:txBody>
      </p:sp>
      <p:sp>
        <p:nvSpPr>
          <p:cNvPr id="259" name="Google Shape;259;p20"/>
          <p:cNvSpPr txBox="1"/>
          <p:nvPr/>
        </p:nvSpPr>
        <p:spPr>
          <a:xfrm>
            <a:off x="5000920" y="3586352"/>
            <a:ext cx="3935690" cy="749436"/>
          </a:xfrm>
          <a:prstGeom prst="rect">
            <a:avLst/>
          </a:prstGeom>
          <a:solidFill>
            <a:srgbClr val="052AC7"/>
          </a:solidFill>
          <a:ln>
            <a:noFill/>
          </a:ln>
        </p:spPr>
        <p:txBody>
          <a:bodyPr anchorCtr="0" anchor="t" bIns="45700" lIns="91425" spcFirstLastPara="1" rIns="91425" wrap="square" tIns="45700">
            <a:spAutoFit/>
          </a:bodyPr>
          <a:lstStyle/>
          <a:p>
            <a:pPr indent="-285750" lvl="0" marL="285750" marR="0" rtl="0" algn="l">
              <a:lnSpc>
                <a:spcPct val="95000"/>
              </a:lnSpc>
              <a:spcBef>
                <a:spcPts val="0"/>
              </a:spcBef>
              <a:spcAft>
                <a:spcPts val="0"/>
              </a:spcAft>
              <a:buClr>
                <a:schemeClr val="lt1"/>
              </a:buClr>
              <a:buSzPts val="1190"/>
              <a:buFont typeface="Arial"/>
              <a:buChar char="•"/>
            </a:pPr>
            <a:r>
              <a:rPr b="0" i="0" lang="en-US" sz="1400" u="none" cap="none" strike="noStrike">
                <a:solidFill>
                  <a:schemeClr val="lt1"/>
                </a:solidFill>
                <a:latin typeface="Arial"/>
                <a:ea typeface="Arial"/>
                <a:cs typeface="Arial"/>
                <a:sym typeface="Arial"/>
              </a:rPr>
              <a:t>Data transfer to ESA completed. </a:t>
            </a:r>
            <a:endParaRPr/>
          </a:p>
          <a:p>
            <a:pPr indent="-285750" lvl="0" marL="285750" marR="0" rtl="0" algn="l">
              <a:lnSpc>
                <a:spcPct val="95000"/>
              </a:lnSpc>
              <a:spcBef>
                <a:spcPts val="280"/>
              </a:spcBef>
              <a:spcAft>
                <a:spcPts val="0"/>
              </a:spcAft>
              <a:buClr>
                <a:schemeClr val="lt1"/>
              </a:buClr>
              <a:buSzPts val="1190"/>
              <a:buFont typeface="Arial"/>
              <a:buChar char="•"/>
            </a:pPr>
            <a:r>
              <a:rPr b="0" i="0" lang="en-US" sz="1400" u="none" cap="none" strike="noStrike">
                <a:solidFill>
                  <a:schemeClr val="lt1"/>
                </a:solidFill>
                <a:latin typeface="Arial"/>
                <a:ea typeface="Arial"/>
                <a:cs typeface="Arial"/>
                <a:sym typeface="Arial"/>
              </a:rPr>
              <a:t>Next Steps: full processing into level-1B and Level-1C, open access to users.</a:t>
            </a:r>
            <a:endParaRPr/>
          </a:p>
        </p:txBody>
      </p:sp>
      <p:pic>
        <p:nvPicPr>
          <p:cNvPr descr="Figure 12: Illustration of CBERS ground station locations in Brazil (image credit: INPE)" id="260" name="Google Shape;260;p20"/>
          <p:cNvPicPr preferRelativeResize="0"/>
          <p:nvPr/>
        </p:nvPicPr>
        <p:blipFill rotWithShape="1">
          <a:blip r:embed="rId3">
            <a:alphaModFix/>
          </a:blip>
          <a:srcRect b="0" l="0" r="0" t="0"/>
          <a:stretch/>
        </p:blipFill>
        <p:spPr>
          <a:xfrm>
            <a:off x="5440494" y="896597"/>
            <a:ext cx="2871847" cy="2474425"/>
          </a:xfrm>
          <a:prstGeom prst="rect">
            <a:avLst/>
          </a:prstGeom>
          <a:noFill/>
          <a:ln>
            <a:noFill/>
          </a:ln>
        </p:spPr>
      </p:pic>
      <p:graphicFrame>
        <p:nvGraphicFramePr>
          <p:cNvPr id="261" name="Google Shape;261;p20"/>
          <p:cNvGraphicFramePr/>
          <p:nvPr/>
        </p:nvGraphicFramePr>
        <p:xfrm>
          <a:off x="368733" y="2450191"/>
          <a:ext cx="3000000" cy="3000000"/>
        </p:xfrm>
        <a:graphic>
          <a:graphicData uri="http://schemas.openxmlformats.org/drawingml/2006/table">
            <a:tbl>
              <a:tblPr>
                <a:noFill/>
                <a:tableStyleId>{44AA3F06-D064-41BF-8ED3-1593246B2D8A}</a:tableStyleId>
              </a:tblPr>
              <a:tblGrid>
                <a:gridCol w="723425"/>
                <a:gridCol w="1533475"/>
                <a:gridCol w="874000"/>
                <a:gridCol w="870300"/>
              </a:tblGrid>
              <a:tr h="190500">
                <a:tc>
                  <a:txBody>
                    <a:bodyPr/>
                    <a:lstStyle/>
                    <a:p>
                      <a:pPr indent="0" lvl="0" marL="0" marR="0" rtl="0" algn="l">
                        <a:lnSpc>
                          <a:spcPct val="100000"/>
                        </a:lnSpc>
                        <a:spcBef>
                          <a:spcPts val="0"/>
                        </a:spcBef>
                        <a:spcAft>
                          <a:spcPts val="0"/>
                        </a:spcAft>
                        <a:buNone/>
                      </a:pPr>
                      <a:r>
                        <a:rPr b="0" i="0" lang="en-US" sz="1100" u="none" cap="none" strike="noStrike">
                          <a:solidFill>
                            <a:schemeClr val="dk1"/>
                          </a:solidFill>
                          <a:latin typeface="Arial"/>
                          <a:ea typeface="Arial"/>
                          <a:cs typeface="Arial"/>
                          <a:sym typeface="Arial"/>
                        </a:rPr>
                        <a:t>METOP-B</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1100" u="none" cap="none" strike="noStrike">
                          <a:solidFill>
                            <a:schemeClr val="dk1"/>
                          </a:solidFill>
                        </a:rPr>
                        <a:t>May 2013-Ma-2024</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100" u="none" cap="none" strike="noStrike">
                          <a:solidFill>
                            <a:schemeClr val="dk1"/>
                          </a:solidFill>
                        </a:rPr>
                        <a:t>HRPT</a:t>
                      </a:r>
                      <a:endParaRPr b="0" i="0" sz="1100" u="none" cap="none" strike="noStrike">
                        <a:solidFill>
                          <a:schemeClr val="dk1"/>
                        </a:solidFill>
                        <a:latin typeface="Calibri"/>
                        <a:ea typeface="Calibri"/>
                        <a:cs typeface="Calibri"/>
                        <a:sym typeface="Calibri"/>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None/>
                      </a:pPr>
                      <a:r>
                        <a:rPr b="0" i="0" lang="en-US" sz="1100" u="none" cap="none" strike="noStrike">
                          <a:solidFill>
                            <a:schemeClr val="dk1"/>
                          </a:solidFill>
                          <a:latin typeface="Arial"/>
                          <a:ea typeface="Arial"/>
                          <a:cs typeface="Arial"/>
                          <a:sym typeface="Arial"/>
                        </a:rPr>
                        <a:t>29237</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90500">
                <a:tc>
                  <a:txBody>
                    <a:bodyPr/>
                    <a:lstStyle/>
                    <a:p>
                      <a:pPr indent="0" lvl="0" marL="0" marR="0" rtl="0" algn="l">
                        <a:lnSpc>
                          <a:spcPct val="100000"/>
                        </a:lnSpc>
                        <a:spcBef>
                          <a:spcPts val="0"/>
                        </a:spcBef>
                        <a:spcAft>
                          <a:spcPts val="0"/>
                        </a:spcAft>
                        <a:buNone/>
                      </a:pPr>
                      <a:r>
                        <a:rPr b="0" i="0" lang="en-US" sz="1100" u="none" cap="none" strike="noStrike">
                          <a:solidFill>
                            <a:schemeClr val="dk1"/>
                          </a:solidFill>
                          <a:latin typeface="Arial"/>
                          <a:ea typeface="Arial"/>
                          <a:cs typeface="Arial"/>
                          <a:sym typeface="Arial"/>
                        </a:rPr>
                        <a:t>METOP-C</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b="0" i="0" lang="en-US" sz="1100" u="none" cap="none" strike="noStrike">
                          <a:solidFill>
                            <a:schemeClr val="dk1"/>
                          </a:solidFill>
                          <a:latin typeface="Arial"/>
                          <a:ea typeface="Arial"/>
                          <a:cs typeface="Arial"/>
                          <a:sym typeface="Arial"/>
                        </a:rPr>
                        <a:t>Dec 2019-Mar 2024</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100" u="none" cap="none" strike="noStrike">
                          <a:solidFill>
                            <a:schemeClr val="dk1"/>
                          </a:solidFill>
                          <a:latin typeface="Arial"/>
                          <a:ea typeface="Arial"/>
                          <a:cs typeface="Arial"/>
                          <a:sym typeface="Arial"/>
                        </a:rPr>
                        <a:t>HRPT</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None/>
                      </a:pPr>
                      <a:r>
                        <a:rPr b="0" i="0" lang="en-US" sz="1100" u="none" cap="none" strike="noStrike">
                          <a:solidFill>
                            <a:schemeClr val="dk1"/>
                          </a:solidFill>
                          <a:latin typeface="Arial"/>
                          <a:ea typeface="Arial"/>
                          <a:cs typeface="Arial"/>
                          <a:sym typeface="Arial"/>
                        </a:rPr>
                        <a:t>7924</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90500">
                <a:tc>
                  <a:txBody>
                    <a:bodyPr/>
                    <a:lstStyle/>
                    <a:p>
                      <a:pPr indent="0" lvl="0" marL="0" marR="0" rtl="0" algn="l">
                        <a:lnSpc>
                          <a:spcPct val="100000"/>
                        </a:lnSpc>
                        <a:spcBef>
                          <a:spcPts val="0"/>
                        </a:spcBef>
                        <a:spcAft>
                          <a:spcPts val="0"/>
                        </a:spcAft>
                        <a:buNone/>
                      </a:pPr>
                      <a:r>
                        <a:rPr b="0" i="0" lang="en-US" sz="1100" u="none" cap="none" strike="noStrike">
                          <a:solidFill>
                            <a:schemeClr val="dk1"/>
                          </a:solidFill>
                          <a:latin typeface="Arial"/>
                          <a:ea typeface="Arial"/>
                          <a:cs typeface="Arial"/>
                          <a:sym typeface="Arial"/>
                        </a:rPr>
                        <a:t>NOAA_12</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1100" u="none" cap="none" strike="noStrike">
                          <a:solidFill>
                            <a:schemeClr val="dk1"/>
                          </a:solidFill>
                        </a:rPr>
                        <a:t>Aug 1998-Aug 2007</a:t>
                      </a:r>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100" u="none" cap="none" strike="noStrike">
                          <a:solidFill>
                            <a:schemeClr val="dk1"/>
                          </a:solidFill>
                        </a:rPr>
                        <a:t>HRPT</a:t>
                      </a:r>
                      <a:endParaRPr b="0" i="0" sz="1100" u="none" cap="none" strike="noStrike">
                        <a:solidFill>
                          <a:schemeClr val="dk1"/>
                        </a:solidFill>
                        <a:latin typeface="Calibri"/>
                        <a:ea typeface="Calibri"/>
                        <a:cs typeface="Calibri"/>
                        <a:sym typeface="Calibri"/>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None/>
                      </a:pPr>
                      <a:r>
                        <a:rPr b="0" i="0" lang="en-US" sz="1100" u="none" cap="none" strike="noStrike">
                          <a:solidFill>
                            <a:schemeClr val="dk1"/>
                          </a:solidFill>
                          <a:latin typeface="Arial"/>
                          <a:ea typeface="Arial"/>
                          <a:cs typeface="Arial"/>
                          <a:sym typeface="Arial"/>
                        </a:rPr>
                        <a:t>16333</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90500">
                <a:tc>
                  <a:txBody>
                    <a:bodyPr/>
                    <a:lstStyle/>
                    <a:p>
                      <a:pPr indent="0" lvl="0" marL="0" marR="0" rtl="0" algn="l">
                        <a:lnSpc>
                          <a:spcPct val="100000"/>
                        </a:lnSpc>
                        <a:spcBef>
                          <a:spcPts val="0"/>
                        </a:spcBef>
                        <a:spcAft>
                          <a:spcPts val="0"/>
                        </a:spcAft>
                        <a:buNone/>
                      </a:pPr>
                      <a:r>
                        <a:rPr b="0" i="0" lang="en-US" sz="1100" u="none" cap="none" strike="noStrike">
                          <a:solidFill>
                            <a:schemeClr val="dk1"/>
                          </a:solidFill>
                          <a:latin typeface="Arial"/>
                          <a:ea typeface="Arial"/>
                          <a:cs typeface="Arial"/>
                          <a:sym typeface="Arial"/>
                        </a:rPr>
                        <a:t>NOAA_14</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1100" u="none" cap="none" strike="noStrike">
                          <a:solidFill>
                            <a:schemeClr val="dk1"/>
                          </a:solidFill>
                        </a:rPr>
                        <a:t>Aug 1998-Jun 2007</a:t>
                      </a:r>
                      <a:endParaRPr b="0" i="0" sz="1100" u="none" cap="none" strike="noStrike">
                        <a:solidFill>
                          <a:schemeClr val="dk1"/>
                        </a:solidFill>
                        <a:latin typeface="Calibri"/>
                        <a:ea typeface="Calibri"/>
                        <a:cs typeface="Calibri"/>
                        <a:sym typeface="Calibri"/>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100" u="none" cap="none" strike="noStrike">
                          <a:solidFill>
                            <a:schemeClr val="dk1"/>
                          </a:solidFill>
                        </a:rPr>
                        <a:t>HRPT</a:t>
                      </a:r>
                      <a:endParaRPr b="0" i="0" sz="1100" u="none" cap="none" strike="noStrike">
                        <a:solidFill>
                          <a:schemeClr val="dk1"/>
                        </a:solidFill>
                        <a:latin typeface="Calibri"/>
                        <a:ea typeface="Calibri"/>
                        <a:cs typeface="Calibri"/>
                        <a:sym typeface="Calibri"/>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None/>
                      </a:pPr>
                      <a:r>
                        <a:rPr b="0" i="0" lang="en-US" sz="1100" u="none" cap="none" strike="noStrike">
                          <a:solidFill>
                            <a:schemeClr val="dk1"/>
                          </a:solidFill>
                          <a:latin typeface="Arial"/>
                          <a:ea typeface="Arial"/>
                          <a:cs typeface="Arial"/>
                          <a:sym typeface="Arial"/>
                        </a:rPr>
                        <a:t>10976</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90500">
                <a:tc>
                  <a:txBody>
                    <a:bodyPr/>
                    <a:lstStyle/>
                    <a:p>
                      <a:pPr indent="0" lvl="0" marL="0" marR="0" rtl="0" algn="l">
                        <a:lnSpc>
                          <a:spcPct val="100000"/>
                        </a:lnSpc>
                        <a:spcBef>
                          <a:spcPts val="0"/>
                        </a:spcBef>
                        <a:spcAft>
                          <a:spcPts val="0"/>
                        </a:spcAft>
                        <a:buNone/>
                      </a:pPr>
                      <a:r>
                        <a:rPr b="0" i="0" lang="en-US" sz="1100" u="none" cap="none" strike="noStrike">
                          <a:solidFill>
                            <a:schemeClr val="dk1"/>
                          </a:solidFill>
                          <a:latin typeface="Arial"/>
                          <a:ea typeface="Arial"/>
                          <a:cs typeface="Arial"/>
                          <a:sym typeface="Arial"/>
                        </a:rPr>
                        <a:t>NOAA_15</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1100" u="none" cap="none" strike="noStrike">
                          <a:solidFill>
                            <a:schemeClr val="dk1"/>
                          </a:solidFill>
                        </a:rPr>
                        <a:t>Jul 2001-Aug 2019</a:t>
                      </a:r>
                      <a:endParaRPr b="0" i="0" sz="1100" u="none" cap="none" strike="noStrike">
                        <a:solidFill>
                          <a:schemeClr val="dk1"/>
                        </a:solidFill>
                        <a:latin typeface="Calibri"/>
                        <a:ea typeface="Calibri"/>
                        <a:cs typeface="Calibri"/>
                        <a:sym typeface="Calibri"/>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100" u="none" cap="none" strike="noStrike">
                          <a:solidFill>
                            <a:schemeClr val="dk1"/>
                          </a:solidFill>
                        </a:rPr>
                        <a:t>HRPT</a:t>
                      </a:r>
                      <a:endParaRPr b="0" i="0" sz="1100" u="none" cap="none" strike="noStrike">
                        <a:solidFill>
                          <a:schemeClr val="dk1"/>
                        </a:solidFill>
                        <a:latin typeface="Calibri"/>
                        <a:ea typeface="Calibri"/>
                        <a:cs typeface="Calibri"/>
                        <a:sym typeface="Calibri"/>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None/>
                      </a:pPr>
                      <a:r>
                        <a:rPr b="0" i="0" lang="en-US" sz="1100" u="none" cap="none" strike="noStrike">
                          <a:solidFill>
                            <a:schemeClr val="dk1"/>
                          </a:solidFill>
                          <a:latin typeface="Arial"/>
                          <a:ea typeface="Arial"/>
                          <a:cs typeface="Arial"/>
                          <a:sym typeface="Arial"/>
                        </a:rPr>
                        <a:t>36816</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90500">
                <a:tc>
                  <a:txBody>
                    <a:bodyPr/>
                    <a:lstStyle/>
                    <a:p>
                      <a:pPr indent="0" lvl="0" marL="0" marR="0" rtl="0" algn="l">
                        <a:lnSpc>
                          <a:spcPct val="100000"/>
                        </a:lnSpc>
                        <a:spcBef>
                          <a:spcPts val="0"/>
                        </a:spcBef>
                        <a:spcAft>
                          <a:spcPts val="0"/>
                        </a:spcAft>
                        <a:buNone/>
                      </a:pPr>
                      <a:r>
                        <a:rPr b="0" i="0" lang="en-US" sz="1100" u="none" cap="none" strike="noStrike">
                          <a:solidFill>
                            <a:schemeClr val="dk1"/>
                          </a:solidFill>
                          <a:latin typeface="Arial"/>
                          <a:ea typeface="Arial"/>
                          <a:cs typeface="Arial"/>
                          <a:sym typeface="Arial"/>
                        </a:rPr>
                        <a:t>NOAA_16</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1100" u="none" cap="none" strike="noStrike">
                          <a:solidFill>
                            <a:schemeClr val="dk1"/>
                          </a:solidFill>
                        </a:rPr>
                        <a:t>Aug 2001-Dec 2014</a:t>
                      </a:r>
                      <a:endParaRPr b="0" i="0" sz="1100" u="none" cap="none" strike="noStrike">
                        <a:solidFill>
                          <a:schemeClr val="dk1"/>
                        </a:solidFill>
                        <a:latin typeface="Calibri"/>
                        <a:ea typeface="Calibri"/>
                        <a:cs typeface="Calibri"/>
                        <a:sym typeface="Calibri"/>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100" u="none" cap="none" strike="noStrike">
                          <a:solidFill>
                            <a:schemeClr val="dk1"/>
                          </a:solidFill>
                        </a:rPr>
                        <a:t>HRPT</a:t>
                      </a:r>
                      <a:endParaRPr b="0" i="0" sz="1100" u="none" cap="none" strike="noStrike">
                        <a:solidFill>
                          <a:schemeClr val="dk1"/>
                        </a:solidFill>
                        <a:latin typeface="Calibri"/>
                        <a:ea typeface="Calibri"/>
                        <a:cs typeface="Calibri"/>
                        <a:sym typeface="Calibri"/>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None/>
                      </a:pPr>
                      <a:r>
                        <a:rPr b="0" i="0" lang="en-US" sz="1100" u="none" cap="none" strike="noStrike">
                          <a:solidFill>
                            <a:schemeClr val="dk1"/>
                          </a:solidFill>
                          <a:latin typeface="Arial"/>
                          <a:ea typeface="Arial"/>
                          <a:cs typeface="Arial"/>
                          <a:sym typeface="Arial"/>
                        </a:rPr>
                        <a:t>20692</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90500">
                <a:tc>
                  <a:txBody>
                    <a:bodyPr/>
                    <a:lstStyle/>
                    <a:p>
                      <a:pPr indent="0" lvl="0" marL="0" marR="0" rtl="0" algn="l">
                        <a:lnSpc>
                          <a:spcPct val="100000"/>
                        </a:lnSpc>
                        <a:spcBef>
                          <a:spcPts val="0"/>
                        </a:spcBef>
                        <a:spcAft>
                          <a:spcPts val="0"/>
                        </a:spcAft>
                        <a:buNone/>
                      </a:pPr>
                      <a:r>
                        <a:rPr b="0" i="0" lang="en-US" sz="1100" u="none" cap="none" strike="noStrike">
                          <a:solidFill>
                            <a:schemeClr val="dk1"/>
                          </a:solidFill>
                          <a:latin typeface="Arial"/>
                          <a:ea typeface="Arial"/>
                          <a:cs typeface="Arial"/>
                          <a:sym typeface="Arial"/>
                        </a:rPr>
                        <a:t>NOAA_17</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1100" u="none" cap="none" strike="noStrike">
                          <a:solidFill>
                            <a:schemeClr val="dk1"/>
                          </a:solidFill>
                        </a:rPr>
                        <a:t>Jan 2003 - Mar 2013</a:t>
                      </a:r>
                      <a:endParaRPr b="0" i="0" sz="1100" u="none" cap="none" strike="noStrike">
                        <a:solidFill>
                          <a:schemeClr val="dk1"/>
                        </a:solidFill>
                        <a:latin typeface="Calibri"/>
                        <a:ea typeface="Calibri"/>
                        <a:cs typeface="Calibri"/>
                        <a:sym typeface="Calibri"/>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100" u="none" cap="none" strike="noStrike">
                          <a:solidFill>
                            <a:schemeClr val="dk1"/>
                          </a:solidFill>
                        </a:rPr>
                        <a:t>HRPT</a:t>
                      </a:r>
                      <a:endParaRPr b="0" i="0" sz="1100" u="none" cap="none" strike="noStrike">
                        <a:solidFill>
                          <a:schemeClr val="dk1"/>
                        </a:solidFill>
                        <a:latin typeface="Calibri"/>
                        <a:ea typeface="Calibri"/>
                        <a:cs typeface="Calibri"/>
                        <a:sym typeface="Calibri"/>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None/>
                      </a:pPr>
                      <a:r>
                        <a:rPr b="0" i="0" lang="en-US" sz="1100" u="none" cap="none" strike="noStrike">
                          <a:solidFill>
                            <a:schemeClr val="dk1"/>
                          </a:solidFill>
                          <a:latin typeface="Arial"/>
                          <a:ea typeface="Arial"/>
                          <a:cs typeface="Arial"/>
                          <a:sym typeface="Arial"/>
                        </a:rPr>
                        <a:t>24575</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90500">
                <a:tc>
                  <a:txBody>
                    <a:bodyPr/>
                    <a:lstStyle/>
                    <a:p>
                      <a:pPr indent="0" lvl="0" marL="0" marR="0" rtl="0" algn="l">
                        <a:lnSpc>
                          <a:spcPct val="100000"/>
                        </a:lnSpc>
                        <a:spcBef>
                          <a:spcPts val="0"/>
                        </a:spcBef>
                        <a:spcAft>
                          <a:spcPts val="0"/>
                        </a:spcAft>
                        <a:buNone/>
                      </a:pPr>
                      <a:r>
                        <a:rPr b="0" i="0" lang="en-US" sz="1100" u="none" cap="none" strike="noStrike">
                          <a:solidFill>
                            <a:schemeClr val="dk1"/>
                          </a:solidFill>
                          <a:latin typeface="Arial"/>
                          <a:ea typeface="Arial"/>
                          <a:cs typeface="Arial"/>
                          <a:sym typeface="Arial"/>
                        </a:rPr>
                        <a:t>NOAA_18</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1100" u="none" cap="none" strike="noStrike">
                          <a:solidFill>
                            <a:schemeClr val="dk1"/>
                          </a:solidFill>
                        </a:rPr>
                        <a:t>May 2005 – Mar 2024</a:t>
                      </a:r>
                      <a:endParaRPr b="0" i="0" sz="1100" u="none" cap="none" strike="noStrike">
                        <a:solidFill>
                          <a:schemeClr val="dk1"/>
                        </a:solidFill>
                        <a:latin typeface="Calibri"/>
                        <a:ea typeface="Calibri"/>
                        <a:cs typeface="Calibri"/>
                        <a:sym typeface="Calibri"/>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100" u="none" cap="none" strike="noStrike">
                          <a:solidFill>
                            <a:schemeClr val="dk1"/>
                          </a:solidFill>
                        </a:rPr>
                        <a:t>HRPT</a:t>
                      </a:r>
                      <a:endParaRPr b="0" i="0" sz="1100" u="none" cap="none" strike="noStrike">
                        <a:solidFill>
                          <a:schemeClr val="dk1"/>
                        </a:solidFill>
                        <a:latin typeface="Calibri"/>
                        <a:ea typeface="Calibri"/>
                        <a:cs typeface="Calibri"/>
                        <a:sym typeface="Calibri"/>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None/>
                      </a:pPr>
                      <a:r>
                        <a:rPr b="0" i="0" lang="en-US" sz="1100" u="none" cap="none" strike="noStrike">
                          <a:solidFill>
                            <a:schemeClr val="dk1"/>
                          </a:solidFill>
                          <a:latin typeface="Arial"/>
                          <a:ea typeface="Arial"/>
                          <a:cs typeface="Arial"/>
                          <a:sym typeface="Arial"/>
                        </a:rPr>
                        <a:t>52626</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90500">
                <a:tc>
                  <a:txBody>
                    <a:bodyPr/>
                    <a:lstStyle/>
                    <a:p>
                      <a:pPr indent="0" lvl="0" marL="0" marR="0" rtl="0" algn="l">
                        <a:lnSpc>
                          <a:spcPct val="100000"/>
                        </a:lnSpc>
                        <a:spcBef>
                          <a:spcPts val="0"/>
                        </a:spcBef>
                        <a:spcAft>
                          <a:spcPts val="0"/>
                        </a:spcAft>
                        <a:buNone/>
                      </a:pPr>
                      <a:r>
                        <a:rPr b="0" i="0" lang="en-US" sz="1100" u="none" cap="none" strike="noStrike">
                          <a:solidFill>
                            <a:schemeClr val="dk1"/>
                          </a:solidFill>
                          <a:latin typeface="Arial"/>
                          <a:ea typeface="Arial"/>
                          <a:cs typeface="Arial"/>
                          <a:sym typeface="Arial"/>
                        </a:rPr>
                        <a:t>NOAA_19</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1100" u="none" cap="none" strike="noStrike">
                          <a:solidFill>
                            <a:schemeClr val="dk1"/>
                          </a:solidFill>
                        </a:rPr>
                        <a:t>Jan 2012 - Mar 2024</a:t>
                      </a:r>
                      <a:endParaRPr b="0" i="0" sz="1100" u="none" cap="none" strike="noStrike">
                        <a:solidFill>
                          <a:schemeClr val="dk1"/>
                        </a:solidFill>
                        <a:latin typeface="Calibri"/>
                        <a:ea typeface="Calibri"/>
                        <a:cs typeface="Calibri"/>
                        <a:sym typeface="Calibri"/>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lang="en-US" sz="1100" u="none" cap="none" strike="noStrike">
                          <a:solidFill>
                            <a:schemeClr val="dk1"/>
                          </a:solidFill>
                        </a:rPr>
                        <a:t>HRPT</a:t>
                      </a:r>
                      <a:endParaRPr b="0" i="0" sz="1100" u="none" cap="none" strike="noStrike">
                        <a:solidFill>
                          <a:schemeClr val="dk1"/>
                        </a:solidFill>
                        <a:latin typeface="Calibri"/>
                        <a:ea typeface="Calibri"/>
                        <a:cs typeface="Calibri"/>
                        <a:sym typeface="Calibri"/>
                      </a:endParaRPr>
                    </a:p>
                  </a:txBody>
                  <a:tcPr marT="0" marB="0" marR="0" marL="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None/>
                      </a:pPr>
                      <a:r>
                        <a:rPr b="0" i="0" lang="en-US" sz="1100" u="none" cap="none" strike="noStrike">
                          <a:solidFill>
                            <a:schemeClr val="dk1"/>
                          </a:solidFill>
                          <a:latin typeface="Arial"/>
                          <a:ea typeface="Arial"/>
                          <a:cs typeface="Arial"/>
                          <a:sym typeface="Arial"/>
                        </a:rPr>
                        <a:t>39791</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90500">
                <a:tc>
                  <a:txBody>
                    <a:bodyPr/>
                    <a:lstStyle/>
                    <a:p>
                      <a:pPr indent="0" lvl="0" marL="0" marR="0" rtl="0" algn="l">
                        <a:lnSpc>
                          <a:spcPct val="100000"/>
                        </a:lnSpc>
                        <a:spcBef>
                          <a:spcPts val="0"/>
                        </a:spcBef>
                        <a:spcAft>
                          <a:spcPts val="0"/>
                        </a:spcAft>
                        <a:buNone/>
                      </a:pPr>
                      <a:r>
                        <a:rPr b="0" i="0" lang="en-US" sz="1100" u="none" cap="none" strike="noStrike">
                          <a:solidFill>
                            <a:schemeClr val="dk1"/>
                          </a:solidFill>
                          <a:latin typeface="Arial"/>
                          <a:ea typeface="Arial"/>
                          <a:cs typeface="Arial"/>
                          <a:sym typeface="Arial"/>
                        </a:rPr>
                        <a:t>S1*</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100" u="none" cap="none" strike="noStrike">
                          <a:solidFill>
                            <a:schemeClr val="dk1"/>
                          </a:solidFill>
                          <a:latin typeface="Arial"/>
                          <a:ea typeface="Arial"/>
                          <a:cs typeface="Arial"/>
                          <a:sym typeface="Arial"/>
                        </a:rPr>
                        <a:t>---  </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None/>
                      </a:pPr>
                      <a:r>
                        <a:rPr b="0" i="0" lang="en-US" sz="1100" u="none" cap="none" strike="noStrike">
                          <a:solidFill>
                            <a:schemeClr val="dk1"/>
                          </a:solidFill>
                          <a:latin typeface="Arial"/>
                          <a:ea typeface="Arial"/>
                          <a:cs typeface="Arial"/>
                          <a:sym typeface="Arial"/>
                        </a:rPr>
                        <a:t>Unknown</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r">
                        <a:lnSpc>
                          <a:spcPct val="100000"/>
                        </a:lnSpc>
                        <a:spcBef>
                          <a:spcPts val="0"/>
                        </a:spcBef>
                        <a:spcAft>
                          <a:spcPts val="0"/>
                        </a:spcAft>
                        <a:buNone/>
                      </a:pPr>
                      <a:r>
                        <a:rPr b="0" i="0" lang="en-US" sz="1100" u="none" cap="none" strike="noStrike">
                          <a:solidFill>
                            <a:schemeClr val="dk1"/>
                          </a:solidFill>
                          <a:latin typeface="Arial"/>
                          <a:ea typeface="Arial"/>
                          <a:cs typeface="Arial"/>
                          <a:sym typeface="Arial"/>
                        </a:rPr>
                        <a:t>48355</a:t>
                      </a:r>
                      <a:endParaRPr/>
                    </a:p>
                  </a:txBody>
                  <a:tcPr marT="0" marB="0" marR="0" marL="0"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262" name="Google Shape;262;p20"/>
          <p:cNvSpPr txBox="1"/>
          <p:nvPr/>
        </p:nvSpPr>
        <p:spPr>
          <a:xfrm>
            <a:off x="166645" y="4508251"/>
            <a:ext cx="7523018" cy="2616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1" lang="en-US" sz="1100" u="none" cap="none" strike="noStrike">
                <a:solidFill>
                  <a:schemeClr val="dk1"/>
                </a:solidFill>
                <a:latin typeface="Arial"/>
                <a:ea typeface="Arial"/>
                <a:cs typeface="Arial"/>
                <a:sym typeface="Arial"/>
              </a:rPr>
              <a:t>* The S1* files are under investigation because they could be single data/calibration for channel.</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21"/>
          <p:cNvSpPr txBox="1"/>
          <p:nvPr>
            <p:ph type="title"/>
          </p:nvPr>
        </p:nvSpPr>
        <p:spPr>
          <a:xfrm>
            <a:off x="116639" y="104196"/>
            <a:ext cx="5903962"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800">
                <a:solidFill>
                  <a:schemeClr val="lt1"/>
                </a:solidFill>
              </a:rPr>
              <a:t>Hawaii – University of Hawaii</a:t>
            </a:r>
            <a:endParaRPr sz="3600">
              <a:solidFill>
                <a:schemeClr val="lt1"/>
              </a:solidFill>
            </a:endParaRPr>
          </a:p>
        </p:txBody>
      </p:sp>
      <p:sp>
        <p:nvSpPr>
          <p:cNvPr id="268" name="Google Shape;268;p21"/>
          <p:cNvSpPr txBox="1"/>
          <p:nvPr/>
        </p:nvSpPr>
        <p:spPr>
          <a:xfrm>
            <a:off x="213390" y="844715"/>
            <a:ext cx="8660445" cy="560153"/>
          </a:xfrm>
          <a:prstGeom prst="rect">
            <a:avLst/>
          </a:prstGeom>
          <a:noFill/>
          <a:ln>
            <a:noFill/>
          </a:ln>
        </p:spPr>
        <p:txBody>
          <a:bodyPr anchorCtr="0" anchor="t" bIns="45700" lIns="91425" spcFirstLastPara="1" rIns="91425" wrap="square" tIns="45700">
            <a:spAutoFit/>
          </a:bodyPr>
          <a:lstStyle/>
          <a:p>
            <a:pPr indent="0" lvl="0" marL="0" marR="0" rtl="0" algn="l">
              <a:lnSpc>
                <a:spcPct val="95000"/>
              </a:lnSpc>
              <a:spcBef>
                <a:spcPts val="0"/>
              </a:spcBef>
              <a:spcAft>
                <a:spcPts val="0"/>
              </a:spcAft>
              <a:buNone/>
            </a:pPr>
            <a:r>
              <a:rPr b="0" i="0" lang="en-US" sz="1600" u="none" cap="none" strike="noStrike">
                <a:solidFill>
                  <a:srgbClr val="000000"/>
                </a:solidFill>
                <a:latin typeface="Arial"/>
                <a:ea typeface="Arial"/>
                <a:cs typeface="Arial"/>
                <a:sym typeface="Arial"/>
              </a:rPr>
              <a:t>An AVHRR dataset was acquired at the Hawaii University between 1990 and 2000. Data are still on Exabyte tapes, some were extracted covering the islands but accessibility not clear.</a:t>
            </a:r>
            <a:endParaRPr/>
          </a:p>
        </p:txBody>
      </p:sp>
      <p:pic>
        <p:nvPicPr>
          <p:cNvPr id="269" name="Google Shape;269;p21"/>
          <p:cNvPicPr preferRelativeResize="0"/>
          <p:nvPr/>
        </p:nvPicPr>
        <p:blipFill rotWithShape="1">
          <a:blip r:embed="rId3">
            <a:alphaModFix/>
          </a:blip>
          <a:srcRect b="0" l="0" r="0" t="0"/>
          <a:stretch/>
        </p:blipFill>
        <p:spPr>
          <a:xfrm>
            <a:off x="126066" y="2561040"/>
            <a:ext cx="6270678" cy="2102621"/>
          </a:xfrm>
          <a:prstGeom prst="rect">
            <a:avLst/>
          </a:prstGeom>
          <a:noFill/>
          <a:ln>
            <a:noFill/>
          </a:ln>
        </p:spPr>
      </p:pic>
      <p:pic>
        <p:nvPicPr>
          <p:cNvPr id="270" name="Google Shape;270;p21"/>
          <p:cNvPicPr preferRelativeResize="0"/>
          <p:nvPr/>
        </p:nvPicPr>
        <p:blipFill rotWithShape="1">
          <a:blip r:embed="rId4">
            <a:alphaModFix/>
          </a:blip>
          <a:srcRect b="0" l="0" r="0" t="0"/>
          <a:stretch/>
        </p:blipFill>
        <p:spPr>
          <a:xfrm>
            <a:off x="1671693" y="1869066"/>
            <a:ext cx="2096966" cy="1615458"/>
          </a:xfrm>
          <a:prstGeom prst="rect">
            <a:avLst/>
          </a:prstGeom>
          <a:noFill/>
          <a:ln>
            <a:noFill/>
          </a:ln>
        </p:spPr>
      </p:pic>
      <p:sp>
        <p:nvSpPr>
          <p:cNvPr id="271" name="Google Shape;271;p21"/>
          <p:cNvSpPr txBox="1"/>
          <p:nvPr/>
        </p:nvSpPr>
        <p:spPr>
          <a:xfrm>
            <a:off x="2760205" y="3590081"/>
            <a:ext cx="1755312" cy="399340"/>
          </a:xfrm>
          <a:prstGeom prst="rect">
            <a:avLst/>
          </a:prstGeom>
          <a:noFill/>
          <a:ln>
            <a:noFill/>
          </a:ln>
        </p:spPr>
        <p:txBody>
          <a:bodyPr anchorCtr="0" anchor="t" bIns="45700" lIns="91425" spcFirstLastPara="1" rIns="91425" wrap="square" tIns="45700">
            <a:spAutoFit/>
          </a:bodyPr>
          <a:lstStyle/>
          <a:p>
            <a:pPr indent="0" lvl="0" marL="0" marR="0" rtl="0" algn="l">
              <a:lnSpc>
                <a:spcPct val="95000"/>
              </a:lnSpc>
              <a:spcBef>
                <a:spcPts val="0"/>
              </a:spcBef>
              <a:spcAft>
                <a:spcPts val="0"/>
              </a:spcAft>
              <a:buNone/>
            </a:pPr>
            <a:r>
              <a:rPr b="1" i="0" lang="en-US" sz="1050" u="none" cap="none" strike="noStrike">
                <a:solidFill>
                  <a:srgbClr val="92D050"/>
                </a:solidFill>
                <a:latin typeface="Arial"/>
                <a:ea typeface="Arial"/>
                <a:cs typeface="Arial"/>
                <a:sym typeface="Arial"/>
              </a:rPr>
              <a:t>Metadata from the website</a:t>
            </a:r>
            <a:endParaRPr/>
          </a:p>
        </p:txBody>
      </p:sp>
      <p:sp>
        <p:nvSpPr>
          <p:cNvPr id="272" name="Google Shape;272;p21"/>
          <p:cNvSpPr txBox="1"/>
          <p:nvPr/>
        </p:nvSpPr>
        <p:spPr>
          <a:xfrm>
            <a:off x="4868944" y="1591508"/>
            <a:ext cx="4086520" cy="2063642"/>
          </a:xfrm>
          <a:prstGeom prst="rect">
            <a:avLst/>
          </a:prstGeom>
          <a:solidFill>
            <a:srgbClr val="052AC7"/>
          </a:solidFill>
          <a:ln>
            <a:noFill/>
          </a:ln>
        </p:spPr>
        <p:txBody>
          <a:bodyPr anchorCtr="0" anchor="t" bIns="45700" lIns="91425" spcFirstLastPara="1" rIns="91425" wrap="square" tIns="45700">
            <a:spAutoFit/>
          </a:bodyPr>
          <a:lstStyle/>
          <a:p>
            <a:pPr indent="-285750" lvl="0" marL="285750" marR="0" rtl="0" algn="l">
              <a:lnSpc>
                <a:spcPct val="95000"/>
              </a:lnSpc>
              <a:spcBef>
                <a:spcPts val="0"/>
              </a:spcBef>
              <a:spcAft>
                <a:spcPts val="0"/>
              </a:spcAft>
              <a:buClr>
                <a:schemeClr val="lt1"/>
              </a:buClr>
              <a:buSzPts val="1190"/>
              <a:buFont typeface="Arial"/>
              <a:buChar char="•"/>
            </a:pPr>
            <a:r>
              <a:rPr b="0" i="0" lang="en-US" sz="1400" u="none" cap="none" strike="noStrike">
                <a:solidFill>
                  <a:schemeClr val="lt1"/>
                </a:solidFill>
                <a:latin typeface="Arial"/>
                <a:ea typeface="Arial"/>
                <a:cs typeface="Arial"/>
                <a:sym typeface="Arial"/>
              </a:rPr>
              <a:t>All exabyte tapes and hardware were shipped to ESA/ESRIN.</a:t>
            </a:r>
            <a:endParaRPr/>
          </a:p>
          <a:p>
            <a:pPr indent="-285750" lvl="0" marL="285750" marR="0" rtl="0" algn="l">
              <a:lnSpc>
                <a:spcPct val="95000"/>
              </a:lnSpc>
              <a:spcBef>
                <a:spcPts val="280"/>
              </a:spcBef>
              <a:spcAft>
                <a:spcPts val="0"/>
              </a:spcAft>
              <a:buClr>
                <a:schemeClr val="lt1"/>
              </a:buClr>
              <a:buSzPts val="1190"/>
              <a:buFont typeface="Arial"/>
              <a:buChar char="•"/>
            </a:pPr>
            <a:r>
              <a:rPr b="0" i="0" lang="en-US" sz="1400" u="none" cap="none" strike="noStrike">
                <a:solidFill>
                  <a:schemeClr val="lt1"/>
                </a:solidFill>
                <a:latin typeface="Arial"/>
                <a:ea typeface="Arial"/>
                <a:cs typeface="Arial"/>
                <a:sym typeface="Arial"/>
              </a:rPr>
              <a:t>Transcription chain is being assembled.</a:t>
            </a:r>
            <a:endParaRPr/>
          </a:p>
          <a:p>
            <a:pPr indent="-285750" lvl="0" marL="285750" marR="0" rtl="0" algn="l">
              <a:lnSpc>
                <a:spcPct val="95000"/>
              </a:lnSpc>
              <a:spcBef>
                <a:spcPts val="280"/>
              </a:spcBef>
              <a:spcAft>
                <a:spcPts val="0"/>
              </a:spcAft>
              <a:buClr>
                <a:schemeClr val="lt1"/>
              </a:buClr>
              <a:buSzPts val="1190"/>
              <a:buFont typeface="Arial"/>
              <a:buChar char="•"/>
            </a:pPr>
            <a:r>
              <a:rPr b="0" i="0" lang="en-US" sz="1400" u="none" cap="none" strike="noStrike">
                <a:solidFill>
                  <a:schemeClr val="lt1"/>
                </a:solidFill>
                <a:latin typeface="Arial"/>
                <a:ea typeface="Arial"/>
                <a:cs typeface="Arial"/>
                <a:sym typeface="Arial"/>
              </a:rPr>
              <a:t>The ESRIN laboratory is manufacturing a special device to roll/unroll the tapes at very slow speed and clean the tape surface from moisture.</a:t>
            </a:r>
            <a:endParaRPr/>
          </a:p>
          <a:p>
            <a:pPr indent="-285750" lvl="0" marL="285750" marR="0" rtl="0" algn="l">
              <a:lnSpc>
                <a:spcPct val="95000"/>
              </a:lnSpc>
              <a:spcBef>
                <a:spcPts val="280"/>
              </a:spcBef>
              <a:spcAft>
                <a:spcPts val="0"/>
              </a:spcAft>
              <a:buClr>
                <a:schemeClr val="lt1"/>
              </a:buClr>
              <a:buSzPts val="1190"/>
              <a:buFont typeface="Arial"/>
              <a:buChar char="•"/>
            </a:pPr>
            <a:r>
              <a:rPr b="0" i="0" lang="en-US" sz="1400" u="none" cap="none" strike="noStrike">
                <a:solidFill>
                  <a:schemeClr val="lt1"/>
                </a:solidFill>
                <a:latin typeface="Arial"/>
                <a:ea typeface="Arial"/>
                <a:cs typeface="Arial"/>
                <a:sym typeface="Arial"/>
              </a:rPr>
              <a:t>Next steps: transcription, full processing into level-1B and Level-1C, open access to users.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22"/>
          <p:cNvSpPr txBox="1"/>
          <p:nvPr>
            <p:ph type="title"/>
          </p:nvPr>
        </p:nvSpPr>
        <p:spPr>
          <a:xfrm>
            <a:off x="143996" y="129944"/>
            <a:ext cx="4656833" cy="54657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400">
                <a:solidFill>
                  <a:schemeClr val="lt1"/>
                </a:solidFill>
              </a:rPr>
              <a:t>African Coverage</a:t>
            </a:r>
            <a:endParaRPr/>
          </a:p>
        </p:txBody>
      </p:sp>
      <p:sp>
        <p:nvSpPr>
          <p:cNvPr id="278" name="Google Shape;278;p22"/>
          <p:cNvSpPr txBox="1"/>
          <p:nvPr>
            <p:ph idx="1" type="body"/>
          </p:nvPr>
        </p:nvSpPr>
        <p:spPr>
          <a:xfrm>
            <a:off x="297873" y="862786"/>
            <a:ext cx="8686800" cy="71792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1600"/>
              <a:t>The combination of AVHRR data acquired in Maspalomas (Spain), Matera (Italy), Cairo (Egypt), Niamey (Niger), Hartebeesthoek (South Africa) and Malindi/Nairobi (Kenya) can provide full coverage of Africa; </a:t>
            </a:r>
            <a:endParaRPr sz="1600"/>
          </a:p>
          <a:p>
            <a:pPr indent="0" lvl="0" marL="0" rtl="0" algn="l">
              <a:lnSpc>
                <a:spcPct val="100000"/>
              </a:lnSpc>
              <a:spcBef>
                <a:spcPts val="0"/>
              </a:spcBef>
              <a:spcAft>
                <a:spcPts val="0"/>
              </a:spcAft>
              <a:buNone/>
            </a:pPr>
            <a:r>
              <a:t/>
            </a:r>
            <a:endParaRPr sz="1600"/>
          </a:p>
          <a:p>
            <a:pPr indent="0" lvl="0" marL="0" rtl="0" algn="l">
              <a:lnSpc>
                <a:spcPct val="100000"/>
              </a:lnSpc>
              <a:spcBef>
                <a:spcPts val="0"/>
              </a:spcBef>
              <a:spcAft>
                <a:spcPts val="0"/>
              </a:spcAft>
              <a:buNone/>
            </a:pPr>
            <a:r>
              <a:t/>
            </a:r>
            <a:endParaRPr sz="1600"/>
          </a:p>
          <a:p>
            <a:pPr indent="0" lvl="0" marL="0" rtl="0" algn="l">
              <a:lnSpc>
                <a:spcPct val="100000"/>
              </a:lnSpc>
              <a:spcBef>
                <a:spcPts val="0"/>
              </a:spcBef>
              <a:spcAft>
                <a:spcPts val="0"/>
              </a:spcAft>
              <a:buNone/>
            </a:pPr>
            <a:r>
              <a:t/>
            </a:r>
            <a:endParaRPr sz="1600"/>
          </a:p>
          <a:p>
            <a:pPr indent="0" lvl="0" marL="0" rtl="0" algn="l">
              <a:lnSpc>
                <a:spcPct val="100000"/>
              </a:lnSpc>
              <a:spcBef>
                <a:spcPts val="0"/>
              </a:spcBef>
              <a:spcAft>
                <a:spcPts val="0"/>
              </a:spcAft>
              <a:buNone/>
            </a:pPr>
            <a:r>
              <a:t/>
            </a:r>
            <a:endParaRPr sz="1600"/>
          </a:p>
          <a:p>
            <a:pPr indent="0" lvl="0" marL="0" rtl="0" algn="l">
              <a:lnSpc>
                <a:spcPct val="100000"/>
              </a:lnSpc>
              <a:spcBef>
                <a:spcPts val="0"/>
              </a:spcBef>
              <a:spcAft>
                <a:spcPts val="0"/>
              </a:spcAft>
              <a:buNone/>
            </a:pPr>
            <a:r>
              <a:t/>
            </a:r>
            <a:endParaRPr sz="1600"/>
          </a:p>
          <a:p>
            <a:pPr indent="0" lvl="0" marL="0" rtl="0" algn="l">
              <a:lnSpc>
                <a:spcPct val="100000"/>
              </a:lnSpc>
              <a:spcBef>
                <a:spcPts val="0"/>
              </a:spcBef>
              <a:spcAft>
                <a:spcPts val="0"/>
              </a:spcAft>
              <a:buNone/>
            </a:pPr>
            <a:r>
              <a:t/>
            </a:r>
            <a:endParaRPr sz="1600"/>
          </a:p>
          <a:p>
            <a:pPr indent="0" lvl="0" marL="0" rtl="0" algn="l">
              <a:lnSpc>
                <a:spcPct val="100000"/>
              </a:lnSpc>
              <a:spcBef>
                <a:spcPts val="0"/>
              </a:spcBef>
              <a:spcAft>
                <a:spcPts val="0"/>
              </a:spcAft>
              <a:buNone/>
            </a:pPr>
            <a:r>
              <a:t/>
            </a:r>
            <a:endParaRPr sz="1600"/>
          </a:p>
          <a:p>
            <a:pPr indent="0" lvl="0" marL="0" rtl="0" algn="l">
              <a:lnSpc>
                <a:spcPct val="100000"/>
              </a:lnSpc>
              <a:spcBef>
                <a:spcPts val="0"/>
              </a:spcBef>
              <a:spcAft>
                <a:spcPts val="0"/>
              </a:spcAft>
              <a:buNone/>
            </a:pPr>
            <a:r>
              <a:t/>
            </a:r>
            <a:endParaRPr sz="600"/>
          </a:p>
        </p:txBody>
      </p:sp>
      <p:pic>
        <p:nvPicPr>
          <p:cNvPr id="279" name="Google Shape;279;p22"/>
          <p:cNvPicPr preferRelativeResize="0"/>
          <p:nvPr/>
        </p:nvPicPr>
        <p:blipFill rotWithShape="1">
          <a:blip r:embed="rId3">
            <a:alphaModFix/>
          </a:blip>
          <a:srcRect b="0" l="0" r="0" t="0"/>
          <a:stretch/>
        </p:blipFill>
        <p:spPr>
          <a:xfrm>
            <a:off x="2264616" y="1647555"/>
            <a:ext cx="4921598" cy="3225542"/>
          </a:xfrm>
          <a:prstGeom prst="rect">
            <a:avLst/>
          </a:prstGeom>
          <a:noFill/>
          <a:ln>
            <a:noFill/>
          </a:ln>
        </p:spPr>
      </p:pic>
      <p:sp>
        <p:nvSpPr>
          <p:cNvPr id="280" name="Google Shape;280;p22"/>
          <p:cNvSpPr/>
          <p:nvPr/>
        </p:nvSpPr>
        <p:spPr>
          <a:xfrm>
            <a:off x="3010262" y="3260326"/>
            <a:ext cx="306099" cy="283532"/>
          </a:xfrm>
          <a:prstGeom prst="ellipse">
            <a:avLst/>
          </a:prstGeom>
          <a:noFill/>
          <a:ln cap="flat" cmpd="sng" w="9525">
            <a:solidFill>
              <a:srgbClr val="FFFF00"/>
            </a:solidFill>
            <a:prstDash val="dot"/>
            <a:round/>
            <a:headEnd len="sm" w="sm" type="none"/>
            <a:tailEnd len="sm" w="sm" type="none"/>
          </a:ln>
        </p:spPr>
        <p:txBody>
          <a:bodyPr anchorCtr="0" anchor="t" bIns="25700" lIns="51425" spcFirstLastPara="1" rIns="51425" wrap="square" tIns="2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23"/>
          <p:cNvSpPr txBox="1"/>
          <p:nvPr>
            <p:ph type="title"/>
          </p:nvPr>
        </p:nvSpPr>
        <p:spPr>
          <a:xfrm>
            <a:off x="51034" y="157281"/>
            <a:ext cx="5130421" cy="54657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400">
                <a:solidFill>
                  <a:schemeClr val="lt1"/>
                </a:solidFill>
              </a:rPr>
              <a:t>South Africa - SANSA</a:t>
            </a:r>
            <a:endParaRPr/>
          </a:p>
        </p:txBody>
      </p:sp>
      <p:sp>
        <p:nvSpPr>
          <p:cNvPr id="286" name="Google Shape;286;p23"/>
          <p:cNvSpPr txBox="1"/>
          <p:nvPr>
            <p:ph idx="1" type="body"/>
          </p:nvPr>
        </p:nvSpPr>
        <p:spPr>
          <a:xfrm>
            <a:off x="359100" y="918374"/>
            <a:ext cx="8480100" cy="59002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1600"/>
              <a:t>1km NOAA AVHRR data received at Hartebeesthoek, South Africa (25°53' S  027°42’ E) and maintained by SAC/SANSA – South African National Space Agency</a:t>
            </a:r>
            <a:endParaRPr sz="1600"/>
          </a:p>
          <a:p>
            <a:pPr indent="0" lvl="0" marL="0" rtl="0" algn="l">
              <a:lnSpc>
                <a:spcPct val="100000"/>
              </a:lnSpc>
              <a:spcBef>
                <a:spcPts val="0"/>
              </a:spcBef>
              <a:spcAft>
                <a:spcPts val="0"/>
              </a:spcAft>
              <a:buNone/>
            </a:pPr>
            <a:r>
              <a:t/>
            </a:r>
            <a:endParaRPr sz="1600"/>
          </a:p>
          <a:p>
            <a:pPr indent="0" lvl="0" marL="0" rtl="0" algn="l">
              <a:lnSpc>
                <a:spcPct val="100000"/>
              </a:lnSpc>
              <a:spcBef>
                <a:spcPts val="0"/>
              </a:spcBef>
              <a:spcAft>
                <a:spcPts val="0"/>
              </a:spcAft>
              <a:buNone/>
            </a:pPr>
            <a:r>
              <a:t/>
            </a:r>
            <a:endParaRPr sz="1600"/>
          </a:p>
          <a:p>
            <a:pPr indent="0" lvl="0" marL="0" rtl="0" algn="l">
              <a:lnSpc>
                <a:spcPct val="100000"/>
              </a:lnSpc>
              <a:spcBef>
                <a:spcPts val="0"/>
              </a:spcBef>
              <a:spcAft>
                <a:spcPts val="0"/>
              </a:spcAft>
              <a:buNone/>
            </a:pPr>
            <a:r>
              <a:t/>
            </a:r>
            <a:endParaRPr sz="1600"/>
          </a:p>
          <a:p>
            <a:pPr indent="0" lvl="0" marL="0" rtl="0" algn="l">
              <a:lnSpc>
                <a:spcPct val="100000"/>
              </a:lnSpc>
              <a:spcBef>
                <a:spcPts val="0"/>
              </a:spcBef>
              <a:spcAft>
                <a:spcPts val="0"/>
              </a:spcAft>
              <a:buNone/>
            </a:pPr>
            <a:r>
              <a:t/>
            </a:r>
            <a:endParaRPr sz="1600"/>
          </a:p>
          <a:p>
            <a:pPr indent="0" lvl="0" marL="0" rtl="0" algn="l">
              <a:lnSpc>
                <a:spcPct val="100000"/>
              </a:lnSpc>
              <a:spcBef>
                <a:spcPts val="0"/>
              </a:spcBef>
              <a:spcAft>
                <a:spcPts val="0"/>
              </a:spcAft>
              <a:buNone/>
            </a:pPr>
            <a:r>
              <a:t/>
            </a:r>
            <a:endParaRPr sz="1600"/>
          </a:p>
          <a:p>
            <a:pPr indent="0" lvl="0" marL="0" rtl="0" algn="l">
              <a:lnSpc>
                <a:spcPct val="100000"/>
              </a:lnSpc>
              <a:spcBef>
                <a:spcPts val="0"/>
              </a:spcBef>
              <a:spcAft>
                <a:spcPts val="0"/>
              </a:spcAft>
              <a:buNone/>
            </a:pPr>
            <a:r>
              <a:t/>
            </a:r>
            <a:endParaRPr sz="1600"/>
          </a:p>
          <a:p>
            <a:pPr indent="0" lvl="0" marL="0" rtl="0" algn="l">
              <a:lnSpc>
                <a:spcPct val="100000"/>
              </a:lnSpc>
              <a:spcBef>
                <a:spcPts val="0"/>
              </a:spcBef>
              <a:spcAft>
                <a:spcPts val="0"/>
              </a:spcAft>
              <a:buNone/>
            </a:pPr>
            <a:r>
              <a:t/>
            </a:r>
            <a:endParaRPr sz="1600"/>
          </a:p>
          <a:p>
            <a:pPr indent="0" lvl="0" marL="0" rtl="0" algn="l">
              <a:lnSpc>
                <a:spcPct val="100000"/>
              </a:lnSpc>
              <a:spcBef>
                <a:spcPts val="0"/>
              </a:spcBef>
              <a:spcAft>
                <a:spcPts val="0"/>
              </a:spcAft>
              <a:buNone/>
            </a:pPr>
            <a:r>
              <a:t/>
            </a:r>
            <a:endParaRPr sz="700"/>
          </a:p>
        </p:txBody>
      </p:sp>
      <p:sp>
        <p:nvSpPr>
          <p:cNvPr id="287" name="Google Shape;287;p23"/>
          <p:cNvSpPr/>
          <p:nvPr/>
        </p:nvSpPr>
        <p:spPr>
          <a:xfrm>
            <a:off x="3010262" y="3260326"/>
            <a:ext cx="306099" cy="283532"/>
          </a:xfrm>
          <a:prstGeom prst="ellipse">
            <a:avLst/>
          </a:prstGeom>
          <a:noFill/>
          <a:ln cap="flat" cmpd="sng" w="9525">
            <a:solidFill>
              <a:srgbClr val="FFFF00"/>
            </a:solidFill>
            <a:prstDash val="dot"/>
            <a:round/>
            <a:headEnd len="sm" w="sm" type="none"/>
            <a:tailEnd len="sm" w="sm" type="none"/>
          </a:ln>
        </p:spPr>
        <p:txBody>
          <a:bodyPr anchorCtr="0" anchor="t" bIns="25700" lIns="51425" spcFirstLastPara="1" rIns="51425" wrap="square" tIns="2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pic>
        <p:nvPicPr>
          <p:cNvPr id="288" name="Google Shape;288;p23"/>
          <p:cNvPicPr preferRelativeResize="0"/>
          <p:nvPr/>
        </p:nvPicPr>
        <p:blipFill rotWithShape="1">
          <a:blip r:embed="rId3">
            <a:alphaModFix/>
          </a:blip>
          <a:srcRect b="0" l="0" r="0" t="0"/>
          <a:stretch/>
        </p:blipFill>
        <p:spPr>
          <a:xfrm>
            <a:off x="4350899" y="1604758"/>
            <a:ext cx="3156684" cy="2288370"/>
          </a:xfrm>
          <a:prstGeom prst="rect">
            <a:avLst/>
          </a:prstGeom>
          <a:noFill/>
          <a:ln>
            <a:noFill/>
          </a:ln>
        </p:spPr>
      </p:pic>
      <p:graphicFrame>
        <p:nvGraphicFramePr>
          <p:cNvPr id="289" name="Google Shape;289;p23"/>
          <p:cNvGraphicFramePr/>
          <p:nvPr/>
        </p:nvGraphicFramePr>
        <p:xfrm>
          <a:off x="1437553" y="1778863"/>
          <a:ext cx="3000000" cy="3000000"/>
        </p:xfrm>
        <a:graphic>
          <a:graphicData uri="http://schemas.openxmlformats.org/drawingml/2006/table">
            <a:tbl>
              <a:tblPr>
                <a:noFill/>
                <a:tableStyleId>{BA3881C0-20AE-42EC-AE66-6A1C384DF80F}</a:tableStyleId>
              </a:tblPr>
              <a:tblGrid>
                <a:gridCol w="1116400"/>
                <a:gridCol w="1640400"/>
              </a:tblGrid>
              <a:tr h="205750">
                <a:tc>
                  <a:txBody>
                    <a:bodyPr/>
                    <a:lstStyle/>
                    <a:p>
                      <a:pPr indent="0" lvl="0" marL="0" marR="0" rtl="0" algn="l">
                        <a:lnSpc>
                          <a:spcPct val="100000"/>
                        </a:lnSpc>
                        <a:spcBef>
                          <a:spcPts val="0"/>
                        </a:spcBef>
                        <a:spcAft>
                          <a:spcPts val="0"/>
                        </a:spcAft>
                        <a:buNone/>
                      </a:pPr>
                      <a:r>
                        <a:rPr lang="en-US" sz="1400" u="none" cap="none" strike="noStrike">
                          <a:solidFill>
                            <a:srgbClr val="000000"/>
                          </a:solidFill>
                        </a:rPr>
                        <a:t>NOAA 9 </a:t>
                      </a:r>
                      <a:endParaRPr b="0" i="0" sz="1400" u="none" cap="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lnSpc>
                          <a:spcPct val="100000"/>
                        </a:lnSpc>
                        <a:spcBef>
                          <a:spcPts val="0"/>
                        </a:spcBef>
                        <a:spcAft>
                          <a:spcPts val="0"/>
                        </a:spcAft>
                        <a:buNone/>
                      </a:pPr>
                      <a:r>
                        <a:rPr lang="en-US" sz="1400" u="none" cap="none" strike="noStrike">
                          <a:solidFill>
                            <a:srgbClr val="000000"/>
                          </a:solidFill>
                        </a:rPr>
                        <a:t>1985-1987</a:t>
                      </a:r>
                      <a:endParaRPr b="0" i="0" sz="1400" u="none" cap="none" strike="noStrike">
                        <a:solidFill>
                          <a:srgbClr val="000000"/>
                        </a:solidFill>
                        <a:latin typeface="Calibri"/>
                        <a:ea typeface="Calibri"/>
                        <a:cs typeface="Calibri"/>
                        <a:sym typeface="Calibri"/>
                      </a:endParaRPr>
                    </a:p>
                  </a:txBody>
                  <a:tcPr marT="0" marB="0" marR="0" marL="0" anchor="b"/>
                </a:tc>
              </a:tr>
              <a:tr h="205750">
                <a:tc>
                  <a:txBody>
                    <a:bodyPr/>
                    <a:lstStyle/>
                    <a:p>
                      <a:pPr indent="0" lvl="0" marL="0" marR="0" rtl="0" algn="l">
                        <a:lnSpc>
                          <a:spcPct val="100000"/>
                        </a:lnSpc>
                        <a:spcBef>
                          <a:spcPts val="0"/>
                        </a:spcBef>
                        <a:spcAft>
                          <a:spcPts val="0"/>
                        </a:spcAft>
                        <a:buNone/>
                      </a:pPr>
                      <a:r>
                        <a:rPr lang="en-US" sz="1400" u="none" cap="none" strike="noStrike">
                          <a:solidFill>
                            <a:srgbClr val="000000"/>
                          </a:solidFill>
                        </a:rPr>
                        <a:t>NOAA 11</a:t>
                      </a:r>
                      <a:endParaRPr b="0" i="0" sz="1400" u="none" cap="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lnSpc>
                          <a:spcPct val="100000"/>
                        </a:lnSpc>
                        <a:spcBef>
                          <a:spcPts val="0"/>
                        </a:spcBef>
                        <a:spcAft>
                          <a:spcPts val="0"/>
                        </a:spcAft>
                        <a:buNone/>
                      </a:pPr>
                      <a:r>
                        <a:rPr lang="en-US" sz="1400" u="none" cap="none" strike="noStrike">
                          <a:solidFill>
                            <a:srgbClr val="000000"/>
                          </a:solidFill>
                        </a:rPr>
                        <a:t>1989-1993</a:t>
                      </a:r>
                      <a:endParaRPr b="0" i="0" sz="1400" u="none" cap="none" strike="noStrike">
                        <a:solidFill>
                          <a:srgbClr val="000000"/>
                        </a:solidFill>
                        <a:latin typeface="Calibri"/>
                        <a:ea typeface="Calibri"/>
                        <a:cs typeface="Calibri"/>
                        <a:sym typeface="Calibri"/>
                      </a:endParaRPr>
                    </a:p>
                  </a:txBody>
                  <a:tcPr marT="0" marB="0" marR="0" marL="0" anchor="b"/>
                </a:tc>
              </a:tr>
              <a:tr h="205750">
                <a:tc>
                  <a:txBody>
                    <a:bodyPr/>
                    <a:lstStyle/>
                    <a:p>
                      <a:pPr indent="0" lvl="0" marL="0" marR="0" rtl="0" algn="l">
                        <a:lnSpc>
                          <a:spcPct val="100000"/>
                        </a:lnSpc>
                        <a:spcBef>
                          <a:spcPts val="0"/>
                        </a:spcBef>
                        <a:spcAft>
                          <a:spcPts val="0"/>
                        </a:spcAft>
                        <a:buNone/>
                      </a:pPr>
                      <a:r>
                        <a:rPr lang="en-US" sz="1400" u="none" cap="none" strike="noStrike">
                          <a:solidFill>
                            <a:srgbClr val="000000"/>
                          </a:solidFill>
                        </a:rPr>
                        <a:t>NOAA 14</a:t>
                      </a:r>
                      <a:endParaRPr b="0" i="0" sz="1400" u="none" cap="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lnSpc>
                          <a:spcPct val="100000"/>
                        </a:lnSpc>
                        <a:spcBef>
                          <a:spcPts val="0"/>
                        </a:spcBef>
                        <a:spcAft>
                          <a:spcPts val="0"/>
                        </a:spcAft>
                        <a:buNone/>
                      </a:pPr>
                      <a:r>
                        <a:rPr lang="en-US" sz="1400" u="none" cap="none" strike="noStrike">
                          <a:solidFill>
                            <a:srgbClr val="000000"/>
                          </a:solidFill>
                        </a:rPr>
                        <a:t>1995-2001</a:t>
                      </a:r>
                      <a:endParaRPr b="0" i="0" sz="1400" u="none" cap="none" strike="noStrike">
                        <a:solidFill>
                          <a:srgbClr val="000000"/>
                        </a:solidFill>
                        <a:latin typeface="Calibri"/>
                        <a:ea typeface="Calibri"/>
                        <a:cs typeface="Calibri"/>
                        <a:sym typeface="Calibri"/>
                      </a:endParaRPr>
                    </a:p>
                  </a:txBody>
                  <a:tcPr marT="0" marB="0" marR="0" marL="0" anchor="b"/>
                </a:tc>
              </a:tr>
              <a:tr h="205750">
                <a:tc>
                  <a:txBody>
                    <a:bodyPr/>
                    <a:lstStyle/>
                    <a:p>
                      <a:pPr indent="0" lvl="0" marL="0" marR="0" rtl="0" algn="l">
                        <a:lnSpc>
                          <a:spcPct val="100000"/>
                        </a:lnSpc>
                        <a:spcBef>
                          <a:spcPts val="0"/>
                        </a:spcBef>
                        <a:spcAft>
                          <a:spcPts val="0"/>
                        </a:spcAft>
                        <a:buNone/>
                      </a:pPr>
                      <a:r>
                        <a:rPr lang="en-US" sz="1400" u="none" cap="none" strike="noStrike">
                          <a:solidFill>
                            <a:srgbClr val="000000"/>
                          </a:solidFill>
                        </a:rPr>
                        <a:t>NOAA 16</a:t>
                      </a:r>
                      <a:endParaRPr b="0" i="0" sz="1400" u="none" cap="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lnSpc>
                          <a:spcPct val="100000"/>
                        </a:lnSpc>
                        <a:spcBef>
                          <a:spcPts val="0"/>
                        </a:spcBef>
                        <a:spcAft>
                          <a:spcPts val="0"/>
                        </a:spcAft>
                        <a:buNone/>
                      </a:pPr>
                      <a:r>
                        <a:rPr lang="en-US" sz="1400" u="none" cap="none" strike="noStrike">
                          <a:solidFill>
                            <a:srgbClr val="000000"/>
                          </a:solidFill>
                        </a:rPr>
                        <a:t>2001-2005</a:t>
                      </a:r>
                      <a:endParaRPr b="0" i="0" sz="1400" u="none" cap="none" strike="noStrike">
                        <a:solidFill>
                          <a:srgbClr val="000000"/>
                        </a:solidFill>
                        <a:latin typeface="Calibri"/>
                        <a:ea typeface="Calibri"/>
                        <a:cs typeface="Calibri"/>
                        <a:sym typeface="Calibri"/>
                      </a:endParaRPr>
                    </a:p>
                  </a:txBody>
                  <a:tcPr marT="0" marB="0" marR="0" marL="0" anchor="b"/>
                </a:tc>
              </a:tr>
              <a:tr h="216800">
                <a:tc>
                  <a:txBody>
                    <a:bodyPr/>
                    <a:lstStyle/>
                    <a:p>
                      <a:pPr indent="0" lvl="0" marL="0" marR="0" rtl="0" algn="l">
                        <a:lnSpc>
                          <a:spcPct val="100000"/>
                        </a:lnSpc>
                        <a:spcBef>
                          <a:spcPts val="0"/>
                        </a:spcBef>
                        <a:spcAft>
                          <a:spcPts val="0"/>
                        </a:spcAft>
                        <a:buNone/>
                      </a:pPr>
                      <a:r>
                        <a:rPr lang="en-US" sz="1400" u="none" cap="none" strike="noStrike">
                          <a:solidFill>
                            <a:srgbClr val="000000"/>
                          </a:solidFill>
                        </a:rPr>
                        <a:t>NOAA 17</a:t>
                      </a:r>
                      <a:endParaRPr b="0" i="0" sz="1400" u="none" cap="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lnSpc>
                          <a:spcPct val="100000"/>
                        </a:lnSpc>
                        <a:spcBef>
                          <a:spcPts val="0"/>
                        </a:spcBef>
                        <a:spcAft>
                          <a:spcPts val="0"/>
                        </a:spcAft>
                        <a:buNone/>
                      </a:pPr>
                      <a:r>
                        <a:rPr lang="en-US" sz="1400" u="none" cap="none" strike="noStrike">
                          <a:solidFill>
                            <a:srgbClr val="000000"/>
                          </a:solidFill>
                        </a:rPr>
                        <a:t>2005-2010</a:t>
                      </a:r>
                      <a:endParaRPr b="0" i="0" sz="1400" u="none" cap="none" strike="noStrike">
                        <a:solidFill>
                          <a:srgbClr val="000000"/>
                        </a:solidFill>
                        <a:latin typeface="Calibri"/>
                        <a:ea typeface="Calibri"/>
                        <a:cs typeface="Calibri"/>
                        <a:sym typeface="Calibri"/>
                      </a:endParaRPr>
                    </a:p>
                  </a:txBody>
                  <a:tcPr marT="0" marB="0" marR="0" marL="0" anchor="b"/>
                </a:tc>
              </a:tr>
              <a:tr h="205750">
                <a:tc>
                  <a:txBody>
                    <a:bodyPr/>
                    <a:lstStyle/>
                    <a:p>
                      <a:pPr indent="0" lvl="0" marL="0" marR="0" rtl="0" algn="l">
                        <a:lnSpc>
                          <a:spcPct val="100000"/>
                        </a:lnSpc>
                        <a:spcBef>
                          <a:spcPts val="0"/>
                        </a:spcBef>
                        <a:spcAft>
                          <a:spcPts val="0"/>
                        </a:spcAft>
                        <a:buNone/>
                      </a:pPr>
                      <a:r>
                        <a:rPr lang="en-US" sz="1400" u="none" cap="none" strike="noStrike">
                          <a:solidFill>
                            <a:srgbClr val="000000"/>
                          </a:solidFill>
                        </a:rPr>
                        <a:t>NOAA 18</a:t>
                      </a:r>
                      <a:endParaRPr b="0" i="0" sz="1400" u="none" cap="none" strike="noStrike">
                        <a:solidFill>
                          <a:srgbClr val="000000"/>
                        </a:solidFill>
                        <a:latin typeface="Calibri"/>
                        <a:ea typeface="Calibri"/>
                        <a:cs typeface="Calibri"/>
                        <a:sym typeface="Calibri"/>
                      </a:endParaRPr>
                    </a:p>
                  </a:txBody>
                  <a:tcPr marT="0" marB="0" marR="0" marL="0" anchor="b"/>
                </a:tc>
                <a:tc>
                  <a:txBody>
                    <a:bodyPr/>
                    <a:lstStyle/>
                    <a:p>
                      <a:pPr indent="0" lvl="0" marL="0" marR="0" rtl="0" algn="l">
                        <a:lnSpc>
                          <a:spcPct val="100000"/>
                        </a:lnSpc>
                        <a:spcBef>
                          <a:spcPts val="0"/>
                        </a:spcBef>
                        <a:spcAft>
                          <a:spcPts val="0"/>
                        </a:spcAft>
                        <a:buNone/>
                      </a:pPr>
                      <a:r>
                        <a:rPr lang="en-US" sz="1400" u="none" cap="none" strike="noStrike">
                          <a:solidFill>
                            <a:srgbClr val="000000"/>
                          </a:solidFill>
                        </a:rPr>
                        <a:t>2005-2009</a:t>
                      </a:r>
                      <a:endParaRPr b="0" i="0" sz="1400" u="none" cap="none" strike="noStrike">
                        <a:solidFill>
                          <a:srgbClr val="000000"/>
                        </a:solidFill>
                        <a:latin typeface="Calibri"/>
                        <a:ea typeface="Calibri"/>
                        <a:cs typeface="Calibri"/>
                        <a:sym typeface="Calibri"/>
                      </a:endParaRPr>
                    </a:p>
                  </a:txBody>
                  <a:tcPr marT="0" marB="0" marR="0" marL="0" anchor="b"/>
                </a:tc>
              </a:tr>
            </a:tbl>
          </a:graphicData>
        </a:graphic>
      </p:graphicFrame>
      <p:sp>
        <p:nvSpPr>
          <p:cNvPr id="290" name="Google Shape;290;p23"/>
          <p:cNvSpPr txBox="1"/>
          <p:nvPr/>
        </p:nvSpPr>
        <p:spPr>
          <a:xfrm>
            <a:off x="303308" y="4052865"/>
            <a:ext cx="8398500" cy="537600"/>
          </a:xfrm>
          <a:prstGeom prst="rect">
            <a:avLst/>
          </a:prstGeom>
          <a:solidFill>
            <a:srgbClr val="052AC7"/>
          </a:solidFill>
          <a:ln>
            <a:noFill/>
          </a:ln>
        </p:spPr>
        <p:txBody>
          <a:bodyPr anchorCtr="0" anchor="t" bIns="45700" lIns="91425" spcFirstLastPara="1" rIns="91425" wrap="square" tIns="45700">
            <a:spAutoFit/>
          </a:bodyPr>
          <a:lstStyle/>
          <a:p>
            <a:pPr indent="-214313" lvl="0" marL="214313" marR="0" rtl="0" algn="l">
              <a:lnSpc>
                <a:spcPct val="95000"/>
              </a:lnSpc>
              <a:spcBef>
                <a:spcPts val="0"/>
              </a:spcBef>
              <a:spcAft>
                <a:spcPts val="0"/>
              </a:spcAft>
              <a:buClr>
                <a:schemeClr val="lt1"/>
              </a:buClr>
              <a:buSzPts val="1190"/>
              <a:buFont typeface="Arial"/>
              <a:buChar char="•"/>
            </a:pPr>
            <a:r>
              <a:rPr b="0" i="0" lang="en-US" sz="1400" u="none" cap="none" strike="noStrike">
                <a:solidFill>
                  <a:schemeClr val="lt1"/>
                </a:solidFill>
                <a:latin typeface="Arial"/>
                <a:ea typeface="Arial"/>
                <a:cs typeface="Arial"/>
                <a:sym typeface="Arial"/>
              </a:rPr>
              <a:t>Data transfer to ESA completed. </a:t>
            </a:r>
            <a:endParaRPr/>
          </a:p>
          <a:p>
            <a:pPr indent="-214313" lvl="0" marL="214313" marR="0" rtl="0" algn="l">
              <a:lnSpc>
                <a:spcPct val="95000"/>
              </a:lnSpc>
              <a:spcBef>
                <a:spcPts val="280"/>
              </a:spcBef>
              <a:spcAft>
                <a:spcPts val="0"/>
              </a:spcAft>
              <a:buClr>
                <a:schemeClr val="lt1"/>
              </a:buClr>
              <a:buSzPts val="1190"/>
              <a:buFont typeface="Arial"/>
              <a:buChar char="•"/>
            </a:pPr>
            <a:r>
              <a:rPr b="0" i="0" lang="en-US" sz="1400" u="none" cap="none" strike="noStrike">
                <a:solidFill>
                  <a:schemeClr val="lt1"/>
                </a:solidFill>
                <a:latin typeface="Arial"/>
                <a:ea typeface="Arial"/>
                <a:cs typeface="Arial"/>
                <a:sym typeface="Arial"/>
              </a:rPr>
              <a:t>Next steps: full processing into level-1B and Level-1C, open access to users.</a:t>
            </a:r>
            <a:endParaRPr/>
          </a:p>
        </p:txBody>
      </p:sp>
      <p:sp>
        <p:nvSpPr>
          <p:cNvPr id="291" name="Google Shape;291;p23"/>
          <p:cNvSpPr txBox="1"/>
          <p:nvPr/>
        </p:nvSpPr>
        <p:spPr>
          <a:xfrm>
            <a:off x="1437553" y="3291096"/>
            <a:ext cx="2607334" cy="480131"/>
          </a:xfrm>
          <a:prstGeom prst="rect">
            <a:avLst/>
          </a:prstGeom>
          <a:noFill/>
          <a:ln>
            <a:noFill/>
          </a:ln>
        </p:spPr>
        <p:txBody>
          <a:bodyPr anchorCtr="0" anchor="t" bIns="45700" lIns="91425" spcFirstLastPara="1" rIns="91425" wrap="square" tIns="45700">
            <a:spAutoFit/>
          </a:bodyPr>
          <a:lstStyle/>
          <a:p>
            <a:pPr indent="-285750" lvl="0" marL="285750" marR="0" rtl="0" algn="l">
              <a:lnSpc>
                <a:spcPct val="95000"/>
              </a:lnSpc>
              <a:spcBef>
                <a:spcPts val="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Number of products: 7684</a:t>
            </a:r>
            <a:endParaRPr/>
          </a:p>
          <a:p>
            <a:pPr indent="-285750" lvl="0" marL="285750"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Volume size: 464GB</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pic>
        <p:nvPicPr>
          <p:cNvPr id="296" name="Google Shape;296;p24"/>
          <p:cNvPicPr preferRelativeResize="0"/>
          <p:nvPr/>
        </p:nvPicPr>
        <p:blipFill rotWithShape="1">
          <a:blip r:embed="rId3">
            <a:alphaModFix/>
          </a:blip>
          <a:srcRect b="0" l="0" r="0" t="0"/>
          <a:stretch/>
        </p:blipFill>
        <p:spPr>
          <a:xfrm>
            <a:off x="3030441" y="2272073"/>
            <a:ext cx="1548246" cy="2125637"/>
          </a:xfrm>
          <a:prstGeom prst="rect">
            <a:avLst/>
          </a:prstGeom>
          <a:noFill/>
          <a:ln>
            <a:noFill/>
          </a:ln>
        </p:spPr>
      </p:pic>
      <p:sp>
        <p:nvSpPr>
          <p:cNvPr id="297" name="Google Shape;297;p24"/>
          <p:cNvSpPr txBox="1"/>
          <p:nvPr>
            <p:ph type="title"/>
          </p:nvPr>
        </p:nvSpPr>
        <p:spPr>
          <a:xfrm>
            <a:off x="214746" y="143322"/>
            <a:ext cx="6820960" cy="54657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400">
                <a:solidFill>
                  <a:schemeClr val="lt1"/>
                </a:solidFill>
              </a:rPr>
              <a:t>Central Africa (Kenya) - ASI/UniRoma</a:t>
            </a:r>
            <a:endParaRPr sz="2400">
              <a:solidFill>
                <a:schemeClr val="lt1"/>
              </a:solidFill>
            </a:endParaRPr>
          </a:p>
        </p:txBody>
      </p:sp>
      <p:sp>
        <p:nvSpPr>
          <p:cNvPr id="298" name="Google Shape;298;p24"/>
          <p:cNvSpPr/>
          <p:nvPr/>
        </p:nvSpPr>
        <p:spPr>
          <a:xfrm>
            <a:off x="873118" y="3571329"/>
            <a:ext cx="306099" cy="283532"/>
          </a:xfrm>
          <a:prstGeom prst="ellipse">
            <a:avLst/>
          </a:prstGeom>
          <a:noFill/>
          <a:ln cap="flat" cmpd="sng" w="9525">
            <a:solidFill>
              <a:srgbClr val="FFFF00"/>
            </a:solidFill>
            <a:prstDash val="dot"/>
            <a:round/>
            <a:headEnd len="sm" w="sm" type="none"/>
            <a:tailEnd len="sm" w="sm" type="none"/>
          </a:ln>
        </p:spPr>
        <p:txBody>
          <a:bodyPr anchorCtr="0" anchor="t" bIns="25700" lIns="51425" spcFirstLastPara="1" rIns="51425" wrap="square" tIns="2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pic>
        <p:nvPicPr>
          <p:cNvPr id="299" name="Google Shape;299;p24"/>
          <p:cNvPicPr preferRelativeResize="0"/>
          <p:nvPr/>
        </p:nvPicPr>
        <p:blipFill rotWithShape="1">
          <a:blip r:embed="rId4">
            <a:alphaModFix/>
          </a:blip>
          <a:srcRect b="0" l="0" r="0" t="0"/>
          <a:stretch/>
        </p:blipFill>
        <p:spPr>
          <a:xfrm>
            <a:off x="672498" y="1041128"/>
            <a:ext cx="1548246" cy="1742994"/>
          </a:xfrm>
          <a:prstGeom prst="rect">
            <a:avLst/>
          </a:prstGeom>
          <a:noFill/>
          <a:ln>
            <a:noFill/>
          </a:ln>
        </p:spPr>
      </p:pic>
      <p:cxnSp>
        <p:nvCxnSpPr>
          <p:cNvPr id="300" name="Google Shape;300;p24"/>
          <p:cNvCxnSpPr/>
          <p:nvPr/>
        </p:nvCxnSpPr>
        <p:spPr>
          <a:xfrm rot="10800000">
            <a:off x="1703709" y="1864134"/>
            <a:ext cx="770123" cy="0"/>
          </a:xfrm>
          <a:prstGeom prst="straightConnector1">
            <a:avLst/>
          </a:prstGeom>
          <a:solidFill>
            <a:schemeClr val="accent1"/>
          </a:solidFill>
          <a:ln cap="flat" cmpd="sng" w="76200">
            <a:solidFill>
              <a:srgbClr val="00B050"/>
            </a:solidFill>
            <a:prstDash val="solid"/>
            <a:round/>
            <a:headEnd len="sm" w="sm" type="none"/>
            <a:tailEnd len="med" w="med" type="triangle"/>
          </a:ln>
        </p:spPr>
      </p:cxnSp>
      <p:sp>
        <p:nvSpPr>
          <p:cNvPr id="301" name="Google Shape;301;p24"/>
          <p:cNvSpPr txBox="1"/>
          <p:nvPr/>
        </p:nvSpPr>
        <p:spPr>
          <a:xfrm>
            <a:off x="2511532" y="916250"/>
            <a:ext cx="6283036" cy="1261884"/>
          </a:xfrm>
          <a:prstGeom prst="rect">
            <a:avLst/>
          </a:prstGeom>
          <a:noFill/>
          <a:ln>
            <a:noFill/>
          </a:ln>
        </p:spPr>
        <p:txBody>
          <a:bodyPr anchorCtr="0" anchor="t" bIns="45700" lIns="91425" spcFirstLastPara="1" rIns="91425" wrap="square" tIns="45700">
            <a:spAutoFit/>
          </a:bodyPr>
          <a:lstStyle/>
          <a:p>
            <a:pPr indent="0" lvl="0" marL="0" marR="0" rtl="0" algn="l">
              <a:lnSpc>
                <a:spcPct val="95000"/>
              </a:lnSpc>
              <a:spcBef>
                <a:spcPts val="0"/>
              </a:spcBef>
              <a:spcAft>
                <a:spcPts val="0"/>
              </a:spcAft>
              <a:buNone/>
            </a:pPr>
            <a:r>
              <a:rPr b="0" i="0" lang="en-US" sz="1600" u="none" cap="none" strike="noStrike">
                <a:solidFill>
                  <a:srgbClr val="000000"/>
                </a:solidFill>
                <a:latin typeface="Arial"/>
                <a:ea typeface="Arial"/>
                <a:cs typeface="Arial"/>
                <a:sym typeface="Arial"/>
              </a:rPr>
              <a:t>Data acquired at the Malindi station in Kenya from </a:t>
            </a:r>
            <a:r>
              <a:rPr b="1" i="0" lang="en-US" sz="1600" u="none" cap="none" strike="noStrike">
                <a:solidFill>
                  <a:srgbClr val="92D050"/>
                </a:solidFill>
                <a:latin typeface="Arial"/>
                <a:ea typeface="Arial"/>
                <a:cs typeface="Arial"/>
                <a:sym typeface="Arial"/>
              </a:rPr>
              <a:t>2001</a:t>
            </a:r>
            <a:r>
              <a:rPr b="0" i="0" lang="en-US" sz="1600" u="none" cap="none" strike="noStrike">
                <a:solidFill>
                  <a:srgbClr val="000000"/>
                </a:solidFill>
                <a:latin typeface="Arial"/>
                <a:ea typeface="Arial"/>
                <a:cs typeface="Arial"/>
                <a:sym typeface="Arial"/>
              </a:rPr>
              <a:t> to </a:t>
            </a:r>
            <a:r>
              <a:rPr b="1" i="0" lang="en-US" sz="1600" u="none" cap="none" strike="noStrike">
                <a:solidFill>
                  <a:srgbClr val="92D050"/>
                </a:solidFill>
                <a:latin typeface="Arial"/>
                <a:ea typeface="Arial"/>
                <a:cs typeface="Arial"/>
                <a:sym typeface="Arial"/>
              </a:rPr>
              <a:t>2009</a:t>
            </a:r>
            <a:r>
              <a:rPr b="0" i="0" lang="en-US" sz="1600" u="none" cap="none" strike="noStrike">
                <a:solidFill>
                  <a:srgbClr val="000000"/>
                </a:solidFill>
                <a:latin typeface="Arial"/>
                <a:ea typeface="Arial"/>
                <a:cs typeface="Arial"/>
                <a:sym typeface="Arial"/>
              </a:rPr>
              <a:t> and stored on </a:t>
            </a:r>
            <a:r>
              <a:rPr b="1" i="0" lang="en-US" sz="1600" u="none" cap="none" strike="noStrike">
                <a:solidFill>
                  <a:srgbClr val="92D050"/>
                </a:solidFill>
                <a:latin typeface="Arial"/>
                <a:ea typeface="Arial"/>
                <a:cs typeface="Arial"/>
                <a:sym typeface="Arial"/>
              </a:rPr>
              <a:t>44</a:t>
            </a:r>
            <a:r>
              <a:rPr b="0" i="0" lang="en-US" sz="1600" u="none" cap="none" strike="noStrike">
                <a:solidFill>
                  <a:srgbClr val="000000"/>
                </a:solidFill>
                <a:latin typeface="Arial"/>
                <a:ea typeface="Arial"/>
                <a:cs typeface="Arial"/>
                <a:sym typeface="Arial"/>
              </a:rPr>
              <a:t> </a:t>
            </a:r>
            <a:r>
              <a:rPr b="1" i="0" lang="en-US" sz="1600" u="none" cap="none" strike="noStrike">
                <a:solidFill>
                  <a:srgbClr val="92D050"/>
                </a:solidFill>
                <a:latin typeface="Arial"/>
                <a:ea typeface="Arial"/>
                <a:cs typeface="Arial"/>
                <a:sym typeface="Arial"/>
              </a:rPr>
              <a:t>DLT</a:t>
            </a:r>
            <a:r>
              <a:rPr b="0" i="0" lang="en-US" sz="1600" u="none" cap="none" strike="noStrike">
                <a:solidFill>
                  <a:srgbClr val="000000"/>
                </a:solidFill>
                <a:latin typeface="Arial"/>
                <a:ea typeface="Arial"/>
                <a:cs typeface="Arial"/>
                <a:sym typeface="Arial"/>
              </a:rPr>
              <a:t> tapes. </a:t>
            </a:r>
            <a:endParaRPr/>
          </a:p>
          <a:p>
            <a:pPr indent="0" lvl="0" marL="0" marR="0" rtl="0" algn="l">
              <a:lnSpc>
                <a:spcPct val="95000"/>
              </a:lnSpc>
              <a:spcBef>
                <a:spcPts val="0"/>
              </a:spcBef>
              <a:spcAft>
                <a:spcPts val="0"/>
              </a:spcAft>
              <a:buNone/>
            </a:pPr>
            <a:r>
              <a:t/>
            </a:r>
            <a:endParaRPr b="0" i="0" sz="1600" u="none" cap="none" strike="noStrike">
              <a:solidFill>
                <a:srgbClr val="000000"/>
              </a:solidFill>
              <a:latin typeface="Arial"/>
              <a:ea typeface="Arial"/>
              <a:cs typeface="Arial"/>
              <a:sym typeface="Arial"/>
            </a:endParaRPr>
          </a:p>
          <a:p>
            <a:pPr indent="-214313" lvl="0" marL="214313" marR="0" rtl="0" algn="l">
              <a:lnSpc>
                <a:spcPct val="95000"/>
              </a:lnSpc>
              <a:spcBef>
                <a:spcPts val="0"/>
              </a:spcBef>
              <a:spcAft>
                <a:spcPts val="0"/>
              </a:spcAft>
              <a:buClr>
                <a:srgbClr val="000000"/>
              </a:buClr>
              <a:buSzPts val="1360"/>
              <a:buFont typeface="Arial"/>
              <a:buChar char="•"/>
            </a:pPr>
            <a:r>
              <a:rPr b="1" i="0" lang="en-US" sz="1600" u="none" cap="none" strike="noStrike">
                <a:solidFill>
                  <a:srgbClr val="92D050"/>
                </a:solidFill>
                <a:latin typeface="Arial"/>
                <a:ea typeface="Arial"/>
                <a:cs typeface="Arial"/>
                <a:sym typeface="Arial"/>
              </a:rPr>
              <a:t>8452 products </a:t>
            </a:r>
            <a:r>
              <a:rPr b="0" i="0" lang="en-US" sz="1600" u="none" cap="none" strike="noStrike">
                <a:solidFill>
                  <a:srgbClr val="000000"/>
                </a:solidFill>
                <a:latin typeface="Arial"/>
                <a:ea typeface="Arial"/>
                <a:cs typeface="Arial"/>
                <a:sym typeface="Arial"/>
              </a:rPr>
              <a:t>in L1B sharp format.</a:t>
            </a:r>
            <a:endParaRPr/>
          </a:p>
          <a:p>
            <a:pPr indent="-214313" lvl="0" marL="214313" marR="0" rtl="0" algn="l">
              <a:lnSpc>
                <a:spcPct val="95000"/>
              </a:lnSpc>
              <a:spcBef>
                <a:spcPts val="0"/>
              </a:spcBef>
              <a:spcAft>
                <a:spcPts val="0"/>
              </a:spcAft>
              <a:buClr>
                <a:srgbClr val="000000"/>
              </a:buClr>
              <a:buSzPts val="1360"/>
              <a:buFont typeface="Arial"/>
              <a:buChar char="•"/>
            </a:pPr>
            <a:r>
              <a:rPr b="0" i="0" lang="en-US" sz="1600" u="none" cap="none" strike="noStrike">
                <a:solidFill>
                  <a:srgbClr val="000000"/>
                </a:solidFill>
                <a:latin typeface="Arial"/>
                <a:ea typeface="Arial"/>
                <a:cs typeface="Arial"/>
                <a:sym typeface="Arial"/>
              </a:rPr>
              <a:t>Volume:  </a:t>
            </a:r>
            <a:r>
              <a:rPr b="1" i="0" lang="en-US" sz="1600" u="none" cap="none" strike="noStrike">
                <a:solidFill>
                  <a:srgbClr val="92D050"/>
                </a:solidFill>
                <a:latin typeface="Arial"/>
                <a:ea typeface="Arial"/>
                <a:cs typeface="Arial"/>
                <a:sym typeface="Arial"/>
              </a:rPr>
              <a:t>614 GB</a:t>
            </a:r>
            <a:endParaRPr/>
          </a:p>
        </p:txBody>
      </p:sp>
      <p:sp>
        <p:nvSpPr>
          <p:cNvPr id="302" name="Google Shape;302;p24"/>
          <p:cNvSpPr txBox="1"/>
          <p:nvPr/>
        </p:nvSpPr>
        <p:spPr>
          <a:xfrm>
            <a:off x="5572370" y="2559995"/>
            <a:ext cx="2734202" cy="1363450"/>
          </a:xfrm>
          <a:prstGeom prst="rect">
            <a:avLst/>
          </a:prstGeom>
          <a:solidFill>
            <a:srgbClr val="052AC7"/>
          </a:solidFill>
          <a:ln>
            <a:noFill/>
          </a:ln>
        </p:spPr>
        <p:txBody>
          <a:bodyPr anchorCtr="0" anchor="t" bIns="45700" lIns="91425" spcFirstLastPara="1" rIns="91425" wrap="square" tIns="45700">
            <a:spAutoFit/>
          </a:bodyPr>
          <a:lstStyle/>
          <a:p>
            <a:pPr indent="-214313" lvl="0" marL="214313" marR="0" rtl="0" algn="l">
              <a:lnSpc>
                <a:spcPct val="95000"/>
              </a:lnSpc>
              <a:spcBef>
                <a:spcPts val="0"/>
              </a:spcBef>
              <a:spcAft>
                <a:spcPts val="0"/>
              </a:spcAft>
              <a:buClr>
                <a:schemeClr val="lt1"/>
              </a:buClr>
              <a:buSzPts val="1190"/>
              <a:buFont typeface="Arial"/>
              <a:buChar char="•"/>
            </a:pPr>
            <a:r>
              <a:rPr b="0" i="0" lang="en-US" sz="1400" u="none" cap="none" strike="noStrike">
                <a:solidFill>
                  <a:schemeClr val="lt1"/>
                </a:solidFill>
                <a:latin typeface="Arial"/>
                <a:ea typeface="Arial"/>
                <a:cs typeface="Arial"/>
                <a:sym typeface="Arial"/>
              </a:rPr>
              <a:t>ESA transcribed the DLTs content successfully. </a:t>
            </a:r>
            <a:endParaRPr/>
          </a:p>
          <a:p>
            <a:pPr indent="-214313" lvl="0" marL="214313" marR="0" rtl="0" algn="l">
              <a:lnSpc>
                <a:spcPct val="95000"/>
              </a:lnSpc>
              <a:spcBef>
                <a:spcPts val="280"/>
              </a:spcBef>
              <a:spcAft>
                <a:spcPts val="0"/>
              </a:spcAft>
              <a:buClr>
                <a:schemeClr val="lt1"/>
              </a:buClr>
              <a:buSzPts val="1190"/>
              <a:buFont typeface="Arial"/>
              <a:buChar char="•"/>
            </a:pPr>
            <a:r>
              <a:rPr b="0" i="0" lang="en-US" sz="1400" u="none" cap="none" strike="noStrike">
                <a:solidFill>
                  <a:schemeClr val="lt1"/>
                </a:solidFill>
                <a:latin typeface="Arial"/>
                <a:ea typeface="Arial"/>
                <a:cs typeface="Arial"/>
                <a:sym typeface="Arial"/>
              </a:rPr>
              <a:t>Next steps: complete transfer, full processing into level-1B and Level-1C, open access to users.</a:t>
            </a:r>
            <a:endParaRPr/>
          </a:p>
        </p:txBody>
      </p:sp>
      <p:sp>
        <p:nvSpPr>
          <p:cNvPr id="303" name="Google Shape;303;p24"/>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25"/>
          <p:cNvSpPr txBox="1"/>
          <p:nvPr>
            <p:ph type="title"/>
          </p:nvPr>
        </p:nvSpPr>
        <p:spPr>
          <a:xfrm>
            <a:off x="207907" y="180212"/>
            <a:ext cx="3942577"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400">
                <a:solidFill>
                  <a:schemeClr val="lt1"/>
                </a:solidFill>
              </a:rPr>
              <a:t>China – CMA/NSMC</a:t>
            </a:r>
            <a:endParaRPr sz="1800">
              <a:solidFill>
                <a:schemeClr val="lt1"/>
              </a:solidFill>
            </a:endParaRPr>
          </a:p>
        </p:txBody>
      </p:sp>
      <p:pic>
        <p:nvPicPr>
          <p:cNvPr id="309" name="Google Shape;309;p25"/>
          <p:cNvPicPr preferRelativeResize="0"/>
          <p:nvPr/>
        </p:nvPicPr>
        <p:blipFill rotWithShape="1">
          <a:blip r:embed="rId3">
            <a:alphaModFix/>
          </a:blip>
          <a:srcRect b="0" l="0" r="0" t="0"/>
          <a:stretch/>
        </p:blipFill>
        <p:spPr>
          <a:xfrm>
            <a:off x="187720" y="1490239"/>
            <a:ext cx="4507757" cy="665453"/>
          </a:xfrm>
          <a:prstGeom prst="rect">
            <a:avLst/>
          </a:prstGeom>
          <a:noFill/>
          <a:ln>
            <a:noFill/>
          </a:ln>
        </p:spPr>
      </p:pic>
      <p:sp>
        <p:nvSpPr>
          <p:cNvPr id="310" name="Google Shape;310;p25"/>
          <p:cNvSpPr txBox="1"/>
          <p:nvPr/>
        </p:nvSpPr>
        <p:spPr>
          <a:xfrm>
            <a:off x="4346232" y="1498753"/>
            <a:ext cx="3586985"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http://satellite.nsmc.org.cn/PortalSite/Data/Satellite.aspx</a:t>
            </a:r>
            <a:endParaRPr/>
          </a:p>
        </p:txBody>
      </p:sp>
      <p:pic>
        <p:nvPicPr>
          <p:cNvPr id="311" name="Google Shape;311;p25"/>
          <p:cNvPicPr preferRelativeResize="0"/>
          <p:nvPr/>
        </p:nvPicPr>
        <p:blipFill rotWithShape="1">
          <a:blip r:embed="rId4">
            <a:alphaModFix/>
          </a:blip>
          <a:srcRect b="0" l="0" r="0" t="0"/>
          <a:stretch/>
        </p:blipFill>
        <p:spPr>
          <a:xfrm>
            <a:off x="2278615" y="1782992"/>
            <a:ext cx="4393810" cy="1385600"/>
          </a:xfrm>
          <a:prstGeom prst="rect">
            <a:avLst/>
          </a:prstGeom>
          <a:noFill/>
          <a:ln>
            <a:noFill/>
          </a:ln>
        </p:spPr>
      </p:pic>
      <p:grpSp>
        <p:nvGrpSpPr>
          <p:cNvPr id="312" name="Google Shape;312;p25"/>
          <p:cNvGrpSpPr/>
          <p:nvPr/>
        </p:nvGrpSpPr>
        <p:grpSpPr>
          <a:xfrm>
            <a:off x="539985" y="3090227"/>
            <a:ext cx="4745861" cy="1528572"/>
            <a:chOff x="797253" y="4451828"/>
            <a:chExt cx="6600233" cy="2282812"/>
          </a:xfrm>
        </p:grpSpPr>
        <p:pic>
          <p:nvPicPr>
            <p:cNvPr id="313" name="Google Shape;313;p25"/>
            <p:cNvPicPr preferRelativeResize="0"/>
            <p:nvPr/>
          </p:nvPicPr>
          <p:blipFill rotWithShape="1">
            <a:blip r:embed="rId5">
              <a:alphaModFix/>
            </a:blip>
            <a:srcRect b="0" l="0" r="0" t="0"/>
            <a:stretch/>
          </p:blipFill>
          <p:spPr>
            <a:xfrm>
              <a:off x="821168" y="4451828"/>
              <a:ext cx="6552405" cy="744747"/>
            </a:xfrm>
            <a:prstGeom prst="rect">
              <a:avLst/>
            </a:prstGeom>
            <a:noFill/>
            <a:ln>
              <a:noFill/>
            </a:ln>
          </p:spPr>
        </p:pic>
        <p:pic>
          <p:nvPicPr>
            <p:cNvPr id="314" name="Google Shape;314;p25"/>
            <p:cNvPicPr preferRelativeResize="0"/>
            <p:nvPr/>
          </p:nvPicPr>
          <p:blipFill rotWithShape="1">
            <a:blip r:embed="rId6">
              <a:alphaModFix/>
            </a:blip>
            <a:srcRect b="0" l="0" r="0" t="0"/>
            <a:stretch/>
          </p:blipFill>
          <p:spPr>
            <a:xfrm>
              <a:off x="797253" y="5272476"/>
              <a:ext cx="6600233" cy="778910"/>
            </a:xfrm>
            <a:prstGeom prst="rect">
              <a:avLst/>
            </a:prstGeom>
            <a:noFill/>
            <a:ln>
              <a:noFill/>
            </a:ln>
          </p:spPr>
        </p:pic>
        <p:pic>
          <p:nvPicPr>
            <p:cNvPr id="315" name="Google Shape;315;p25"/>
            <p:cNvPicPr preferRelativeResize="0"/>
            <p:nvPr/>
          </p:nvPicPr>
          <p:blipFill rotWithShape="1">
            <a:blip r:embed="rId7">
              <a:alphaModFix/>
            </a:blip>
            <a:srcRect b="0" l="0" r="0" t="0"/>
            <a:stretch/>
          </p:blipFill>
          <p:spPr>
            <a:xfrm>
              <a:off x="797253" y="6051386"/>
              <a:ext cx="6586568" cy="683254"/>
            </a:xfrm>
            <a:prstGeom prst="rect">
              <a:avLst/>
            </a:prstGeom>
            <a:noFill/>
            <a:ln>
              <a:noFill/>
            </a:ln>
          </p:spPr>
        </p:pic>
      </p:grpSp>
      <p:sp>
        <p:nvSpPr>
          <p:cNvPr id="316" name="Google Shape;316;p25"/>
          <p:cNvSpPr txBox="1"/>
          <p:nvPr/>
        </p:nvSpPr>
        <p:spPr>
          <a:xfrm>
            <a:off x="491304" y="4596634"/>
            <a:ext cx="2234616"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050" u="none" cap="none" strike="noStrike">
                <a:solidFill>
                  <a:srgbClr val="00B050"/>
                </a:solidFill>
                <a:latin typeface="Arial"/>
                <a:ea typeface="Arial"/>
                <a:cs typeface="Arial"/>
                <a:sym typeface="Arial"/>
              </a:rPr>
              <a:t>NO-15 AVHRR data not found</a:t>
            </a:r>
            <a:endParaRPr/>
          </a:p>
        </p:txBody>
      </p:sp>
      <p:sp>
        <p:nvSpPr>
          <p:cNvPr id="317" name="Google Shape;317;p25"/>
          <p:cNvSpPr/>
          <p:nvPr/>
        </p:nvSpPr>
        <p:spPr>
          <a:xfrm>
            <a:off x="2225943" y="1754379"/>
            <a:ext cx="1512692" cy="255302"/>
          </a:xfrm>
          <a:prstGeom prst="ellipse">
            <a:avLst/>
          </a:prstGeom>
          <a:noFill/>
          <a:ln cap="flat" cmpd="sng" w="25400">
            <a:solidFill>
              <a:schemeClr val="accen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25" u="none" cap="none" strike="noStrike">
              <a:solidFill>
                <a:srgbClr val="000000"/>
              </a:solidFill>
              <a:latin typeface="Tahoma"/>
              <a:ea typeface="Tahoma"/>
              <a:cs typeface="Tahoma"/>
              <a:sym typeface="Tahoma"/>
            </a:endParaRPr>
          </a:p>
        </p:txBody>
      </p:sp>
      <p:sp>
        <p:nvSpPr>
          <p:cNvPr id="318" name="Google Shape;318;p25"/>
          <p:cNvSpPr/>
          <p:nvPr/>
        </p:nvSpPr>
        <p:spPr>
          <a:xfrm>
            <a:off x="4276767" y="2580607"/>
            <a:ext cx="1844810" cy="473596"/>
          </a:xfrm>
          <a:prstGeom prst="ellipse">
            <a:avLst/>
          </a:prstGeom>
          <a:noFill/>
          <a:ln cap="flat" cmpd="sng" w="25400">
            <a:solidFill>
              <a:schemeClr val="accent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rPr b="0" i="0" lang="en-US" sz="1125" u="none" cap="none" strike="noStrike">
                <a:solidFill>
                  <a:srgbClr val="000000"/>
                </a:solidFill>
                <a:latin typeface="Tahoma"/>
                <a:ea typeface="Tahoma"/>
                <a:cs typeface="Tahoma"/>
                <a:sym typeface="Tahoma"/>
              </a:rPr>
              <a:t> </a:t>
            </a:r>
            <a:endParaRPr/>
          </a:p>
        </p:txBody>
      </p:sp>
      <p:sp>
        <p:nvSpPr>
          <p:cNvPr id="319" name="Google Shape;319;p25"/>
          <p:cNvSpPr/>
          <p:nvPr/>
        </p:nvSpPr>
        <p:spPr>
          <a:xfrm rot="3241024">
            <a:off x="1285135" y="1863671"/>
            <a:ext cx="664369" cy="1508451"/>
          </a:xfrm>
          <a:prstGeom prst="downArrow">
            <a:avLst>
              <a:gd fmla="val 50000" name="adj1"/>
              <a:gd fmla="val 50000" name="adj2"/>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None/>
            </a:pPr>
            <a:r>
              <a:t/>
            </a:r>
            <a:endParaRPr b="0" i="0" sz="1125" u="none" cap="none" strike="noStrike">
              <a:solidFill>
                <a:srgbClr val="000000"/>
              </a:solidFill>
              <a:latin typeface="Tahoma"/>
              <a:ea typeface="Tahoma"/>
              <a:cs typeface="Tahoma"/>
              <a:sym typeface="Tahoma"/>
            </a:endParaRPr>
          </a:p>
        </p:txBody>
      </p:sp>
      <p:sp>
        <p:nvSpPr>
          <p:cNvPr id="320" name="Google Shape;320;p25"/>
          <p:cNvSpPr txBox="1"/>
          <p:nvPr/>
        </p:nvSpPr>
        <p:spPr>
          <a:xfrm>
            <a:off x="6881567" y="2555968"/>
            <a:ext cx="2083323" cy="1772793"/>
          </a:xfrm>
          <a:prstGeom prst="rect">
            <a:avLst/>
          </a:prstGeom>
          <a:solidFill>
            <a:srgbClr val="052AC7"/>
          </a:solidFill>
          <a:ln>
            <a:noFill/>
          </a:ln>
        </p:spPr>
        <p:txBody>
          <a:bodyPr anchorCtr="0" anchor="t" bIns="45700" lIns="91425" spcFirstLastPara="1" rIns="91425" wrap="square" tIns="45700">
            <a:spAutoFit/>
          </a:bodyPr>
          <a:lstStyle/>
          <a:p>
            <a:pPr indent="-285750" lvl="0" marL="285750" marR="0" rtl="0" algn="just">
              <a:lnSpc>
                <a:spcPct val="95000"/>
              </a:lnSpc>
              <a:spcBef>
                <a:spcPts val="0"/>
              </a:spcBef>
              <a:spcAft>
                <a:spcPts val="0"/>
              </a:spcAft>
              <a:buClr>
                <a:schemeClr val="lt1"/>
              </a:buClr>
              <a:buSzPts val="1190"/>
              <a:buFont typeface="Arial"/>
              <a:buChar char="•"/>
            </a:pPr>
            <a:r>
              <a:rPr b="0" i="0" lang="en-US" sz="1400" u="none" cap="none" strike="noStrike">
                <a:solidFill>
                  <a:schemeClr val="lt1"/>
                </a:solidFill>
                <a:latin typeface="Arial"/>
                <a:ea typeface="Arial"/>
                <a:cs typeface="Arial"/>
                <a:sym typeface="Arial"/>
              </a:rPr>
              <a:t>Sent request for accessing the data download data area.</a:t>
            </a:r>
            <a:endParaRPr/>
          </a:p>
          <a:p>
            <a:pPr indent="-285750" lvl="0" marL="285750" marR="0" rtl="0" algn="just">
              <a:lnSpc>
                <a:spcPct val="95000"/>
              </a:lnSpc>
              <a:spcBef>
                <a:spcPts val="280"/>
              </a:spcBef>
              <a:spcAft>
                <a:spcPts val="0"/>
              </a:spcAft>
              <a:buClr>
                <a:schemeClr val="lt1"/>
              </a:buClr>
              <a:buSzPts val="1190"/>
              <a:buFont typeface="Arial"/>
              <a:buChar char="•"/>
            </a:pPr>
            <a:r>
              <a:rPr b="0" i="0" lang="en-US" sz="1400" u="none" cap="none" strike="noStrike">
                <a:solidFill>
                  <a:schemeClr val="lt1"/>
                </a:solidFill>
                <a:latin typeface="Arial"/>
                <a:ea typeface="Arial"/>
                <a:cs typeface="Arial"/>
                <a:sym typeface="Arial"/>
              </a:rPr>
              <a:t>Next Steps: CMA will be contacted and invited to make a presentation at WGISS-59. </a:t>
            </a:r>
            <a:endParaRPr/>
          </a:p>
        </p:txBody>
      </p:sp>
      <p:sp>
        <p:nvSpPr>
          <p:cNvPr id="321" name="Google Shape;321;p25"/>
          <p:cNvSpPr txBox="1"/>
          <p:nvPr/>
        </p:nvSpPr>
        <p:spPr>
          <a:xfrm>
            <a:off x="98612" y="824406"/>
            <a:ext cx="8928847" cy="523220"/>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AVHRR-receiving stations for global 1km land product (coordinated by USGS): Beijing, Urumqi, Guanzhou </a:t>
            </a:r>
            <a:endParaRPr/>
          </a:p>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AVHRR 1-km data covering Himalaya-Hindukush of the period 1981 – 1992 would be of exceptional value</a:t>
            </a:r>
            <a:endParaRPr/>
          </a:p>
        </p:txBody>
      </p:sp>
      <p:pic>
        <p:nvPicPr>
          <p:cNvPr id="322" name="Google Shape;322;p25"/>
          <p:cNvPicPr preferRelativeResize="0"/>
          <p:nvPr/>
        </p:nvPicPr>
        <p:blipFill rotWithShape="1">
          <a:blip r:embed="rId8">
            <a:alphaModFix/>
          </a:blip>
          <a:srcRect b="0" l="0" r="0" t="0"/>
          <a:stretch/>
        </p:blipFill>
        <p:spPr>
          <a:xfrm>
            <a:off x="5162249" y="3673522"/>
            <a:ext cx="1604714" cy="105478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26"/>
          <p:cNvSpPr txBox="1"/>
          <p:nvPr>
            <p:ph type="title"/>
          </p:nvPr>
        </p:nvSpPr>
        <p:spPr>
          <a:xfrm>
            <a:off x="0" y="95274"/>
            <a:ext cx="3942577"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400">
                <a:solidFill>
                  <a:schemeClr val="lt1"/>
                </a:solidFill>
              </a:rPr>
              <a:t>India - ISRO</a:t>
            </a:r>
            <a:endParaRPr sz="1800">
              <a:solidFill>
                <a:schemeClr val="lt1"/>
              </a:solidFill>
            </a:endParaRPr>
          </a:p>
        </p:txBody>
      </p:sp>
      <p:pic>
        <p:nvPicPr>
          <p:cNvPr id="328" name="Google Shape;328;p26"/>
          <p:cNvPicPr preferRelativeResize="0"/>
          <p:nvPr/>
        </p:nvPicPr>
        <p:blipFill rotWithShape="1">
          <a:blip r:embed="rId3">
            <a:alphaModFix/>
          </a:blip>
          <a:srcRect b="0" l="0" r="0" t="0"/>
          <a:stretch/>
        </p:blipFill>
        <p:spPr>
          <a:xfrm>
            <a:off x="416620" y="1648631"/>
            <a:ext cx="2839456" cy="2672135"/>
          </a:xfrm>
          <a:prstGeom prst="rect">
            <a:avLst/>
          </a:prstGeom>
          <a:noFill/>
          <a:ln>
            <a:noFill/>
          </a:ln>
        </p:spPr>
      </p:pic>
      <p:sp>
        <p:nvSpPr>
          <p:cNvPr id="329" name="Google Shape;329;p26"/>
          <p:cNvSpPr txBox="1"/>
          <p:nvPr/>
        </p:nvSpPr>
        <p:spPr>
          <a:xfrm>
            <a:off x="365775" y="872826"/>
            <a:ext cx="4168489" cy="30008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350" u="sng" cap="none" strike="noStrike">
                <a:solidFill>
                  <a:srgbClr val="467886"/>
                </a:solidFill>
                <a:latin typeface="Arial"/>
                <a:ea typeface="Arial"/>
                <a:cs typeface="Arial"/>
                <a:sym typeface="Arial"/>
                <a:hlinkClick r:id="rId4">
                  <a:extLst>
                    <a:ext uri="{A12FA001-AC4F-418D-AE19-62706E023703}">
                      <ahyp:hlinkClr val="tx"/>
                    </a:ext>
                  </a:extLst>
                </a:hlinkClick>
              </a:rPr>
              <a:t>https://bhoonidhi.nrsc.gov.in/bhoonidhi/index.html</a:t>
            </a:r>
            <a:endParaRPr b="0" i="0" sz="1050" u="none" cap="none" strike="noStrike">
              <a:solidFill>
                <a:srgbClr val="000000"/>
              </a:solidFill>
              <a:latin typeface="Arial"/>
              <a:ea typeface="Arial"/>
              <a:cs typeface="Arial"/>
              <a:sym typeface="Arial"/>
            </a:endParaRPr>
          </a:p>
        </p:txBody>
      </p:sp>
      <p:pic>
        <p:nvPicPr>
          <p:cNvPr id="330" name="Google Shape;330;p26"/>
          <p:cNvPicPr preferRelativeResize="0"/>
          <p:nvPr/>
        </p:nvPicPr>
        <p:blipFill rotWithShape="1">
          <a:blip r:embed="rId5">
            <a:alphaModFix/>
          </a:blip>
          <a:srcRect b="0" l="0" r="0" t="0"/>
          <a:stretch/>
        </p:blipFill>
        <p:spPr>
          <a:xfrm>
            <a:off x="3291320" y="1648630"/>
            <a:ext cx="3158569" cy="1207463"/>
          </a:xfrm>
          <a:prstGeom prst="rect">
            <a:avLst/>
          </a:prstGeom>
          <a:noFill/>
          <a:ln>
            <a:noFill/>
          </a:ln>
        </p:spPr>
      </p:pic>
      <p:pic>
        <p:nvPicPr>
          <p:cNvPr id="331" name="Google Shape;331;p26"/>
          <p:cNvPicPr preferRelativeResize="0"/>
          <p:nvPr/>
        </p:nvPicPr>
        <p:blipFill rotWithShape="1">
          <a:blip r:embed="rId6">
            <a:alphaModFix/>
          </a:blip>
          <a:srcRect b="0" l="0" r="0" t="0"/>
          <a:stretch/>
        </p:blipFill>
        <p:spPr>
          <a:xfrm>
            <a:off x="433211" y="1158343"/>
            <a:ext cx="6639763" cy="454568"/>
          </a:xfrm>
          <a:prstGeom prst="rect">
            <a:avLst/>
          </a:prstGeom>
          <a:noFill/>
          <a:ln>
            <a:noFill/>
          </a:ln>
        </p:spPr>
      </p:pic>
      <p:pic>
        <p:nvPicPr>
          <p:cNvPr id="332" name="Google Shape;332;p26"/>
          <p:cNvPicPr preferRelativeResize="0"/>
          <p:nvPr/>
        </p:nvPicPr>
        <p:blipFill rotWithShape="1">
          <a:blip r:embed="rId7">
            <a:alphaModFix/>
          </a:blip>
          <a:srcRect b="0" l="0" r="0" t="0"/>
          <a:stretch/>
        </p:blipFill>
        <p:spPr>
          <a:xfrm>
            <a:off x="3291941" y="3219776"/>
            <a:ext cx="1725295" cy="1100990"/>
          </a:xfrm>
          <a:prstGeom prst="rect">
            <a:avLst/>
          </a:prstGeom>
          <a:noFill/>
          <a:ln>
            <a:noFill/>
          </a:ln>
        </p:spPr>
      </p:pic>
      <p:sp>
        <p:nvSpPr>
          <p:cNvPr id="333" name="Google Shape;333;p26"/>
          <p:cNvSpPr txBox="1"/>
          <p:nvPr/>
        </p:nvSpPr>
        <p:spPr>
          <a:xfrm>
            <a:off x="416620" y="4342319"/>
            <a:ext cx="6277346" cy="4154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050" u="sng" cap="none" strike="noStrike">
                <a:solidFill>
                  <a:srgbClr val="00B050"/>
                </a:solidFill>
                <a:latin typeface="Arial"/>
                <a:ea typeface="Arial"/>
                <a:cs typeface="Arial"/>
                <a:sym typeface="Arial"/>
              </a:rPr>
              <a:t>NOAA products are </a:t>
            </a:r>
            <a:r>
              <a:rPr b="1" i="1" lang="en-US" sz="1050" u="sng" cap="none" strike="noStrike">
                <a:solidFill>
                  <a:srgbClr val="00B050"/>
                </a:solidFill>
                <a:latin typeface="Arial"/>
                <a:ea typeface="Arial"/>
                <a:cs typeface="Arial"/>
                <a:sym typeface="Arial"/>
              </a:rPr>
              <a:t>open-data</a:t>
            </a:r>
            <a:r>
              <a:rPr b="1" i="0" lang="en-US" sz="1050" u="sng" cap="none" strike="noStrike">
                <a:solidFill>
                  <a:srgbClr val="00B050"/>
                </a:solidFill>
                <a:latin typeface="Arial"/>
                <a:ea typeface="Arial"/>
                <a:cs typeface="Arial"/>
                <a:sym typeface="Arial"/>
              </a:rPr>
              <a:t> and, after user registration, the products are downloadable.</a:t>
            </a:r>
            <a:endParaRPr/>
          </a:p>
          <a:p>
            <a:pPr indent="0" lvl="0" marL="0" marR="0" rtl="0" algn="l">
              <a:lnSpc>
                <a:spcPct val="100000"/>
              </a:lnSpc>
              <a:spcBef>
                <a:spcPts val="0"/>
              </a:spcBef>
              <a:spcAft>
                <a:spcPts val="0"/>
              </a:spcAft>
              <a:buNone/>
            </a:pPr>
            <a:r>
              <a:rPr b="1" i="0" lang="en-US" sz="1050" u="sng" cap="none" strike="noStrike">
                <a:solidFill>
                  <a:srgbClr val="00B050"/>
                </a:solidFill>
                <a:latin typeface="Arial"/>
                <a:ea typeface="Arial"/>
                <a:cs typeface="Arial"/>
                <a:sym typeface="Arial"/>
              </a:rPr>
              <a:t>No products number or volume can be extracted from the web site. </a:t>
            </a:r>
            <a:endParaRPr b="1" i="0" sz="1050" u="none" cap="none" strike="noStrike">
              <a:solidFill>
                <a:srgbClr val="00B050"/>
              </a:solidFill>
              <a:latin typeface="Arial"/>
              <a:ea typeface="Arial"/>
              <a:cs typeface="Arial"/>
              <a:sym typeface="Arial"/>
            </a:endParaRPr>
          </a:p>
        </p:txBody>
      </p:sp>
      <p:pic>
        <p:nvPicPr>
          <p:cNvPr id="334" name="Google Shape;334;p26"/>
          <p:cNvPicPr preferRelativeResize="0"/>
          <p:nvPr/>
        </p:nvPicPr>
        <p:blipFill rotWithShape="1">
          <a:blip r:embed="rId8">
            <a:alphaModFix/>
          </a:blip>
          <a:srcRect b="0" l="0" r="0" t="0"/>
          <a:stretch/>
        </p:blipFill>
        <p:spPr>
          <a:xfrm>
            <a:off x="5026660" y="3219775"/>
            <a:ext cx="2078559" cy="979449"/>
          </a:xfrm>
          <a:prstGeom prst="rect">
            <a:avLst/>
          </a:prstGeom>
          <a:noFill/>
          <a:ln>
            <a:noFill/>
          </a:ln>
        </p:spPr>
      </p:pic>
      <p:sp>
        <p:nvSpPr>
          <p:cNvPr id="335" name="Google Shape;335;p26"/>
          <p:cNvSpPr txBox="1"/>
          <p:nvPr/>
        </p:nvSpPr>
        <p:spPr>
          <a:xfrm>
            <a:off x="3282976" y="2936575"/>
            <a:ext cx="3813278" cy="288541"/>
          </a:xfrm>
          <a:prstGeom prst="rect">
            <a:avLst/>
          </a:prstGeom>
          <a:solidFill>
            <a:srgbClr val="666666"/>
          </a:solidFill>
          <a:ln>
            <a:noFill/>
          </a:ln>
        </p:spPr>
        <p:txBody>
          <a:bodyPr anchorCtr="0" anchor="t" bIns="34275" lIns="68575" spcFirstLastPara="1" rIns="68575" wrap="square" tIns="34275">
            <a:spAutoFit/>
          </a:bodyPr>
          <a:lstStyle/>
          <a:p>
            <a:pPr indent="0" lvl="0" marL="0" marR="0" rtl="0" algn="ctr">
              <a:lnSpc>
                <a:spcPct val="95000"/>
              </a:lnSpc>
              <a:spcBef>
                <a:spcPts val="0"/>
              </a:spcBef>
              <a:spcAft>
                <a:spcPts val="0"/>
              </a:spcAft>
              <a:buClr>
                <a:schemeClr val="lt1"/>
              </a:buClr>
              <a:buSzPts val="1275"/>
              <a:buFont typeface="Arial"/>
              <a:buNone/>
            </a:pPr>
            <a:r>
              <a:rPr b="0" i="0" lang="en-US" sz="1500" u="none" cap="none" strike="noStrike">
                <a:solidFill>
                  <a:schemeClr val="lt1"/>
                </a:solidFill>
                <a:latin typeface="Arial"/>
                <a:ea typeface="Arial"/>
                <a:cs typeface="Arial"/>
                <a:sym typeface="Arial"/>
              </a:rPr>
              <a:t>Example over Hymalaya region </a:t>
            </a:r>
            <a:endParaRPr/>
          </a:p>
        </p:txBody>
      </p:sp>
      <p:sp>
        <p:nvSpPr>
          <p:cNvPr id="336" name="Google Shape;336;p26"/>
          <p:cNvSpPr txBox="1"/>
          <p:nvPr/>
        </p:nvSpPr>
        <p:spPr>
          <a:xfrm rot="-1313034">
            <a:off x="6648123" y="1983793"/>
            <a:ext cx="2428507" cy="830997"/>
          </a:xfrm>
          <a:prstGeom prst="rect">
            <a:avLst/>
          </a:prstGeom>
          <a:solidFill>
            <a:srgbClr val="92D05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400" u="none" cap="none" strike="noStrike">
                <a:solidFill>
                  <a:schemeClr val="lt1"/>
                </a:solidFill>
                <a:latin typeface="Arial"/>
                <a:ea typeface="Arial"/>
                <a:cs typeface="Arial"/>
                <a:sym typeface="Arial"/>
              </a:rPr>
              <a:t>Presentation at WGISS#57</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27"/>
          <p:cNvSpPr txBox="1"/>
          <p:nvPr>
            <p:ph type="title"/>
          </p:nvPr>
        </p:nvSpPr>
        <p:spPr>
          <a:xfrm>
            <a:off x="0" y="58561"/>
            <a:ext cx="7516091"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1800">
                <a:solidFill>
                  <a:schemeClr val="lt1"/>
                </a:solidFill>
              </a:rPr>
              <a:t>Mongolia - Remote Sensing Department, Information and Research Institute of Meteorology, Hydrology and Environment</a:t>
            </a:r>
            <a:endParaRPr/>
          </a:p>
        </p:txBody>
      </p:sp>
      <p:pic>
        <p:nvPicPr>
          <p:cNvPr id="342" name="Google Shape;342;p27"/>
          <p:cNvPicPr preferRelativeResize="0"/>
          <p:nvPr>
            <p:ph idx="1" type="body"/>
          </p:nvPr>
        </p:nvPicPr>
        <p:blipFill rotWithShape="1">
          <a:blip r:embed="rId3">
            <a:alphaModFix/>
          </a:blip>
          <a:srcRect b="0" l="0" r="0" t="0"/>
          <a:stretch/>
        </p:blipFill>
        <p:spPr>
          <a:xfrm>
            <a:off x="1262613" y="3748059"/>
            <a:ext cx="2967075" cy="1464543"/>
          </a:xfrm>
          <a:prstGeom prst="rect">
            <a:avLst/>
          </a:prstGeom>
          <a:noFill/>
          <a:ln>
            <a:noFill/>
          </a:ln>
        </p:spPr>
      </p:pic>
      <p:sp>
        <p:nvSpPr>
          <p:cNvPr id="343" name="Google Shape;343;p27"/>
          <p:cNvSpPr txBox="1"/>
          <p:nvPr/>
        </p:nvSpPr>
        <p:spPr>
          <a:xfrm>
            <a:off x="145474" y="1107207"/>
            <a:ext cx="3614810" cy="2668423"/>
          </a:xfrm>
          <a:prstGeom prst="rect">
            <a:avLst/>
          </a:prstGeom>
          <a:noFill/>
          <a:ln>
            <a:noFill/>
          </a:ln>
        </p:spPr>
        <p:txBody>
          <a:bodyPr anchorCtr="0" anchor="t" bIns="45700" lIns="91425" spcFirstLastPara="1" rIns="91425" wrap="square" tIns="45700">
            <a:spAutoFit/>
          </a:bodyPr>
          <a:lstStyle/>
          <a:p>
            <a:pPr indent="0" lvl="0" marL="0" marR="0" rtl="0" algn="ctr">
              <a:lnSpc>
                <a:spcPct val="95000"/>
              </a:lnSpc>
              <a:spcBef>
                <a:spcPts val="0"/>
              </a:spcBef>
              <a:spcAft>
                <a:spcPts val="0"/>
              </a:spcAft>
              <a:buNone/>
            </a:pPr>
            <a:r>
              <a:rPr b="1" i="0" lang="en-US" sz="1200" u="none" cap="none" strike="noStrike">
                <a:solidFill>
                  <a:srgbClr val="00B050"/>
                </a:solidFill>
                <a:latin typeface="Arial"/>
                <a:ea typeface="Arial"/>
                <a:cs typeface="Arial"/>
                <a:sym typeface="Arial"/>
              </a:rPr>
              <a:t>From UniBern</a:t>
            </a:r>
            <a:endParaRPr b="1" i="0" sz="1200" u="none" cap="none" strike="noStrike">
              <a:solidFill>
                <a:srgbClr val="00B050"/>
              </a:solidFill>
              <a:latin typeface="Arial"/>
              <a:ea typeface="Arial"/>
              <a:cs typeface="Arial"/>
              <a:sym typeface="Arial"/>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AVHRR UBM data</a:t>
            </a:r>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Source: Remote Sensing Department, Information and Research Institute of Meteorology, Hydrology and Environment, Ulaanbatar, Mongolia</a:t>
            </a:r>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Number of Scenes: 5.016</a:t>
            </a:r>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Satellites: N09, N11, N12, N14, N15</a:t>
            </a:r>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Time Period: 1993 – 1999</a:t>
            </a:r>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Extent: roughly Lat=[20,70]  Lon=[80,120]</a:t>
            </a:r>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Format: hmf (origin: dat, grid, lut)</a:t>
            </a:r>
            <a:endParaRPr/>
          </a:p>
          <a:p>
            <a:pPr indent="-257175" lvl="0" marL="257175" marR="0" rtl="0" algn="l">
              <a:lnSpc>
                <a:spcPct val="95000"/>
              </a:lnSpc>
              <a:spcBef>
                <a:spcPts val="240"/>
              </a:spcBef>
              <a:spcAft>
                <a:spcPts val="0"/>
              </a:spcAft>
              <a:buClr>
                <a:schemeClr val="hlink"/>
              </a:buClr>
              <a:buSzPts val="1020"/>
              <a:buFont typeface="Arial"/>
              <a:buChar char="•"/>
            </a:pPr>
            <a:r>
              <a:rPr b="0" i="0" lang="en-US" sz="1200" u="none" cap="none" strike="noStrike">
                <a:solidFill>
                  <a:srgbClr val="000000"/>
                </a:solidFill>
                <a:latin typeface="Arial"/>
                <a:ea typeface="Arial"/>
                <a:cs typeface="Arial"/>
                <a:sym typeface="Arial"/>
              </a:rPr>
              <a:t>Further info:- UBMx station data were included in the Global Land 1km AVHRR Data Project</a:t>
            </a:r>
            <a:endParaRPr/>
          </a:p>
        </p:txBody>
      </p:sp>
      <p:sp>
        <p:nvSpPr>
          <p:cNvPr id="344" name="Google Shape;344;p27"/>
          <p:cNvSpPr txBox="1"/>
          <p:nvPr/>
        </p:nvSpPr>
        <p:spPr>
          <a:xfrm>
            <a:off x="1827797" y="4083768"/>
            <a:ext cx="4834260" cy="507831"/>
          </a:xfrm>
          <a:prstGeom prst="rect">
            <a:avLst/>
          </a:prstGeom>
          <a:solidFill>
            <a:srgbClr val="052AC7"/>
          </a:solidFill>
          <a:ln>
            <a:noFill/>
          </a:ln>
        </p:spPr>
        <p:txBody>
          <a:bodyPr anchorCtr="0" anchor="t" bIns="34275" lIns="68575" spcFirstLastPara="1" rIns="68575" wrap="square" tIns="34275">
            <a:spAutoFit/>
          </a:bodyPr>
          <a:lstStyle/>
          <a:p>
            <a:pPr indent="0" lvl="0" marL="0" marR="0" rtl="0" algn="ctr">
              <a:lnSpc>
                <a:spcPct val="95000"/>
              </a:lnSpc>
              <a:spcBef>
                <a:spcPts val="0"/>
              </a:spcBef>
              <a:spcAft>
                <a:spcPts val="0"/>
              </a:spcAft>
              <a:buClr>
                <a:schemeClr val="lt1"/>
              </a:buClr>
              <a:buSzPts val="1275"/>
              <a:buFont typeface="Arial"/>
              <a:buNone/>
            </a:pPr>
            <a:r>
              <a:rPr b="0" i="0" lang="en-US" sz="1500" u="none" cap="none" strike="noStrike">
                <a:solidFill>
                  <a:schemeClr val="lt1"/>
                </a:solidFill>
                <a:latin typeface="Arial"/>
                <a:ea typeface="Arial"/>
                <a:cs typeface="Arial"/>
                <a:sym typeface="Arial"/>
              </a:rPr>
              <a:t>Next steps: The institute will be contacted to get information on data volume and status of accessibility </a:t>
            </a:r>
            <a:endParaRPr/>
          </a:p>
        </p:txBody>
      </p:sp>
      <p:pic>
        <p:nvPicPr>
          <p:cNvPr id="345" name="Google Shape;345;p27"/>
          <p:cNvPicPr preferRelativeResize="0"/>
          <p:nvPr/>
        </p:nvPicPr>
        <p:blipFill rotWithShape="1">
          <a:blip r:embed="rId4">
            <a:alphaModFix/>
          </a:blip>
          <a:srcRect b="0" l="0" r="0" t="0"/>
          <a:stretch/>
        </p:blipFill>
        <p:spPr>
          <a:xfrm>
            <a:off x="4034220" y="1002782"/>
            <a:ext cx="4634023" cy="2116936"/>
          </a:xfrm>
          <a:prstGeom prst="rect">
            <a:avLst/>
          </a:prstGeom>
          <a:noFill/>
          <a:ln cap="flat" cmpd="sng" w="9525">
            <a:solidFill>
              <a:schemeClr val="accent4"/>
            </a:solidFill>
            <a:prstDash val="solid"/>
            <a:round/>
            <a:headEnd len="sm" w="sm" type="none"/>
            <a:tailEnd len="sm" w="sm" type="none"/>
          </a:ln>
        </p:spPr>
      </p:pic>
      <p:sp>
        <p:nvSpPr>
          <p:cNvPr id="346" name="Google Shape;346;p27"/>
          <p:cNvSpPr txBox="1"/>
          <p:nvPr/>
        </p:nvSpPr>
        <p:spPr>
          <a:xfrm>
            <a:off x="3968431" y="3194572"/>
            <a:ext cx="4875891" cy="5770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050" u="sng" cap="none" strike="noStrike">
                <a:solidFill>
                  <a:srgbClr val="00B050"/>
                </a:solidFill>
                <a:latin typeface="Arial"/>
                <a:ea typeface="Arial"/>
                <a:cs typeface="Arial"/>
                <a:sym typeface="Arial"/>
              </a:rPr>
              <a:t>Browsing the NOAA data, the acquisitions are from  01/01/2017 up to now.</a:t>
            </a:r>
            <a:endParaRPr/>
          </a:p>
          <a:p>
            <a:pPr indent="0" lvl="0" marL="0" marR="0" rtl="0" algn="l">
              <a:lnSpc>
                <a:spcPct val="100000"/>
              </a:lnSpc>
              <a:spcBef>
                <a:spcPts val="0"/>
              </a:spcBef>
              <a:spcAft>
                <a:spcPts val="0"/>
              </a:spcAft>
              <a:buNone/>
            </a:pPr>
            <a:r>
              <a:rPr b="1" i="0" lang="en-US" sz="1050" u="sng" cap="none" strike="noStrike">
                <a:solidFill>
                  <a:srgbClr val="00B050"/>
                </a:solidFill>
                <a:latin typeface="Arial"/>
                <a:ea typeface="Arial"/>
                <a:cs typeface="Arial"/>
                <a:sym typeface="Arial"/>
              </a:rPr>
              <a:t>Available data (raw,L1b,L1c) to download from 10/12/2023  (http://119.40.97.75:8080/thredds/catalog.html)</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28"/>
          <p:cNvSpPr txBox="1"/>
          <p:nvPr>
            <p:ph type="title"/>
          </p:nvPr>
        </p:nvSpPr>
        <p:spPr>
          <a:xfrm>
            <a:off x="38967" y="100939"/>
            <a:ext cx="4598678" cy="45987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800">
                <a:solidFill>
                  <a:schemeClr val="lt1"/>
                </a:solidFill>
              </a:rPr>
              <a:t>Thailand - GITSDA</a:t>
            </a:r>
            <a:endParaRPr/>
          </a:p>
        </p:txBody>
      </p:sp>
      <p:pic>
        <p:nvPicPr>
          <p:cNvPr id="352" name="Google Shape;352;p28"/>
          <p:cNvPicPr preferRelativeResize="0"/>
          <p:nvPr/>
        </p:nvPicPr>
        <p:blipFill rotWithShape="1">
          <a:blip r:embed="rId3">
            <a:alphaModFix/>
          </a:blip>
          <a:srcRect b="0" l="0" r="0" t="0"/>
          <a:stretch/>
        </p:blipFill>
        <p:spPr>
          <a:xfrm>
            <a:off x="1143000" y="1277891"/>
            <a:ext cx="6858000" cy="2587718"/>
          </a:xfrm>
          <a:prstGeom prst="rect">
            <a:avLst/>
          </a:prstGeom>
          <a:noFill/>
          <a:ln>
            <a:noFill/>
          </a:ln>
        </p:spPr>
      </p:pic>
      <p:sp>
        <p:nvSpPr>
          <p:cNvPr id="353" name="Google Shape;353;p28"/>
          <p:cNvSpPr txBox="1"/>
          <p:nvPr/>
        </p:nvSpPr>
        <p:spPr>
          <a:xfrm>
            <a:off x="2253781" y="4082879"/>
            <a:ext cx="4467387" cy="507831"/>
          </a:xfrm>
          <a:prstGeom prst="rect">
            <a:avLst/>
          </a:prstGeom>
          <a:solidFill>
            <a:srgbClr val="00B050"/>
          </a:solidFill>
          <a:ln>
            <a:noFill/>
          </a:ln>
        </p:spPr>
        <p:txBody>
          <a:bodyPr anchorCtr="0" anchor="t" bIns="34275" lIns="68575" spcFirstLastPara="1" rIns="68575" wrap="square" tIns="34275">
            <a:spAutoFit/>
          </a:bodyPr>
          <a:lstStyle/>
          <a:p>
            <a:pPr indent="0" lvl="0" marL="0" marR="0" rtl="0" algn="ctr">
              <a:lnSpc>
                <a:spcPct val="95000"/>
              </a:lnSpc>
              <a:spcBef>
                <a:spcPts val="0"/>
              </a:spcBef>
              <a:spcAft>
                <a:spcPts val="0"/>
              </a:spcAft>
              <a:buClr>
                <a:schemeClr val="lt1"/>
              </a:buClr>
              <a:buSzPts val="1275"/>
              <a:buFont typeface="Arial"/>
              <a:buNone/>
            </a:pPr>
            <a:r>
              <a:rPr b="0" i="0" lang="en-US" sz="1500" u="none" cap="none" strike="noStrike">
                <a:solidFill>
                  <a:schemeClr val="lt1"/>
                </a:solidFill>
                <a:latin typeface="Arial"/>
                <a:ea typeface="Arial"/>
                <a:cs typeface="Arial"/>
                <a:sym typeface="Arial"/>
              </a:rPr>
              <a:t>GITSDA has been contacted and confirms they keep data from last six months. No further action.</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29"/>
          <p:cNvSpPr txBox="1"/>
          <p:nvPr>
            <p:ph type="title"/>
          </p:nvPr>
        </p:nvSpPr>
        <p:spPr>
          <a:xfrm>
            <a:off x="120027" y="86480"/>
            <a:ext cx="4714957"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800">
                <a:solidFill>
                  <a:schemeClr val="lt1"/>
                </a:solidFill>
              </a:rPr>
              <a:t>Australia – CSIRO (1/2)</a:t>
            </a:r>
            <a:endParaRPr/>
          </a:p>
        </p:txBody>
      </p:sp>
      <p:sp>
        <p:nvSpPr>
          <p:cNvPr id="359" name="Google Shape;359;p29"/>
          <p:cNvSpPr txBox="1"/>
          <p:nvPr/>
        </p:nvSpPr>
        <p:spPr>
          <a:xfrm>
            <a:off x="447264" y="3418157"/>
            <a:ext cx="4166525" cy="2308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900" u="none" cap="none" strike="noStrike">
                <a:solidFill>
                  <a:srgbClr val="000000"/>
                </a:solidFill>
                <a:latin typeface="Arial"/>
                <a:ea typeface="Arial"/>
                <a:cs typeface="Arial"/>
                <a:sym typeface="Arial"/>
              </a:rPr>
              <a:t>https://link.fsdf.org.au/dataset/advanced-very-high-resolution-radiometer-avhrr</a:t>
            </a:r>
            <a:endParaRPr/>
          </a:p>
        </p:txBody>
      </p:sp>
      <p:pic>
        <p:nvPicPr>
          <p:cNvPr id="360" name="Google Shape;360;p29"/>
          <p:cNvPicPr preferRelativeResize="0"/>
          <p:nvPr/>
        </p:nvPicPr>
        <p:blipFill rotWithShape="1">
          <a:blip r:embed="rId3">
            <a:alphaModFix/>
          </a:blip>
          <a:srcRect b="0" l="0" r="0" t="0"/>
          <a:stretch/>
        </p:blipFill>
        <p:spPr>
          <a:xfrm>
            <a:off x="5948100" y="932935"/>
            <a:ext cx="2968932" cy="2229026"/>
          </a:xfrm>
          <a:prstGeom prst="rect">
            <a:avLst/>
          </a:prstGeom>
          <a:noFill/>
          <a:ln>
            <a:noFill/>
          </a:ln>
        </p:spPr>
      </p:pic>
      <p:sp>
        <p:nvSpPr>
          <p:cNvPr id="361" name="Google Shape;361;p29"/>
          <p:cNvSpPr txBox="1"/>
          <p:nvPr>
            <p:ph idx="1" type="body"/>
          </p:nvPr>
        </p:nvSpPr>
        <p:spPr>
          <a:xfrm>
            <a:off x="89291" y="999624"/>
            <a:ext cx="5708344" cy="2530673"/>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None/>
            </a:pPr>
            <a:r>
              <a:rPr lang="en-US" sz="1200"/>
              <a:t>AVHRR reception based on 6 stations for continuous 1-km data set.</a:t>
            </a:r>
            <a:endParaRPr/>
          </a:p>
          <a:p>
            <a:pPr indent="0" lvl="0" marL="0" rtl="0" algn="just">
              <a:lnSpc>
                <a:spcPct val="100000"/>
              </a:lnSpc>
              <a:spcBef>
                <a:spcPts val="0"/>
              </a:spcBef>
              <a:spcAft>
                <a:spcPts val="0"/>
              </a:spcAft>
              <a:buNone/>
            </a:pPr>
            <a:r>
              <a:rPr lang="en-US" sz="1200"/>
              <a:t>Multiple state and federal agencies have been acquiring the data in this manner with reception stations in Hobart, Melbourne, Perth, Alice Springs, Darwin and Townsville.</a:t>
            </a:r>
            <a:endParaRPr/>
          </a:p>
          <a:p>
            <a:pPr indent="0" lvl="0" marL="0" rtl="0" algn="just">
              <a:lnSpc>
                <a:spcPct val="100000"/>
              </a:lnSpc>
              <a:spcBef>
                <a:spcPts val="0"/>
              </a:spcBef>
              <a:spcAft>
                <a:spcPts val="0"/>
              </a:spcAft>
              <a:buNone/>
            </a:pPr>
            <a:r>
              <a:rPr lang="en-US" sz="1200"/>
              <a:t>Since the early 1990s CSIRO has been merging these separate local data sets to produce a stitched archive which makes use of the redundancy arising from overlap between reception stations to produce a higher quality and consistently formatted data set with national coverage.</a:t>
            </a:r>
            <a:endParaRPr/>
          </a:p>
          <a:p>
            <a:pPr indent="0" lvl="0" marL="0" rtl="0" algn="just">
              <a:lnSpc>
                <a:spcPct val="100000"/>
              </a:lnSpc>
              <a:spcBef>
                <a:spcPts val="0"/>
              </a:spcBef>
              <a:spcAft>
                <a:spcPts val="0"/>
              </a:spcAft>
              <a:buNone/>
            </a:pPr>
            <a:r>
              <a:rPr lang="en-US" sz="1200"/>
              <a:t>The assembly of this data set continues within CSIRO today, though it is likely to come to an end sometime this decade as the last of the AVHRR sensors has now been launched.</a:t>
            </a:r>
            <a:endParaRPr/>
          </a:p>
          <a:p>
            <a:pPr indent="0" lvl="0" marL="0" rtl="0" algn="just">
              <a:lnSpc>
                <a:spcPct val="100000"/>
              </a:lnSpc>
              <a:spcBef>
                <a:spcPts val="0"/>
              </a:spcBef>
              <a:spcAft>
                <a:spcPts val="0"/>
              </a:spcAft>
              <a:buNone/>
            </a:pPr>
            <a:r>
              <a:rPr lang="en-US" sz="1200"/>
              <a:t>Data availability: 1981 (NOAA-7) onwards.</a:t>
            </a:r>
            <a:endParaRPr/>
          </a:p>
        </p:txBody>
      </p:sp>
      <p:sp>
        <p:nvSpPr>
          <p:cNvPr id="362" name="Google Shape;362;p29"/>
          <p:cNvSpPr txBox="1"/>
          <p:nvPr/>
        </p:nvSpPr>
        <p:spPr>
          <a:xfrm>
            <a:off x="6513555" y="3080516"/>
            <a:ext cx="1853392" cy="1962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75" u="none" cap="none" strike="noStrike">
                <a:solidFill>
                  <a:srgbClr val="000000"/>
                </a:solidFill>
                <a:latin typeface="Arial"/>
                <a:ea typeface="Arial"/>
                <a:cs typeface="Arial"/>
                <a:sym typeface="Arial"/>
              </a:rPr>
              <a:t>Ian Grant, Bureau of Meteorology, Australia</a:t>
            </a:r>
            <a:endParaRPr/>
          </a:p>
        </p:txBody>
      </p:sp>
      <p:sp>
        <p:nvSpPr>
          <p:cNvPr id="363" name="Google Shape;363;p29"/>
          <p:cNvSpPr txBox="1"/>
          <p:nvPr/>
        </p:nvSpPr>
        <p:spPr>
          <a:xfrm>
            <a:off x="4560570" y="3689585"/>
            <a:ext cx="3915785" cy="1015663"/>
          </a:xfrm>
          <a:prstGeom prst="rect">
            <a:avLst/>
          </a:prstGeom>
          <a:solidFill>
            <a:srgbClr val="92D05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3000" u="none" cap="none" strike="noStrike">
                <a:solidFill>
                  <a:schemeClr val="lt1"/>
                </a:solidFill>
                <a:latin typeface="Arial"/>
                <a:ea typeface="Arial"/>
                <a:cs typeface="Arial"/>
                <a:sym typeface="Arial"/>
              </a:rPr>
              <a:t>Presentation at WGISS#56/57/58</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3"/>
          <p:cNvSpPr txBox="1"/>
          <p:nvPr>
            <p:ph idx="1" type="body"/>
          </p:nvPr>
        </p:nvSpPr>
        <p:spPr>
          <a:xfrm>
            <a:off x="211015" y="1045873"/>
            <a:ext cx="8446026" cy="2963420"/>
          </a:xfrm>
          <a:prstGeom prst="rect">
            <a:avLst/>
          </a:prstGeom>
          <a:noFill/>
          <a:ln>
            <a:noFill/>
          </a:ln>
        </p:spPr>
        <p:txBody>
          <a:bodyPr anchorCtr="0" anchor="t" bIns="45700" lIns="91425" spcFirstLastPara="1" rIns="91425" wrap="square" tIns="45700">
            <a:noAutofit/>
          </a:bodyPr>
          <a:lstStyle/>
          <a:p>
            <a:pPr indent="-285750" lvl="0" marL="285750" rtl="0" algn="l">
              <a:lnSpc>
                <a:spcPct val="100000"/>
              </a:lnSpc>
              <a:spcBef>
                <a:spcPts val="0"/>
              </a:spcBef>
              <a:spcAft>
                <a:spcPts val="0"/>
              </a:spcAft>
              <a:buSzPts val="1400"/>
              <a:buFont typeface="Arial"/>
              <a:buChar char="•"/>
            </a:pPr>
            <a:r>
              <a:rPr b="1" lang="en-US"/>
              <a:t>Europe</a:t>
            </a:r>
            <a:r>
              <a:rPr lang="en-US"/>
              <a:t>: ESA &amp; University of Bern (Switzerland), STFC CEDA (UK, including Dundee Satellite Receiving Station), MeteoFrance (France), DLR (Germany), METoffice (UK), IGiK (Poland);</a:t>
            </a:r>
            <a:endParaRPr/>
          </a:p>
          <a:p>
            <a:pPr indent="-285750" lvl="0" marL="285750" rtl="0" algn="l">
              <a:lnSpc>
                <a:spcPct val="100000"/>
              </a:lnSpc>
              <a:spcBef>
                <a:spcPts val="900"/>
              </a:spcBef>
              <a:spcAft>
                <a:spcPts val="0"/>
              </a:spcAft>
              <a:buSzPts val="1400"/>
              <a:buFont typeface="Arial"/>
              <a:buChar char="•"/>
            </a:pPr>
            <a:r>
              <a:rPr b="1" lang="en-US"/>
              <a:t>Americas</a:t>
            </a:r>
            <a:r>
              <a:rPr lang="en-US"/>
              <a:t>: NOAA and USGS (USA), NRCan/CCMEO (Canada), GiDyC-Servicio Meteorológico Nacional (Argentina), INPE (Brazil);</a:t>
            </a:r>
            <a:endParaRPr/>
          </a:p>
          <a:p>
            <a:pPr indent="-285750" lvl="0" marL="285750" rtl="0" algn="l">
              <a:lnSpc>
                <a:spcPct val="100000"/>
              </a:lnSpc>
              <a:spcBef>
                <a:spcPts val="900"/>
              </a:spcBef>
              <a:spcAft>
                <a:spcPts val="0"/>
              </a:spcAft>
              <a:buSzPts val="1400"/>
              <a:buFont typeface="Arial"/>
              <a:buChar char="•"/>
            </a:pPr>
            <a:r>
              <a:rPr b="1" lang="en-US"/>
              <a:t>Africa</a:t>
            </a:r>
            <a:r>
              <a:rPr lang="en-US"/>
              <a:t>: SANSA (South Africa), ASI / University of Rome (Kenya);</a:t>
            </a:r>
            <a:endParaRPr/>
          </a:p>
          <a:p>
            <a:pPr indent="-285750" lvl="0" marL="285750" rtl="0" algn="l">
              <a:lnSpc>
                <a:spcPct val="100000"/>
              </a:lnSpc>
              <a:spcBef>
                <a:spcPts val="900"/>
              </a:spcBef>
              <a:spcAft>
                <a:spcPts val="0"/>
              </a:spcAft>
              <a:buSzPts val="1400"/>
              <a:buFont typeface="Arial"/>
              <a:buChar char="•"/>
            </a:pPr>
            <a:r>
              <a:rPr b="1" lang="en-US"/>
              <a:t>Asia</a:t>
            </a:r>
            <a:r>
              <a:rPr lang="en-US"/>
              <a:t>: CMA (China), IRIM (Mongolia), GITSDA (Thailand), Jaxa (Japan), ISRO (India);</a:t>
            </a:r>
            <a:endParaRPr/>
          </a:p>
          <a:p>
            <a:pPr indent="-285750" lvl="0" marL="285750" rtl="0" algn="l">
              <a:lnSpc>
                <a:spcPct val="100000"/>
              </a:lnSpc>
              <a:spcBef>
                <a:spcPts val="900"/>
              </a:spcBef>
              <a:spcAft>
                <a:spcPts val="0"/>
              </a:spcAft>
              <a:buSzPts val="1400"/>
              <a:buFont typeface="Arial"/>
              <a:buChar char="•"/>
            </a:pPr>
            <a:r>
              <a:rPr b="1" lang="en-US"/>
              <a:t>Australia</a:t>
            </a:r>
            <a:r>
              <a:rPr lang="en-US"/>
              <a:t>: CSIRO.</a:t>
            </a:r>
            <a:endParaRPr/>
          </a:p>
          <a:p>
            <a:pPr indent="-196850" lvl="0" marL="285750" rtl="0" algn="l">
              <a:lnSpc>
                <a:spcPct val="100000"/>
              </a:lnSpc>
              <a:spcBef>
                <a:spcPts val="900"/>
              </a:spcBef>
              <a:spcAft>
                <a:spcPts val="0"/>
              </a:spcAft>
              <a:buSzPts val="1400"/>
              <a:buFont typeface="Arial"/>
              <a:buNone/>
            </a:pPr>
            <a:r>
              <a:t/>
            </a:r>
            <a:endParaRPr/>
          </a:p>
          <a:p>
            <a:pPr indent="-285750" lvl="0" marL="285750" rtl="0" algn="l">
              <a:lnSpc>
                <a:spcPct val="100000"/>
              </a:lnSpc>
              <a:spcBef>
                <a:spcPts val="900"/>
              </a:spcBef>
              <a:spcAft>
                <a:spcPts val="0"/>
              </a:spcAft>
              <a:buSzPts val="1400"/>
              <a:buFont typeface="Arial"/>
              <a:buChar char="•"/>
            </a:pPr>
            <a:r>
              <a:rPr lang="en-US"/>
              <a:t>Datasets from Meteorological Institutes, Universities and other organizations all over the globe</a:t>
            </a:r>
            <a:endParaRPr/>
          </a:p>
        </p:txBody>
      </p:sp>
      <p:sp>
        <p:nvSpPr>
          <p:cNvPr id="72" name="Google Shape;72;p3"/>
          <p:cNvSpPr txBox="1"/>
          <p:nvPr>
            <p:ph type="title"/>
          </p:nvPr>
        </p:nvSpPr>
        <p:spPr>
          <a:xfrm>
            <a:off x="107525" y="125363"/>
            <a:ext cx="7166112" cy="376238"/>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None/>
            </a:pPr>
            <a:r>
              <a:rPr lang="en-US" sz="2800">
                <a:solidFill>
                  <a:schemeClr val="lt1"/>
                </a:solidFill>
              </a:rPr>
              <a:t>AVHRR 1 Km digital data archives (excerpt)</a:t>
            </a:r>
            <a:endParaRPr/>
          </a:p>
        </p:txBody>
      </p:sp>
      <p:sp>
        <p:nvSpPr>
          <p:cNvPr id="73" name="Google Shape;73;p3"/>
          <p:cNvSpPr txBox="1"/>
          <p:nvPr/>
        </p:nvSpPr>
        <p:spPr>
          <a:xfrm>
            <a:off x="284815" y="4071219"/>
            <a:ext cx="8437984"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1" lang="en-US" sz="1400" u="none" cap="none" strike="noStrike">
                <a:solidFill>
                  <a:srgbClr val="000000"/>
                </a:solidFill>
                <a:latin typeface="Arial"/>
                <a:ea typeface="Arial"/>
                <a:cs typeface="Arial"/>
                <a:sym typeface="Arial"/>
              </a:rPr>
              <a:t>Fundamental to ensure accessibility of 1-km LAC data from all available sources (in particular in the period before 2008)</a:t>
            </a:r>
            <a:endParaRPr b="1" i="1" sz="1400" u="none" cap="none" strike="noStrike">
              <a:solidFill>
                <a:srgbClr val="92D05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30"/>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p:txBody>
      </p:sp>
      <p:sp>
        <p:nvSpPr>
          <p:cNvPr id="369" name="Google Shape;369;p30"/>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p:txBody>
      </p:sp>
      <p:pic>
        <p:nvPicPr>
          <p:cNvPr id="370" name="Google Shape;370;p30"/>
          <p:cNvPicPr preferRelativeResize="0"/>
          <p:nvPr/>
        </p:nvPicPr>
        <p:blipFill rotWithShape="1">
          <a:blip r:embed="rId3">
            <a:alphaModFix/>
          </a:blip>
          <a:srcRect b="0" l="0" r="0" t="0"/>
          <a:stretch/>
        </p:blipFill>
        <p:spPr>
          <a:xfrm>
            <a:off x="6282762" y="914401"/>
            <a:ext cx="2169224" cy="1470660"/>
          </a:xfrm>
          <a:prstGeom prst="rect">
            <a:avLst/>
          </a:prstGeom>
          <a:noFill/>
          <a:ln>
            <a:noFill/>
          </a:ln>
        </p:spPr>
      </p:pic>
      <p:sp>
        <p:nvSpPr>
          <p:cNvPr id="371" name="Google Shape;371;p30"/>
          <p:cNvSpPr txBox="1"/>
          <p:nvPr/>
        </p:nvSpPr>
        <p:spPr>
          <a:xfrm>
            <a:off x="6260461" y="2333264"/>
            <a:ext cx="2107454"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200" u="none" cap="none" strike="noStrike">
                <a:solidFill>
                  <a:srgbClr val="000000"/>
                </a:solidFill>
                <a:latin typeface="Arial"/>
                <a:ea typeface="Arial"/>
                <a:cs typeface="Arial"/>
                <a:sym typeface="Arial"/>
              </a:rPr>
              <a:t>https://link.fsdf.org.au/dataset/avhrr-imagery</a:t>
            </a:r>
            <a:endParaRPr/>
          </a:p>
        </p:txBody>
      </p:sp>
      <p:sp>
        <p:nvSpPr>
          <p:cNvPr id="372" name="Google Shape;372;p30"/>
          <p:cNvSpPr txBox="1"/>
          <p:nvPr/>
        </p:nvSpPr>
        <p:spPr>
          <a:xfrm>
            <a:off x="6188697" y="3220707"/>
            <a:ext cx="2824674" cy="727122"/>
          </a:xfrm>
          <a:prstGeom prst="rect">
            <a:avLst/>
          </a:prstGeom>
          <a:solidFill>
            <a:srgbClr val="052AC7"/>
          </a:solidFill>
          <a:ln>
            <a:noFill/>
          </a:ln>
        </p:spPr>
        <p:txBody>
          <a:bodyPr anchorCtr="0" anchor="t" bIns="34275" lIns="68575" spcFirstLastPara="1" rIns="68575" wrap="square" tIns="34275">
            <a:spAutoFit/>
          </a:bodyPr>
          <a:lstStyle/>
          <a:p>
            <a:pPr indent="-285750" lvl="0" marL="285750" marR="0" rtl="0" algn="l">
              <a:lnSpc>
                <a:spcPct val="95000"/>
              </a:lnSpc>
              <a:spcBef>
                <a:spcPts val="0"/>
              </a:spcBef>
              <a:spcAft>
                <a:spcPts val="0"/>
              </a:spcAft>
              <a:buClr>
                <a:schemeClr val="lt1"/>
              </a:buClr>
              <a:buSzPts val="1275"/>
              <a:buFont typeface="Arial"/>
              <a:buChar char="•"/>
            </a:pPr>
            <a:r>
              <a:rPr b="0" i="0" lang="en-US" sz="1500" u="none" cap="none" strike="noStrike">
                <a:solidFill>
                  <a:schemeClr val="lt1"/>
                </a:solidFill>
                <a:latin typeface="Arial"/>
                <a:ea typeface="Arial"/>
                <a:cs typeface="Arial"/>
                <a:sym typeface="Arial"/>
              </a:rPr>
              <a:t>ESA and CSIRO will continue to exchange information</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31"/>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p:txBody>
      </p:sp>
      <p:sp>
        <p:nvSpPr>
          <p:cNvPr id="378" name="Google Shape;378;p31"/>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a:p>
        </p:txBody>
      </p:sp>
      <p:sp>
        <p:nvSpPr>
          <p:cNvPr id="379" name="Google Shape;379;p31"/>
          <p:cNvSpPr txBox="1"/>
          <p:nvPr/>
        </p:nvSpPr>
        <p:spPr>
          <a:xfrm>
            <a:off x="776086" y="1152435"/>
            <a:ext cx="7069314" cy="3296287"/>
          </a:xfrm>
          <a:prstGeom prst="rect">
            <a:avLst/>
          </a:prstGeom>
          <a:solidFill>
            <a:srgbClr val="052AC7"/>
          </a:solidFill>
          <a:ln>
            <a:noFill/>
          </a:ln>
        </p:spPr>
        <p:txBody>
          <a:bodyPr anchorCtr="0" anchor="t" bIns="34275" lIns="68575" spcFirstLastPara="1" rIns="68575" wrap="square" tIns="34275">
            <a:spAutoFit/>
          </a:bodyPr>
          <a:lstStyle/>
          <a:p>
            <a:pPr indent="-285750" lvl="0" marL="285750" marR="0" rtl="0" algn="l">
              <a:lnSpc>
                <a:spcPct val="95000"/>
              </a:lnSpc>
              <a:spcBef>
                <a:spcPts val="0"/>
              </a:spcBef>
              <a:spcAft>
                <a:spcPts val="0"/>
              </a:spcAft>
              <a:buClr>
                <a:schemeClr val="lt1"/>
              </a:buClr>
              <a:buSzPts val="1530"/>
              <a:buFont typeface="Arial"/>
              <a:buChar char="•"/>
            </a:pPr>
            <a:r>
              <a:rPr b="0" i="0" lang="en-US" sz="1800" u="none" cap="none" strike="noStrike">
                <a:solidFill>
                  <a:schemeClr val="lt1"/>
                </a:solidFill>
                <a:latin typeface="Arial"/>
                <a:ea typeface="Arial"/>
                <a:cs typeface="Arial"/>
                <a:sym typeface="Arial"/>
              </a:rPr>
              <a:t>Inventory of existing national/regional HRPT and LAC data archives Version 3 has been produced in Q1 2024</a:t>
            </a:r>
            <a:endParaRPr/>
          </a:p>
          <a:p>
            <a:pPr indent="-188595" lvl="0" marL="285750" marR="0" rtl="0" algn="l">
              <a:lnSpc>
                <a:spcPct val="95000"/>
              </a:lnSpc>
              <a:spcBef>
                <a:spcPts val="360"/>
              </a:spcBef>
              <a:spcAft>
                <a:spcPts val="0"/>
              </a:spcAft>
              <a:buClr>
                <a:schemeClr val="lt1"/>
              </a:buClr>
              <a:buSzPts val="1530"/>
              <a:buFont typeface="Arial"/>
              <a:buNone/>
            </a:pPr>
            <a:r>
              <a:t/>
            </a:r>
            <a:endParaRPr b="0" i="0" sz="1800" u="none" cap="none" strike="noStrike">
              <a:solidFill>
                <a:schemeClr val="lt1"/>
              </a:solidFill>
              <a:latin typeface="Arial"/>
              <a:ea typeface="Arial"/>
              <a:cs typeface="Arial"/>
              <a:sym typeface="Arial"/>
            </a:endParaRPr>
          </a:p>
          <a:p>
            <a:pPr indent="-285750" lvl="0" marL="285750" marR="0" rtl="0" algn="l">
              <a:lnSpc>
                <a:spcPct val="95000"/>
              </a:lnSpc>
              <a:spcBef>
                <a:spcPts val="360"/>
              </a:spcBef>
              <a:spcAft>
                <a:spcPts val="0"/>
              </a:spcAft>
              <a:buClr>
                <a:schemeClr val="lt1"/>
              </a:buClr>
              <a:buSzPts val="1530"/>
              <a:buFont typeface="Arial"/>
              <a:buChar char="•"/>
            </a:pPr>
            <a:r>
              <a:rPr b="0" i="0" lang="en-US" sz="1800" u="none" cap="none" strike="noStrike">
                <a:solidFill>
                  <a:schemeClr val="lt1"/>
                </a:solidFill>
                <a:latin typeface="Arial"/>
                <a:ea typeface="Arial"/>
                <a:cs typeface="Arial"/>
                <a:sym typeface="Arial"/>
              </a:rPr>
              <a:t>List of Met offices and other organizations around the world who might have AVHRR LAC data being compiled at ESA</a:t>
            </a:r>
            <a:endParaRPr/>
          </a:p>
          <a:p>
            <a:pPr indent="-188595" lvl="0" marL="285750" marR="0" rtl="0" algn="l">
              <a:lnSpc>
                <a:spcPct val="95000"/>
              </a:lnSpc>
              <a:spcBef>
                <a:spcPts val="360"/>
              </a:spcBef>
              <a:spcAft>
                <a:spcPts val="0"/>
              </a:spcAft>
              <a:buClr>
                <a:schemeClr val="lt1"/>
              </a:buClr>
              <a:buSzPts val="1530"/>
              <a:buFont typeface="Arial"/>
              <a:buNone/>
            </a:pPr>
            <a:r>
              <a:t/>
            </a:r>
            <a:endParaRPr b="0" i="0" sz="1800" u="none" cap="none" strike="noStrike">
              <a:solidFill>
                <a:schemeClr val="lt1"/>
              </a:solidFill>
              <a:latin typeface="Arial"/>
              <a:ea typeface="Arial"/>
              <a:cs typeface="Arial"/>
              <a:sym typeface="Arial"/>
            </a:endParaRPr>
          </a:p>
          <a:p>
            <a:pPr indent="-285750" lvl="0" marL="285750" marR="0" rtl="0" algn="l">
              <a:lnSpc>
                <a:spcPct val="95000"/>
              </a:lnSpc>
              <a:spcBef>
                <a:spcPts val="360"/>
              </a:spcBef>
              <a:spcAft>
                <a:spcPts val="0"/>
              </a:spcAft>
              <a:buClr>
                <a:schemeClr val="lt1"/>
              </a:buClr>
              <a:buSzPts val="1530"/>
              <a:buFont typeface="Arial"/>
              <a:buChar char="•"/>
            </a:pPr>
            <a:r>
              <a:rPr b="0" i="0" lang="en-US" sz="1800" u="none" cap="none" strike="noStrike">
                <a:solidFill>
                  <a:schemeClr val="lt1"/>
                </a:solidFill>
                <a:latin typeface="Arial"/>
                <a:ea typeface="Arial"/>
                <a:cs typeface="Arial"/>
                <a:sym typeface="Arial"/>
              </a:rPr>
              <a:t>ESA will perform a worldwide AVHRR LAC data gap analysis extending the one done for Europe</a:t>
            </a:r>
            <a:endParaRPr/>
          </a:p>
          <a:p>
            <a:pPr indent="-188595" lvl="0" marL="285750" marR="0" rtl="0" algn="l">
              <a:lnSpc>
                <a:spcPct val="95000"/>
              </a:lnSpc>
              <a:spcBef>
                <a:spcPts val="360"/>
              </a:spcBef>
              <a:spcAft>
                <a:spcPts val="0"/>
              </a:spcAft>
              <a:buClr>
                <a:schemeClr val="lt1"/>
              </a:buClr>
              <a:buSzPts val="1530"/>
              <a:buFont typeface="Arial"/>
              <a:buNone/>
            </a:pPr>
            <a:r>
              <a:t/>
            </a:r>
            <a:endParaRPr b="0" i="0" sz="1800" u="none" cap="none" strike="noStrike">
              <a:solidFill>
                <a:schemeClr val="lt1"/>
              </a:solidFill>
              <a:latin typeface="Arial"/>
              <a:ea typeface="Arial"/>
              <a:cs typeface="Arial"/>
              <a:sym typeface="Arial"/>
            </a:endParaRPr>
          </a:p>
          <a:p>
            <a:pPr indent="-285750" lvl="0" marL="285750" marR="0" rtl="0" algn="l">
              <a:lnSpc>
                <a:spcPct val="95000"/>
              </a:lnSpc>
              <a:spcBef>
                <a:spcPts val="360"/>
              </a:spcBef>
              <a:spcAft>
                <a:spcPts val="0"/>
              </a:spcAft>
              <a:buClr>
                <a:schemeClr val="lt1"/>
              </a:buClr>
              <a:buSzPts val="1530"/>
              <a:buFont typeface="Arial"/>
              <a:buChar char="•"/>
            </a:pPr>
            <a:r>
              <a:rPr b="0" i="0" lang="en-US" sz="1800" u="none" cap="none" strike="noStrike">
                <a:solidFill>
                  <a:schemeClr val="lt1"/>
                </a:solidFill>
                <a:latin typeface="Arial"/>
                <a:ea typeface="Arial"/>
                <a:cs typeface="Arial"/>
                <a:sym typeface="Arial"/>
              </a:rPr>
              <a:t>ESA will contact additional organizations who might have AVHRR LAC data to investigate possibility to fill identified gaps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pic>
        <p:nvPicPr>
          <p:cNvPr id="384" name="Google Shape;384;p32"/>
          <p:cNvPicPr preferRelativeResize="0"/>
          <p:nvPr/>
        </p:nvPicPr>
        <p:blipFill rotWithShape="1">
          <a:blip r:embed="rId3">
            <a:alphaModFix/>
          </a:blip>
          <a:srcRect b="0" l="0" r="0" t="0"/>
          <a:stretch/>
        </p:blipFill>
        <p:spPr>
          <a:xfrm>
            <a:off x="1485900" y="228600"/>
            <a:ext cx="1880930" cy="744849"/>
          </a:xfrm>
          <a:prstGeom prst="rect">
            <a:avLst/>
          </a:prstGeom>
          <a:noFill/>
          <a:ln>
            <a:noFill/>
          </a:ln>
        </p:spPr>
      </p:pic>
      <p:sp>
        <p:nvSpPr>
          <p:cNvPr id="385" name="Google Shape;385;p32"/>
          <p:cNvSpPr txBox="1"/>
          <p:nvPr/>
        </p:nvSpPr>
        <p:spPr>
          <a:xfrm>
            <a:off x="1485901" y="1028701"/>
            <a:ext cx="2104658" cy="15763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i="0" lang="en-US" sz="788" u="none" cap="none" strike="noStrike">
                <a:solidFill>
                  <a:schemeClr val="lt1"/>
                </a:solidFill>
                <a:latin typeface="Oi"/>
                <a:ea typeface="Oi"/>
                <a:cs typeface="Oi"/>
                <a:sym typeface="Oi"/>
              </a:rPr>
              <a:t>Committee on Earth Observation Satellites</a:t>
            </a:r>
            <a:endParaRPr/>
          </a:p>
        </p:txBody>
      </p:sp>
      <p:sp>
        <p:nvSpPr>
          <p:cNvPr id="386" name="Google Shape;386;p32"/>
          <p:cNvSpPr txBox="1"/>
          <p:nvPr/>
        </p:nvSpPr>
        <p:spPr>
          <a:xfrm>
            <a:off x="3675741" y="167297"/>
            <a:ext cx="2834252" cy="881969"/>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i="0" lang="en-US" sz="3000" u="none" cap="none" strike="noStrike">
                <a:solidFill>
                  <a:srgbClr val="92D050"/>
                </a:solidFill>
                <a:latin typeface="Oi"/>
                <a:ea typeface="Oi"/>
                <a:cs typeface="Oi"/>
                <a:sym typeface="Oi"/>
              </a:rPr>
              <a:t>WGISS</a:t>
            </a:r>
            <a:endParaRPr/>
          </a:p>
        </p:txBody>
      </p:sp>
      <p:sp>
        <p:nvSpPr>
          <p:cNvPr id="387" name="Google Shape;387;p32"/>
          <p:cNvSpPr txBox="1"/>
          <p:nvPr/>
        </p:nvSpPr>
        <p:spPr>
          <a:xfrm>
            <a:off x="574964" y="1794163"/>
            <a:ext cx="8458200" cy="99313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i="0" lang="en-US" sz="4200" u="none" cap="none" strike="noStrike">
                <a:solidFill>
                  <a:schemeClr val="lt1"/>
                </a:solidFill>
                <a:latin typeface="Arial"/>
                <a:ea typeface="Arial"/>
                <a:cs typeface="Arial"/>
                <a:sym typeface="Arial"/>
              </a:rPr>
              <a:t>AVHRR Media Transcription</a:t>
            </a:r>
            <a:endParaRPr b="1" i="0" sz="4200" u="none" cap="none" strike="noStrike">
              <a:solidFill>
                <a:schemeClr val="lt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33"/>
          <p:cNvSpPr txBox="1"/>
          <p:nvPr>
            <p:ph idx="1" type="body"/>
          </p:nvPr>
        </p:nvSpPr>
        <p:spPr>
          <a:xfrm>
            <a:off x="138022" y="862263"/>
            <a:ext cx="8742217" cy="179856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1800"/>
              <a:t>Several hundred heritage media (optical disks, DLTs, Exabytes) with potentially unique AVHRR LAC data identified:</a:t>
            </a:r>
            <a:endParaRPr/>
          </a:p>
          <a:p>
            <a:pPr indent="-285750" lvl="1" marL="285750" rtl="0" algn="l">
              <a:lnSpc>
                <a:spcPct val="100000"/>
              </a:lnSpc>
              <a:spcBef>
                <a:spcPts val="0"/>
              </a:spcBef>
              <a:spcAft>
                <a:spcPts val="0"/>
              </a:spcAft>
              <a:buSzPts val="1600"/>
              <a:buFont typeface="Arial"/>
              <a:buChar char="•"/>
            </a:pPr>
            <a:r>
              <a:rPr lang="en-US" sz="1600"/>
              <a:t>ESA (Optical Disks)</a:t>
            </a:r>
            <a:endParaRPr/>
          </a:p>
          <a:p>
            <a:pPr indent="-285750" lvl="1" marL="285750" rtl="0" algn="l">
              <a:lnSpc>
                <a:spcPct val="100000"/>
              </a:lnSpc>
              <a:spcBef>
                <a:spcPts val="0"/>
              </a:spcBef>
              <a:spcAft>
                <a:spcPts val="0"/>
              </a:spcAft>
              <a:buSzPts val="1600"/>
              <a:buFont typeface="Arial"/>
              <a:buChar char="•"/>
            </a:pPr>
            <a:r>
              <a:rPr lang="en-US" sz="1600"/>
              <a:t>University of Reading (Optical Disks)</a:t>
            </a:r>
            <a:endParaRPr/>
          </a:p>
          <a:p>
            <a:pPr indent="-285750" lvl="1" marL="285750" rtl="0" algn="l">
              <a:lnSpc>
                <a:spcPct val="100000"/>
              </a:lnSpc>
              <a:spcBef>
                <a:spcPts val="0"/>
              </a:spcBef>
              <a:spcAft>
                <a:spcPts val="0"/>
              </a:spcAft>
              <a:buSzPts val="1600"/>
              <a:buFont typeface="Arial"/>
              <a:buChar char="•"/>
            </a:pPr>
            <a:r>
              <a:rPr lang="en-US" sz="1600"/>
              <a:t>University of Rome / ASI (DLTs)</a:t>
            </a:r>
            <a:endParaRPr/>
          </a:p>
          <a:p>
            <a:pPr indent="-285750" lvl="1" marL="285750" rtl="0" algn="l">
              <a:lnSpc>
                <a:spcPct val="100000"/>
              </a:lnSpc>
              <a:spcBef>
                <a:spcPts val="0"/>
              </a:spcBef>
              <a:spcAft>
                <a:spcPts val="0"/>
              </a:spcAft>
              <a:buSzPts val="1600"/>
              <a:buFont typeface="Arial"/>
              <a:buChar char="•"/>
            </a:pPr>
            <a:r>
              <a:rPr lang="en-US" sz="1600"/>
              <a:t>University of Hawaii (Exabytes)</a:t>
            </a:r>
            <a:endParaRPr/>
          </a:p>
        </p:txBody>
      </p:sp>
      <p:sp>
        <p:nvSpPr>
          <p:cNvPr id="393" name="Google Shape;393;p33"/>
          <p:cNvSpPr txBox="1"/>
          <p:nvPr>
            <p:ph type="title"/>
          </p:nvPr>
        </p:nvSpPr>
        <p:spPr>
          <a:xfrm>
            <a:off x="83020" y="168890"/>
            <a:ext cx="5547122"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800">
                <a:solidFill>
                  <a:schemeClr val="lt1"/>
                </a:solidFill>
              </a:rPr>
              <a:t>AVHRR 1 Km data on media </a:t>
            </a:r>
            <a:endParaRPr/>
          </a:p>
        </p:txBody>
      </p:sp>
      <p:pic>
        <p:nvPicPr>
          <p:cNvPr id="394" name="Google Shape;394;p33"/>
          <p:cNvPicPr preferRelativeResize="0"/>
          <p:nvPr/>
        </p:nvPicPr>
        <p:blipFill rotWithShape="1">
          <a:blip r:embed="rId3">
            <a:alphaModFix/>
          </a:blip>
          <a:srcRect b="0" l="0" r="0" t="0"/>
          <a:stretch/>
        </p:blipFill>
        <p:spPr>
          <a:xfrm>
            <a:off x="1302208" y="3039437"/>
            <a:ext cx="3818202" cy="1832540"/>
          </a:xfrm>
          <a:prstGeom prst="rect">
            <a:avLst/>
          </a:prstGeom>
          <a:noFill/>
          <a:ln>
            <a:noFill/>
          </a:ln>
        </p:spPr>
      </p:pic>
      <p:pic>
        <p:nvPicPr>
          <p:cNvPr id="395" name="Google Shape;395;p33"/>
          <p:cNvPicPr preferRelativeResize="0"/>
          <p:nvPr/>
        </p:nvPicPr>
        <p:blipFill rotWithShape="1">
          <a:blip r:embed="rId4">
            <a:alphaModFix/>
          </a:blip>
          <a:srcRect b="0" l="0" r="0" t="0"/>
          <a:stretch/>
        </p:blipFill>
        <p:spPr>
          <a:xfrm>
            <a:off x="5314090" y="3093275"/>
            <a:ext cx="1380239" cy="1580319"/>
          </a:xfrm>
          <a:prstGeom prst="rect">
            <a:avLst/>
          </a:prstGeom>
          <a:noFill/>
          <a:ln cap="flat" cmpd="sng" w="9525">
            <a:solidFill>
              <a:srgbClr val="000000"/>
            </a:solidFill>
            <a:prstDash val="solid"/>
            <a:round/>
            <a:headEnd len="sm" w="sm" type="none"/>
            <a:tailEnd len="sm" w="sm" type="none"/>
          </a:ln>
        </p:spPr>
      </p:pic>
      <p:sp>
        <p:nvSpPr>
          <p:cNvPr id="396" name="Google Shape;396;p33"/>
          <p:cNvSpPr txBox="1"/>
          <p:nvPr/>
        </p:nvSpPr>
        <p:spPr>
          <a:xfrm>
            <a:off x="5384690" y="3093275"/>
            <a:ext cx="1122199"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DLT cassettes</a:t>
            </a:r>
            <a:endParaRPr/>
          </a:p>
        </p:txBody>
      </p:sp>
      <p:pic>
        <p:nvPicPr>
          <p:cNvPr descr="A picture containing text&#10;&#10;Description automatically generated" id="397" name="Google Shape;397;p33"/>
          <p:cNvPicPr preferRelativeResize="0"/>
          <p:nvPr/>
        </p:nvPicPr>
        <p:blipFill rotWithShape="1">
          <a:blip r:embed="rId5">
            <a:alphaModFix/>
          </a:blip>
          <a:srcRect b="0" l="0" r="0" t="0"/>
          <a:stretch/>
        </p:blipFill>
        <p:spPr>
          <a:xfrm>
            <a:off x="4796067" y="1823318"/>
            <a:ext cx="2348345" cy="720106"/>
          </a:xfrm>
          <a:prstGeom prst="rect">
            <a:avLst/>
          </a:prstGeom>
          <a:noFill/>
          <a:ln cap="flat" cmpd="sng" w="9525">
            <a:solidFill>
              <a:srgbClr val="000000"/>
            </a:solidFill>
            <a:prstDash val="solid"/>
            <a:round/>
            <a:headEnd len="sm" w="sm" type="none"/>
            <a:tailEnd len="sm" w="sm" type="none"/>
          </a:ln>
        </p:spPr>
      </p:pic>
      <p:sp>
        <p:nvSpPr>
          <p:cNvPr id="398" name="Google Shape;398;p33"/>
          <p:cNvSpPr txBox="1"/>
          <p:nvPr/>
        </p:nvSpPr>
        <p:spPr>
          <a:xfrm>
            <a:off x="4723056" y="1590080"/>
            <a:ext cx="1879013"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LM 1200 optical Disk 2.4GB</a:t>
            </a:r>
            <a:endParaRPr/>
          </a:p>
        </p:txBody>
      </p:sp>
      <p:pic>
        <p:nvPicPr>
          <p:cNvPr descr="A black rectangular object with a blue box&#10;&#10;Description automatically generated" id="399" name="Google Shape;399;p33"/>
          <p:cNvPicPr preferRelativeResize="0"/>
          <p:nvPr/>
        </p:nvPicPr>
        <p:blipFill rotWithShape="1">
          <a:blip r:embed="rId6">
            <a:alphaModFix/>
          </a:blip>
          <a:srcRect b="0" l="0" r="0" t="0"/>
          <a:stretch/>
        </p:blipFill>
        <p:spPr>
          <a:xfrm>
            <a:off x="7292783" y="3023679"/>
            <a:ext cx="1309176" cy="1745568"/>
          </a:xfrm>
          <a:prstGeom prst="rect">
            <a:avLst/>
          </a:prstGeom>
          <a:noFill/>
          <a:ln>
            <a:noFill/>
          </a:ln>
        </p:spPr>
      </p:pic>
      <p:sp>
        <p:nvSpPr>
          <p:cNvPr id="400" name="Google Shape;400;p33"/>
          <p:cNvSpPr txBox="1"/>
          <p:nvPr/>
        </p:nvSpPr>
        <p:spPr>
          <a:xfrm>
            <a:off x="7370603" y="2878029"/>
            <a:ext cx="1122199"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050" u="none" cap="none" strike="noStrike">
                <a:solidFill>
                  <a:srgbClr val="000000"/>
                </a:solidFill>
                <a:latin typeface="Arial"/>
                <a:ea typeface="Arial"/>
                <a:cs typeface="Arial"/>
                <a:sym typeface="Arial"/>
              </a:rPr>
              <a:t>Exabyte tapes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34"/>
          <p:cNvSpPr txBox="1"/>
          <p:nvPr>
            <p:ph idx="1" type="body"/>
          </p:nvPr>
        </p:nvSpPr>
        <p:spPr>
          <a:xfrm>
            <a:off x="228600" y="864088"/>
            <a:ext cx="4842164" cy="2821792"/>
          </a:xfrm>
          <a:prstGeom prst="rect">
            <a:avLst/>
          </a:prstGeom>
          <a:noFill/>
          <a:ln>
            <a:noFill/>
          </a:ln>
        </p:spPr>
        <p:txBody>
          <a:bodyPr anchorCtr="0" anchor="t" bIns="45700" lIns="91425" spcFirstLastPara="1" rIns="91425" wrap="square" tIns="45700">
            <a:noAutofit/>
          </a:bodyPr>
          <a:lstStyle/>
          <a:p>
            <a:pPr indent="-285750" lvl="0" marL="285750" rtl="0" algn="l">
              <a:lnSpc>
                <a:spcPct val="100000"/>
              </a:lnSpc>
              <a:spcBef>
                <a:spcPts val="0"/>
              </a:spcBef>
              <a:spcAft>
                <a:spcPts val="0"/>
              </a:spcAft>
              <a:buSzPts val="1350"/>
              <a:buFont typeface="Arial"/>
              <a:buChar char="•"/>
            </a:pPr>
            <a:r>
              <a:rPr lang="en-US" sz="1350"/>
              <a:t>ESA pilot activity completed in 2023 with successful transcription of 2 different brands of optical disks originally held at ESA and University of Reading.</a:t>
            </a:r>
            <a:endParaRPr/>
          </a:p>
          <a:p>
            <a:pPr indent="-285750" lvl="0" marL="285750" rtl="0" algn="l">
              <a:lnSpc>
                <a:spcPct val="100000"/>
              </a:lnSpc>
              <a:spcBef>
                <a:spcPts val="0"/>
              </a:spcBef>
              <a:spcAft>
                <a:spcPts val="0"/>
              </a:spcAft>
              <a:buSzPts val="1350"/>
              <a:buFont typeface="Arial"/>
              <a:buChar char="•"/>
            </a:pPr>
            <a:r>
              <a:rPr lang="en-US" sz="1350"/>
              <a:t>Transcription of the full batch of available optical disks (around 522) contracted to a commercial company.</a:t>
            </a:r>
            <a:endParaRPr/>
          </a:p>
          <a:p>
            <a:pPr indent="-285750" lvl="0" marL="285750" rtl="0" algn="l">
              <a:lnSpc>
                <a:spcPct val="100000"/>
              </a:lnSpc>
              <a:spcBef>
                <a:spcPts val="0"/>
              </a:spcBef>
              <a:spcAft>
                <a:spcPts val="0"/>
              </a:spcAft>
              <a:buSzPts val="1350"/>
              <a:buFont typeface="Arial"/>
              <a:buChar char="•"/>
            </a:pPr>
            <a:r>
              <a:rPr lang="en-US" sz="1350"/>
              <a:t>In Oct23, ESA received the content of the first 15 transcribed optical disks. L1B products successfully processed using the ESA processor.</a:t>
            </a:r>
            <a:endParaRPr/>
          </a:p>
          <a:p>
            <a:pPr indent="-285750" lvl="0" marL="285750" rtl="0" algn="l">
              <a:lnSpc>
                <a:spcPct val="100000"/>
              </a:lnSpc>
              <a:spcBef>
                <a:spcPts val="0"/>
              </a:spcBef>
              <a:spcAft>
                <a:spcPts val="0"/>
              </a:spcAft>
              <a:buSzPts val="1350"/>
              <a:buFont typeface="Arial"/>
              <a:buChar char="•"/>
            </a:pPr>
            <a:r>
              <a:rPr lang="en-US" sz="1350"/>
              <a:t>In Feb ’24, 50 media were successfully transcribed and data inventory/screening under finalization (media containing both AVHRR and Nimbus CZCS data).</a:t>
            </a:r>
            <a:endParaRPr/>
          </a:p>
          <a:p>
            <a:pPr indent="-285750" lvl="0" marL="285750" rtl="0" algn="l">
              <a:lnSpc>
                <a:spcPct val="100000"/>
              </a:lnSpc>
              <a:spcBef>
                <a:spcPts val="0"/>
              </a:spcBef>
              <a:spcAft>
                <a:spcPts val="0"/>
              </a:spcAft>
              <a:buSzPts val="1350"/>
              <a:buFont typeface="Arial"/>
              <a:buChar char="•"/>
            </a:pPr>
            <a:r>
              <a:rPr lang="en-US" sz="1350"/>
              <a:t>Transcription of additional media ongoing with some delays due to hardware failures.</a:t>
            </a:r>
            <a:endParaRPr/>
          </a:p>
        </p:txBody>
      </p:sp>
      <p:sp>
        <p:nvSpPr>
          <p:cNvPr id="406" name="Google Shape;406;p34"/>
          <p:cNvSpPr txBox="1"/>
          <p:nvPr>
            <p:ph type="title"/>
          </p:nvPr>
        </p:nvSpPr>
        <p:spPr>
          <a:xfrm>
            <a:off x="150829" y="144863"/>
            <a:ext cx="5547122"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400">
                <a:solidFill>
                  <a:schemeClr val="lt1"/>
                </a:solidFill>
              </a:rPr>
              <a:t>Optical</a:t>
            </a:r>
            <a:r>
              <a:rPr lang="en-US" sz="2800">
                <a:solidFill>
                  <a:schemeClr val="lt1"/>
                </a:solidFill>
              </a:rPr>
              <a:t> Disks</a:t>
            </a:r>
            <a:endParaRPr/>
          </a:p>
        </p:txBody>
      </p:sp>
      <p:pic>
        <p:nvPicPr>
          <p:cNvPr descr="A picture containing text&#10;&#10;Description automatically generated" id="407" name="Google Shape;407;p34"/>
          <p:cNvPicPr preferRelativeResize="0"/>
          <p:nvPr/>
        </p:nvPicPr>
        <p:blipFill rotWithShape="1">
          <a:blip r:embed="rId3">
            <a:alphaModFix/>
          </a:blip>
          <a:srcRect b="0" l="0" r="0" t="0"/>
          <a:stretch/>
        </p:blipFill>
        <p:spPr>
          <a:xfrm>
            <a:off x="7227096" y="4115831"/>
            <a:ext cx="1528035" cy="468563"/>
          </a:xfrm>
          <a:prstGeom prst="rect">
            <a:avLst/>
          </a:prstGeom>
          <a:noFill/>
          <a:ln cap="flat" cmpd="sng" w="9525">
            <a:solidFill>
              <a:srgbClr val="000000"/>
            </a:solidFill>
            <a:prstDash val="solid"/>
            <a:round/>
            <a:headEnd len="sm" w="sm" type="none"/>
            <a:tailEnd len="sm" w="sm" type="none"/>
          </a:ln>
        </p:spPr>
      </p:pic>
      <p:pic>
        <p:nvPicPr>
          <p:cNvPr id="408" name="Google Shape;408;p34"/>
          <p:cNvPicPr preferRelativeResize="0"/>
          <p:nvPr/>
        </p:nvPicPr>
        <p:blipFill rotWithShape="1">
          <a:blip r:embed="rId4">
            <a:alphaModFix/>
          </a:blip>
          <a:srcRect b="0" l="0" r="0" t="0"/>
          <a:stretch/>
        </p:blipFill>
        <p:spPr>
          <a:xfrm>
            <a:off x="4126448" y="3381114"/>
            <a:ext cx="3119502" cy="1497200"/>
          </a:xfrm>
          <a:prstGeom prst="rect">
            <a:avLst/>
          </a:prstGeom>
          <a:noFill/>
          <a:ln>
            <a:noFill/>
          </a:ln>
        </p:spPr>
      </p:pic>
      <p:pic>
        <p:nvPicPr>
          <p:cNvPr id="409" name="Google Shape;409;p34"/>
          <p:cNvPicPr preferRelativeResize="0"/>
          <p:nvPr/>
        </p:nvPicPr>
        <p:blipFill rotWithShape="1">
          <a:blip r:embed="rId5">
            <a:alphaModFix/>
          </a:blip>
          <a:srcRect b="0" l="0" r="0" t="0"/>
          <a:stretch/>
        </p:blipFill>
        <p:spPr>
          <a:xfrm>
            <a:off x="6289324" y="991064"/>
            <a:ext cx="2318362" cy="1654674"/>
          </a:xfrm>
          <a:prstGeom prst="rect">
            <a:avLst/>
          </a:prstGeom>
          <a:noFill/>
          <a:ln>
            <a:noFill/>
          </a:ln>
        </p:spPr>
      </p:pic>
      <p:sp>
        <p:nvSpPr>
          <p:cNvPr id="410" name="Google Shape;410;p34"/>
          <p:cNvSpPr/>
          <p:nvPr/>
        </p:nvSpPr>
        <p:spPr>
          <a:xfrm>
            <a:off x="5111221" y="2026140"/>
            <a:ext cx="838200" cy="263236"/>
          </a:xfrm>
          <a:prstGeom prst="rightArrow">
            <a:avLst>
              <a:gd fmla="val 50000" name="adj1"/>
              <a:gd fmla="val 50000" name="adj2"/>
            </a:avLst>
          </a:prstGeom>
          <a:solidFill>
            <a:srgbClr val="052AC7"/>
          </a:solidFill>
          <a:ln cap="flat" cmpd="sng" w="25400">
            <a:solidFill>
              <a:srgbClr val="151C2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35"/>
          <p:cNvSpPr txBox="1"/>
          <p:nvPr>
            <p:ph type="title"/>
          </p:nvPr>
        </p:nvSpPr>
        <p:spPr>
          <a:xfrm>
            <a:off x="136689" y="111303"/>
            <a:ext cx="3703404" cy="54657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400">
                <a:solidFill>
                  <a:schemeClr val="lt1"/>
                </a:solidFill>
              </a:rPr>
              <a:t>DLT Tapes</a:t>
            </a:r>
            <a:endParaRPr/>
          </a:p>
        </p:txBody>
      </p:sp>
      <p:sp>
        <p:nvSpPr>
          <p:cNvPr id="416" name="Google Shape;416;p35"/>
          <p:cNvSpPr/>
          <p:nvPr/>
        </p:nvSpPr>
        <p:spPr>
          <a:xfrm>
            <a:off x="3010262" y="3260326"/>
            <a:ext cx="306099" cy="283532"/>
          </a:xfrm>
          <a:prstGeom prst="ellipse">
            <a:avLst/>
          </a:prstGeom>
          <a:noFill/>
          <a:ln cap="flat" cmpd="sng" w="9525">
            <a:solidFill>
              <a:srgbClr val="FFFF00"/>
            </a:solidFill>
            <a:prstDash val="dot"/>
            <a:round/>
            <a:headEnd len="sm" w="sm" type="none"/>
            <a:tailEnd len="sm" w="sm" type="none"/>
          </a:ln>
        </p:spPr>
        <p:txBody>
          <a:bodyPr anchorCtr="0" anchor="t" bIns="25700" lIns="51425" spcFirstLastPara="1" rIns="51425" wrap="square" tIns="2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417" name="Google Shape;417;p35"/>
          <p:cNvSpPr/>
          <p:nvPr/>
        </p:nvSpPr>
        <p:spPr>
          <a:xfrm>
            <a:off x="4144661" y="1492900"/>
            <a:ext cx="4468091" cy="2296013"/>
          </a:xfrm>
          <a:prstGeom prst="rect">
            <a:avLst/>
          </a:prstGeom>
          <a:noFill/>
          <a:ln>
            <a:noFill/>
          </a:ln>
        </p:spPr>
        <p:txBody>
          <a:bodyPr anchorCtr="0" anchor="t" bIns="45700" lIns="91425" spcFirstLastPara="1" rIns="91425" wrap="square" tIns="45700">
            <a:spAutoFit/>
          </a:bodyPr>
          <a:lstStyle/>
          <a:p>
            <a:pPr indent="-257175" lvl="0" marL="257175" marR="0" rtl="0" algn="l">
              <a:lnSpc>
                <a:spcPct val="95000"/>
              </a:lnSpc>
              <a:spcBef>
                <a:spcPts val="0"/>
              </a:spcBef>
              <a:spcAft>
                <a:spcPts val="0"/>
              </a:spcAft>
              <a:buClr>
                <a:schemeClr val="hlink"/>
              </a:buClr>
              <a:buSzPts val="1360"/>
              <a:buFont typeface="Arial"/>
              <a:buChar char="•"/>
            </a:pPr>
            <a:r>
              <a:rPr b="0" i="0" lang="en-US" sz="1600" u="none" cap="none" strike="noStrike">
                <a:solidFill>
                  <a:srgbClr val="000000"/>
                </a:solidFill>
                <a:latin typeface="Arial"/>
                <a:ea typeface="Arial"/>
                <a:cs typeface="Arial"/>
                <a:sym typeface="Arial"/>
              </a:rPr>
              <a:t>DLT transcription chain set-up at ESA/ESRIN to transcribe tapes containing unique AVHRR / SPOT and ERS data.</a:t>
            </a:r>
            <a:endParaRPr/>
          </a:p>
          <a:p>
            <a:pPr indent="-170815" lvl="0" marL="257175" marR="0" rtl="0" algn="l">
              <a:lnSpc>
                <a:spcPct val="95000"/>
              </a:lnSpc>
              <a:spcBef>
                <a:spcPts val="320"/>
              </a:spcBef>
              <a:spcAft>
                <a:spcPts val="0"/>
              </a:spcAft>
              <a:buClr>
                <a:schemeClr val="hlink"/>
              </a:buClr>
              <a:buSzPts val="1360"/>
              <a:buFont typeface="Arial"/>
              <a:buNone/>
            </a:pPr>
            <a:r>
              <a:t/>
            </a:r>
            <a:endParaRPr b="0" i="0" sz="1600" u="none" cap="none" strike="noStrike">
              <a:solidFill>
                <a:srgbClr val="000000"/>
              </a:solidFill>
              <a:latin typeface="Arial"/>
              <a:ea typeface="Arial"/>
              <a:cs typeface="Arial"/>
              <a:sym typeface="Arial"/>
            </a:endParaRPr>
          </a:p>
          <a:p>
            <a:pPr indent="-257175" lvl="0" marL="257175" marR="0" rtl="0" algn="l">
              <a:lnSpc>
                <a:spcPct val="95000"/>
              </a:lnSpc>
              <a:spcBef>
                <a:spcPts val="320"/>
              </a:spcBef>
              <a:spcAft>
                <a:spcPts val="0"/>
              </a:spcAft>
              <a:buClr>
                <a:schemeClr val="hlink"/>
              </a:buClr>
              <a:buSzPts val="1360"/>
              <a:buFont typeface="Arial"/>
              <a:buChar char="•"/>
            </a:pPr>
            <a:r>
              <a:rPr b="0" i="0" lang="en-US" sz="1600" u="none" cap="none" strike="noStrike">
                <a:solidFill>
                  <a:srgbClr val="000000"/>
                </a:solidFill>
                <a:latin typeface="Arial"/>
                <a:ea typeface="Arial"/>
                <a:cs typeface="Arial"/>
                <a:sym typeface="Arial"/>
              </a:rPr>
              <a:t>Tapes received from ASI / University of Rome successfully transcribed and </a:t>
            </a:r>
            <a:r>
              <a:rPr b="1" i="0" lang="en-US" sz="1600" u="none" cap="none" strike="noStrike">
                <a:solidFill>
                  <a:srgbClr val="92D050"/>
                </a:solidFill>
                <a:latin typeface="Arial"/>
                <a:ea typeface="Arial"/>
                <a:cs typeface="Arial"/>
                <a:sym typeface="Arial"/>
              </a:rPr>
              <a:t>8452</a:t>
            </a:r>
            <a:r>
              <a:rPr b="0" i="0" lang="en-US" sz="1600" u="none" cap="none" strike="noStrike">
                <a:solidFill>
                  <a:srgbClr val="000000"/>
                </a:solidFill>
                <a:latin typeface="Arial"/>
                <a:ea typeface="Arial"/>
                <a:cs typeface="Arial"/>
                <a:sym typeface="Arial"/>
              </a:rPr>
              <a:t> AVHRR products acquired in Malindi (Kenya) from </a:t>
            </a:r>
            <a:r>
              <a:rPr b="1" i="0" lang="en-US" sz="1600" u="none" cap="none" strike="noStrike">
                <a:solidFill>
                  <a:srgbClr val="92D050"/>
                </a:solidFill>
                <a:latin typeface="Arial"/>
                <a:ea typeface="Arial"/>
                <a:cs typeface="Arial"/>
                <a:sym typeface="Arial"/>
              </a:rPr>
              <a:t>2001-2009</a:t>
            </a:r>
            <a:r>
              <a:rPr b="0" i="0" lang="en-US" sz="1600" u="none" cap="none" strike="noStrike">
                <a:solidFill>
                  <a:srgbClr val="000000"/>
                </a:solidFill>
                <a:latin typeface="Arial"/>
                <a:ea typeface="Arial"/>
                <a:cs typeface="Arial"/>
                <a:sym typeface="Arial"/>
              </a:rPr>
              <a:t> now safely archived on disks at ESA.</a:t>
            </a:r>
            <a:endParaRPr/>
          </a:p>
        </p:txBody>
      </p:sp>
      <p:pic>
        <p:nvPicPr>
          <p:cNvPr descr="A picture containing text, indoor, electronics, computer&#10;&#10;Description automatically generated" id="418" name="Google Shape;418;p35"/>
          <p:cNvPicPr preferRelativeResize="0"/>
          <p:nvPr/>
        </p:nvPicPr>
        <p:blipFill rotWithShape="1">
          <a:blip r:embed="rId3">
            <a:alphaModFix/>
          </a:blip>
          <a:srcRect b="0" l="0" r="0" t="0"/>
          <a:stretch/>
        </p:blipFill>
        <p:spPr>
          <a:xfrm rot="5400000">
            <a:off x="558201" y="1351905"/>
            <a:ext cx="3586778" cy="269008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36"/>
          <p:cNvSpPr txBox="1"/>
          <p:nvPr>
            <p:ph type="title"/>
          </p:nvPr>
        </p:nvSpPr>
        <p:spPr>
          <a:xfrm>
            <a:off x="136689" y="111303"/>
            <a:ext cx="3703404" cy="54657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400">
                <a:solidFill>
                  <a:schemeClr val="lt1"/>
                </a:solidFill>
              </a:rPr>
              <a:t>Exabyte Tapes</a:t>
            </a:r>
            <a:endParaRPr/>
          </a:p>
        </p:txBody>
      </p:sp>
      <p:sp>
        <p:nvSpPr>
          <p:cNvPr id="424" name="Google Shape;424;p36"/>
          <p:cNvSpPr/>
          <p:nvPr/>
        </p:nvSpPr>
        <p:spPr>
          <a:xfrm>
            <a:off x="3010262" y="3260326"/>
            <a:ext cx="306099" cy="283532"/>
          </a:xfrm>
          <a:prstGeom prst="ellipse">
            <a:avLst/>
          </a:prstGeom>
          <a:noFill/>
          <a:ln cap="flat" cmpd="sng" w="9525">
            <a:solidFill>
              <a:srgbClr val="FFFF00"/>
            </a:solidFill>
            <a:prstDash val="dot"/>
            <a:round/>
            <a:headEnd len="sm" w="sm" type="none"/>
            <a:tailEnd len="sm" w="sm" type="none"/>
          </a:ln>
        </p:spPr>
        <p:txBody>
          <a:bodyPr anchorCtr="0" anchor="t" bIns="25700" lIns="51425" spcFirstLastPara="1" rIns="51425" wrap="square" tIns="25700">
            <a:noAutofit/>
          </a:bodyPr>
          <a:lstStyle/>
          <a:p>
            <a:pPr indent="0" lvl="0" marL="0" marR="0" rtl="0" algn="l">
              <a:lnSpc>
                <a:spcPct val="100000"/>
              </a:lnSpc>
              <a:spcBef>
                <a:spcPts val="0"/>
              </a:spcBef>
              <a:spcAft>
                <a:spcPts val="0"/>
              </a:spcAft>
              <a:buNone/>
            </a:pPr>
            <a:r>
              <a:t/>
            </a:r>
            <a:endParaRPr b="0" i="0" sz="1050" u="none" cap="none" strike="noStrike">
              <a:solidFill>
                <a:srgbClr val="000000"/>
              </a:solidFill>
              <a:latin typeface="Arial"/>
              <a:ea typeface="Arial"/>
              <a:cs typeface="Arial"/>
              <a:sym typeface="Arial"/>
            </a:endParaRPr>
          </a:p>
        </p:txBody>
      </p:sp>
      <p:sp>
        <p:nvSpPr>
          <p:cNvPr id="425" name="Google Shape;425;p36"/>
          <p:cNvSpPr/>
          <p:nvPr/>
        </p:nvSpPr>
        <p:spPr>
          <a:xfrm>
            <a:off x="4144661" y="1492900"/>
            <a:ext cx="4468091" cy="1778949"/>
          </a:xfrm>
          <a:prstGeom prst="rect">
            <a:avLst/>
          </a:prstGeom>
          <a:noFill/>
          <a:ln>
            <a:noFill/>
          </a:ln>
        </p:spPr>
        <p:txBody>
          <a:bodyPr anchorCtr="0" anchor="t" bIns="45700" lIns="91425" spcFirstLastPara="1" rIns="91425" wrap="square" tIns="45700">
            <a:spAutoFit/>
          </a:bodyPr>
          <a:lstStyle/>
          <a:p>
            <a:pPr indent="-257175" lvl="0" marL="257175" marR="0" rtl="0" algn="l">
              <a:lnSpc>
                <a:spcPct val="95000"/>
              </a:lnSpc>
              <a:spcBef>
                <a:spcPts val="0"/>
              </a:spcBef>
              <a:spcAft>
                <a:spcPts val="0"/>
              </a:spcAft>
              <a:buClr>
                <a:schemeClr val="hlink"/>
              </a:buClr>
              <a:buSzPts val="1360"/>
              <a:buFont typeface="Arial"/>
              <a:buChar char="•"/>
            </a:pPr>
            <a:r>
              <a:rPr b="0" i="0" lang="en-US" sz="1600" u="none" cap="none" strike="noStrike">
                <a:solidFill>
                  <a:srgbClr val="000000"/>
                </a:solidFill>
                <a:latin typeface="Arial"/>
                <a:ea typeface="Arial"/>
                <a:cs typeface="Arial"/>
                <a:sym typeface="Arial"/>
              </a:rPr>
              <a:t>Exabyte transcription chain being set-up at ESA/ESRIN to transcribe tapes containing unique Hawaii AVHRR data.</a:t>
            </a:r>
            <a:endParaRPr/>
          </a:p>
          <a:p>
            <a:pPr indent="-257175" lvl="0" marL="257175" marR="0" rtl="0" algn="l">
              <a:lnSpc>
                <a:spcPct val="95000"/>
              </a:lnSpc>
              <a:spcBef>
                <a:spcPts val="320"/>
              </a:spcBef>
              <a:spcAft>
                <a:spcPts val="0"/>
              </a:spcAft>
              <a:buClr>
                <a:schemeClr val="hlink"/>
              </a:buClr>
              <a:buSzPts val="1360"/>
              <a:buFont typeface="Arial"/>
              <a:buChar char="•"/>
            </a:pPr>
            <a:r>
              <a:rPr b="0" i="0" lang="en-US" sz="1600" u="none" cap="none" strike="noStrike">
                <a:solidFill>
                  <a:srgbClr val="000000"/>
                </a:solidFill>
                <a:latin typeface="Arial"/>
                <a:ea typeface="Arial"/>
                <a:cs typeface="Arial"/>
                <a:sym typeface="Arial"/>
              </a:rPr>
              <a:t>The ESRIN laboratory is manufacturing a special device to roll/unroll the tapes at very slow speed and clean the tape surface from moisture.</a:t>
            </a:r>
            <a:endParaRPr/>
          </a:p>
        </p:txBody>
      </p:sp>
      <p:pic>
        <p:nvPicPr>
          <p:cNvPr descr="8500 Exabyte 5GB 8mm SE SCSI Tape Drive" id="426" name="Google Shape;426;p36"/>
          <p:cNvPicPr preferRelativeResize="0"/>
          <p:nvPr/>
        </p:nvPicPr>
        <p:blipFill rotWithShape="1">
          <a:blip r:embed="rId3">
            <a:alphaModFix/>
          </a:blip>
          <a:srcRect b="0" l="0" r="0" t="0"/>
          <a:stretch/>
        </p:blipFill>
        <p:spPr>
          <a:xfrm>
            <a:off x="422730" y="1211404"/>
            <a:ext cx="2346035" cy="2346035"/>
          </a:xfrm>
          <a:prstGeom prst="rect">
            <a:avLst/>
          </a:prstGeom>
          <a:noFill/>
          <a:ln>
            <a:noFill/>
          </a:ln>
        </p:spPr>
      </p:pic>
      <p:pic>
        <p:nvPicPr>
          <p:cNvPr descr="A black rectangular object with a blue box&#10;&#10;Description automatically generated" id="427" name="Google Shape;427;p36"/>
          <p:cNvPicPr preferRelativeResize="0"/>
          <p:nvPr/>
        </p:nvPicPr>
        <p:blipFill rotWithShape="1">
          <a:blip r:embed="rId4">
            <a:alphaModFix/>
          </a:blip>
          <a:srcRect b="0" l="0" r="0" t="0"/>
          <a:stretch/>
        </p:blipFill>
        <p:spPr>
          <a:xfrm>
            <a:off x="2589165" y="2559377"/>
            <a:ext cx="1561956" cy="208260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pic>
        <p:nvPicPr>
          <p:cNvPr id="432" name="Google Shape;432;p37"/>
          <p:cNvPicPr preferRelativeResize="0"/>
          <p:nvPr/>
        </p:nvPicPr>
        <p:blipFill rotWithShape="1">
          <a:blip r:embed="rId3">
            <a:alphaModFix/>
          </a:blip>
          <a:srcRect b="0" l="0" r="0" t="0"/>
          <a:stretch/>
        </p:blipFill>
        <p:spPr>
          <a:xfrm>
            <a:off x="1485900" y="228600"/>
            <a:ext cx="1880930" cy="744849"/>
          </a:xfrm>
          <a:prstGeom prst="rect">
            <a:avLst/>
          </a:prstGeom>
          <a:noFill/>
          <a:ln>
            <a:noFill/>
          </a:ln>
        </p:spPr>
      </p:pic>
      <p:sp>
        <p:nvSpPr>
          <p:cNvPr id="433" name="Google Shape;433;p37"/>
          <p:cNvSpPr txBox="1"/>
          <p:nvPr/>
        </p:nvSpPr>
        <p:spPr>
          <a:xfrm>
            <a:off x="1485901" y="1028701"/>
            <a:ext cx="2104658" cy="15763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i="0" lang="en-US" sz="788" u="none" cap="none" strike="noStrike">
                <a:solidFill>
                  <a:schemeClr val="lt1"/>
                </a:solidFill>
                <a:latin typeface="Oi"/>
                <a:ea typeface="Oi"/>
                <a:cs typeface="Oi"/>
                <a:sym typeface="Oi"/>
              </a:rPr>
              <a:t>Committee on Earth Observation Satellites</a:t>
            </a:r>
            <a:endParaRPr/>
          </a:p>
        </p:txBody>
      </p:sp>
      <p:sp>
        <p:nvSpPr>
          <p:cNvPr id="434" name="Google Shape;434;p37"/>
          <p:cNvSpPr txBox="1"/>
          <p:nvPr/>
        </p:nvSpPr>
        <p:spPr>
          <a:xfrm>
            <a:off x="3668813" y="269733"/>
            <a:ext cx="2834252" cy="881969"/>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i="0" lang="en-US" sz="3000" u="none" cap="none" strike="noStrike">
                <a:solidFill>
                  <a:srgbClr val="92D050"/>
                </a:solidFill>
                <a:latin typeface="Oi"/>
                <a:ea typeface="Oi"/>
                <a:cs typeface="Oi"/>
                <a:sym typeface="Oi"/>
              </a:rPr>
              <a:t>WGISS</a:t>
            </a:r>
            <a:endParaRPr/>
          </a:p>
        </p:txBody>
      </p:sp>
      <p:sp>
        <p:nvSpPr>
          <p:cNvPr id="435" name="Google Shape;435;p37"/>
          <p:cNvSpPr txBox="1"/>
          <p:nvPr/>
        </p:nvSpPr>
        <p:spPr>
          <a:xfrm>
            <a:off x="595746" y="1578619"/>
            <a:ext cx="8458200" cy="99313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i="0" lang="en-US" sz="4200" u="none" cap="none" strike="noStrike">
                <a:solidFill>
                  <a:schemeClr val="lt1"/>
                </a:solidFill>
                <a:latin typeface="Arial"/>
                <a:ea typeface="Arial"/>
                <a:cs typeface="Arial"/>
                <a:sym typeface="Arial"/>
              </a:rPr>
              <a:t>AVHRR Data Processing and Access</a:t>
            </a:r>
            <a:endParaRPr b="1" i="0" sz="4200" u="none" cap="none" strike="noStrike">
              <a:solidFill>
                <a:schemeClr val="lt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38"/>
          <p:cNvSpPr txBox="1"/>
          <p:nvPr>
            <p:ph type="title"/>
          </p:nvPr>
        </p:nvSpPr>
        <p:spPr>
          <a:xfrm>
            <a:off x="158288" y="132917"/>
            <a:ext cx="5861511"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800">
                <a:solidFill>
                  <a:schemeClr val="lt1"/>
                </a:solidFill>
              </a:rPr>
              <a:t>Next Steps</a:t>
            </a:r>
            <a:endParaRPr/>
          </a:p>
        </p:txBody>
      </p:sp>
      <p:sp>
        <p:nvSpPr>
          <p:cNvPr id="441" name="Google Shape;441;p38"/>
          <p:cNvSpPr txBox="1"/>
          <p:nvPr>
            <p:ph idx="1" type="body"/>
          </p:nvPr>
        </p:nvSpPr>
        <p:spPr>
          <a:xfrm>
            <a:off x="254912" y="1025224"/>
            <a:ext cx="8451273" cy="3586068"/>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1600"/>
              <a:buFont typeface="Arial"/>
              <a:buAutoNum type="arabicPeriod"/>
            </a:pPr>
            <a:r>
              <a:rPr lang="en-US" sz="1600"/>
              <a:t>Continue ongoing transcription activities, coordination and projects and contact additional organizations with potentially unique AVHRR LAC data</a:t>
            </a:r>
            <a:endParaRPr/>
          </a:p>
          <a:p>
            <a:pPr indent="-241300" lvl="0" marL="342900" rtl="0" algn="l">
              <a:lnSpc>
                <a:spcPct val="100000"/>
              </a:lnSpc>
              <a:spcBef>
                <a:spcPts val="0"/>
              </a:spcBef>
              <a:spcAft>
                <a:spcPts val="0"/>
              </a:spcAft>
              <a:buSzPts val="1600"/>
              <a:buFont typeface="Arial"/>
              <a:buNone/>
            </a:pPr>
            <a:r>
              <a:t/>
            </a:r>
            <a:endParaRPr sz="1600"/>
          </a:p>
          <a:p>
            <a:pPr indent="-342900" lvl="0" marL="342900" rtl="0" algn="l">
              <a:lnSpc>
                <a:spcPct val="100000"/>
              </a:lnSpc>
              <a:spcBef>
                <a:spcPts val="0"/>
              </a:spcBef>
              <a:spcAft>
                <a:spcPts val="0"/>
              </a:spcAft>
              <a:buSzPts val="1600"/>
              <a:buFont typeface="Arial"/>
              <a:buAutoNum type="arabicPeriod"/>
            </a:pPr>
            <a:r>
              <a:rPr lang="en-US" sz="1600"/>
              <a:t>Provide AVHRR points of contact and stakeholders with the AVHRR Dataset Consolidation Procedure and Processing Format used in the European consolidation project run at ESA. Collect feedback and discuss possibility to have a common/harmonised format (Q1/Q2 2025)</a:t>
            </a:r>
            <a:endParaRPr/>
          </a:p>
          <a:p>
            <a:pPr indent="0" lvl="1" marL="0" rtl="0" algn="l">
              <a:lnSpc>
                <a:spcPct val="100000"/>
              </a:lnSpc>
              <a:spcBef>
                <a:spcPts val="0"/>
              </a:spcBef>
              <a:spcAft>
                <a:spcPts val="0"/>
              </a:spcAft>
              <a:buNone/>
            </a:pPr>
            <a:r>
              <a:t/>
            </a:r>
            <a:endParaRPr sz="1600"/>
          </a:p>
          <a:p>
            <a:pPr indent="-342900" lvl="0" marL="342900" rtl="0" algn="l">
              <a:lnSpc>
                <a:spcPct val="100000"/>
              </a:lnSpc>
              <a:spcBef>
                <a:spcPts val="0"/>
              </a:spcBef>
              <a:spcAft>
                <a:spcPts val="0"/>
              </a:spcAft>
              <a:buSzPts val="1600"/>
              <a:buFont typeface="Arial"/>
              <a:buAutoNum type="arabicPeriod"/>
            </a:pPr>
            <a:r>
              <a:rPr lang="en-US" sz="1600"/>
              <a:t>Check status of Discoverability of AVHRR datasets worldwide and pursue common entry point through WGISS CDA infrastructure (Q1 2025)</a:t>
            </a:r>
            <a:endParaRPr sz="1600"/>
          </a:p>
          <a:p>
            <a:pPr indent="-127000" lvl="1" marL="228600" rtl="0" algn="l">
              <a:lnSpc>
                <a:spcPct val="100000"/>
              </a:lnSpc>
              <a:spcBef>
                <a:spcPts val="0"/>
              </a:spcBef>
              <a:spcAft>
                <a:spcPts val="0"/>
              </a:spcAft>
              <a:buSzPts val="1600"/>
              <a:buFont typeface="Arial"/>
              <a:buNone/>
            </a:pPr>
            <a:r>
              <a:t/>
            </a:r>
            <a:endParaRPr sz="1600"/>
          </a:p>
          <a:p>
            <a:pPr indent="0" lvl="1" marL="0" rtl="0" algn="l">
              <a:lnSpc>
                <a:spcPct val="100000"/>
              </a:lnSpc>
              <a:spcBef>
                <a:spcPts val="0"/>
              </a:spcBef>
              <a:spcAft>
                <a:spcPts val="0"/>
              </a:spcAft>
              <a:buNone/>
            </a:pPr>
            <a:r>
              <a:t/>
            </a:r>
            <a:endParaRPr sz="1350"/>
          </a:p>
          <a:p>
            <a:pPr indent="0" lvl="1" marL="342900" rtl="0" algn="l">
              <a:lnSpc>
                <a:spcPct val="100000"/>
              </a:lnSpc>
              <a:spcBef>
                <a:spcPts val="0"/>
              </a:spcBef>
              <a:spcAft>
                <a:spcPts val="0"/>
              </a:spcAft>
              <a:buNone/>
            </a:pPr>
            <a:r>
              <a:rPr b="1" lang="en-US" sz="2000"/>
              <a:t>	AVHRR Session follow-on will be held at WGISS#59</a:t>
            </a:r>
            <a:endParaRPr b="1" sz="20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4"/>
          <p:cNvSpPr txBox="1"/>
          <p:nvPr>
            <p:ph type="title"/>
          </p:nvPr>
        </p:nvSpPr>
        <p:spPr>
          <a:xfrm>
            <a:off x="200399" y="185929"/>
            <a:ext cx="5547122"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800">
                <a:solidFill>
                  <a:schemeClr val="lt1"/>
                </a:solidFill>
              </a:rPr>
              <a:t>Cooperation Activities on AVHRR</a:t>
            </a:r>
            <a:endParaRPr/>
          </a:p>
        </p:txBody>
      </p:sp>
      <p:sp>
        <p:nvSpPr>
          <p:cNvPr id="79" name="Google Shape;79;p4"/>
          <p:cNvSpPr txBox="1"/>
          <p:nvPr>
            <p:ph idx="1" type="body"/>
          </p:nvPr>
        </p:nvSpPr>
        <p:spPr>
          <a:xfrm>
            <a:off x="211184" y="950570"/>
            <a:ext cx="8812306" cy="312313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b="1" lang="en-US" sz="1800">
                <a:solidFill>
                  <a:srgbClr val="000000"/>
                </a:solidFill>
              </a:rPr>
              <a:t>Objective: Build a worldwide coverage AVHRR LAC data series from 1978 onwards</a:t>
            </a:r>
            <a:endParaRPr/>
          </a:p>
          <a:p>
            <a:pPr indent="0" lvl="0" marL="0" rtl="0" algn="l">
              <a:lnSpc>
                <a:spcPct val="100000"/>
              </a:lnSpc>
              <a:spcBef>
                <a:spcPts val="0"/>
              </a:spcBef>
              <a:spcAft>
                <a:spcPts val="0"/>
              </a:spcAft>
              <a:buNone/>
            </a:pPr>
            <a:r>
              <a:t/>
            </a:r>
            <a:endParaRPr sz="1800">
              <a:solidFill>
                <a:srgbClr val="000000"/>
              </a:solidFill>
            </a:endParaRPr>
          </a:p>
          <a:p>
            <a:pPr indent="-342900" lvl="0" marL="342900" rtl="0" algn="l">
              <a:lnSpc>
                <a:spcPct val="100000"/>
              </a:lnSpc>
              <a:spcBef>
                <a:spcPts val="0"/>
              </a:spcBef>
              <a:spcAft>
                <a:spcPts val="0"/>
              </a:spcAft>
              <a:buSzPts val="1800"/>
              <a:buFont typeface="Arial"/>
              <a:buAutoNum type="arabicPeriod"/>
            </a:pPr>
            <a:r>
              <a:rPr lang="en-US" sz="1800"/>
              <a:t>Unfolding and making accessible 1km AVHRR data from regional archives (possibly open and free);</a:t>
            </a:r>
            <a:endParaRPr/>
          </a:p>
          <a:p>
            <a:pPr indent="-228600" lvl="0" marL="342900" rtl="0" algn="l">
              <a:lnSpc>
                <a:spcPct val="100000"/>
              </a:lnSpc>
              <a:spcBef>
                <a:spcPts val="0"/>
              </a:spcBef>
              <a:spcAft>
                <a:spcPts val="0"/>
              </a:spcAft>
              <a:buSzPts val="1800"/>
              <a:buFont typeface="Arial"/>
              <a:buNone/>
            </a:pPr>
            <a:r>
              <a:t/>
            </a:r>
            <a:endParaRPr sz="1800"/>
          </a:p>
          <a:p>
            <a:pPr indent="-342900" lvl="0" marL="342900" rtl="0" algn="l">
              <a:lnSpc>
                <a:spcPct val="100000"/>
              </a:lnSpc>
              <a:spcBef>
                <a:spcPts val="0"/>
              </a:spcBef>
              <a:spcAft>
                <a:spcPts val="0"/>
              </a:spcAft>
              <a:buSzPts val="1800"/>
              <a:buFont typeface="Arial"/>
              <a:buAutoNum type="arabicPeriod"/>
            </a:pPr>
            <a:r>
              <a:rPr lang="en-US" sz="1800"/>
              <a:t>Transcribing unique data from heritage media;</a:t>
            </a:r>
            <a:endParaRPr/>
          </a:p>
          <a:p>
            <a:pPr indent="-228600" lvl="0" marL="342900" rtl="0" algn="l">
              <a:lnSpc>
                <a:spcPct val="100000"/>
              </a:lnSpc>
              <a:spcBef>
                <a:spcPts val="0"/>
              </a:spcBef>
              <a:spcAft>
                <a:spcPts val="0"/>
              </a:spcAft>
              <a:buSzPts val="1800"/>
              <a:buFont typeface="Arial"/>
              <a:buNone/>
            </a:pPr>
            <a:r>
              <a:t/>
            </a:r>
            <a:endParaRPr sz="1800"/>
          </a:p>
          <a:p>
            <a:pPr indent="-342900" lvl="0" marL="342900" rtl="0" algn="l">
              <a:lnSpc>
                <a:spcPct val="100000"/>
              </a:lnSpc>
              <a:spcBef>
                <a:spcPts val="0"/>
              </a:spcBef>
              <a:spcAft>
                <a:spcPts val="0"/>
              </a:spcAft>
              <a:buSzPts val="1800"/>
              <a:buFont typeface="Arial"/>
              <a:buAutoNum type="arabicPeriod"/>
            </a:pPr>
            <a:r>
              <a:rPr lang="en-US" sz="1800"/>
              <a:t>Identifying a common format for AVHRR Level-1b and Level-1c data and pursuing (re)processing from AVHRR data owners/holders and data accessibility;</a:t>
            </a:r>
            <a:endParaRPr/>
          </a:p>
          <a:p>
            <a:pPr indent="-228600" lvl="0" marL="342900" rtl="0" algn="l">
              <a:lnSpc>
                <a:spcPct val="100000"/>
              </a:lnSpc>
              <a:spcBef>
                <a:spcPts val="0"/>
              </a:spcBef>
              <a:spcAft>
                <a:spcPts val="0"/>
              </a:spcAft>
              <a:buSzPts val="1800"/>
              <a:buFont typeface="Arial"/>
              <a:buNone/>
            </a:pPr>
            <a:r>
              <a:t/>
            </a:r>
            <a:endParaRPr sz="1800"/>
          </a:p>
          <a:p>
            <a:pPr indent="-342900" lvl="0" marL="342900" rtl="0" algn="l">
              <a:lnSpc>
                <a:spcPct val="100000"/>
              </a:lnSpc>
              <a:spcBef>
                <a:spcPts val="0"/>
              </a:spcBef>
              <a:spcAft>
                <a:spcPts val="0"/>
              </a:spcAft>
              <a:buSzPts val="1800"/>
              <a:buFont typeface="Arial"/>
              <a:buAutoNum type="arabicPeriod"/>
            </a:pPr>
            <a:r>
              <a:rPr lang="en-US" sz="1800"/>
              <a:t>Facilitating data discovery through the WGISS Connected Data Assets Infrastructure.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5"/>
          <p:cNvPicPr preferRelativeResize="0"/>
          <p:nvPr/>
        </p:nvPicPr>
        <p:blipFill rotWithShape="1">
          <a:blip r:embed="rId3">
            <a:alphaModFix/>
          </a:blip>
          <a:srcRect b="0" l="0" r="0" t="0"/>
          <a:stretch/>
        </p:blipFill>
        <p:spPr>
          <a:xfrm>
            <a:off x="1485900" y="228600"/>
            <a:ext cx="1880930" cy="744849"/>
          </a:xfrm>
          <a:prstGeom prst="rect">
            <a:avLst/>
          </a:prstGeom>
          <a:noFill/>
          <a:ln>
            <a:noFill/>
          </a:ln>
        </p:spPr>
      </p:pic>
      <p:sp>
        <p:nvSpPr>
          <p:cNvPr id="85" name="Google Shape;85;p5"/>
          <p:cNvSpPr txBox="1"/>
          <p:nvPr/>
        </p:nvSpPr>
        <p:spPr>
          <a:xfrm>
            <a:off x="1485901" y="1028701"/>
            <a:ext cx="2104658" cy="15763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i="0" lang="en-US" sz="788" u="none" cap="none" strike="noStrike">
                <a:solidFill>
                  <a:schemeClr val="lt1"/>
                </a:solidFill>
                <a:latin typeface="Oi"/>
                <a:ea typeface="Oi"/>
                <a:cs typeface="Oi"/>
                <a:sym typeface="Oi"/>
              </a:rPr>
              <a:t>Committee on Earth Observation Satellites</a:t>
            </a:r>
            <a:endParaRPr/>
          </a:p>
        </p:txBody>
      </p:sp>
      <p:sp>
        <p:nvSpPr>
          <p:cNvPr id="86" name="Google Shape;86;p5"/>
          <p:cNvSpPr txBox="1"/>
          <p:nvPr/>
        </p:nvSpPr>
        <p:spPr>
          <a:xfrm>
            <a:off x="3772723" y="160039"/>
            <a:ext cx="2834252" cy="881969"/>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i="0" lang="en-US" sz="3000" u="none" cap="none" strike="noStrike">
                <a:solidFill>
                  <a:srgbClr val="92D050"/>
                </a:solidFill>
                <a:latin typeface="Oi"/>
                <a:ea typeface="Oi"/>
                <a:cs typeface="Oi"/>
                <a:sym typeface="Oi"/>
              </a:rPr>
              <a:t>WGISS</a:t>
            </a:r>
            <a:endParaRPr/>
          </a:p>
        </p:txBody>
      </p:sp>
      <p:sp>
        <p:nvSpPr>
          <p:cNvPr id="87" name="Google Shape;87;p5"/>
          <p:cNvSpPr txBox="1"/>
          <p:nvPr/>
        </p:nvSpPr>
        <p:spPr>
          <a:xfrm>
            <a:off x="498763" y="1655618"/>
            <a:ext cx="5458364" cy="99313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i="0" lang="en-US" sz="4200" u="none" cap="none" strike="noStrike">
                <a:solidFill>
                  <a:schemeClr val="lt1"/>
                </a:solidFill>
                <a:latin typeface="Arial"/>
                <a:ea typeface="Arial"/>
                <a:cs typeface="Arial"/>
                <a:sym typeface="Arial"/>
              </a:rPr>
              <a:t>AVHRR Global Land 1km Dataset</a:t>
            </a:r>
            <a:endParaRPr b="1" i="0" sz="4200" u="none" cap="none" strike="noStrik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6"/>
          <p:cNvSpPr txBox="1"/>
          <p:nvPr>
            <p:ph type="title"/>
          </p:nvPr>
        </p:nvSpPr>
        <p:spPr>
          <a:xfrm>
            <a:off x="97392" y="167549"/>
            <a:ext cx="6795655"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400">
                <a:solidFill>
                  <a:schemeClr val="lt1"/>
                </a:solidFill>
              </a:rPr>
              <a:t>Global 1km AVHRR dataset 2008 - today</a:t>
            </a:r>
            <a:endParaRPr/>
          </a:p>
        </p:txBody>
      </p:sp>
      <p:sp>
        <p:nvSpPr>
          <p:cNvPr id="94" name="Google Shape;94;p6"/>
          <p:cNvSpPr txBox="1"/>
          <p:nvPr>
            <p:ph idx="1" type="body"/>
          </p:nvPr>
        </p:nvSpPr>
        <p:spPr>
          <a:xfrm>
            <a:off x="4122706" y="848712"/>
            <a:ext cx="4868894" cy="15533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t/>
            </a:r>
            <a:endParaRPr sz="1200"/>
          </a:p>
          <a:p>
            <a:pPr indent="0" lvl="0" marL="0" rtl="0" algn="l">
              <a:lnSpc>
                <a:spcPct val="100000"/>
              </a:lnSpc>
              <a:spcBef>
                <a:spcPts val="0"/>
              </a:spcBef>
              <a:spcAft>
                <a:spcPts val="0"/>
              </a:spcAft>
              <a:buNone/>
            </a:pPr>
            <a:r>
              <a:t/>
            </a:r>
            <a:endParaRPr b="0" sz="1200">
              <a:solidFill>
                <a:srgbClr val="000000"/>
              </a:solidFill>
            </a:endParaRPr>
          </a:p>
        </p:txBody>
      </p:sp>
      <p:pic>
        <p:nvPicPr>
          <p:cNvPr id="95" name="Google Shape;95;p6"/>
          <p:cNvPicPr preferRelativeResize="0"/>
          <p:nvPr/>
        </p:nvPicPr>
        <p:blipFill rotWithShape="1">
          <a:blip r:embed="rId3">
            <a:alphaModFix/>
          </a:blip>
          <a:srcRect b="0" l="0" r="0" t="0"/>
          <a:stretch/>
        </p:blipFill>
        <p:spPr>
          <a:xfrm>
            <a:off x="116541" y="1061380"/>
            <a:ext cx="6450106" cy="3506503"/>
          </a:xfrm>
          <a:prstGeom prst="rect">
            <a:avLst/>
          </a:prstGeom>
          <a:noFill/>
          <a:ln>
            <a:noFill/>
          </a:ln>
        </p:spPr>
      </p:pic>
      <p:sp>
        <p:nvSpPr>
          <p:cNvPr id="96" name="Google Shape;96;p6"/>
          <p:cNvSpPr txBox="1"/>
          <p:nvPr/>
        </p:nvSpPr>
        <p:spPr>
          <a:xfrm>
            <a:off x="6723529" y="1739152"/>
            <a:ext cx="2294965" cy="20313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Metop satellites operated by EUMETSAT</a:t>
            </a:r>
            <a:endParaRPr/>
          </a:p>
          <a:p>
            <a:pPr indent="0" lvl="0" marL="0" marR="0" rtl="0" algn="l">
              <a:lnSpc>
                <a:spcPct val="100000"/>
              </a:lnSpc>
              <a:spcBef>
                <a:spcPts val="0"/>
              </a:spcBef>
              <a:spcAft>
                <a:spcPts val="0"/>
              </a:spcAft>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Temporal extent: 01/03/2008 to today</a:t>
            </a:r>
            <a:endParaRPr/>
          </a:p>
          <a:p>
            <a:pPr indent="0" lvl="0" marL="0" marR="0" rtl="0" algn="l">
              <a:lnSpc>
                <a:spcPct val="100000"/>
              </a:lnSpc>
              <a:spcBef>
                <a:spcPts val="0"/>
              </a:spcBef>
              <a:spcAft>
                <a:spcPts val="0"/>
              </a:spcAft>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Level-1b data</a:t>
            </a:r>
            <a:endParaRPr/>
          </a:p>
          <a:p>
            <a:pPr indent="0" lvl="0" marL="0" marR="0" rtl="0" algn="l">
              <a:lnSpc>
                <a:spcPct val="100000"/>
              </a:lnSpc>
              <a:spcBef>
                <a:spcPts val="0"/>
              </a:spcBef>
              <a:spcAft>
                <a:spcPts val="0"/>
              </a:spcAft>
              <a:buNone/>
            </a:pPr>
            <a:r>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Open and Free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7"/>
          <p:cNvSpPr txBox="1"/>
          <p:nvPr>
            <p:ph type="title"/>
          </p:nvPr>
        </p:nvSpPr>
        <p:spPr>
          <a:xfrm>
            <a:off x="97392" y="167549"/>
            <a:ext cx="6795655" cy="376238"/>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400">
                <a:solidFill>
                  <a:schemeClr val="lt1"/>
                </a:solidFill>
              </a:rPr>
              <a:t>Global 1km AVHRR dataset 1992-1999</a:t>
            </a:r>
            <a:endParaRPr/>
          </a:p>
        </p:txBody>
      </p:sp>
      <p:sp>
        <p:nvSpPr>
          <p:cNvPr id="103" name="Google Shape;103;p7"/>
          <p:cNvSpPr txBox="1"/>
          <p:nvPr>
            <p:ph idx="1" type="body"/>
          </p:nvPr>
        </p:nvSpPr>
        <p:spPr>
          <a:xfrm>
            <a:off x="4122706" y="848711"/>
            <a:ext cx="4868894" cy="2664255"/>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1200"/>
              <a:t>Two different global Land 1-km AVHRR datasets covering the period 1992-1999 are available at ESA :</a:t>
            </a:r>
            <a:endParaRPr/>
          </a:p>
          <a:p>
            <a:pPr indent="0" lvl="0" marL="0" rtl="0" algn="l">
              <a:lnSpc>
                <a:spcPct val="100000"/>
              </a:lnSpc>
              <a:spcBef>
                <a:spcPts val="0"/>
              </a:spcBef>
              <a:spcAft>
                <a:spcPts val="0"/>
              </a:spcAft>
              <a:buNone/>
            </a:pPr>
            <a:r>
              <a:t/>
            </a:r>
            <a:endParaRPr sz="1200"/>
          </a:p>
          <a:p>
            <a:pPr indent="-285750" lvl="0" marL="285750" rtl="0" algn="l">
              <a:lnSpc>
                <a:spcPct val="100000"/>
              </a:lnSpc>
              <a:spcBef>
                <a:spcPts val="0"/>
              </a:spcBef>
              <a:spcAft>
                <a:spcPts val="0"/>
              </a:spcAft>
              <a:buSzPts val="1200"/>
              <a:buFont typeface="Arial"/>
              <a:buAutoNum type="arabicPeriod"/>
            </a:pPr>
            <a:r>
              <a:rPr b="1" lang="en-US" sz="1200"/>
              <a:t>Data acquired at ESA network stations </a:t>
            </a:r>
            <a:r>
              <a:rPr lang="en-US" sz="1200"/>
              <a:t>(Terranova, Nairobi, Manila, etc..) were processed up to L1C and published in the ESA web page as dataset </a:t>
            </a:r>
            <a:r>
              <a:rPr i="1" lang="en-US" sz="1200"/>
              <a:t>Out-of-Europe</a:t>
            </a:r>
            <a:r>
              <a:rPr lang="en-US" sz="1200"/>
              <a:t>.</a:t>
            </a:r>
            <a:endParaRPr/>
          </a:p>
          <a:p>
            <a:pPr indent="-209550" lvl="0" marL="285750" rtl="0" algn="l">
              <a:lnSpc>
                <a:spcPct val="100000"/>
              </a:lnSpc>
              <a:spcBef>
                <a:spcPts val="0"/>
              </a:spcBef>
              <a:spcAft>
                <a:spcPts val="0"/>
              </a:spcAft>
              <a:buSzPts val="1200"/>
              <a:buFont typeface="Arial"/>
              <a:buNone/>
            </a:pPr>
            <a:r>
              <a:t/>
            </a:r>
            <a:endParaRPr b="1" sz="1200"/>
          </a:p>
          <a:p>
            <a:pPr indent="-285750" lvl="0" marL="285750" rtl="0" algn="l">
              <a:lnSpc>
                <a:spcPct val="100000"/>
              </a:lnSpc>
              <a:spcBef>
                <a:spcPts val="0"/>
              </a:spcBef>
              <a:spcAft>
                <a:spcPts val="0"/>
              </a:spcAft>
              <a:buSzPts val="1200"/>
              <a:buFont typeface="Arial"/>
              <a:buAutoNum type="arabicPeriod"/>
            </a:pPr>
            <a:r>
              <a:rPr b="1" lang="en-US" sz="1200"/>
              <a:t>Data in stitched format (.arch files) from USGS</a:t>
            </a:r>
            <a:r>
              <a:rPr lang="en-US" sz="1200"/>
              <a:t> </a:t>
            </a:r>
            <a:r>
              <a:rPr b="1" lang="en-US" sz="1200"/>
              <a:t>network stations </a:t>
            </a:r>
            <a:r>
              <a:rPr lang="en-US" sz="1200"/>
              <a:t>not accessible at USGS/NOAA and not processable at ESA due to unknown data format.</a:t>
            </a:r>
            <a:endParaRPr b="1" sz="1200">
              <a:solidFill>
                <a:srgbClr val="92D050"/>
              </a:solidFill>
            </a:endParaRPr>
          </a:p>
          <a:p>
            <a:pPr indent="-209550" lvl="1" marL="285750" rtl="0" algn="l">
              <a:lnSpc>
                <a:spcPct val="100000"/>
              </a:lnSpc>
              <a:spcBef>
                <a:spcPts val="0"/>
              </a:spcBef>
              <a:spcAft>
                <a:spcPts val="0"/>
              </a:spcAft>
              <a:buSzPts val="1200"/>
              <a:buFont typeface="Arial"/>
              <a:buNone/>
            </a:pPr>
            <a:r>
              <a:t/>
            </a:r>
            <a:endParaRPr sz="1200"/>
          </a:p>
          <a:p>
            <a:pPr indent="0" lvl="0" marL="0" rtl="0" algn="l">
              <a:lnSpc>
                <a:spcPct val="100000"/>
              </a:lnSpc>
              <a:spcBef>
                <a:spcPts val="0"/>
              </a:spcBef>
              <a:spcAft>
                <a:spcPts val="0"/>
              </a:spcAft>
              <a:buNone/>
            </a:pPr>
            <a:r>
              <a:t/>
            </a:r>
            <a:endParaRPr sz="1200"/>
          </a:p>
          <a:p>
            <a:pPr indent="0" lvl="0" marL="0" rtl="0" algn="l">
              <a:lnSpc>
                <a:spcPct val="100000"/>
              </a:lnSpc>
              <a:spcBef>
                <a:spcPts val="0"/>
              </a:spcBef>
              <a:spcAft>
                <a:spcPts val="0"/>
              </a:spcAft>
              <a:buNone/>
            </a:pPr>
            <a:r>
              <a:t/>
            </a:r>
            <a:endParaRPr b="0" sz="1200">
              <a:solidFill>
                <a:srgbClr val="000000"/>
              </a:solidFill>
            </a:endParaRPr>
          </a:p>
        </p:txBody>
      </p:sp>
      <p:pic>
        <p:nvPicPr>
          <p:cNvPr id="104" name="Google Shape;104;p7"/>
          <p:cNvPicPr preferRelativeResize="0"/>
          <p:nvPr/>
        </p:nvPicPr>
        <p:blipFill rotWithShape="1">
          <a:blip r:embed="rId3">
            <a:alphaModFix/>
          </a:blip>
          <a:srcRect b="0" l="0" r="0" t="0"/>
          <a:stretch/>
        </p:blipFill>
        <p:spPr>
          <a:xfrm>
            <a:off x="229426" y="847250"/>
            <a:ext cx="3768833" cy="2998610"/>
          </a:xfrm>
          <a:prstGeom prst="rect">
            <a:avLst/>
          </a:prstGeom>
          <a:noFill/>
          <a:ln>
            <a:noFill/>
          </a:ln>
        </p:spPr>
      </p:pic>
      <p:sp>
        <p:nvSpPr>
          <p:cNvPr id="105" name="Google Shape;105;p7"/>
          <p:cNvSpPr txBox="1"/>
          <p:nvPr/>
        </p:nvSpPr>
        <p:spPr>
          <a:xfrm>
            <a:off x="78642" y="3821360"/>
            <a:ext cx="4230709" cy="18466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00" u="none" cap="none" strike="noStrike">
                <a:solidFill>
                  <a:srgbClr val="000000"/>
                </a:solidFill>
                <a:latin typeface="Arial"/>
                <a:ea typeface="Arial"/>
                <a:cs typeface="Arial"/>
                <a:sym typeface="Arial"/>
              </a:rPr>
              <a:t>AVHRR receiving stations contributing to global land 1km AVHRR data set. (https://lta.cr.usgs.gov/1km/hrpt_image)</a:t>
            </a:r>
            <a:endParaRPr b="0" i="0" sz="600" u="none" cap="none" strike="noStrike">
              <a:solidFill>
                <a:srgbClr val="000000"/>
              </a:solidFill>
              <a:latin typeface="Arial"/>
              <a:ea typeface="Arial"/>
              <a:cs typeface="Arial"/>
              <a:sym typeface="Arial"/>
            </a:endParaRPr>
          </a:p>
        </p:txBody>
      </p:sp>
      <p:graphicFrame>
        <p:nvGraphicFramePr>
          <p:cNvPr id="106" name="Google Shape;106;p7"/>
          <p:cNvGraphicFramePr/>
          <p:nvPr/>
        </p:nvGraphicFramePr>
        <p:xfrm>
          <a:off x="484684" y="4083507"/>
          <a:ext cx="3000000" cy="3000000"/>
        </p:xfrm>
        <a:graphic>
          <a:graphicData uri="http://schemas.openxmlformats.org/drawingml/2006/table">
            <a:tbl>
              <a:tblPr>
                <a:noFill/>
                <a:tableStyleId>{BA3881C0-20AE-42EC-AE66-6A1C384DF80F}</a:tableStyleId>
              </a:tblPr>
              <a:tblGrid>
                <a:gridCol w="1391000"/>
                <a:gridCol w="446425"/>
                <a:gridCol w="480800"/>
                <a:gridCol w="478600"/>
                <a:gridCol w="608225"/>
              </a:tblGrid>
              <a:tr h="142875">
                <a:tc gridSpan="5">
                  <a:txBody>
                    <a:bodyPr/>
                    <a:lstStyle/>
                    <a:p>
                      <a:pPr indent="0" lvl="0" marL="0" marR="0" rtl="0" algn="ctr">
                        <a:lnSpc>
                          <a:spcPct val="100000"/>
                        </a:lnSpc>
                        <a:spcBef>
                          <a:spcPts val="0"/>
                        </a:spcBef>
                        <a:spcAft>
                          <a:spcPts val="0"/>
                        </a:spcAft>
                        <a:buNone/>
                      </a:pPr>
                      <a:r>
                        <a:rPr lang="en-US" sz="800" u="none" cap="none" strike="noStrike"/>
                        <a:t> </a:t>
                      </a:r>
                      <a:r>
                        <a:rPr b="1" lang="en-US" sz="800" u="none" cap="none" strike="noStrike"/>
                        <a:t>Products Number*</a:t>
                      </a:r>
                      <a:endParaRPr/>
                    </a:p>
                  </a:txBody>
                  <a:tcPr marT="0" marB="0" marR="0" marL="0" anchor="b">
                    <a:solidFill>
                      <a:srgbClr val="92D050"/>
                    </a:solidFill>
                  </a:tcPr>
                </a:tc>
                <a:tc hMerge="1"/>
                <a:tc hMerge="1"/>
                <a:tc hMerge="1"/>
                <a:tc hMerge="1"/>
              </a:tr>
              <a:tr h="142875">
                <a:tc>
                  <a:txBody>
                    <a:bodyPr/>
                    <a:lstStyle/>
                    <a:p>
                      <a:pPr indent="0" lvl="0" marL="0" marR="0" rtl="0" algn="l">
                        <a:lnSpc>
                          <a:spcPct val="100000"/>
                        </a:lnSpc>
                        <a:spcBef>
                          <a:spcPts val="0"/>
                        </a:spcBef>
                        <a:spcAft>
                          <a:spcPts val="0"/>
                        </a:spcAft>
                        <a:buNone/>
                      </a:pPr>
                      <a:r>
                        <a:t/>
                      </a:r>
                      <a:endParaRPr b="0" i="0" sz="800" u="none" cap="none" strike="noStrike">
                        <a:solidFill>
                          <a:srgbClr val="000000"/>
                        </a:solidFill>
                        <a:latin typeface="Calibri"/>
                        <a:ea typeface="Calibri"/>
                        <a:cs typeface="Calibri"/>
                        <a:sym typeface="Calibri"/>
                      </a:endParaRPr>
                    </a:p>
                  </a:txBody>
                  <a:tcPr marT="0" marB="0" marR="0" marL="0" anchor="b">
                    <a:solidFill>
                      <a:srgbClr val="FFC000"/>
                    </a:solidFill>
                  </a:tcPr>
                </a:tc>
                <a:tc>
                  <a:txBody>
                    <a:bodyPr/>
                    <a:lstStyle/>
                    <a:p>
                      <a:pPr indent="0" lvl="0" marL="0" marR="0" rtl="0" algn="ctr">
                        <a:lnSpc>
                          <a:spcPct val="100000"/>
                        </a:lnSpc>
                        <a:spcBef>
                          <a:spcPts val="0"/>
                        </a:spcBef>
                        <a:spcAft>
                          <a:spcPts val="0"/>
                        </a:spcAft>
                        <a:buNone/>
                      </a:pPr>
                      <a:r>
                        <a:rPr b="1" lang="en-US" sz="800" u="none" cap="none" strike="noStrike"/>
                        <a:t>L0</a:t>
                      </a:r>
                      <a:endParaRPr b="0" i="0" sz="800" u="none" cap="none" strike="noStrike">
                        <a:solidFill>
                          <a:srgbClr val="000000"/>
                        </a:solidFill>
                        <a:latin typeface="Calibri"/>
                        <a:ea typeface="Calibri"/>
                        <a:cs typeface="Calibri"/>
                        <a:sym typeface="Calibri"/>
                      </a:endParaRPr>
                    </a:p>
                  </a:txBody>
                  <a:tcPr marT="0" marB="0" marR="0" marL="0" anchor="b">
                    <a:solidFill>
                      <a:srgbClr val="FFC000"/>
                    </a:solidFill>
                  </a:tcPr>
                </a:tc>
                <a:tc>
                  <a:txBody>
                    <a:bodyPr/>
                    <a:lstStyle/>
                    <a:p>
                      <a:pPr indent="0" lvl="0" marL="0" marR="0" rtl="0" algn="ctr">
                        <a:lnSpc>
                          <a:spcPct val="100000"/>
                        </a:lnSpc>
                        <a:spcBef>
                          <a:spcPts val="0"/>
                        </a:spcBef>
                        <a:spcAft>
                          <a:spcPts val="0"/>
                        </a:spcAft>
                        <a:buNone/>
                      </a:pPr>
                      <a:r>
                        <a:rPr b="1" lang="en-US" sz="800" u="none" cap="none" strike="noStrike"/>
                        <a:t>L1A</a:t>
                      </a:r>
                      <a:endParaRPr b="1" i="0" sz="800" u="none" cap="none" strike="noStrike">
                        <a:solidFill>
                          <a:srgbClr val="000000"/>
                        </a:solidFill>
                        <a:latin typeface="Calibri"/>
                        <a:ea typeface="Calibri"/>
                        <a:cs typeface="Calibri"/>
                        <a:sym typeface="Calibri"/>
                      </a:endParaRPr>
                    </a:p>
                  </a:txBody>
                  <a:tcPr marT="0" marB="0" marR="0" marL="0" anchor="b">
                    <a:solidFill>
                      <a:srgbClr val="FFC000"/>
                    </a:solidFill>
                  </a:tcPr>
                </a:tc>
                <a:tc>
                  <a:txBody>
                    <a:bodyPr/>
                    <a:lstStyle/>
                    <a:p>
                      <a:pPr indent="0" lvl="0" marL="0" marR="0" rtl="0" algn="ctr">
                        <a:lnSpc>
                          <a:spcPct val="100000"/>
                        </a:lnSpc>
                        <a:spcBef>
                          <a:spcPts val="0"/>
                        </a:spcBef>
                        <a:spcAft>
                          <a:spcPts val="0"/>
                        </a:spcAft>
                        <a:buNone/>
                      </a:pPr>
                      <a:r>
                        <a:rPr b="1" lang="en-US" sz="800" u="none" cap="none" strike="noStrike"/>
                        <a:t>L1B</a:t>
                      </a:r>
                      <a:endParaRPr b="1" i="0" sz="800" u="none" cap="none" strike="noStrike">
                        <a:solidFill>
                          <a:srgbClr val="000000"/>
                        </a:solidFill>
                        <a:latin typeface="Calibri"/>
                        <a:ea typeface="Calibri"/>
                        <a:cs typeface="Calibri"/>
                        <a:sym typeface="Calibri"/>
                      </a:endParaRPr>
                    </a:p>
                  </a:txBody>
                  <a:tcPr marT="0" marB="0" marR="0" marL="0" anchor="b">
                    <a:solidFill>
                      <a:srgbClr val="FFC000"/>
                    </a:solidFill>
                  </a:tcPr>
                </a:tc>
                <a:tc>
                  <a:txBody>
                    <a:bodyPr/>
                    <a:lstStyle/>
                    <a:p>
                      <a:pPr indent="0" lvl="0" marL="0" marR="0" rtl="0" algn="ctr">
                        <a:lnSpc>
                          <a:spcPct val="100000"/>
                        </a:lnSpc>
                        <a:spcBef>
                          <a:spcPts val="0"/>
                        </a:spcBef>
                        <a:spcAft>
                          <a:spcPts val="0"/>
                        </a:spcAft>
                        <a:buNone/>
                      </a:pPr>
                      <a:r>
                        <a:rPr b="1" lang="en-US" sz="800" u="none" cap="none" strike="noStrike"/>
                        <a:t>L1C</a:t>
                      </a:r>
                      <a:endParaRPr b="1" i="0" sz="800" u="none" cap="none" strike="noStrike">
                        <a:solidFill>
                          <a:srgbClr val="000000"/>
                        </a:solidFill>
                        <a:latin typeface="Calibri"/>
                        <a:ea typeface="Calibri"/>
                        <a:cs typeface="Calibri"/>
                        <a:sym typeface="Calibri"/>
                      </a:endParaRPr>
                    </a:p>
                  </a:txBody>
                  <a:tcPr marT="0" marB="0" marR="0" marL="0" anchor="b">
                    <a:solidFill>
                      <a:srgbClr val="FFC000"/>
                    </a:solidFill>
                  </a:tcPr>
                </a:tc>
              </a:tr>
              <a:tr h="285750">
                <a:tc>
                  <a:txBody>
                    <a:bodyPr/>
                    <a:lstStyle/>
                    <a:p>
                      <a:pPr indent="0" lvl="0" marL="0" marR="0" rtl="0" algn="l">
                        <a:lnSpc>
                          <a:spcPct val="100000"/>
                        </a:lnSpc>
                        <a:spcBef>
                          <a:spcPts val="0"/>
                        </a:spcBef>
                        <a:spcAft>
                          <a:spcPts val="0"/>
                        </a:spcAft>
                        <a:buNone/>
                      </a:pPr>
                      <a:r>
                        <a:rPr b="1" lang="en-US" sz="800" u="none" cap="none" strike="noStrike"/>
                        <a:t>1Km-Project (out of Europe)</a:t>
                      </a:r>
                      <a:endParaRPr b="1" i="0" sz="800" u="none" cap="none" strike="noStrike">
                        <a:solidFill>
                          <a:srgbClr val="000000"/>
                        </a:solidFill>
                        <a:latin typeface="Calibri"/>
                        <a:ea typeface="Calibri"/>
                        <a:cs typeface="Calibri"/>
                        <a:sym typeface="Calibri"/>
                      </a:endParaRPr>
                    </a:p>
                  </a:txBody>
                  <a:tcPr marT="0" marB="0" marR="0" marL="0" anchor="ctr">
                    <a:solidFill>
                      <a:srgbClr val="FFC000"/>
                    </a:solidFill>
                  </a:tcPr>
                </a:tc>
                <a:tc>
                  <a:txBody>
                    <a:bodyPr/>
                    <a:lstStyle/>
                    <a:p>
                      <a:pPr indent="0" lvl="0" marL="0" marR="0" rtl="0" algn="ctr">
                        <a:lnSpc>
                          <a:spcPct val="100000"/>
                        </a:lnSpc>
                        <a:spcBef>
                          <a:spcPts val="0"/>
                        </a:spcBef>
                        <a:spcAft>
                          <a:spcPts val="0"/>
                        </a:spcAft>
                        <a:buNone/>
                      </a:pPr>
                      <a:r>
                        <a:rPr b="0" lang="en-US" sz="800" u="none" cap="none" strike="noStrike"/>
                        <a:t> </a:t>
                      </a:r>
                      <a:endParaRPr b="0" i="0" sz="800" u="none" cap="none" strike="noStrike">
                        <a:solidFill>
                          <a:srgbClr val="000000"/>
                        </a:solidFill>
                        <a:latin typeface="Calibri"/>
                        <a:ea typeface="Calibri"/>
                        <a:cs typeface="Calibri"/>
                        <a:sym typeface="Calibri"/>
                      </a:endParaRPr>
                    </a:p>
                  </a:txBody>
                  <a:tcPr marT="0" marB="0" marR="0" marL="0" anchor="ctr">
                    <a:solidFill>
                      <a:srgbClr val="FFC000"/>
                    </a:solidFill>
                  </a:tcPr>
                </a:tc>
                <a:tc>
                  <a:txBody>
                    <a:bodyPr/>
                    <a:lstStyle/>
                    <a:p>
                      <a:pPr indent="0" lvl="0" marL="0" marR="0" rtl="0" algn="ctr">
                        <a:lnSpc>
                          <a:spcPct val="100000"/>
                        </a:lnSpc>
                        <a:spcBef>
                          <a:spcPts val="0"/>
                        </a:spcBef>
                        <a:spcAft>
                          <a:spcPts val="0"/>
                        </a:spcAft>
                        <a:buNone/>
                      </a:pPr>
                      <a:r>
                        <a:rPr b="0" lang="en-US" sz="800" u="none" cap="none" strike="noStrike"/>
                        <a:t>3901</a:t>
                      </a:r>
                      <a:endParaRPr b="0" i="0" sz="800" u="none" cap="none" strike="noStrike">
                        <a:solidFill>
                          <a:srgbClr val="000000"/>
                        </a:solidFill>
                        <a:latin typeface="Calibri"/>
                        <a:ea typeface="Calibri"/>
                        <a:cs typeface="Calibri"/>
                        <a:sym typeface="Calibri"/>
                      </a:endParaRPr>
                    </a:p>
                  </a:txBody>
                  <a:tcPr marT="0" marB="0" marR="0" marL="0" anchor="ctr">
                    <a:solidFill>
                      <a:srgbClr val="FFC000"/>
                    </a:solidFill>
                  </a:tcPr>
                </a:tc>
                <a:tc>
                  <a:txBody>
                    <a:bodyPr/>
                    <a:lstStyle/>
                    <a:p>
                      <a:pPr indent="0" lvl="0" marL="0" marR="0" rtl="0" algn="ctr">
                        <a:lnSpc>
                          <a:spcPct val="100000"/>
                        </a:lnSpc>
                        <a:spcBef>
                          <a:spcPts val="0"/>
                        </a:spcBef>
                        <a:spcAft>
                          <a:spcPts val="0"/>
                        </a:spcAft>
                        <a:buNone/>
                      </a:pPr>
                      <a:r>
                        <a:rPr b="0" lang="en-US" sz="800" u="none" cap="none" strike="noStrike"/>
                        <a:t>3901</a:t>
                      </a:r>
                      <a:endParaRPr b="0" i="0" sz="800" u="none" cap="none" strike="noStrike">
                        <a:solidFill>
                          <a:srgbClr val="000000"/>
                        </a:solidFill>
                        <a:latin typeface="Calibri"/>
                        <a:ea typeface="Calibri"/>
                        <a:cs typeface="Calibri"/>
                        <a:sym typeface="Calibri"/>
                      </a:endParaRPr>
                    </a:p>
                  </a:txBody>
                  <a:tcPr marT="0" marB="0" marR="0" marL="0" anchor="ctr">
                    <a:solidFill>
                      <a:srgbClr val="FFC000"/>
                    </a:solidFill>
                  </a:tcPr>
                </a:tc>
                <a:tc>
                  <a:txBody>
                    <a:bodyPr/>
                    <a:lstStyle/>
                    <a:p>
                      <a:pPr indent="0" lvl="0" marL="0" marR="0" rtl="0" algn="ctr">
                        <a:lnSpc>
                          <a:spcPct val="100000"/>
                        </a:lnSpc>
                        <a:spcBef>
                          <a:spcPts val="0"/>
                        </a:spcBef>
                        <a:spcAft>
                          <a:spcPts val="0"/>
                        </a:spcAft>
                        <a:buNone/>
                      </a:pPr>
                      <a:r>
                        <a:rPr b="0" lang="en-US" sz="800" u="none" cap="none" strike="noStrike"/>
                        <a:t>2991</a:t>
                      </a:r>
                      <a:endParaRPr b="0" i="0" sz="800" u="none" cap="none" strike="noStrike">
                        <a:solidFill>
                          <a:srgbClr val="000000"/>
                        </a:solidFill>
                        <a:latin typeface="Calibri"/>
                        <a:ea typeface="Calibri"/>
                        <a:cs typeface="Calibri"/>
                        <a:sym typeface="Calibri"/>
                      </a:endParaRPr>
                    </a:p>
                  </a:txBody>
                  <a:tcPr marT="0" marB="0" marR="0" marL="0" anchor="ctr">
                    <a:solidFill>
                      <a:srgbClr val="FFC000"/>
                    </a:solidFill>
                  </a:tcPr>
                </a:tc>
              </a:tr>
            </a:tbl>
          </a:graphicData>
        </a:graphic>
      </p:graphicFrame>
      <p:sp>
        <p:nvSpPr>
          <p:cNvPr id="107" name="Google Shape;107;p7"/>
          <p:cNvSpPr txBox="1"/>
          <p:nvPr/>
        </p:nvSpPr>
        <p:spPr>
          <a:xfrm>
            <a:off x="472920" y="4655007"/>
            <a:ext cx="998107" cy="20774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750" u="none" cap="none" strike="noStrike">
                <a:solidFill>
                  <a:srgbClr val="000000"/>
                </a:solidFill>
                <a:latin typeface="Arial"/>
                <a:ea typeface="Arial"/>
                <a:cs typeface="Arial"/>
                <a:sym typeface="Arial"/>
              </a:rPr>
              <a:t>* No L0 available. </a:t>
            </a:r>
            <a:endParaRPr b="0" i="0" sz="750" u="none" cap="none" strike="noStrike">
              <a:solidFill>
                <a:srgbClr val="000000"/>
              </a:solidFill>
              <a:latin typeface="Arial"/>
              <a:ea typeface="Arial"/>
              <a:cs typeface="Arial"/>
              <a:sym typeface="Arial"/>
            </a:endParaRPr>
          </a:p>
        </p:txBody>
      </p:sp>
      <p:sp>
        <p:nvSpPr>
          <p:cNvPr id="108" name="Google Shape;108;p7"/>
          <p:cNvSpPr txBox="1"/>
          <p:nvPr/>
        </p:nvSpPr>
        <p:spPr>
          <a:xfrm>
            <a:off x="4214933" y="2802799"/>
            <a:ext cx="4809712" cy="2006703"/>
          </a:xfrm>
          <a:prstGeom prst="rect">
            <a:avLst/>
          </a:prstGeom>
          <a:solidFill>
            <a:srgbClr val="052AC7"/>
          </a:solidFill>
          <a:ln>
            <a:noFill/>
          </a:ln>
        </p:spPr>
        <p:txBody>
          <a:bodyPr anchorCtr="0" anchor="t" bIns="45700" lIns="91425" spcFirstLastPara="1" rIns="91425" wrap="square" tIns="45700">
            <a:spAutoFit/>
          </a:bodyPr>
          <a:lstStyle/>
          <a:p>
            <a:pPr indent="-342900" lvl="0" marL="342900" marR="0" rtl="0" algn="l">
              <a:lnSpc>
                <a:spcPct val="95000"/>
              </a:lnSpc>
              <a:spcBef>
                <a:spcPts val="0"/>
              </a:spcBef>
              <a:spcAft>
                <a:spcPts val="0"/>
              </a:spcAft>
              <a:buClr>
                <a:schemeClr val="lt1"/>
              </a:buClr>
              <a:buSzPts val="1190"/>
              <a:buFont typeface="Arial"/>
              <a:buAutoNum type="arabicPeriod"/>
            </a:pPr>
            <a:r>
              <a:rPr b="0" i="0" lang="en-US" sz="1400" u="none" cap="none" strike="noStrike">
                <a:solidFill>
                  <a:schemeClr val="lt1"/>
                </a:solidFill>
                <a:latin typeface="Arial"/>
                <a:ea typeface="Arial"/>
                <a:cs typeface="Arial"/>
                <a:sym typeface="Arial"/>
              </a:rPr>
              <a:t>Support received from CSIRO (email exchange) on data format and names of reading tools/processors:</a:t>
            </a:r>
            <a:endParaRPr/>
          </a:p>
          <a:p>
            <a:pPr indent="-285750" lvl="0" marL="285750" marR="0" rtl="0" algn="l">
              <a:lnSpc>
                <a:spcPct val="95000"/>
              </a:lnSpc>
              <a:spcBef>
                <a:spcPts val="240"/>
              </a:spcBef>
              <a:spcAft>
                <a:spcPts val="0"/>
              </a:spcAft>
              <a:buClr>
                <a:schemeClr val="lt1"/>
              </a:buClr>
              <a:buSzPts val="1020"/>
              <a:buFont typeface="Arial"/>
              <a:buChar char="•"/>
            </a:pPr>
            <a:r>
              <a:rPr b="0" i="0" lang="en-US" sz="1200" u="none" cap="none" strike="noStrike">
                <a:solidFill>
                  <a:schemeClr val="lt1"/>
                </a:solidFill>
                <a:latin typeface="Arial"/>
                <a:ea typeface="Arial"/>
                <a:cs typeface="Arial"/>
                <a:sym typeface="Arial"/>
              </a:rPr>
              <a:t>Recently digitised old documentation retrieved at ESA with description of stitched product format (.arch files).</a:t>
            </a:r>
            <a:endParaRPr/>
          </a:p>
          <a:p>
            <a:pPr indent="-285750" lvl="0" marL="285750" marR="0" rtl="0" algn="l">
              <a:lnSpc>
                <a:spcPct val="95000"/>
              </a:lnSpc>
              <a:spcBef>
                <a:spcPts val="240"/>
              </a:spcBef>
              <a:spcAft>
                <a:spcPts val="0"/>
              </a:spcAft>
              <a:buClr>
                <a:schemeClr val="lt1"/>
              </a:buClr>
              <a:buSzPts val="1020"/>
              <a:buFont typeface="Arial"/>
              <a:buChar char="•"/>
            </a:pPr>
            <a:r>
              <a:rPr b="0" i="0" lang="en-US" sz="1200" u="none" cap="none" strike="noStrike">
                <a:solidFill>
                  <a:schemeClr val="lt1"/>
                </a:solidFill>
                <a:latin typeface="Arial"/>
                <a:ea typeface="Arial"/>
                <a:cs typeface="Arial"/>
                <a:sym typeface="Arial"/>
              </a:rPr>
              <a:t>Stitched product reader tool also retrieved at ESA. </a:t>
            </a:r>
            <a:endParaRPr/>
          </a:p>
          <a:p>
            <a:pPr indent="-342900" lvl="0" marL="342900" marR="0" rtl="0" algn="l">
              <a:lnSpc>
                <a:spcPct val="95000"/>
              </a:lnSpc>
              <a:spcBef>
                <a:spcPts val="280"/>
              </a:spcBef>
              <a:spcAft>
                <a:spcPts val="0"/>
              </a:spcAft>
              <a:buClr>
                <a:schemeClr val="lt1"/>
              </a:buClr>
              <a:buSzPts val="1190"/>
              <a:buFont typeface="Arial"/>
              <a:buAutoNum type="arabicPeriod" startAt="2"/>
            </a:pPr>
            <a:r>
              <a:rPr b="0" i="0" lang="en-US" sz="1400" u="none" cap="none" strike="noStrike">
                <a:solidFill>
                  <a:schemeClr val="lt1"/>
                </a:solidFill>
                <a:latin typeface="Arial"/>
                <a:ea typeface="Arial"/>
                <a:cs typeface="Arial"/>
                <a:sym typeface="Arial"/>
              </a:rPr>
              <a:t>Software converter from stitched format to HRPT files is under development.</a:t>
            </a:r>
            <a:endParaRPr/>
          </a:p>
          <a:p>
            <a:pPr indent="-342900" lvl="0" marL="342900" marR="0" rtl="0" algn="l">
              <a:lnSpc>
                <a:spcPct val="95000"/>
              </a:lnSpc>
              <a:spcBef>
                <a:spcPts val="280"/>
              </a:spcBef>
              <a:spcAft>
                <a:spcPts val="0"/>
              </a:spcAft>
              <a:buClr>
                <a:schemeClr val="lt1"/>
              </a:buClr>
              <a:buSzPts val="1190"/>
              <a:buFont typeface="Arial"/>
              <a:buAutoNum type="arabicPeriod" startAt="2"/>
            </a:pPr>
            <a:r>
              <a:rPr b="0" i="0" lang="en-US" sz="1400" u="none" cap="none" strike="noStrike">
                <a:solidFill>
                  <a:schemeClr val="lt1"/>
                </a:solidFill>
                <a:latin typeface="Arial"/>
                <a:ea typeface="Arial"/>
                <a:cs typeface="Arial"/>
                <a:sym typeface="Arial"/>
              </a:rPr>
              <a:t>Next Steps: conversion, full processing into level-1B and Level-1C, open access to users.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8"/>
          <p:cNvPicPr preferRelativeResize="0"/>
          <p:nvPr/>
        </p:nvPicPr>
        <p:blipFill rotWithShape="1">
          <a:blip r:embed="rId3">
            <a:alphaModFix/>
          </a:blip>
          <a:srcRect b="0" l="0" r="0" t="0"/>
          <a:stretch/>
        </p:blipFill>
        <p:spPr>
          <a:xfrm>
            <a:off x="1485900" y="228600"/>
            <a:ext cx="1880930" cy="744849"/>
          </a:xfrm>
          <a:prstGeom prst="rect">
            <a:avLst/>
          </a:prstGeom>
          <a:noFill/>
          <a:ln>
            <a:noFill/>
          </a:ln>
        </p:spPr>
      </p:pic>
      <p:sp>
        <p:nvSpPr>
          <p:cNvPr id="114" name="Google Shape;114;p8"/>
          <p:cNvSpPr txBox="1"/>
          <p:nvPr/>
        </p:nvSpPr>
        <p:spPr>
          <a:xfrm>
            <a:off x="1485901" y="1028701"/>
            <a:ext cx="2104658" cy="15763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i="0" lang="en-US" sz="788" u="none" cap="none" strike="noStrike">
                <a:solidFill>
                  <a:schemeClr val="lt1"/>
                </a:solidFill>
                <a:latin typeface="Oi"/>
                <a:ea typeface="Oi"/>
                <a:cs typeface="Oi"/>
                <a:sym typeface="Oi"/>
              </a:rPr>
              <a:t>Committee on Earth Observation Satellites</a:t>
            </a:r>
            <a:endParaRPr/>
          </a:p>
        </p:txBody>
      </p:sp>
      <p:sp>
        <p:nvSpPr>
          <p:cNvPr id="115" name="Google Shape;115;p8"/>
          <p:cNvSpPr txBox="1"/>
          <p:nvPr/>
        </p:nvSpPr>
        <p:spPr>
          <a:xfrm>
            <a:off x="3772723" y="160039"/>
            <a:ext cx="2834252" cy="881969"/>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None/>
            </a:pPr>
            <a:r>
              <a:rPr b="1" i="0" lang="en-US" sz="3000" u="none" cap="none" strike="noStrike">
                <a:solidFill>
                  <a:srgbClr val="92D050"/>
                </a:solidFill>
                <a:latin typeface="Oi"/>
                <a:ea typeface="Oi"/>
                <a:cs typeface="Oi"/>
                <a:sym typeface="Oi"/>
              </a:rPr>
              <a:t>WGISS</a:t>
            </a:r>
            <a:endParaRPr/>
          </a:p>
        </p:txBody>
      </p:sp>
      <p:sp>
        <p:nvSpPr>
          <p:cNvPr id="116" name="Google Shape;116;p8"/>
          <p:cNvSpPr txBox="1"/>
          <p:nvPr/>
        </p:nvSpPr>
        <p:spPr>
          <a:xfrm>
            <a:off x="498763" y="1655618"/>
            <a:ext cx="8458200" cy="993131"/>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rPr b="1" i="0" lang="en-US" sz="4200" u="none" cap="none" strike="noStrike">
                <a:solidFill>
                  <a:schemeClr val="lt1"/>
                </a:solidFill>
                <a:latin typeface="Arial"/>
                <a:ea typeface="Arial"/>
                <a:cs typeface="Arial"/>
                <a:sym typeface="Arial"/>
              </a:rPr>
              <a:t>AVHRR Regional LAC Archives</a:t>
            </a:r>
            <a:endParaRPr b="1" i="0" sz="4200" u="none" cap="none" strike="noStrike">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9"/>
          <p:cNvSpPr txBox="1"/>
          <p:nvPr>
            <p:ph type="title"/>
          </p:nvPr>
        </p:nvSpPr>
        <p:spPr>
          <a:xfrm>
            <a:off x="108408" y="149496"/>
            <a:ext cx="6393230" cy="459879"/>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None/>
            </a:pPr>
            <a:r>
              <a:rPr lang="en-US" sz="2400">
                <a:solidFill>
                  <a:schemeClr val="lt1"/>
                </a:solidFill>
              </a:rPr>
              <a:t>Europe – ESA &amp; University of Bern</a:t>
            </a:r>
            <a:endParaRPr/>
          </a:p>
        </p:txBody>
      </p:sp>
      <p:sp>
        <p:nvSpPr>
          <p:cNvPr id="122" name="Google Shape;122;p9"/>
          <p:cNvSpPr txBox="1"/>
          <p:nvPr/>
        </p:nvSpPr>
        <p:spPr>
          <a:xfrm>
            <a:off x="146917" y="2109629"/>
            <a:ext cx="4198663" cy="2246769"/>
          </a:xfrm>
          <a:prstGeom prst="rect">
            <a:avLst/>
          </a:prstGeom>
          <a:noFill/>
          <a:ln>
            <a:noFill/>
          </a:ln>
        </p:spPr>
        <p:txBody>
          <a:bodyPr anchorCtr="0" anchor="t" bIns="45700" lIns="91425" spcFirstLastPara="1" rIns="91425" wrap="square" tIns="45700">
            <a:spAutoFit/>
          </a:bodyPr>
          <a:lstStyle/>
          <a:p>
            <a:pPr indent="-214313" lvl="0" marL="214313"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European dataset includes data from University of Bern, Dundee Station and ESA holdings: </a:t>
            </a:r>
            <a:r>
              <a:rPr b="1" i="0" lang="en-US" sz="1400" u="none" cap="none" strike="noStrike">
                <a:solidFill>
                  <a:srgbClr val="00B050"/>
                </a:solidFill>
                <a:latin typeface="Arial"/>
                <a:ea typeface="Arial"/>
                <a:cs typeface="Arial"/>
                <a:sym typeface="Arial"/>
              </a:rPr>
              <a:t>260.000 products. harmonized</a:t>
            </a:r>
            <a:r>
              <a:rPr b="0" i="0" lang="en-US" sz="1400" u="none" cap="none" strike="noStrike">
                <a:solidFill>
                  <a:srgbClr val="000000"/>
                </a:solidFill>
                <a:latin typeface="Arial"/>
                <a:ea typeface="Arial"/>
                <a:cs typeface="Arial"/>
                <a:sym typeface="Arial"/>
              </a:rPr>
              <a:t> and </a:t>
            </a:r>
            <a:r>
              <a:rPr b="1" i="0" lang="en-US" sz="1400" u="none" cap="none" strike="noStrike">
                <a:solidFill>
                  <a:srgbClr val="00B050"/>
                </a:solidFill>
                <a:latin typeface="Arial"/>
                <a:ea typeface="Arial"/>
                <a:cs typeface="Arial"/>
                <a:sym typeface="Arial"/>
              </a:rPr>
              <a:t>consolidated</a:t>
            </a:r>
            <a:r>
              <a:rPr b="0" i="0" lang="en-US" sz="1400" u="none" cap="none" strike="noStrike">
                <a:solidFill>
                  <a:srgbClr val="000000"/>
                </a:solidFill>
                <a:latin typeface="Arial"/>
                <a:ea typeface="Arial"/>
                <a:cs typeface="Arial"/>
                <a:sym typeface="Arial"/>
              </a:rPr>
              <a:t> through a dedicated ESA project (Heritage Space Programme).</a:t>
            </a:r>
            <a:endParaRPr/>
          </a:p>
          <a:p>
            <a:pPr indent="-214313" lvl="0" marL="214313"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All </a:t>
            </a:r>
            <a:r>
              <a:rPr b="1" i="0" lang="en-US" sz="1400" u="none" cap="none" strike="noStrike">
                <a:solidFill>
                  <a:srgbClr val="00B050"/>
                </a:solidFill>
                <a:latin typeface="Arial"/>
                <a:ea typeface="Arial"/>
                <a:cs typeface="Arial"/>
                <a:sym typeface="Arial"/>
              </a:rPr>
              <a:t>data accessible free </a:t>
            </a:r>
            <a:r>
              <a:rPr b="0" i="0" lang="en-US" sz="1400" u="none" cap="none" strike="noStrike">
                <a:solidFill>
                  <a:srgbClr val="000000"/>
                </a:solidFill>
                <a:latin typeface="Arial"/>
                <a:ea typeface="Arial"/>
                <a:cs typeface="Arial"/>
                <a:sym typeface="Arial"/>
              </a:rPr>
              <a:t>of charge via</a:t>
            </a:r>
            <a:r>
              <a:rPr b="1" i="0" lang="en-US" sz="1400" u="none" cap="none" strike="noStrike">
                <a:solidFill>
                  <a:srgbClr val="000000"/>
                </a:solidFill>
                <a:latin typeface="Arial"/>
                <a:ea typeface="Arial"/>
                <a:cs typeface="Arial"/>
                <a:sym typeface="Arial"/>
              </a:rPr>
              <a:t> </a:t>
            </a:r>
            <a:r>
              <a:rPr b="0" i="0" lang="en-US" sz="1400" u="none" cap="none" strike="noStrike">
                <a:solidFill>
                  <a:srgbClr val="000000"/>
                </a:solidFill>
                <a:latin typeface="Arial"/>
                <a:ea typeface="Arial"/>
                <a:cs typeface="Arial"/>
                <a:sym typeface="Arial"/>
              </a:rPr>
              <a:t>ESA dissemination services and safely archived at ESA</a:t>
            </a:r>
            <a:r>
              <a:rPr b="1" i="0" lang="en-US" sz="1400" u="none" cap="none" strike="noStrike">
                <a:solidFill>
                  <a:srgbClr val="000000"/>
                </a:solidFill>
                <a:latin typeface="Arial"/>
                <a:ea typeface="Arial"/>
                <a:cs typeface="Arial"/>
                <a:sym typeface="Arial"/>
              </a:rPr>
              <a:t>.</a:t>
            </a:r>
            <a:endParaRPr/>
          </a:p>
          <a:p>
            <a:pPr indent="-214313" lvl="0" marL="214313" marR="0" rtl="0" algn="l">
              <a:lnSpc>
                <a:spcPct val="100000"/>
              </a:lnSpc>
              <a:spcBef>
                <a:spcPts val="0"/>
              </a:spcBef>
              <a:spcAft>
                <a:spcPts val="0"/>
              </a:spcAft>
              <a:buClr>
                <a:srgbClr val="000000"/>
              </a:buClr>
              <a:buSzPts val="1400"/>
              <a:buFont typeface="Arial"/>
              <a:buChar char="•"/>
            </a:pPr>
            <a:r>
              <a:rPr b="1" i="0" lang="en-US" sz="1400" u="none" cap="none" strike="noStrike">
                <a:solidFill>
                  <a:srgbClr val="00B050"/>
                </a:solidFill>
                <a:latin typeface="Arial"/>
                <a:ea typeface="Arial"/>
                <a:cs typeface="Arial"/>
                <a:sym typeface="Arial"/>
              </a:rPr>
              <a:t>Processing to Level-1c completed,</a:t>
            </a:r>
            <a:r>
              <a:rPr b="1" i="0" lang="en-US" sz="1400" u="none" cap="none" strike="noStrike">
                <a:solidFill>
                  <a:srgbClr val="000000"/>
                </a:solidFill>
                <a:latin typeface="Arial"/>
                <a:ea typeface="Arial"/>
                <a:cs typeface="Arial"/>
                <a:sym typeface="Arial"/>
              </a:rPr>
              <a:t> </a:t>
            </a:r>
            <a:r>
              <a:rPr b="0" i="0" lang="en-US" sz="1400" u="none" cap="none" strike="noStrike">
                <a:solidFill>
                  <a:srgbClr val="000000"/>
                </a:solidFill>
                <a:latin typeface="Arial"/>
                <a:ea typeface="Arial"/>
                <a:cs typeface="Arial"/>
                <a:sym typeface="Arial"/>
              </a:rPr>
              <a:t>data will be </a:t>
            </a:r>
            <a:r>
              <a:rPr b="1" i="0" lang="en-US" sz="1400" u="none" cap="none" strike="noStrike">
                <a:solidFill>
                  <a:srgbClr val="00B050"/>
                </a:solidFill>
                <a:latin typeface="Arial"/>
                <a:ea typeface="Arial"/>
                <a:cs typeface="Arial"/>
                <a:sym typeface="Arial"/>
              </a:rPr>
              <a:t>opened to users in Oct’24</a:t>
            </a:r>
            <a:r>
              <a:rPr b="0" i="0" lang="en-US" sz="1400" u="none" cap="none" strike="noStrike">
                <a:solidFill>
                  <a:srgbClr val="000000"/>
                </a:solidFill>
                <a:latin typeface="Arial"/>
                <a:ea typeface="Arial"/>
                <a:cs typeface="Arial"/>
                <a:sym typeface="Arial"/>
              </a:rPr>
              <a:t>.</a:t>
            </a:r>
            <a:endParaRPr/>
          </a:p>
        </p:txBody>
      </p:sp>
      <p:pic>
        <p:nvPicPr>
          <p:cNvPr id="123" name="Google Shape;123;p9"/>
          <p:cNvPicPr preferRelativeResize="0"/>
          <p:nvPr/>
        </p:nvPicPr>
        <p:blipFill rotWithShape="1">
          <a:blip r:embed="rId3">
            <a:alphaModFix/>
          </a:blip>
          <a:srcRect b="0" l="0" r="0" t="0"/>
          <a:stretch/>
        </p:blipFill>
        <p:spPr>
          <a:xfrm>
            <a:off x="4402163" y="1980298"/>
            <a:ext cx="4520001" cy="2684913"/>
          </a:xfrm>
          <a:prstGeom prst="rect">
            <a:avLst/>
          </a:prstGeom>
          <a:noFill/>
          <a:ln>
            <a:noFill/>
          </a:ln>
        </p:spPr>
      </p:pic>
      <p:sp>
        <p:nvSpPr>
          <p:cNvPr id="124" name="Google Shape;124;p9"/>
          <p:cNvSpPr txBox="1"/>
          <p:nvPr/>
        </p:nvSpPr>
        <p:spPr>
          <a:xfrm>
            <a:off x="184660" y="890066"/>
            <a:ext cx="4095165" cy="1169551"/>
          </a:xfrm>
          <a:prstGeom prst="rect">
            <a:avLst/>
          </a:prstGeom>
          <a:noFill/>
          <a:ln>
            <a:noFill/>
          </a:ln>
        </p:spPr>
        <p:txBody>
          <a:bodyPr anchorCtr="0" anchor="t" bIns="45700" lIns="91425" spcFirstLastPara="1" rIns="91425" wrap="square" tIns="45700">
            <a:spAutoFit/>
          </a:bodyPr>
          <a:lstStyle/>
          <a:p>
            <a:pPr indent="-214313" lvl="0" marL="214313"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Long time series (1981–2020) of AVHRR data from different platforms (POES, MetOp)</a:t>
            </a:r>
            <a:endParaRPr/>
          </a:p>
          <a:p>
            <a:pPr indent="-214313" lvl="0" marL="214313"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Unique source to retrieve Essential Climate Variables (ECV) to investigate climate change over last 40 years.</a:t>
            </a:r>
            <a:endParaRPr/>
          </a:p>
        </p:txBody>
      </p:sp>
      <p:sp>
        <p:nvSpPr>
          <p:cNvPr id="125" name="Google Shape;125;p9"/>
          <p:cNvSpPr txBox="1"/>
          <p:nvPr/>
        </p:nvSpPr>
        <p:spPr>
          <a:xfrm rot="5400000">
            <a:off x="7123937" y="2101778"/>
            <a:ext cx="4799712" cy="553998"/>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3000" u="none" cap="none" strike="noStrike">
                <a:solidFill>
                  <a:srgbClr val="666666"/>
                </a:solidFill>
                <a:latin typeface="Arial"/>
                <a:ea typeface="Arial"/>
                <a:cs typeface="Arial"/>
                <a:sym typeface="Arial"/>
              </a:rPr>
              <a:t>Presentation at WGISS#56</a:t>
            </a:r>
            <a:endParaRPr/>
          </a:p>
        </p:txBody>
      </p:sp>
      <p:graphicFrame>
        <p:nvGraphicFramePr>
          <p:cNvPr id="126" name="Google Shape;126;p9"/>
          <p:cNvGraphicFramePr/>
          <p:nvPr/>
        </p:nvGraphicFramePr>
        <p:xfrm>
          <a:off x="5050484" y="1016010"/>
          <a:ext cx="3000000" cy="3000000"/>
        </p:xfrm>
        <a:graphic>
          <a:graphicData uri="http://schemas.openxmlformats.org/drawingml/2006/table">
            <a:tbl>
              <a:tblPr>
                <a:noFill/>
                <a:tableStyleId>{BA3881C0-20AE-42EC-AE66-6A1C384DF80F}</a:tableStyleId>
              </a:tblPr>
              <a:tblGrid>
                <a:gridCol w="1391000"/>
                <a:gridCol w="446425"/>
                <a:gridCol w="480800"/>
                <a:gridCol w="478600"/>
                <a:gridCol w="608225"/>
              </a:tblGrid>
              <a:tr h="142875">
                <a:tc gridSpan="5">
                  <a:txBody>
                    <a:bodyPr/>
                    <a:lstStyle/>
                    <a:p>
                      <a:pPr indent="0" lvl="0" marL="0" marR="0" rtl="0" algn="ctr">
                        <a:lnSpc>
                          <a:spcPct val="100000"/>
                        </a:lnSpc>
                        <a:spcBef>
                          <a:spcPts val="0"/>
                        </a:spcBef>
                        <a:spcAft>
                          <a:spcPts val="0"/>
                        </a:spcAft>
                        <a:buNone/>
                      </a:pPr>
                      <a:r>
                        <a:rPr lang="en-US" sz="800" u="none" cap="none" strike="noStrike"/>
                        <a:t> </a:t>
                      </a:r>
                      <a:r>
                        <a:rPr b="1" lang="en-US" sz="800" u="none" cap="none" strike="noStrike"/>
                        <a:t>Products Number*</a:t>
                      </a:r>
                      <a:endParaRPr/>
                    </a:p>
                  </a:txBody>
                  <a:tcPr marT="0" marB="0" marR="0" marL="0" anchor="b">
                    <a:solidFill>
                      <a:srgbClr val="92D050"/>
                    </a:solidFill>
                  </a:tcPr>
                </a:tc>
                <a:tc hMerge="1"/>
                <a:tc hMerge="1"/>
                <a:tc hMerge="1"/>
                <a:tc hMerge="1"/>
              </a:tr>
              <a:tr h="142875">
                <a:tc>
                  <a:txBody>
                    <a:bodyPr/>
                    <a:lstStyle/>
                    <a:p>
                      <a:pPr indent="0" lvl="0" marL="0" marR="0" rtl="0" algn="l">
                        <a:lnSpc>
                          <a:spcPct val="100000"/>
                        </a:lnSpc>
                        <a:spcBef>
                          <a:spcPts val="0"/>
                        </a:spcBef>
                        <a:spcAft>
                          <a:spcPts val="0"/>
                        </a:spcAft>
                        <a:buNone/>
                      </a:pPr>
                      <a:r>
                        <a:t/>
                      </a:r>
                      <a:endParaRPr b="0" i="0" sz="800" u="none" cap="none" strike="noStrike">
                        <a:solidFill>
                          <a:srgbClr val="000000"/>
                        </a:solidFill>
                        <a:latin typeface="Calibri"/>
                        <a:ea typeface="Calibri"/>
                        <a:cs typeface="Calibri"/>
                        <a:sym typeface="Calibri"/>
                      </a:endParaRPr>
                    </a:p>
                  </a:txBody>
                  <a:tcPr marT="0" marB="0" marR="0" marL="0" anchor="b">
                    <a:solidFill>
                      <a:srgbClr val="FFC000"/>
                    </a:solidFill>
                  </a:tcPr>
                </a:tc>
                <a:tc>
                  <a:txBody>
                    <a:bodyPr/>
                    <a:lstStyle/>
                    <a:p>
                      <a:pPr indent="0" lvl="0" marL="0" marR="0" rtl="0" algn="ctr">
                        <a:lnSpc>
                          <a:spcPct val="100000"/>
                        </a:lnSpc>
                        <a:spcBef>
                          <a:spcPts val="0"/>
                        </a:spcBef>
                        <a:spcAft>
                          <a:spcPts val="0"/>
                        </a:spcAft>
                        <a:buNone/>
                      </a:pPr>
                      <a:r>
                        <a:rPr b="1" lang="en-US" sz="800" u="none" cap="none" strike="noStrike"/>
                        <a:t>L0</a:t>
                      </a:r>
                      <a:endParaRPr b="0" i="0" sz="800" u="none" cap="none" strike="noStrike">
                        <a:solidFill>
                          <a:srgbClr val="000000"/>
                        </a:solidFill>
                        <a:latin typeface="Calibri"/>
                        <a:ea typeface="Calibri"/>
                        <a:cs typeface="Calibri"/>
                        <a:sym typeface="Calibri"/>
                      </a:endParaRPr>
                    </a:p>
                  </a:txBody>
                  <a:tcPr marT="0" marB="0" marR="0" marL="0" anchor="b">
                    <a:solidFill>
                      <a:srgbClr val="FFC000"/>
                    </a:solidFill>
                  </a:tcPr>
                </a:tc>
                <a:tc>
                  <a:txBody>
                    <a:bodyPr/>
                    <a:lstStyle/>
                    <a:p>
                      <a:pPr indent="0" lvl="0" marL="0" marR="0" rtl="0" algn="ctr">
                        <a:lnSpc>
                          <a:spcPct val="100000"/>
                        </a:lnSpc>
                        <a:spcBef>
                          <a:spcPts val="0"/>
                        </a:spcBef>
                        <a:spcAft>
                          <a:spcPts val="0"/>
                        </a:spcAft>
                        <a:buNone/>
                      </a:pPr>
                      <a:r>
                        <a:rPr b="1" lang="en-US" sz="800" u="none" cap="none" strike="noStrike"/>
                        <a:t>L1A</a:t>
                      </a:r>
                      <a:endParaRPr b="1" i="0" sz="800" u="none" cap="none" strike="noStrike">
                        <a:solidFill>
                          <a:srgbClr val="000000"/>
                        </a:solidFill>
                        <a:latin typeface="Calibri"/>
                        <a:ea typeface="Calibri"/>
                        <a:cs typeface="Calibri"/>
                        <a:sym typeface="Calibri"/>
                      </a:endParaRPr>
                    </a:p>
                  </a:txBody>
                  <a:tcPr marT="0" marB="0" marR="0" marL="0" anchor="b">
                    <a:solidFill>
                      <a:srgbClr val="FFC000"/>
                    </a:solidFill>
                  </a:tcPr>
                </a:tc>
                <a:tc>
                  <a:txBody>
                    <a:bodyPr/>
                    <a:lstStyle/>
                    <a:p>
                      <a:pPr indent="0" lvl="0" marL="0" marR="0" rtl="0" algn="ctr">
                        <a:lnSpc>
                          <a:spcPct val="100000"/>
                        </a:lnSpc>
                        <a:spcBef>
                          <a:spcPts val="0"/>
                        </a:spcBef>
                        <a:spcAft>
                          <a:spcPts val="0"/>
                        </a:spcAft>
                        <a:buNone/>
                      </a:pPr>
                      <a:r>
                        <a:rPr b="1" lang="en-US" sz="800" u="none" cap="none" strike="noStrike"/>
                        <a:t>L1B</a:t>
                      </a:r>
                      <a:endParaRPr b="1" i="0" sz="800" u="none" cap="none" strike="noStrike">
                        <a:solidFill>
                          <a:srgbClr val="000000"/>
                        </a:solidFill>
                        <a:latin typeface="Calibri"/>
                        <a:ea typeface="Calibri"/>
                        <a:cs typeface="Calibri"/>
                        <a:sym typeface="Calibri"/>
                      </a:endParaRPr>
                    </a:p>
                  </a:txBody>
                  <a:tcPr marT="0" marB="0" marR="0" marL="0" anchor="b">
                    <a:solidFill>
                      <a:srgbClr val="FFC000"/>
                    </a:solidFill>
                  </a:tcPr>
                </a:tc>
                <a:tc>
                  <a:txBody>
                    <a:bodyPr/>
                    <a:lstStyle/>
                    <a:p>
                      <a:pPr indent="0" lvl="0" marL="0" marR="0" rtl="0" algn="ctr">
                        <a:lnSpc>
                          <a:spcPct val="100000"/>
                        </a:lnSpc>
                        <a:spcBef>
                          <a:spcPts val="0"/>
                        </a:spcBef>
                        <a:spcAft>
                          <a:spcPts val="0"/>
                        </a:spcAft>
                        <a:buNone/>
                      </a:pPr>
                      <a:r>
                        <a:rPr b="1" lang="en-US" sz="800" u="none" cap="none" strike="noStrike"/>
                        <a:t>L1C</a:t>
                      </a:r>
                      <a:endParaRPr b="1" i="0" sz="800" u="none" cap="none" strike="noStrike">
                        <a:solidFill>
                          <a:srgbClr val="000000"/>
                        </a:solidFill>
                        <a:latin typeface="Calibri"/>
                        <a:ea typeface="Calibri"/>
                        <a:cs typeface="Calibri"/>
                        <a:sym typeface="Calibri"/>
                      </a:endParaRPr>
                    </a:p>
                  </a:txBody>
                  <a:tcPr marT="0" marB="0" marR="0" marL="0" anchor="b">
                    <a:solidFill>
                      <a:srgbClr val="FFC000"/>
                    </a:solidFill>
                  </a:tcPr>
                </a:tc>
              </a:tr>
              <a:tr h="142875">
                <a:tc>
                  <a:txBody>
                    <a:bodyPr/>
                    <a:lstStyle/>
                    <a:p>
                      <a:pPr indent="0" lvl="0" marL="0" marR="0" rtl="0" algn="l">
                        <a:lnSpc>
                          <a:spcPct val="100000"/>
                        </a:lnSpc>
                        <a:spcBef>
                          <a:spcPts val="0"/>
                        </a:spcBef>
                        <a:spcAft>
                          <a:spcPts val="0"/>
                        </a:spcAft>
                        <a:buNone/>
                      </a:pPr>
                      <a:r>
                        <a:rPr b="1" lang="en-US" sz="800" u="none" cap="none" strike="noStrike"/>
                        <a:t>Europe</a:t>
                      </a:r>
                      <a:endParaRPr b="1" i="0" sz="800" u="none" cap="none" strike="noStrike">
                        <a:solidFill>
                          <a:srgbClr val="000000"/>
                        </a:solidFill>
                        <a:latin typeface="Calibri"/>
                        <a:ea typeface="Calibri"/>
                        <a:cs typeface="Calibri"/>
                        <a:sym typeface="Calibri"/>
                      </a:endParaRPr>
                    </a:p>
                  </a:txBody>
                  <a:tcPr marT="0" marB="0" marR="0" marL="0" anchor="ctr">
                    <a:solidFill>
                      <a:srgbClr val="FFC000"/>
                    </a:solidFill>
                  </a:tcPr>
                </a:tc>
                <a:tc>
                  <a:txBody>
                    <a:bodyPr/>
                    <a:lstStyle/>
                    <a:p>
                      <a:pPr indent="0" lvl="0" marL="0" marR="0" rtl="0" algn="ctr">
                        <a:lnSpc>
                          <a:spcPct val="100000"/>
                        </a:lnSpc>
                        <a:spcBef>
                          <a:spcPts val="0"/>
                        </a:spcBef>
                        <a:spcAft>
                          <a:spcPts val="0"/>
                        </a:spcAft>
                        <a:buNone/>
                      </a:pPr>
                      <a:r>
                        <a:rPr b="0" lang="en-US" sz="800" u="none" cap="none" strike="noStrike"/>
                        <a:t>145231</a:t>
                      </a:r>
                      <a:endParaRPr b="0" i="0" sz="800" u="none" cap="none" strike="noStrike">
                        <a:solidFill>
                          <a:srgbClr val="000000"/>
                        </a:solidFill>
                        <a:latin typeface="Calibri"/>
                        <a:ea typeface="Calibri"/>
                        <a:cs typeface="Calibri"/>
                        <a:sym typeface="Calibri"/>
                      </a:endParaRPr>
                    </a:p>
                  </a:txBody>
                  <a:tcPr marT="0" marB="0" marR="0" marL="0" anchor="ctr">
                    <a:solidFill>
                      <a:srgbClr val="FFC000"/>
                    </a:solidFill>
                  </a:tcPr>
                </a:tc>
                <a:tc>
                  <a:txBody>
                    <a:bodyPr/>
                    <a:lstStyle/>
                    <a:p>
                      <a:pPr indent="0" lvl="0" marL="0" marR="0" rtl="0" algn="ctr">
                        <a:lnSpc>
                          <a:spcPct val="100000"/>
                        </a:lnSpc>
                        <a:spcBef>
                          <a:spcPts val="0"/>
                        </a:spcBef>
                        <a:spcAft>
                          <a:spcPts val="0"/>
                        </a:spcAft>
                        <a:buNone/>
                      </a:pPr>
                      <a:r>
                        <a:rPr b="0" lang="en-US" sz="800" u="none" cap="none" strike="noStrike"/>
                        <a:t>259747</a:t>
                      </a:r>
                      <a:endParaRPr b="0" i="0" sz="800" u="none" cap="none" strike="noStrike">
                        <a:solidFill>
                          <a:srgbClr val="000000"/>
                        </a:solidFill>
                        <a:latin typeface="Calibri"/>
                        <a:ea typeface="Calibri"/>
                        <a:cs typeface="Calibri"/>
                        <a:sym typeface="Calibri"/>
                      </a:endParaRPr>
                    </a:p>
                  </a:txBody>
                  <a:tcPr marT="0" marB="0" marR="0" marL="0" anchor="ctr">
                    <a:solidFill>
                      <a:srgbClr val="FFC000"/>
                    </a:solidFill>
                  </a:tcPr>
                </a:tc>
                <a:tc>
                  <a:txBody>
                    <a:bodyPr/>
                    <a:lstStyle/>
                    <a:p>
                      <a:pPr indent="0" lvl="0" marL="0" marR="0" rtl="0" algn="ctr">
                        <a:lnSpc>
                          <a:spcPct val="100000"/>
                        </a:lnSpc>
                        <a:spcBef>
                          <a:spcPts val="0"/>
                        </a:spcBef>
                        <a:spcAft>
                          <a:spcPts val="0"/>
                        </a:spcAft>
                        <a:buNone/>
                      </a:pPr>
                      <a:r>
                        <a:rPr b="0" lang="en-US" sz="800" u="none" cap="none" strike="noStrike"/>
                        <a:t>260060</a:t>
                      </a:r>
                      <a:endParaRPr b="0" i="0" sz="800" u="none" cap="none" strike="noStrike">
                        <a:solidFill>
                          <a:srgbClr val="000000"/>
                        </a:solidFill>
                        <a:latin typeface="Calibri"/>
                        <a:ea typeface="Calibri"/>
                        <a:cs typeface="Calibri"/>
                        <a:sym typeface="Calibri"/>
                      </a:endParaRPr>
                    </a:p>
                  </a:txBody>
                  <a:tcPr marT="0" marB="0" marR="0" marL="0" anchor="ctr">
                    <a:solidFill>
                      <a:srgbClr val="FFC000"/>
                    </a:solidFill>
                  </a:tcPr>
                </a:tc>
                <a:tc>
                  <a:txBody>
                    <a:bodyPr/>
                    <a:lstStyle/>
                    <a:p>
                      <a:pPr indent="0" lvl="0" marL="0" marR="0" rtl="0" algn="ctr">
                        <a:lnSpc>
                          <a:spcPct val="100000"/>
                        </a:lnSpc>
                        <a:spcBef>
                          <a:spcPts val="0"/>
                        </a:spcBef>
                        <a:spcAft>
                          <a:spcPts val="0"/>
                        </a:spcAft>
                        <a:buNone/>
                      </a:pPr>
                      <a:r>
                        <a:rPr b="0" lang="en-US" sz="800" u="none" cap="none" strike="noStrike"/>
                        <a:t>259164</a:t>
                      </a:r>
                      <a:endParaRPr b="0" i="0" sz="800" u="none" cap="none" strike="noStrike">
                        <a:solidFill>
                          <a:srgbClr val="000000"/>
                        </a:solidFill>
                        <a:latin typeface="Calibri"/>
                        <a:ea typeface="Calibri"/>
                        <a:cs typeface="Calibri"/>
                        <a:sym typeface="Calibri"/>
                      </a:endParaRPr>
                    </a:p>
                  </a:txBody>
                  <a:tcPr marT="0" marB="0" marR="0" marL="0" anchor="ctr">
                    <a:solidFill>
                      <a:srgbClr val="FFC000"/>
                    </a:solidFill>
                  </a:tcPr>
                </a:tc>
              </a:tr>
            </a:tbl>
          </a:graphicData>
        </a:graphic>
      </p:graphicFrame>
      <p:sp>
        <p:nvSpPr>
          <p:cNvPr id="127" name="Google Shape;127;p9"/>
          <p:cNvSpPr txBox="1"/>
          <p:nvPr/>
        </p:nvSpPr>
        <p:spPr>
          <a:xfrm>
            <a:off x="5548166" y="1511355"/>
            <a:ext cx="2805013" cy="20774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750" u="none" cap="none" strike="noStrike">
                <a:solidFill>
                  <a:srgbClr val="000000"/>
                </a:solidFill>
                <a:latin typeface="Arial"/>
                <a:ea typeface="Arial"/>
                <a:cs typeface="Arial"/>
                <a:sym typeface="Arial"/>
              </a:rPr>
              <a:t>*The L0, L1A and L1B input data are scattered. </a:t>
            </a:r>
            <a:endParaRPr b="0" i="0" sz="75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