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Montserrat"/>
      <p:regular r:id="rId15"/>
      <p:bold r:id="rId16"/>
      <p:italic r:id="rId17"/>
      <p:boldItalic r:id="rId18"/>
    </p:embeddedFont>
    <p:embeddedFont>
      <p:font typeface="Montserrat Medium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3" roundtripDataSignature="AMtx7mhNPeLUrDiMY9GfY5zpN5Pmy4v/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bold.fntdata"/><Relationship Id="rId11" Type="http://schemas.openxmlformats.org/officeDocument/2006/relationships/slide" Target="slides/slide6.xml"/><Relationship Id="rId22" Type="http://schemas.openxmlformats.org/officeDocument/2006/relationships/font" Target="fonts/MontserratMedium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Medium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17" Type="http://schemas.openxmlformats.org/officeDocument/2006/relationships/font" Target="fonts/Montserrat-italic.fntdata"/><Relationship Id="rId16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Medium-regular.fntdata"/><Relationship Id="rId6" Type="http://schemas.openxmlformats.org/officeDocument/2006/relationships/slide" Target="slides/slide1.xml"/><Relationship Id="rId18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6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2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2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AU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2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1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2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WGISS-58,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/>
          <p:nvPr>
            <p:ph idx="1" type="body"/>
          </p:nvPr>
        </p:nvSpPr>
        <p:spPr>
          <a:xfrm>
            <a:off x="289974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3"/>
          <p:cNvSpPr txBox="1"/>
          <p:nvPr>
            <p:ph idx="2" type="body"/>
          </p:nvPr>
        </p:nvSpPr>
        <p:spPr>
          <a:xfrm>
            <a:off x="4722271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1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AU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13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WGISS-58,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AU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4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4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AU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WGISS-58,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0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0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.jpg"/><Relationship Id="rId5" Type="http://schemas.openxmlformats.org/officeDocument/2006/relationships/image" Target="../media/image7.jpg"/><Relationship Id="rId6" Type="http://schemas.openxmlformats.org/officeDocument/2006/relationships/image" Target="../media/image11.jpg"/><Relationship Id="rId7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portal.tern.org.au/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explorer.csiro.easi-eo.solutions/products/avhrr_toa" TargetMode="External"/><Relationship Id="rId6" Type="http://schemas.openxmlformats.org/officeDocument/2006/relationships/hyperlink" Target="https://map.csiro.easi-eo.solutions/#share=s-a4lVkH26vFQENph5" TargetMode="External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mrs-data.csiro.au/IN-PREP/adaps/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30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37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34.png"/><Relationship Id="rId11" Type="http://schemas.openxmlformats.org/officeDocument/2006/relationships/image" Target="../media/image32.png"/><Relationship Id="rId10" Type="http://schemas.openxmlformats.org/officeDocument/2006/relationships/image" Target="../media/image33.png"/><Relationship Id="rId12" Type="http://schemas.openxmlformats.org/officeDocument/2006/relationships/image" Target="../media/image31.png"/><Relationship Id="rId9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40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/>
          <p:nvPr>
            <p:ph type="title"/>
          </p:nvPr>
        </p:nvSpPr>
        <p:spPr>
          <a:xfrm>
            <a:off x="132022" y="131950"/>
            <a:ext cx="6523219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AU"/>
              <a:t>WGISS-58 Australian AVHRR update</a:t>
            </a:r>
            <a:endParaRPr/>
          </a:p>
        </p:txBody>
      </p:sp>
      <p:sp>
        <p:nvSpPr>
          <p:cNvPr id="56" name="Google Shape;56;p1"/>
          <p:cNvSpPr txBox="1"/>
          <p:nvPr/>
        </p:nvSpPr>
        <p:spPr>
          <a:xfrm>
            <a:off x="5181450" y="3511250"/>
            <a:ext cx="3962700" cy="1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AU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Matt Paget, CSIRO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AU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4.4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AU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WGISS-58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AU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16-17 October 2024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AU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Sioux Falls, South Dakota, USA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/>
              <a:t>Australian AVHRR archive</a:t>
            </a:r>
            <a:endParaRPr/>
          </a:p>
        </p:txBody>
      </p:sp>
      <p:sp>
        <p:nvSpPr>
          <p:cNvPr id="62" name="Google Shape;62;p2"/>
          <p:cNvSpPr txBox="1"/>
          <p:nvPr>
            <p:ph idx="1" type="body"/>
          </p:nvPr>
        </p:nvSpPr>
        <p:spPr>
          <a:xfrm>
            <a:off x="60296" y="1001921"/>
            <a:ext cx="4710487" cy="37609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</a:pPr>
            <a:r>
              <a:rPr lang="en-AU" sz="1600"/>
              <a:t>Record goes back to 1992 April (working on recovering data back to 1983)</a:t>
            </a:r>
            <a:endParaRPr/>
          </a:p>
          <a:p>
            <a: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</a:pPr>
            <a:r>
              <a:rPr lang="en-AU" sz="1600"/>
              <a:t>All passes that were acquired were kept with up to 35 stitched passes per day at times (any transmitting satellites)</a:t>
            </a:r>
            <a:endParaRPr/>
          </a:p>
          <a:p>
            <a: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</a:pPr>
            <a:r>
              <a:rPr lang="en-AU" sz="1600"/>
              <a:t>Stitched 1 km HRPT geolocated, calibrated top-of-atmosphere reflectances and brightness temperatures</a:t>
            </a:r>
            <a:endParaRPr/>
          </a:p>
          <a:p>
            <a: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t/>
            </a:r>
            <a:endParaRPr sz="1600"/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</p:txBody>
      </p:sp>
      <p:pic>
        <p:nvPicPr>
          <p:cNvPr descr="A map of the world with different cities&#10;&#10;Description automatically generated" id="63" name="Google Shape;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4911" y="2785858"/>
            <a:ext cx="2027314" cy="200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0910" y="1087791"/>
            <a:ext cx="716280" cy="164592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6048173" y="864760"/>
            <a:ext cx="683126" cy="193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Darwin</a:t>
            </a:r>
            <a:endParaRPr/>
          </a:p>
        </p:txBody>
      </p:sp>
      <p:pic>
        <p:nvPicPr>
          <p:cNvPr id="66" name="Google Shape;6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5407" y="1809151"/>
            <a:ext cx="716280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6798561" y="1386922"/>
            <a:ext cx="683126" cy="193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Alice Springs</a:t>
            </a:r>
            <a:endParaRPr/>
          </a:p>
        </p:txBody>
      </p:sp>
      <p:pic>
        <p:nvPicPr>
          <p:cNvPr id="68" name="Google Shape;6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9904" y="1811687"/>
            <a:ext cx="71628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"/>
          <p:cNvSpPr txBox="1"/>
          <p:nvPr/>
        </p:nvSpPr>
        <p:spPr>
          <a:xfrm>
            <a:off x="7681333" y="1588656"/>
            <a:ext cx="563574" cy="193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Perth</a:t>
            </a:r>
            <a:endParaRPr/>
          </a:p>
        </p:txBody>
      </p:sp>
      <p:sp>
        <p:nvSpPr>
          <p:cNvPr id="70" name="Google Shape;70;p2"/>
          <p:cNvSpPr txBox="1"/>
          <p:nvPr/>
        </p:nvSpPr>
        <p:spPr>
          <a:xfrm>
            <a:off x="6697190" y="3713839"/>
            <a:ext cx="235603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N17, 02:30 GMT, 2006-01-26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received from NOAA/POES sats (not MetOps)</a:t>
            </a:r>
            <a:endParaRPr/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34401" y="1087791"/>
            <a:ext cx="718820" cy="258826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 txBox="1"/>
          <p:nvPr/>
        </p:nvSpPr>
        <p:spPr>
          <a:xfrm>
            <a:off x="8322126" y="864760"/>
            <a:ext cx="731095" cy="193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Stitched</a:t>
            </a:r>
            <a:endParaRPr/>
          </a:p>
        </p:txBody>
      </p:sp>
      <p:sp>
        <p:nvSpPr>
          <p:cNvPr id="73" name="Google Shape;73;p2"/>
          <p:cNvSpPr txBox="1"/>
          <p:nvPr/>
        </p:nvSpPr>
        <p:spPr>
          <a:xfrm>
            <a:off x="6086475" y="4428243"/>
            <a:ext cx="27189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more info on AVHRR stitched contact Edward King (edward.king@csiro.au)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/>
              <a:t>Online access to Australian TOA</a:t>
            </a:r>
            <a:endParaRPr/>
          </a:p>
        </p:txBody>
      </p:sp>
      <p:sp>
        <p:nvSpPr>
          <p:cNvPr id="79" name="Google Shape;79;p3"/>
          <p:cNvSpPr txBox="1"/>
          <p:nvPr>
            <p:ph idx="1" type="body"/>
          </p:nvPr>
        </p:nvSpPr>
        <p:spPr>
          <a:xfrm>
            <a:off x="0" y="795131"/>
            <a:ext cx="5152445" cy="16940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❖"/>
            </a:pPr>
            <a:r>
              <a:rPr lang="en-AU" sz="1600"/>
              <a:t>Public access:</a:t>
            </a:r>
            <a:endParaRPr/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400"/>
              <a:t>"EASI" cloud - Scene metadata and WMS</a:t>
            </a:r>
            <a:endParaRPr/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400" u="sng">
                <a:solidFill>
                  <a:schemeClr val="hlink"/>
                </a:solidFill>
                <a:hlinkClick r:id="rId3"/>
              </a:rPr>
              <a:t>TERN Landscapes</a:t>
            </a:r>
            <a:r>
              <a:rPr lang="en-AU" sz="1400"/>
              <a:t> (forthcoming) – download</a:t>
            </a:r>
            <a:endParaRPr/>
          </a:p>
          <a:p>
            <a:pPr indent="-3619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❖"/>
            </a:pPr>
            <a:r>
              <a:rPr lang="en-AU" sz="1600"/>
              <a:t>Data and analytics:</a:t>
            </a:r>
            <a:endParaRPr/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400"/>
              <a:t>Remapped to WGS84 COG</a:t>
            </a:r>
            <a:endParaRPr/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400"/>
              <a:t>"EASI" cloud (inc. ODC) – CSIRO partner login</a:t>
            </a:r>
            <a:endParaRPr/>
          </a:p>
        </p:txBody>
      </p:sp>
      <p:pic>
        <p:nvPicPr>
          <p:cNvPr descr="A map of the world&#10;&#10;Description automatically generated" id="80" name="Google Shape;8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4098" y="795130"/>
            <a:ext cx="3879902" cy="413690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 txBox="1"/>
          <p:nvPr/>
        </p:nvSpPr>
        <p:spPr>
          <a:xfrm>
            <a:off x="5041127" y="4411981"/>
            <a:ext cx="4102873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Coverage &amp; metadata, </a:t>
            </a:r>
            <a:r>
              <a:rPr b="0" i="0" lang="en-AU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https://explorer.csiro.easi-eo.solutions/products/avhrr_toa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Pseudo-RGB WMS, </a:t>
            </a:r>
            <a:r>
              <a:rPr b="0" i="0" lang="en-AU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https://map.csiro.easi-eo.solutions/#share=s-a4lVkH26vFQENph5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0260" y="3354502"/>
            <a:ext cx="4012565" cy="114593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"/>
          <p:cNvSpPr txBox="1"/>
          <p:nvPr/>
        </p:nvSpPr>
        <p:spPr>
          <a:xfrm>
            <a:off x="490260" y="4491494"/>
            <a:ext cx="255824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more info on AVHRR on EASI/ODC contact Matt Paget (matt.paget@csiro.au)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489835" y="2587489"/>
            <a:ext cx="3666467" cy="65358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143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rPr b="0" i="0" lang="en-AU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Should we look to make these data available at CAL too?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/>
          <p:nvPr>
            <p:ph type="title"/>
          </p:nvPr>
        </p:nvSpPr>
        <p:spPr>
          <a:xfrm>
            <a:off x="132035" y="131954"/>
            <a:ext cx="7835171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 sz="3000"/>
              <a:t>ADAPS, ARCH, AHDR formats</a:t>
            </a:r>
            <a:endParaRPr sz="3000"/>
          </a:p>
        </p:txBody>
      </p:sp>
      <p:sp>
        <p:nvSpPr>
          <p:cNvPr id="90" name="Google Shape;90;p4"/>
          <p:cNvSpPr txBox="1"/>
          <p:nvPr>
            <p:ph idx="1" type="body"/>
          </p:nvPr>
        </p:nvSpPr>
        <p:spPr>
          <a:xfrm>
            <a:off x="132035" y="899329"/>
            <a:ext cx="8300765" cy="393513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500"/>
              <a:t>USGS Land Analysis System (LAS) originally targeted Landsat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500"/>
              <a:t>Added the AVHRR Data Analysis &amp; Processing System (ADAPS) to accommodate AVHRR processing. The *.{arch,ahdr} format arose within ADAPS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500"/>
              <a:t>In the mid-90s LAS/ADAPS was used at CSIRO and formed the basis of the CSIRO v1 stitching system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AU" sz="1500"/>
              <a:t>Shared with Mirko and Iolanda (re: WGISS-57)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500"/>
              <a:t>ADAPS documentation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500"/>
              <a:t>C and Perl code to unpack headers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500" u="sng">
                <a:solidFill>
                  <a:schemeClr val="hlink"/>
                </a:solidFill>
                <a:hlinkClick r:id="rId3"/>
              </a:rPr>
              <a:t>http://mrs-data.csiro.au/IN-PREP/adaps/</a:t>
            </a:r>
            <a:endParaRPr sz="1500"/>
          </a:p>
        </p:txBody>
      </p:sp>
      <p:pic>
        <p:nvPicPr>
          <p:cNvPr descr="A close-up of a computer program&#10;&#10;Description automatically generated" id="91" name="Google Shape;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9121" y="2811514"/>
            <a:ext cx="3004190" cy="19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/>
              <a:t>Atmospheric correction</a:t>
            </a:r>
            <a:endParaRPr/>
          </a:p>
        </p:txBody>
      </p:sp>
      <p:sp>
        <p:nvSpPr>
          <p:cNvPr id="97" name="Google Shape;97;p5"/>
          <p:cNvSpPr txBox="1"/>
          <p:nvPr>
            <p:ph idx="1" type="body"/>
          </p:nvPr>
        </p:nvSpPr>
        <p:spPr>
          <a:xfrm>
            <a:off x="132036" y="1010647"/>
            <a:ext cx="6179407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700"/>
              <a:t>Adopt a physics-based approach using a radiative transfer model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700"/>
              <a:t>Modern, fast, cloud-friendly software to process at scale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700"/>
              <a:t>Ideal to have consistent, state-of-the-art, meteorological data spanning 1992-present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700"/>
              <a:t>Ability to simulate both thermal and solar channels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-AU" sz="1700"/>
              <a:t>Consider BRDF effects and aerosols</a:t>
            </a:r>
            <a:endParaRPr/>
          </a:p>
        </p:txBody>
      </p:sp>
      <p:pic>
        <p:nvPicPr>
          <p:cNvPr id="98" name="Google Shape;9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097" y="891283"/>
            <a:ext cx="2576838" cy="401716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 txBox="1"/>
          <p:nvPr/>
        </p:nvSpPr>
        <p:spPr>
          <a:xfrm>
            <a:off x="5644434" y="2759197"/>
            <a:ext cx="1530672" cy="553998"/>
          </a:xfrm>
          <a:prstGeom prst="rect">
            <a:avLst/>
          </a:prstGeom>
          <a:noFill/>
          <a:ln cap="rnd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Current activity:</a:t>
            </a:r>
            <a:br>
              <a:rPr b="0" i="0" lang="en-AU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AU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Testing multiple at.corr. and BRDF options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 sz="3000"/>
              <a:t>Evaluation: Compare with MOD09</a:t>
            </a:r>
            <a:endParaRPr sz="3000"/>
          </a:p>
        </p:txBody>
      </p:sp>
      <p:sp>
        <p:nvSpPr>
          <p:cNvPr id="105" name="Google Shape;105;p6"/>
          <p:cNvSpPr txBox="1"/>
          <p:nvPr>
            <p:ph idx="1" type="body"/>
          </p:nvPr>
        </p:nvSpPr>
        <p:spPr>
          <a:xfrm>
            <a:off x="640800" y="4454759"/>
            <a:ext cx="75549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AU" sz="1600"/>
              <a:t>AVHRR atcorr (RTTOV) compares well with MOD09 Lambertian product</a:t>
            </a:r>
            <a:endParaRPr/>
          </a:p>
        </p:txBody>
      </p:sp>
      <p:pic>
        <p:nvPicPr>
          <p:cNvPr id="106" name="Google Shape;10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800" y="1016039"/>
            <a:ext cx="4099199" cy="1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800" y="1141601"/>
            <a:ext cx="1490993" cy="149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4000" y="1141601"/>
            <a:ext cx="1490993" cy="149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2800" y="2697945"/>
            <a:ext cx="4099200" cy="1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4800" y="2883721"/>
            <a:ext cx="1490993" cy="149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64000" y="2883721"/>
            <a:ext cx="1490993" cy="1490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/>
          <p:nvPr/>
        </p:nvSpPr>
        <p:spPr>
          <a:xfrm>
            <a:off x="61411" y="1733208"/>
            <a:ext cx="5132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</a:t>
            </a:r>
            <a:endParaRPr/>
          </a:p>
        </p:txBody>
      </p:sp>
      <p:sp>
        <p:nvSpPr>
          <p:cNvPr id="113" name="Google Shape;113;p6"/>
          <p:cNvSpPr txBox="1"/>
          <p:nvPr/>
        </p:nvSpPr>
        <p:spPr>
          <a:xfrm>
            <a:off x="61411" y="3422447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</a:t>
            </a:r>
            <a:endParaRPr/>
          </a:p>
        </p:txBody>
      </p:sp>
      <p:sp>
        <p:nvSpPr>
          <p:cNvPr id="114" name="Google Shape;114;p6"/>
          <p:cNvSpPr txBox="1"/>
          <p:nvPr/>
        </p:nvSpPr>
        <p:spPr>
          <a:xfrm>
            <a:off x="751807" y="862150"/>
            <a:ext cx="155844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MODIS (MOD09)</a:t>
            </a:r>
            <a:endParaRPr/>
          </a:p>
        </p:txBody>
      </p:sp>
      <p:sp>
        <p:nvSpPr>
          <p:cNvPr id="115" name="Google Shape;115;p6"/>
          <p:cNvSpPr txBox="1"/>
          <p:nvPr/>
        </p:nvSpPr>
        <p:spPr>
          <a:xfrm>
            <a:off x="2398484" y="862150"/>
            <a:ext cx="20201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AVHRR BOA (RTTOV)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2632501" y="2608040"/>
            <a:ext cx="15728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Lambertian, no aerosol</a:t>
            </a:r>
            <a:endParaRPr/>
          </a:p>
        </p:txBody>
      </p:sp>
      <p:sp>
        <p:nvSpPr>
          <p:cNvPr id="117" name="Google Shape;117;p6"/>
          <p:cNvSpPr txBox="1"/>
          <p:nvPr/>
        </p:nvSpPr>
        <p:spPr>
          <a:xfrm>
            <a:off x="5325069" y="813724"/>
            <a:ext cx="381277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Processing and analysis: Andrew Prata (andrew.prata@csiro.au)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 sz="3000"/>
              <a:t>Evaluation: Compare with MCD43</a:t>
            </a:r>
            <a:endParaRPr sz="3000"/>
          </a:p>
        </p:txBody>
      </p:sp>
      <p:sp>
        <p:nvSpPr>
          <p:cNvPr id="123" name="Google Shape;123;p7"/>
          <p:cNvSpPr txBox="1"/>
          <p:nvPr>
            <p:ph idx="1" type="body"/>
          </p:nvPr>
        </p:nvSpPr>
        <p:spPr>
          <a:xfrm>
            <a:off x="949559" y="4513800"/>
            <a:ext cx="72450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AU" sz="1600"/>
              <a:t>AVHRR NBAR (RTTOV) compares well with MCD43A4 NBAR product</a:t>
            </a:r>
            <a:endParaRPr/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800" y="1015200"/>
            <a:ext cx="4096512" cy="175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800" y="1141200"/>
            <a:ext cx="1481328" cy="14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4000" y="1141200"/>
            <a:ext cx="1481328" cy="14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2800" y="2758159"/>
            <a:ext cx="4096512" cy="175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4800" y="2884663"/>
            <a:ext cx="1481328" cy="14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64000" y="2883600"/>
            <a:ext cx="1481328" cy="14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/>
        </p:nvSpPr>
        <p:spPr>
          <a:xfrm>
            <a:off x="61411" y="1733208"/>
            <a:ext cx="5132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</a:t>
            </a:r>
            <a:endParaRPr/>
          </a:p>
        </p:txBody>
      </p:sp>
      <p:sp>
        <p:nvSpPr>
          <p:cNvPr id="131" name="Google Shape;131;p7"/>
          <p:cNvSpPr txBox="1"/>
          <p:nvPr/>
        </p:nvSpPr>
        <p:spPr>
          <a:xfrm>
            <a:off x="61411" y="3422447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</a:t>
            </a:r>
            <a:endParaRPr/>
          </a:p>
        </p:txBody>
      </p:sp>
      <p:sp>
        <p:nvSpPr>
          <p:cNvPr id="132" name="Google Shape;132;p7"/>
          <p:cNvSpPr txBox="1"/>
          <p:nvPr/>
        </p:nvSpPr>
        <p:spPr>
          <a:xfrm>
            <a:off x="751807" y="862150"/>
            <a:ext cx="155844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MODIS (MOD09)</a:t>
            </a:r>
            <a:endParaRPr/>
          </a:p>
        </p:txBody>
      </p:sp>
      <p:sp>
        <p:nvSpPr>
          <p:cNvPr id="133" name="Google Shape;133;p7"/>
          <p:cNvSpPr txBox="1"/>
          <p:nvPr/>
        </p:nvSpPr>
        <p:spPr>
          <a:xfrm>
            <a:off x="2398484" y="862150"/>
            <a:ext cx="214033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AVHRR NBAR (RTTOV)</a:t>
            </a:r>
            <a:endParaRPr/>
          </a:p>
        </p:txBody>
      </p:sp>
      <p:sp>
        <p:nvSpPr>
          <p:cNvPr id="134" name="Google Shape;134;p7"/>
          <p:cNvSpPr txBox="1"/>
          <p:nvPr/>
        </p:nvSpPr>
        <p:spPr>
          <a:xfrm>
            <a:off x="2632501" y="2608040"/>
            <a:ext cx="185178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BRDF corrected, no aerosol</a:t>
            </a:r>
            <a:endParaRPr/>
          </a:p>
        </p:txBody>
      </p:sp>
      <p:sp>
        <p:nvSpPr>
          <p:cNvPr id="135" name="Google Shape;135;p7"/>
          <p:cNvSpPr txBox="1"/>
          <p:nvPr/>
        </p:nvSpPr>
        <p:spPr>
          <a:xfrm>
            <a:off x="5325069" y="813724"/>
            <a:ext cx="381277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Processing and analysis: Andrew Prata (andrew.prata@csiro.au)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/>
              <a:t>Summary</a:t>
            </a:r>
            <a:endParaRPr/>
          </a:p>
        </p:txBody>
      </p:sp>
      <p:sp>
        <p:nvSpPr>
          <p:cNvPr id="141" name="Google Shape;141;p8"/>
          <p:cNvSpPr txBox="1"/>
          <p:nvPr>
            <p:ph idx="1" type="body"/>
          </p:nvPr>
        </p:nvSpPr>
        <p:spPr>
          <a:xfrm>
            <a:off x="47550" y="842365"/>
            <a:ext cx="4360200" cy="3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952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AU" sz="1300" u="sng">
                <a:solidFill>
                  <a:schemeClr val="dk2"/>
                </a:solidFill>
              </a:rPr>
              <a:t>AVHRR atmospheric correction and BRDF</a:t>
            </a:r>
            <a:endParaRPr/>
          </a:p>
          <a:p>
            <a:pPr indent="-3238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AU" sz="1300"/>
              <a:t>Lambertian (+aerosols) and BRDF atcorr implemented with RTTOV</a:t>
            </a:r>
            <a:endParaRPr/>
          </a:p>
          <a:p>
            <a:pPr indent="-3238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AU" sz="1300"/>
              <a:t>Encouraging preliminary results for comparison against MOD09 and MCD43A4</a:t>
            </a:r>
            <a:endParaRPr/>
          </a:p>
          <a:p>
            <a:pPr indent="0" lvl="0" marL="952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300"/>
          </a:p>
          <a:p>
            <a:pPr indent="0" lvl="0" marL="952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AU" sz="1300">
                <a:solidFill>
                  <a:schemeClr val="dk2"/>
                </a:solidFill>
              </a:rPr>
              <a:t>… next steps</a:t>
            </a:r>
            <a:endParaRPr/>
          </a:p>
          <a:p>
            <a:pPr indent="-3238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AU" sz="1300"/>
              <a:t>Evaluate RTTOV approach with other methods (e.g., 6SV/MODTRAN6, CLAVR cloud masking, CAMS aerosol dataset)</a:t>
            </a:r>
            <a:endParaRPr/>
          </a:p>
          <a:p>
            <a:pPr indent="-3238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AU" sz="1300"/>
              <a:t>Quantify uncertainty in the retrieved SR</a:t>
            </a:r>
            <a:endParaRPr/>
          </a:p>
          <a:p>
            <a:pPr indent="-3238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AU" sz="1300"/>
              <a:t>Account for stratospheric aerosols (Pinatubo)</a:t>
            </a:r>
            <a:endParaRPr/>
          </a:p>
          <a:p>
            <a:pPr indent="-3238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AU" sz="1300"/>
              <a:t>At.Corr. thermal channels over land</a:t>
            </a:r>
            <a:endParaRPr/>
          </a:p>
          <a:p>
            <a:pPr indent="-3238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AU" sz="1300"/>
              <a:t>Consider at.corr. over ocean (solar and thermal channels)</a:t>
            </a:r>
            <a:endParaRPr/>
          </a:p>
        </p:txBody>
      </p:sp>
      <p:pic>
        <p:nvPicPr>
          <p:cNvPr descr="A map of australia and new zealand&#10;&#10;Description automatically generated" id="142" name="Google Shape;142;p8"/>
          <p:cNvPicPr preferRelativeResize="0"/>
          <p:nvPr/>
        </p:nvPicPr>
        <p:blipFill rotWithShape="1">
          <a:blip r:embed="rId3">
            <a:alphaModFix/>
          </a:blip>
          <a:srcRect b="27583" l="3618" r="39060" t="22090"/>
          <a:stretch/>
        </p:blipFill>
        <p:spPr>
          <a:xfrm>
            <a:off x="5664200" y="922322"/>
            <a:ext cx="3318933" cy="249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4360334" y="2836332"/>
            <a:ext cx="4851400" cy="19981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952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rPr b="1" i="0" lang="en-AU" sz="1300" u="sng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Data management and processing</a:t>
            </a:r>
            <a:endParaRPr/>
          </a:p>
          <a:p>
            <a:pPr indent="-3111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0" i="0" lang="en-AU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Share ADAPS documentation and code</a:t>
            </a:r>
            <a:endParaRPr/>
          </a:p>
          <a:p>
            <a:pPr indent="0" lvl="0" marL="952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52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rPr b="1" i="0" lang="en-A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… next steps</a:t>
            </a:r>
            <a:endParaRPr/>
          </a:p>
          <a:p>
            <a:pPr indent="-3111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0" i="0" lang="en-AU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Demonstrate time series analyses with notebooks</a:t>
            </a:r>
            <a:endParaRPr/>
          </a:p>
          <a:p>
            <a:pPr indent="-3111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0" i="0" lang="en-AU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 ARD metadata and submit for assessment</a:t>
            </a:r>
            <a:endParaRPr/>
          </a:p>
          <a:p>
            <a:pPr indent="-3111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0" i="0" lang="en-AU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Make available in CAL</a:t>
            </a:r>
            <a:endParaRPr/>
          </a:p>
          <a:p>
            <a:pPr indent="-3111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0" i="0" lang="en-AU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Extract what we can from the pre-1992 acquisitions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AU"/>
              <a:t>Acknowledgements</a:t>
            </a:r>
            <a:endParaRPr/>
          </a:p>
        </p:txBody>
      </p:sp>
      <p:sp>
        <p:nvSpPr>
          <p:cNvPr id="149" name="Google Shape;149;p9"/>
          <p:cNvSpPr txBox="1"/>
          <p:nvPr>
            <p:ph idx="1" type="body"/>
          </p:nvPr>
        </p:nvSpPr>
        <p:spPr>
          <a:xfrm>
            <a:off x="579791" y="1141939"/>
            <a:ext cx="5098029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AU" sz="1200">
                <a:solidFill>
                  <a:schemeClr val="accent1"/>
                </a:solidFill>
              </a:rPr>
              <a:t>Present Effort</a:t>
            </a:r>
            <a:endParaRPr sz="1200"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Australian National Collaborative Research Infrastructure</a:t>
            </a:r>
            <a:endParaRPr/>
          </a:p>
          <a:p>
            <a:pPr indent="-2921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•"/>
            </a:pPr>
            <a:r>
              <a:rPr lang="en-AU" sz="1200"/>
              <a:t>Terrestrial Ecosystem Research Network (TERN)</a:t>
            </a:r>
            <a:endParaRPr/>
          </a:p>
          <a:p>
            <a:pPr indent="-2921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•"/>
            </a:pPr>
            <a:r>
              <a:rPr lang="en-AU" sz="1200"/>
              <a:t>Integrated Marine Observing System (IMOS)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CSIRO Environment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Honorary mention: Simon Pinnock (ESA)</a:t>
            </a:r>
            <a:endParaRPr/>
          </a:p>
          <a:p>
            <a:pPr indent="0" lvl="0" marL="952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AU" sz="1200">
                <a:solidFill>
                  <a:schemeClr val="accent1"/>
                </a:solidFill>
              </a:rPr>
              <a:t>40 years of data collection (ongoing)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CSIRO (several Divisions/Units)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Australian Bureau of Meteorology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Geoscience Australia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Australian Institute of Marine Science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Landgate (Western Australia)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Australian Universities (several)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AU" sz="1200"/>
              <a:t>Many colleagues – mostly retired</a:t>
            </a:r>
            <a:endParaRPr/>
          </a:p>
        </p:txBody>
      </p:sp>
      <p:grpSp>
        <p:nvGrpSpPr>
          <p:cNvPr id="150" name="Google Shape;150;p9"/>
          <p:cNvGrpSpPr/>
          <p:nvPr/>
        </p:nvGrpSpPr>
        <p:grpSpPr>
          <a:xfrm>
            <a:off x="6387999" y="1010405"/>
            <a:ext cx="2026175" cy="3662663"/>
            <a:chOff x="4460122" y="102838"/>
            <a:chExt cx="2486744" cy="4408192"/>
          </a:xfrm>
        </p:grpSpPr>
        <p:pic>
          <p:nvPicPr>
            <p:cNvPr descr="A black and white logo&#10;&#10;Description automatically generated" id="151" name="Google Shape;15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1460" y="2630047"/>
              <a:ext cx="971550" cy="66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ogo with a black background&#10;&#10;Description automatically generated" id="152" name="Google Shape;15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81460" y="102838"/>
              <a:ext cx="971550" cy="703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13176" y="4272905"/>
              <a:ext cx="1438275" cy="23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white logo&#10;&#10;Description automatically generated" id="154" name="Google Shape;154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37996" y="3025380"/>
              <a:ext cx="1005071" cy="51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and white logo&#10;&#10;Description automatically generated" id="155" name="Google Shape;155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56216" y="194978"/>
              <a:ext cx="1390650" cy="60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text on a white background&#10;&#10;Description automatically generated" id="156" name="Google Shape;156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67478" y="2605541"/>
              <a:ext cx="1276182" cy="307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-up of a logo&#10;&#10;Description automatically generated" id="157" name="Google Shape;157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985367" y="3720328"/>
              <a:ext cx="1265073" cy="345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black logo&#10;&#10;Description automatically generated" id="158" name="Google Shape;158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610178" y="1081489"/>
              <a:ext cx="2133482" cy="544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ogo for a marine observatory&#10;&#10;Description automatically generated" id="159" name="Google Shape;159;p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60122" y="1766596"/>
              <a:ext cx="1540910" cy="653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circle with white text&#10;&#10;Description automatically generated" id="160" name="Google Shape;160;p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078825" y="1821572"/>
              <a:ext cx="544038" cy="5440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