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Montserrat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hUhHXuN0K2Ve5Kcs9allnNTh3H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3"/>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3"/>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3"/>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3"/>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3"/>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14"/>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CEOS WGISS Overview</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1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1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1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1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5"/>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15"/>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1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15"/>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1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1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1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1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1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6"/>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53" name="Google Shape;53;p1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4" name="Google Shape;5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5" name="Google Shape;55;p17"/>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132025" y="131950"/>
            <a:ext cx="610252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600"/>
              <a:t>Data Preservation &amp; Stewardship Interest Group (DSIG) Work Plan</a:t>
            </a:r>
            <a:endParaRPr/>
          </a:p>
        </p:txBody>
      </p:sp>
      <p:sp>
        <p:nvSpPr>
          <p:cNvPr id="61" name="Google Shape;61;p1"/>
          <p:cNvSpPr txBox="1"/>
          <p:nvPr/>
        </p:nvSpPr>
        <p:spPr>
          <a:xfrm>
            <a:off x="4828309" y="3482522"/>
            <a:ext cx="4315691" cy="1660977"/>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Mirko Albani, ESA</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1.2</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WGISS-58</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16-17 October 2024</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Sioux Falls, South Dakota, USA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136099" y="182880"/>
            <a:ext cx="7040562" cy="584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Collections management and governance</a:t>
            </a:r>
            <a:endParaRPr/>
          </a:p>
        </p:txBody>
      </p:sp>
      <p:sp>
        <p:nvSpPr>
          <p:cNvPr id="140" name="Google Shape;140;p10"/>
          <p:cNvSpPr txBox="1"/>
          <p:nvPr/>
        </p:nvSpPr>
        <p:spPr>
          <a:xfrm>
            <a:off x="110405" y="879283"/>
            <a:ext cx="6298346" cy="26289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Montserrat"/>
                <a:ea typeface="Montserrat"/>
                <a:cs typeface="Montserrat"/>
                <a:sym typeface="Montserrat"/>
              </a:rPr>
              <a:t>A  Data collection is a major release of a data product, or of a set of closely related data products. The collection management and governance concept concerns the capability that enables an organization to ensure that high data quality exists throughout the lifecycle of the collection, and data controls are implemented that support business objectives. Many challenges are today experienced on data integrity, authenticity, replica management (in the cloud and/or archived), reproducibility and citation. Every Agency needs to ensure data collections are secure, accurate, available and usable. </a:t>
            </a:r>
            <a:endParaRPr/>
          </a:p>
          <a:p>
            <a:pPr indent="0" lvl="0" marL="0" marR="0" rtl="0" algn="just">
              <a:lnSpc>
                <a:spcPct val="100000"/>
              </a:lnSpc>
              <a:spcBef>
                <a:spcPts val="1347"/>
              </a:spcBef>
              <a:spcAft>
                <a:spcPts val="0"/>
              </a:spcAft>
              <a:buNone/>
            </a:pPr>
            <a:r>
              <a:rPr b="1" i="0" lang="en-US" sz="1200" u="none" cap="none" strike="noStrike">
                <a:solidFill>
                  <a:schemeClr val="dk1"/>
                </a:solidFill>
                <a:latin typeface="Montserrat"/>
                <a:ea typeface="Montserrat"/>
                <a:cs typeface="Montserrat"/>
                <a:sym typeface="Montserrat"/>
              </a:rPr>
              <a:t>Objective: </a:t>
            </a:r>
            <a:r>
              <a:rPr b="0" i="0" lang="en-US" sz="1400" u="none" cap="none" strike="noStrike">
                <a:solidFill>
                  <a:schemeClr val="dk1"/>
                </a:solidFill>
                <a:latin typeface="Montserrat"/>
                <a:ea typeface="Montserrat"/>
                <a:cs typeface="Montserrat"/>
                <a:sym typeface="Montserrat"/>
              </a:rPr>
              <a:t>Share information on collections management and governance approach and define Best Practices/Guidelines</a:t>
            </a:r>
            <a:endParaRPr b="0" i="0" sz="1400" u="none" cap="none" strike="noStrike">
              <a:solidFill>
                <a:schemeClr val="dk1"/>
              </a:solidFill>
              <a:latin typeface="Montserrat"/>
              <a:ea typeface="Montserrat"/>
              <a:cs typeface="Montserrat"/>
              <a:sym typeface="Montserrat"/>
            </a:endParaRPr>
          </a:p>
        </p:txBody>
      </p:sp>
      <p:sp>
        <p:nvSpPr>
          <p:cNvPr id="141" name="Google Shape;141;p10"/>
          <p:cNvSpPr txBox="1"/>
          <p:nvPr/>
        </p:nvSpPr>
        <p:spPr>
          <a:xfrm>
            <a:off x="109657" y="3642984"/>
            <a:ext cx="8744251" cy="97975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dk1"/>
                </a:solidFill>
                <a:latin typeface="Montserrat"/>
                <a:ea typeface="Montserrat"/>
                <a:cs typeface="Montserrat"/>
                <a:sym typeface="Montserrat"/>
              </a:rPr>
              <a:t>Activities: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Discuss “Data Collections Management practices” starting from approaches in place at Agency members;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Share experiences and lessons learned and prepare a summary and/or recommendations.</a:t>
            </a:r>
            <a:endParaRPr/>
          </a:p>
        </p:txBody>
      </p:sp>
      <p:pic>
        <p:nvPicPr>
          <p:cNvPr id="142" name="Google Shape;142;p10"/>
          <p:cNvPicPr preferRelativeResize="0"/>
          <p:nvPr/>
        </p:nvPicPr>
        <p:blipFill rotWithShape="1">
          <a:blip r:embed="rId3">
            <a:alphaModFix/>
          </a:blip>
          <a:srcRect b="0" l="0" r="0" t="0"/>
          <a:stretch/>
        </p:blipFill>
        <p:spPr>
          <a:xfrm>
            <a:off x="6520070" y="1395564"/>
            <a:ext cx="2556486" cy="11257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b="0" l="0" r="0" t="0"/>
          <a:stretch/>
        </p:blipFill>
        <p:spPr>
          <a:xfrm>
            <a:off x="7521934" y="2057823"/>
            <a:ext cx="1622066" cy="638110"/>
          </a:xfrm>
          <a:prstGeom prst="rect">
            <a:avLst/>
          </a:prstGeom>
          <a:noFill/>
          <a:ln>
            <a:noFill/>
          </a:ln>
        </p:spPr>
      </p:pic>
      <p:sp>
        <p:nvSpPr>
          <p:cNvPr id="148" name="Google Shape;148;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Standardisation</a:t>
            </a:r>
            <a:endParaRPr sz="2400"/>
          </a:p>
        </p:txBody>
      </p:sp>
      <p:pic>
        <p:nvPicPr>
          <p:cNvPr id="149" name="Google Shape;149;p11"/>
          <p:cNvPicPr preferRelativeResize="0"/>
          <p:nvPr/>
        </p:nvPicPr>
        <p:blipFill rotWithShape="1">
          <a:blip r:embed="rId4">
            <a:alphaModFix/>
          </a:blip>
          <a:srcRect b="0" l="0" r="0" t="0"/>
          <a:stretch/>
        </p:blipFill>
        <p:spPr>
          <a:xfrm>
            <a:off x="5148675" y="1300724"/>
            <a:ext cx="1951159" cy="1391956"/>
          </a:xfrm>
          <a:prstGeom prst="rect">
            <a:avLst/>
          </a:prstGeom>
          <a:noFill/>
          <a:ln>
            <a:noFill/>
          </a:ln>
        </p:spPr>
      </p:pic>
      <p:sp>
        <p:nvSpPr>
          <p:cNvPr id="150" name="Google Shape;150;p11"/>
          <p:cNvSpPr txBox="1"/>
          <p:nvPr/>
        </p:nvSpPr>
        <p:spPr>
          <a:xfrm>
            <a:off x="5717758" y="1090604"/>
            <a:ext cx="631904" cy="2534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47" u="none" cap="none" strike="noStrike">
                <a:solidFill>
                  <a:srgbClr val="191919"/>
                </a:solidFill>
                <a:latin typeface="Arial"/>
                <a:ea typeface="Arial"/>
                <a:cs typeface="Arial"/>
                <a:sym typeface="Arial"/>
              </a:rPr>
              <a:t>WGISS</a:t>
            </a:r>
            <a:endParaRPr/>
          </a:p>
        </p:txBody>
      </p:sp>
      <p:pic>
        <p:nvPicPr>
          <p:cNvPr id="151" name="Google Shape;151;p11"/>
          <p:cNvPicPr preferRelativeResize="0"/>
          <p:nvPr/>
        </p:nvPicPr>
        <p:blipFill rotWithShape="1">
          <a:blip r:embed="rId5">
            <a:alphaModFix/>
          </a:blip>
          <a:srcRect b="0" l="0" r="0" t="0"/>
          <a:stretch/>
        </p:blipFill>
        <p:spPr>
          <a:xfrm>
            <a:off x="7521934" y="1402921"/>
            <a:ext cx="1622066" cy="825297"/>
          </a:xfrm>
          <a:prstGeom prst="rect">
            <a:avLst/>
          </a:prstGeom>
          <a:noFill/>
          <a:ln>
            <a:noFill/>
          </a:ln>
        </p:spPr>
      </p:pic>
      <p:sp>
        <p:nvSpPr>
          <p:cNvPr id="152" name="Google Shape;152;p11"/>
          <p:cNvSpPr txBox="1"/>
          <p:nvPr/>
        </p:nvSpPr>
        <p:spPr>
          <a:xfrm>
            <a:off x="115362" y="3138310"/>
            <a:ext cx="8917317" cy="170046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dk1"/>
                </a:solidFill>
                <a:latin typeface="Montserrat"/>
                <a:ea typeface="Montserrat"/>
                <a:cs typeface="Montserrat"/>
                <a:sym typeface="Montserrat"/>
              </a:rPr>
              <a:t>Activities: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Identify standards and technical evolutions that might have impact on WGISS DSIG (e.g. CCSDS Archive interoperability, OGC APIs, GeoTIFF SWG), follow their evolutions and share information with WGISS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Liaise, cooperate and contribute to the CCSDS DAI WG on data archiving standards, and with other international standardization bodies when relevant</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Trigger actions liaising/interacting as needed with other international partners</a:t>
            </a:r>
            <a:endParaRPr/>
          </a:p>
        </p:txBody>
      </p:sp>
      <p:sp>
        <p:nvSpPr>
          <p:cNvPr id="153" name="Google Shape;153;p11"/>
          <p:cNvSpPr/>
          <p:nvPr/>
        </p:nvSpPr>
        <p:spPr>
          <a:xfrm>
            <a:off x="6631387" y="993909"/>
            <a:ext cx="1036079" cy="848460"/>
          </a:xfrm>
          <a:prstGeom prst="curvedDownArrow">
            <a:avLst>
              <a:gd fmla="val 25000" name="adj1"/>
              <a:gd fmla="val 50000" name="adj2"/>
              <a:gd fmla="val 25000" name="adj3"/>
            </a:avLst>
          </a:prstGeom>
          <a:solidFill>
            <a:schemeClr val="accent4"/>
          </a:solidFill>
          <a:ln cap="flat" cmpd="sng" w="25400">
            <a:solidFill>
              <a:srgbClr val="5D5D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47" u="none" cap="none" strike="noStrike">
              <a:solidFill>
                <a:schemeClr val="dk1"/>
              </a:solidFill>
              <a:latin typeface="Arial"/>
              <a:ea typeface="Arial"/>
              <a:cs typeface="Arial"/>
              <a:sym typeface="Arial"/>
            </a:endParaRPr>
          </a:p>
        </p:txBody>
      </p:sp>
      <p:sp>
        <p:nvSpPr>
          <p:cNvPr id="154" name="Google Shape;154;p11"/>
          <p:cNvSpPr/>
          <p:nvPr/>
        </p:nvSpPr>
        <p:spPr>
          <a:xfrm rot="10800000">
            <a:off x="6583679" y="2140323"/>
            <a:ext cx="953251" cy="762389"/>
          </a:xfrm>
          <a:prstGeom prst="curvedDownArrow">
            <a:avLst>
              <a:gd fmla="val 25000" name="adj1"/>
              <a:gd fmla="val 50000" name="adj2"/>
              <a:gd fmla="val 25000" name="adj3"/>
            </a:avLst>
          </a:prstGeom>
          <a:solidFill>
            <a:schemeClr val="accent4"/>
          </a:solidFill>
          <a:ln cap="flat" cmpd="sng" w="25400">
            <a:solidFill>
              <a:srgbClr val="5D5D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47" u="none" cap="none" strike="noStrike">
              <a:solidFill>
                <a:schemeClr val="dk1"/>
              </a:solidFill>
              <a:latin typeface="Arial"/>
              <a:ea typeface="Arial"/>
              <a:cs typeface="Arial"/>
              <a:sym typeface="Arial"/>
            </a:endParaRPr>
          </a:p>
        </p:txBody>
      </p:sp>
      <p:pic>
        <p:nvPicPr>
          <p:cNvPr id="155" name="Google Shape;155;p11"/>
          <p:cNvPicPr preferRelativeResize="0"/>
          <p:nvPr/>
        </p:nvPicPr>
        <p:blipFill rotWithShape="1">
          <a:blip r:embed="rId6">
            <a:alphaModFix/>
          </a:blip>
          <a:srcRect b="0" l="0" r="0" t="0"/>
          <a:stretch/>
        </p:blipFill>
        <p:spPr>
          <a:xfrm>
            <a:off x="7696862" y="804515"/>
            <a:ext cx="1347470" cy="805127"/>
          </a:xfrm>
          <a:prstGeom prst="rect">
            <a:avLst/>
          </a:prstGeom>
          <a:noFill/>
          <a:ln>
            <a:noFill/>
          </a:ln>
        </p:spPr>
      </p:pic>
      <p:pic>
        <p:nvPicPr>
          <p:cNvPr id="156" name="Google Shape;156;p11"/>
          <p:cNvPicPr preferRelativeResize="0"/>
          <p:nvPr/>
        </p:nvPicPr>
        <p:blipFill rotWithShape="1">
          <a:blip r:embed="rId7">
            <a:alphaModFix/>
          </a:blip>
          <a:srcRect b="0" l="0" r="0" t="0"/>
          <a:stretch/>
        </p:blipFill>
        <p:spPr>
          <a:xfrm>
            <a:off x="7625301" y="2668146"/>
            <a:ext cx="1416877" cy="698733"/>
          </a:xfrm>
          <a:prstGeom prst="rect">
            <a:avLst/>
          </a:prstGeom>
          <a:noFill/>
          <a:ln>
            <a:noFill/>
          </a:ln>
        </p:spPr>
      </p:pic>
      <p:sp>
        <p:nvSpPr>
          <p:cNvPr id="157" name="Google Shape;157;p11"/>
          <p:cNvSpPr txBox="1"/>
          <p:nvPr/>
        </p:nvSpPr>
        <p:spPr>
          <a:xfrm>
            <a:off x="99461" y="905319"/>
            <a:ext cx="4965519" cy="21980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Montserrat"/>
                <a:ea typeface="Montserrat"/>
                <a:cs typeface="Montserrat"/>
                <a:sym typeface="Montserrat"/>
              </a:rPr>
              <a:t>Adherence to internationally recognized standards might improve quality, increase efficiency and facilitate interoperability. CEOS has several times contributed to drafting international standards and produces Best Practices and recommendations to complement outputs from standardization bodies.</a:t>
            </a:r>
            <a:endParaRPr/>
          </a:p>
          <a:p>
            <a:pPr indent="0" lvl="0" marL="0" marR="0" rtl="0" algn="just">
              <a:lnSpc>
                <a:spcPct val="100000"/>
              </a:lnSpc>
              <a:spcBef>
                <a:spcPts val="1347"/>
              </a:spcBef>
              <a:spcAft>
                <a:spcPts val="0"/>
              </a:spcAft>
              <a:buNone/>
            </a:pPr>
            <a:r>
              <a:rPr b="1" i="0" lang="en-US" sz="1400" u="none" cap="none" strike="noStrike">
                <a:solidFill>
                  <a:schemeClr val="dk1"/>
                </a:solidFill>
                <a:latin typeface="Montserrat"/>
                <a:ea typeface="Montserrat"/>
                <a:cs typeface="Montserrat"/>
                <a:sym typeface="Montserrat"/>
              </a:rPr>
              <a:t>Objective</a:t>
            </a:r>
            <a:r>
              <a:rPr b="0" i="0" lang="en-US" sz="1400" u="none" cap="none" strike="noStrike">
                <a:solidFill>
                  <a:schemeClr val="dk1"/>
                </a:solidFill>
                <a:latin typeface="Montserrat"/>
                <a:ea typeface="Montserrat"/>
                <a:cs typeface="Montserrat"/>
                <a:sym typeface="Montserrat"/>
              </a:rPr>
              <a:t>: Share information on international standards relevant for WGISS activities and contribute to standardization activities.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sz="2400"/>
              <a:t>DSIG Overview</a:t>
            </a:r>
            <a:endParaRPr sz="2400"/>
          </a:p>
        </p:txBody>
      </p:sp>
      <p:sp>
        <p:nvSpPr>
          <p:cNvPr id="67" name="Google Shape;67;p2"/>
          <p:cNvSpPr txBox="1"/>
          <p:nvPr>
            <p:ph idx="1" type="body"/>
          </p:nvPr>
        </p:nvSpPr>
        <p:spPr>
          <a:xfrm>
            <a:off x="0" y="789067"/>
            <a:ext cx="6710219" cy="3497100"/>
          </a:xfrm>
          <a:prstGeom prst="rect">
            <a:avLst/>
          </a:prstGeom>
          <a:noFill/>
          <a:ln>
            <a:noFill/>
          </a:ln>
        </p:spPr>
        <p:txBody>
          <a:bodyPr anchorCtr="0" anchor="t" bIns="34275" lIns="68575" spcFirstLastPara="1" rIns="68575" wrap="square" tIns="34275">
            <a:noAutofit/>
          </a:bodyPr>
          <a:lstStyle/>
          <a:p>
            <a:pPr indent="-311150" lvl="0" marL="457200" rtl="0" algn="l">
              <a:lnSpc>
                <a:spcPct val="100000"/>
              </a:lnSpc>
              <a:spcBef>
                <a:spcPts val="800"/>
              </a:spcBef>
              <a:spcAft>
                <a:spcPts val="0"/>
              </a:spcAft>
              <a:buSzPts val="1300"/>
              <a:buFont typeface="Noto Sans Symbols"/>
              <a:buChar char="❖"/>
            </a:pPr>
            <a:r>
              <a:rPr lang="en-US" sz="1200"/>
              <a:t>Enable the sharing of agencies’ investigations, developments, experiences, and lessons learned relating to EO data stewardship;</a:t>
            </a:r>
            <a:endParaRPr/>
          </a:p>
          <a:p>
            <a:pPr indent="-311150" lvl="0" marL="457200" rtl="0" algn="l">
              <a:lnSpc>
                <a:spcPct val="100000"/>
              </a:lnSpc>
              <a:spcBef>
                <a:spcPts val="800"/>
              </a:spcBef>
              <a:spcAft>
                <a:spcPts val="0"/>
              </a:spcAft>
              <a:buSzPts val="1300"/>
              <a:buFont typeface="Noto Sans Symbols"/>
              <a:buChar char="❖"/>
            </a:pPr>
            <a:r>
              <a:rPr lang="en-US" sz="1200"/>
              <a:t>Issue common cross-agency best practices or guidelines of data stewardship for possible adoption by CEOS members;</a:t>
            </a:r>
            <a:endParaRPr/>
          </a:p>
          <a:p>
            <a:pPr indent="-311150" lvl="0" marL="457200" rtl="0" algn="l">
              <a:lnSpc>
                <a:spcPct val="100000"/>
              </a:lnSpc>
              <a:spcBef>
                <a:spcPts val="800"/>
              </a:spcBef>
              <a:spcAft>
                <a:spcPts val="0"/>
              </a:spcAft>
              <a:buSzPts val="1300"/>
              <a:buFont typeface="Noto Sans Symbols"/>
              <a:buChar char="❖"/>
            </a:pPr>
            <a:r>
              <a:rPr lang="en-US" sz="1200"/>
              <a:t>Sponsor technical exchanges and the conduction of joint activities and/or pilot projects on specific data stewardship topics;</a:t>
            </a:r>
            <a:endParaRPr/>
          </a:p>
          <a:p>
            <a:pPr indent="-311150" lvl="0" marL="457200" rtl="0" algn="l">
              <a:lnSpc>
                <a:spcPct val="100000"/>
              </a:lnSpc>
              <a:spcBef>
                <a:spcPts val="800"/>
              </a:spcBef>
              <a:spcAft>
                <a:spcPts val="0"/>
              </a:spcAft>
              <a:buSzPts val="1300"/>
              <a:buFont typeface="Noto Sans Symbols"/>
              <a:buChar char="❖"/>
            </a:pPr>
            <a:r>
              <a:rPr lang="en-US" sz="1200"/>
              <a:t>Establish and maintain a CEOS “Data Purge Alert” service;</a:t>
            </a:r>
            <a:endParaRPr/>
          </a:p>
          <a:p>
            <a:pPr indent="-311150" lvl="0" marL="457200" rtl="0" algn="l">
              <a:lnSpc>
                <a:spcPct val="100000"/>
              </a:lnSpc>
              <a:spcBef>
                <a:spcPts val="800"/>
              </a:spcBef>
              <a:spcAft>
                <a:spcPts val="0"/>
              </a:spcAft>
              <a:buSzPts val="1300"/>
              <a:buFont typeface="Noto Sans Symbols"/>
              <a:buChar char="❖"/>
            </a:pPr>
            <a:r>
              <a:rPr lang="en-US" sz="1200"/>
              <a:t>Contribute to the Group on Earth Observation (GEO) and international standardization bodies’ activities.</a:t>
            </a:r>
            <a:endParaRPr/>
          </a:p>
          <a:p>
            <a:pPr indent="0" lvl="0" marL="457200" rtl="0" algn="l">
              <a:lnSpc>
                <a:spcPct val="100000"/>
              </a:lnSpc>
              <a:spcBef>
                <a:spcPts val="1000"/>
              </a:spcBef>
              <a:spcAft>
                <a:spcPts val="0"/>
              </a:spcAft>
              <a:buSzPts val="2100"/>
              <a:buNone/>
            </a:pPr>
            <a:r>
              <a:t/>
            </a:r>
            <a:endParaRPr sz="2000"/>
          </a:p>
        </p:txBody>
      </p:sp>
      <p:pic>
        <p:nvPicPr>
          <p:cNvPr id="68" name="Google Shape;68;p2"/>
          <p:cNvPicPr preferRelativeResize="0"/>
          <p:nvPr/>
        </p:nvPicPr>
        <p:blipFill rotWithShape="1">
          <a:blip r:embed="rId3">
            <a:alphaModFix/>
          </a:blip>
          <a:srcRect b="0" l="0" r="0" t="0"/>
          <a:stretch/>
        </p:blipFill>
        <p:spPr>
          <a:xfrm>
            <a:off x="379577" y="3174244"/>
            <a:ext cx="2061769" cy="1703308"/>
          </a:xfrm>
          <a:prstGeom prst="rect">
            <a:avLst/>
          </a:prstGeom>
          <a:noFill/>
          <a:ln>
            <a:noFill/>
          </a:ln>
        </p:spPr>
      </p:pic>
      <p:pic>
        <p:nvPicPr>
          <p:cNvPr id="69" name="Google Shape;69;p2"/>
          <p:cNvPicPr preferRelativeResize="0"/>
          <p:nvPr/>
        </p:nvPicPr>
        <p:blipFill rotWithShape="1">
          <a:blip r:embed="rId4">
            <a:alphaModFix/>
          </a:blip>
          <a:srcRect b="0" l="0" r="0" t="0"/>
          <a:stretch/>
        </p:blipFill>
        <p:spPr>
          <a:xfrm>
            <a:off x="6710218" y="3174244"/>
            <a:ext cx="1705737" cy="1669205"/>
          </a:xfrm>
          <a:prstGeom prst="rect">
            <a:avLst/>
          </a:prstGeom>
          <a:noFill/>
          <a:ln>
            <a:noFill/>
          </a:ln>
        </p:spPr>
      </p:pic>
      <p:pic>
        <p:nvPicPr>
          <p:cNvPr id="70" name="Google Shape;70;p2"/>
          <p:cNvPicPr preferRelativeResize="0"/>
          <p:nvPr/>
        </p:nvPicPr>
        <p:blipFill rotWithShape="1">
          <a:blip r:embed="rId5">
            <a:alphaModFix/>
          </a:blip>
          <a:srcRect b="0" l="0" r="0" t="0"/>
          <a:stretch/>
        </p:blipFill>
        <p:spPr>
          <a:xfrm>
            <a:off x="3039803" y="3174244"/>
            <a:ext cx="3159208" cy="1703308"/>
          </a:xfrm>
          <a:prstGeom prst="rect">
            <a:avLst/>
          </a:prstGeom>
          <a:noFill/>
          <a:ln>
            <a:noFill/>
          </a:ln>
        </p:spPr>
      </p:pic>
      <p:pic>
        <p:nvPicPr>
          <p:cNvPr id="71" name="Google Shape;71;p2"/>
          <p:cNvPicPr preferRelativeResize="0"/>
          <p:nvPr/>
        </p:nvPicPr>
        <p:blipFill rotWithShape="1">
          <a:blip r:embed="rId6">
            <a:alphaModFix/>
          </a:blip>
          <a:srcRect b="0" l="0" r="0" t="0"/>
          <a:stretch/>
        </p:blipFill>
        <p:spPr>
          <a:xfrm>
            <a:off x="6743217" y="857584"/>
            <a:ext cx="2055376" cy="219541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sz="2400"/>
              <a:t>DSIG Leadership and current members</a:t>
            </a:r>
            <a:endParaRPr sz="2400"/>
          </a:p>
        </p:txBody>
      </p:sp>
      <p:sp>
        <p:nvSpPr>
          <p:cNvPr id="77" name="Google Shape;77;p3"/>
          <p:cNvSpPr txBox="1"/>
          <p:nvPr>
            <p:ph idx="1" type="body"/>
          </p:nvPr>
        </p:nvSpPr>
        <p:spPr>
          <a:xfrm>
            <a:off x="5195455" y="823200"/>
            <a:ext cx="1918854" cy="3497100"/>
          </a:xfrm>
          <a:prstGeom prst="rect">
            <a:avLst/>
          </a:prstGeom>
          <a:noFill/>
          <a:ln>
            <a:noFill/>
          </a:ln>
        </p:spPr>
        <p:txBody>
          <a:bodyPr anchorCtr="0" anchor="t" bIns="34275" lIns="68575" spcFirstLastPara="1" rIns="68575" wrap="square" tIns="34275">
            <a:noAutofit/>
          </a:bodyPr>
          <a:lstStyle/>
          <a:p>
            <a:pPr indent="0" lvl="0" marL="101600" rtl="0" algn="l">
              <a:lnSpc>
                <a:spcPct val="100000"/>
              </a:lnSpc>
              <a:spcBef>
                <a:spcPts val="800"/>
              </a:spcBef>
              <a:spcAft>
                <a:spcPts val="0"/>
              </a:spcAft>
              <a:buClr>
                <a:srgbClr val="000000"/>
              </a:buClr>
              <a:buSzPts val="2000"/>
              <a:buNone/>
            </a:pPr>
            <a:r>
              <a:rPr b="1" lang="en-US" sz="1000">
                <a:solidFill>
                  <a:srgbClr val="000000"/>
                </a:solidFill>
                <a:latin typeface="Montserrat"/>
                <a:ea typeface="Montserrat"/>
                <a:cs typeface="Montserrat"/>
                <a:sym typeface="Montserrat"/>
              </a:rPr>
              <a:t>DSIG Chair: ESA Mirko Albani</a:t>
            </a:r>
            <a:endParaRPr/>
          </a:p>
          <a:p>
            <a:pPr indent="0" lvl="0" marL="101600" rtl="0" algn="l">
              <a:lnSpc>
                <a:spcPct val="100000"/>
              </a:lnSpc>
              <a:spcBef>
                <a:spcPts val="800"/>
              </a:spcBef>
              <a:spcAft>
                <a:spcPts val="0"/>
              </a:spcAft>
              <a:buClr>
                <a:srgbClr val="000000"/>
              </a:buClr>
              <a:buSzPts val="2000"/>
              <a:buNone/>
            </a:pPr>
            <a:r>
              <a:t/>
            </a:r>
            <a:endParaRPr b="1" sz="1000">
              <a:solidFill>
                <a:srgbClr val="000000"/>
              </a:solidFill>
              <a:latin typeface="Montserrat"/>
              <a:ea typeface="Montserrat"/>
              <a:cs typeface="Montserrat"/>
              <a:sym typeface="Montserrat"/>
            </a:endParaRPr>
          </a:p>
          <a:p>
            <a:pPr indent="0" lvl="0" marL="101600" rtl="0" algn="l">
              <a:lnSpc>
                <a:spcPct val="100000"/>
              </a:lnSpc>
              <a:spcBef>
                <a:spcPts val="800"/>
              </a:spcBef>
              <a:spcAft>
                <a:spcPts val="0"/>
              </a:spcAft>
              <a:buClr>
                <a:srgbClr val="000000"/>
              </a:buClr>
              <a:buSzPts val="2000"/>
              <a:buNone/>
            </a:pPr>
            <a:r>
              <a:rPr b="1" lang="en-US" sz="1000">
                <a:solidFill>
                  <a:srgbClr val="000000"/>
                </a:solidFill>
                <a:latin typeface="Montserrat"/>
                <a:ea typeface="Montserrat"/>
                <a:cs typeface="Montserrat"/>
                <a:sym typeface="Montserrat"/>
              </a:rPr>
              <a:t>Current DSIG members:</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UKSA Niall Bradshaw</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UKRI UKSA Michelle Odgers</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STFC UKRI Esther Conway</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INPE  Lubia Vinhas</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ISRO Nitant Dube</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JAXA Natsuisaka Makoto</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JAXA Ikehata Yousuke</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CONAE Homero Lozza</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USGS Tom Sohre</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USGS Ryan Longhenry</a:t>
            </a:r>
            <a:endParaRPr/>
          </a:p>
          <a:p>
            <a:pPr indent="-285750" lvl="0" marL="457200" rtl="0" algn="l">
              <a:lnSpc>
                <a:spcPct val="100000"/>
              </a:lnSpc>
              <a:spcBef>
                <a:spcPts val="800"/>
              </a:spcBef>
              <a:spcAft>
                <a:spcPts val="0"/>
              </a:spcAft>
              <a:buClr>
                <a:srgbClr val="000000"/>
              </a:buClr>
              <a:buSzPts val="900"/>
              <a:buFont typeface="Arial"/>
              <a:buChar char="•"/>
            </a:pPr>
            <a:r>
              <a:rPr lang="en-US" sz="800">
                <a:solidFill>
                  <a:srgbClr val="000000"/>
                </a:solidFill>
                <a:latin typeface="Montserrat"/>
                <a:ea typeface="Montserrat"/>
                <a:cs typeface="Montserrat"/>
                <a:sym typeface="Montserrat"/>
              </a:rPr>
              <a:t>USGS Tom Maiersperger</a:t>
            </a:r>
            <a:endParaRPr sz="800">
              <a:solidFill>
                <a:srgbClr val="000000"/>
              </a:solidFill>
              <a:latin typeface="Montserrat"/>
              <a:ea typeface="Montserrat"/>
              <a:cs typeface="Montserrat"/>
              <a:sym typeface="Montserrat"/>
            </a:endParaRPr>
          </a:p>
        </p:txBody>
      </p:sp>
      <p:pic>
        <p:nvPicPr>
          <p:cNvPr id="78" name="Google Shape;78;p3"/>
          <p:cNvPicPr preferRelativeResize="0"/>
          <p:nvPr/>
        </p:nvPicPr>
        <p:blipFill rotWithShape="1">
          <a:blip r:embed="rId3">
            <a:alphaModFix/>
          </a:blip>
          <a:srcRect b="0" l="0" r="0" t="0"/>
          <a:stretch/>
        </p:blipFill>
        <p:spPr>
          <a:xfrm>
            <a:off x="0" y="1198426"/>
            <a:ext cx="4657326" cy="2625436"/>
          </a:xfrm>
          <a:prstGeom prst="rect">
            <a:avLst/>
          </a:prstGeom>
          <a:noFill/>
          <a:ln>
            <a:noFill/>
          </a:ln>
        </p:spPr>
      </p:pic>
      <p:sp>
        <p:nvSpPr>
          <p:cNvPr id="79" name="Google Shape;79;p3"/>
          <p:cNvSpPr txBox="1"/>
          <p:nvPr/>
        </p:nvSpPr>
        <p:spPr>
          <a:xfrm>
            <a:off x="7039419" y="1840459"/>
            <a:ext cx="2007300" cy="3099000"/>
          </a:xfrm>
          <a:prstGeom prst="rect">
            <a:avLst/>
          </a:prstGeom>
          <a:noFill/>
          <a:ln>
            <a:noFill/>
          </a:ln>
        </p:spPr>
        <p:txBody>
          <a:bodyPr anchorCtr="0" anchor="t" bIns="45700" lIns="91425" spcFirstLastPara="1" rIns="91425" wrap="square" tIns="45700">
            <a:spAutoFit/>
          </a:bodyPr>
          <a:lstStyle/>
          <a:p>
            <a:pPr indent="-285750" lvl="0" marL="457200" marR="0" rtl="0" algn="l">
              <a:lnSpc>
                <a:spcPct val="100000"/>
              </a:lnSpc>
              <a:spcBef>
                <a:spcPts val="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CNES Pierre Marie Brunet</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NRAE Richard Moreno</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NOAA Nancy Ritchey</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NOAA Kenneth Casey</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GA Simon Oliver</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DLR Felix Feckler</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DLR Katrin Molch</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WMO Ge Peng</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ISO TC 211: Liping DI</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CSIRO Edward King</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NASA Dana Ostrenga</a:t>
            </a:r>
            <a:endParaRPr/>
          </a:p>
          <a:p>
            <a:pPr indent="-285750" lvl="0" marL="457200" marR="0" rtl="0" algn="l">
              <a:lnSpc>
                <a:spcPct val="100000"/>
              </a:lnSpc>
              <a:spcBef>
                <a:spcPts val="800"/>
              </a:spcBef>
              <a:spcAft>
                <a:spcPts val="0"/>
              </a:spcAft>
              <a:buClr>
                <a:srgbClr val="000000"/>
              </a:buClr>
              <a:buSzPts val="900"/>
              <a:buFont typeface="Arial"/>
              <a:buChar char="•"/>
            </a:pPr>
            <a:r>
              <a:rPr b="0" i="0" lang="en-US" sz="800" u="none" cap="none" strike="noStrike">
                <a:solidFill>
                  <a:srgbClr val="000000"/>
                </a:solidFill>
                <a:latin typeface="Montserrat"/>
                <a:ea typeface="Montserrat"/>
                <a:cs typeface="Montserrat"/>
                <a:sym typeface="Montserrat"/>
              </a:rPr>
              <a:t>NASA Justin L.Rice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p:txBody>
      </p:sp>
      <p:sp>
        <p:nvSpPr>
          <p:cNvPr id="80" name="Google Shape;80;p3"/>
          <p:cNvSpPr txBox="1"/>
          <p:nvPr/>
        </p:nvSpPr>
        <p:spPr>
          <a:xfrm>
            <a:off x="608456" y="4162967"/>
            <a:ext cx="45997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data-stewardship@wgiss.ceos.org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idx="1" type="body"/>
          </p:nvPr>
        </p:nvSpPr>
        <p:spPr>
          <a:xfrm>
            <a:off x="248770" y="775492"/>
            <a:ext cx="8372929" cy="34971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800"/>
              </a:spcBef>
              <a:spcAft>
                <a:spcPts val="0"/>
              </a:spcAft>
              <a:buSzPts val="2100"/>
              <a:buNone/>
            </a:pPr>
            <a:r>
              <a:rPr b="1" lang="en-US" sz="1400">
                <a:solidFill>
                  <a:schemeClr val="dk1"/>
                </a:solidFill>
                <a:latin typeface="Montserrat"/>
                <a:ea typeface="Montserrat"/>
                <a:cs typeface="Montserrat"/>
                <a:sym typeface="Montserrat"/>
              </a:rPr>
              <a:t>Not Exhaustive List:</a:t>
            </a:r>
            <a:endParaRPr/>
          </a:p>
          <a:p>
            <a:pPr indent="-298450" lvl="0" marL="342900" rtl="0" algn="l">
              <a:lnSpc>
                <a:spcPct val="150000"/>
              </a:lnSpc>
              <a:spcBef>
                <a:spcPts val="800"/>
              </a:spcBef>
              <a:spcAft>
                <a:spcPts val="0"/>
              </a:spcAft>
              <a:buSzPts val="1400"/>
              <a:buFont typeface="Noto Sans Symbols"/>
              <a:buChar char="❖"/>
            </a:pPr>
            <a:r>
              <a:rPr lang="en-US" sz="1400"/>
              <a:t>Raised awareness on EO data stewardship</a:t>
            </a:r>
            <a:endParaRPr/>
          </a:p>
          <a:p>
            <a:pPr indent="-298450" lvl="0" marL="342900" rtl="0" algn="l">
              <a:lnSpc>
                <a:spcPct val="150000"/>
              </a:lnSpc>
              <a:spcBef>
                <a:spcPts val="800"/>
              </a:spcBef>
              <a:spcAft>
                <a:spcPts val="0"/>
              </a:spcAft>
              <a:buSzPts val="1400"/>
              <a:buFont typeface="Noto Sans Symbols"/>
              <a:buChar char="❖"/>
            </a:pPr>
            <a:r>
              <a:rPr lang="en-US" sz="1400"/>
              <a:t>Shared investigations, developments, experiences, and lessons learned relating to EO data preservation approaches and technologies</a:t>
            </a:r>
            <a:endParaRPr/>
          </a:p>
          <a:p>
            <a:pPr indent="-298450" lvl="0" marL="342900" rtl="0" algn="l">
              <a:lnSpc>
                <a:spcPct val="150000"/>
              </a:lnSpc>
              <a:spcBef>
                <a:spcPts val="800"/>
              </a:spcBef>
              <a:spcAft>
                <a:spcPts val="0"/>
              </a:spcAft>
              <a:buSzPts val="1400"/>
              <a:buFont typeface="Noto Sans Symbols"/>
              <a:buChar char="❖"/>
            </a:pPr>
            <a:r>
              <a:rPr lang="en-US" sz="1400"/>
              <a:t>Several documents (White Papers, Best Practices, Guidelines, and recommendations) produced and accessible on the WGISS website</a:t>
            </a:r>
            <a:endParaRPr/>
          </a:p>
          <a:p>
            <a:pPr indent="-298450" lvl="0" marL="342900" rtl="0" algn="l">
              <a:lnSpc>
                <a:spcPct val="150000"/>
              </a:lnSpc>
              <a:spcBef>
                <a:spcPts val="800"/>
              </a:spcBef>
              <a:spcAft>
                <a:spcPts val="0"/>
              </a:spcAft>
              <a:buSzPts val="1400"/>
              <a:buFont typeface="Noto Sans Symbols"/>
              <a:buChar char="❖"/>
            </a:pPr>
            <a:r>
              <a:rPr lang="en-US" sz="1400"/>
              <a:t>CEOS “Data Purge Alert” and “New Agency Dataset Availability” services</a:t>
            </a:r>
            <a:endParaRPr/>
          </a:p>
          <a:p>
            <a:pPr indent="-298450" lvl="0" marL="342900" rtl="0" algn="l">
              <a:lnSpc>
                <a:spcPct val="150000"/>
              </a:lnSpc>
              <a:spcBef>
                <a:spcPts val="800"/>
              </a:spcBef>
              <a:spcAft>
                <a:spcPts val="0"/>
              </a:spcAft>
              <a:buSzPts val="1400"/>
              <a:buFont typeface="Noto Sans Symbols"/>
              <a:buChar char="❖"/>
            </a:pPr>
            <a:r>
              <a:rPr lang="en-US" sz="1400"/>
              <a:t>Addressed recovery of Historical Data and started AVHRR project</a:t>
            </a:r>
            <a:endParaRPr/>
          </a:p>
          <a:p>
            <a:pPr indent="-209550" lvl="0" marL="800100" rtl="0" algn="l">
              <a:lnSpc>
                <a:spcPct val="150000"/>
              </a:lnSpc>
              <a:spcBef>
                <a:spcPts val="1000"/>
              </a:spcBef>
              <a:spcAft>
                <a:spcPts val="0"/>
              </a:spcAft>
              <a:buSzPts val="2100"/>
              <a:buFont typeface="Noto Sans Symbols"/>
              <a:buNone/>
            </a:pPr>
            <a:r>
              <a:t/>
            </a:r>
            <a:endParaRPr sz="1100"/>
          </a:p>
        </p:txBody>
      </p:sp>
      <p:sp>
        <p:nvSpPr>
          <p:cNvPr id="86" name="Google Shape;86;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sz="2400"/>
              <a:t>DSIG Accomplishments </a:t>
            </a:r>
            <a:endParaRPr sz="2400"/>
          </a:p>
        </p:txBody>
      </p:sp>
      <p:grpSp>
        <p:nvGrpSpPr>
          <p:cNvPr id="87" name="Google Shape;87;p4"/>
          <p:cNvGrpSpPr/>
          <p:nvPr/>
        </p:nvGrpSpPr>
        <p:grpSpPr>
          <a:xfrm>
            <a:off x="52203" y="4117491"/>
            <a:ext cx="9155409" cy="584400"/>
            <a:chOff x="25340" y="5330036"/>
            <a:chExt cx="9267164" cy="746522"/>
          </a:xfrm>
        </p:grpSpPr>
        <p:sp>
          <p:nvSpPr>
            <p:cNvPr id="88" name="Google Shape;88;p4"/>
            <p:cNvSpPr/>
            <p:nvPr/>
          </p:nvSpPr>
          <p:spPr>
            <a:xfrm>
              <a:off x="6219919" y="5330181"/>
              <a:ext cx="2955357" cy="746377"/>
            </a:xfrm>
            <a:prstGeom prst="rect">
              <a:avLst/>
            </a:prstGeom>
            <a:gradFill>
              <a:gsLst>
                <a:gs pos="0">
                  <a:schemeClr val="accent4"/>
                </a:gs>
                <a:gs pos="100000">
                  <a:srgbClr val="A5A5A5"/>
                </a:gs>
              </a:gsLst>
              <a:lin ang="2700000" scaled="0"/>
            </a:gradFill>
            <a:ln>
              <a:noFill/>
            </a:ln>
          </p:spPr>
          <p:txBody>
            <a:bodyPr anchorCtr="0" anchor="ctr" bIns="21425" lIns="42875" spcFirstLastPara="1" rIns="42875" wrap="square" tIns="21425">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89" name="Google Shape;89;p4"/>
            <p:cNvGrpSpPr/>
            <p:nvPr/>
          </p:nvGrpSpPr>
          <p:grpSpPr>
            <a:xfrm>
              <a:off x="3004593" y="5330036"/>
              <a:ext cx="3434332" cy="746522"/>
              <a:chOff x="4173415" y="3609474"/>
              <a:chExt cx="5897684" cy="3609474"/>
            </a:xfrm>
          </p:grpSpPr>
          <p:sp>
            <p:nvSpPr>
              <p:cNvPr id="90" name="Google Shape;90;p4"/>
              <p:cNvSpPr/>
              <p:nvPr/>
            </p:nvSpPr>
            <p:spPr>
              <a:xfrm>
                <a:off x="4173415" y="3609474"/>
                <a:ext cx="5565103" cy="3609474"/>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 name="Google Shape;91;p4"/>
              <p:cNvSpPr/>
              <p:nvPr/>
            </p:nvSpPr>
            <p:spPr>
              <a:xfrm rot="5400000">
                <a:off x="9607937" y="5247920"/>
                <a:ext cx="593743" cy="332582"/>
              </a:xfrm>
              <a:prstGeom prst="triangle">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92" name="Google Shape;92;p4"/>
            <p:cNvGrpSpPr/>
            <p:nvPr/>
          </p:nvGrpSpPr>
          <p:grpSpPr>
            <a:xfrm>
              <a:off x="25340" y="5330180"/>
              <a:ext cx="3411585" cy="746377"/>
              <a:chOff x="4173415" y="3609474"/>
              <a:chExt cx="5897684" cy="3609474"/>
            </a:xfrm>
          </p:grpSpPr>
          <p:sp>
            <p:nvSpPr>
              <p:cNvPr id="93" name="Google Shape;93;p4"/>
              <p:cNvSpPr/>
              <p:nvPr/>
            </p:nvSpPr>
            <p:spPr>
              <a:xfrm>
                <a:off x="4173415" y="3609474"/>
                <a:ext cx="5565104" cy="3609474"/>
              </a:xfrm>
              <a:prstGeom prst="rect">
                <a:avLst/>
              </a:prstGeom>
              <a:gradFill>
                <a:gsLst>
                  <a:gs pos="0">
                    <a:schemeClr val="accent1"/>
                  </a:gs>
                  <a:gs pos="100000">
                    <a:srgbClr val="263347"/>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 name="Google Shape;94;p4"/>
              <p:cNvSpPr/>
              <p:nvPr/>
            </p:nvSpPr>
            <p:spPr>
              <a:xfrm rot="5400000">
                <a:off x="9607937" y="5247920"/>
                <a:ext cx="593743" cy="332582"/>
              </a:xfrm>
              <a:prstGeom prst="triangle">
                <a:avLst>
                  <a:gd fmla="val 50000" name="adj"/>
                </a:avLst>
              </a:prstGeom>
              <a:gradFill>
                <a:gsLst>
                  <a:gs pos="0">
                    <a:schemeClr val="accent1"/>
                  </a:gs>
                  <a:gs pos="100000">
                    <a:srgbClr val="263347"/>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95" name="Google Shape;95;p4"/>
            <p:cNvSpPr txBox="1"/>
            <p:nvPr/>
          </p:nvSpPr>
          <p:spPr>
            <a:xfrm>
              <a:off x="125419" y="5572048"/>
              <a:ext cx="3114716" cy="32435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000" u="none" cap="none" strike="noStrike">
                  <a:solidFill>
                    <a:schemeClr val="lt1"/>
                  </a:solidFill>
                  <a:latin typeface="Montserrat"/>
                  <a:ea typeface="Montserrat"/>
                  <a:cs typeface="Montserrat"/>
                  <a:sym typeface="Montserrat"/>
                </a:rPr>
                <a:t>PRESERVE AND KNOW THE PAST</a:t>
              </a:r>
              <a:endParaRPr/>
            </a:p>
          </p:txBody>
        </p:sp>
        <p:sp>
          <p:nvSpPr>
            <p:cNvPr id="96" name="Google Shape;96;p4"/>
            <p:cNvSpPr txBox="1"/>
            <p:nvPr/>
          </p:nvSpPr>
          <p:spPr>
            <a:xfrm>
              <a:off x="3489632" y="5566805"/>
              <a:ext cx="2792782" cy="31452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000" u="none" cap="none" strike="noStrike">
                  <a:solidFill>
                    <a:schemeClr val="lt1"/>
                  </a:solidFill>
                  <a:latin typeface="Montserrat"/>
                  <a:ea typeface="Montserrat"/>
                  <a:cs typeface="Montserrat"/>
                  <a:sym typeface="Montserrat"/>
                </a:rPr>
                <a:t>UNDERSTAND THE PRESENT</a:t>
              </a:r>
              <a:endParaRPr/>
            </a:p>
          </p:txBody>
        </p:sp>
        <p:sp>
          <p:nvSpPr>
            <p:cNvPr id="97" name="Google Shape;97;p4"/>
            <p:cNvSpPr txBox="1"/>
            <p:nvPr/>
          </p:nvSpPr>
          <p:spPr>
            <a:xfrm>
              <a:off x="6274369" y="5560446"/>
              <a:ext cx="3018135" cy="32435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000" u="none" cap="none" strike="noStrike">
                  <a:solidFill>
                    <a:schemeClr val="lt1"/>
                  </a:solidFill>
                  <a:latin typeface="Montserrat"/>
                  <a:ea typeface="Montserrat"/>
                  <a:cs typeface="Montserrat"/>
                  <a:sym typeface="Montserrat"/>
                </a:rPr>
                <a:t>SHAPE AND ENABLE THE FUTURE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sz="2400"/>
              <a:t>Current Work </a:t>
            </a:r>
            <a:endParaRPr sz="2400"/>
          </a:p>
        </p:txBody>
      </p:sp>
      <p:pic>
        <p:nvPicPr>
          <p:cNvPr id="103" name="Google Shape;103;p5"/>
          <p:cNvPicPr preferRelativeResize="0"/>
          <p:nvPr/>
        </p:nvPicPr>
        <p:blipFill rotWithShape="1">
          <a:blip r:embed="rId3">
            <a:alphaModFix/>
          </a:blip>
          <a:srcRect b="0" l="0" r="0" t="0"/>
          <a:stretch/>
        </p:blipFill>
        <p:spPr>
          <a:xfrm>
            <a:off x="3927945" y="1759163"/>
            <a:ext cx="4952029" cy="1806457"/>
          </a:xfrm>
          <a:prstGeom prst="rect">
            <a:avLst/>
          </a:prstGeom>
          <a:noFill/>
          <a:ln>
            <a:noFill/>
          </a:ln>
        </p:spPr>
      </p:pic>
      <p:sp>
        <p:nvSpPr>
          <p:cNvPr id="104" name="Google Shape;104;p5"/>
          <p:cNvSpPr txBox="1"/>
          <p:nvPr>
            <p:ph idx="1" type="body"/>
          </p:nvPr>
        </p:nvSpPr>
        <p:spPr>
          <a:xfrm>
            <a:off x="64394" y="801092"/>
            <a:ext cx="3640914" cy="4017398"/>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800"/>
              </a:spcBef>
              <a:spcAft>
                <a:spcPts val="0"/>
              </a:spcAft>
              <a:buSzPts val="2100"/>
              <a:buNone/>
            </a:pPr>
            <a:r>
              <a:rPr b="1" lang="en-US" sz="1400">
                <a:solidFill>
                  <a:schemeClr val="dk1"/>
                </a:solidFill>
                <a:latin typeface="Montserrat"/>
                <a:ea typeface="Montserrat"/>
                <a:cs typeface="Montserrat"/>
                <a:sym typeface="Montserrat"/>
              </a:rPr>
              <a:t>Not Exhaustive List:</a:t>
            </a:r>
            <a:endParaRPr/>
          </a:p>
          <a:p>
            <a:pPr indent="-317500" lvl="0" marL="342900" rtl="0" algn="l">
              <a:lnSpc>
                <a:spcPct val="100000"/>
              </a:lnSpc>
              <a:spcBef>
                <a:spcPts val="800"/>
              </a:spcBef>
              <a:spcAft>
                <a:spcPts val="0"/>
              </a:spcAft>
              <a:buSzPts val="1700"/>
              <a:buFont typeface="Noto Sans Symbols"/>
              <a:buChar char="❖"/>
            </a:pPr>
            <a:r>
              <a:rPr lang="en-US" sz="1400"/>
              <a:t>AVHRR Worldwide 1 Km Archives Recovery Project</a:t>
            </a:r>
            <a:endParaRPr/>
          </a:p>
          <a:p>
            <a:pPr indent="-317500" lvl="0" marL="342900" rtl="0" algn="l">
              <a:lnSpc>
                <a:spcPct val="100000"/>
              </a:lnSpc>
              <a:spcBef>
                <a:spcPts val="800"/>
              </a:spcBef>
              <a:spcAft>
                <a:spcPts val="0"/>
              </a:spcAft>
              <a:buSzPts val="1700"/>
              <a:buFont typeface="Noto Sans Symbols"/>
              <a:buChar char="❖"/>
            </a:pPr>
            <a:r>
              <a:rPr lang="en-US" sz="1400"/>
              <a:t>EO Data Collections Management and Governance White Paper</a:t>
            </a:r>
            <a:endParaRPr/>
          </a:p>
          <a:p>
            <a:pPr indent="-317500" lvl="0" marL="342900" rtl="0" algn="l">
              <a:lnSpc>
                <a:spcPct val="100000"/>
              </a:lnSpc>
              <a:spcBef>
                <a:spcPts val="800"/>
              </a:spcBef>
              <a:spcAft>
                <a:spcPts val="0"/>
              </a:spcAft>
              <a:buSzPts val="1700"/>
              <a:buFont typeface="Noto Sans Symbols"/>
              <a:buChar char="❖"/>
            </a:pPr>
            <a:r>
              <a:rPr lang="en-US" sz="1400"/>
              <a:t>WGISS Best Practices and WGISS web site Review Procedure</a:t>
            </a:r>
            <a:endParaRPr/>
          </a:p>
          <a:p>
            <a:pPr indent="-317500" lvl="0" marL="342900" rtl="0" algn="l">
              <a:lnSpc>
                <a:spcPct val="100000"/>
              </a:lnSpc>
              <a:spcBef>
                <a:spcPts val="800"/>
              </a:spcBef>
              <a:spcAft>
                <a:spcPts val="0"/>
              </a:spcAft>
              <a:buSzPts val="1700"/>
              <a:buFont typeface="Noto Sans Symbols"/>
              <a:buChar char="❖"/>
            </a:pPr>
            <a:r>
              <a:rPr lang="en-US" sz="1400"/>
              <a:t>Technical Sessions on Archives Technologies Evolution and Archiving Policies</a:t>
            </a:r>
            <a:endParaRPr/>
          </a:p>
          <a:p>
            <a:pPr indent="-317500" lvl="0" marL="342900" rtl="0" algn="l">
              <a:lnSpc>
                <a:spcPct val="100000"/>
              </a:lnSpc>
              <a:spcBef>
                <a:spcPts val="800"/>
              </a:spcBef>
              <a:spcAft>
                <a:spcPts val="0"/>
              </a:spcAft>
              <a:buSzPts val="1700"/>
              <a:buFont typeface="Noto Sans Symbols"/>
              <a:buChar char="❖"/>
            </a:pPr>
            <a:r>
              <a:rPr lang="en-US" sz="1400"/>
              <a:t>Data Preservation and Stewardship Joint activities with other WGs (e.g. CEOS Data Stewardship and Management Maturity Matrix)</a:t>
            </a:r>
            <a:endParaRPr/>
          </a:p>
          <a:p>
            <a:pPr indent="0" lvl="0" marL="457200" rtl="0" algn="l">
              <a:lnSpc>
                <a:spcPct val="150000"/>
              </a:lnSpc>
              <a:spcBef>
                <a:spcPts val="1000"/>
              </a:spcBef>
              <a:spcAft>
                <a:spcPts val="0"/>
              </a:spcAft>
              <a:buSzPts val="2100"/>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sz="2400"/>
              <a:t>DSIG Vision – Future Work (for discussion)</a:t>
            </a:r>
            <a:endParaRPr sz="2400"/>
          </a:p>
        </p:txBody>
      </p:sp>
      <p:sp>
        <p:nvSpPr>
          <p:cNvPr id="110" name="Google Shape;110;p6"/>
          <p:cNvSpPr txBox="1"/>
          <p:nvPr/>
        </p:nvSpPr>
        <p:spPr>
          <a:xfrm>
            <a:off x="163058" y="1042050"/>
            <a:ext cx="8757896" cy="29539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800" u="none" cap="none" strike="noStrike">
                <a:solidFill>
                  <a:schemeClr val="dk1"/>
                </a:solidFill>
                <a:latin typeface="Montserrat"/>
                <a:ea typeface="Montserrat"/>
                <a:cs typeface="Montserrat"/>
                <a:sym typeface="Montserrat"/>
              </a:rPr>
              <a:t>Focus on the following main topics:</a:t>
            </a:r>
            <a:endParaRPr b="0" i="0" sz="1800" u="none" cap="none" strike="noStrike">
              <a:solidFill>
                <a:schemeClr val="dk1"/>
              </a:solidFill>
              <a:latin typeface="Montserrat"/>
              <a:ea typeface="Montserrat"/>
              <a:cs typeface="Montserrat"/>
              <a:sym typeface="Montserrat"/>
            </a:endParaRPr>
          </a:p>
          <a:p>
            <a:pPr indent="-457200" lvl="0" marL="457200" marR="0" rtl="0" algn="l">
              <a:lnSpc>
                <a:spcPct val="15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Montserrat"/>
                <a:ea typeface="Montserrat"/>
                <a:cs typeface="Montserrat"/>
                <a:sym typeface="Montserrat"/>
              </a:rPr>
              <a:t>Heritage data recovery </a:t>
            </a:r>
            <a:endParaRPr/>
          </a:p>
          <a:p>
            <a:pPr indent="-457200" lvl="0" marL="457200" marR="0" rtl="0" algn="l">
              <a:lnSpc>
                <a:spcPct val="15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Montserrat"/>
                <a:ea typeface="Montserrat"/>
                <a:cs typeface="Montserrat"/>
                <a:sym typeface="Montserrat"/>
              </a:rPr>
              <a:t>Archive holdings and technology (including interoperability between archives)</a:t>
            </a:r>
            <a:endParaRPr/>
          </a:p>
          <a:p>
            <a:pPr indent="-457200" lvl="0" marL="457200" marR="0" rtl="0" algn="l">
              <a:lnSpc>
                <a:spcPct val="15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Montserrat"/>
                <a:ea typeface="Montserrat"/>
                <a:cs typeface="Montserrat"/>
                <a:sym typeface="Montserrat"/>
              </a:rPr>
              <a:t>Data associated information and software preservation</a:t>
            </a:r>
            <a:endParaRPr/>
          </a:p>
          <a:p>
            <a:pPr indent="-457200" lvl="0" marL="457200" marR="0" rtl="0" algn="l">
              <a:lnSpc>
                <a:spcPct val="15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Montserrat"/>
                <a:ea typeface="Montserrat"/>
                <a:cs typeface="Montserrat"/>
                <a:sym typeface="Montserrat"/>
              </a:rPr>
              <a:t>Collections management and governance</a:t>
            </a:r>
            <a:endParaRPr/>
          </a:p>
          <a:p>
            <a:pPr indent="-457200" lvl="0" marL="457200" marR="0" rtl="0" algn="l">
              <a:lnSpc>
                <a:spcPct val="150000"/>
              </a:lnSpc>
              <a:spcBef>
                <a:spcPts val="0"/>
              </a:spcBef>
              <a:spcAft>
                <a:spcPts val="0"/>
              </a:spcAft>
              <a:buClr>
                <a:srgbClr val="000000"/>
              </a:buClr>
              <a:buSzPts val="1800"/>
              <a:buFont typeface="Arial"/>
              <a:buAutoNum type="arabicPeriod"/>
            </a:pPr>
            <a:r>
              <a:rPr b="0" i="0" lang="en-US" sz="1800" u="none" cap="none" strike="noStrike">
                <a:solidFill>
                  <a:schemeClr val="dk1"/>
                </a:solidFill>
                <a:latin typeface="Montserrat"/>
                <a:ea typeface="Montserrat"/>
                <a:cs typeface="Montserrat"/>
                <a:sym typeface="Montserrat"/>
              </a:rPr>
              <a:t>Interaction with standardization bodies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133028" y="135172"/>
            <a:ext cx="7040562" cy="58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1"/>
              </a:buClr>
              <a:buSzPts val="3300"/>
              <a:buNone/>
            </a:pPr>
            <a:r>
              <a:rPr lang="en-US" sz="2400">
                <a:solidFill>
                  <a:schemeClr val="lt1"/>
                </a:solidFill>
                <a:latin typeface="Montserrat Medium"/>
                <a:ea typeface="Montserrat Medium"/>
                <a:cs typeface="Montserrat Medium"/>
                <a:sym typeface="Montserrat Medium"/>
              </a:rPr>
              <a:t>Heritage Data Recovery</a:t>
            </a:r>
            <a:endParaRPr/>
          </a:p>
        </p:txBody>
      </p:sp>
      <p:sp>
        <p:nvSpPr>
          <p:cNvPr id="116" name="Google Shape;116;p7"/>
          <p:cNvSpPr txBox="1"/>
          <p:nvPr/>
        </p:nvSpPr>
        <p:spPr>
          <a:xfrm>
            <a:off x="119596" y="1036142"/>
            <a:ext cx="6058652" cy="13362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Montserrat"/>
                <a:ea typeface="Montserrat"/>
                <a:cs typeface="Montserrat"/>
                <a:sym typeface="Montserrat"/>
              </a:rPr>
              <a:t>Climate related applications are requiring more and more to extend critical long-term science observations back in time through the use of heritage (historical) datasets. </a:t>
            </a:r>
            <a:endParaRPr/>
          </a:p>
          <a:p>
            <a:pPr indent="0" lvl="0" marL="0" marR="0" rtl="0" algn="just">
              <a:lnSpc>
                <a:spcPct val="100000"/>
              </a:lnSpc>
              <a:spcBef>
                <a:spcPts val="1347"/>
              </a:spcBef>
              <a:spcAft>
                <a:spcPts val="0"/>
              </a:spcAft>
              <a:buNone/>
            </a:pPr>
            <a:r>
              <a:rPr b="1" i="0" lang="en-US" sz="1400" u="none" cap="none" strike="noStrike">
                <a:solidFill>
                  <a:schemeClr val="dk1"/>
                </a:solidFill>
                <a:latin typeface="Montserrat"/>
                <a:ea typeface="Montserrat"/>
                <a:cs typeface="Montserrat"/>
                <a:sym typeface="Montserrat"/>
              </a:rPr>
              <a:t>Objective</a:t>
            </a:r>
            <a:r>
              <a:rPr b="0" i="0" lang="en-US" sz="1400" u="none" cap="none" strike="noStrike">
                <a:solidFill>
                  <a:schemeClr val="dk1"/>
                </a:solidFill>
                <a:latin typeface="Montserrat"/>
                <a:ea typeface="Montserrat"/>
                <a:cs typeface="Montserrat"/>
                <a:sym typeface="Montserrat"/>
              </a:rPr>
              <a:t>:  identify historical/heritage datasets currently not accessible to users and trigger potential joint recovery actions.  </a:t>
            </a:r>
            <a:endParaRPr b="0" i="0" sz="1400" u="none" cap="none" strike="noStrike">
              <a:solidFill>
                <a:schemeClr val="dk1"/>
              </a:solidFill>
              <a:latin typeface="Montserrat"/>
              <a:ea typeface="Montserrat"/>
              <a:cs typeface="Montserrat"/>
              <a:sym typeface="Montserrat"/>
            </a:endParaRPr>
          </a:p>
        </p:txBody>
      </p:sp>
      <p:pic>
        <p:nvPicPr>
          <p:cNvPr id="117" name="Google Shape;117;p7"/>
          <p:cNvPicPr preferRelativeResize="0"/>
          <p:nvPr/>
        </p:nvPicPr>
        <p:blipFill rotWithShape="1">
          <a:blip r:embed="rId3">
            <a:alphaModFix/>
          </a:blip>
          <a:srcRect b="0" l="0" r="0" t="0"/>
          <a:stretch/>
        </p:blipFill>
        <p:spPr>
          <a:xfrm>
            <a:off x="6331251" y="1062392"/>
            <a:ext cx="2654749" cy="1196743"/>
          </a:xfrm>
          <a:prstGeom prst="rect">
            <a:avLst/>
          </a:prstGeom>
          <a:noFill/>
          <a:ln>
            <a:noFill/>
          </a:ln>
        </p:spPr>
      </p:pic>
      <p:sp>
        <p:nvSpPr>
          <p:cNvPr id="118" name="Google Shape;118;p7"/>
          <p:cNvSpPr txBox="1"/>
          <p:nvPr/>
        </p:nvSpPr>
        <p:spPr>
          <a:xfrm>
            <a:off x="119596" y="2571750"/>
            <a:ext cx="8298318" cy="18851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dk1"/>
                </a:solidFill>
                <a:latin typeface="Montserrat"/>
                <a:ea typeface="Montserrat"/>
                <a:cs typeface="Montserrat"/>
                <a:sym typeface="Montserrat"/>
              </a:rPr>
              <a:t>Activities</a:t>
            </a:r>
            <a:r>
              <a:rPr b="0" i="0" lang="en-US" sz="1200" u="none" cap="none" strike="noStrike">
                <a:solidFill>
                  <a:schemeClr val="dk1"/>
                </a:solidFill>
                <a:latin typeface="Montserrat"/>
                <a:ea typeface="Montserrat"/>
                <a:cs typeface="Montserrat"/>
                <a:sym typeface="Montserrat"/>
              </a:rPr>
              <a:t>:</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Identify historical/heritage datasets of interest for climate/scientific application at preservation risk and/or currently not accessible to users (e.g. because on old media, not kept online, not processed, etc.)</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Define recovery criteria and prioritization model (technical aspects, actual/potential user needs/interest, data property rights, etc) </a:t>
            </a:r>
            <a:endParaRPr b="0" i="0" sz="1200" u="none" cap="none" strike="noStrike">
              <a:solidFill>
                <a:schemeClr val="dk1"/>
              </a:solidFill>
              <a:latin typeface="Montserrat"/>
              <a:ea typeface="Montserrat"/>
              <a:cs typeface="Montserrat"/>
              <a:sym typeface="Montserrat"/>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Define priorities and trigger recovery actions, possibly joint within WGISS, liaising/interacting as needed with other international partners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219227" y="146346"/>
            <a:ext cx="7040562" cy="58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1"/>
              </a:buClr>
              <a:buSzPts val="3300"/>
              <a:buNone/>
            </a:pPr>
            <a:r>
              <a:rPr lang="en-US" sz="2400">
                <a:solidFill>
                  <a:schemeClr val="lt1"/>
                </a:solidFill>
                <a:latin typeface="Montserrat Medium"/>
                <a:ea typeface="Montserrat Medium"/>
                <a:cs typeface="Montserrat Medium"/>
                <a:sym typeface="Montserrat Medium"/>
              </a:rPr>
              <a:t>Archive Holdings and Technology</a:t>
            </a:r>
            <a:endParaRPr/>
          </a:p>
        </p:txBody>
      </p:sp>
      <p:sp>
        <p:nvSpPr>
          <p:cNvPr id="124" name="Google Shape;124;p8"/>
          <p:cNvSpPr txBox="1"/>
          <p:nvPr/>
        </p:nvSpPr>
        <p:spPr>
          <a:xfrm>
            <a:off x="169167" y="891448"/>
            <a:ext cx="6239583" cy="15517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Montserrat"/>
                <a:ea typeface="Montserrat"/>
                <a:cs typeface="Montserrat"/>
                <a:sym typeface="Montserrat"/>
              </a:rPr>
              <a:t>Archived data volume is growing exponentially. At the same time archiving technology is changing very rapidly. Main challenges for EO data archives are the sheer volume of data, the copious number of files, the diversity of formats and the fast data increase. </a:t>
            </a:r>
            <a:endParaRPr/>
          </a:p>
          <a:p>
            <a:pPr indent="0" lvl="0" marL="0" marR="0" rtl="0" algn="just">
              <a:lnSpc>
                <a:spcPct val="100000"/>
              </a:lnSpc>
              <a:spcBef>
                <a:spcPts val="1347"/>
              </a:spcBef>
              <a:spcAft>
                <a:spcPts val="0"/>
              </a:spcAft>
              <a:buNone/>
            </a:pPr>
            <a:r>
              <a:rPr b="1" i="0" lang="en-US" sz="1200" u="none" cap="none" strike="noStrike">
                <a:solidFill>
                  <a:schemeClr val="dk1"/>
                </a:solidFill>
                <a:latin typeface="Montserrat"/>
                <a:ea typeface="Montserrat"/>
                <a:cs typeface="Montserrat"/>
                <a:sym typeface="Montserrat"/>
              </a:rPr>
              <a:t>Objective: </a:t>
            </a:r>
            <a:r>
              <a:rPr b="0" i="0" lang="en-US" sz="1400" u="none" cap="none" strike="noStrike">
                <a:solidFill>
                  <a:schemeClr val="dk1"/>
                </a:solidFill>
                <a:latin typeface="Montserrat"/>
                <a:ea typeface="Montserrat"/>
                <a:cs typeface="Montserrat"/>
                <a:sym typeface="Montserrat"/>
              </a:rPr>
              <a:t>Share information on new technologies and approaches and draft best practices to facilitate archives upgrade and evolution.</a:t>
            </a:r>
            <a:endParaRPr/>
          </a:p>
        </p:txBody>
      </p:sp>
      <p:sp>
        <p:nvSpPr>
          <p:cNvPr id="125" name="Google Shape;125;p8"/>
          <p:cNvSpPr txBox="1"/>
          <p:nvPr/>
        </p:nvSpPr>
        <p:spPr>
          <a:xfrm>
            <a:off x="158226" y="2448207"/>
            <a:ext cx="8906261" cy="2754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dk1"/>
                </a:solidFill>
                <a:latin typeface="Montserrat"/>
                <a:ea typeface="Montserrat"/>
                <a:cs typeface="Montserrat"/>
                <a:sym typeface="Montserrat"/>
              </a:rPr>
              <a:t>Activities: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Exchange information on EO data archives content, archiving and preservation processes, infrastructure and technologies; Sharing of know-how, main challenges, issues and lessons learned</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Explore interoperability and federation approaches between archives (e.g. use cases, technical solutions)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Liaise/interact with other international partners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Monitor and assess new archiving solutions and technologies and future trends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Draft Best Practices/White Papers to facilitate archive owners in their activities; joint research and piloting activities</a:t>
            </a:r>
            <a:endParaRPr/>
          </a:p>
          <a:p>
            <a:pPr indent="-95250" lvl="0" marL="171450" marR="0" rtl="0" algn="just">
              <a:lnSpc>
                <a:spcPct val="100000"/>
              </a:lnSpc>
              <a:spcBef>
                <a:spcPts val="1347"/>
              </a:spcBef>
              <a:spcAft>
                <a:spcPts val="0"/>
              </a:spcAft>
              <a:buClr>
                <a:srgbClr val="000000"/>
              </a:buClr>
              <a:buSzPts val="1200"/>
              <a:buFont typeface="Noto Sans Symbols"/>
              <a:buNone/>
            </a:pPr>
            <a:r>
              <a:t/>
            </a:r>
            <a:endParaRPr b="0" i="0" sz="1200" u="none" cap="none" strike="noStrike">
              <a:solidFill>
                <a:schemeClr val="dk1"/>
              </a:solidFill>
              <a:latin typeface="Montserrat"/>
              <a:ea typeface="Montserrat"/>
              <a:cs typeface="Montserrat"/>
              <a:sym typeface="Montserrat"/>
            </a:endParaRPr>
          </a:p>
        </p:txBody>
      </p:sp>
      <p:pic>
        <p:nvPicPr>
          <p:cNvPr descr="A picture containing text, computer, file" id="126" name="Google Shape;126;p8"/>
          <p:cNvPicPr preferRelativeResize="0"/>
          <p:nvPr/>
        </p:nvPicPr>
        <p:blipFill rotWithShape="1">
          <a:blip r:embed="rId3">
            <a:alphaModFix/>
          </a:blip>
          <a:srcRect b="0" l="0" r="0" t="0"/>
          <a:stretch/>
        </p:blipFill>
        <p:spPr>
          <a:xfrm>
            <a:off x="6511000" y="880633"/>
            <a:ext cx="2548910" cy="19116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title"/>
          </p:nvPr>
        </p:nvSpPr>
        <p:spPr>
          <a:xfrm>
            <a:off x="139714" y="66833"/>
            <a:ext cx="7040562" cy="58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1"/>
              </a:buClr>
              <a:buSzPts val="3300"/>
              <a:buNone/>
            </a:pPr>
            <a:r>
              <a:rPr lang="en-US" sz="2400">
                <a:solidFill>
                  <a:schemeClr val="lt1"/>
                </a:solidFill>
                <a:latin typeface="Montserrat Medium"/>
                <a:ea typeface="Montserrat Medium"/>
                <a:cs typeface="Montserrat Medium"/>
                <a:sym typeface="Montserrat Medium"/>
              </a:rPr>
              <a:t>Data associated information and software preservation</a:t>
            </a:r>
            <a:endParaRPr/>
          </a:p>
        </p:txBody>
      </p:sp>
      <p:sp>
        <p:nvSpPr>
          <p:cNvPr id="132" name="Google Shape;132;p9"/>
          <p:cNvSpPr txBox="1"/>
          <p:nvPr/>
        </p:nvSpPr>
        <p:spPr>
          <a:xfrm>
            <a:off x="110327" y="816919"/>
            <a:ext cx="6502163" cy="258019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Montserrat"/>
                <a:ea typeface="Montserrat"/>
                <a:cs typeface="Montserrat"/>
                <a:sym typeface="Montserrat"/>
              </a:rPr>
              <a:t>Earth observation data constitute a humankind asset, which needs to be preserved, i.e. safeguarded against loss and kept accessible and useable for current and future generations. Use and exploitation of preserved data requires also the availability of associated technical information and software. Hence, software and technical information preservation can be considered as a logical extension of the data preservation and stewardship process. </a:t>
            </a:r>
            <a:endParaRPr/>
          </a:p>
          <a:p>
            <a:pPr indent="0" lvl="0" marL="0" marR="0" rtl="0" algn="just">
              <a:lnSpc>
                <a:spcPct val="100000"/>
              </a:lnSpc>
              <a:spcBef>
                <a:spcPts val="1347"/>
              </a:spcBef>
              <a:spcAft>
                <a:spcPts val="0"/>
              </a:spcAft>
              <a:buNone/>
            </a:pPr>
            <a:r>
              <a:rPr b="1" i="0" lang="en-US" sz="1200" u="none" cap="none" strike="noStrike">
                <a:solidFill>
                  <a:schemeClr val="dk1"/>
                </a:solidFill>
                <a:latin typeface="Montserrat"/>
                <a:ea typeface="Montserrat"/>
                <a:cs typeface="Montserrat"/>
                <a:sym typeface="Montserrat"/>
              </a:rPr>
              <a:t>Objective: </a:t>
            </a:r>
            <a:r>
              <a:rPr b="0" i="0" lang="en-US" sz="1400" u="none" cap="none" strike="noStrike">
                <a:solidFill>
                  <a:schemeClr val="dk1"/>
                </a:solidFill>
                <a:latin typeface="Montserrat"/>
                <a:ea typeface="Montserrat"/>
                <a:cs typeface="Montserrat"/>
                <a:sym typeface="Montserrat"/>
              </a:rPr>
              <a:t>Share information on approaches and technologies used for technical content and software preservation.</a:t>
            </a:r>
            <a:endParaRPr/>
          </a:p>
          <a:p>
            <a:pPr indent="0" lvl="0" marL="0" marR="0" rtl="0" algn="just">
              <a:lnSpc>
                <a:spcPct val="100000"/>
              </a:lnSpc>
              <a:spcBef>
                <a:spcPts val="1347"/>
              </a:spcBef>
              <a:spcAft>
                <a:spcPts val="0"/>
              </a:spcAft>
              <a:buNone/>
            </a:pPr>
            <a:r>
              <a:t/>
            </a:r>
            <a:endParaRPr b="0" i="0" sz="1400" u="none" cap="none" strike="noStrike">
              <a:solidFill>
                <a:schemeClr val="dk1"/>
              </a:solidFill>
              <a:latin typeface="Montserrat"/>
              <a:ea typeface="Montserrat"/>
              <a:cs typeface="Montserrat"/>
              <a:sym typeface="Montserrat"/>
            </a:endParaRPr>
          </a:p>
        </p:txBody>
      </p:sp>
      <p:sp>
        <p:nvSpPr>
          <p:cNvPr id="133" name="Google Shape;133;p9"/>
          <p:cNvSpPr txBox="1"/>
          <p:nvPr/>
        </p:nvSpPr>
        <p:spPr>
          <a:xfrm>
            <a:off x="127082" y="3063596"/>
            <a:ext cx="8915843" cy="20518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dk1"/>
                </a:solidFill>
                <a:latin typeface="Montserrat"/>
                <a:ea typeface="Montserrat"/>
                <a:cs typeface="Montserrat"/>
                <a:sym typeface="Montserrat"/>
              </a:rPr>
              <a:t>Activities: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Exchange information concerning data associated information and software preservation activities, approaches and technologies used by WGISS members</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Identify potential common approaches (e.g. use cases and solutions) and draft Guidelines, Best Practices and White Papers liaising/interacting with other international partners as needed</a:t>
            </a:r>
            <a:endParaRPr/>
          </a:p>
          <a:p>
            <a:pPr indent="-171450" lvl="0" marL="171450" marR="0" rtl="0" algn="just">
              <a:lnSpc>
                <a:spcPct val="100000"/>
              </a:lnSpc>
              <a:spcBef>
                <a:spcPts val="1347"/>
              </a:spcBef>
              <a:spcAft>
                <a:spcPts val="0"/>
              </a:spcAft>
              <a:buClr>
                <a:srgbClr val="000000"/>
              </a:buClr>
              <a:buSzPts val="1200"/>
              <a:buFont typeface="Noto Sans Symbols"/>
              <a:buChar char="❖"/>
            </a:pPr>
            <a:r>
              <a:rPr b="0" i="0" lang="en-US" sz="1200" u="none" cap="none" strike="noStrike">
                <a:solidFill>
                  <a:schemeClr val="dk1"/>
                </a:solidFill>
                <a:latin typeface="Montserrat"/>
                <a:ea typeface="Montserrat"/>
                <a:cs typeface="Montserrat"/>
                <a:sym typeface="Montserrat"/>
              </a:rPr>
              <a:t>Joint research and piloting activities</a:t>
            </a:r>
            <a:endParaRPr/>
          </a:p>
          <a:p>
            <a:pPr indent="0" lvl="0" marL="0" marR="0" rtl="0" algn="just">
              <a:lnSpc>
                <a:spcPct val="100000"/>
              </a:lnSpc>
              <a:spcBef>
                <a:spcPts val="1347"/>
              </a:spcBef>
              <a:spcAft>
                <a:spcPts val="0"/>
              </a:spcAft>
              <a:buNone/>
            </a:pPr>
            <a:r>
              <a:t/>
            </a:r>
            <a:endParaRPr b="1" i="0" sz="1200" u="none" cap="none" strike="noStrike">
              <a:solidFill>
                <a:schemeClr val="dk1"/>
              </a:solidFill>
              <a:latin typeface="Montserrat"/>
              <a:ea typeface="Montserrat"/>
              <a:cs typeface="Montserrat"/>
              <a:sym typeface="Montserrat"/>
            </a:endParaRPr>
          </a:p>
        </p:txBody>
      </p:sp>
      <p:pic>
        <p:nvPicPr>
          <p:cNvPr id="134" name="Google Shape;134;p9"/>
          <p:cNvPicPr preferRelativeResize="0"/>
          <p:nvPr/>
        </p:nvPicPr>
        <p:blipFill rotWithShape="1">
          <a:blip r:embed="rId3">
            <a:alphaModFix/>
          </a:blip>
          <a:srcRect b="0" l="0" r="0" t="0"/>
          <a:stretch/>
        </p:blipFill>
        <p:spPr>
          <a:xfrm>
            <a:off x="6620441" y="1190646"/>
            <a:ext cx="2405281" cy="12403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