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3"/>
  </p:notesMasterIdLst>
  <p:sldIdLst>
    <p:sldId id="256" r:id="rId2"/>
    <p:sldId id="299" r:id="rId3"/>
    <p:sldId id="293" r:id="rId4"/>
    <p:sldId id="283" r:id="rId5"/>
    <p:sldId id="284" r:id="rId6"/>
    <p:sldId id="294" r:id="rId7"/>
    <p:sldId id="297" r:id="rId8"/>
    <p:sldId id="298" r:id="rId9"/>
    <p:sldId id="300" r:id="rId10"/>
    <p:sldId id="302" r:id="rId11"/>
    <p:sldId id="301" r:id="rId12"/>
  </p:sldIdLst>
  <p:sldSz cx="9144000" cy="5143500" type="screen16x9"/>
  <p:notesSz cx="6858000" cy="9144000"/>
  <p:embeddedFontLst>
    <p:embeddedFont>
      <p:font typeface="Montserrat" panose="00000500000000000000" pitchFamily="2" charset="0"/>
      <p:regular r:id="rId14"/>
      <p:bold r:id="rId15"/>
      <p:italic r:id="rId16"/>
      <p:boldItalic r:id="rId17"/>
    </p:embeddedFont>
    <p:embeddedFont>
      <p:font typeface="Montserrat Medium" panose="000006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7"/>
    <p:restoredTop sz="94716"/>
  </p:normalViewPr>
  <p:slideViewPr>
    <p:cSldViewPr snapToGrid="0">
      <p:cViewPr varScale="1">
        <p:scale>
          <a:sx n="138" d="100"/>
          <a:sy n="138" d="100"/>
        </p:scale>
        <p:origin x="67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103513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4278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69788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639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386060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1244069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WGISS-58, 16-17 October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a:t>
            </a:r>
          </a:p>
        </p:txBody>
      </p:sp>
      <p:sp>
        <p:nvSpPr>
          <p:cNvPr id="3" name="Content Placeholder 2"/>
          <p:cNvSpPr>
            <a:spLocks noGrp="1"/>
          </p:cNvSpPr>
          <p:nvPr>
            <p:ph idx="1"/>
          </p:nvPr>
        </p:nvSpPr>
        <p:spPr/>
        <p:txBody>
          <a:bodyPr/>
          <a:lstStyle/>
          <a:p>
            <a:pPr lvl="0"/>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GB" dirty="0"/>
          </a:p>
        </p:txBody>
      </p:sp>
      <p:sp>
        <p:nvSpPr>
          <p:cNvPr id="7" name="Google Shape;41;p4">
            <a:extLst>
              <a:ext uri="{FF2B5EF4-FFF2-40B4-BE49-F238E27FC236}">
                <a16:creationId xmlns:a16="http://schemas.microsoft.com/office/drawing/2014/main" id="{FEA98536-237E-76DC-3B8C-C9F7C942118A}"/>
              </a:ext>
            </a:extLst>
          </p:cNvPr>
          <p:cNvSpPr txBox="1"/>
          <p:nvPr userDrawn="1"/>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WGISS-58, 15-16 October 2024</a:t>
            </a:r>
            <a:endParaRPr sz="1100" b="1" dirty="0">
              <a:solidFill>
                <a:schemeClr val="dk2"/>
              </a:solidFill>
              <a:latin typeface="Montserrat"/>
              <a:ea typeface="Montserrat"/>
              <a:cs typeface="Montserrat"/>
              <a:sym typeface="Montserrat"/>
            </a:endParaRPr>
          </a:p>
        </p:txBody>
      </p:sp>
      <p:sp>
        <p:nvSpPr>
          <p:cNvPr id="8" name="Google Shape;48;p5">
            <a:extLst>
              <a:ext uri="{FF2B5EF4-FFF2-40B4-BE49-F238E27FC236}">
                <a16:creationId xmlns:a16="http://schemas.microsoft.com/office/drawing/2014/main" id="{9F2C4866-2E37-7064-F806-987AD71D0BAF}"/>
              </a:ext>
            </a:extLst>
          </p:cNvPr>
          <p:cNvSpPr txBox="1"/>
          <p:nvPr userDrawn="1"/>
        </p:nvSpPr>
        <p:spPr>
          <a:xfrm>
            <a:off x="7699248" y="4930954"/>
            <a:ext cx="1444200" cy="238497"/>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dirty="0">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pPr marL="0" marR="0" lvl="0" indent="0" algn="r" rtl="0">
                <a:spcBef>
                  <a:spcPts val="0"/>
                </a:spcBef>
                <a:spcAft>
                  <a:spcPts val="0"/>
                </a:spcAft>
                <a:buNone/>
              </a:pPr>
              <a:t>‹#›</a:t>
            </a:fld>
            <a:endParaRPr sz="1100" b="1" i="0" u="none" strike="noStrike" cap="none" dirty="0">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139663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8">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7207/twgn20-02" TargetMode="External"/><Relationship Id="rId2" Type="http://schemas.openxmlformats.org/officeDocument/2006/relationships/hyperlink" Target="https://doi.org/10.1145/379437.379726" TargetMode="External"/><Relationship Id="rId1" Type="http://schemas.openxmlformats.org/officeDocument/2006/relationships/slideLayout" Target="../slideLayouts/slideLayout5.xml"/><Relationship Id="rId5" Type="http://schemas.openxmlformats.org/officeDocument/2006/relationships/hyperlink" Target="https://escholarship.org/uc/item/8089m1v1" TargetMode="External"/><Relationship Id="rId4" Type="http://schemas.openxmlformats.org/officeDocument/2006/relationships/hyperlink" Target="https://doi.org/10.1080/07317131.2019.158498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32023" y="131950"/>
            <a:ext cx="5333595"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4400" dirty="0"/>
              <a:t>Software preservation White Paper</a:t>
            </a:r>
          </a:p>
        </p:txBody>
      </p:sp>
      <p:sp>
        <p:nvSpPr>
          <p:cNvPr id="56" name="Google Shape;56;p6"/>
          <p:cNvSpPr txBox="1"/>
          <p:nvPr/>
        </p:nvSpPr>
        <p:spPr>
          <a:xfrm>
            <a:off x="5181450" y="3511250"/>
            <a:ext cx="3962700"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I.Maggio, Starion for ESA</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Agenda Item 5.3</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WGISS-58</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16-17 October 2024</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Sioux Falls, South Dakota, USA</a:t>
            </a:r>
            <a:endParaRPr sz="1700" b="1"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159E-2813-FB07-1701-E465904580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3D3F5A-AC96-942A-A908-196F2CF54A0B}"/>
              </a:ext>
            </a:extLst>
          </p:cNvPr>
          <p:cNvSpPr>
            <a:spLocks noGrp="1"/>
          </p:cNvSpPr>
          <p:nvPr>
            <p:ph idx="1"/>
          </p:nvPr>
        </p:nvSpPr>
        <p:spPr/>
        <p:txBody>
          <a:bodyPr/>
          <a:lstStyle/>
          <a:p>
            <a:endParaRPr lang="en-US"/>
          </a:p>
        </p:txBody>
      </p:sp>
      <p:sp>
        <p:nvSpPr>
          <p:cNvPr id="4" name="Title 2">
            <a:extLst>
              <a:ext uri="{FF2B5EF4-FFF2-40B4-BE49-F238E27FC236}">
                <a16:creationId xmlns:a16="http://schemas.microsoft.com/office/drawing/2014/main" id="{884744C3-5D76-2729-4B5B-6DA6D17B3FC8}"/>
              </a:ext>
            </a:extLst>
          </p:cNvPr>
          <p:cNvSpPr txBox="1">
            <a:spLocks/>
          </p:cNvSpPr>
          <p:nvPr/>
        </p:nvSpPr>
        <p:spPr>
          <a:xfrm>
            <a:off x="-55416" y="122128"/>
            <a:ext cx="7976984" cy="584252"/>
          </a:xfr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58750">
              <a:buSzPts val="4400"/>
              <a:buNone/>
              <a:defRPr sz="3600">
                <a:solidFill>
                  <a:schemeClr val="lt1"/>
                </a:solidFill>
                <a:latin typeface="Montserrat Medium"/>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400" dirty="0"/>
              <a:t>LECTURES ON THE TOPIC (Not Exhaustive)</a:t>
            </a:r>
            <a:endParaRPr lang="fr-FR" sz="2400" dirty="0"/>
          </a:p>
        </p:txBody>
      </p:sp>
      <p:sp>
        <p:nvSpPr>
          <p:cNvPr id="6" name="TextBox 5">
            <a:extLst>
              <a:ext uri="{FF2B5EF4-FFF2-40B4-BE49-F238E27FC236}">
                <a16:creationId xmlns:a16="http://schemas.microsoft.com/office/drawing/2014/main" id="{867F3BA0-CF13-5872-9DF5-DDB2FDE25246}"/>
              </a:ext>
            </a:extLst>
          </p:cNvPr>
          <p:cNvSpPr txBox="1"/>
          <p:nvPr/>
        </p:nvSpPr>
        <p:spPr>
          <a:xfrm>
            <a:off x="159327" y="897298"/>
            <a:ext cx="8437418" cy="3108095"/>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IE" sz="1200" dirty="0">
                <a:effectLst/>
                <a:latin typeface="Montserrat" panose="00000500000000000000" pitchFamily="2" charset="0"/>
                <a:ea typeface="Times New Roman" panose="02020603050405020304" pitchFamily="18" charset="0"/>
              </a:rPr>
              <a:t>N. C. Hong, “Digital Preservation and Curation: The Danger of Overlooking Software”, in </a:t>
            </a:r>
            <a:r>
              <a:rPr lang="en-IE" sz="1200" i="1" dirty="0">
                <a:effectLst/>
                <a:latin typeface="Montserrat" panose="00000500000000000000" pitchFamily="2" charset="0"/>
                <a:ea typeface="Times New Roman" panose="02020603050405020304" pitchFamily="18" charset="0"/>
              </a:rPr>
              <a:t>The Preservation of Complex Objects, Vol. 1, Visualisations and simulations</a:t>
            </a:r>
            <a:r>
              <a:rPr lang="en-IE" sz="1200" dirty="0">
                <a:effectLst/>
                <a:latin typeface="Montserrat" panose="00000500000000000000" pitchFamily="2" charset="0"/>
                <a:ea typeface="Times New Roman" panose="02020603050405020304" pitchFamily="18" charset="0"/>
              </a:rPr>
              <a:t>, pp. 25–35 (2012). ISBN 978-1-86137-6305</a:t>
            </a:r>
            <a:endParaRPr lang="en-US" sz="1200" dirty="0">
              <a:effectLst/>
              <a:latin typeface="Montserrat" panose="00000500000000000000" pitchFamily="2" charset="0"/>
              <a:ea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n-IE" sz="1200" dirty="0">
                <a:effectLst/>
                <a:latin typeface="Montserrat" panose="00000500000000000000" pitchFamily="2" charset="0"/>
                <a:ea typeface="Times New Roman" panose="02020603050405020304" pitchFamily="18" charset="0"/>
              </a:rPr>
              <a:t>R. A. Lorie, “Long Term Preservation of Digital Information”, </a:t>
            </a:r>
            <a:r>
              <a:rPr lang="en-IE" sz="1200" i="1" dirty="0">
                <a:effectLst/>
                <a:latin typeface="Montserrat" panose="00000500000000000000" pitchFamily="2" charset="0"/>
                <a:ea typeface="Times New Roman" panose="02020603050405020304" pitchFamily="18" charset="0"/>
              </a:rPr>
              <a:t>JCDL ’01: Proceedings of the 1</a:t>
            </a:r>
            <a:r>
              <a:rPr lang="en-IE" sz="1200" i="1" baseline="30000" dirty="0">
                <a:effectLst/>
                <a:latin typeface="Montserrat" panose="00000500000000000000" pitchFamily="2" charset="0"/>
                <a:ea typeface="Times New Roman" panose="02020603050405020304" pitchFamily="18" charset="0"/>
              </a:rPr>
              <a:t>st</a:t>
            </a:r>
            <a:r>
              <a:rPr lang="en-IE" sz="1200" i="1" dirty="0">
                <a:effectLst/>
                <a:latin typeface="Montserrat" panose="00000500000000000000" pitchFamily="2" charset="0"/>
                <a:ea typeface="Times New Roman" panose="02020603050405020304" pitchFamily="18" charset="0"/>
              </a:rPr>
              <a:t> ACM/IEEE-CS joint conference on Digital libraries</a:t>
            </a:r>
            <a:r>
              <a:rPr lang="en-IE" sz="1200" dirty="0">
                <a:effectLst/>
                <a:latin typeface="Montserrat" panose="00000500000000000000" pitchFamily="2" charset="0"/>
                <a:ea typeface="Times New Roman" panose="02020603050405020304" pitchFamily="18" charset="0"/>
              </a:rPr>
              <a:t>, USA, pp. 346–352 (2001). </a:t>
            </a:r>
            <a:r>
              <a:rPr lang="en-IE" sz="1200" u="sng" dirty="0">
                <a:solidFill>
                  <a:srgbClr val="0000FF"/>
                </a:solidFill>
                <a:effectLst/>
                <a:latin typeface="Montserrat" panose="00000500000000000000" pitchFamily="2" charset="0"/>
                <a:ea typeface="Times New Roman" panose="02020603050405020304" pitchFamily="18" charset="0"/>
                <a:hlinkClick r:id="rId2"/>
              </a:rPr>
              <a:t>https://doi.org/10.1145/379437.379726</a:t>
            </a:r>
            <a:endParaRPr lang="en-US" sz="1200" dirty="0">
              <a:effectLst/>
              <a:latin typeface="Montserrat" panose="00000500000000000000" pitchFamily="2" charset="0"/>
              <a:ea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n-IE" sz="1200" dirty="0">
                <a:effectLst/>
                <a:latin typeface="Montserrat" panose="00000500000000000000" pitchFamily="2" charset="0"/>
                <a:ea typeface="Times New Roman" panose="02020603050405020304" pitchFamily="18" charset="0"/>
              </a:rPr>
              <a:t>S. M. Morrissey, “Preserving Software: Motivations, Challenges and Approaches”, </a:t>
            </a:r>
            <a:r>
              <a:rPr lang="en-IE" sz="1200" i="1" dirty="0">
                <a:effectLst/>
                <a:latin typeface="Montserrat" panose="00000500000000000000" pitchFamily="2" charset="0"/>
                <a:ea typeface="Times New Roman" panose="02020603050405020304" pitchFamily="18" charset="0"/>
              </a:rPr>
              <a:t>Digital Preservation Coalition</a:t>
            </a:r>
            <a:r>
              <a:rPr lang="en-IE" sz="1200" dirty="0">
                <a:effectLst/>
                <a:latin typeface="Montserrat" panose="00000500000000000000" pitchFamily="2" charset="0"/>
                <a:ea typeface="Times New Roman" panose="02020603050405020304" pitchFamily="18" charset="0"/>
              </a:rPr>
              <a:t>, (2020). </a:t>
            </a:r>
            <a:r>
              <a:rPr lang="en-IE" sz="1200" u="sng" dirty="0">
                <a:solidFill>
                  <a:srgbClr val="0000FF"/>
                </a:solidFill>
                <a:effectLst/>
                <a:latin typeface="Montserrat" panose="00000500000000000000" pitchFamily="2" charset="0"/>
                <a:ea typeface="Times New Roman" panose="02020603050405020304" pitchFamily="18" charset="0"/>
                <a:hlinkClick r:id="rId3"/>
              </a:rPr>
              <a:t>https://doi.org/10.7207/twgn20-02</a:t>
            </a:r>
            <a:endParaRPr lang="en-US" sz="1200" dirty="0">
              <a:effectLst/>
              <a:latin typeface="Montserrat" panose="00000500000000000000" pitchFamily="2" charset="0"/>
              <a:ea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n-IE" sz="1200" dirty="0">
                <a:effectLst/>
                <a:latin typeface="Montserrat" panose="00000500000000000000" pitchFamily="2" charset="0"/>
                <a:ea typeface="Times New Roman" panose="02020603050405020304" pitchFamily="18" charset="0"/>
              </a:rPr>
              <a:t>E. M. Corrado, “Software Preservation: An Introduction to Issues and Challenges”, </a:t>
            </a:r>
            <a:r>
              <a:rPr lang="en-IE" sz="1200" i="1" dirty="0">
                <a:effectLst/>
                <a:latin typeface="Montserrat" panose="00000500000000000000" pitchFamily="2" charset="0"/>
                <a:ea typeface="Times New Roman" panose="02020603050405020304" pitchFamily="18" charset="0"/>
              </a:rPr>
              <a:t>Tech. Serv. Q.</a:t>
            </a:r>
            <a:r>
              <a:rPr lang="en-IE" sz="1200" dirty="0">
                <a:effectLst/>
                <a:latin typeface="Montserrat" panose="00000500000000000000" pitchFamily="2" charset="0"/>
                <a:ea typeface="Times New Roman" panose="02020603050405020304" pitchFamily="18" charset="0"/>
              </a:rPr>
              <a:t>, </a:t>
            </a:r>
            <a:r>
              <a:rPr lang="en-IE" sz="1200" b="1" dirty="0">
                <a:effectLst/>
                <a:latin typeface="Montserrat" panose="00000500000000000000" pitchFamily="2" charset="0"/>
                <a:ea typeface="Times New Roman" panose="02020603050405020304" pitchFamily="18" charset="0"/>
              </a:rPr>
              <a:t>36</a:t>
            </a:r>
            <a:r>
              <a:rPr lang="en-IE" sz="1200" dirty="0">
                <a:effectLst/>
                <a:latin typeface="Montserrat" panose="00000500000000000000" pitchFamily="2" charset="0"/>
                <a:ea typeface="Times New Roman" panose="02020603050405020304" pitchFamily="18" charset="0"/>
              </a:rPr>
              <a:t>(2), pp. 177–189 (2019). </a:t>
            </a:r>
            <a:r>
              <a:rPr lang="en-IE" sz="1200" u="sng" dirty="0">
                <a:solidFill>
                  <a:srgbClr val="0000FF"/>
                </a:solidFill>
                <a:effectLst/>
                <a:latin typeface="Montserrat" panose="00000500000000000000" pitchFamily="2" charset="0"/>
                <a:ea typeface="Times New Roman" panose="02020603050405020304" pitchFamily="18" charset="0"/>
                <a:hlinkClick r:id="rId4"/>
              </a:rPr>
              <a:t>https://doi.org/10.1080/07317131.2019.1584983</a:t>
            </a:r>
            <a:endParaRPr lang="en-US" sz="1200" dirty="0">
              <a:effectLst/>
              <a:latin typeface="Montserrat" panose="00000500000000000000" pitchFamily="2" charset="0"/>
              <a:ea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n-IE" sz="1200" dirty="0">
                <a:effectLst/>
                <a:latin typeface="Montserrat" panose="00000500000000000000" pitchFamily="2" charset="0"/>
                <a:ea typeface="Times New Roman" panose="02020603050405020304" pitchFamily="18" charset="0"/>
              </a:rPr>
              <a:t>B. Matthews, A. </a:t>
            </a:r>
            <a:r>
              <a:rPr lang="en-IE" sz="1200" dirty="0" err="1">
                <a:effectLst/>
                <a:latin typeface="Montserrat" panose="00000500000000000000" pitchFamily="2" charset="0"/>
                <a:ea typeface="Times New Roman" panose="02020603050405020304" pitchFamily="18" charset="0"/>
              </a:rPr>
              <a:t>Shaon</a:t>
            </a:r>
            <a:r>
              <a:rPr lang="en-IE" sz="1200" dirty="0">
                <a:effectLst/>
                <a:latin typeface="Montserrat" panose="00000500000000000000" pitchFamily="2" charset="0"/>
                <a:ea typeface="Times New Roman" panose="02020603050405020304" pitchFamily="18" charset="0"/>
              </a:rPr>
              <a:t>, J. </a:t>
            </a:r>
            <a:r>
              <a:rPr lang="en-IE" sz="1200" dirty="0" err="1">
                <a:effectLst/>
                <a:latin typeface="Montserrat" panose="00000500000000000000" pitchFamily="2" charset="0"/>
                <a:ea typeface="Times New Roman" panose="02020603050405020304" pitchFamily="18" charset="0"/>
              </a:rPr>
              <a:t>Bicarregui</a:t>
            </a:r>
            <a:r>
              <a:rPr lang="en-IE" sz="1200" dirty="0">
                <a:effectLst/>
                <a:latin typeface="Montserrat" panose="00000500000000000000" pitchFamily="2" charset="0"/>
                <a:ea typeface="Times New Roman" panose="02020603050405020304" pitchFamily="18" charset="0"/>
              </a:rPr>
              <a:t>, C. Jones, J. Woodcock, and E. Conway, “Towards a Methodology for Software Preservation”, </a:t>
            </a:r>
            <a:r>
              <a:rPr lang="en-IE" sz="1200" i="1" dirty="0" err="1">
                <a:effectLst/>
                <a:latin typeface="Montserrat" panose="00000500000000000000" pitchFamily="2" charset="0"/>
                <a:ea typeface="Times New Roman" panose="02020603050405020304" pitchFamily="18" charset="0"/>
              </a:rPr>
              <a:t>iPRES</a:t>
            </a:r>
            <a:r>
              <a:rPr lang="en-IE" sz="1200" i="1" dirty="0">
                <a:effectLst/>
                <a:latin typeface="Montserrat" panose="00000500000000000000" pitchFamily="2" charset="0"/>
                <a:ea typeface="Times New Roman" panose="02020603050405020304" pitchFamily="18" charset="0"/>
              </a:rPr>
              <a:t> 2009: Proceedings of the 6</a:t>
            </a:r>
            <a:r>
              <a:rPr lang="en-IE" sz="1200" i="1" baseline="30000" dirty="0">
                <a:effectLst/>
                <a:latin typeface="Montserrat" panose="00000500000000000000" pitchFamily="2" charset="0"/>
                <a:ea typeface="Times New Roman" panose="02020603050405020304" pitchFamily="18" charset="0"/>
              </a:rPr>
              <a:t>th</a:t>
            </a:r>
            <a:r>
              <a:rPr lang="en-IE" sz="1200" i="1" dirty="0">
                <a:effectLst/>
                <a:latin typeface="Montserrat" panose="00000500000000000000" pitchFamily="2" charset="0"/>
                <a:ea typeface="Times New Roman" panose="02020603050405020304" pitchFamily="18" charset="0"/>
              </a:rPr>
              <a:t> international conference on the preservation of digital objects</a:t>
            </a:r>
            <a:r>
              <a:rPr lang="en-IE" sz="1200" dirty="0">
                <a:effectLst/>
                <a:latin typeface="Montserrat" panose="00000500000000000000" pitchFamily="2" charset="0"/>
                <a:ea typeface="Times New Roman" panose="02020603050405020304" pitchFamily="18" charset="0"/>
              </a:rPr>
              <a:t>, USA, pp. 132–140  (2009). </a:t>
            </a:r>
            <a:r>
              <a:rPr lang="en-IE" sz="1200" u="sng" dirty="0">
                <a:solidFill>
                  <a:srgbClr val="0000FF"/>
                </a:solidFill>
                <a:effectLst/>
                <a:latin typeface="Montserrat" panose="00000500000000000000" pitchFamily="2" charset="0"/>
                <a:ea typeface="Times New Roman" panose="02020603050405020304" pitchFamily="18" charset="0"/>
                <a:hlinkClick r:id="rId5"/>
              </a:rPr>
              <a:t>https://escholarship.org/uc/item/8089m1v1</a:t>
            </a:r>
            <a:endParaRPr lang="en-US" sz="1200" dirty="0">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36008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64BC-91C0-3AF4-9E36-1E38BED1F1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248A60-2DDE-4673-86B4-10D37634D65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292E026-3523-E14F-4735-FD6128987E03}"/>
              </a:ext>
            </a:extLst>
          </p:cNvPr>
          <p:cNvPicPr>
            <a:picLocks noChangeAspect="1"/>
          </p:cNvPicPr>
          <p:nvPr/>
        </p:nvPicPr>
        <p:blipFill>
          <a:blip r:embed="rId2"/>
          <a:stretch>
            <a:fillRect/>
          </a:stretch>
        </p:blipFill>
        <p:spPr>
          <a:xfrm>
            <a:off x="5721115" y="1283953"/>
            <a:ext cx="2942876" cy="2061413"/>
          </a:xfrm>
          <a:prstGeom prst="rect">
            <a:avLst/>
          </a:prstGeom>
        </p:spPr>
      </p:pic>
      <p:sp>
        <p:nvSpPr>
          <p:cNvPr id="6" name="Title 2">
            <a:extLst>
              <a:ext uri="{FF2B5EF4-FFF2-40B4-BE49-F238E27FC236}">
                <a16:creationId xmlns:a16="http://schemas.microsoft.com/office/drawing/2014/main" id="{A16ED013-8323-DDD2-7698-DC5879FA9466}"/>
              </a:ext>
            </a:extLst>
          </p:cNvPr>
          <p:cNvSpPr txBox="1">
            <a:spLocks/>
          </p:cNvSpPr>
          <p:nvPr/>
        </p:nvSpPr>
        <p:spPr>
          <a:xfrm>
            <a:off x="0" y="122128"/>
            <a:ext cx="7976984" cy="584252"/>
          </a:xfr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58750">
              <a:buSzPts val="4400"/>
              <a:buNone/>
              <a:defRPr sz="3600">
                <a:solidFill>
                  <a:schemeClr val="lt1"/>
                </a:solidFill>
                <a:latin typeface="Montserrat Medium"/>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400" dirty="0"/>
              <a:t>WAY FORWARD</a:t>
            </a:r>
            <a:endParaRPr lang="fr-FR" sz="2400" dirty="0"/>
          </a:p>
        </p:txBody>
      </p:sp>
      <p:sp>
        <p:nvSpPr>
          <p:cNvPr id="7" name="TextBox 6">
            <a:extLst>
              <a:ext uri="{FF2B5EF4-FFF2-40B4-BE49-F238E27FC236}">
                <a16:creationId xmlns:a16="http://schemas.microsoft.com/office/drawing/2014/main" id="{320C5868-9E7A-C437-E6D4-95B403560288}"/>
              </a:ext>
            </a:extLst>
          </p:cNvPr>
          <p:cNvSpPr txBox="1"/>
          <p:nvPr/>
        </p:nvSpPr>
        <p:spPr>
          <a:xfrm>
            <a:off x="235866" y="1944367"/>
            <a:ext cx="5072115" cy="738664"/>
          </a:xfrm>
          <a:prstGeom prst="rect">
            <a:avLst/>
          </a:prstGeom>
          <a:noFill/>
        </p:spPr>
        <p:txBody>
          <a:bodyPr wrap="square" rtlCol="0">
            <a:spAutoFit/>
          </a:bodyPr>
          <a:lstStyle/>
          <a:p>
            <a:pPr algn="ctr"/>
            <a:r>
              <a:rPr lang="en-US" dirty="0">
                <a:latin typeface="Montserrat" panose="00000500000000000000" pitchFamily="2" charset="0"/>
              </a:rPr>
              <a:t>A dedicated session will be organized at WGISS#59 to share experiences and technical information to be used to draft the White Paper</a:t>
            </a:r>
          </a:p>
        </p:txBody>
      </p:sp>
    </p:spTree>
    <p:extLst>
      <p:ext uri="{BB962C8B-B14F-4D97-AF65-F5344CB8AC3E}">
        <p14:creationId xmlns:p14="http://schemas.microsoft.com/office/powerpoint/2010/main" val="374737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57C4A-791A-EC4C-72F2-5ECA8301CD6F}"/>
              </a:ext>
            </a:extLst>
          </p:cNvPr>
          <p:cNvSpPr>
            <a:spLocks noGrp="1"/>
          </p:cNvSpPr>
          <p:nvPr>
            <p:ph type="title"/>
          </p:nvPr>
        </p:nvSpPr>
        <p:spPr>
          <a:xfrm>
            <a:off x="154338" y="206295"/>
            <a:ext cx="7040100" cy="584400"/>
          </a:xfrm>
        </p:spPr>
        <p:txBody>
          <a:bodyPr/>
          <a:lstStyle/>
          <a:p>
            <a:r>
              <a:rPr lang="en-US" sz="2400" dirty="0"/>
              <a:t>CEOS DELIVERABLE FROM DSIG</a:t>
            </a:r>
          </a:p>
        </p:txBody>
      </p:sp>
      <p:pic>
        <p:nvPicPr>
          <p:cNvPr id="2" name="Picture 1">
            <a:extLst>
              <a:ext uri="{FF2B5EF4-FFF2-40B4-BE49-F238E27FC236}">
                <a16:creationId xmlns:a16="http://schemas.microsoft.com/office/drawing/2014/main" id="{FF8746D1-7F8B-3923-5F37-D183DD054EA1}"/>
              </a:ext>
            </a:extLst>
          </p:cNvPr>
          <p:cNvPicPr>
            <a:picLocks noChangeAspect="1"/>
          </p:cNvPicPr>
          <p:nvPr/>
        </p:nvPicPr>
        <p:blipFill>
          <a:blip r:embed="rId2"/>
          <a:stretch>
            <a:fillRect/>
          </a:stretch>
        </p:blipFill>
        <p:spPr>
          <a:xfrm>
            <a:off x="0" y="984023"/>
            <a:ext cx="9144000" cy="723208"/>
          </a:xfrm>
          <a:prstGeom prst="rect">
            <a:avLst/>
          </a:prstGeom>
        </p:spPr>
      </p:pic>
      <p:pic>
        <p:nvPicPr>
          <p:cNvPr id="4" name="Picture 3">
            <a:extLst>
              <a:ext uri="{FF2B5EF4-FFF2-40B4-BE49-F238E27FC236}">
                <a16:creationId xmlns:a16="http://schemas.microsoft.com/office/drawing/2014/main" id="{247A0B31-87F5-AB0A-5170-212F2707CC22}"/>
              </a:ext>
            </a:extLst>
          </p:cNvPr>
          <p:cNvPicPr>
            <a:picLocks noChangeAspect="1"/>
          </p:cNvPicPr>
          <p:nvPr/>
        </p:nvPicPr>
        <p:blipFill>
          <a:blip r:embed="rId3"/>
          <a:stretch>
            <a:fillRect/>
          </a:stretch>
        </p:blipFill>
        <p:spPr>
          <a:xfrm>
            <a:off x="2008909" y="1795409"/>
            <a:ext cx="4481945" cy="2418827"/>
          </a:xfrm>
          <a:prstGeom prst="rect">
            <a:avLst/>
          </a:prstGeom>
        </p:spPr>
      </p:pic>
      <p:sp>
        <p:nvSpPr>
          <p:cNvPr id="6" name="TextBox 5">
            <a:extLst>
              <a:ext uri="{FF2B5EF4-FFF2-40B4-BE49-F238E27FC236}">
                <a16:creationId xmlns:a16="http://schemas.microsoft.com/office/drawing/2014/main" id="{1857B919-DAFF-505B-96DB-3E208944DF8B}"/>
              </a:ext>
            </a:extLst>
          </p:cNvPr>
          <p:cNvSpPr txBox="1"/>
          <p:nvPr/>
        </p:nvSpPr>
        <p:spPr>
          <a:xfrm>
            <a:off x="374073" y="4347434"/>
            <a:ext cx="8146150" cy="523220"/>
          </a:xfrm>
          <a:prstGeom prst="rect">
            <a:avLst/>
          </a:prstGeom>
          <a:noFill/>
        </p:spPr>
        <p:txBody>
          <a:bodyPr wrap="square" rtlCol="0">
            <a:spAutoFit/>
          </a:bodyPr>
          <a:lstStyle/>
          <a:p>
            <a:pPr algn="ctr"/>
            <a:r>
              <a:rPr lang="en-US" dirty="0">
                <a:latin typeface="Montserrat" panose="00000500000000000000" pitchFamily="2" charset="0"/>
              </a:rPr>
              <a:t>This presentation provides a starting point for the discussion and for a dedicated session to be </a:t>
            </a:r>
            <a:r>
              <a:rPr lang="en-US" dirty="0" err="1">
                <a:latin typeface="Montserrat" panose="00000500000000000000" pitchFamily="2" charset="0"/>
              </a:rPr>
              <a:t>organised</a:t>
            </a:r>
            <a:r>
              <a:rPr lang="en-US" dirty="0">
                <a:latin typeface="Montserrat" panose="00000500000000000000" pitchFamily="2" charset="0"/>
              </a:rPr>
              <a:t> at WGISS#59</a:t>
            </a:r>
          </a:p>
        </p:txBody>
      </p:sp>
    </p:spTree>
    <p:extLst>
      <p:ext uri="{BB962C8B-B14F-4D97-AF65-F5344CB8AC3E}">
        <p14:creationId xmlns:p14="http://schemas.microsoft.com/office/powerpoint/2010/main" val="403034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sz="2800" dirty="0">
                <a:solidFill>
                  <a:schemeClr val="lt1"/>
                </a:solidFill>
                <a:latin typeface="Montserrat Medium"/>
              </a:rPr>
            </a:br>
            <a:br>
              <a:rPr lang="en-US" sz="2800" dirty="0">
                <a:solidFill>
                  <a:schemeClr val="lt1"/>
                </a:solidFill>
                <a:latin typeface="Montserrat Medium"/>
              </a:rPr>
            </a:br>
            <a:br>
              <a:rPr lang="en-US" dirty="0"/>
            </a:br>
            <a:endParaRPr lang="en-GB" b="1" dirty="0"/>
          </a:p>
        </p:txBody>
      </p:sp>
      <p:sp>
        <p:nvSpPr>
          <p:cNvPr id="4" name="Title 2">
            <a:extLst>
              <a:ext uri="{FF2B5EF4-FFF2-40B4-BE49-F238E27FC236}">
                <a16:creationId xmlns:a16="http://schemas.microsoft.com/office/drawing/2014/main" id="{A070332B-F5D8-7401-4859-851B54A0FCA6}"/>
              </a:ext>
            </a:extLst>
          </p:cNvPr>
          <p:cNvSpPr txBox="1">
            <a:spLocks/>
          </p:cNvSpPr>
          <p:nvPr/>
        </p:nvSpPr>
        <p:spPr>
          <a:xfrm>
            <a:off x="260195" y="209063"/>
            <a:ext cx="8506614" cy="584252"/>
          </a:xfr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lt1"/>
              </a:buClr>
              <a:buSzPts val="3300"/>
              <a:buFont typeface="Montserrat Medium"/>
              <a:buNone/>
              <a:defRPr sz="3300">
                <a:solidFill>
                  <a:schemeClr val="lt1"/>
                </a:solidFill>
                <a:latin typeface="Montserrat Medium"/>
                <a:ea typeface="Montserrat Medium"/>
                <a:cs typeface="Montserrat Medium"/>
                <a:sym typeface="Montserrat Medium"/>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r>
              <a:rPr lang="en-US" sz="2400" dirty="0"/>
              <a:t>SOFTWARE PRESERVATION - SCOPE</a:t>
            </a:r>
            <a:endParaRPr lang="fr-FR" sz="2400" dirty="0"/>
          </a:p>
        </p:txBody>
      </p:sp>
      <p:sp>
        <p:nvSpPr>
          <p:cNvPr id="8" name="Content Placeholder 7">
            <a:extLst>
              <a:ext uri="{FF2B5EF4-FFF2-40B4-BE49-F238E27FC236}">
                <a16:creationId xmlns:a16="http://schemas.microsoft.com/office/drawing/2014/main" id="{01DD5F16-45DD-3881-C46B-313B625929E6}"/>
              </a:ext>
            </a:extLst>
          </p:cNvPr>
          <p:cNvSpPr>
            <a:spLocks noGrp="1"/>
          </p:cNvSpPr>
          <p:nvPr>
            <p:ph idx="1"/>
          </p:nvPr>
        </p:nvSpPr>
        <p:spPr/>
        <p:txBody>
          <a:bodyPr/>
          <a:lstStyle/>
          <a:p>
            <a:endParaRPr lang="en-US" dirty="0"/>
          </a:p>
        </p:txBody>
      </p:sp>
      <p:sp>
        <p:nvSpPr>
          <p:cNvPr id="15" name="TextBox 14">
            <a:extLst>
              <a:ext uri="{FF2B5EF4-FFF2-40B4-BE49-F238E27FC236}">
                <a16:creationId xmlns:a16="http://schemas.microsoft.com/office/drawing/2014/main" id="{900C2260-233C-AFAA-C2FF-DCAB34FDBAAD}"/>
              </a:ext>
            </a:extLst>
          </p:cNvPr>
          <p:cNvSpPr txBox="1"/>
          <p:nvPr/>
        </p:nvSpPr>
        <p:spPr>
          <a:xfrm>
            <a:off x="343786" y="971337"/>
            <a:ext cx="8506614" cy="3539430"/>
          </a:xfrm>
          <a:prstGeom prst="rect">
            <a:avLst/>
          </a:prstGeom>
          <a:noFill/>
        </p:spPr>
        <p:txBody>
          <a:bodyPr wrap="square">
            <a:spAutoFit/>
          </a:bodyPr>
          <a:lstStyle/>
          <a:p>
            <a:pPr marL="0" marR="0" algn="just">
              <a:spcBef>
                <a:spcPts val="0"/>
              </a:spcBef>
              <a:spcAft>
                <a:spcPts val="0"/>
              </a:spcAft>
            </a:pPr>
            <a:r>
              <a:rPr lang="en-IE" sz="1400" dirty="0">
                <a:effectLst/>
                <a:latin typeface="Montserrat" panose="00000500000000000000" pitchFamily="2" charset="0"/>
                <a:ea typeface="Times New Roman" panose="02020603050405020304" pitchFamily="18" charset="0"/>
              </a:rPr>
              <a:t>The white paper </a:t>
            </a:r>
            <a:r>
              <a:rPr lang="en-IE" dirty="0">
                <a:latin typeface="Montserrat" panose="00000500000000000000" pitchFamily="2" charset="0"/>
                <a:ea typeface="Times New Roman" panose="02020603050405020304" pitchFamily="18" charset="0"/>
              </a:rPr>
              <a:t>should be</a:t>
            </a:r>
            <a:r>
              <a:rPr lang="en-IE" sz="1400" dirty="0">
                <a:effectLst/>
                <a:latin typeface="Montserrat" panose="00000500000000000000" pitchFamily="2" charset="0"/>
                <a:ea typeface="Times New Roman" panose="02020603050405020304" pitchFamily="18" charset="0"/>
              </a:rPr>
              <a:t> intended to assist data/software managers in the field of Earth observation (EO) with the task of ensuring the long-term preservation of EO missions and data related software, thus improving data accessibility and usability for current and potential future users. </a:t>
            </a:r>
          </a:p>
          <a:p>
            <a:pPr marL="0" marR="0" algn="just">
              <a:spcBef>
                <a:spcPts val="0"/>
              </a:spcBef>
              <a:spcAft>
                <a:spcPts val="0"/>
              </a:spcAft>
            </a:pPr>
            <a:endParaRPr lang="en-IE" dirty="0">
              <a:latin typeface="Montserrat" panose="00000500000000000000" pitchFamily="2" charset="0"/>
              <a:ea typeface="Times New Roman" panose="02020603050405020304" pitchFamily="18" charset="0"/>
            </a:endParaRPr>
          </a:p>
          <a:p>
            <a:pPr marL="0" marR="0" algn="just">
              <a:spcBef>
                <a:spcPts val="0"/>
              </a:spcBef>
              <a:spcAft>
                <a:spcPts val="0"/>
              </a:spcAft>
            </a:pPr>
            <a:r>
              <a:rPr lang="en-IE" sz="1400" dirty="0">
                <a:effectLst/>
                <a:latin typeface="Montserrat" panose="00000500000000000000" pitchFamily="2" charset="0"/>
                <a:ea typeface="Times New Roman" panose="02020603050405020304" pitchFamily="18" charset="0"/>
              </a:rPr>
              <a:t>The intended audience should comprise data and software providers, decision makers and scientists, and data managers/stewards for data centres and repositories. </a:t>
            </a:r>
          </a:p>
          <a:p>
            <a:pPr marL="0" marR="0" algn="just">
              <a:spcBef>
                <a:spcPts val="0"/>
              </a:spcBef>
              <a:spcAft>
                <a:spcPts val="0"/>
              </a:spcAft>
            </a:pPr>
            <a:endParaRPr lang="en-IE" dirty="0">
              <a:latin typeface="Montserrat" panose="00000500000000000000" pitchFamily="2" charset="0"/>
              <a:ea typeface="Times New Roman" panose="02020603050405020304" pitchFamily="18" charset="0"/>
            </a:endParaRPr>
          </a:p>
          <a:p>
            <a:pPr marL="0" marR="0" algn="just">
              <a:spcBef>
                <a:spcPts val="0"/>
              </a:spcBef>
              <a:spcAft>
                <a:spcPts val="0"/>
              </a:spcAft>
            </a:pPr>
            <a:r>
              <a:rPr lang="en-IE" dirty="0">
                <a:latin typeface="Montserrat" panose="00000500000000000000" pitchFamily="2" charset="0"/>
                <a:ea typeface="Times New Roman" panose="02020603050405020304" pitchFamily="18" charset="0"/>
              </a:rPr>
              <a:t>It will</a:t>
            </a:r>
            <a:r>
              <a:rPr lang="en-IE" sz="1400" dirty="0">
                <a:effectLst/>
                <a:latin typeface="Montserrat" panose="00000500000000000000" pitchFamily="2" charset="0"/>
                <a:ea typeface="Times New Roman" panose="02020603050405020304" pitchFamily="18" charset="0"/>
              </a:rPr>
              <a:t> introduce the concept of software preservation, outlining its importance and justifying the importance of expending to effort to ensure effective preservation of EO software. </a:t>
            </a:r>
          </a:p>
          <a:p>
            <a:pPr marL="0" marR="0" algn="just">
              <a:spcBef>
                <a:spcPts val="0"/>
              </a:spcBef>
              <a:spcAft>
                <a:spcPts val="0"/>
              </a:spcAft>
            </a:pPr>
            <a:endParaRPr lang="en-IE" dirty="0">
              <a:latin typeface="Montserrat" panose="00000500000000000000" pitchFamily="2" charset="0"/>
              <a:ea typeface="Times New Roman" panose="02020603050405020304" pitchFamily="18" charset="0"/>
            </a:endParaRPr>
          </a:p>
          <a:p>
            <a:pPr marL="0" marR="0" algn="just">
              <a:spcBef>
                <a:spcPts val="0"/>
              </a:spcBef>
              <a:spcAft>
                <a:spcPts val="0"/>
              </a:spcAft>
            </a:pPr>
            <a:r>
              <a:rPr lang="en-IE" sz="1400" dirty="0">
                <a:effectLst/>
                <a:latin typeface="Montserrat" panose="00000500000000000000" pitchFamily="2" charset="0"/>
                <a:ea typeface="Times New Roman" panose="02020603050405020304" pitchFamily="18" charset="0"/>
              </a:rPr>
              <a:t>Details of the main principles of software preservation will be provided, as well as brief descriptions of the primary strategies that may be implemented by data managers. </a:t>
            </a:r>
          </a:p>
          <a:p>
            <a:pPr marL="0" marR="0" algn="just">
              <a:spcBef>
                <a:spcPts val="0"/>
              </a:spcBef>
              <a:spcAft>
                <a:spcPts val="0"/>
              </a:spcAft>
            </a:pPr>
            <a:endParaRPr lang="en-IE" dirty="0">
              <a:latin typeface="Montserrat" panose="00000500000000000000" pitchFamily="2" charset="0"/>
              <a:ea typeface="Times New Roman" panose="02020603050405020304" pitchFamily="18" charset="0"/>
            </a:endParaRPr>
          </a:p>
          <a:p>
            <a:pPr marL="0" marR="0" algn="just">
              <a:spcBef>
                <a:spcPts val="0"/>
              </a:spcBef>
              <a:spcAft>
                <a:spcPts val="0"/>
              </a:spcAft>
            </a:pPr>
            <a:r>
              <a:rPr lang="en-IE" sz="1400" dirty="0">
                <a:effectLst/>
                <a:latin typeface="Montserrat" panose="00000500000000000000" pitchFamily="2" charset="0"/>
                <a:ea typeface="Times New Roman" panose="02020603050405020304" pitchFamily="18" charset="0"/>
              </a:rPr>
              <a:t>Consideration should be also given to the typical challenges that may present throughout the preservation process.</a:t>
            </a:r>
            <a:endParaRPr lang="en-US" sz="1400" dirty="0">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36988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A9CE6-DE9C-667A-E388-D4649448E4BF}"/>
              </a:ext>
            </a:extLst>
          </p:cNvPr>
          <p:cNvSpPr>
            <a:spLocks noGrp="1"/>
          </p:cNvSpPr>
          <p:nvPr>
            <p:ph type="title"/>
          </p:nvPr>
        </p:nvSpPr>
        <p:spPr>
          <a:xfrm>
            <a:off x="-27057" y="105997"/>
            <a:ext cx="8506614" cy="584252"/>
          </a:xfrm>
          <a:noFill/>
          <a:ln>
            <a:noFill/>
          </a:ln>
        </p:spPr>
        <p:txBody>
          <a:bodyPr spcFirstLastPara="1" wrap="square" lIns="68575" tIns="34275" rIns="68575" bIns="34275" anchor="t" anchorCtr="0">
            <a:noAutofit/>
          </a:bodyPr>
          <a:lstStyle/>
          <a:p>
            <a:r>
              <a:rPr lang="en-US" sz="2400" dirty="0">
                <a:sym typeface="Arial"/>
              </a:rPr>
              <a:t>SOFTWARE PRESERVATION – INTRODUCTION</a:t>
            </a:r>
          </a:p>
        </p:txBody>
      </p:sp>
      <p:sp>
        <p:nvSpPr>
          <p:cNvPr id="2" name="TextBox 1">
            <a:extLst>
              <a:ext uri="{FF2B5EF4-FFF2-40B4-BE49-F238E27FC236}">
                <a16:creationId xmlns:a16="http://schemas.microsoft.com/office/drawing/2014/main" id="{77484A71-186C-B81D-FDE2-BAAB4F57A361}"/>
              </a:ext>
            </a:extLst>
          </p:cNvPr>
          <p:cNvSpPr txBox="1"/>
          <p:nvPr/>
        </p:nvSpPr>
        <p:spPr>
          <a:xfrm>
            <a:off x="249958" y="734939"/>
            <a:ext cx="8713933" cy="4401205"/>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pPr marL="285750" indent="-285750">
              <a:buFont typeface="Arial" panose="020B0604020202020204" pitchFamily="34" charset="0"/>
              <a:buChar char="•"/>
            </a:pPr>
            <a:r>
              <a:rPr lang="en-IE" dirty="0"/>
              <a:t>Long term digital preservation is the act of managing, maintaining, and preserving digital objects (information, documentation, data, etc.) so that they may be accessed and used by potential future users. </a:t>
            </a:r>
          </a:p>
          <a:p>
            <a:endParaRPr lang="en-IE" dirty="0"/>
          </a:p>
          <a:p>
            <a:pPr marL="285750" indent="-285750">
              <a:buFont typeface="Arial" panose="020B0604020202020204" pitchFamily="34" charset="0"/>
              <a:buChar char="•"/>
            </a:pPr>
            <a:r>
              <a:rPr lang="en-IE" dirty="0"/>
              <a:t>Without the necessary associated software, interaction with preserved data might not be possible, thus rendering it meaningless.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Compared with other types of digital object, software has many characteristics which make preservation significantly more challenging (e.g. specific hardware requirements, large number of software libraries/dependencies, particular operating system requirements and licence agreements).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IE" dirty="0"/>
              <a:t>Despite the associated difficulties with preservation, software is often a vital resource for the exploitation of data, and it is imperative that software is preserved to avoid obsolescence-related issues in the future.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Preserving any and all associated dependencies to ensure that they can be met in the future is also of importance, in addition to ensuring that adequate documentation is maintained for running the software and interpreting results. </a:t>
            </a:r>
          </a:p>
          <a:p>
            <a:endParaRPr lang="en-US" dirty="0"/>
          </a:p>
        </p:txBody>
      </p:sp>
    </p:spTree>
    <p:extLst>
      <p:ext uri="{BB962C8B-B14F-4D97-AF65-F5344CB8AC3E}">
        <p14:creationId xmlns:p14="http://schemas.microsoft.com/office/powerpoint/2010/main" val="333137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A9CE6-DE9C-667A-E388-D4649448E4BF}"/>
              </a:ext>
            </a:extLst>
          </p:cNvPr>
          <p:cNvSpPr>
            <a:spLocks noGrp="1"/>
          </p:cNvSpPr>
          <p:nvPr>
            <p:ph type="title"/>
          </p:nvPr>
        </p:nvSpPr>
        <p:spPr>
          <a:xfrm>
            <a:off x="0" y="86904"/>
            <a:ext cx="8506614" cy="584252"/>
          </a:xfrm>
          <a:noFill/>
          <a:ln>
            <a:noFill/>
          </a:ln>
        </p:spPr>
        <p:txBody>
          <a:bodyPr spcFirstLastPara="1" wrap="square" lIns="68569" tIns="34275" rIns="68569" bIns="34275" anchor="t" anchorCtr="0">
            <a:noAutofit/>
          </a:bodyPr>
          <a:lstStyle/>
          <a:p>
            <a:pPr marL="119063">
              <a:lnSpc>
                <a:spcPct val="100000"/>
              </a:lnSpc>
              <a:buClr>
                <a:srgbClr val="000000"/>
              </a:buClr>
            </a:pPr>
            <a:r>
              <a:rPr lang="en-US" sz="2400" dirty="0"/>
              <a:t>WHY TO PRESERVE SOFTWARE</a:t>
            </a:r>
          </a:p>
        </p:txBody>
      </p:sp>
      <p:sp>
        <p:nvSpPr>
          <p:cNvPr id="4" name="TextBox 3">
            <a:extLst>
              <a:ext uri="{FF2B5EF4-FFF2-40B4-BE49-F238E27FC236}">
                <a16:creationId xmlns:a16="http://schemas.microsoft.com/office/drawing/2014/main" id="{C152BA71-08BE-EE5C-B28A-78604FA76FBA}"/>
              </a:ext>
            </a:extLst>
          </p:cNvPr>
          <p:cNvSpPr txBox="1"/>
          <p:nvPr/>
        </p:nvSpPr>
        <p:spPr>
          <a:xfrm>
            <a:off x="145472" y="1189922"/>
            <a:ext cx="8853055" cy="2893100"/>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pPr marL="285750" indent="-285750">
              <a:buFont typeface="Arial" panose="020B0604020202020204" pitchFamily="34" charset="0"/>
              <a:buChar char="•"/>
            </a:pPr>
            <a:r>
              <a:rPr lang="en-IE" dirty="0"/>
              <a:t>There are several reasons that justify expending the effort required to preserve software, foremost of which is the simple fact that since data is being preserved, any associated software should be preserved alongside it to maintain the data’s maximum value.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Having access to the original software is crucial for any potential reanalysis/reproduction of earlier work, ensuring that researchers can understand how data was processed in the past, thus enabling meaningful comparisons with modern data analysis.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Data processing software provides valuable historical context for scientific data as it reflects the analysis methods and technologies used over time.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Software may possess some degree of cultural significance if it contributed in some way to a notable event/research/discovery and should therefore be preserved for posterity.</a:t>
            </a:r>
            <a:endParaRPr lang="en-US" dirty="0"/>
          </a:p>
        </p:txBody>
      </p:sp>
    </p:spTree>
    <p:extLst>
      <p:ext uri="{BB962C8B-B14F-4D97-AF65-F5344CB8AC3E}">
        <p14:creationId xmlns:p14="http://schemas.microsoft.com/office/powerpoint/2010/main" val="276094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3A958-3260-A90C-311D-155B921AD83E}"/>
              </a:ext>
            </a:extLst>
          </p:cNvPr>
          <p:cNvSpPr>
            <a:spLocks noGrp="1"/>
          </p:cNvSpPr>
          <p:nvPr>
            <p:ph type="title"/>
          </p:nvPr>
        </p:nvSpPr>
        <p:spPr>
          <a:xfrm>
            <a:off x="0" y="168920"/>
            <a:ext cx="8902270" cy="584252"/>
          </a:xfrm>
          <a:noFill/>
          <a:ln>
            <a:noFill/>
          </a:ln>
        </p:spPr>
        <p:txBody>
          <a:bodyPr spcFirstLastPara="1" wrap="square" lIns="68569" tIns="34275" rIns="68569" bIns="34275" anchor="t" anchorCtr="0">
            <a:noAutofit/>
          </a:bodyPr>
          <a:lstStyle/>
          <a:p>
            <a:pPr marL="119063">
              <a:lnSpc>
                <a:spcPct val="100000"/>
              </a:lnSpc>
              <a:buClr>
                <a:srgbClr val="000000"/>
              </a:buClr>
            </a:pPr>
            <a:r>
              <a:rPr lang="en-US" sz="2400" dirty="0"/>
              <a:t>PRINCIPLES OF SOFTWARE PRESERVATION</a:t>
            </a:r>
          </a:p>
        </p:txBody>
      </p:sp>
      <p:pic>
        <p:nvPicPr>
          <p:cNvPr id="9" name="Picture 8">
            <a:extLst>
              <a:ext uri="{FF2B5EF4-FFF2-40B4-BE49-F238E27FC236}">
                <a16:creationId xmlns:a16="http://schemas.microsoft.com/office/drawing/2014/main" id="{A703C760-BB23-713A-F8FF-3EC38CFCEC3B}"/>
              </a:ext>
            </a:extLst>
          </p:cNvPr>
          <p:cNvPicPr>
            <a:picLocks noChangeAspect="1"/>
          </p:cNvPicPr>
          <p:nvPr/>
        </p:nvPicPr>
        <p:blipFill>
          <a:blip r:embed="rId3"/>
          <a:stretch>
            <a:fillRect/>
          </a:stretch>
        </p:blipFill>
        <p:spPr>
          <a:xfrm>
            <a:off x="0" y="803224"/>
            <a:ext cx="9144000" cy="2179305"/>
          </a:xfrm>
          <a:prstGeom prst="rect">
            <a:avLst/>
          </a:prstGeom>
        </p:spPr>
      </p:pic>
      <p:sp>
        <p:nvSpPr>
          <p:cNvPr id="11" name="TextBox 10">
            <a:extLst>
              <a:ext uri="{FF2B5EF4-FFF2-40B4-BE49-F238E27FC236}">
                <a16:creationId xmlns:a16="http://schemas.microsoft.com/office/drawing/2014/main" id="{F4D87592-BCC0-6AC5-938B-9C58895A5DEC}"/>
              </a:ext>
            </a:extLst>
          </p:cNvPr>
          <p:cNvSpPr txBox="1"/>
          <p:nvPr/>
        </p:nvSpPr>
        <p:spPr>
          <a:xfrm>
            <a:off x="865909" y="3386169"/>
            <a:ext cx="7093527" cy="954107"/>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pPr algn="ctr"/>
            <a:r>
              <a:rPr lang="en-IE" dirty="0"/>
              <a:t>These three principles, which correspond to the different phases of the software preservation process, help to guarantee the robust preservation of software while maximising benefit to, and usage by, potential future users of the software. </a:t>
            </a:r>
            <a:endParaRPr lang="en-US" dirty="0"/>
          </a:p>
        </p:txBody>
      </p:sp>
    </p:spTree>
    <p:extLst>
      <p:ext uri="{BB962C8B-B14F-4D97-AF65-F5344CB8AC3E}">
        <p14:creationId xmlns:p14="http://schemas.microsoft.com/office/powerpoint/2010/main" val="179379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603F-259C-4C16-CFEC-8658CD3F20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53993B-AFDB-95D6-DC7D-E1684BAEDA22}"/>
              </a:ext>
            </a:extLst>
          </p:cNvPr>
          <p:cNvSpPr>
            <a:spLocks noGrp="1"/>
          </p:cNvSpPr>
          <p:nvPr>
            <p:ph type="title"/>
          </p:nvPr>
        </p:nvSpPr>
        <p:spPr>
          <a:xfrm>
            <a:off x="-93670" y="140673"/>
            <a:ext cx="8267851" cy="584252"/>
          </a:xfrm>
          <a:noFill/>
          <a:ln>
            <a:noFill/>
          </a:ln>
        </p:spPr>
        <p:txBody>
          <a:bodyPr spcFirstLastPara="1" wrap="square" lIns="68569" tIns="34275" rIns="68569" bIns="34275" anchor="t" anchorCtr="0">
            <a:noAutofit/>
          </a:bodyPr>
          <a:lstStyle/>
          <a:p>
            <a:pPr marL="119063">
              <a:lnSpc>
                <a:spcPct val="100000"/>
              </a:lnSpc>
              <a:buClr>
                <a:srgbClr val="000000"/>
              </a:buClr>
            </a:pPr>
            <a:r>
              <a:rPr lang="en-US" sz="2400" dirty="0"/>
              <a:t>SOFTWARE PRESERVATION STRATEGIES</a:t>
            </a:r>
          </a:p>
        </p:txBody>
      </p:sp>
      <p:pic>
        <p:nvPicPr>
          <p:cNvPr id="7" name="Picture 6">
            <a:extLst>
              <a:ext uri="{FF2B5EF4-FFF2-40B4-BE49-F238E27FC236}">
                <a16:creationId xmlns:a16="http://schemas.microsoft.com/office/drawing/2014/main" id="{77DF7D0C-BF19-60F1-893C-0BE17909A36F}"/>
              </a:ext>
            </a:extLst>
          </p:cNvPr>
          <p:cNvPicPr>
            <a:picLocks noChangeAspect="1"/>
          </p:cNvPicPr>
          <p:nvPr/>
        </p:nvPicPr>
        <p:blipFill>
          <a:blip r:embed="rId2"/>
          <a:stretch>
            <a:fillRect/>
          </a:stretch>
        </p:blipFill>
        <p:spPr>
          <a:xfrm>
            <a:off x="1756516" y="879764"/>
            <a:ext cx="5806857" cy="3883520"/>
          </a:xfrm>
          <a:prstGeom prst="rect">
            <a:avLst/>
          </a:prstGeom>
        </p:spPr>
      </p:pic>
    </p:spTree>
    <p:extLst>
      <p:ext uri="{BB962C8B-B14F-4D97-AF65-F5344CB8AC3E}">
        <p14:creationId xmlns:p14="http://schemas.microsoft.com/office/powerpoint/2010/main" val="400356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sz="2800" dirty="0">
                <a:solidFill>
                  <a:schemeClr val="lt1"/>
                </a:solidFill>
                <a:latin typeface="Montserrat Medium"/>
              </a:rPr>
            </a:br>
            <a:br>
              <a:rPr lang="en-US" dirty="0"/>
            </a:br>
            <a:endParaRPr lang="en-GB" b="1" dirty="0"/>
          </a:p>
        </p:txBody>
      </p:sp>
      <p:sp>
        <p:nvSpPr>
          <p:cNvPr id="3" name="Content Placeholder 2">
            <a:extLst>
              <a:ext uri="{FF2B5EF4-FFF2-40B4-BE49-F238E27FC236}">
                <a16:creationId xmlns:a16="http://schemas.microsoft.com/office/drawing/2014/main" id="{BE63BD22-523D-A9AB-A363-F611032EC296}"/>
              </a:ext>
            </a:extLst>
          </p:cNvPr>
          <p:cNvSpPr>
            <a:spLocks noGrp="1"/>
          </p:cNvSpPr>
          <p:nvPr>
            <p:ph idx="1"/>
          </p:nvPr>
        </p:nvSpPr>
        <p:spPr/>
        <p:txBody>
          <a:bodyPr/>
          <a:lstStyle/>
          <a:p>
            <a:endParaRPr lang="en-US" dirty="0"/>
          </a:p>
        </p:txBody>
      </p:sp>
      <p:sp>
        <p:nvSpPr>
          <p:cNvPr id="2" name="Title 2">
            <a:extLst>
              <a:ext uri="{FF2B5EF4-FFF2-40B4-BE49-F238E27FC236}">
                <a16:creationId xmlns:a16="http://schemas.microsoft.com/office/drawing/2014/main" id="{17274821-B368-7EB6-2981-CCF38C77A9E2}"/>
              </a:ext>
            </a:extLst>
          </p:cNvPr>
          <p:cNvSpPr txBox="1">
            <a:spLocks/>
          </p:cNvSpPr>
          <p:nvPr/>
        </p:nvSpPr>
        <p:spPr>
          <a:xfrm>
            <a:off x="0" y="122128"/>
            <a:ext cx="7976984" cy="584252"/>
          </a:xfr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58750">
              <a:buSzPts val="4400"/>
              <a:buNone/>
              <a:defRPr sz="3600">
                <a:solidFill>
                  <a:schemeClr val="lt1"/>
                </a:solidFill>
                <a:latin typeface="Montserrat Medium"/>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400" dirty="0"/>
              <a:t>CHALLENGES AND COMPLICATIONS (1/2)</a:t>
            </a:r>
            <a:endParaRPr lang="fr-FR" sz="2400" dirty="0"/>
          </a:p>
        </p:txBody>
      </p:sp>
      <p:sp>
        <p:nvSpPr>
          <p:cNvPr id="9" name="TextBox 8">
            <a:extLst>
              <a:ext uri="{FF2B5EF4-FFF2-40B4-BE49-F238E27FC236}">
                <a16:creationId xmlns:a16="http://schemas.microsoft.com/office/drawing/2014/main" id="{57312347-93F2-102E-B55E-E78A983DB6C1}"/>
              </a:ext>
            </a:extLst>
          </p:cNvPr>
          <p:cNvSpPr txBox="1"/>
          <p:nvPr/>
        </p:nvSpPr>
        <p:spPr>
          <a:xfrm>
            <a:off x="90054" y="775026"/>
            <a:ext cx="8846128" cy="3939540"/>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r>
              <a:rPr lang="en-IE" dirty="0"/>
              <a:t>A wide array of challenges face software preservation, from technical complications to legal issues and resource availability. </a:t>
            </a:r>
          </a:p>
          <a:p>
            <a:r>
              <a:rPr lang="en-IE" dirty="0"/>
              <a:t>A well planned and proactive approach to software preservation may help to avoid some of the most encountered challenges, particularly for larger, well-resourced organisations. </a:t>
            </a:r>
          </a:p>
          <a:p>
            <a:endParaRPr lang="en-US" dirty="0"/>
          </a:p>
          <a:p>
            <a:pPr marL="285750" indent="-285750">
              <a:buFont typeface="Arial" panose="020B0604020202020204" pitchFamily="34" charset="0"/>
              <a:buChar char="•"/>
            </a:pPr>
            <a:r>
              <a:rPr lang="en-IE" sz="1200" dirty="0"/>
              <a:t>shortage of documentation and expert knowledge can significantly hamper the preservation process </a:t>
            </a:r>
            <a:r>
              <a:rPr lang="en-IE" sz="1200" i="1" dirty="0"/>
              <a:t>(mitigated by early adoption of a preservation strategy that ensures an adequate documentation and expert knowledge collection). </a:t>
            </a:r>
          </a:p>
          <a:p>
            <a:pPr marL="285750" indent="-285750">
              <a:buFont typeface="Arial" panose="020B0604020202020204" pitchFamily="34" charset="0"/>
              <a:buChar char="•"/>
            </a:pPr>
            <a:r>
              <a:rPr lang="en-IE" sz="1200" dirty="0"/>
              <a:t>lack of expert knowledge may have a particular impact on the preservation of software </a:t>
            </a:r>
            <a:r>
              <a:rPr lang="en-IE" sz="1200" i="1" dirty="0"/>
              <a:t>(mitigated by early adoption of a preservation strategy that ensures an adequate documentation and expert knowledge collection). </a:t>
            </a:r>
          </a:p>
          <a:p>
            <a:pPr marL="285750" indent="-285750">
              <a:buFont typeface="Arial" panose="020B0604020202020204" pitchFamily="34" charset="0"/>
              <a:buChar char="•"/>
            </a:pPr>
            <a:r>
              <a:rPr lang="en-IE" sz="1200" dirty="0"/>
              <a:t>preserving the full functionality of the software may be difficult as data managers/preservationists may not be familiar enough with the entire software to accurately assess whether all aspects are functioning as designed.</a:t>
            </a:r>
            <a:endParaRPr lang="en-US" sz="1200" dirty="0"/>
          </a:p>
          <a:p>
            <a:pPr marL="285750" indent="-285750">
              <a:buFont typeface="Arial" panose="020B0604020202020204" pitchFamily="34" charset="0"/>
              <a:buChar char="•"/>
            </a:pPr>
            <a:r>
              <a:rPr lang="en-IE" sz="1200" dirty="0"/>
              <a:t>risk of partial or full obsolescence prior to beginning the preservation process poses a critical treat that is particularly pronounced for software that depends on any specialised hardware </a:t>
            </a:r>
            <a:r>
              <a:rPr lang="en-IE" sz="1200" i="1" dirty="0"/>
              <a:t>(mitigated by a good preservation planning).</a:t>
            </a:r>
          </a:p>
          <a:p>
            <a:endParaRPr lang="en-IE" sz="1200" dirty="0"/>
          </a:p>
          <a:p>
            <a:pPr algn="ctr"/>
            <a:r>
              <a:rPr lang="en-IE" sz="1200" dirty="0"/>
              <a:t>The need to avert these risks further reinforces the importance of planning the preservation activities as soon as possible so that software and hardware may be preserved while they are still available.</a:t>
            </a:r>
            <a:endParaRPr lang="en-US" sz="1200" dirty="0"/>
          </a:p>
        </p:txBody>
      </p:sp>
    </p:spTree>
    <p:extLst>
      <p:ext uri="{BB962C8B-B14F-4D97-AF65-F5344CB8AC3E}">
        <p14:creationId xmlns:p14="http://schemas.microsoft.com/office/powerpoint/2010/main" val="411324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sz="2800" dirty="0">
                <a:solidFill>
                  <a:schemeClr val="lt1"/>
                </a:solidFill>
                <a:latin typeface="Montserrat Medium"/>
              </a:rPr>
            </a:br>
            <a:br>
              <a:rPr lang="en-US" dirty="0"/>
            </a:br>
            <a:endParaRPr lang="en-GB" b="1" dirty="0"/>
          </a:p>
        </p:txBody>
      </p:sp>
      <p:sp>
        <p:nvSpPr>
          <p:cNvPr id="3" name="Content Placeholder 2">
            <a:extLst>
              <a:ext uri="{FF2B5EF4-FFF2-40B4-BE49-F238E27FC236}">
                <a16:creationId xmlns:a16="http://schemas.microsoft.com/office/drawing/2014/main" id="{BE63BD22-523D-A9AB-A363-F611032EC296}"/>
              </a:ext>
            </a:extLst>
          </p:cNvPr>
          <p:cNvSpPr>
            <a:spLocks noGrp="1"/>
          </p:cNvSpPr>
          <p:nvPr>
            <p:ph idx="1"/>
          </p:nvPr>
        </p:nvSpPr>
        <p:spPr/>
        <p:txBody>
          <a:bodyPr/>
          <a:lstStyle/>
          <a:p>
            <a:endParaRPr lang="en-US" dirty="0"/>
          </a:p>
        </p:txBody>
      </p:sp>
      <p:sp>
        <p:nvSpPr>
          <p:cNvPr id="2" name="Title 2">
            <a:extLst>
              <a:ext uri="{FF2B5EF4-FFF2-40B4-BE49-F238E27FC236}">
                <a16:creationId xmlns:a16="http://schemas.microsoft.com/office/drawing/2014/main" id="{17274821-B368-7EB6-2981-CCF38C77A9E2}"/>
              </a:ext>
            </a:extLst>
          </p:cNvPr>
          <p:cNvSpPr txBox="1">
            <a:spLocks/>
          </p:cNvSpPr>
          <p:nvPr/>
        </p:nvSpPr>
        <p:spPr>
          <a:xfrm>
            <a:off x="0" y="122128"/>
            <a:ext cx="7976984" cy="584252"/>
          </a:xfr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58750">
              <a:buSzPts val="4400"/>
              <a:buNone/>
              <a:defRPr sz="3600">
                <a:solidFill>
                  <a:schemeClr val="lt1"/>
                </a:solidFill>
                <a:latin typeface="Montserrat Medium"/>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400" dirty="0"/>
              <a:t>CHALLENGES AND COMPLICATIONS (2/2)</a:t>
            </a:r>
            <a:endParaRPr lang="fr-FR" sz="2400" dirty="0"/>
          </a:p>
        </p:txBody>
      </p:sp>
      <p:sp>
        <p:nvSpPr>
          <p:cNvPr id="9" name="TextBox 8">
            <a:extLst>
              <a:ext uri="{FF2B5EF4-FFF2-40B4-BE49-F238E27FC236}">
                <a16:creationId xmlns:a16="http://schemas.microsoft.com/office/drawing/2014/main" id="{57312347-93F2-102E-B55E-E78A983DB6C1}"/>
              </a:ext>
            </a:extLst>
          </p:cNvPr>
          <p:cNvSpPr txBox="1"/>
          <p:nvPr/>
        </p:nvSpPr>
        <p:spPr>
          <a:xfrm>
            <a:off x="69272" y="809661"/>
            <a:ext cx="8783783" cy="2462213"/>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pPr marL="285750" indent="-285750">
              <a:buFont typeface="Arial" panose="020B0604020202020204" pitchFamily="34" charset="0"/>
              <a:buChar char="•"/>
            </a:pPr>
            <a:r>
              <a:rPr lang="en-IE" dirty="0"/>
              <a:t>intellectual property (IP) rights which may prevent the distribution of the software without first receiving explicit permission from the rights holder. </a:t>
            </a:r>
          </a:p>
          <a:p>
            <a:pPr marL="285750" indent="-285750">
              <a:buFont typeface="Arial" panose="020B0604020202020204" pitchFamily="34" charset="0"/>
              <a:buChar char="•"/>
            </a:pPr>
            <a:r>
              <a:rPr lang="en-IE" dirty="0"/>
              <a:t>software preservation often requires the manipulation of the software in a manner which may not be permitted by the licence agreements.</a:t>
            </a:r>
          </a:p>
          <a:p>
            <a:pPr marL="285750" indent="-285750">
              <a:buFont typeface="Arial" panose="020B0604020202020204" pitchFamily="34" charset="0"/>
              <a:buChar char="•"/>
            </a:pPr>
            <a:r>
              <a:rPr lang="en-IE" dirty="0"/>
              <a:t>simply preserving the software for personal use might not be permitted. </a:t>
            </a:r>
          </a:p>
          <a:p>
            <a:pPr marL="285750" indent="-285750">
              <a:buFont typeface="Arial" panose="020B0604020202020204" pitchFamily="34" charset="0"/>
              <a:buChar char="•"/>
            </a:pPr>
            <a:r>
              <a:rPr lang="en-IE" dirty="0"/>
              <a:t>resource availability, both in terms of personnel and finances. </a:t>
            </a:r>
          </a:p>
          <a:p>
            <a:pPr marL="285750" indent="-285750">
              <a:buFont typeface="Arial" panose="020B0604020202020204" pitchFamily="34" charset="0"/>
              <a:buChar char="•"/>
            </a:pPr>
            <a:r>
              <a:rPr lang="en-IE" dirty="0"/>
              <a:t>software preservation activities can involve sizable expenses, particular if employing a strategy of technical preservation for software that relies on specialist hardware that must be purchased and preserved. </a:t>
            </a:r>
          </a:p>
          <a:p>
            <a:pPr marL="285750" indent="-285750">
              <a:buFont typeface="Arial" panose="020B0604020202020204" pitchFamily="34" charset="0"/>
              <a:buChar char="•"/>
            </a:pPr>
            <a:r>
              <a:rPr lang="en-IE" dirty="0"/>
              <a:t>Even if all the required expertise are available, preservation is still a time-consuming process that requires significant effort and commitment from the personnel involved. </a:t>
            </a:r>
          </a:p>
        </p:txBody>
      </p:sp>
    </p:spTree>
    <p:extLst>
      <p:ext uri="{BB962C8B-B14F-4D97-AF65-F5344CB8AC3E}">
        <p14:creationId xmlns:p14="http://schemas.microsoft.com/office/powerpoint/2010/main" val="3161959040"/>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251</TotalTime>
  <Words>1187</Words>
  <Application>Microsoft Office PowerPoint</Application>
  <PresentationFormat>On-screen Show (16:9)</PresentationFormat>
  <Paragraphs>70</Paragraphs>
  <Slides>11</Slides>
  <Notes>7</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Montserrat</vt:lpstr>
      <vt:lpstr>Montserrat Medium</vt:lpstr>
      <vt:lpstr>Arial</vt:lpstr>
      <vt:lpstr>ceos</vt:lpstr>
      <vt:lpstr>Software preservation White Paper</vt:lpstr>
      <vt:lpstr>CEOS DELIVERABLE FROM DSIG</vt:lpstr>
      <vt:lpstr>   </vt:lpstr>
      <vt:lpstr>SOFTWARE PRESERVATION – INTRODUCTION</vt:lpstr>
      <vt:lpstr>WHY TO PRESERVE SOFTWARE</vt:lpstr>
      <vt:lpstr>PRINCIPLES OF SOFTWARE PRESERVATION</vt:lpstr>
      <vt:lpstr>SOFTWARE PRESERVATION STRATEGIES</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lastModifiedBy>Iolanda</cp:lastModifiedBy>
  <cp:revision>8</cp:revision>
  <dcterms:modified xsi:type="dcterms:W3CDTF">2024-10-10T06:36:35Z</dcterms:modified>
</cp:coreProperties>
</file>