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6"/>
    <p:sldMasterId id="214748366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Lst>
  <p:sldSz cy="5143500" cx="9144000"/>
  <p:notesSz cx="6858000" cy="9144000"/>
  <p:embeddedFontLst>
    <p:embeddedFont>
      <p:font typeface="Roboto"/>
      <p:regular r:id="rId48"/>
      <p:bold r:id="rId49"/>
      <p:italic r:id="rId50"/>
      <p:boldItalic r:id="rId51"/>
    </p:embeddedFont>
    <p:embeddedFont>
      <p:font typeface="Arial Narrow"/>
      <p:regular r:id="rId52"/>
      <p:bold r:id="rId53"/>
      <p:italic r:id="rId54"/>
      <p:boldItalic r:id="rId55"/>
    </p:embeddedFont>
    <p:embeddedFont>
      <p:font typeface="Montserrat"/>
      <p:regular r:id="rId56"/>
      <p:bold r:id="rId57"/>
      <p:italic r:id="rId58"/>
      <p:boldItalic r:id="rId59"/>
    </p:embeddedFont>
    <p:embeddedFont>
      <p:font typeface="Montserrat Medium"/>
      <p:regular r:id="rId60"/>
      <p:bold r:id="rId61"/>
      <p:italic r:id="rId62"/>
      <p:boldItalic r:id="rId63"/>
    </p:embeddedFont>
    <p:embeddedFont>
      <p:font typeface="Open Sans Light"/>
      <p:regular r:id="rId64"/>
      <p:bold r:id="rId65"/>
      <p:italic r:id="rId66"/>
      <p:boldItalic r:id="rId67"/>
    </p:embeddedFont>
    <p:embeddedFont>
      <p:font typeface="Questrial"/>
      <p:regular r:id="rId68"/>
    </p:embeddedFont>
    <p:embeddedFont>
      <p:font typeface="Open Sans"/>
      <p:regular r:id="rId69"/>
      <p:bold r:id="rId70"/>
      <p:italic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guide id="3" orient="horz" pos="702">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Ryan Berkheimer - NOAA Federal"/>
  <p:cmAuthor clrIdx="1" id="1" initials="" lastIdx="1" name="Kenneth Casey - NOAA Federal"/>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9163C8-AA9E-40DB-B49D-F64557416A92}">
  <a:tblStyle styleId="{1C9163C8-AA9E-40DB-B49D-F64557416A9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702"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Roboto-regular.fntdata"/><Relationship Id="rId47" Type="http://schemas.openxmlformats.org/officeDocument/2006/relationships/slide" Target="slides/slide39.xml"/><Relationship Id="rId49" Type="http://schemas.openxmlformats.org/officeDocument/2006/relationships/font" Target="fonts/Roboto-bold.fnt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slideMaster" Target="slideMasters/slideMaster2.xml"/><Relationship Id="rId8" Type="http://schemas.openxmlformats.org/officeDocument/2006/relationships/notesMaster" Target="notesMasters/notesMaster1.xml"/><Relationship Id="rId72" Type="http://schemas.openxmlformats.org/officeDocument/2006/relationships/font" Target="fonts/OpenSans-boldItalic.fntdata"/><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71" Type="http://schemas.openxmlformats.org/officeDocument/2006/relationships/font" Target="fonts/OpenSans-italic.fntdata"/><Relationship Id="rId70" Type="http://schemas.openxmlformats.org/officeDocument/2006/relationships/font" Target="fonts/OpenSans-bold.fntdata"/><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MontserratMedium-italic.fntdata"/><Relationship Id="rId61" Type="http://schemas.openxmlformats.org/officeDocument/2006/relationships/font" Target="fonts/MontserratMedium-bold.fntdata"/><Relationship Id="rId20" Type="http://schemas.openxmlformats.org/officeDocument/2006/relationships/slide" Target="slides/slide12.xml"/><Relationship Id="rId64" Type="http://schemas.openxmlformats.org/officeDocument/2006/relationships/font" Target="fonts/OpenSansLight-regular.fntdata"/><Relationship Id="rId63" Type="http://schemas.openxmlformats.org/officeDocument/2006/relationships/font" Target="fonts/MontserratMedium-boldItalic.fntdata"/><Relationship Id="rId22" Type="http://schemas.openxmlformats.org/officeDocument/2006/relationships/slide" Target="slides/slide14.xml"/><Relationship Id="rId66" Type="http://schemas.openxmlformats.org/officeDocument/2006/relationships/font" Target="fonts/OpenSansLight-italic.fntdata"/><Relationship Id="rId21" Type="http://schemas.openxmlformats.org/officeDocument/2006/relationships/slide" Target="slides/slide13.xml"/><Relationship Id="rId65" Type="http://schemas.openxmlformats.org/officeDocument/2006/relationships/font" Target="fonts/OpenSansLight-bold.fntdata"/><Relationship Id="rId24" Type="http://schemas.openxmlformats.org/officeDocument/2006/relationships/slide" Target="slides/slide16.xml"/><Relationship Id="rId68" Type="http://schemas.openxmlformats.org/officeDocument/2006/relationships/font" Target="fonts/Questrial-regular.fntdata"/><Relationship Id="rId23" Type="http://schemas.openxmlformats.org/officeDocument/2006/relationships/slide" Target="slides/slide15.xml"/><Relationship Id="rId67" Type="http://schemas.openxmlformats.org/officeDocument/2006/relationships/font" Target="fonts/OpenSansLight-boldItalic.fntdata"/><Relationship Id="rId60" Type="http://schemas.openxmlformats.org/officeDocument/2006/relationships/font" Target="fonts/MontserratMedium-regular.fntdata"/><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font" Target="fonts/OpenSans-regular.fntdata"/><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ArialNarrow-bold.fntdata"/><Relationship Id="rId52" Type="http://schemas.openxmlformats.org/officeDocument/2006/relationships/font" Target="fonts/ArialNarrow-regular.fntdata"/><Relationship Id="rId11" Type="http://schemas.openxmlformats.org/officeDocument/2006/relationships/slide" Target="slides/slide3.xml"/><Relationship Id="rId55" Type="http://schemas.openxmlformats.org/officeDocument/2006/relationships/font" Target="fonts/ArialNarrow-boldItalic.fntdata"/><Relationship Id="rId10" Type="http://schemas.openxmlformats.org/officeDocument/2006/relationships/slide" Target="slides/slide2.xml"/><Relationship Id="rId54" Type="http://schemas.openxmlformats.org/officeDocument/2006/relationships/font" Target="fonts/ArialNarrow-italic.fntdata"/><Relationship Id="rId13" Type="http://schemas.openxmlformats.org/officeDocument/2006/relationships/slide" Target="slides/slide5.xml"/><Relationship Id="rId57" Type="http://schemas.openxmlformats.org/officeDocument/2006/relationships/font" Target="fonts/Montserrat-bold.fntdata"/><Relationship Id="rId12" Type="http://schemas.openxmlformats.org/officeDocument/2006/relationships/slide" Target="slides/slide4.xml"/><Relationship Id="rId56" Type="http://schemas.openxmlformats.org/officeDocument/2006/relationships/font" Target="fonts/Montserrat-regular.fntdata"/><Relationship Id="rId15" Type="http://schemas.openxmlformats.org/officeDocument/2006/relationships/slide" Target="slides/slide7.xml"/><Relationship Id="rId59" Type="http://schemas.openxmlformats.org/officeDocument/2006/relationships/font" Target="fonts/Montserrat-boldItalic.fntdata"/><Relationship Id="rId14" Type="http://schemas.openxmlformats.org/officeDocument/2006/relationships/slide" Target="slides/slide6.xml"/><Relationship Id="rId58" Type="http://schemas.openxmlformats.org/officeDocument/2006/relationships/font" Target="fonts/Montserrat-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10-17T20:39:47.504">
    <p:pos x="6000" y="0"/>
    <p:text>@kenneth.casey@noaa.gov see your chat, i dropped a new version of this that looks much better. not sure if too late.</p:text>
  </p:cm>
  <p:cm authorId="1" idx="1" dt="2024-10-17T20:39:47.504">
    <p:pos x="6000" y="0"/>
    <p:text>Thanks! I added the graphic to my internal copy and my OISS Diagrams folder for future use.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fc3e3fbb3b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fc3e3fbb3b_0_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f6a0e2cac4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f6a0e2cac4_0_1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t/>
            </a:r>
            <a:endParaRPr sz="1500">
              <a:latin typeface="Arial"/>
              <a:ea typeface="Arial"/>
              <a:cs typeface="Arial"/>
              <a:sym typeface="Arial"/>
            </a:endParaRPr>
          </a:p>
        </p:txBody>
      </p:sp>
      <p:sp>
        <p:nvSpPr>
          <p:cNvPr id="302" name="Google Shape;302;g2f6a0e2cac4_0_1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6fdd423ab5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g26fdd423ab5_0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sz="1600"/>
              <a:t>So what does it take to make a system like this actually work?  We went back to the fundamentals, and established a set of key building blocks,  </a:t>
            </a:r>
            <a:r>
              <a:rPr lang="en-US" sz="1600"/>
              <a:t>The fundamental building blocks of our new cloud archive include technologies, the framework they are implemented in, and the data model they rely on.  We convolve the technology of the cloud and semantic web with an API driven, process configuration framework consisting of patterns, templates, and records with the core data model of the Open Archival Information System (OAIS) Reference Model to create virtual AIPs in our new NCEI Cloud Archive Framework, </a:t>
            </a:r>
            <a:r>
              <a:rPr lang="en-US" sz="1600"/>
              <a:t>known</a:t>
            </a:r>
            <a:r>
              <a:rPr lang="en-US" sz="1600"/>
              <a:t> as the Open Information Stewardship Service (OISS).</a:t>
            </a:r>
            <a:endParaRPr sz="16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62efc76c36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g262efc76c36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sz="1600"/>
              <a:t>Emphasizing the Process or Workflow aspect of this architecture,</a:t>
            </a:r>
            <a:endParaRPr sz="1600"/>
          </a:p>
          <a:p>
            <a:pPr indent="0" lvl="0" marL="0" rtl="0" algn="l">
              <a:lnSpc>
                <a:spcPct val="115000"/>
              </a:lnSpc>
              <a:spcBef>
                <a:spcPts val="0"/>
              </a:spcBef>
              <a:spcAft>
                <a:spcPts val="0"/>
              </a:spcAft>
              <a:buSzPts val="1100"/>
              <a:buNone/>
            </a:pPr>
            <a:r>
              <a:t/>
            </a:r>
            <a:endParaRPr sz="1400"/>
          </a:p>
          <a:p>
            <a:pPr indent="-317500" lvl="0" marL="457200" rtl="0" algn="l">
              <a:lnSpc>
                <a:spcPct val="115000"/>
              </a:lnSpc>
              <a:spcBef>
                <a:spcPts val="0"/>
              </a:spcBef>
              <a:spcAft>
                <a:spcPts val="0"/>
              </a:spcAft>
              <a:buClr>
                <a:schemeClr val="dk1"/>
              </a:buClr>
              <a:buSzPts val="1400"/>
              <a:buChar char="-"/>
            </a:pPr>
            <a:r>
              <a:rPr lang="en-US" sz="1400"/>
              <a:t>Submission information Package (SIP) tasks consume Events, prepare instructions, and supports downstream tasks</a:t>
            </a:r>
            <a:endParaRPr sz="1400"/>
          </a:p>
          <a:p>
            <a:pPr indent="-317500" lvl="0" marL="457200" rtl="0" algn="l">
              <a:lnSpc>
                <a:spcPct val="115000"/>
              </a:lnSpc>
              <a:spcBef>
                <a:spcPts val="0"/>
              </a:spcBef>
              <a:spcAft>
                <a:spcPts val="0"/>
              </a:spcAft>
              <a:buClr>
                <a:schemeClr val="dk1"/>
              </a:buClr>
              <a:buSzPts val="1400"/>
              <a:buChar char="-"/>
            </a:pPr>
            <a:r>
              <a:rPr lang="en-US" sz="1400"/>
              <a:t>Archive Information Unit (AIU) tasks define the identify of each object, consuming SIPs as they are ingested</a:t>
            </a:r>
            <a:endParaRPr sz="1400"/>
          </a:p>
          <a:p>
            <a:pPr indent="-317500" lvl="0" marL="457200" rtl="0" algn="l">
              <a:lnSpc>
                <a:spcPct val="115000"/>
              </a:lnSpc>
              <a:spcBef>
                <a:spcPts val="0"/>
              </a:spcBef>
              <a:spcAft>
                <a:spcPts val="0"/>
              </a:spcAft>
              <a:buClr>
                <a:schemeClr val="dk1"/>
              </a:buClr>
              <a:buSzPts val="1400"/>
              <a:buChar char="-"/>
            </a:pPr>
            <a:r>
              <a:rPr lang="en-US" sz="1400"/>
              <a:t>Archival Information Collection (AIC) tasks provide the context for each AIU,  associating them with collections and enabling long-term preservation (context is key!!)</a:t>
            </a:r>
            <a:endParaRPr sz="1400"/>
          </a:p>
          <a:p>
            <a:pPr indent="-317500" lvl="0" marL="457200" rtl="0" algn="l">
              <a:lnSpc>
                <a:spcPct val="115000"/>
              </a:lnSpc>
              <a:spcBef>
                <a:spcPts val="0"/>
              </a:spcBef>
              <a:spcAft>
                <a:spcPts val="0"/>
              </a:spcAft>
              <a:buClr>
                <a:schemeClr val="dk1"/>
              </a:buClr>
              <a:buSzPts val="1400"/>
              <a:buChar char="-"/>
            </a:pPr>
            <a:r>
              <a:rPr lang="en-US" sz="1400"/>
              <a:t>Dissemination Information Package (DIP) tasks deliver the content to one or more access aids (AA)</a:t>
            </a:r>
            <a:endParaRPr sz="1400"/>
          </a:p>
          <a:p>
            <a:pPr indent="0" lvl="0" marL="0" rtl="0" algn="l">
              <a:spcBef>
                <a:spcPts val="900"/>
              </a:spcBef>
              <a:spcAft>
                <a:spcPts val="0"/>
              </a:spcAft>
              <a:buClr>
                <a:schemeClr val="dk1"/>
              </a:buClr>
              <a:buSzPts val="1100"/>
              <a:buFont typeface="Arial"/>
              <a:buNone/>
            </a:pPr>
            <a:r>
              <a:rPr b="1" lang="en-US" sz="1900"/>
              <a:t>And remember, each step in the workflow writes its results as a record to the KG, where the workflow and patterns themselves are also documented</a:t>
            </a:r>
            <a:endParaRPr b="1" sz="1900"/>
          </a:p>
          <a:p>
            <a:pPr indent="0" lvl="0" marL="0" rtl="0" algn="l">
              <a:spcBef>
                <a:spcPts val="0"/>
              </a:spcBef>
              <a:spcAft>
                <a:spcPts val="0"/>
              </a:spcAft>
              <a:buClr>
                <a:schemeClr val="dk1"/>
              </a:buClr>
              <a:buSzPts val="1100"/>
              <a:buFont typeface="Arial"/>
              <a:buNone/>
            </a:pPr>
            <a:r>
              <a:t/>
            </a:r>
            <a:endParaRPr sz="1900">
              <a:solidFill>
                <a:srgbClr val="1C4587"/>
              </a:solidFill>
              <a:latin typeface="Arial"/>
              <a:ea typeface="Arial"/>
              <a:cs typeface="Arial"/>
              <a:sym typeface="Arial"/>
            </a:endParaRPr>
          </a:p>
          <a:p>
            <a:pPr indent="0" lvl="0" marL="0" rtl="0" algn="l">
              <a:lnSpc>
                <a:spcPct val="115000"/>
              </a:lnSpc>
              <a:spcBef>
                <a:spcPts val="0"/>
              </a:spcBef>
              <a:spcAft>
                <a:spcPts val="0"/>
              </a:spcAft>
              <a:buSzPts val="1100"/>
              <a:buNone/>
            </a:pPr>
            <a:r>
              <a:t/>
            </a:r>
            <a:endParaRPr sz="16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a37947aea9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a37947aea9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a:latin typeface="Arial"/>
                <a:ea typeface="Arial"/>
                <a:cs typeface="Arial"/>
                <a:sym typeface="Arial"/>
              </a:rPr>
              <a:t>As we noted </a:t>
            </a:r>
            <a:r>
              <a:rPr lang="en-US" sz="1100">
                <a:latin typeface="Arial"/>
                <a:ea typeface="Arial"/>
                <a:cs typeface="Arial"/>
                <a:sym typeface="Arial"/>
              </a:rPr>
              <a:t>earlier</a:t>
            </a:r>
            <a:r>
              <a:rPr lang="en-US" sz="1100">
                <a:latin typeface="Arial"/>
                <a:ea typeface="Arial"/>
                <a:cs typeface="Arial"/>
                <a:sym typeface="Arial"/>
              </a:rPr>
              <a:t>, a key new capability of the OISS cloud archive is that the </a:t>
            </a:r>
            <a:r>
              <a:rPr lang="en-US" sz="1100">
                <a:latin typeface="Arial"/>
                <a:ea typeface="Arial"/>
                <a:cs typeface="Arial"/>
                <a:sym typeface="Arial"/>
              </a:rPr>
              <a:t>process definitions themselves are written as data to the underlying Knowledge Graph.  </a:t>
            </a:r>
            <a:r>
              <a:rPr lang="en-US" sz="1100">
                <a:latin typeface="Arial"/>
                <a:ea typeface="Arial"/>
                <a:cs typeface="Arial"/>
                <a:sym typeface="Arial"/>
              </a:rPr>
              <a:t>But it is not enough that the process definitions themselves are encoded as data, to solve the interoperability problem.  To do that, we need semantic interoperability within a shared reference model as well. Grouping AIUs into AICs with context in this shared data model with semantics enables users to reap the benefits of the semantic web, allowing data to be shared and reused by people and their applications across communities and domains.</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p:txBody>
      </p:sp>
      <p:sp>
        <p:nvSpPr>
          <p:cNvPr id="347" name="Google Shape;347;g2a37947aea9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fc78ef1ab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fc78ef1ab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a:latin typeface="Arial"/>
                <a:ea typeface="Arial"/>
                <a:cs typeface="Arial"/>
                <a:sym typeface="Arial"/>
              </a:rPr>
              <a:t>This filtered visualization shows some of the critical elements, relationships, and properties that help define a 'granule' pattern as an OAIS Archival Information Unit (AIU). The particular view helps generally illustrate how this user defined Information Package pattern (labeled 'granule') is defined by the user in terms of constituent Information Objects, including a Content Object Field (labeled 'file'), various flavors of Preservation Description Fields (e.g. an Archive PID labeled Reference Preservation object), Packaging Object field, and Description Object field. Users are free to use OISS to define OAIS-conformant patterns that suit their use cases, adding custom fields as necessary.</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p:txBody>
      </p:sp>
      <p:sp>
        <p:nvSpPr>
          <p:cNvPr id="358" name="Google Shape;358;g2fc78ef1ab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fc3e3fbb3b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fc3e3fbb3b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t/>
            </a:r>
            <a:endParaRPr sz="1500">
              <a:latin typeface="Arial"/>
              <a:ea typeface="Arial"/>
              <a:cs typeface="Arial"/>
              <a:sym typeface="Arial"/>
            </a:endParaRPr>
          </a:p>
        </p:txBody>
      </p:sp>
      <p:sp>
        <p:nvSpPr>
          <p:cNvPr id="374" name="Google Shape;374;g2fc3e3fbb3b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a37947aea9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a37947aea9_0_2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1400">
                <a:latin typeface="Roboto"/>
                <a:ea typeface="Roboto"/>
                <a:cs typeface="Roboto"/>
                <a:sym typeface="Roboto"/>
              </a:rPr>
              <a:t>And looking forward, this linked open data interoperability framework of the NCEI OISS cloud archive can be connected to a broader ecosystem of knowledge graphs, enabling a knowledge network with many doors of entry.  </a:t>
            </a:r>
            <a:r>
              <a:rPr b="1" i="1" lang="en-US" sz="1700"/>
              <a:t>EVERYTHING</a:t>
            </a:r>
            <a:r>
              <a:rPr lang="en-US" sz="1700"/>
              <a:t> needed to use and understand the contents of the NOAA KG is embedded in the KG itself, and readable to both people and their machines.</a:t>
            </a:r>
            <a:endParaRPr sz="1400">
              <a:latin typeface="Roboto"/>
              <a:ea typeface="Roboto"/>
              <a:cs typeface="Roboto"/>
              <a:sym typeface="Robo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f6a0e2cac4_0_2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f6a0e2cac4_0_2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t/>
            </a:r>
            <a:endParaRPr sz="1500">
              <a:latin typeface="Arial"/>
              <a:ea typeface="Arial"/>
              <a:cs typeface="Arial"/>
              <a:sym typeface="Arial"/>
            </a:endParaRPr>
          </a:p>
        </p:txBody>
      </p:sp>
      <p:sp>
        <p:nvSpPr>
          <p:cNvPr id="409" name="Google Shape;409;g2f6a0e2cac4_0_2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f6a0e2cac4_0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f6a0e2cac4_0_2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g2f6a0e2cac4_0_2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da17cd1c92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g2da17cd1c92_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sz="1600"/>
              <a:t>Putting these pieces together we get a workflow-focused KG-based architecture.  Storage patterns and tasks patterns are tied to an execution environment which drives processes that consist of various tasks, the results of which are captured as records and persisted in RDF-compliant JSON-LD files on AWS S3.  Importantly, the process definitions themselves are also stored and exposed as well, enabling transparency and full provenance.</a:t>
            </a:r>
            <a:endParaRPr sz="16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6fdd423ab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400">
              <a:latin typeface="Arial"/>
              <a:ea typeface="Arial"/>
              <a:cs typeface="Arial"/>
              <a:sym typeface="Arial"/>
            </a:endParaRPr>
          </a:p>
        </p:txBody>
      </p:sp>
      <p:sp>
        <p:nvSpPr>
          <p:cNvPr id="126" name="Google Shape;126;g26fdd423ab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62efc76c3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262efc76c3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lnSpc>
                <a:spcPct val="115000"/>
              </a:lnSpc>
              <a:spcBef>
                <a:spcPts val="1200"/>
              </a:spcBef>
              <a:spcAft>
                <a:spcPts val="0"/>
              </a:spcAft>
              <a:buSzPts val="1400"/>
              <a:buFont typeface="Arial"/>
              <a:buChar char="●"/>
            </a:pPr>
            <a:r>
              <a:rPr lang="en-US" sz="1400"/>
              <a:t>Leveraging the cloud and knowledge graphs allows us to build an ambitious new platform:</a:t>
            </a:r>
            <a:endParaRPr sz="1400"/>
          </a:p>
          <a:p>
            <a:pPr indent="-317500" lvl="1" marL="914400" rtl="0" algn="l">
              <a:lnSpc>
                <a:spcPct val="115000"/>
              </a:lnSpc>
              <a:spcBef>
                <a:spcPts val="0"/>
              </a:spcBef>
              <a:spcAft>
                <a:spcPts val="0"/>
              </a:spcAft>
              <a:buSzPts val="1400"/>
              <a:buChar char="○"/>
            </a:pPr>
            <a:r>
              <a:rPr lang="en-US" sz="1400"/>
              <a:t>Semantically-enabled</a:t>
            </a:r>
            <a:endParaRPr sz="1400"/>
          </a:p>
          <a:p>
            <a:pPr indent="-317500" lvl="1" marL="914400" rtl="0" algn="l">
              <a:lnSpc>
                <a:spcPct val="115000"/>
              </a:lnSpc>
              <a:spcBef>
                <a:spcPts val="0"/>
              </a:spcBef>
              <a:spcAft>
                <a:spcPts val="0"/>
              </a:spcAft>
              <a:buSzPts val="1400"/>
              <a:buChar char="○"/>
            </a:pPr>
            <a:r>
              <a:rPr lang="en-US" sz="1400"/>
              <a:t>Linked open data</a:t>
            </a:r>
            <a:endParaRPr sz="1400"/>
          </a:p>
          <a:p>
            <a:pPr indent="-317500" lvl="1" marL="914400" rtl="0" algn="l">
              <a:lnSpc>
                <a:spcPct val="115000"/>
              </a:lnSpc>
              <a:spcBef>
                <a:spcPts val="0"/>
              </a:spcBef>
              <a:spcAft>
                <a:spcPts val="0"/>
              </a:spcAft>
              <a:buSzPts val="1400"/>
              <a:buChar char="○"/>
            </a:pPr>
            <a:r>
              <a:rPr lang="en-US" sz="1400"/>
              <a:t>Full </a:t>
            </a:r>
            <a:r>
              <a:rPr lang="en-US" sz="1400"/>
              <a:t>provenance</a:t>
            </a:r>
            <a:endParaRPr sz="1400"/>
          </a:p>
          <a:p>
            <a:pPr indent="-317500" lvl="1" marL="914400" rtl="0" algn="l">
              <a:lnSpc>
                <a:spcPct val="115000"/>
              </a:lnSpc>
              <a:spcBef>
                <a:spcPts val="0"/>
              </a:spcBef>
              <a:spcAft>
                <a:spcPts val="0"/>
              </a:spcAft>
              <a:buSzPts val="1400"/>
              <a:buChar char="○"/>
            </a:pPr>
            <a:r>
              <a:rPr lang="en-US" sz="1400"/>
              <a:t>Scalable</a:t>
            </a:r>
            <a:r>
              <a:rPr lang="en-US" sz="1400"/>
              <a:t>, repeatable, and transparent</a:t>
            </a:r>
            <a:endParaRPr sz="1400"/>
          </a:p>
          <a:p>
            <a:pPr indent="0" lvl="0" marL="0" rtl="0" algn="l">
              <a:lnSpc>
                <a:spcPct val="115000"/>
              </a:lnSpc>
              <a:spcBef>
                <a:spcPts val="1200"/>
              </a:spcBef>
              <a:spcAft>
                <a:spcPts val="1200"/>
              </a:spcAft>
              <a:buNone/>
            </a:pPr>
            <a:r>
              <a:rPr lang="en-US" sz="1400"/>
              <a:t>These are not just “buzz phrases” - these capabilities have driven our development of the new cloud archive from day one</a:t>
            </a:r>
            <a:endParaRPr sz="1400"/>
          </a:p>
        </p:txBody>
      </p:sp>
      <p:sp>
        <p:nvSpPr>
          <p:cNvPr id="482" name="Google Shape;482;g262efc76c3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f6a0e2cac4_0_2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2f6a0e2cac4_0_2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t/>
            </a:r>
            <a:endParaRPr sz="1500">
              <a:latin typeface="Arial"/>
              <a:ea typeface="Arial"/>
              <a:cs typeface="Arial"/>
              <a:sym typeface="Arial"/>
            </a:endParaRPr>
          </a:p>
        </p:txBody>
      </p:sp>
      <p:sp>
        <p:nvSpPr>
          <p:cNvPr id="509" name="Google Shape;509;g2f6a0e2cac4_0_2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62efc76c3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g262efc76c36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US" sz="1600"/>
              <a:t>To provide some context on where the new cloud archive operates, this is a very high level overview of the NESDIS Common Cloud Framework (NCCF).  The NCCF consists of a set of reusable services, thus the name “Framework” not “System”.  Product generation, science development, real time </a:t>
            </a:r>
            <a:r>
              <a:rPr lang="en-US" sz="1600"/>
              <a:t>distribution</a:t>
            </a:r>
            <a:r>
              <a:rPr lang="en-US" sz="1600"/>
              <a:t>, ad hoc access, secure ingest, and storage services are all key components of the NCCF.  Critically, NCEI and our “Archive and Data Stewardship Agile Release Train (ADS ART)” are responsible for building out the final core NCCF service, the Open Information Stewardship Service or OISS (pronounced “oh-is”, like “Lois” without the “L”).  OISS is a at its heart and cloud native data orchestration system with a knowledge graph at its core.  </a:t>
            </a:r>
            <a:endParaRPr sz="16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262efc76c36_0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262efc76c36_0_1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g262efc76c36_0_1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a37947aea9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2a37947aea9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rPr lang="en-US"/>
              <a:t>A key feature of the new OISS cloud archive is that it is semantically-enabled.  </a:t>
            </a:r>
            <a:endParaRPr/>
          </a:p>
        </p:txBody>
      </p:sp>
      <p:sp>
        <p:nvSpPr>
          <p:cNvPr id="555" name="Google Shape;555;g2a37947aea9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a37947aea9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2a37947aea9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Now</a:t>
            </a:r>
            <a:r>
              <a:rPr lang="en-US"/>
              <a:t> let’s take a closer look a the details of this linked open data interoperability framework with an emphasis on its provenance and transparency features.</a:t>
            </a:r>
            <a:endParaRPr/>
          </a:p>
        </p:txBody>
      </p:sp>
      <p:sp>
        <p:nvSpPr>
          <p:cNvPr id="581" name="Google Shape;581;g2a37947aea9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a37947aea9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2a37947aea9_0_1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Before looking at a diagram of all this, let’s review some of the key aspects of the new OISS archive that enable provenance and transparency.  Most of this has been mentioned already, but let’s look at these aspects from the lens of provenance and transparency….</a:t>
            </a:r>
            <a:endParaRPr/>
          </a:p>
        </p:txBody>
      </p:sp>
      <p:sp>
        <p:nvSpPr>
          <p:cNvPr id="607" name="Google Shape;607;g2a37947aea9_0_1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26fdd423ab5_0_2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26fdd423ab5_0_2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a:t>
            </a:r>
            <a:r>
              <a:rPr lang="en-US"/>
              <a:t>his slide provides the visual for what we just went over in words.  It highlights several critical concepts of the new NCEI OISS cloud archive. Science and data steward interactions with the OISS API are key to enabling the interoperability framework.  They do three  critical things with it…. they define patterns with the API for AIUs, AICs, and DIPs; they define processes to configure those patterns into an event-driven workflow with the API; and they trigger those processes and get responses with the API.  The processes themselves are written as records to the Graph, as are records documenting each step in the process.  As data move conceptually from left to right in the diagram, they are brought into the NCCF using Secure Ingest in the form of SIP tasks, which move the data from the Untrusted to the Trusted Buckets after security scanning.  Then AIU </a:t>
            </a:r>
            <a:r>
              <a:rPr lang="en-US"/>
              <a:t>tasks</a:t>
            </a:r>
            <a:r>
              <a:rPr lang="en-US"/>
              <a:t> kick in, moving the digital objects to Archive Buckets and establishing their identify in the NCCF.  AIC tasks give them context (such as associating them with a collection) and set them up in Access Buckets.  Finally the DIP tasks populate the search catalogs, which </a:t>
            </a:r>
            <a:r>
              <a:rPr lang="en-US"/>
              <a:t>point</a:t>
            </a:r>
            <a:r>
              <a:rPr lang="en-US"/>
              <a:t> Consumers of the data to the various access services.  All along the way, “The Graph” is populated with the results of these steps as well as the description of the steps themselves. In the future, The Graph will enable a new range of applications and Web 3.0 clients…generative AI tools like Large Language Models trained on well-curated data in the NOAA Archive, natural language </a:t>
            </a:r>
            <a:r>
              <a:rPr lang="en-US"/>
              <a:t>discovery</a:t>
            </a:r>
            <a:r>
              <a:rPr lang="en-US"/>
              <a:t> tools, etc.</a:t>
            </a:r>
            <a:endParaRPr/>
          </a:p>
        </p:txBody>
      </p:sp>
      <p:sp>
        <p:nvSpPr>
          <p:cNvPr id="614" name="Google Shape;614;g26fdd423ab5_0_2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26fe1f8a9f5_3_2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26fe1f8a9f5_3_2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298450" lvl="0" marL="457200" rtl="0" algn="l">
              <a:lnSpc>
                <a:spcPct val="115000"/>
              </a:lnSpc>
              <a:spcBef>
                <a:spcPts val="1200"/>
              </a:spcBef>
              <a:spcAft>
                <a:spcPts val="0"/>
              </a:spcAft>
              <a:buSzPts val="1100"/>
              <a:buFont typeface="Arial"/>
              <a:buChar char="●"/>
            </a:pPr>
            <a:r>
              <a:rPr lang="en-US" sz="1100">
                <a:latin typeface="Arial"/>
                <a:ea typeface="Arial"/>
                <a:cs typeface="Arial"/>
                <a:sym typeface="Arial"/>
              </a:rPr>
              <a:t>Imagine a future where the NOAA environmental data are connected and linked with other related data and that you can </a:t>
            </a:r>
            <a:r>
              <a:rPr b="1" lang="en-US" sz="1100">
                <a:latin typeface="Arial"/>
                <a:ea typeface="Arial"/>
                <a:cs typeface="Arial"/>
                <a:sym typeface="Arial"/>
              </a:rPr>
              <a:t>explore</a:t>
            </a:r>
            <a:r>
              <a:rPr lang="en-US" sz="1100">
                <a:latin typeface="Arial"/>
                <a:ea typeface="Arial"/>
                <a:cs typeface="Arial"/>
                <a:sym typeface="Arial"/>
              </a:rPr>
              <a:t> those connections.</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This is the vision we have to improve the discovery, access, and usability of NOAA data to support the NOAA priorities of Climate, the Blue Economy, and equity, enabling </a:t>
            </a:r>
            <a:r>
              <a:rPr b="1" lang="en-US" sz="1100">
                <a:latin typeface="Arial"/>
                <a:ea typeface="Arial"/>
                <a:cs typeface="Arial"/>
                <a:sym typeface="Arial"/>
              </a:rPr>
              <a:t>everyone</a:t>
            </a:r>
            <a:r>
              <a:rPr lang="en-US" sz="1100">
                <a:latin typeface="Arial"/>
                <a:ea typeface="Arial"/>
                <a:cs typeface="Arial"/>
                <a:sym typeface="Arial"/>
              </a:rPr>
              <a:t> to innovate and leverage the value of NOAA’s data.</a:t>
            </a:r>
            <a:endParaRPr/>
          </a:p>
        </p:txBody>
      </p:sp>
      <p:sp>
        <p:nvSpPr>
          <p:cNvPr id="622" name="Google Shape;622;g26fe1f8a9f5_3_2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26fe1f8a9f5_3_4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26fe1f8a9f5_3_4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g26fe1f8a9f5_3_4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4074fbafc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4074fbafc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t/>
            </a:r>
            <a:endParaRPr sz="1500">
              <a:latin typeface="Arial"/>
              <a:ea typeface="Arial"/>
              <a:cs typeface="Arial"/>
              <a:sym typeface="Arial"/>
            </a:endParaRPr>
          </a:p>
        </p:txBody>
      </p:sp>
      <p:sp>
        <p:nvSpPr>
          <p:cNvPr id="160" name="Google Shape;160;g14074fbafc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28f56e38304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28f56e38304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table attempts to summarize the differences between our current on-premise systems, what our initial OISS capabilities will be at the end of 2024, and where we hope to be two years later.</a:t>
            </a:r>
            <a:endParaRPr/>
          </a:p>
        </p:txBody>
      </p:sp>
      <p:sp>
        <p:nvSpPr>
          <p:cNvPr id="706" name="Google Shape;706;g28f56e38304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26fdd423ab5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26fdd423ab5_0_1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rPr lang="en-US"/>
              <a:t>For the Next 30 minutes, let’s explore future directions and priorities for OISS in the NCCF.</a:t>
            </a:r>
            <a:endParaRPr/>
          </a:p>
        </p:txBody>
      </p:sp>
      <p:sp>
        <p:nvSpPr>
          <p:cNvPr id="713" name="Google Shape;713;g26fdd423ab5_0_1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2da17cd1c92_3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2da17cd1c92_3_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order to understand what we are asking from the NOAA data </a:t>
            </a:r>
            <a:r>
              <a:rPr lang="en-US"/>
              <a:t>community</a:t>
            </a:r>
            <a:r>
              <a:rPr lang="en-US"/>
              <a:t>, it is important to review some of the context.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NARA = National Archives and Records Administration</a:t>
            </a:r>
            <a:endParaRPr/>
          </a:p>
          <a:p>
            <a:pPr indent="0" lvl="0" marL="0" rtl="0" algn="l">
              <a:spcBef>
                <a:spcPts val="0"/>
              </a:spcBef>
              <a:spcAft>
                <a:spcPts val="0"/>
              </a:spcAft>
              <a:buNone/>
            </a:pPr>
            <a:r>
              <a:rPr lang="en-US"/>
              <a:t>GSA = General Services Administration</a:t>
            </a:r>
            <a:endParaRPr/>
          </a:p>
          <a:p>
            <a:pPr indent="0" lvl="0" marL="0" rtl="0" algn="l">
              <a:spcBef>
                <a:spcPts val="0"/>
              </a:spcBef>
              <a:spcAft>
                <a:spcPts val="0"/>
              </a:spcAft>
              <a:buNone/>
            </a:pPr>
            <a:r>
              <a:rPr lang="en-US"/>
              <a:t>COOP = Continuity of Operations Plan</a:t>
            </a:r>
            <a:endParaRPr/>
          </a:p>
          <a:p>
            <a:pPr indent="0" lvl="0" marL="0" rtl="0" algn="l">
              <a:spcBef>
                <a:spcPts val="0"/>
              </a:spcBef>
              <a:spcAft>
                <a:spcPts val="0"/>
              </a:spcAft>
              <a:buNone/>
            </a:pPr>
            <a:r>
              <a:rPr lang="en-US"/>
              <a:t>OAIS-RM = Open Archival Information System Reference Model</a:t>
            </a:r>
            <a:endParaRPr/>
          </a:p>
          <a:p>
            <a:pPr indent="0" lvl="0" marL="0" rtl="0" algn="l">
              <a:spcBef>
                <a:spcPts val="0"/>
              </a:spcBef>
              <a:spcAft>
                <a:spcPts val="0"/>
              </a:spcAft>
              <a:buNone/>
            </a:pPr>
            <a:r>
              <a:rPr lang="en-US"/>
              <a:t>ADS = Archive and Data Stewardship</a:t>
            </a:r>
            <a:endParaRPr/>
          </a:p>
          <a:p>
            <a:pPr indent="0" lvl="0" marL="0" rtl="0" algn="l">
              <a:spcBef>
                <a:spcPts val="0"/>
              </a:spcBef>
              <a:spcAft>
                <a:spcPts val="0"/>
              </a:spcAft>
              <a:buNone/>
            </a:pPr>
            <a:r>
              <a:rPr lang="en-US"/>
              <a:t>ART = Agile Release Train</a:t>
            </a:r>
            <a:endParaRPr/>
          </a:p>
          <a:p>
            <a:pPr indent="0" lvl="0" marL="0" rtl="0" algn="l">
              <a:spcBef>
                <a:spcPts val="0"/>
              </a:spcBef>
              <a:spcAft>
                <a:spcPts val="0"/>
              </a:spcAft>
              <a:buNone/>
            </a:pPr>
            <a:r>
              <a:rPr lang="en-US"/>
              <a:t>SAFe = Scaled Agile Framework</a:t>
            </a:r>
            <a:endParaRPr/>
          </a:p>
        </p:txBody>
      </p:sp>
      <p:sp>
        <p:nvSpPr>
          <p:cNvPr id="739" name="Google Shape;739;g2da17cd1c92_3_7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2da17cd1c92_3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2da17cd1c92_3_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Visually, all those words look something like this.  The Traceability matrix is organized by OAIS functional </a:t>
            </a:r>
            <a:r>
              <a:rPr lang="en-US"/>
              <a:t>entity</a:t>
            </a:r>
            <a:r>
              <a:rPr lang="en-US"/>
              <a:t> areas, like OAIS Ingest, OAIS Access, and OAIS </a:t>
            </a:r>
            <a:r>
              <a:rPr lang="en-US"/>
              <a:t>Administration</a:t>
            </a:r>
            <a:r>
              <a:rPr lang="en-US"/>
              <a:t>.  We then decompose those down to OAIS functions, like OAIS Access/Deliver Response, which are then broken down into one or more </a:t>
            </a:r>
            <a:r>
              <a:rPr lang="en-US"/>
              <a:t>features</a:t>
            </a:r>
            <a:r>
              <a:rPr lang="en-US"/>
              <a:t>, like OAIS Access/Deliver Response/”Search and Discovery of collection and granule metadata”.  We then established an </a:t>
            </a:r>
            <a:r>
              <a:rPr lang="en-US"/>
              <a:t>initial</a:t>
            </a:r>
            <a:r>
              <a:rPr lang="en-US"/>
              <a:t> schedule, now known as our Two-Year Forecast.  Not everything emanating from these first </a:t>
            </a:r>
            <a:r>
              <a:rPr lang="en-US"/>
              <a:t>principles</a:t>
            </a:r>
            <a:r>
              <a:rPr lang="en-US"/>
              <a:t> made it onto the initial schedule… the remaining items populated our original Program Backlog. They can be big things, “Capabilities”, or smaller things, “Features”. Throughout it all, we have been collecting User Stories, which either result in new feature requests or often provide details and success criteria for existing features.  They can even represent whole new “Capabilities”.   These go onto the Program Backlog too (once accepted and understood).  Every quarter, we then prioritize, selecting new items from the backlog and adding them to to the schedule.  The current quarter is planned out in detail, and goes through extensive SAFe planning ceremonies to build reliability and confidence in the plan.  Quarters further out in the forecast are not planned in as much detail.</a:t>
            </a:r>
            <a:endParaRPr/>
          </a:p>
        </p:txBody>
      </p:sp>
      <p:sp>
        <p:nvSpPr>
          <p:cNvPr id="746" name="Google Shape;746;g2da17cd1c92_3_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26fdd423ab5_0_2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26fdd423ab5_0_2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t/>
            </a:r>
            <a:endParaRPr sz="1500">
              <a:latin typeface="Arial"/>
              <a:ea typeface="Arial"/>
              <a:cs typeface="Arial"/>
              <a:sym typeface="Arial"/>
            </a:endParaRPr>
          </a:p>
        </p:txBody>
      </p:sp>
      <p:sp>
        <p:nvSpPr>
          <p:cNvPr id="819" name="Google Shape;819;g26fdd423ab5_0_2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2dbc7e0a4f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2dbc7e0a4f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slide explains what a user story is</a:t>
            </a:r>
            <a:endParaRPr/>
          </a:p>
        </p:txBody>
      </p:sp>
      <p:sp>
        <p:nvSpPr>
          <p:cNvPr id="846" name="Google Shape;846;g2dbc7e0a4f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1ff7ba31d43_3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52" name="Google Shape;852;g1ff7ba31d43_3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a:t>
            </a:r>
            <a:r>
              <a:rPr lang="en-US"/>
              <a:t>slide explains how we intend to turn user stories into work for the ADS ART.</a:t>
            </a:r>
            <a:endParaRPr/>
          </a:p>
        </p:txBody>
      </p:sp>
      <p:sp>
        <p:nvSpPr>
          <p:cNvPr id="853" name="Google Shape;853;g1ff7ba31d43_3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2dc67d8dd5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59" name="Google Shape;859;g2dc67d8dd5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0" name="Google Shape;860;g2dc67d8dd5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g2dc67d8dd5b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66" name="Google Shape;866;g2dc67d8dd5b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PMT is the Product Management Team of the Archive and Data Stewardship ART (ADS ART)</a:t>
            </a:r>
            <a:endParaRPr/>
          </a:p>
        </p:txBody>
      </p:sp>
      <p:sp>
        <p:nvSpPr>
          <p:cNvPr id="867" name="Google Shape;867;g2dc67d8dd5b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1ff7ba31d43_5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1ff7ba31d43_5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4" name="Google Shape;874;g1ff7ba31d43_5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6fdd423ab5_0_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6fdd423ab5_0_2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t/>
            </a:r>
            <a:endParaRPr sz="1500">
              <a:latin typeface="Arial"/>
              <a:ea typeface="Arial"/>
              <a:cs typeface="Arial"/>
              <a:sym typeface="Arial"/>
            </a:endParaRPr>
          </a:p>
        </p:txBody>
      </p:sp>
      <p:sp>
        <p:nvSpPr>
          <p:cNvPr id="187" name="Google Shape;187;g26fdd423ab5_0_2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f6a0e2cac4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f6a0e2cac4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t/>
            </a:r>
            <a:endParaRPr sz="1500">
              <a:latin typeface="Arial"/>
              <a:ea typeface="Arial"/>
              <a:cs typeface="Arial"/>
              <a:sym typeface="Arial"/>
            </a:endParaRPr>
          </a:p>
        </p:txBody>
      </p:sp>
      <p:sp>
        <p:nvSpPr>
          <p:cNvPr id="218" name="Google Shape;218;g2f6a0e2cac4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f6a0e2cac4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f6a0e2cac4_0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t/>
            </a:r>
            <a:endParaRPr sz="1500">
              <a:latin typeface="Arial"/>
              <a:ea typeface="Arial"/>
              <a:cs typeface="Arial"/>
              <a:sym typeface="Arial"/>
            </a:endParaRPr>
          </a:p>
        </p:txBody>
      </p:sp>
      <p:sp>
        <p:nvSpPr>
          <p:cNvPr id="246" name="Google Shape;246;g2f6a0e2cac4_0_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f6a0e2cac4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f6a0e2cac4_0_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t/>
            </a:r>
            <a:endParaRPr sz="1500">
              <a:latin typeface="Arial"/>
              <a:ea typeface="Arial"/>
              <a:cs typeface="Arial"/>
              <a:sym typeface="Arial"/>
            </a:endParaRPr>
          </a:p>
        </p:txBody>
      </p:sp>
      <p:sp>
        <p:nvSpPr>
          <p:cNvPr id="254" name="Google Shape;254;g2f6a0e2cac4_0_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f6a0e2cac4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f6a0e2cac4_0_1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t/>
            </a:r>
            <a:endParaRPr sz="1500">
              <a:latin typeface="Arial"/>
              <a:ea typeface="Arial"/>
              <a:cs typeface="Arial"/>
              <a:sym typeface="Arial"/>
            </a:endParaRPr>
          </a:p>
        </p:txBody>
      </p:sp>
      <p:sp>
        <p:nvSpPr>
          <p:cNvPr id="263" name="Google Shape;263;g2f6a0e2cac4_0_1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f6a0e2cac4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f6a0e2cac4_0_1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t/>
            </a:r>
            <a:endParaRPr sz="1500">
              <a:latin typeface="Arial"/>
              <a:ea typeface="Arial"/>
              <a:cs typeface="Arial"/>
              <a:sym typeface="Arial"/>
            </a:endParaRPr>
          </a:p>
        </p:txBody>
      </p:sp>
      <p:sp>
        <p:nvSpPr>
          <p:cNvPr id="291" name="Google Shape;291;g2f6a0e2cac4_0_1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4.jpg"/><Relationship Id="rId4" Type="http://schemas.openxmlformats.org/officeDocument/2006/relationships/image" Target="../media/image9.jpg"/><Relationship Id="rId5" Type="http://schemas.openxmlformats.org/officeDocument/2006/relationships/image" Target="../media/image10.png"/><Relationship Id="rId6"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dk1"/>
              </a:buClr>
              <a:buSzPts val="1400"/>
              <a:buNone/>
              <a:defRPr>
                <a:solidFill>
                  <a:srgbClr val="1241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 name="Google Shape;21;p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100000"/>
              </a:lnSpc>
              <a:spcBef>
                <a:spcPts val="400"/>
              </a:spcBef>
              <a:spcAft>
                <a:spcPts val="0"/>
              </a:spcAft>
              <a:buClr>
                <a:schemeClr val="dk1"/>
              </a:buClr>
              <a:buSzPts val="1400"/>
              <a:buFont typeface="NTR"/>
              <a:buChar char="–"/>
              <a:defRPr/>
            </a:lvl2pPr>
            <a:lvl3pPr indent="-317500" lvl="2" marL="1371600" algn="l">
              <a:lnSpc>
                <a:spcPct val="100000"/>
              </a:lnSpc>
              <a:spcBef>
                <a:spcPts val="400"/>
              </a:spcBef>
              <a:spcAft>
                <a:spcPts val="0"/>
              </a:spcAft>
              <a:buClr>
                <a:schemeClr val="dk1"/>
              </a:buClr>
              <a:buSzPts val="1400"/>
              <a:buFont typeface="Courier New"/>
              <a:buChar char="o"/>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ullet Slide with Subtitle">
  <p:cSld name="1_Bullet Slide with Subtitle">
    <p:spTree>
      <p:nvGrpSpPr>
        <p:cNvPr id="50" name="Shape 50"/>
        <p:cNvGrpSpPr/>
        <p:nvPr/>
      </p:nvGrpSpPr>
      <p:grpSpPr>
        <a:xfrm>
          <a:off x="0" y="0"/>
          <a:ext cx="0" cy="0"/>
          <a:chOff x="0" y="0"/>
          <a:chExt cx="0" cy="0"/>
        </a:xfrm>
      </p:grpSpPr>
      <p:sp>
        <p:nvSpPr>
          <p:cNvPr id="51" name="Google Shape;51;p11"/>
          <p:cNvSpPr txBox="1"/>
          <p:nvPr>
            <p:ph type="title"/>
          </p:nvPr>
        </p:nvSpPr>
        <p:spPr>
          <a:xfrm>
            <a:off x="834812" y="78561"/>
            <a:ext cx="7537200" cy="492300"/>
          </a:xfrm>
          <a:prstGeom prst="rect">
            <a:avLst/>
          </a:prstGeom>
          <a:no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FFFFFF"/>
              </a:buClr>
              <a:buSzPts val="3300"/>
              <a:buFont typeface="Montserrat"/>
              <a:buNone/>
              <a:defRPr b="1" i="0" sz="3200" u="none" cap="none" strike="noStrike">
                <a:solidFill>
                  <a:schemeClr val="dk1"/>
                </a:solidFill>
                <a:latin typeface="Questrial"/>
                <a:ea typeface="Questrial"/>
                <a:cs typeface="Questrial"/>
                <a:sym typeface="Questrial"/>
              </a:defRPr>
            </a:lvl1pPr>
            <a:lvl2pPr indent="0" lvl="1" marL="0" marR="0" algn="l">
              <a:lnSpc>
                <a:spcPct val="100000"/>
              </a:lnSpc>
              <a:spcBef>
                <a:spcPts val="0"/>
              </a:spcBef>
              <a:spcAft>
                <a:spcPts val="0"/>
              </a:spcAft>
              <a:buClr>
                <a:srgbClr val="FFFFFF"/>
              </a:buClr>
              <a:buSzPts val="1100"/>
              <a:buFont typeface="Open Sans"/>
              <a:buNone/>
              <a:defRPr b="1" i="0" sz="1800" u="none" cap="none" strike="noStrike">
                <a:solidFill>
                  <a:srgbClr val="FFFFFF"/>
                </a:solidFill>
                <a:latin typeface="Open Sans"/>
                <a:ea typeface="Open Sans"/>
                <a:cs typeface="Open Sans"/>
                <a:sym typeface="Open Sans"/>
              </a:defRPr>
            </a:lvl2pPr>
            <a:lvl3pPr indent="0" lvl="2" marL="0" marR="0" algn="l">
              <a:spcBef>
                <a:spcPts val="0"/>
              </a:spcBef>
              <a:spcAft>
                <a:spcPts val="0"/>
              </a:spcAft>
              <a:buSzPts val="1100"/>
              <a:buNone/>
              <a:defRPr b="1" i="0" sz="1800" u="none" cap="none" strike="noStrike">
                <a:solidFill>
                  <a:srgbClr val="FFFFFF"/>
                </a:solidFill>
                <a:latin typeface="Open Sans"/>
                <a:ea typeface="Open Sans"/>
                <a:cs typeface="Open Sans"/>
                <a:sym typeface="Open Sans"/>
              </a:defRPr>
            </a:lvl3pPr>
            <a:lvl4pPr indent="0" lvl="3" marL="0" marR="0" algn="l">
              <a:spcBef>
                <a:spcPts val="0"/>
              </a:spcBef>
              <a:spcAft>
                <a:spcPts val="0"/>
              </a:spcAft>
              <a:buSzPts val="1100"/>
              <a:buNone/>
              <a:defRPr b="1" i="0" sz="1800" u="none" cap="none" strike="noStrike">
                <a:solidFill>
                  <a:srgbClr val="FFFFFF"/>
                </a:solidFill>
                <a:latin typeface="Open Sans"/>
                <a:ea typeface="Open Sans"/>
                <a:cs typeface="Open Sans"/>
                <a:sym typeface="Open Sans"/>
              </a:defRPr>
            </a:lvl4pPr>
            <a:lvl5pPr indent="0" lvl="4" marL="0" marR="0" algn="l">
              <a:spcBef>
                <a:spcPts val="0"/>
              </a:spcBef>
              <a:spcAft>
                <a:spcPts val="0"/>
              </a:spcAft>
              <a:buSzPts val="1100"/>
              <a:buNone/>
              <a:defRPr b="1" i="0" sz="1800" u="none" cap="none" strike="noStrike">
                <a:solidFill>
                  <a:srgbClr val="FFFFFF"/>
                </a:solidFill>
                <a:latin typeface="Open Sans"/>
                <a:ea typeface="Open Sans"/>
                <a:cs typeface="Open Sans"/>
                <a:sym typeface="Open Sans"/>
              </a:defRPr>
            </a:lvl5pPr>
            <a:lvl6pPr indent="0" lvl="5" marL="457200" marR="0" algn="l">
              <a:spcBef>
                <a:spcPts val="0"/>
              </a:spcBef>
              <a:spcAft>
                <a:spcPts val="0"/>
              </a:spcAft>
              <a:buSzPts val="1100"/>
              <a:buNone/>
              <a:defRPr b="1" i="0" sz="1800" u="none" cap="none" strike="noStrike">
                <a:solidFill>
                  <a:srgbClr val="FFFFFF"/>
                </a:solidFill>
                <a:latin typeface="Open Sans"/>
                <a:ea typeface="Open Sans"/>
                <a:cs typeface="Open Sans"/>
                <a:sym typeface="Open Sans"/>
              </a:defRPr>
            </a:lvl6pPr>
            <a:lvl7pPr indent="0" lvl="6" marL="914400" marR="0" algn="l">
              <a:spcBef>
                <a:spcPts val="0"/>
              </a:spcBef>
              <a:spcAft>
                <a:spcPts val="0"/>
              </a:spcAft>
              <a:buSzPts val="1100"/>
              <a:buNone/>
              <a:defRPr b="1" i="0" sz="1800" u="none" cap="none" strike="noStrike">
                <a:solidFill>
                  <a:srgbClr val="FFFFFF"/>
                </a:solidFill>
                <a:latin typeface="Open Sans"/>
                <a:ea typeface="Open Sans"/>
                <a:cs typeface="Open Sans"/>
                <a:sym typeface="Open Sans"/>
              </a:defRPr>
            </a:lvl7pPr>
            <a:lvl8pPr indent="0" lvl="7" marL="1371600" marR="0" algn="l">
              <a:spcBef>
                <a:spcPts val="0"/>
              </a:spcBef>
              <a:spcAft>
                <a:spcPts val="0"/>
              </a:spcAft>
              <a:buSzPts val="1100"/>
              <a:buNone/>
              <a:defRPr b="1" i="0" sz="1800" u="none" cap="none" strike="noStrike">
                <a:solidFill>
                  <a:srgbClr val="FFFFFF"/>
                </a:solidFill>
                <a:latin typeface="Open Sans"/>
                <a:ea typeface="Open Sans"/>
                <a:cs typeface="Open Sans"/>
                <a:sym typeface="Open Sans"/>
              </a:defRPr>
            </a:lvl8pPr>
            <a:lvl9pPr indent="0" lvl="8" marL="1828800" marR="0" algn="l">
              <a:spcBef>
                <a:spcPts val="0"/>
              </a:spcBef>
              <a:spcAft>
                <a:spcPts val="0"/>
              </a:spcAft>
              <a:buSzPts val="1100"/>
              <a:buNone/>
              <a:defRPr b="1" i="0" sz="1800" u="none" cap="none" strike="noStrike">
                <a:solidFill>
                  <a:srgbClr val="FFFFFF"/>
                </a:solidFill>
                <a:latin typeface="Open Sans"/>
                <a:ea typeface="Open Sans"/>
                <a:cs typeface="Open Sans"/>
                <a:sym typeface="Open Sans"/>
              </a:defRPr>
            </a:lvl9pPr>
          </a:lstStyle>
          <a:p/>
        </p:txBody>
      </p:sp>
      <p:sp>
        <p:nvSpPr>
          <p:cNvPr id="52" name="Google Shape;52;p11"/>
          <p:cNvSpPr txBox="1"/>
          <p:nvPr>
            <p:ph idx="12" type="sldNum"/>
          </p:nvPr>
        </p:nvSpPr>
        <p:spPr>
          <a:xfrm>
            <a:off x="8600525" y="4924642"/>
            <a:ext cx="471900" cy="171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FFFFFF"/>
              </a:buClr>
              <a:buFont typeface="Open Sans"/>
              <a:buNone/>
              <a:defRPr b="0" i="0" sz="1000" u="none" cap="none" strike="noStrike">
                <a:solidFill>
                  <a:srgbClr val="FFFFFF"/>
                </a:solidFill>
                <a:latin typeface="Open Sans"/>
                <a:ea typeface="Open Sans"/>
                <a:cs typeface="Open Sans"/>
                <a:sym typeface="Open Sans"/>
              </a:defRPr>
            </a:lvl1pPr>
            <a:lvl2pPr indent="0" lvl="1" marL="0" marR="0" algn="r">
              <a:lnSpc>
                <a:spcPct val="100000"/>
              </a:lnSpc>
              <a:spcBef>
                <a:spcPts val="0"/>
              </a:spcBef>
              <a:spcAft>
                <a:spcPts val="0"/>
              </a:spcAft>
              <a:buClr>
                <a:srgbClr val="FFFFFF"/>
              </a:buClr>
              <a:buFont typeface="Open Sans"/>
              <a:buNone/>
              <a:defRPr b="0" i="0" sz="1000" u="none" cap="none" strike="noStrike">
                <a:solidFill>
                  <a:srgbClr val="FFFFFF"/>
                </a:solidFill>
                <a:latin typeface="Open Sans"/>
                <a:ea typeface="Open Sans"/>
                <a:cs typeface="Open Sans"/>
                <a:sym typeface="Open Sans"/>
              </a:defRPr>
            </a:lvl2pPr>
            <a:lvl3pPr indent="0" lvl="2" marL="0" marR="0" algn="r">
              <a:lnSpc>
                <a:spcPct val="100000"/>
              </a:lnSpc>
              <a:spcBef>
                <a:spcPts val="0"/>
              </a:spcBef>
              <a:spcAft>
                <a:spcPts val="0"/>
              </a:spcAft>
              <a:buClr>
                <a:srgbClr val="FFFFFF"/>
              </a:buClr>
              <a:buFont typeface="Open Sans"/>
              <a:buNone/>
              <a:defRPr b="0" i="0" sz="1000" u="none" cap="none" strike="noStrike">
                <a:solidFill>
                  <a:srgbClr val="FFFFFF"/>
                </a:solidFill>
                <a:latin typeface="Open Sans"/>
                <a:ea typeface="Open Sans"/>
                <a:cs typeface="Open Sans"/>
                <a:sym typeface="Open Sans"/>
              </a:defRPr>
            </a:lvl3pPr>
            <a:lvl4pPr indent="0" lvl="3" marL="0" marR="0" algn="r">
              <a:lnSpc>
                <a:spcPct val="100000"/>
              </a:lnSpc>
              <a:spcBef>
                <a:spcPts val="0"/>
              </a:spcBef>
              <a:spcAft>
                <a:spcPts val="0"/>
              </a:spcAft>
              <a:buClr>
                <a:srgbClr val="FFFFFF"/>
              </a:buClr>
              <a:buFont typeface="Open Sans"/>
              <a:buNone/>
              <a:defRPr b="0" i="0" sz="1000" u="none" cap="none" strike="noStrike">
                <a:solidFill>
                  <a:srgbClr val="FFFFFF"/>
                </a:solidFill>
                <a:latin typeface="Open Sans"/>
                <a:ea typeface="Open Sans"/>
                <a:cs typeface="Open Sans"/>
                <a:sym typeface="Open Sans"/>
              </a:defRPr>
            </a:lvl4pPr>
            <a:lvl5pPr indent="0" lvl="4" marL="0" marR="0" algn="r">
              <a:lnSpc>
                <a:spcPct val="100000"/>
              </a:lnSpc>
              <a:spcBef>
                <a:spcPts val="0"/>
              </a:spcBef>
              <a:spcAft>
                <a:spcPts val="0"/>
              </a:spcAft>
              <a:buClr>
                <a:srgbClr val="FFFFFF"/>
              </a:buClr>
              <a:buFont typeface="Open Sans"/>
              <a:buNone/>
              <a:defRPr b="0" i="0" sz="1000" u="none" cap="none" strike="noStrike">
                <a:solidFill>
                  <a:srgbClr val="FFFFFF"/>
                </a:solidFill>
                <a:latin typeface="Open Sans"/>
                <a:ea typeface="Open Sans"/>
                <a:cs typeface="Open Sans"/>
                <a:sym typeface="Open Sans"/>
              </a:defRPr>
            </a:lvl5pPr>
            <a:lvl6pPr indent="0" lvl="5" marL="0" marR="0" algn="r">
              <a:lnSpc>
                <a:spcPct val="100000"/>
              </a:lnSpc>
              <a:spcBef>
                <a:spcPts val="0"/>
              </a:spcBef>
              <a:spcAft>
                <a:spcPts val="0"/>
              </a:spcAft>
              <a:buClr>
                <a:srgbClr val="FFFFFF"/>
              </a:buClr>
              <a:buFont typeface="Open Sans"/>
              <a:buNone/>
              <a:defRPr b="0" i="0" sz="1000" u="none" cap="none" strike="noStrike">
                <a:solidFill>
                  <a:srgbClr val="FFFFFF"/>
                </a:solidFill>
                <a:latin typeface="Open Sans"/>
                <a:ea typeface="Open Sans"/>
                <a:cs typeface="Open Sans"/>
                <a:sym typeface="Open Sans"/>
              </a:defRPr>
            </a:lvl6pPr>
            <a:lvl7pPr indent="0" lvl="6" marL="0" marR="0" algn="r">
              <a:lnSpc>
                <a:spcPct val="100000"/>
              </a:lnSpc>
              <a:spcBef>
                <a:spcPts val="0"/>
              </a:spcBef>
              <a:spcAft>
                <a:spcPts val="0"/>
              </a:spcAft>
              <a:buClr>
                <a:srgbClr val="FFFFFF"/>
              </a:buClr>
              <a:buFont typeface="Open Sans"/>
              <a:buNone/>
              <a:defRPr b="0" i="0" sz="1000" u="none" cap="none" strike="noStrike">
                <a:solidFill>
                  <a:srgbClr val="FFFFFF"/>
                </a:solidFill>
                <a:latin typeface="Open Sans"/>
                <a:ea typeface="Open Sans"/>
                <a:cs typeface="Open Sans"/>
                <a:sym typeface="Open Sans"/>
              </a:defRPr>
            </a:lvl7pPr>
            <a:lvl8pPr indent="0" lvl="7" marL="0" marR="0" algn="r">
              <a:lnSpc>
                <a:spcPct val="100000"/>
              </a:lnSpc>
              <a:spcBef>
                <a:spcPts val="0"/>
              </a:spcBef>
              <a:spcAft>
                <a:spcPts val="0"/>
              </a:spcAft>
              <a:buClr>
                <a:srgbClr val="FFFFFF"/>
              </a:buClr>
              <a:buFont typeface="Open Sans"/>
              <a:buNone/>
              <a:defRPr b="0" i="0" sz="1000" u="none" cap="none" strike="noStrike">
                <a:solidFill>
                  <a:srgbClr val="FFFFFF"/>
                </a:solidFill>
                <a:latin typeface="Open Sans"/>
                <a:ea typeface="Open Sans"/>
                <a:cs typeface="Open Sans"/>
                <a:sym typeface="Open Sans"/>
              </a:defRPr>
            </a:lvl8pPr>
            <a:lvl9pPr indent="0" lvl="8" marL="0" marR="0" algn="r">
              <a:lnSpc>
                <a:spcPct val="100000"/>
              </a:lnSpc>
              <a:spcBef>
                <a:spcPts val="0"/>
              </a:spcBef>
              <a:spcAft>
                <a:spcPts val="0"/>
              </a:spcAft>
              <a:buClr>
                <a:srgbClr val="FFFFFF"/>
              </a:buClr>
              <a:buFont typeface="Open Sans"/>
              <a:buNone/>
              <a:defRPr b="0" i="0" sz="1000" u="none" cap="none" strike="noStrike">
                <a:solidFill>
                  <a:srgbClr val="FFFFF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53" name="Google Shape;53;p11"/>
          <p:cNvSpPr txBox="1"/>
          <p:nvPr>
            <p:ph idx="1" type="body"/>
          </p:nvPr>
        </p:nvSpPr>
        <p:spPr>
          <a:xfrm>
            <a:off x="183800" y="620525"/>
            <a:ext cx="8839200" cy="4304100"/>
          </a:xfrm>
          <a:prstGeom prst="rect">
            <a:avLst/>
          </a:prstGeom>
          <a:noFill/>
          <a:ln cap="flat" cmpd="sng" w="9525">
            <a:solidFill>
              <a:srgbClr val="222222">
                <a:alpha val="0"/>
              </a:srgbClr>
            </a:solidFill>
            <a:prstDash val="solid"/>
            <a:round/>
            <a:headEnd len="sm" w="sm" type="none"/>
            <a:tailEnd len="sm" w="sm" type="none"/>
          </a:ln>
        </p:spPr>
        <p:txBody>
          <a:bodyPr anchorCtr="0" anchor="t" bIns="34275" lIns="68575" spcFirstLastPara="1" rIns="68575" wrap="square" tIns="34275">
            <a:noAutofit/>
          </a:bodyPr>
          <a:lstStyle>
            <a:lvl1pPr indent="-342900" lvl="0" marL="457200" marR="0" algn="l">
              <a:spcBef>
                <a:spcPts val="1400"/>
              </a:spcBef>
              <a:spcAft>
                <a:spcPts val="0"/>
              </a:spcAft>
              <a:buClr>
                <a:srgbClr val="595959"/>
              </a:buClr>
              <a:buSzPts val="1800"/>
              <a:buFont typeface="Arial"/>
              <a:buChar char="●"/>
              <a:defRPr b="0" i="0" sz="1100" u="none" cap="none" strike="noStrike">
                <a:solidFill>
                  <a:srgbClr val="1C4587"/>
                </a:solidFill>
                <a:latin typeface="Arial"/>
                <a:ea typeface="Arial"/>
                <a:cs typeface="Arial"/>
                <a:sym typeface="Arial"/>
              </a:defRPr>
            </a:lvl1pPr>
            <a:lvl2pPr indent="-317500" lvl="1" marL="914400" marR="0" algn="l">
              <a:spcBef>
                <a:spcPts val="400"/>
              </a:spcBef>
              <a:spcAft>
                <a:spcPts val="0"/>
              </a:spcAft>
              <a:buClr>
                <a:srgbClr val="595959"/>
              </a:buClr>
              <a:buSzPts val="1400"/>
              <a:buFont typeface="Arial"/>
              <a:buChar char="○"/>
              <a:defRPr b="0" i="0" sz="1700" u="none" cap="none" strike="noStrike">
                <a:solidFill>
                  <a:srgbClr val="1C4587"/>
                </a:solidFill>
                <a:latin typeface="Arial Narrow"/>
                <a:ea typeface="Arial Narrow"/>
                <a:cs typeface="Arial Narrow"/>
                <a:sym typeface="Arial Narrow"/>
              </a:defRPr>
            </a:lvl2pPr>
            <a:lvl3pPr indent="-317500" lvl="2" marL="1371600" marR="0" algn="l">
              <a:lnSpc>
                <a:spcPct val="100000"/>
              </a:lnSpc>
              <a:spcBef>
                <a:spcPts val="1600"/>
              </a:spcBef>
              <a:spcAft>
                <a:spcPts val="0"/>
              </a:spcAft>
              <a:buClr>
                <a:srgbClr val="595959"/>
              </a:buClr>
              <a:buSzPts val="1400"/>
              <a:buFont typeface="Arial"/>
              <a:buChar char="■"/>
              <a:defRPr b="0" i="0" sz="2400" u="none" cap="none" strike="noStrike">
                <a:solidFill>
                  <a:srgbClr val="1C4587"/>
                </a:solidFill>
                <a:latin typeface="Arial Narrow"/>
                <a:ea typeface="Arial Narrow"/>
                <a:cs typeface="Arial Narrow"/>
                <a:sym typeface="Arial Narrow"/>
              </a:defRPr>
            </a:lvl3pPr>
            <a:lvl4pPr indent="-317500" lvl="3" marL="1828800" marR="0" algn="l">
              <a:lnSpc>
                <a:spcPct val="100000"/>
              </a:lnSpc>
              <a:spcBef>
                <a:spcPts val="400"/>
              </a:spcBef>
              <a:spcAft>
                <a:spcPts val="0"/>
              </a:spcAft>
              <a:buClr>
                <a:srgbClr val="595959"/>
              </a:buClr>
              <a:buSzPts val="1400"/>
              <a:buFont typeface="Arial"/>
              <a:buChar char="●"/>
              <a:defRPr b="0" i="0" sz="2400" u="none" cap="none" strike="noStrike">
                <a:solidFill>
                  <a:srgbClr val="1C4587"/>
                </a:solidFill>
                <a:latin typeface="Arial Narrow"/>
                <a:ea typeface="Arial Narrow"/>
                <a:cs typeface="Arial Narrow"/>
                <a:sym typeface="Arial Narrow"/>
              </a:defRPr>
            </a:lvl4pPr>
            <a:lvl5pPr indent="-317500" lvl="4" marL="2286000" marR="0" algn="l">
              <a:lnSpc>
                <a:spcPct val="100000"/>
              </a:lnSpc>
              <a:spcBef>
                <a:spcPts val="400"/>
              </a:spcBef>
              <a:spcAft>
                <a:spcPts val="0"/>
              </a:spcAft>
              <a:buClr>
                <a:srgbClr val="595959"/>
              </a:buClr>
              <a:buSzPts val="1400"/>
              <a:buFont typeface="Arial"/>
              <a:buChar char="○"/>
              <a:defRPr b="0" i="0" sz="2400" u="none" cap="none" strike="noStrike">
                <a:solidFill>
                  <a:srgbClr val="1C4587"/>
                </a:solidFill>
                <a:latin typeface="Arial Narrow"/>
                <a:ea typeface="Arial Narrow"/>
                <a:cs typeface="Arial Narrow"/>
                <a:sym typeface="Arial Narrow"/>
              </a:defRPr>
            </a:lvl5pPr>
            <a:lvl6pPr indent="-317500" lvl="5" marL="2743200" marR="0" algn="l">
              <a:lnSpc>
                <a:spcPct val="100000"/>
              </a:lnSpc>
              <a:spcBef>
                <a:spcPts val="400"/>
              </a:spcBef>
              <a:spcAft>
                <a:spcPts val="0"/>
              </a:spcAft>
              <a:buClr>
                <a:srgbClr val="595959"/>
              </a:buClr>
              <a:buSzPts val="1400"/>
              <a:buFont typeface="Arial"/>
              <a:buChar char="■"/>
              <a:defRPr b="0" i="0" sz="2400" u="none" cap="none" strike="noStrike">
                <a:solidFill>
                  <a:srgbClr val="1C4587"/>
                </a:solidFill>
                <a:latin typeface="Arial Narrow"/>
                <a:ea typeface="Arial Narrow"/>
                <a:cs typeface="Arial Narrow"/>
                <a:sym typeface="Arial Narrow"/>
              </a:defRPr>
            </a:lvl6pPr>
            <a:lvl7pPr indent="-317500" lvl="6" marL="3200400" marR="0" algn="l">
              <a:lnSpc>
                <a:spcPct val="100000"/>
              </a:lnSpc>
              <a:spcBef>
                <a:spcPts val="400"/>
              </a:spcBef>
              <a:spcAft>
                <a:spcPts val="0"/>
              </a:spcAft>
              <a:buClr>
                <a:srgbClr val="595959"/>
              </a:buClr>
              <a:buSzPts val="1400"/>
              <a:buFont typeface="Arial"/>
              <a:buChar char="●"/>
              <a:defRPr b="0" i="0" sz="2400" u="none" cap="none" strike="noStrike">
                <a:solidFill>
                  <a:srgbClr val="1C4587"/>
                </a:solidFill>
                <a:latin typeface="Arial Narrow"/>
                <a:ea typeface="Arial Narrow"/>
                <a:cs typeface="Arial Narrow"/>
                <a:sym typeface="Arial Narrow"/>
              </a:defRPr>
            </a:lvl7pPr>
            <a:lvl8pPr indent="-317500" lvl="7" marL="3657600" marR="0" algn="l">
              <a:lnSpc>
                <a:spcPct val="100000"/>
              </a:lnSpc>
              <a:spcBef>
                <a:spcPts val="400"/>
              </a:spcBef>
              <a:spcAft>
                <a:spcPts val="0"/>
              </a:spcAft>
              <a:buClr>
                <a:srgbClr val="595959"/>
              </a:buClr>
              <a:buSzPts val="1400"/>
              <a:buFont typeface="Arial"/>
              <a:buChar char="○"/>
              <a:defRPr b="0" i="0" sz="2400" u="none" cap="none" strike="noStrike">
                <a:solidFill>
                  <a:srgbClr val="1C4587"/>
                </a:solidFill>
                <a:latin typeface="Arial Narrow"/>
                <a:ea typeface="Arial Narrow"/>
                <a:cs typeface="Arial Narrow"/>
                <a:sym typeface="Arial Narrow"/>
              </a:defRPr>
            </a:lvl8pPr>
            <a:lvl9pPr indent="-317500" lvl="8" marL="4114800" marR="0" algn="l">
              <a:lnSpc>
                <a:spcPct val="100000"/>
              </a:lnSpc>
              <a:spcBef>
                <a:spcPts val="400"/>
              </a:spcBef>
              <a:spcAft>
                <a:spcPts val="0"/>
              </a:spcAft>
              <a:buClr>
                <a:srgbClr val="595959"/>
              </a:buClr>
              <a:buSzPts val="1400"/>
              <a:buFont typeface="Arial"/>
              <a:buChar char="■"/>
              <a:defRPr b="0" i="0" sz="2400" u="none" cap="none" strike="noStrike">
                <a:solidFill>
                  <a:srgbClr val="1C4587"/>
                </a:solidFill>
                <a:latin typeface="Arial Narrow"/>
                <a:ea typeface="Arial Narrow"/>
                <a:cs typeface="Arial Narrow"/>
                <a:sym typeface="Arial Narrow"/>
              </a:defRPr>
            </a:lvl9pPr>
          </a:lstStyle>
          <a:p/>
        </p:txBody>
      </p:sp>
      <p:sp>
        <p:nvSpPr>
          <p:cNvPr id="54" name="Google Shape;54;p11"/>
          <p:cNvSpPr txBox="1"/>
          <p:nvPr>
            <p:ph idx="11" type="ftr"/>
          </p:nvPr>
        </p:nvSpPr>
        <p:spPr>
          <a:xfrm>
            <a:off x="3657599" y="4913832"/>
            <a:ext cx="4913400" cy="1938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FFFFFF"/>
              </a:buClr>
              <a:buSzPts val="1400"/>
              <a:buFont typeface="Arial"/>
              <a:buNone/>
              <a:defRPr b="0" i="0" sz="1300" u="none" cap="none" strike="noStrike">
                <a:solidFill>
                  <a:srgbClr val="FFFFFF"/>
                </a:solidFill>
                <a:latin typeface="Arial"/>
                <a:ea typeface="Arial"/>
                <a:cs typeface="Arial"/>
                <a:sym typeface="Arial"/>
              </a:defRPr>
            </a:lvl1pPr>
            <a:lvl2pPr indent="0" lvl="1" marL="457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bg>
      <p:bgPr>
        <a:solidFill>
          <a:srgbClr val="FFFFFF"/>
        </a:solidFill>
      </p:bgPr>
    </p:bg>
    <p:spTree>
      <p:nvGrpSpPr>
        <p:cNvPr id="55" name="Shape 55"/>
        <p:cNvGrpSpPr/>
        <p:nvPr/>
      </p:nvGrpSpPr>
      <p:grpSpPr>
        <a:xfrm>
          <a:off x="0" y="0"/>
          <a:ext cx="0" cy="0"/>
          <a:chOff x="0" y="0"/>
          <a:chExt cx="0" cy="0"/>
        </a:xfrm>
      </p:grpSpPr>
      <p:sp>
        <p:nvSpPr>
          <p:cNvPr id="56" name="Google Shape;56;p12"/>
          <p:cNvSpPr/>
          <p:nvPr/>
        </p:nvSpPr>
        <p:spPr>
          <a:xfrm>
            <a:off x="0" y="0"/>
            <a:ext cx="3657600" cy="51435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600">
              <a:solidFill>
                <a:srgbClr val="3D85C6"/>
              </a:solidFill>
              <a:latin typeface="Open Sans"/>
              <a:ea typeface="Open Sans"/>
              <a:cs typeface="Open Sans"/>
              <a:sym typeface="Open Sans"/>
            </a:endParaRPr>
          </a:p>
        </p:txBody>
      </p:sp>
      <p:sp>
        <p:nvSpPr>
          <p:cNvPr id="57" name="Google Shape;57;p12"/>
          <p:cNvSpPr txBox="1"/>
          <p:nvPr>
            <p:ph type="title"/>
          </p:nvPr>
        </p:nvSpPr>
        <p:spPr>
          <a:xfrm>
            <a:off x="342900" y="979961"/>
            <a:ext cx="2971800" cy="1410000"/>
          </a:xfrm>
          <a:prstGeom prst="rect">
            <a:avLst/>
          </a:prstGeom>
          <a:noFill/>
          <a:ln>
            <a:noFill/>
          </a:ln>
        </p:spPr>
        <p:txBody>
          <a:bodyPr anchorCtr="0" anchor="t" bIns="34275" lIns="68575" spcFirstLastPara="1" rIns="68575" wrap="square" tIns="34275">
            <a:noAutofit/>
          </a:bodyPr>
          <a:lstStyle>
            <a:lvl1pPr lvl="0" algn="l">
              <a:spcBef>
                <a:spcPts val="0"/>
              </a:spcBef>
              <a:spcAft>
                <a:spcPts val="0"/>
              </a:spcAft>
              <a:buClr>
                <a:srgbClr val="FFFFFF"/>
              </a:buClr>
              <a:buSzPts val="3600"/>
              <a:buFont typeface="Cambria"/>
              <a:buNone/>
              <a:defRPr sz="3600">
                <a:solidFill>
                  <a:srgbClr val="FFFFFF"/>
                </a:solidFill>
                <a:latin typeface="Cambria"/>
                <a:ea typeface="Cambria"/>
                <a:cs typeface="Cambria"/>
                <a:sym typeface="Cambri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12"/>
          <p:cNvSpPr txBox="1"/>
          <p:nvPr>
            <p:ph idx="1" type="body"/>
          </p:nvPr>
        </p:nvSpPr>
        <p:spPr>
          <a:xfrm>
            <a:off x="3883375" y="979950"/>
            <a:ext cx="4925700" cy="2784600"/>
          </a:xfrm>
          <a:prstGeom prst="rect">
            <a:avLst/>
          </a:prstGeom>
          <a:noFill/>
          <a:ln>
            <a:noFill/>
          </a:ln>
        </p:spPr>
        <p:txBody>
          <a:bodyPr anchorCtr="0" anchor="t" bIns="34275" lIns="68575" spcFirstLastPara="1" rIns="68575" wrap="square" tIns="34275">
            <a:noAutofit/>
          </a:bodyPr>
          <a:lstStyle>
            <a:lvl1pPr indent="-330200" lvl="0" marL="457200">
              <a:spcBef>
                <a:spcPts val="800"/>
              </a:spcBef>
              <a:spcAft>
                <a:spcPts val="0"/>
              </a:spcAft>
              <a:buClr>
                <a:srgbClr val="3D85C6"/>
              </a:buClr>
              <a:buSzPts val="1600"/>
              <a:buChar char="●"/>
              <a:defRPr sz="2000">
                <a:solidFill>
                  <a:srgbClr val="3D85C6"/>
                </a:solidFill>
              </a:defRPr>
            </a:lvl1pPr>
            <a:lvl2pPr indent="-330200" lvl="1" marL="914400">
              <a:spcBef>
                <a:spcPts val="400"/>
              </a:spcBef>
              <a:spcAft>
                <a:spcPts val="0"/>
              </a:spcAft>
              <a:buClr>
                <a:srgbClr val="0B4596"/>
              </a:buClr>
              <a:buSzPts val="1600"/>
              <a:buFont typeface="Open Sans Light"/>
              <a:buChar char="○"/>
              <a:defRPr>
                <a:solidFill>
                  <a:srgbClr val="0B4596"/>
                </a:solidFill>
                <a:latin typeface="Open Sans Light"/>
                <a:ea typeface="Open Sans Light"/>
                <a:cs typeface="Open Sans Light"/>
                <a:sym typeface="Open Sans Light"/>
              </a:defRPr>
            </a:lvl2pPr>
            <a:lvl3pPr indent="-317500" lvl="2" marL="1371600">
              <a:spcBef>
                <a:spcPts val="400"/>
              </a:spcBef>
              <a:spcAft>
                <a:spcPts val="0"/>
              </a:spcAft>
              <a:buClr>
                <a:srgbClr val="3D85C6"/>
              </a:buClr>
              <a:buSzPts val="1400"/>
              <a:buChar char="■"/>
              <a:defRPr>
                <a:solidFill>
                  <a:srgbClr val="3D85C6"/>
                </a:solidFill>
              </a:defRPr>
            </a:lvl3pPr>
            <a:lvl4pPr indent="-304800" lvl="3" marL="1828800">
              <a:spcBef>
                <a:spcPts val="400"/>
              </a:spcBef>
              <a:spcAft>
                <a:spcPts val="0"/>
              </a:spcAft>
              <a:buSzPts val="1200"/>
              <a:buChar char="●"/>
              <a:defRPr>
                <a:solidFill>
                  <a:schemeClr val="dk1"/>
                </a:solidFill>
              </a:defRPr>
            </a:lvl4pPr>
            <a:lvl5pPr indent="-292100" lvl="4" marL="2286000">
              <a:spcBef>
                <a:spcPts val="400"/>
              </a:spcBef>
              <a:spcAft>
                <a:spcPts val="0"/>
              </a:spcAft>
              <a:buSzPts val="1000"/>
              <a:buChar char="○"/>
              <a:defRPr sz="1400">
                <a:solidFill>
                  <a:schemeClr val="dk1"/>
                </a:solidFill>
              </a:defRPr>
            </a:lvl5pPr>
            <a:lvl6pPr indent="-304800" lvl="5" marL="2743200">
              <a:spcBef>
                <a:spcPts val="400"/>
              </a:spcBef>
              <a:spcAft>
                <a:spcPts val="0"/>
              </a:spcAft>
              <a:buSzPts val="1200"/>
              <a:buChar char="■"/>
              <a:defRPr sz="1200">
                <a:solidFill>
                  <a:schemeClr val="dk1"/>
                </a:solidFill>
              </a:defRPr>
            </a:lvl6pPr>
            <a:lvl7pPr indent="-304800" lvl="6" marL="3200400">
              <a:spcBef>
                <a:spcPts val="400"/>
              </a:spcBef>
              <a:spcAft>
                <a:spcPts val="0"/>
              </a:spcAft>
              <a:buSzPts val="1200"/>
              <a:buChar char="●"/>
              <a:defRPr sz="1200">
                <a:solidFill>
                  <a:schemeClr val="dk1"/>
                </a:solidFill>
              </a:defRPr>
            </a:lvl7pPr>
            <a:lvl8pPr indent="-304800" lvl="7" marL="3657600">
              <a:spcBef>
                <a:spcPts val="400"/>
              </a:spcBef>
              <a:spcAft>
                <a:spcPts val="0"/>
              </a:spcAft>
              <a:buSzPts val="1200"/>
              <a:buChar char="○"/>
              <a:defRPr sz="1200">
                <a:solidFill>
                  <a:schemeClr val="dk1"/>
                </a:solidFill>
              </a:defRPr>
            </a:lvl8pPr>
            <a:lvl9pPr indent="-304800" lvl="8" marL="4114800">
              <a:spcBef>
                <a:spcPts val="400"/>
              </a:spcBef>
              <a:spcAft>
                <a:spcPts val="0"/>
              </a:spcAft>
              <a:buSzPts val="1200"/>
              <a:buChar char="■"/>
              <a:defRPr sz="1200">
                <a:solidFill>
                  <a:schemeClr val="dk1"/>
                </a:solidFill>
              </a:defRPr>
            </a:lvl9pPr>
          </a:lstStyle>
          <a:p/>
        </p:txBody>
      </p:sp>
      <p:sp>
        <p:nvSpPr>
          <p:cNvPr id="59" name="Google Shape;59;p1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sz="1300">
                <a:solidFill>
                  <a:srgbClr val="3D85C6"/>
                </a:solidFill>
              </a:defRPr>
            </a:lvl1pPr>
            <a:lvl2pPr lvl="1">
              <a:buNone/>
              <a:defRPr sz="1300">
                <a:solidFill>
                  <a:srgbClr val="3D85C6"/>
                </a:solidFill>
              </a:defRPr>
            </a:lvl2pPr>
            <a:lvl3pPr lvl="2">
              <a:buNone/>
              <a:defRPr sz="1300">
                <a:solidFill>
                  <a:srgbClr val="3D85C6"/>
                </a:solidFill>
              </a:defRPr>
            </a:lvl3pPr>
            <a:lvl4pPr lvl="3">
              <a:buNone/>
              <a:defRPr sz="1300">
                <a:solidFill>
                  <a:srgbClr val="3D85C6"/>
                </a:solidFill>
              </a:defRPr>
            </a:lvl4pPr>
            <a:lvl5pPr lvl="4">
              <a:buNone/>
              <a:defRPr sz="1300">
                <a:solidFill>
                  <a:srgbClr val="3D85C6"/>
                </a:solidFill>
              </a:defRPr>
            </a:lvl5pPr>
            <a:lvl6pPr lvl="5">
              <a:buNone/>
              <a:defRPr sz="1300">
                <a:solidFill>
                  <a:srgbClr val="3D85C6"/>
                </a:solidFill>
              </a:defRPr>
            </a:lvl6pPr>
            <a:lvl7pPr lvl="6">
              <a:buNone/>
              <a:defRPr sz="1300">
                <a:solidFill>
                  <a:srgbClr val="3D85C6"/>
                </a:solidFill>
              </a:defRPr>
            </a:lvl7pPr>
            <a:lvl8pPr lvl="7">
              <a:buNone/>
              <a:defRPr sz="1300">
                <a:solidFill>
                  <a:srgbClr val="3D85C6"/>
                </a:solidFill>
              </a:defRPr>
            </a:lvl8pPr>
            <a:lvl9pPr lvl="8">
              <a:buNone/>
              <a:defRPr sz="1300">
                <a:solidFill>
                  <a:srgbClr val="3D85C6"/>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60" name="Shape 60"/>
        <p:cNvGrpSpPr/>
        <p:nvPr/>
      </p:nvGrpSpPr>
      <p:grpSpPr>
        <a:xfrm>
          <a:off x="0" y="0"/>
          <a:ext cx="0" cy="0"/>
          <a:chOff x="0" y="0"/>
          <a:chExt cx="0" cy="0"/>
        </a:xfrm>
      </p:grpSpPr>
      <p:sp>
        <p:nvSpPr>
          <p:cNvPr id="61" name="Google Shape;61;p13"/>
          <p:cNvSpPr txBox="1"/>
          <p:nvPr>
            <p:ph idx="1" type="body"/>
          </p:nvPr>
        </p:nvSpPr>
        <p:spPr>
          <a:xfrm>
            <a:off x="752888" y="914400"/>
            <a:ext cx="7933800" cy="37149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400"/>
              </a:spcBef>
              <a:spcAft>
                <a:spcPts val="0"/>
              </a:spcAft>
              <a:buClr>
                <a:schemeClr val="dk1"/>
              </a:buClr>
              <a:buSzPts val="1800"/>
              <a:buChar char="•"/>
              <a:defRPr/>
            </a:lvl1pPr>
            <a:lvl2pPr indent="-342900" lvl="1" marL="914400" algn="l">
              <a:lnSpc>
                <a:spcPct val="100000"/>
              </a:lnSpc>
              <a:spcBef>
                <a:spcPts val="400"/>
              </a:spcBef>
              <a:spcAft>
                <a:spcPts val="0"/>
              </a:spcAft>
              <a:buClr>
                <a:srgbClr val="07336F"/>
              </a:buClr>
              <a:buSzPts val="1800"/>
              <a:buChar char="•"/>
              <a:defRPr/>
            </a:lvl2pPr>
            <a:lvl3pPr indent="-342900" lvl="2" marL="1371600" algn="l">
              <a:lnSpc>
                <a:spcPct val="100000"/>
              </a:lnSpc>
              <a:spcBef>
                <a:spcPts val="400"/>
              </a:spcBef>
              <a:spcAft>
                <a:spcPts val="0"/>
              </a:spcAft>
              <a:buClr>
                <a:srgbClr val="07336F"/>
              </a:buClr>
              <a:buSzPts val="1800"/>
              <a:buChar char="•"/>
              <a:defRPr/>
            </a:lvl3pPr>
            <a:lvl4pPr indent="-342900" lvl="3" marL="1828800" algn="l">
              <a:lnSpc>
                <a:spcPct val="100000"/>
              </a:lnSpc>
              <a:spcBef>
                <a:spcPts val="400"/>
              </a:spcBef>
              <a:spcAft>
                <a:spcPts val="0"/>
              </a:spcAft>
              <a:buClr>
                <a:srgbClr val="07336F"/>
              </a:buClr>
              <a:buSzPts val="1800"/>
              <a:buChar char="•"/>
              <a:defRPr/>
            </a:lvl4pPr>
            <a:lvl5pPr indent="-342900" lvl="4" marL="2286000" algn="l">
              <a:lnSpc>
                <a:spcPct val="100000"/>
              </a:lnSpc>
              <a:spcBef>
                <a:spcPts val="400"/>
              </a:spcBef>
              <a:spcAft>
                <a:spcPts val="0"/>
              </a:spcAft>
              <a:buClr>
                <a:srgbClr val="07336F"/>
              </a:buClr>
              <a:buSzPts val="1800"/>
              <a:buChar char="•"/>
              <a:defRPr/>
            </a:lvl5pPr>
            <a:lvl6pPr indent="-342900" lvl="5" marL="2743200" algn="l">
              <a:lnSpc>
                <a:spcPct val="100000"/>
              </a:lnSpc>
              <a:spcBef>
                <a:spcPts val="400"/>
              </a:spcBef>
              <a:spcAft>
                <a:spcPts val="0"/>
              </a:spcAft>
              <a:buClr>
                <a:srgbClr val="07336F"/>
              </a:buClr>
              <a:buSzPts val="1800"/>
              <a:buChar char="•"/>
              <a:defRPr/>
            </a:lvl6pPr>
            <a:lvl7pPr indent="-342900" lvl="6" marL="3200400" algn="l">
              <a:lnSpc>
                <a:spcPct val="100000"/>
              </a:lnSpc>
              <a:spcBef>
                <a:spcPts val="400"/>
              </a:spcBef>
              <a:spcAft>
                <a:spcPts val="0"/>
              </a:spcAft>
              <a:buClr>
                <a:schemeClr val="dk1"/>
              </a:buClr>
              <a:buSzPts val="1800"/>
              <a:buChar char="•"/>
              <a:defRPr/>
            </a:lvl7pPr>
            <a:lvl8pPr indent="-342900" lvl="7" marL="3657600" algn="l">
              <a:lnSpc>
                <a:spcPct val="100000"/>
              </a:lnSpc>
              <a:spcBef>
                <a:spcPts val="400"/>
              </a:spcBef>
              <a:spcAft>
                <a:spcPts val="0"/>
              </a:spcAft>
              <a:buClr>
                <a:schemeClr val="dk1"/>
              </a:buClr>
              <a:buSzPts val="1800"/>
              <a:buChar char="•"/>
              <a:defRPr/>
            </a:lvl8pPr>
            <a:lvl9pPr indent="-342900" lvl="8" marL="4114800" algn="l">
              <a:lnSpc>
                <a:spcPct val="100000"/>
              </a:lnSpc>
              <a:spcBef>
                <a:spcPts val="400"/>
              </a:spcBef>
              <a:spcAft>
                <a:spcPts val="0"/>
              </a:spcAft>
              <a:buClr>
                <a:schemeClr val="dk1"/>
              </a:buClr>
              <a:buSzPts val="1800"/>
              <a:buChar char="•"/>
              <a:defRPr/>
            </a:lvl9pPr>
          </a:lstStyle>
          <a:p/>
        </p:txBody>
      </p:sp>
      <p:sp>
        <p:nvSpPr>
          <p:cNvPr id="62" name="Google Shape;62;p13"/>
          <p:cNvSpPr txBox="1"/>
          <p:nvPr>
            <p:ph type="title"/>
          </p:nvPr>
        </p:nvSpPr>
        <p:spPr>
          <a:xfrm>
            <a:off x="871797" y="200028"/>
            <a:ext cx="7400400" cy="594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0099D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3"/>
          <p:cNvSpPr txBox="1"/>
          <p:nvPr>
            <p:ph idx="10" type="dt"/>
          </p:nvPr>
        </p:nvSpPr>
        <p:spPr>
          <a:xfrm>
            <a:off x="685800" y="4800600"/>
            <a:ext cx="1905000" cy="2286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4" name="Google Shape;64;p13"/>
          <p:cNvSpPr txBox="1"/>
          <p:nvPr>
            <p:ph idx="11" type="ftr"/>
          </p:nvPr>
        </p:nvSpPr>
        <p:spPr>
          <a:xfrm>
            <a:off x="3124200" y="4800600"/>
            <a:ext cx="2895600" cy="2286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5" name="Google Shape;65;p13"/>
          <p:cNvSpPr txBox="1"/>
          <p:nvPr>
            <p:ph idx="12" type="sldNum"/>
          </p:nvPr>
        </p:nvSpPr>
        <p:spPr>
          <a:xfrm>
            <a:off x="7315200" y="4686300"/>
            <a:ext cx="1371600" cy="3429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14"/>
          <p:cNvSpPr txBox="1"/>
          <p:nvPr>
            <p:ph idx="1" type="subTitle"/>
          </p:nvPr>
        </p:nvSpPr>
        <p:spPr>
          <a:xfrm>
            <a:off x="1143000" y="3082528"/>
            <a:ext cx="6858000" cy="1241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68" name="Google Shape;68;p14"/>
          <p:cNvPicPr preferRelativeResize="0"/>
          <p:nvPr/>
        </p:nvPicPr>
        <p:blipFill rotWithShape="1">
          <a:blip r:embed="rId2">
            <a:alphaModFix/>
          </a:blip>
          <a:srcRect b="0" l="0" r="0" t="23088"/>
          <a:stretch/>
        </p:blipFill>
        <p:spPr>
          <a:xfrm>
            <a:off x="0" y="-8175"/>
            <a:ext cx="9143999" cy="1161900"/>
          </a:xfrm>
          <a:prstGeom prst="rect">
            <a:avLst/>
          </a:prstGeom>
          <a:noFill/>
          <a:ln>
            <a:noFill/>
          </a:ln>
        </p:spPr>
      </p:pic>
      <p:sp>
        <p:nvSpPr>
          <p:cNvPr id="69" name="Google Shape;69;p14"/>
          <p:cNvSpPr/>
          <p:nvPr/>
        </p:nvSpPr>
        <p:spPr>
          <a:xfrm>
            <a:off x="139175" y="84375"/>
            <a:ext cx="859500" cy="8595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4"/>
          <p:cNvSpPr/>
          <p:nvPr/>
        </p:nvSpPr>
        <p:spPr>
          <a:xfrm>
            <a:off x="0" y="1112831"/>
            <a:ext cx="9144000" cy="1416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1" name="Google Shape;71;p14"/>
          <p:cNvSpPr txBox="1"/>
          <p:nvPr>
            <p:ph type="ctrTitle"/>
          </p:nvPr>
        </p:nvSpPr>
        <p:spPr>
          <a:xfrm>
            <a:off x="1143000" y="1222774"/>
            <a:ext cx="6858000" cy="1241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4800"/>
              <a:buFont typeface="Calibri"/>
              <a:buNone/>
              <a:defRPr sz="48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8" name="Shape 78"/>
        <p:cNvGrpSpPr/>
        <p:nvPr/>
      </p:nvGrpSpPr>
      <p:grpSpPr>
        <a:xfrm>
          <a:off x="0" y="0"/>
          <a:ext cx="0" cy="0"/>
          <a:chOff x="0" y="0"/>
          <a:chExt cx="0" cy="0"/>
        </a:xfrm>
      </p:grpSpPr>
      <p:pic>
        <p:nvPicPr>
          <p:cNvPr id="79" name="Google Shape;79;p16"/>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80" name="Google Shape;80;p16"/>
          <p:cNvPicPr preferRelativeResize="0"/>
          <p:nvPr/>
        </p:nvPicPr>
        <p:blipFill rotWithShape="1">
          <a:blip r:embed="rId3">
            <a:alphaModFix/>
          </a:blip>
          <a:srcRect b="-110"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81" name="Google Shape;81;p16"/>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82" name="Google Shape;82;p16"/>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3" name="Google Shape;83;p16"/>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84" name="Google Shape;84;p16"/>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85" name="Google Shape;85;p16"/>
          <p:cNvPicPr preferRelativeResize="0"/>
          <p:nvPr/>
        </p:nvPicPr>
        <p:blipFill rotWithShape="1">
          <a:blip r:embed="rId6">
            <a:alphaModFix amt="34000"/>
          </a:blip>
          <a:srcRect b="-8775" l="32581" r="8553" t="2403"/>
          <a:stretch/>
        </p:blipFill>
        <p:spPr>
          <a:xfrm rot="5400000">
            <a:off x="4300773" y="-762121"/>
            <a:ext cx="4091400" cy="5610600"/>
          </a:xfrm>
          <a:prstGeom prst="rtTriangle">
            <a:avLst/>
          </a:prstGeom>
          <a:noFill/>
          <a:ln>
            <a:noFill/>
          </a:ln>
        </p:spPr>
      </p:pic>
      <p:pic>
        <p:nvPicPr>
          <p:cNvPr id="86" name="Google Shape;86;p16"/>
          <p:cNvPicPr preferRelativeResize="0"/>
          <p:nvPr/>
        </p:nvPicPr>
        <p:blipFill rotWithShape="1">
          <a:blip r:embed="rId6">
            <a:alphaModFix amt="34000"/>
          </a:blip>
          <a:srcRect b="676" l="54016" r="11354" t="36080"/>
          <a:stretch/>
        </p:blipFill>
        <p:spPr>
          <a:xfrm rot="-5400000">
            <a:off x="4344520" y="3615007"/>
            <a:ext cx="1289700" cy="1775100"/>
          </a:xfrm>
          <a:prstGeom prst="rtTriangle">
            <a:avLst/>
          </a:prstGeom>
          <a:noFill/>
          <a:ln>
            <a:noFill/>
          </a:ln>
        </p:spPr>
      </p:pic>
      <p:sp>
        <p:nvSpPr>
          <p:cNvPr id="87" name="Google Shape;87;p16"/>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lt1"/>
              </a:buClr>
              <a:buSzPts val="6000"/>
              <a:buFont typeface="Montserrat Medium"/>
              <a:buNone/>
              <a:defRPr i="0" sz="6000" u="none" cap="none" strike="noStrik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8" name="Shape 88"/>
        <p:cNvGrpSpPr/>
        <p:nvPr/>
      </p:nvGrpSpPr>
      <p:grpSpPr>
        <a:xfrm>
          <a:off x="0" y="0"/>
          <a:ext cx="0" cy="0"/>
          <a:chOff x="0" y="0"/>
          <a:chExt cx="0" cy="0"/>
        </a:xfrm>
      </p:grpSpPr>
      <p:sp>
        <p:nvSpPr>
          <p:cNvPr id="89" name="Google Shape;89;p17"/>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pic>
        <p:nvPicPr>
          <p:cNvPr id="90" name="Google Shape;90;p17"/>
          <p:cNvPicPr preferRelativeResize="0"/>
          <p:nvPr/>
        </p:nvPicPr>
        <p:blipFill rotWithShape="1">
          <a:blip r:embed="rId2">
            <a:alphaModFix amt="34000"/>
          </a:blip>
          <a:srcRect b="35419" l="51341" r="-2842" t="39268"/>
          <a:stretch/>
        </p:blipFill>
        <p:spPr>
          <a:xfrm flipH="1">
            <a:off x="6978317" y="0"/>
            <a:ext cx="2165683" cy="778120"/>
          </a:xfrm>
          <a:prstGeom prst="rect">
            <a:avLst/>
          </a:prstGeom>
          <a:noFill/>
          <a:ln>
            <a:noFill/>
          </a:ln>
        </p:spPr>
      </p:pic>
      <p:pic>
        <p:nvPicPr>
          <p:cNvPr id="91" name="Google Shape;91;p17"/>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2" name="Google Shape;92;p17"/>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
        <p:nvSpPr>
          <p:cNvPr id="93" name="Google Shape;93;p17"/>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
        <p:nvSpPr>
          <p:cNvPr id="94" name="Google Shape;94;p17"/>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95" name="Google Shape;95;p17"/>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algn="l">
              <a:lnSpc>
                <a:spcPct val="150000"/>
              </a:lnSpc>
              <a:spcBef>
                <a:spcPts val="800"/>
              </a:spcBef>
              <a:spcAft>
                <a:spcPts val="0"/>
              </a:spcAft>
              <a:buClr>
                <a:schemeClr val="dk1"/>
              </a:buClr>
              <a:buSzPts val="2100"/>
              <a:buFont typeface="Montserrat"/>
              <a:buChar char="❖"/>
              <a:defRPr i="0" sz="2100" u="none" cap="none" strike="noStrike">
                <a:solidFill>
                  <a:schemeClr val="dk1"/>
                </a:solidFill>
                <a:latin typeface="Montserrat"/>
                <a:ea typeface="Montserrat"/>
                <a:cs typeface="Montserrat"/>
                <a:sym typeface="Montserrat"/>
              </a:defRPr>
            </a:lvl1pPr>
            <a:lvl2pPr indent="-342900" lvl="1" marL="914400" marR="0" algn="l">
              <a:lnSpc>
                <a:spcPct val="150000"/>
              </a:lnSpc>
              <a:spcBef>
                <a:spcPts val="4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2pPr>
            <a:lvl3pPr indent="-323850" lvl="2" marL="1371600" marR="0" algn="l">
              <a:lnSpc>
                <a:spcPct val="150000"/>
              </a:lnSpc>
              <a:spcBef>
                <a:spcPts val="400"/>
              </a:spcBef>
              <a:spcAft>
                <a:spcPts val="0"/>
              </a:spcAft>
              <a:buClr>
                <a:schemeClr val="dk1"/>
              </a:buClr>
              <a:buSzPts val="1500"/>
              <a:buFont typeface="Montserrat"/>
              <a:buChar char="o"/>
              <a:defRPr i="0" sz="1500" u="none" cap="none" strike="noStrike">
                <a:solidFill>
                  <a:schemeClr val="dk1"/>
                </a:solidFill>
                <a:latin typeface="Montserrat"/>
                <a:ea typeface="Montserrat"/>
                <a:cs typeface="Montserrat"/>
                <a:sym typeface="Montserrat"/>
              </a:defRPr>
            </a:lvl3pPr>
            <a:lvl4pPr indent="-317500" lvl="3" marL="1828800" marR="0" algn="l">
              <a:lnSpc>
                <a:spcPct val="15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4pPr>
            <a:lvl5pPr indent="-317500" lvl="4" marL="2286000" marR="0" algn="l">
              <a:lnSpc>
                <a:spcPct val="15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5pPr>
            <a:lvl6pPr indent="-323850" lvl="5" marL="2743200" marR="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6pPr>
            <a:lvl7pPr indent="-323850" lvl="6" marL="3200400" marR="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7pPr>
            <a:lvl8pPr indent="-323850" lvl="7" marL="3657600" marR="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8pPr>
            <a:lvl9pPr indent="-323850" lvl="8" marL="4114800" marR="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9pPr>
          </a:lstStyle>
          <a:p/>
        </p:txBody>
      </p:sp>
      <p:sp>
        <p:nvSpPr>
          <p:cNvPr id="96" name="Google Shape;96;p17"/>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lt1"/>
              </a:buClr>
              <a:buSzPts val="3300"/>
              <a:buFont typeface="Montserrat Medium"/>
              <a:buNone/>
              <a:defRPr i="0" sz="3300" u="none" cap="none" strike="noStrik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97" name="Google Shape;97;p17"/>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100">
                <a:solidFill>
                  <a:schemeClr val="dk2"/>
                </a:solidFill>
                <a:latin typeface="Montserrat"/>
                <a:ea typeface="Montserrat"/>
                <a:cs typeface="Montserrat"/>
                <a:sym typeface="Montserrat"/>
              </a:rPr>
              <a:t>WGISS-58, 16-17 October 2024</a:t>
            </a:r>
            <a:endParaRPr b="1" sz="1100">
              <a:solidFill>
                <a:schemeClr val="dk2"/>
              </a:solidFill>
              <a:latin typeface="Montserrat"/>
              <a:ea typeface="Montserrat"/>
              <a:cs typeface="Montserrat"/>
              <a:sym typeface="Montserra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8" name="Shape 98"/>
        <p:cNvGrpSpPr/>
        <p:nvPr/>
      </p:nvGrpSpPr>
      <p:grpSpPr>
        <a:xfrm>
          <a:off x="0" y="0"/>
          <a:ext cx="0" cy="0"/>
          <a:chOff x="0" y="0"/>
          <a:chExt cx="0" cy="0"/>
        </a:xfrm>
      </p:grpSpPr>
      <p:sp>
        <p:nvSpPr>
          <p:cNvPr id="99" name="Google Shape;99;p18"/>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pic>
        <p:nvPicPr>
          <p:cNvPr id="100" name="Google Shape;100;p18"/>
          <p:cNvPicPr preferRelativeResize="0"/>
          <p:nvPr/>
        </p:nvPicPr>
        <p:blipFill rotWithShape="1">
          <a:blip r:embed="rId2">
            <a:alphaModFix amt="34000"/>
          </a:blip>
          <a:srcRect b="35419" l="51341" r="-2842" t="39268"/>
          <a:stretch/>
        </p:blipFill>
        <p:spPr>
          <a:xfrm flipH="1">
            <a:off x="6978317" y="0"/>
            <a:ext cx="2165683" cy="778120"/>
          </a:xfrm>
          <a:prstGeom prst="rect">
            <a:avLst/>
          </a:prstGeom>
          <a:noFill/>
          <a:ln>
            <a:noFill/>
          </a:ln>
        </p:spPr>
      </p:pic>
      <p:pic>
        <p:nvPicPr>
          <p:cNvPr id="101" name="Google Shape;101;p18"/>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102" name="Google Shape;102;p18"/>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103" name="Google Shape;103;p18"/>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104" name="Google Shape;104;p18"/>
          <p:cNvSpPr txBox="1"/>
          <p:nvPr>
            <p:ph idx="1" type="body"/>
          </p:nvPr>
        </p:nvSpPr>
        <p:spPr>
          <a:xfrm>
            <a:off x="289974"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algn="l">
              <a:lnSpc>
                <a:spcPct val="150000"/>
              </a:lnSpc>
              <a:spcBef>
                <a:spcPts val="800"/>
              </a:spcBef>
              <a:spcAft>
                <a:spcPts val="0"/>
              </a:spcAft>
              <a:buClr>
                <a:schemeClr val="dk1"/>
              </a:buClr>
              <a:buSzPts val="2100"/>
              <a:buFont typeface="Montserrat"/>
              <a:buChar char="❖"/>
              <a:defRPr i="0" sz="2100" u="none" cap="none" strike="noStrike">
                <a:solidFill>
                  <a:schemeClr val="dk1"/>
                </a:solidFill>
                <a:latin typeface="Montserrat"/>
                <a:ea typeface="Montserrat"/>
                <a:cs typeface="Montserrat"/>
                <a:sym typeface="Montserrat"/>
              </a:defRPr>
            </a:lvl1pPr>
            <a:lvl2pPr indent="-342900" lvl="1" marL="914400" marR="0" algn="l">
              <a:lnSpc>
                <a:spcPct val="150000"/>
              </a:lnSpc>
              <a:spcBef>
                <a:spcPts val="4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2pPr>
            <a:lvl3pPr indent="-323850" lvl="2" marL="1371600" marR="0" algn="l">
              <a:lnSpc>
                <a:spcPct val="150000"/>
              </a:lnSpc>
              <a:spcBef>
                <a:spcPts val="400"/>
              </a:spcBef>
              <a:spcAft>
                <a:spcPts val="0"/>
              </a:spcAft>
              <a:buClr>
                <a:schemeClr val="dk1"/>
              </a:buClr>
              <a:buSzPts val="1500"/>
              <a:buFont typeface="Montserrat"/>
              <a:buChar char="o"/>
              <a:defRPr i="0" sz="1500" u="none" cap="none" strike="noStrike">
                <a:solidFill>
                  <a:schemeClr val="dk1"/>
                </a:solidFill>
                <a:latin typeface="Montserrat"/>
                <a:ea typeface="Montserrat"/>
                <a:cs typeface="Montserrat"/>
                <a:sym typeface="Montserrat"/>
              </a:defRPr>
            </a:lvl3pPr>
            <a:lvl4pPr indent="-317500" lvl="3" marL="1828800" marR="0" algn="l">
              <a:lnSpc>
                <a:spcPct val="15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4pPr>
            <a:lvl5pPr indent="-317500" lvl="4" marL="2286000" marR="0" algn="l">
              <a:lnSpc>
                <a:spcPct val="15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5pPr>
            <a:lvl6pPr indent="-323850" lvl="5" marL="2743200" marR="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6pPr>
            <a:lvl7pPr indent="-323850" lvl="6" marL="3200400" marR="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7pPr>
            <a:lvl8pPr indent="-323850" lvl="7" marL="3657600" marR="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8pPr>
            <a:lvl9pPr indent="-323850" lvl="8" marL="4114800" marR="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9pPr>
          </a:lstStyle>
          <a:p/>
        </p:txBody>
      </p:sp>
      <p:sp>
        <p:nvSpPr>
          <p:cNvPr id="105" name="Google Shape;105;p18"/>
          <p:cNvSpPr txBox="1"/>
          <p:nvPr>
            <p:ph idx="2" type="body"/>
          </p:nvPr>
        </p:nvSpPr>
        <p:spPr>
          <a:xfrm>
            <a:off x="4722271"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algn="l">
              <a:lnSpc>
                <a:spcPct val="150000"/>
              </a:lnSpc>
              <a:spcBef>
                <a:spcPts val="800"/>
              </a:spcBef>
              <a:spcAft>
                <a:spcPts val="0"/>
              </a:spcAft>
              <a:buClr>
                <a:schemeClr val="dk1"/>
              </a:buClr>
              <a:buSzPts val="2100"/>
              <a:buFont typeface="Montserrat"/>
              <a:buChar char="❖"/>
              <a:defRPr i="0" sz="2100" u="none" cap="none" strike="noStrike">
                <a:solidFill>
                  <a:schemeClr val="dk1"/>
                </a:solidFill>
                <a:latin typeface="Montserrat"/>
                <a:ea typeface="Montserrat"/>
                <a:cs typeface="Montserrat"/>
                <a:sym typeface="Montserrat"/>
              </a:defRPr>
            </a:lvl1pPr>
            <a:lvl2pPr indent="-342900" lvl="1" marL="914400" marR="0" algn="l">
              <a:lnSpc>
                <a:spcPct val="150000"/>
              </a:lnSpc>
              <a:spcBef>
                <a:spcPts val="4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2pPr>
            <a:lvl3pPr indent="-323850" lvl="2" marL="1371600" marR="0" algn="l">
              <a:lnSpc>
                <a:spcPct val="150000"/>
              </a:lnSpc>
              <a:spcBef>
                <a:spcPts val="400"/>
              </a:spcBef>
              <a:spcAft>
                <a:spcPts val="0"/>
              </a:spcAft>
              <a:buClr>
                <a:schemeClr val="dk1"/>
              </a:buClr>
              <a:buSzPts val="1500"/>
              <a:buFont typeface="Montserrat"/>
              <a:buChar char="o"/>
              <a:defRPr i="0" sz="1500" u="none" cap="none" strike="noStrike">
                <a:solidFill>
                  <a:schemeClr val="dk1"/>
                </a:solidFill>
                <a:latin typeface="Montserrat"/>
                <a:ea typeface="Montserrat"/>
                <a:cs typeface="Montserrat"/>
                <a:sym typeface="Montserrat"/>
              </a:defRPr>
            </a:lvl3pPr>
            <a:lvl4pPr indent="-317500" lvl="3" marL="1828800" marR="0" algn="l">
              <a:lnSpc>
                <a:spcPct val="15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4pPr>
            <a:lvl5pPr indent="-317500" lvl="4" marL="2286000" marR="0" algn="l">
              <a:lnSpc>
                <a:spcPct val="150000"/>
              </a:lnSpc>
              <a:spcBef>
                <a:spcPts val="400"/>
              </a:spcBef>
              <a:spcAft>
                <a:spcPts val="0"/>
              </a:spcAft>
              <a:buClr>
                <a:schemeClr val="dk1"/>
              </a:buClr>
              <a:buSzPts val="1400"/>
              <a:buFont typeface="Montserrat"/>
              <a:buChar char="•"/>
              <a:defRPr i="0" sz="1400" u="none" cap="none" strike="noStrike">
                <a:solidFill>
                  <a:schemeClr val="dk1"/>
                </a:solidFill>
                <a:latin typeface="Montserrat"/>
                <a:ea typeface="Montserrat"/>
                <a:cs typeface="Montserrat"/>
                <a:sym typeface="Montserrat"/>
              </a:defRPr>
            </a:lvl5pPr>
            <a:lvl6pPr indent="-323850" lvl="5" marL="2743200" marR="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6pPr>
            <a:lvl7pPr indent="-323850" lvl="6" marL="3200400" marR="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7pPr>
            <a:lvl8pPr indent="-323850" lvl="7" marL="3657600" marR="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8pPr>
            <a:lvl9pPr indent="-323850" lvl="8" marL="4114800" marR="0" algn="l">
              <a:lnSpc>
                <a:spcPct val="150000"/>
              </a:lnSpc>
              <a:spcBef>
                <a:spcPts val="400"/>
              </a:spcBef>
              <a:spcAft>
                <a:spcPts val="0"/>
              </a:spcAft>
              <a:buClr>
                <a:schemeClr val="dk1"/>
              </a:buClr>
              <a:buSzPts val="1500"/>
              <a:buFont typeface="Montserrat"/>
              <a:buChar char="•"/>
              <a:defRPr i="0" sz="1500" u="none" cap="none" strike="noStrike">
                <a:solidFill>
                  <a:schemeClr val="dk1"/>
                </a:solidFill>
                <a:latin typeface="Montserrat"/>
                <a:ea typeface="Montserrat"/>
                <a:cs typeface="Montserrat"/>
                <a:sym typeface="Montserrat"/>
              </a:defRPr>
            </a:lvl9pPr>
          </a:lstStyle>
          <a:p/>
        </p:txBody>
      </p:sp>
      <p:sp>
        <p:nvSpPr>
          <p:cNvPr id="106" name="Google Shape;106;p18"/>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lt1"/>
              </a:buClr>
              <a:buSzPts val="3300"/>
              <a:buFont typeface="Montserrat Medium"/>
              <a:buNone/>
              <a:defRPr i="0" sz="3300" u="none" cap="none" strike="noStrik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07" name="Google Shape;107;p18"/>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108" name="Google Shape;108;p18"/>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100">
                <a:solidFill>
                  <a:schemeClr val="dk2"/>
                </a:solidFill>
                <a:latin typeface="Montserrat"/>
                <a:ea typeface="Montserrat"/>
                <a:cs typeface="Montserrat"/>
                <a:sym typeface="Montserrat"/>
              </a:rPr>
              <a:t>WGISS-58, 16-17 October 2024</a:t>
            </a:r>
            <a:endParaRPr b="1" sz="1100">
              <a:solidFill>
                <a:schemeClr val="dk2"/>
              </a:solidFill>
              <a:latin typeface="Montserrat"/>
              <a:ea typeface="Montserrat"/>
              <a:cs typeface="Montserrat"/>
              <a:sym typeface="Montserra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09" name="Shape 109"/>
        <p:cNvGrpSpPr/>
        <p:nvPr/>
      </p:nvGrpSpPr>
      <p:grpSpPr>
        <a:xfrm>
          <a:off x="0" y="0"/>
          <a:ext cx="0" cy="0"/>
          <a:chOff x="0" y="0"/>
          <a:chExt cx="0" cy="0"/>
        </a:xfrm>
      </p:grpSpPr>
      <p:sp>
        <p:nvSpPr>
          <p:cNvPr id="110" name="Google Shape;110;p19"/>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pic>
        <p:nvPicPr>
          <p:cNvPr id="111" name="Google Shape;111;p19"/>
          <p:cNvPicPr preferRelativeResize="0"/>
          <p:nvPr/>
        </p:nvPicPr>
        <p:blipFill rotWithShape="1">
          <a:blip r:embed="rId2">
            <a:alphaModFix amt="34000"/>
          </a:blip>
          <a:srcRect b="35419" l="51341" r="-2842" t="39268"/>
          <a:stretch/>
        </p:blipFill>
        <p:spPr>
          <a:xfrm flipH="1">
            <a:off x="6978317" y="0"/>
            <a:ext cx="2165683" cy="778120"/>
          </a:xfrm>
          <a:prstGeom prst="rect">
            <a:avLst/>
          </a:prstGeom>
          <a:noFill/>
          <a:ln>
            <a:noFill/>
          </a:ln>
        </p:spPr>
      </p:pic>
      <p:pic>
        <p:nvPicPr>
          <p:cNvPr id="112" name="Google Shape;112;p19"/>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113" name="Google Shape;113;p19"/>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114" name="Google Shape;114;p19"/>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2"/>
              </a:solidFill>
              <a:latin typeface="Arial"/>
              <a:ea typeface="Arial"/>
              <a:cs typeface="Arial"/>
              <a:sym typeface="Arial"/>
            </a:endParaRPr>
          </a:p>
        </p:txBody>
      </p:sp>
      <p:sp>
        <p:nvSpPr>
          <p:cNvPr id="115" name="Google Shape;115;p19"/>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116" name="Google Shape;116;p19"/>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lt1"/>
              </a:buClr>
              <a:buSzPts val="3300"/>
              <a:buFont typeface="Montserrat Medium"/>
              <a:buNone/>
              <a:defRPr i="0" sz="3300" u="none" cap="none" strike="noStrik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17" name="Google Shape;117;p19"/>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100">
                <a:solidFill>
                  <a:schemeClr val="dk2"/>
                </a:solidFill>
                <a:latin typeface="Montserrat"/>
                <a:ea typeface="Montserrat"/>
                <a:cs typeface="Montserrat"/>
                <a:sym typeface="Montserrat"/>
              </a:rPr>
              <a:t>WGISS-58, 16-17 October 2024</a:t>
            </a:r>
            <a:endParaRPr b="1" sz="1100">
              <a:solidFill>
                <a:schemeClr val="dk2"/>
              </a:solidFill>
              <a:latin typeface="Montserrat"/>
              <a:ea typeface="Montserrat"/>
              <a:cs typeface="Montserrat"/>
              <a:sym typeface="Montserra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3"/>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4500"/>
              <a:buFont typeface="Calibri"/>
              <a:buNone/>
              <a:defRPr sz="4500">
                <a:solidFill>
                  <a:srgbClr val="1241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 name="Google Shape;24;p3"/>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dk1"/>
              </a:buClr>
              <a:buSzPts val="1400"/>
              <a:buNone/>
              <a:defRPr>
                <a:solidFill>
                  <a:srgbClr val="1241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 name="Google Shape;27;p4"/>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 name="Google Shape;28;p4"/>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 name="Shape 29"/>
        <p:cNvGrpSpPr/>
        <p:nvPr/>
      </p:nvGrpSpPr>
      <p:grpSpPr>
        <a:xfrm>
          <a:off x="0" y="0"/>
          <a:ext cx="0" cy="0"/>
          <a:chOff x="0" y="0"/>
          <a:chExt cx="0" cy="0"/>
        </a:xfrm>
      </p:grpSpPr>
      <p:sp>
        <p:nvSpPr>
          <p:cNvPr id="30" name="Google Shape;30;p5"/>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dk1"/>
              </a:buClr>
              <a:buSzPts val="1400"/>
              <a:buNone/>
              <a:defRPr>
                <a:solidFill>
                  <a:srgbClr val="1241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 name="Google Shape;31;p5"/>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2" name="Google Shape;32;p5"/>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 name="Google Shape;33;p5"/>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4" name="Google Shape;34;p5"/>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dk1"/>
              </a:buClr>
              <a:buSzPts val="1400"/>
              <a:buNone/>
              <a:defRPr>
                <a:solidFill>
                  <a:srgbClr val="1241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7" name="Shape 37"/>
        <p:cNvGrpSpPr/>
        <p:nvPr/>
      </p:nvGrpSpPr>
      <p:grpSpPr>
        <a:xfrm>
          <a:off x="0" y="0"/>
          <a:ext cx="0" cy="0"/>
          <a:chOff x="0" y="0"/>
          <a:chExt cx="0" cy="0"/>
        </a:xfrm>
      </p:grpSpPr>
      <p:sp>
        <p:nvSpPr>
          <p:cNvPr id="38" name="Google Shape;38;p7"/>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solidFill>
                  <a:srgbClr val="1241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7"/>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40" name="Google Shape;40;p7"/>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1" name="Shape 41"/>
        <p:cNvGrpSpPr/>
        <p:nvPr/>
      </p:nvGrpSpPr>
      <p:grpSpPr>
        <a:xfrm>
          <a:off x="0" y="0"/>
          <a:ext cx="0" cy="0"/>
          <a:chOff x="0" y="0"/>
          <a:chExt cx="0" cy="0"/>
        </a:xfrm>
      </p:grpSpPr>
      <p:sp>
        <p:nvSpPr>
          <p:cNvPr id="42" name="Google Shape;42;p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solidFill>
                  <a:srgbClr val="12416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3" name="Google Shape;43;p8"/>
          <p:cNvSpPr/>
          <p:nvPr>
            <p:ph idx="2" type="pic"/>
          </p:nvPr>
        </p:nvSpPr>
        <p:spPr>
          <a:xfrm>
            <a:off x="3887391" y="740569"/>
            <a:ext cx="4629300" cy="3655200"/>
          </a:xfrm>
          <a:prstGeom prst="rect">
            <a:avLst/>
          </a:prstGeom>
          <a:noFill/>
          <a:ln>
            <a:noFill/>
          </a:ln>
        </p:spPr>
      </p:sp>
      <p:sp>
        <p:nvSpPr>
          <p:cNvPr id="44" name="Google Shape;44;p8"/>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6" name="Shape 46"/>
        <p:cNvGrpSpPr/>
        <p:nvPr/>
      </p:nvGrpSpPr>
      <p:grpSpPr>
        <a:xfrm>
          <a:off x="0" y="0"/>
          <a:ext cx="0" cy="0"/>
          <a:chOff x="0" y="0"/>
          <a:chExt cx="0" cy="0"/>
        </a:xfrm>
      </p:grpSpPr>
      <p:sp>
        <p:nvSpPr>
          <p:cNvPr id="47" name="Google Shape;47;p10"/>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a:spcBef>
                <a:spcPts val="0"/>
              </a:spcBef>
              <a:spcAft>
                <a:spcPts val="0"/>
              </a:spcAft>
              <a:buSzPts val="33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8" name="Google Shape;48;p10"/>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a:spcBef>
                <a:spcPts val="800"/>
              </a:spcBef>
              <a:spcAft>
                <a:spcPts val="0"/>
              </a:spcAft>
              <a:buSzPts val="2100"/>
              <a:buChar char="•"/>
              <a:defRPr/>
            </a:lvl1pPr>
            <a:lvl2pPr indent="-342900" lvl="1" marL="914400">
              <a:spcBef>
                <a:spcPts val="400"/>
              </a:spcBef>
              <a:spcAft>
                <a:spcPts val="0"/>
              </a:spcAft>
              <a:buSzPts val="1800"/>
              <a:buChar char="•"/>
              <a:defRPr/>
            </a:lvl2pPr>
            <a:lvl3pPr indent="-323850" lvl="2" marL="1371600">
              <a:spcBef>
                <a:spcPts val="400"/>
              </a:spcBef>
              <a:spcAft>
                <a:spcPts val="0"/>
              </a:spcAft>
              <a:buSzPts val="1500"/>
              <a:buChar char="•"/>
              <a:defRPr/>
            </a:lvl3pPr>
            <a:lvl4pPr indent="-317500" lvl="3" marL="1828800">
              <a:spcBef>
                <a:spcPts val="400"/>
              </a:spcBef>
              <a:spcAft>
                <a:spcPts val="0"/>
              </a:spcAft>
              <a:buSzPts val="1400"/>
              <a:buChar char="•"/>
              <a:defRPr/>
            </a:lvl4pPr>
            <a:lvl5pPr indent="-317500" lvl="4" marL="2286000">
              <a:spcBef>
                <a:spcPts val="400"/>
              </a:spcBef>
              <a:spcAft>
                <a:spcPts val="0"/>
              </a:spcAft>
              <a:buSzPts val="1400"/>
              <a:buChar char="•"/>
              <a:defRPr/>
            </a:lvl5pPr>
            <a:lvl6pPr indent="-317500" lvl="5" marL="2743200">
              <a:spcBef>
                <a:spcPts val="400"/>
              </a:spcBef>
              <a:spcAft>
                <a:spcPts val="0"/>
              </a:spcAft>
              <a:buSzPts val="1400"/>
              <a:buChar char="•"/>
              <a:defRPr/>
            </a:lvl6pPr>
            <a:lvl7pPr indent="-317500" lvl="6" marL="3200400">
              <a:spcBef>
                <a:spcPts val="400"/>
              </a:spcBef>
              <a:spcAft>
                <a:spcPts val="0"/>
              </a:spcAft>
              <a:buSzPts val="1400"/>
              <a:buChar char="•"/>
              <a:defRPr/>
            </a:lvl7pPr>
            <a:lvl8pPr indent="-317500" lvl="7" marL="3657600">
              <a:spcBef>
                <a:spcPts val="400"/>
              </a:spcBef>
              <a:spcAft>
                <a:spcPts val="0"/>
              </a:spcAft>
              <a:buSzPts val="1400"/>
              <a:buChar char="•"/>
              <a:defRPr/>
            </a:lvl8pPr>
            <a:lvl9pPr indent="-317500" lvl="8" marL="4114800">
              <a:spcBef>
                <a:spcPts val="400"/>
              </a:spcBef>
              <a:spcAft>
                <a:spcPts val="0"/>
              </a:spcAft>
              <a:buSzPts val="1400"/>
              <a:buChar char="•"/>
              <a:defRPr/>
            </a:lvl9pPr>
          </a:lstStyle>
          <a:p/>
        </p:txBody>
      </p:sp>
      <p:sp>
        <p:nvSpPr>
          <p:cNvPr id="49" name="Google Shape;49;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4.png"/><Relationship Id="rId2" Type="http://schemas.openxmlformats.org/officeDocument/2006/relationships/image" Target="../media/image1.png"/><Relationship Id="rId3" Type="http://schemas.openxmlformats.org/officeDocument/2006/relationships/image" Target="../media/image15.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theme" Target="../theme/theme2.xml"/><Relationship Id="rId16" Type="http://schemas.openxmlformats.org/officeDocument/2006/relationships/slideLayout" Target="../slideLayouts/slideLayout13.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8.png"/><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0" y="4815038"/>
            <a:ext cx="8743950" cy="342900"/>
          </a:xfrm>
          <a:prstGeom prst="rect">
            <a:avLst/>
          </a:prstGeom>
          <a:noFill/>
          <a:ln>
            <a:noFill/>
          </a:ln>
        </p:spPr>
      </p:pic>
      <p:sp>
        <p:nvSpPr>
          <p:cNvPr id="11" name="Google Shape;11;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 name="Google Shape;13;p1"/>
          <p:cNvSpPr txBox="1"/>
          <p:nvPr/>
        </p:nvSpPr>
        <p:spPr>
          <a:xfrm>
            <a:off x="8521364" y="4832250"/>
            <a:ext cx="6225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CCCCCC"/>
                </a:solidFill>
                <a:latin typeface="Calibri"/>
                <a:ea typeface="Calibri"/>
                <a:cs typeface="Calibri"/>
                <a:sym typeface="Calibri"/>
              </a:rPr>
              <a:t>‹#›</a:t>
            </a:fld>
            <a:endParaRPr b="0" i="0" sz="1100" u="none" cap="none" strike="noStrike">
              <a:solidFill>
                <a:srgbClr val="CCCCCC"/>
              </a:solidFill>
              <a:latin typeface="Calibri"/>
              <a:ea typeface="Calibri"/>
              <a:cs typeface="Calibri"/>
              <a:sym typeface="Calibri"/>
            </a:endParaRPr>
          </a:p>
        </p:txBody>
      </p:sp>
      <p:grpSp>
        <p:nvGrpSpPr>
          <p:cNvPr id="14" name="Google Shape;14;p1"/>
          <p:cNvGrpSpPr/>
          <p:nvPr/>
        </p:nvGrpSpPr>
        <p:grpSpPr>
          <a:xfrm>
            <a:off x="81613" y="4583862"/>
            <a:ext cx="500550" cy="500550"/>
            <a:chOff x="310960" y="5520595"/>
            <a:chExt cx="1239600" cy="1239600"/>
          </a:xfrm>
        </p:grpSpPr>
        <p:sp>
          <p:nvSpPr>
            <p:cNvPr id="15" name="Google Shape;15;p1"/>
            <p:cNvSpPr/>
            <p:nvPr/>
          </p:nvSpPr>
          <p:spPr>
            <a:xfrm>
              <a:off x="310960" y="5520595"/>
              <a:ext cx="1239600" cy="1239600"/>
            </a:xfrm>
            <a:prstGeom prst="ellipse">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Calibri"/>
                <a:ea typeface="Calibri"/>
                <a:cs typeface="Calibri"/>
                <a:sym typeface="Calibri"/>
              </a:endParaRPr>
            </a:p>
          </p:txBody>
        </p:sp>
        <p:pic>
          <p:nvPicPr>
            <p:cNvPr id="16" name="Google Shape;16;p1"/>
            <p:cNvPicPr preferRelativeResize="0"/>
            <p:nvPr/>
          </p:nvPicPr>
          <p:blipFill rotWithShape="1">
            <a:blip r:embed="rId2">
              <a:alphaModFix/>
            </a:blip>
            <a:srcRect b="0" l="0" r="0" t="0"/>
            <a:stretch/>
          </p:blipFill>
          <p:spPr>
            <a:xfrm>
              <a:off x="352776" y="5562411"/>
              <a:ext cx="1156073" cy="1156073"/>
            </a:xfrm>
            <a:prstGeom prst="rect">
              <a:avLst/>
            </a:prstGeom>
            <a:noFill/>
            <a:ln>
              <a:noFill/>
            </a:ln>
          </p:spPr>
        </p:pic>
      </p:grpSp>
      <p:sp>
        <p:nvSpPr>
          <p:cNvPr id="17" name="Google Shape;17;p1"/>
          <p:cNvSpPr/>
          <p:nvPr/>
        </p:nvSpPr>
        <p:spPr>
          <a:xfrm>
            <a:off x="0" y="0"/>
            <a:ext cx="9144000" cy="2400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 name="Google Shape;18;p1"/>
          <p:cNvSpPr txBox="1"/>
          <p:nvPr/>
        </p:nvSpPr>
        <p:spPr>
          <a:xfrm>
            <a:off x="692750" y="4863957"/>
            <a:ext cx="57474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Calibri"/>
                <a:ea typeface="Calibri"/>
                <a:cs typeface="Calibri"/>
                <a:sym typeface="Calibri"/>
              </a:rPr>
              <a:t>National Oceanic and Atmospheric Administration  ⎸National Centers for Environmental Information</a:t>
            </a:r>
            <a:endParaRPr sz="1100"/>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 name="Shape 72"/>
        <p:cNvGrpSpPr/>
        <p:nvPr/>
      </p:nvGrpSpPr>
      <p:grpSpPr>
        <a:xfrm>
          <a:off x="0" y="0"/>
          <a:ext cx="0" cy="0"/>
          <a:chOff x="0" y="0"/>
          <a:chExt cx="0" cy="0"/>
        </a:xfrm>
      </p:grpSpPr>
      <p:sp>
        <p:nvSpPr>
          <p:cNvPr id="73" name="Google Shape;73;p15"/>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pic>
        <p:nvPicPr>
          <p:cNvPr id="74" name="Google Shape;74;p15"/>
          <p:cNvPicPr preferRelativeResize="0"/>
          <p:nvPr/>
        </p:nvPicPr>
        <p:blipFill rotWithShape="1">
          <a:blip r:embed="rId1">
            <a:alphaModFix amt="34000"/>
          </a:blip>
          <a:srcRect b="35419" l="51341" r="-2842" t="39268"/>
          <a:stretch/>
        </p:blipFill>
        <p:spPr>
          <a:xfrm flipH="1">
            <a:off x="6978317" y="0"/>
            <a:ext cx="2165683" cy="778120"/>
          </a:xfrm>
          <a:prstGeom prst="rect">
            <a:avLst/>
          </a:prstGeom>
          <a:noFill/>
          <a:ln>
            <a:noFill/>
          </a:ln>
        </p:spPr>
      </p:pic>
      <p:pic>
        <p:nvPicPr>
          <p:cNvPr id="75" name="Google Shape;75;p15"/>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76" name="Google Shape;76;p15"/>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
        <p:nvSpPr>
          <p:cNvPr id="77" name="Google Shape;77;p15"/>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3"/>
    <p:sldLayoutId id="2147483662" r:id="rId4"/>
    <p:sldLayoutId id="2147483663" r:id="rId5"/>
    <p:sldLayoutId id="214748366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hyperlink" Target="https://github.com/ESIPFed/sweet" TargetMode="External"/><Relationship Id="rId10" Type="http://schemas.openxmlformats.org/officeDocument/2006/relationships/hyperlink" Target="https://niemopen.org/" TargetMode="External"/><Relationship Id="rId12" Type="http://schemas.openxmlformats.org/officeDocument/2006/relationships/image" Target="../media/image33.png"/><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4.png"/><Relationship Id="rId4" Type="http://schemas.openxmlformats.org/officeDocument/2006/relationships/hyperlink" Target="https://www.w3.org/TR/vocab-ssn/" TargetMode="External"/><Relationship Id="rId9" Type="http://schemas.openxmlformats.org/officeDocument/2006/relationships/hyperlink" Target="https://www.earthdata.nasa.gov/learn/find-data/idn/gcmd-keywords" TargetMode="External"/><Relationship Id="rId5" Type="http://schemas.openxmlformats.org/officeDocument/2006/relationships/hyperlink" Target="https://github.com/ESIPFed/science-on-schema.org" TargetMode="External"/><Relationship Id="rId6" Type="http://schemas.openxmlformats.org/officeDocument/2006/relationships/hyperlink" Target="https://schema.org/docs/schemas.html" TargetMode="External"/><Relationship Id="rId7" Type="http://schemas.openxmlformats.org/officeDocument/2006/relationships/hyperlink" Target="https://www.ogc.org/standard/sensorml/" TargetMode="External"/><Relationship Id="rId8" Type="http://schemas.openxmlformats.org/officeDocument/2006/relationships/hyperlink" Target="https://www.dublincore.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comments" Target="../comments/comment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36.png"/><Relationship Id="rId5" Type="http://schemas.openxmlformats.org/officeDocument/2006/relationships/image" Target="../media/image24.png"/><Relationship Id="rId6" Type="http://schemas.openxmlformats.org/officeDocument/2006/relationships/image" Target="../media/image26.png"/><Relationship Id="rId7"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35.png"/><Relationship Id="rId4" Type="http://schemas.openxmlformats.org/officeDocument/2006/relationships/image" Target="../media/image11.png"/><Relationship Id="rId9" Type="http://schemas.openxmlformats.org/officeDocument/2006/relationships/image" Target="../media/image13.png"/><Relationship Id="rId5" Type="http://schemas.openxmlformats.org/officeDocument/2006/relationships/image" Target="../media/image20.png"/><Relationship Id="rId6" Type="http://schemas.openxmlformats.org/officeDocument/2006/relationships/image" Target="../media/image23.png"/><Relationship Id="rId7" Type="http://schemas.openxmlformats.org/officeDocument/2006/relationships/image" Target="../media/image17.png"/><Relationship Id="rId8"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17.png"/><Relationship Id="rId4" Type="http://schemas.openxmlformats.org/officeDocument/2006/relationships/image" Target="../media/image36.png"/><Relationship Id="rId5" Type="http://schemas.openxmlformats.org/officeDocument/2006/relationships/image" Target="../media/image32.png"/><Relationship Id="rId6" Type="http://schemas.openxmlformats.org/officeDocument/2006/relationships/image" Target="../media/image24.png"/><Relationship Id="rId7" Type="http://schemas.openxmlformats.org/officeDocument/2006/relationships/image" Target="../media/image26.png"/><Relationship Id="rId8"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 Id="rId3" Type="http://schemas.openxmlformats.org/officeDocument/2006/relationships/hyperlink" Target="https://docs.google.com/forms/d/e/1FAIpQLSemRAdsFVfw369FVc3_f6Fp20W4RuTxK_PSVtlRCQJCEqZAhw/viewform" TargetMode="External"/><Relationship Id="rId4" Type="http://schemas.openxmlformats.org/officeDocument/2006/relationships/hyperlink" Target="https://docs.google.com/spreadsheets/d/1xswEyUWcHbEiscaM5Lmh0hT9BHIt635hMwy4oW0ZBgo/edit?resourcekey#gid=611001053" TargetMode="External"/><Relationship Id="rId5"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hyperlink" Target="https://orcid.org/" TargetMode="External"/><Relationship Id="rId4" Type="http://schemas.openxmlformats.org/officeDocument/2006/relationships/hyperlink" Target="https://ror.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132023" y="131950"/>
            <a:ext cx="5308800" cy="29796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US"/>
              <a:t>Knowledge Graphs </a:t>
            </a:r>
            <a:endParaRPr/>
          </a:p>
        </p:txBody>
      </p:sp>
      <p:sp>
        <p:nvSpPr>
          <p:cNvPr id="123" name="Google Shape;123;p20"/>
          <p:cNvSpPr txBox="1"/>
          <p:nvPr/>
        </p:nvSpPr>
        <p:spPr>
          <a:xfrm>
            <a:off x="5181450" y="3587450"/>
            <a:ext cx="3962700" cy="15090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US" sz="1700">
                <a:solidFill>
                  <a:schemeClr val="accent1"/>
                </a:solidFill>
                <a:latin typeface="Montserrat"/>
                <a:ea typeface="Montserrat"/>
                <a:cs typeface="Montserrat"/>
                <a:sym typeface="Montserrat"/>
              </a:rPr>
              <a:t>Kenneth S. Casey</a:t>
            </a:r>
            <a:r>
              <a:rPr b="1" lang="en-US" sz="1700">
                <a:solidFill>
                  <a:schemeClr val="accent1"/>
                </a:solidFill>
                <a:latin typeface="Montserrat"/>
                <a:ea typeface="Montserrat"/>
                <a:cs typeface="Montserrat"/>
                <a:sym typeface="Montserrat"/>
              </a:rPr>
              <a:t> NOAA/NCEI</a:t>
            </a:r>
            <a:endParaRPr b="1" sz="1700">
              <a:solidFill>
                <a:schemeClr val="accent1"/>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US" sz="1700">
                <a:solidFill>
                  <a:schemeClr val="accent1"/>
                </a:solidFill>
                <a:latin typeface="Montserrat"/>
                <a:ea typeface="Montserrat"/>
                <a:cs typeface="Montserrat"/>
                <a:sym typeface="Montserrat"/>
              </a:rPr>
              <a:t>Agenda Item 8.3</a:t>
            </a:r>
            <a:endParaRPr b="1" sz="1700">
              <a:solidFill>
                <a:schemeClr val="accent1"/>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US" sz="1700">
                <a:solidFill>
                  <a:schemeClr val="accent1"/>
                </a:solidFill>
                <a:latin typeface="Montserrat"/>
                <a:ea typeface="Montserrat"/>
                <a:cs typeface="Montserrat"/>
                <a:sym typeface="Montserrat"/>
              </a:rPr>
              <a:t>WGISS-58</a:t>
            </a:r>
            <a:endParaRPr b="1" sz="1700">
              <a:solidFill>
                <a:schemeClr val="accent1"/>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US" sz="1700">
                <a:solidFill>
                  <a:schemeClr val="accent1"/>
                </a:solidFill>
                <a:latin typeface="Montserrat"/>
                <a:ea typeface="Montserrat"/>
                <a:cs typeface="Montserrat"/>
                <a:sym typeface="Montserrat"/>
              </a:rPr>
              <a:t>16-17 October 2024</a:t>
            </a:r>
            <a:endParaRPr b="1" sz="1700">
              <a:solidFill>
                <a:schemeClr val="accent1"/>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US" sz="1700">
                <a:solidFill>
                  <a:schemeClr val="accent1"/>
                </a:solidFill>
                <a:latin typeface="Montserrat"/>
                <a:ea typeface="Montserrat"/>
                <a:cs typeface="Montserrat"/>
                <a:sym typeface="Montserrat"/>
              </a:rPr>
              <a:t>Sioux Falls, South Dakota, USA</a:t>
            </a:r>
            <a:endParaRPr b="1" sz="1700">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29"/>
          <p:cNvPicPr preferRelativeResize="0"/>
          <p:nvPr/>
        </p:nvPicPr>
        <p:blipFill>
          <a:blip r:embed="rId3">
            <a:alphaModFix/>
          </a:blip>
          <a:stretch>
            <a:fillRect/>
          </a:stretch>
        </p:blipFill>
        <p:spPr>
          <a:xfrm>
            <a:off x="0" y="530352"/>
            <a:ext cx="9144000" cy="4270248"/>
          </a:xfrm>
          <a:prstGeom prst="rect">
            <a:avLst/>
          </a:prstGeom>
          <a:noFill/>
          <a:ln>
            <a:noFill/>
          </a:ln>
        </p:spPr>
      </p:pic>
      <p:sp>
        <p:nvSpPr>
          <p:cNvPr id="305" name="Google Shape;305;p29"/>
          <p:cNvSpPr txBox="1"/>
          <p:nvPr>
            <p:ph idx="1" type="body"/>
          </p:nvPr>
        </p:nvSpPr>
        <p:spPr>
          <a:xfrm>
            <a:off x="178625" y="790000"/>
            <a:ext cx="8822400" cy="7263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US" sz="2000"/>
              <a:t>But if you use it a lot, at a high level of integration, you get the full benefits of scientific reproducibility, AI-enablement, linked open data, and so </a:t>
            </a:r>
            <a:r>
              <a:rPr lang="en-US" sz="2000"/>
              <a:t>much</a:t>
            </a:r>
            <a:r>
              <a:rPr lang="en-US" sz="2000"/>
              <a:t> more</a:t>
            </a:r>
            <a:endParaRPr sz="2000"/>
          </a:p>
        </p:txBody>
      </p:sp>
      <p:sp>
        <p:nvSpPr>
          <p:cNvPr id="306" name="Google Shape;306;p29"/>
          <p:cNvSpPr txBox="1"/>
          <p:nvPr>
            <p:ph type="title"/>
          </p:nvPr>
        </p:nvSpPr>
        <p:spPr>
          <a:xfrm>
            <a:off x="517650" y="307150"/>
            <a:ext cx="8108700" cy="492300"/>
          </a:xfrm>
          <a:prstGeom prst="rect">
            <a:avLst/>
          </a:prstGeom>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Font typeface="Arial"/>
              <a:buNone/>
            </a:pPr>
            <a:r>
              <a:rPr lang="en-US">
                <a:solidFill>
                  <a:srgbClr val="1F497D"/>
                </a:solidFill>
                <a:latin typeface="Calibri"/>
                <a:ea typeface="Calibri"/>
                <a:cs typeface="Calibri"/>
                <a:sym typeface="Calibri"/>
              </a:rPr>
              <a:t>How Can I Use OISS for my Science Workflow?</a:t>
            </a:r>
            <a:endParaRPr/>
          </a:p>
        </p:txBody>
      </p:sp>
      <p:sp>
        <p:nvSpPr>
          <p:cNvPr id="307" name="Google Shape;307;p29"/>
          <p:cNvSpPr/>
          <p:nvPr/>
        </p:nvSpPr>
        <p:spPr>
          <a:xfrm>
            <a:off x="3061775" y="2120750"/>
            <a:ext cx="584700" cy="2208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900">
                <a:latin typeface="Calibri"/>
                <a:ea typeface="Calibri"/>
                <a:cs typeface="Calibri"/>
                <a:sym typeface="Calibri"/>
              </a:rPr>
              <a:t>MyTask</a:t>
            </a:r>
            <a:endParaRPr b="1" sz="900">
              <a:latin typeface="Calibri"/>
              <a:ea typeface="Calibri"/>
              <a:cs typeface="Calibri"/>
              <a:sym typeface="Calibri"/>
            </a:endParaRPr>
          </a:p>
        </p:txBody>
      </p:sp>
      <p:sp>
        <p:nvSpPr>
          <p:cNvPr id="308" name="Google Shape;308;p29"/>
          <p:cNvSpPr/>
          <p:nvPr/>
        </p:nvSpPr>
        <p:spPr>
          <a:xfrm>
            <a:off x="6112175" y="2120750"/>
            <a:ext cx="584700" cy="2208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900">
                <a:latin typeface="Calibri"/>
                <a:ea typeface="Calibri"/>
                <a:cs typeface="Calibri"/>
                <a:sym typeface="Calibri"/>
              </a:rPr>
              <a:t>MyTask</a:t>
            </a:r>
            <a:endParaRPr b="1" sz="900">
              <a:latin typeface="Calibri"/>
              <a:ea typeface="Calibri"/>
              <a:cs typeface="Calibri"/>
              <a:sym typeface="Calibri"/>
            </a:endParaRPr>
          </a:p>
        </p:txBody>
      </p:sp>
      <p:sp>
        <p:nvSpPr>
          <p:cNvPr id="309" name="Google Shape;309;p29"/>
          <p:cNvSpPr/>
          <p:nvPr/>
        </p:nvSpPr>
        <p:spPr>
          <a:xfrm>
            <a:off x="5093875" y="2120750"/>
            <a:ext cx="584700" cy="2208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900">
                <a:latin typeface="Calibri"/>
                <a:ea typeface="Calibri"/>
                <a:cs typeface="Calibri"/>
                <a:sym typeface="Calibri"/>
              </a:rPr>
              <a:t>MyTask</a:t>
            </a:r>
            <a:endParaRPr b="1" sz="900">
              <a:latin typeface="Calibri"/>
              <a:ea typeface="Calibri"/>
              <a:cs typeface="Calibri"/>
              <a:sym typeface="Calibri"/>
            </a:endParaRPr>
          </a:p>
        </p:txBody>
      </p:sp>
      <p:sp>
        <p:nvSpPr>
          <p:cNvPr id="310" name="Google Shape;310;p29"/>
          <p:cNvSpPr/>
          <p:nvPr/>
        </p:nvSpPr>
        <p:spPr>
          <a:xfrm>
            <a:off x="3987300" y="2120750"/>
            <a:ext cx="584700" cy="2208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900">
                <a:latin typeface="Calibri"/>
                <a:ea typeface="Calibri"/>
                <a:cs typeface="Calibri"/>
                <a:sym typeface="Calibri"/>
              </a:rPr>
              <a:t>MyTask</a:t>
            </a:r>
            <a:endParaRPr b="1" sz="9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grpSp>
        <p:nvGrpSpPr>
          <p:cNvPr id="315" name="Google Shape;315;p30"/>
          <p:cNvGrpSpPr/>
          <p:nvPr/>
        </p:nvGrpSpPr>
        <p:grpSpPr>
          <a:xfrm>
            <a:off x="196103" y="1388775"/>
            <a:ext cx="8751795" cy="1645920"/>
            <a:chOff x="293725" y="1160175"/>
            <a:chExt cx="8751795" cy="1645920"/>
          </a:xfrm>
        </p:grpSpPr>
        <p:sp>
          <p:nvSpPr>
            <p:cNvPr id="316" name="Google Shape;316;p30"/>
            <p:cNvSpPr/>
            <p:nvPr/>
          </p:nvSpPr>
          <p:spPr>
            <a:xfrm>
              <a:off x="293725" y="1160175"/>
              <a:ext cx="1645920" cy="1645920"/>
            </a:xfrm>
            <a:prstGeom prst="flowChartProcess">
              <a:avLst/>
            </a:prstGeom>
            <a:solidFill>
              <a:srgbClr val="C9DAF8"/>
            </a:solid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US" sz="1500"/>
                <a:t>Technology</a:t>
              </a:r>
              <a:endParaRPr b="1" sz="1500"/>
            </a:p>
            <a:p>
              <a:pPr indent="0" lvl="0" marL="0" rtl="0" algn="ctr">
                <a:spcBef>
                  <a:spcPts val="0"/>
                </a:spcBef>
                <a:spcAft>
                  <a:spcPts val="0"/>
                </a:spcAft>
                <a:buNone/>
              </a:pPr>
              <a:r>
                <a:rPr i="1" lang="en-US" sz="1200"/>
                <a:t>Semantic Web</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lang="en-US" sz="1200"/>
                <a:t>Ontologies</a:t>
              </a:r>
              <a:endParaRPr sz="1200"/>
            </a:p>
            <a:p>
              <a:pPr indent="0" lvl="0" marL="0" rtl="0" algn="ctr">
                <a:spcBef>
                  <a:spcPts val="0"/>
                </a:spcBef>
                <a:spcAft>
                  <a:spcPts val="0"/>
                </a:spcAft>
                <a:buNone/>
              </a:pPr>
              <a:r>
                <a:rPr lang="en-US" sz="1200"/>
                <a:t>Knowledge Graph</a:t>
              </a:r>
              <a:endParaRPr sz="1200"/>
            </a:p>
            <a:p>
              <a:pPr indent="0" lvl="0" marL="0" rtl="0" algn="ctr">
                <a:spcBef>
                  <a:spcPts val="0"/>
                </a:spcBef>
                <a:spcAft>
                  <a:spcPts val="0"/>
                </a:spcAft>
                <a:buNone/>
              </a:pPr>
              <a:r>
                <a:rPr lang="en-US" sz="1200"/>
                <a:t>Cloud Data Storage</a:t>
              </a:r>
              <a:endParaRPr sz="1200"/>
            </a:p>
          </p:txBody>
        </p:sp>
        <p:sp>
          <p:nvSpPr>
            <p:cNvPr id="317" name="Google Shape;317;p30"/>
            <p:cNvSpPr txBox="1"/>
            <p:nvPr/>
          </p:nvSpPr>
          <p:spPr>
            <a:xfrm>
              <a:off x="1863447" y="1459785"/>
              <a:ext cx="722700" cy="10467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US" sz="5600">
                  <a:solidFill>
                    <a:schemeClr val="dk1"/>
                  </a:solidFill>
                  <a:latin typeface="Calibri"/>
                  <a:ea typeface="Calibri"/>
                  <a:cs typeface="Calibri"/>
                  <a:sym typeface="Calibri"/>
                </a:rPr>
                <a:t>⊛</a:t>
              </a:r>
              <a:endParaRPr sz="5600">
                <a:solidFill>
                  <a:schemeClr val="dk1"/>
                </a:solidFill>
                <a:latin typeface="Calibri"/>
                <a:ea typeface="Calibri"/>
                <a:cs typeface="Calibri"/>
                <a:sym typeface="Calibri"/>
              </a:endParaRPr>
            </a:p>
          </p:txBody>
        </p:sp>
        <p:sp>
          <p:nvSpPr>
            <p:cNvPr id="318" name="Google Shape;318;p30"/>
            <p:cNvSpPr/>
            <p:nvPr/>
          </p:nvSpPr>
          <p:spPr>
            <a:xfrm>
              <a:off x="2662350" y="1160175"/>
              <a:ext cx="1645920" cy="1645920"/>
            </a:xfrm>
            <a:prstGeom prst="flowChartProcess">
              <a:avLst/>
            </a:prstGeom>
            <a:solidFill>
              <a:srgbClr val="A4C2F4"/>
            </a:solid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0" spcFirstLastPara="1" rIns="0" wrap="square" tIns="91425">
              <a:noAutofit/>
            </a:bodyPr>
            <a:lstStyle/>
            <a:p>
              <a:pPr indent="0" lvl="0" marL="0" rtl="0" algn="ctr">
                <a:spcBef>
                  <a:spcPts val="0"/>
                </a:spcBef>
                <a:spcAft>
                  <a:spcPts val="0"/>
                </a:spcAft>
                <a:buNone/>
              </a:pPr>
              <a:r>
                <a:rPr b="1" lang="en-US" sz="1500"/>
                <a:t>Framework</a:t>
              </a:r>
              <a:endParaRPr b="1" sz="1500"/>
            </a:p>
            <a:p>
              <a:pPr indent="0" lvl="0" marL="0" rtl="0" algn="ctr">
                <a:spcBef>
                  <a:spcPts val="0"/>
                </a:spcBef>
                <a:spcAft>
                  <a:spcPts val="0"/>
                </a:spcAft>
                <a:buNone/>
              </a:pPr>
              <a:r>
                <a:rPr i="1" lang="en-US" sz="1200"/>
                <a:t>API Driven </a:t>
              </a:r>
              <a:endParaRPr i="1" sz="1200"/>
            </a:p>
            <a:p>
              <a:pPr indent="0" lvl="0" marL="0" rtl="0" algn="ctr">
                <a:spcBef>
                  <a:spcPts val="0"/>
                </a:spcBef>
                <a:spcAft>
                  <a:spcPts val="0"/>
                </a:spcAft>
                <a:buNone/>
              </a:pPr>
              <a:r>
                <a:rPr i="1" lang="en-US" sz="1200"/>
                <a:t>Process Configuration</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lang="en-US" sz="1200"/>
                <a:t>Patterns</a:t>
              </a:r>
              <a:endParaRPr sz="1200"/>
            </a:p>
            <a:p>
              <a:pPr indent="0" lvl="0" marL="0" rtl="0" algn="ctr">
                <a:spcBef>
                  <a:spcPts val="0"/>
                </a:spcBef>
                <a:spcAft>
                  <a:spcPts val="0"/>
                </a:spcAft>
                <a:buNone/>
              </a:pPr>
              <a:r>
                <a:rPr lang="en-US" sz="1200"/>
                <a:t>Templates</a:t>
              </a:r>
              <a:endParaRPr sz="1200"/>
            </a:p>
            <a:p>
              <a:pPr indent="0" lvl="0" marL="0" rtl="0" algn="ctr">
                <a:spcBef>
                  <a:spcPts val="0"/>
                </a:spcBef>
                <a:spcAft>
                  <a:spcPts val="0"/>
                </a:spcAft>
                <a:buNone/>
              </a:pPr>
              <a:r>
                <a:rPr lang="en-US" sz="1200"/>
                <a:t>Records</a:t>
              </a:r>
              <a:endParaRPr sz="1200"/>
            </a:p>
          </p:txBody>
        </p:sp>
        <p:sp>
          <p:nvSpPr>
            <p:cNvPr id="319" name="Google Shape;319;p30"/>
            <p:cNvSpPr txBox="1"/>
            <p:nvPr/>
          </p:nvSpPr>
          <p:spPr>
            <a:xfrm>
              <a:off x="4232073" y="1459785"/>
              <a:ext cx="722700" cy="10467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US" sz="5600">
                  <a:solidFill>
                    <a:schemeClr val="dk1"/>
                  </a:solidFill>
                  <a:latin typeface="Calibri"/>
                  <a:ea typeface="Calibri"/>
                  <a:cs typeface="Calibri"/>
                  <a:sym typeface="Calibri"/>
                </a:rPr>
                <a:t>⊛</a:t>
              </a:r>
              <a:endParaRPr sz="5600">
                <a:solidFill>
                  <a:schemeClr val="dk1"/>
                </a:solidFill>
                <a:latin typeface="Calibri"/>
                <a:ea typeface="Calibri"/>
                <a:cs typeface="Calibri"/>
                <a:sym typeface="Calibri"/>
              </a:endParaRPr>
            </a:p>
          </p:txBody>
        </p:sp>
        <p:sp>
          <p:nvSpPr>
            <p:cNvPr id="320" name="Google Shape;320;p30"/>
            <p:cNvSpPr/>
            <p:nvPr/>
          </p:nvSpPr>
          <p:spPr>
            <a:xfrm>
              <a:off x="5030975" y="1160175"/>
              <a:ext cx="1645920" cy="1645920"/>
            </a:xfrm>
            <a:prstGeom prst="flowChartProcess">
              <a:avLst/>
            </a:prstGeom>
            <a:solidFill>
              <a:srgbClr val="6D9EEB"/>
            </a:solid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US" sz="1500"/>
                <a:t>Data Model</a:t>
              </a:r>
              <a:endParaRPr b="1" sz="1500"/>
            </a:p>
            <a:p>
              <a:pPr indent="0" lvl="0" marL="0" rtl="0" algn="ctr">
                <a:spcBef>
                  <a:spcPts val="0"/>
                </a:spcBef>
                <a:spcAft>
                  <a:spcPts val="0"/>
                </a:spcAft>
                <a:buNone/>
              </a:pPr>
              <a:r>
                <a:rPr i="1" lang="en-US" sz="1200"/>
                <a:t>OAIS RM</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lang="en-US" sz="1200"/>
                <a:t>Ingest as SIP</a:t>
              </a:r>
              <a:endParaRPr sz="1200"/>
            </a:p>
            <a:p>
              <a:pPr indent="0" lvl="0" marL="0" rtl="0" algn="ctr">
                <a:spcBef>
                  <a:spcPts val="0"/>
                </a:spcBef>
                <a:spcAft>
                  <a:spcPts val="0"/>
                </a:spcAft>
                <a:buNone/>
              </a:pPr>
              <a:r>
                <a:rPr lang="en-US" sz="1200"/>
                <a:t>Identity as AIU</a:t>
              </a:r>
              <a:endParaRPr sz="1200"/>
            </a:p>
            <a:p>
              <a:pPr indent="0" lvl="0" marL="0" rtl="0" algn="ctr">
                <a:spcBef>
                  <a:spcPts val="0"/>
                </a:spcBef>
                <a:spcAft>
                  <a:spcPts val="0"/>
                </a:spcAft>
                <a:buNone/>
              </a:pPr>
              <a:r>
                <a:rPr lang="en-US" sz="1200"/>
                <a:t>Context as AIC</a:t>
              </a:r>
              <a:endParaRPr sz="1200"/>
            </a:p>
            <a:p>
              <a:pPr indent="0" lvl="0" marL="0" rtl="0" algn="ctr">
                <a:spcBef>
                  <a:spcPts val="0"/>
                </a:spcBef>
                <a:spcAft>
                  <a:spcPts val="0"/>
                </a:spcAft>
                <a:buNone/>
              </a:pPr>
              <a:r>
                <a:rPr lang="en-US" sz="1200"/>
                <a:t>Deliver to AA as DIP</a:t>
              </a:r>
              <a:endParaRPr sz="1200"/>
            </a:p>
          </p:txBody>
        </p:sp>
        <p:sp>
          <p:nvSpPr>
            <p:cNvPr id="321" name="Google Shape;321;p30"/>
            <p:cNvSpPr txBox="1"/>
            <p:nvPr/>
          </p:nvSpPr>
          <p:spPr>
            <a:xfrm>
              <a:off x="6676898" y="1459785"/>
              <a:ext cx="722700" cy="10467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US" sz="5600">
                  <a:solidFill>
                    <a:schemeClr val="dk1"/>
                  </a:solidFill>
                  <a:latin typeface="Calibri"/>
                  <a:ea typeface="Calibri"/>
                  <a:cs typeface="Calibri"/>
                  <a:sym typeface="Calibri"/>
                </a:rPr>
                <a:t>=</a:t>
              </a:r>
              <a:endParaRPr sz="5600">
                <a:solidFill>
                  <a:schemeClr val="dk1"/>
                </a:solidFill>
                <a:latin typeface="Calibri"/>
                <a:ea typeface="Calibri"/>
                <a:cs typeface="Calibri"/>
                <a:sym typeface="Calibri"/>
              </a:endParaRPr>
            </a:p>
          </p:txBody>
        </p:sp>
        <p:sp>
          <p:nvSpPr>
            <p:cNvPr id="322" name="Google Shape;322;p30"/>
            <p:cNvSpPr/>
            <p:nvPr/>
          </p:nvSpPr>
          <p:spPr>
            <a:xfrm>
              <a:off x="7399600" y="1160175"/>
              <a:ext cx="1645920" cy="1645920"/>
            </a:xfrm>
            <a:prstGeom prst="flowChartProcess">
              <a:avLst/>
            </a:prstGeom>
            <a:solidFill>
              <a:srgbClr val="3C78D8"/>
            </a:solid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US" sz="1500">
                  <a:solidFill>
                    <a:schemeClr val="lt1"/>
                  </a:solidFill>
                </a:rPr>
                <a:t>The Open Information Stewardship Service (OISS)</a:t>
              </a:r>
              <a:endParaRPr b="1" sz="1500">
                <a:solidFill>
                  <a:schemeClr val="lt1"/>
                </a:solidFill>
              </a:endParaRPr>
            </a:p>
            <a:p>
              <a:pPr indent="0" lvl="0" marL="0" rtl="0" algn="l">
                <a:spcBef>
                  <a:spcPts val="0"/>
                </a:spcBef>
                <a:spcAft>
                  <a:spcPts val="0"/>
                </a:spcAft>
                <a:buNone/>
              </a:pPr>
              <a:r>
                <a:t/>
              </a:r>
              <a:endParaRPr b="1" sz="1500">
                <a:solidFill>
                  <a:schemeClr val="lt1"/>
                </a:solidFill>
              </a:endParaRPr>
            </a:p>
            <a:p>
              <a:pPr indent="0" lvl="0" marL="0" rtl="0" algn="ctr">
                <a:spcBef>
                  <a:spcPts val="0"/>
                </a:spcBef>
                <a:spcAft>
                  <a:spcPts val="0"/>
                </a:spcAft>
                <a:buNone/>
              </a:pPr>
              <a:r>
                <a:rPr lang="en-US" sz="1200">
                  <a:solidFill>
                    <a:schemeClr val="lt1"/>
                  </a:solidFill>
                </a:rPr>
                <a:t>Preservation as AIP</a:t>
              </a:r>
              <a:endParaRPr b="1" sz="1500">
                <a:solidFill>
                  <a:schemeClr val="lt1"/>
                </a:solidFill>
              </a:endParaRPr>
            </a:p>
          </p:txBody>
        </p:sp>
      </p:grpSp>
      <p:sp>
        <p:nvSpPr>
          <p:cNvPr id="323" name="Google Shape;323;p30"/>
          <p:cNvSpPr txBox="1"/>
          <p:nvPr>
            <p:ph type="title"/>
          </p:nvPr>
        </p:nvSpPr>
        <p:spPr>
          <a:xfrm>
            <a:off x="834800" y="251577"/>
            <a:ext cx="7537200" cy="984900"/>
          </a:xfrm>
          <a:prstGeom prst="rect">
            <a:avLst/>
          </a:prstGeom>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Font typeface="Arial"/>
              <a:buNone/>
            </a:pPr>
            <a:r>
              <a:rPr b="1" lang="en-US">
                <a:solidFill>
                  <a:srgbClr val="1F497D"/>
                </a:solidFill>
              </a:rPr>
              <a:t>What does it take to make this work? </a:t>
            </a:r>
            <a:endParaRPr b="1">
              <a:solidFill>
                <a:srgbClr val="1F497D"/>
              </a:solidFill>
            </a:endParaRPr>
          </a:p>
          <a:p>
            <a:pPr indent="0" lvl="0" marL="0" marR="0" rtl="0" algn="ctr">
              <a:lnSpc>
                <a:spcPct val="100000"/>
              </a:lnSpc>
              <a:spcBef>
                <a:spcPts val="0"/>
              </a:spcBef>
              <a:spcAft>
                <a:spcPts val="0"/>
              </a:spcAft>
              <a:buClr>
                <a:srgbClr val="000000"/>
              </a:buClr>
              <a:buFont typeface="Arial"/>
              <a:buNone/>
            </a:pPr>
            <a:r>
              <a:rPr b="1" lang="en-US">
                <a:solidFill>
                  <a:srgbClr val="1F497D"/>
                </a:solidFill>
              </a:rPr>
              <a:t>Start with </a:t>
            </a:r>
            <a:r>
              <a:rPr b="1" lang="en-US">
                <a:solidFill>
                  <a:srgbClr val="1F497D"/>
                </a:solidFill>
              </a:rPr>
              <a:t>The Building Blocks</a:t>
            </a:r>
            <a:endParaRPr b="1"/>
          </a:p>
        </p:txBody>
      </p:sp>
      <p:grpSp>
        <p:nvGrpSpPr>
          <p:cNvPr id="324" name="Google Shape;324;p30"/>
          <p:cNvGrpSpPr/>
          <p:nvPr/>
        </p:nvGrpSpPr>
        <p:grpSpPr>
          <a:xfrm>
            <a:off x="834799" y="3243550"/>
            <a:ext cx="7488694" cy="1108200"/>
            <a:chOff x="1059975" y="3091150"/>
            <a:chExt cx="7263525" cy="1108200"/>
          </a:xfrm>
        </p:grpSpPr>
        <p:sp>
          <p:nvSpPr>
            <p:cNvPr id="325" name="Google Shape;325;p30"/>
            <p:cNvSpPr txBox="1"/>
            <p:nvPr/>
          </p:nvSpPr>
          <p:spPr>
            <a:xfrm>
              <a:off x="1059975" y="3091150"/>
              <a:ext cx="34362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rgbClr val="1C4587"/>
                  </a:solidFill>
                </a:rPr>
                <a:t>OAIS RM = Open Archival Information </a:t>
              </a:r>
              <a:endParaRPr sz="1500">
                <a:solidFill>
                  <a:srgbClr val="1C4587"/>
                </a:solidFill>
              </a:endParaRPr>
            </a:p>
            <a:p>
              <a:pPr indent="0" lvl="0" marL="0" rtl="0" algn="l">
                <a:spcBef>
                  <a:spcPts val="0"/>
                </a:spcBef>
                <a:spcAft>
                  <a:spcPts val="0"/>
                </a:spcAft>
                <a:buNone/>
              </a:pPr>
              <a:r>
                <a:rPr lang="en-US" sz="1500">
                  <a:solidFill>
                    <a:srgbClr val="1C4587"/>
                  </a:solidFill>
                </a:rPr>
                <a:t>System Reference Model</a:t>
              </a:r>
              <a:endParaRPr sz="1500">
                <a:solidFill>
                  <a:srgbClr val="1C4587"/>
                </a:solidFill>
              </a:endParaRPr>
            </a:p>
            <a:p>
              <a:pPr indent="0" lvl="0" marL="0" rtl="0" algn="l">
                <a:spcBef>
                  <a:spcPts val="0"/>
                </a:spcBef>
                <a:spcAft>
                  <a:spcPts val="0"/>
                </a:spcAft>
                <a:buNone/>
              </a:pPr>
              <a:r>
                <a:rPr lang="en-US" sz="1500">
                  <a:solidFill>
                    <a:srgbClr val="1C4587"/>
                  </a:solidFill>
                </a:rPr>
                <a:t>SIP = Submission Information Package</a:t>
              </a:r>
              <a:endParaRPr sz="1500">
                <a:solidFill>
                  <a:srgbClr val="1C4587"/>
                </a:solidFill>
              </a:endParaRPr>
            </a:p>
            <a:p>
              <a:pPr indent="0" lvl="0" marL="0" rtl="0" algn="l">
                <a:spcBef>
                  <a:spcPts val="0"/>
                </a:spcBef>
                <a:spcAft>
                  <a:spcPts val="0"/>
                </a:spcAft>
                <a:buNone/>
              </a:pPr>
              <a:r>
                <a:rPr lang="en-US" sz="1500">
                  <a:solidFill>
                    <a:srgbClr val="1C4587"/>
                  </a:solidFill>
                </a:rPr>
                <a:t>AIU = Archival Information Unit</a:t>
              </a:r>
              <a:endParaRPr sz="1500">
                <a:solidFill>
                  <a:srgbClr val="1C4587"/>
                </a:solidFill>
              </a:endParaRPr>
            </a:p>
          </p:txBody>
        </p:sp>
        <p:sp>
          <p:nvSpPr>
            <p:cNvPr id="326" name="Google Shape;326;p30"/>
            <p:cNvSpPr txBox="1"/>
            <p:nvPr/>
          </p:nvSpPr>
          <p:spPr>
            <a:xfrm>
              <a:off x="4572000" y="3091150"/>
              <a:ext cx="3751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rgbClr val="1C4587"/>
                  </a:solidFill>
                </a:rPr>
                <a:t>AIC = Archival Information Collection</a:t>
              </a:r>
              <a:endParaRPr sz="1500">
                <a:solidFill>
                  <a:srgbClr val="1C4587"/>
                </a:solidFill>
              </a:endParaRPr>
            </a:p>
            <a:p>
              <a:pPr indent="0" lvl="0" marL="0" rtl="0" algn="l">
                <a:spcBef>
                  <a:spcPts val="0"/>
                </a:spcBef>
                <a:spcAft>
                  <a:spcPts val="0"/>
                </a:spcAft>
                <a:buClr>
                  <a:schemeClr val="dk1"/>
                </a:buClr>
                <a:buSzPts val="1100"/>
                <a:buFont typeface="Arial"/>
                <a:buNone/>
              </a:pPr>
              <a:r>
                <a:rPr lang="en-US" sz="1500">
                  <a:solidFill>
                    <a:srgbClr val="1C4587"/>
                  </a:solidFill>
                </a:rPr>
                <a:t>AA = Access Aid</a:t>
              </a:r>
              <a:endParaRPr sz="1500">
                <a:solidFill>
                  <a:srgbClr val="1C4587"/>
                </a:solidFill>
              </a:endParaRPr>
            </a:p>
            <a:p>
              <a:pPr indent="0" lvl="0" marL="0" rtl="0" algn="l">
                <a:spcBef>
                  <a:spcPts val="0"/>
                </a:spcBef>
                <a:spcAft>
                  <a:spcPts val="0"/>
                </a:spcAft>
                <a:buNone/>
              </a:pPr>
              <a:r>
                <a:rPr lang="en-US" sz="1500">
                  <a:solidFill>
                    <a:srgbClr val="1C4587"/>
                  </a:solidFill>
                </a:rPr>
                <a:t>DIP = Dissemination Information Package</a:t>
              </a:r>
              <a:endParaRPr sz="1500">
                <a:solidFill>
                  <a:srgbClr val="1C4587"/>
                </a:solidFill>
              </a:endParaRPr>
            </a:p>
            <a:p>
              <a:pPr indent="0" lvl="0" marL="0" rtl="0" algn="l">
                <a:spcBef>
                  <a:spcPts val="0"/>
                </a:spcBef>
                <a:spcAft>
                  <a:spcPts val="0"/>
                </a:spcAft>
                <a:buNone/>
              </a:pPr>
              <a:r>
                <a:rPr lang="en-US" sz="1500">
                  <a:solidFill>
                    <a:srgbClr val="1C4587"/>
                  </a:solidFill>
                </a:rPr>
                <a:t>AIP = Archival Information Package</a:t>
              </a:r>
              <a:endParaRPr sz="1500">
                <a:solidFill>
                  <a:srgbClr val="1C4587"/>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1"/>
          <p:cNvSpPr txBox="1"/>
          <p:nvPr>
            <p:ph type="title"/>
          </p:nvPr>
        </p:nvSpPr>
        <p:spPr>
          <a:xfrm>
            <a:off x="0" y="307150"/>
            <a:ext cx="9096900" cy="492300"/>
          </a:xfrm>
          <a:prstGeom prst="rect">
            <a:avLst/>
          </a:prstGeom>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chemeClr val="dk1"/>
              </a:buClr>
              <a:buSzPts val="1100"/>
              <a:buFont typeface="Arial"/>
              <a:buNone/>
            </a:pPr>
            <a:r>
              <a:rPr b="1" lang="en-US" sz="2900">
                <a:solidFill>
                  <a:srgbClr val="1F497D"/>
                </a:solidFill>
              </a:rPr>
              <a:t>OISS Workflow - “Process as Data”</a:t>
            </a:r>
            <a:endParaRPr b="1" sz="2900">
              <a:solidFill>
                <a:srgbClr val="1F497D"/>
              </a:solidFill>
            </a:endParaRPr>
          </a:p>
        </p:txBody>
      </p:sp>
      <p:sp>
        <p:nvSpPr>
          <p:cNvPr id="332" name="Google Shape;332;p31"/>
          <p:cNvSpPr/>
          <p:nvPr/>
        </p:nvSpPr>
        <p:spPr>
          <a:xfrm>
            <a:off x="293925" y="747250"/>
            <a:ext cx="2444100" cy="3923100"/>
          </a:xfrm>
          <a:prstGeom prst="rect">
            <a:avLst/>
          </a:prstGeom>
          <a:solidFill>
            <a:srgbClr val="A4C2F4"/>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en-US" sz="1800">
                <a:latin typeface="Calibri"/>
                <a:ea typeface="Calibri"/>
                <a:cs typeface="Calibri"/>
                <a:sym typeface="Calibri"/>
              </a:rPr>
              <a:t>OISS Workflow</a:t>
            </a:r>
            <a:endParaRPr b="1" sz="1800">
              <a:latin typeface="Calibri"/>
              <a:ea typeface="Calibri"/>
              <a:cs typeface="Calibri"/>
              <a:sym typeface="Calibri"/>
            </a:endParaRPr>
          </a:p>
        </p:txBody>
      </p:sp>
      <p:sp>
        <p:nvSpPr>
          <p:cNvPr id="333" name="Google Shape;333;p31"/>
          <p:cNvSpPr/>
          <p:nvPr/>
        </p:nvSpPr>
        <p:spPr>
          <a:xfrm>
            <a:off x="455025" y="2031850"/>
            <a:ext cx="2114700" cy="768000"/>
          </a:xfrm>
          <a:prstGeom prst="rect">
            <a:avLst/>
          </a:prstGeom>
          <a:solidFill>
            <a:srgbClr val="D0E0E3"/>
          </a:solidFill>
          <a:ln cap="flat" cmpd="sng" w="9525">
            <a:solidFill>
              <a:schemeClr val="dk2"/>
            </a:solidFill>
            <a:prstDash val="solid"/>
            <a:round/>
            <a:headEnd len="sm" w="sm" type="none"/>
            <a:tailEnd len="sm" w="sm" type="none"/>
          </a:ln>
        </p:spPr>
        <p:txBody>
          <a:bodyPr anchorCtr="0" anchor="t" bIns="45700" lIns="45700" spcFirstLastPara="1" rIns="45700" wrap="square" tIns="45700">
            <a:noAutofit/>
          </a:bodyPr>
          <a:lstStyle/>
          <a:p>
            <a:pPr indent="0" lvl="0" marL="0" rtl="0" algn="ctr">
              <a:spcBef>
                <a:spcPts val="0"/>
              </a:spcBef>
              <a:spcAft>
                <a:spcPts val="0"/>
              </a:spcAft>
              <a:buNone/>
            </a:pPr>
            <a:r>
              <a:rPr b="1" lang="en-US">
                <a:latin typeface="Calibri"/>
                <a:ea typeface="Calibri"/>
                <a:cs typeface="Calibri"/>
                <a:sym typeface="Calibri"/>
              </a:rPr>
              <a:t>Identity Tasks (AIU)</a:t>
            </a:r>
            <a:endParaRPr b="1">
              <a:latin typeface="Calibri"/>
              <a:ea typeface="Calibri"/>
              <a:cs typeface="Calibri"/>
              <a:sym typeface="Calibri"/>
            </a:endParaRPr>
          </a:p>
          <a:p>
            <a:pPr indent="0" lvl="0" marL="0" rtl="0" algn="ctr">
              <a:spcBef>
                <a:spcPts val="0"/>
              </a:spcBef>
              <a:spcAft>
                <a:spcPts val="0"/>
              </a:spcAft>
              <a:buNone/>
            </a:pPr>
            <a:r>
              <a:t/>
            </a:r>
            <a:endParaRPr sz="600">
              <a:latin typeface="Calibri"/>
              <a:ea typeface="Calibri"/>
              <a:cs typeface="Calibri"/>
              <a:sym typeface="Calibri"/>
            </a:endParaRPr>
          </a:p>
          <a:p>
            <a:pPr indent="0" lvl="0" marL="0" rtl="0" algn="ctr">
              <a:spcBef>
                <a:spcPts val="0"/>
              </a:spcBef>
              <a:spcAft>
                <a:spcPts val="0"/>
              </a:spcAft>
              <a:buNone/>
            </a:pPr>
            <a:r>
              <a:rPr lang="en-US" sz="1200">
                <a:latin typeface="Calibri"/>
                <a:ea typeface="Calibri"/>
                <a:cs typeface="Calibri"/>
                <a:sym typeface="Calibri"/>
              </a:rPr>
              <a:t>Consume SIPs and </a:t>
            </a:r>
            <a:r>
              <a:rPr b="1" lang="en-US" sz="1200">
                <a:latin typeface="Calibri"/>
                <a:ea typeface="Calibri"/>
                <a:cs typeface="Calibri"/>
                <a:sym typeface="Calibri"/>
              </a:rPr>
              <a:t>define</a:t>
            </a:r>
            <a:r>
              <a:rPr lang="en-US" sz="1200">
                <a:latin typeface="Calibri"/>
                <a:ea typeface="Calibri"/>
                <a:cs typeface="Calibri"/>
                <a:sym typeface="Calibri"/>
              </a:rPr>
              <a:t> identity</a:t>
            </a:r>
            <a:endParaRPr sz="1200">
              <a:latin typeface="Calibri"/>
              <a:ea typeface="Calibri"/>
              <a:cs typeface="Calibri"/>
              <a:sym typeface="Calibri"/>
            </a:endParaRPr>
          </a:p>
        </p:txBody>
      </p:sp>
      <p:sp>
        <p:nvSpPr>
          <p:cNvPr id="334" name="Google Shape;334;p31"/>
          <p:cNvSpPr/>
          <p:nvPr/>
        </p:nvSpPr>
        <p:spPr>
          <a:xfrm>
            <a:off x="455025" y="2891288"/>
            <a:ext cx="2114700" cy="7680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rtl="0" algn="ctr">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Context</a:t>
            </a:r>
            <a:r>
              <a:rPr b="1" lang="en-US">
                <a:solidFill>
                  <a:schemeClr val="dk1"/>
                </a:solidFill>
                <a:latin typeface="Calibri"/>
                <a:ea typeface="Calibri"/>
                <a:cs typeface="Calibri"/>
                <a:sym typeface="Calibri"/>
              </a:rPr>
              <a:t> Tasks (AIC)</a:t>
            </a:r>
            <a:endParaRPr b="1">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6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Add </a:t>
            </a:r>
            <a:r>
              <a:rPr b="1" lang="en-US" sz="1200">
                <a:solidFill>
                  <a:schemeClr val="dk1"/>
                </a:solidFill>
                <a:latin typeface="Calibri"/>
                <a:ea typeface="Calibri"/>
                <a:cs typeface="Calibri"/>
                <a:sym typeface="Calibri"/>
              </a:rPr>
              <a:t>context</a:t>
            </a:r>
            <a:r>
              <a:rPr lang="en-US" sz="1200">
                <a:solidFill>
                  <a:schemeClr val="dk1"/>
                </a:solidFill>
                <a:latin typeface="Calibri"/>
                <a:ea typeface="Calibri"/>
                <a:cs typeface="Calibri"/>
                <a:sym typeface="Calibri"/>
              </a:rPr>
              <a:t> to AIUs and AICs</a:t>
            </a:r>
            <a:endParaRPr>
              <a:latin typeface="Calibri"/>
              <a:ea typeface="Calibri"/>
              <a:cs typeface="Calibri"/>
              <a:sym typeface="Calibri"/>
            </a:endParaRPr>
          </a:p>
        </p:txBody>
      </p:sp>
      <p:sp>
        <p:nvSpPr>
          <p:cNvPr id="335" name="Google Shape;335;p31"/>
          <p:cNvSpPr/>
          <p:nvPr/>
        </p:nvSpPr>
        <p:spPr>
          <a:xfrm>
            <a:off x="455025" y="3750750"/>
            <a:ext cx="2114700" cy="8607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Access </a:t>
            </a:r>
            <a:r>
              <a:rPr b="1" lang="en-US">
                <a:solidFill>
                  <a:schemeClr val="dk1"/>
                </a:solidFill>
                <a:latin typeface="Calibri"/>
                <a:ea typeface="Calibri"/>
                <a:cs typeface="Calibri"/>
                <a:sym typeface="Calibri"/>
              </a:rPr>
              <a:t>Tasks (DIP)</a:t>
            </a:r>
            <a:endParaRPr b="1">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6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Deliver</a:t>
            </a:r>
            <a:r>
              <a:rPr lang="en-US" sz="1200">
                <a:solidFill>
                  <a:schemeClr val="dk1"/>
                </a:solidFill>
                <a:latin typeface="Calibri"/>
                <a:ea typeface="Calibri"/>
                <a:cs typeface="Calibri"/>
                <a:sym typeface="Calibri"/>
              </a:rPr>
              <a:t> to AAs as DIPs</a:t>
            </a:r>
            <a:endParaRPr>
              <a:latin typeface="Calibri"/>
              <a:ea typeface="Calibri"/>
              <a:cs typeface="Calibri"/>
              <a:sym typeface="Calibri"/>
            </a:endParaRPr>
          </a:p>
        </p:txBody>
      </p:sp>
      <p:sp>
        <p:nvSpPr>
          <p:cNvPr id="336" name="Google Shape;336;p31"/>
          <p:cNvSpPr txBox="1"/>
          <p:nvPr>
            <p:ph idx="1" type="body"/>
          </p:nvPr>
        </p:nvSpPr>
        <p:spPr>
          <a:xfrm>
            <a:off x="3655700" y="799450"/>
            <a:ext cx="5281800" cy="3923100"/>
          </a:xfrm>
          <a:prstGeom prst="rect">
            <a:avLst/>
          </a:prstGeom>
        </p:spPr>
        <p:txBody>
          <a:bodyPr anchorCtr="0" anchor="t" bIns="34275" lIns="68575" spcFirstLastPara="1" rIns="68575" wrap="square" tIns="34275">
            <a:noAutofit/>
          </a:bodyPr>
          <a:lstStyle/>
          <a:p>
            <a:pPr indent="-342900" lvl="0" marL="457200" rtl="0" algn="l">
              <a:lnSpc>
                <a:spcPct val="115000"/>
              </a:lnSpc>
              <a:spcBef>
                <a:spcPts val="0"/>
              </a:spcBef>
              <a:spcAft>
                <a:spcPts val="0"/>
              </a:spcAft>
              <a:buSzPts val="1800"/>
              <a:buChar char="-"/>
            </a:pPr>
            <a:r>
              <a:rPr lang="en-US" sz="1800"/>
              <a:t>Ingest (SIP) tasks consume Events, prepare instructions, and support downstream tasks</a:t>
            </a:r>
            <a:endParaRPr sz="1800"/>
          </a:p>
          <a:p>
            <a:pPr indent="-342900" lvl="0" marL="457200" rtl="0" algn="l">
              <a:lnSpc>
                <a:spcPct val="115000"/>
              </a:lnSpc>
              <a:spcBef>
                <a:spcPts val="0"/>
              </a:spcBef>
              <a:spcAft>
                <a:spcPts val="0"/>
              </a:spcAft>
              <a:buSzPts val="1800"/>
              <a:buChar char="-"/>
            </a:pPr>
            <a:r>
              <a:rPr lang="en-US" sz="1800"/>
              <a:t>Identity</a:t>
            </a:r>
            <a:r>
              <a:rPr lang="en-US" sz="1800"/>
              <a:t> (AIU) tasks define the identify of each object, consuming SIPs as they are ingested</a:t>
            </a:r>
            <a:endParaRPr sz="1800"/>
          </a:p>
          <a:p>
            <a:pPr indent="-342900" lvl="0" marL="457200" rtl="0" algn="l">
              <a:lnSpc>
                <a:spcPct val="115000"/>
              </a:lnSpc>
              <a:spcBef>
                <a:spcPts val="0"/>
              </a:spcBef>
              <a:spcAft>
                <a:spcPts val="0"/>
              </a:spcAft>
              <a:buSzPts val="1800"/>
              <a:buChar char="-"/>
            </a:pPr>
            <a:r>
              <a:rPr lang="en-US" sz="1800"/>
              <a:t>Context (AIC) tasks provide the context for AIUs,  associating them with collections to enable long-term preservation (context is key!!)</a:t>
            </a:r>
            <a:endParaRPr sz="1800"/>
          </a:p>
          <a:p>
            <a:pPr indent="-342900" lvl="0" marL="457200" rtl="0" algn="l">
              <a:lnSpc>
                <a:spcPct val="115000"/>
              </a:lnSpc>
              <a:spcBef>
                <a:spcPts val="0"/>
              </a:spcBef>
              <a:spcAft>
                <a:spcPts val="0"/>
              </a:spcAft>
              <a:buSzPts val="1800"/>
              <a:buChar char="-"/>
            </a:pPr>
            <a:r>
              <a:rPr lang="en-US" sz="1800"/>
              <a:t>Access (DIP) tasks deliver the content to access aids (AA), enabling data access and reuse</a:t>
            </a:r>
            <a:endParaRPr sz="1800"/>
          </a:p>
          <a:p>
            <a:pPr indent="-342900" lvl="0" marL="457200" rtl="0" algn="l">
              <a:lnSpc>
                <a:spcPct val="115000"/>
              </a:lnSpc>
              <a:spcBef>
                <a:spcPts val="0"/>
              </a:spcBef>
              <a:spcAft>
                <a:spcPts val="0"/>
              </a:spcAft>
              <a:buSzPts val="1800"/>
              <a:buChar char="-"/>
            </a:pPr>
            <a:r>
              <a:rPr b="1" lang="en-US" sz="1800"/>
              <a:t>Each step in the workflow writes its results as a record to the KG, where the workflow and patterns themselves are also documented</a:t>
            </a:r>
            <a:endParaRPr b="1" sz="1800"/>
          </a:p>
          <a:p>
            <a:pPr indent="0" lvl="0" marL="0" rtl="0" algn="l">
              <a:lnSpc>
                <a:spcPct val="100000"/>
              </a:lnSpc>
              <a:spcBef>
                <a:spcPts val="900"/>
              </a:spcBef>
              <a:spcAft>
                <a:spcPts val="0"/>
              </a:spcAft>
              <a:buNone/>
            </a:pPr>
            <a:r>
              <a:t/>
            </a:r>
            <a:endParaRPr sz="1800">
              <a:solidFill>
                <a:srgbClr val="1C4587"/>
              </a:solidFill>
              <a:latin typeface="Arial"/>
              <a:ea typeface="Arial"/>
              <a:cs typeface="Arial"/>
              <a:sym typeface="Arial"/>
            </a:endParaRPr>
          </a:p>
        </p:txBody>
      </p:sp>
      <p:grpSp>
        <p:nvGrpSpPr>
          <p:cNvPr id="337" name="Google Shape;337;p31"/>
          <p:cNvGrpSpPr/>
          <p:nvPr/>
        </p:nvGrpSpPr>
        <p:grpSpPr>
          <a:xfrm>
            <a:off x="2569725" y="1841176"/>
            <a:ext cx="1192325" cy="2339924"/>
            <a:chOff x="2722125" y="2652032"/>
            <a:chExt cx="1192325" cy="1431234"/>
          </a:xfrm>
        </p:grpSpPr>
        <p:sp>
          <p:nvSpPr>
            <p:cNvPr id="338" name="Google Shape;338;p31"/>
            <p:cNvSpPr/>
            <p:nvPr/>
          </p:nvSpPr>
          <p:spPr>
            <a:xfrm>
              <a:off x="3016425" y="2652032"/>
              <a:ext cx="898025" cy="1227659"/>
            </a:xfrm>
            <a:prstGeom prst="flowChartMagneticDisk">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US" sz="1300">
                  <a:solidFill>
                    <a:schemeClr val="dk1"/>
                  </a:solidFill>
                  <a:latin typeface="Calibri"/>
                  <a:ea typeface="Calibri"/>
                  <a:cs typeface="Calibri"/>
                  <a:sym typeface="Calibri"/>
                </a:rPr>
                <a:t>Graph</a:t>
              </a:r>
              <a:endParaRPr sz="13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lang="en-US" sz="1300">
                  <a:solidFill>
                    <a:schemeClr val="dk1"/>
                  </a:solidFill>
                  <a:latin typeface="Calibri"/>
                  <a:ea typeface="Calibri"/>
                  <a:cs typeface="Calibri"/>
                  <a:sym typeface="Calibri"/>
                </a:rPr>
                <a:t>Bucket (</a:t>
              </a:r>
              <a:r>
                <a:rPr lang="en-US" sz="1300">
                  <a:solidFill>
                    <a:schemeClr val="dk1"/>
                  </a:solidFill>
                  <a:latin typeface="Calibri"/>
                  <a:ea typeface="Calibri"/>
                  <a:cs typeface="Calibri"/>
                  <a:sym typeface="Calibri"/>
                </a:rPr>
                <a:t>JSON-LD)</a:t>
              </a:r>
              <a:endParaRPr sz="1300">
                <a:solidFill>
                  <a:schemeClr val="dk1"/>
                </a:solidFill>
                <a:latin typeface="Calibri"/>
                <a:ea typeface="Calibri"/>
                <a:cs typeface="Calibri"/>
                <a:sym typeface="Calibri"/>
              </a:endParaRPr>
            </a:p>
          </p:txBody>
        </p:sp>
        <p:cxnSp>
          <p:nvCxnSpPr>
            <p:cNvPr id="339" name="Google Shape;339;p31"/>
            <p:cNvCxnSpPr>
              <a:stCxn id="333" idx="3"/>
              <a:endCxn id="338" idx="2"/>
            </p:cNvCxnSpPr>
            <p:nvPr/>
          </p:nvCxnSpPr>
          <p:spPr>
            <a:xfrm>
              <a:off x="2722125" y="3003536"/>
              <a:ext cx="294300" cy="262200"/>
            </a:xfrm>
            <a:prstGeom prst="straightConnector1">
              <a:avLst/>
            </a:prstGeom>
            <a:noFill/>
            <a:ln cap="flat" cmpd="sng" w="9525">
              <a:solidFill>
                <a:schemeClr val="dk2"/>
              </a:solidFill>
              <a:prstDash val="solid"/>
              <a:round/>
              <a:headEnd len="med" w="med" type="none"/>
              <a:tailEnd len="med" w="med" type="triangle"/>
            </a:ln>
            <a:effectLst>
              <a:outerShdw blurRad="57150" rotWithShape="0" algn="bl" dir="5400000" dist="19050">
                <a:srgbClr val="000000">
                  <a:alpha val="50000"/>
                </a:srgbClr>
              </a:outerShdw>
            </a:effectLst>
          </p:spPr>
        </p:cxnSp>
        <p:cxnSp>
          <p:nvCxnSpPr>
            <p:cNvPr id="340" name="Google Shape;340;p31"/>
            <p:cNvCxnSpPr>
              <a:stCxn id="334" idx="3"/>
              <a:endCxn id="338" idx="2"/>
            </p:cNvCxnSpPr>
            <p:nvPr/>
          </p:nvCxnSpPr>
          <p:spPr>
            <a:xfrm flipH="1" rot="10800000">
              <a:off x="2722125" y="3265818"/>
              <a:ext cx="294300" cy="263400"/>
            </a:xfrm>
            <a:prstGeom prst="straightConnector1">
              <a:avLst/>
            </a:prstGeom>
            <a:noFill/>
            <a:ln cap="flat" cmpd="sng" w="9525">
              <a:solidFill>
                <a:schemeClr val="dk2"/>
              </a:solidFill>
              <a:prstDash val="solid"/>
              <a:round/>
              <a:headEnd len="med" w="med" type="none"/>
              <a:tailEnd len="med" w="med" type="triangle"/>
            </a:ln>
            <a:effectLst>
              <a:outerShdw blurRad="57150" rotWithShape="0" algn="bl" dir="5400000" dist="19050">
                <a:srgbClr val="000000">
                  <a:alpha val="50000"/>
                </a:srgbClr>
              </a:outerShdw>
            </a:effectLst>
          </p:spPr>
        </p:cxnSp>
        <p:cxnSp>
          <p:nvCxnSpPr>
            <p:cNvPr id="341" name="Google Shape;341;p31"/>
            <p:cNvCxnSpPr>
              <a:stCxn id="335" idx="3"/>
              <a:endCxn id="338" idx="3"/>
            </p:cNvCxnSpPr>
            <p:nvPr/>
          </p:nvCxnSpPr>
          <p:spPr>
            <a:xfrm flipH="1" rot="10800000">
              <a:off x="2722125" y="3879565"/>
              <a:ext cx="743400" cy="203700"/>
            </a:xfrm>
            <a:prstGeom prst="straightConnector1">
              <a:avLst/>
            </a:prstGeom>
            <a:noFill/>
            <a:ln cap="flat" cmpd="sng" w="9525">
              <a:solidFill>
                <a:schemeClr val="dk2"/>
              </a:solidFill>
              <a:prstDash val="solid"/>
              <a:round/>
              <a:headEnd len="med" w="med" type="none"/>
              <a:tailEnd len="med" w="med" type="triangle"/>
            </a:ln>
            <a:effectLst>
              <a:outerShdw blurRad="57150" rotWithShape="0" algn="bl" dir="5400000" dist="19050">
                <a:srgbClr val="000000">
                  <a:alpha val="50000"/>
                </a:srgbClr>
              </a:outerShdw>
            </a:effectLst>
          </p:spPr>
        </p:cxnSp>
      </p:grpSp>
      <p:sp>
        <p:nvSpPr>
          <p:cNvPr id="342" name="Google Shape;342;p31"/>
          <p:cNvSpPr/>
          <p:nvPr/>
        </p:nvSpPr>
        <p:spPr>
          <a:xfrm>
            <a:off x="455025" y="1193650"/>
            <a:ext cx="2114700" cy="768000"/>
          </a:xfrm>
          <a:prstGeom prst="rect">
            <a:avLst/>
          </a:prstGeom>
          <a:solidFill>
            <a:srgbClr val="D0E0E3"/>
          </a:solidFill>
          <a:ln cap="flat" cmpd="sng" w="9525">
            <a:solidFill>
              <a:schemeClr val="dk2"/>
            </a:solidFill>
            <a:prstDash val="solid"/>
            <a:round/>
            <a:headEnd len="sm" w="sm" type="none"/>
            <a:tailEnd len="sm" w="sm" type="none"/>
          </a:ln>
        </p:spPr>
        <p:txBody>
          <a:bodyPr anchorCtr="0" anchor="t" bIns="45700" lIns="45700" spcFirstLastPara="1" rIns="45700" wrap="square" tIns="45700">
            <a:noAutofit/>
          </a:bodyPr>
          <a:lstStyle/>
          <a:p>
            <a:pPr indent="0" lvl="0" marL="0" rtl="0" algn="ctr">
              <a:spcBef>
                <a:spcPts val="0"/>
              </a:spcBef>
              <a:spcAft>
                <a:spcPts val="0"/>
              </a:spcAft>
              <a:buNone/>
            </a:pPr>
            <a:r>
              <a:rPr b="1" lang="en-US">
                <a:latin typeface="Calibri"/>
                <a:ea typeface="Calibri"/>
                <a:cs typeface="Calibri"/>
                <a:sym typeface="Calibri"/>
              </a:rPr>
              <a:t>Ingest</a:t>
            </a:r>
            <a:r>
              <a:rPr b="1" lang="en-US">
                <a:latin typeface="Calibri"/>
                <a:ea typeface="Calibri"/>
                <a:cs typeface="Calibri"/>
                <a:sym typeface="Calibri"/>
              </a:rPr>
              <a:t> Tasks (SIP)</a:t>
            </a:r>
            <a:endParaRPr b="1">
              <a:latin typeface="Calibri"/>
              <a:ea typeface="Calibri"/>
              <a:cs typeface="Calibri"/>
              <a:sym typeface="Calibri"/>
            </a:endParaRPr>
          </a:p>
          <a:p>
            <a:pPr indent="0" lvl="0" marL="0" rtl="0" algn="ctr">
              <a:spcBef>
                <a:spcPts val="0"/>
              </a:spcBef>
              <a:spcAft>
                <a:spcPts val="0"/>
              </a:spcAft>
              <a:buNone/>
            </a:pPr>
            <a:r>
              <a:t/>
            </a:r>
            <a:endParaRPr sz="600">
              <a:latin typeface="Calibri"/>
              <a:ea typeface="Calibri"/>
              <a:cs typeface="Calibri"/>
              <a:sym typeface="Calibri"/>
            </a:endParaRPr>
          </a:p>
          <a:p>
            <a:pPr indent="0" lvl="0" marL="0" rtl="0" algn="ctr">
              <a:spcBef>
                <a:spcPts val="0"/>
              </a:spcBef>
              <a:spcAft>
                <a:spcPts val="0"/>
              </a:spcAft>
              <a:buNone/>
            </a:pPr>
            <a:r>
              <a:rPr lang="en-US" sz="1200">
                <a:latin typeface="Calibri"/>
                <a:ea typeface="Calibri"/>
                <a:cs typeface="Calibri"/>
                <a:sym typeface="Calibri"/>
              </a:rPr>
              <a:t>Consums Events, </a:t>
            </a:r>
            <a:endParaRPr sz="1200">
              <a:latin typeface="Calibri"/>
              <a:ea typeface="Calibri"/>
              <a:cs typeface="Calibri"/>
              <a:sym typeface="Calibri"/>
            </a:endParaRPr>
          </a:p>
          <a:p>
            <a:pPr indent="0" lvl="0" marL="0" rtl="0" algn="ctr">
              <a:spcBef>
                <a:spcPts val="0"/>
              </a:spcBef>
              <a:spcAft>
                <a:spcPts val="0"/>
              </a:spcAft>
              <a:buNone/>
            </a:pPr>
            <a:r>
              <a:rPr lang="en-US" sz="1200">
                <a:latin typeface="Calibri"/>
                <a:ea typeface="Calibri"/>
                <a:cs typeface="Calibri"/>
                <a:sym typeface="Calibri"/>
              </a:rPr>
              <a:t>Support Downstream Tasks</a:t>
            </a:r>
            <a:endParaRPr sz="1200">
              <a:latin typeface="Calibri"/>
              <a:ea typeface="Calibri"/>
              <a:cs typeface="Calibri"/>
              <a:sym typeface="Calibri"/>
            </a:endParaRPr>
          </a:p>
        </p:txBody>
      </p:sp>
      <p:cxnSp>
        <p:nvCxnSpPr>
          <p:cNvPr id="343" name="Google Shape;343;p31"/>
          <p:cNvCxnSpPr>
            <a:stCxn id="342" idx="3"/>
            <a:endCxn id="338" idx="1"/>
          </p:cNvCxnSpPr>
          <p:nvPr/>
        </p:nvCxnSpPr>
        <p:spPr>
          <a:xfrm>
            <a:off x="2569725" y="1577650"/>
            <a:ext cx="743400" cy="263400"/>
          </a:xfrm>
          <a:prstGeom prst="straightConnector1">
            <a:avLst/>
          </a:prstGeom>
          <a:noFill/>
          <a:ln cap="flat" cmpd="sng" w="9525">
            <a:solidFill>
              <a:schemeClr val="dk2"/>
            </a:solidFill>
            <a:prstDash val="solid"/>
            <a:round/>
            <a:headEnd len="med" w="med" type="none"/>
            <a:tailEnd len="med" w="med" type="triangle"/>
          </a:ln>
          <a:effectLst>
            <a:outerShdw blurRad="57150" rotWithShape="0" algn="bl" dir="5400000" dist="19050">
              <a:srgbClr val="000000">
                <a:alpha val="50000"/>
              </a:srgbClr>
            </a:outerShdw>
          </a:effectLst>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p32"/>
          <p:cNvPicPr preferRelativeResize="0"/>
          <p:nvPr/>
        </p:nvPicPr>
        <p:blipFill>
          <a:blip r:embed="rId3">
            <a:alphaModFix/>
          </a:blip>
          <a:stretch>
            <a:fillRect/>
          </a:stretch>
        </p:blipFill>
        <p:spPr>
          <a:xfrm>
            <a:off x="4917670" y="2292579"/>
            <a:ext cx="3815794" cy="2174596"/>
          </a:xfrm>
          <a:prstGeom prst="rect">
            <a:avLst/>
          </a:prstGeom>
          <a:noFill/>
          <a:ln>
            <a:noFill/>
          </a:ln>
        </p:spPr>
      </p:pic>
      <p:sp>
        <p:nvSpPr>
          <p:cNvPr id="350" name="Google Shape;350;p32"/>
          <p:cNvSpPr txBox="1"/>
          <p:nvPr/>
        </p:nvSpPr>
        <p:spPr>
          <a:xfrm>
            <a:off x="176225" y="770675"/>
            <a:ext cx="4763100" cy="3832800"/>
          </a:xfrm>
          <a:prstGeom prst="rect">
            <a:avLst/>
          </a:prstGeom>
          <a:noFill/>
          <a:ln>
            <a:noFill/>
          </a:ln>
        </p:spPr>
        <p:txBody>
          <a:bodyPr anchorCtr="0" anchor="t" bIns="68575" lIns="68575" spcFirstLastPara="1" rIns="68575" wrap="square" tIns="68575">
            <a:spAutoFit/>
          </a:bodyPr>
          <a:lstStyle/>
          <a:p>
            <a:pPr indent="-268986" lvl="0" marL="347472" rtl="0" algn="l">
              <a:spcBef>
                <a:spcPts val="0"/>
              </a:spcBef>
              <a:spcAft>
                <a:spcPts val="0"/>
              </a:spcAft>
              <a:buClr>
                <a:srgbClr val="1C4587"/>
              </a:buClr>
              <a:buSzPts val="1500"/>
              <a:buChar char="●"/>
            </a:pPr>
            <a:r>
              <a:rPr lang="en-US" sz="1500">
                <a:solidFill>
                  <a:srgbClr val="1C4587"/>
                </a:solidFill>
              </a:rPr>
              <a:t>“P</a:t>
            </a:r>
            <a:r>
              <a:rPr lang="en-US" sz="1500">
                <a:solidFill>
                  <a:srgbClr val="1C4587"/>
                </a:solidFill>
              </a:rPr>
              <a:t>rocess as data” in the KG is big step forward, but alone cannot solve interoperability</a:t>
            </a:r>
            <a:endParaRPr sz="1500">
              <a:solidFill>
                <a:srgbClr val="1C4587"/>
              </a:solidFill>
            </a:endParaRPr>
          </a:p>
          <a:p>
            <a:pPr indent="-268986" lvl="0" marL="347472" rtl="0" algn="l">
              <a:spcBef>
                <a:spcPts val="0"/>
              </a:spcBef>
              <a:spcAft>
                <a:spcPts val="0"/>
              </a:spcAft>
              <a:buClr>
                <a:srgbClr val="1C4587"/>
              </a:buClr>
              <a:buSzPts val="1500"/>
              <a:buChar char="●"/>
            </a:pPr>
            <a:r>
              <a:rPr lang="en-US" sz="1500">
                <a:solidFill>
                  <a:srgbClr val="1C4587"/>
                </a:solidFill>
              </a:rPr>
              <a:t>Semantic interoperability within a shared reference model is required to </a:t>
            </a:r>
            <a:r>
              <a:rPr lang="en-US" sz="1500">
                <a:solidFill>
                  <a:srgbClr val="1C4587"/>
                </a:solidFill>
              </a:rPr>
              <a:t>allow data to be shared and reused by people and their applications across communities and domains</a:t>
            </a:r>
            <a:endParaRPr sz="1500">
              <a:solidFill>
                <a:srgbClr val="1C4587"/>
              </a:solidFill>
            </a:endParaRPr>
          </a:p>
          <a:p>
            <a:pPr indent="-268986" lvl="0" marL="347472" rtl="0" algn="l">
              <a:spcBef>
                <a:spcPts val="0"/>
              </a:spcBef>
              <a:spcAft>
                <a:spcPts val="0"/>
              </a:spcAft>
              <a:buClr>
                <a:srgbClr val="1C4587"/>
              </a:buClr>
              <a:buSzPts val="1500"/>
              <a:buChar char="●"/>
            </a:pPr>
            <a:r>
              <a:rPr lang="en-US" sz="1500">
                <a:solidFill>
                  <a:srgbClr val="1C4587"/>
                </a:solidFill>
              </a:rPr>
              <a:t>Information Objects are combined to create AIUs, which are instantiations of Information Packages</a:t>
            </a:r>
            <a:endParaRPr sz="1500">
              <a:solidFill>
                <a:srgbClr val="1C4587"/>
              </a:solidFill>
            </a:endParaRPr>
          </a:p>
          <a:p>
            <a:pPr indent="-268986" lvl="0" marL="347472" rtl="0" algn="l">
              <a:spcBef>
                <a:spcPts val="0"/>
              </a:spcBef>
              <a:spcAft>
                <a:spcPts val="0"/>
              </a:spcAft>
              <a:buClr>
                <a:srgbClr val="1C4587"/>
              </a:buClr>
              <a:buSzPts val="1500"/>
              <a:buChar char="●"/>
            </a:pPr>
            <a:r>
              <a:rPr lang="en-US" sz="1500">
                <a:solidFill>
                  <a:srgbClr val="1C4587"/>
                </a:solidFill>
              </a:rPr>
              <a:t>U</a:t>
            </a:r>
            <a:r>
              <a:rPr lang="en-US" sz="1500">
                <a:solidFill>
                  <a:srgbClr val="1C4587"/>
                </a:solidFill>
              </a:rPr>
              <a:t>sing </a:t>
            </a:r>
            <a:r>
              <a:rPr lang="en-US" sz="1500">
                <a:solidFill>
                  <a:srgbClr val="1C4587"/>
                </a:solidFill>
              </a:rPr>
              <a:t>terms and patterns from existing ontologies (</a:t>
            </a:r>
            <a:r>
              <a:rPr lang="en-US" sz="1500" u="sng">
                <a:solidFill>
                  <a:srgbClr val="1C4587"/>
                </a:solidFill>
                <a:hlinkClick r:id="rId4">
                  <a:extLst>
                    <a:ext uri="{A12FA001-AC4F-418D-AE19-62706E023703}">
                      <ahyp:hlinkClr val="tx"/>
                    </a:ext>
                  </a:extLst>
                </a:hlinkClick>
              </a:rPr>
              <a:t>SSN</a:t>
            </a:r>
            <a:r>
              <a:rPr lang="en-US" sz="1500">
                <a:solidFill>
                  <a:srgbClr val="1C4587"/>
                </a:solidFill>
              </a:rPr>
              <a:t>, </a:t>
            </a:r>
            <a:r>
              <a:rPr lang="en-US" sz="1500" u="sng">
                <a:solidFill>
                  <a:srgbClr val="1C4587"/>
                </a:solidFill>
                <a:hlinkClick r:id="rId5">
                  <a:extLst>
                    <a:ext uri="{A12FA001-AC4F-418D-AE19-62706E023703}">
                      <ahyp:hlinkClr val="tx"/>
                    </a:ext>
                  </a:extLst>
                </a:hlinkClick>
              </a:rPr>
              <a:t>SOSO</a:t>
            </a:r>
            <a:r>
              <a:rPr lang="en-US" sz="1500">
                <a:solidFill>
                  <a:srgbClr val="1C4587"/>
                </a:solidFill>
              </a:rPr>
              <a:t>, </a:t>
            </a:r>
            <a:r>
              <a:rPr lang="en-US" sz="1500" u="sng">
                <a:solidFill>
                  <a:srgbClr val="1C4587"/>
                </a:solidFill>
                <a:hlinkClick r:id="rId6">
                  <a:extLst>
                    <a:ext uri="{A12FA001-AC4F-418D-AE19-62706E023703}">
                      <ahyp:hlinkClr val="tx"/>
                    </a:ext>
                  </a:extLst>
                </a:hlinkClick>
              </a:rPr>
              <a:t>Schema.org</a:t>
            </a:r>
            <a:r>
              <a:rPr lang="en-US" sz="1500">
                <a:solidFill>
                  <a:srgbClr val="1C4587"/>
                </a:solidFill>
              </a:rPr>
              <a:t>, </a:t>
            </a:r>
            <a:r>
              <a:rPr lang="en-US" sz="1500" u="sng">
                <a:solidFill>
                  <a:srgbClr val="1C4587"/>
                </a:solidFill>
                <a:hlinkClick r:id="rId7">
                  <a:extLst>
                    <a:ext uri="{A12FA001-AC4F-418D-AE19-62706E023703}">
                      <ahyp:hlinkClr val="tx"/>
                    </a:ext>
                  </a:extLst>
                </a:hlinkClick>
              </a:rPr>
              <a:t>SensorML</a:t>
            </a:r>
            <a:r>
              <a:rPr lang="en-US" sz="1500">
                <a:solidFill>
                  <a:srgbClr val="1C4587"/>
                </a:solidFill>
              </a:rPr>
              <a:t>, </a:t>
            </a:r>
            <a:r>
              <a:rPr lang="en-US" sz="1500" u="sng">
                <a:solidFill>
                  <a:srgbClr val="1C4587"/>
                </a:solidFill>
                <a:hlinkClick r:id="rId8">
                  <a:extLst>
                    <a:ext uri="{A12FA001-AC4F-418D-AE19-62706E023703}">
                      <ahyp:hlinkClr val="tx"/>
                    </a:ext>
                  </a:extLst>
                </a:hlinkClick>
              </a:rPr>
              <a:t>Dublin Core</a:t>
            </a:r>
            <a:r>
              <a:rPr lang="en-US" sz="1500">
                <a:solidFill>
                  <a:srgbClr val="1C4587"/>
                </a:solidFill>
              </a:rPr>
              <a:t>, </a:t>
            </a:r>
            <a:r>
              <a:rPr lang="en-US" sz="1500" u="sng">
                <a:solidFill>
                  <a:srgbClr val="1C4587"/>
                </a:solidFill>
                <a:hlinkClick r:id="rId9">
                  <a:extLst>
                    <a:ext uri="{A12FA001-AC4F-418D-AE19-62706E023703}">
                      <ahyp:hlinkClr val="tx"/>
                    </a:ext>
                  </a:extLst>
                </a:hlinkClick>
              </a:rPr>
              <a:t>GCMD</a:t>
            </a:r>
            <a:r>
              <a:rPr lang="en-US" sz="1500">
                <a:solidFill>
                  <a:srgbClr val="1C4587"/>
                </a:solidFill>
              </a:rPr>
              <a:t>, </a:t>
            </a:r>
            <a:r>
              <a:rPr lang="en-US" sz="1500" u="sng">
                <a:solidFill>
                  <a:srgbClr val="1C4587"/>
                </a:solidFill>
                <a:hlinkClick r:id="rId10">
                  <a:extLst>
                    <a:ext uri="{A12FA001-AC4F-418D-AE19-62706E023703}">
                      <ahyp:hlinkClr val="tx"/>
                    </a:ext>
                  </a:extLst>
                </a:hlinkClick>
              </a:rPr>
              <a:t>NIEM</a:t>
            </a:r>
            <a:r>
              <a:rPr lang="en-US" sz="1500">
                <a:solidFill>
                  <a:srgbClr val="1C4587"/>
                </a:solidFill>
              </a:rPr>
              <a:t>, </a:t>
            </a:r>
            <a:r>
              <a:rPr lang="en-US" sz="1500" u="sng">
                <a:solidFill>
                  <a:srgbClr val="1C4587"/>
                </a:solidFill>
                <a:hlinkClick r:id="rId11">
                  <a:extLst>
                    <a:ext uri="{A12FA001-AC4F-418D-AE19-62706E023703}">
                      <ahyp:hlinkClr val="tx"/>
                    </a:ext>
                  </a:extLst>
                </a:hlinkClick>
              </a:rPr>
              <a:t>SWEET</a:t>
            </a:r>
            <a:r>
              <a:rPr lang="en-US" sz="1500">
                <a:solidFill>
                  <a:srgbClr val="1C4587"/>
                </a:solidFill>
              </a:rPr>
              <a:t>, etc.) enables users of the cloud archive service to reap rich benefits of the semantic web </a:t>
            </a:r>
            <a:endParaRPr sz="1500">
              <a:solidFill>
                <a:srgbClr val="1C4587"/>
              </a:solidFill>
            </a:endParaRPr>
          </a:p>
          <a:p>
            <a:pPr indent="-268986" lvl="0" marL="347472" rtl="0" algn="l">
              <a:spcBef>
                <a:spcPts val="0"/>
              </a:spcBef>
              <a:spcAft>
                <a:spcPts val="0"/>
              </a:spcAft>
              <a:buClr>
                <a:srgbClr val="1C4587"/>
              </a:buClr>
              <a:buSzPts val="1500"/>
              <a:buChar char="●"/>
            </a:pPr>
            <a:r>
              <a:rPr lang="en-US" sz="1500">
                <a:solidFill>
                  <a:srgbClr val="1C4587"/>
                </a:solidFill>
              </a:rPr>
              <a:t>We also enable new, user-defined ontologies that are constructed and published automatically to the KG for discovery and reuse</a:t>
            </a:r>
            <a:endParaRPr sz="1500">
              <a:solidFill>
                <a:srgbClr val="1C4587"/>
              </a:solidFill>
            </a:endParaRPr>
          </a:p>
        </p:txBody>
      </p:sp>
      <p:pic>
        <p:nvPicPr>
          <p:cNvPr id="351" name="Google Shape;351;p32"/>
          <p:cNvPicPr preferRelativeResize="0"/>
          <p:nvPr/>
        </p:nvPicPr>
        <p:blipFill>
          <a:blip r:embed="rId12">
            <a:alphaModFix/>
          </a:blip>
          <a:stretch>
            <a:fillRect/>
          </a:stretch>
        </p:blipFill>
        <p:spPr>
          <a:xfrm>
            <a:off x="5077070" y="664120"/>
            <a:ext cx="3496969" cy="1524657"/>
          </a:xfrm>
          <a:prstGeom prst="rect">
            <a:avLst/>
          </a:prstGeom>
          <a:noFill/>
          <a:ln>
            <a:noFill/>
          </a:ln>
        </p:spPr>
      </p:pic>
      <p:sp>
        <p:nvSpPr>
          <p:cNvPr id="352" name="Google Shape;352;p32"/>
          <p:cNvSpPr txBox="1"/>
          <p:nvPr/>
        </p:nvSpPr>
        <p:spPr>
          <a:xfrm>
            <a:off x="4572000" y="2060975"/>
            <a:ext cx="4383300" cy="3078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US" sz="1100"/>
              <a:t>Information Object: the primary building block, recursive and generic</a:t>
            </a:r>
            <a:endParaRPr sz="1100"/>
          </a:p>
        </p:txBody>
      </p:sp>
      <p:sp>
        <p:nvSpPr>
          <p:cNvPr id="353" name="Google Shape;353;p32"/>
          <p:cNvSpPr txBox="1"/>
          <p:nvPr/>
        </p:nvSpPr>
        <p:spPr>
          <a:xfrm>
            <a:off x="4626850" y="4409075"/>
            <a:ext cx="4328400" cy="4773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US" sz="1100"/>
              <a:t>Information Package: the secondary building block, a complete generic model</a:t>
            </a:r>
            <a:endParaRPr sz="1100"/>
          </a:p>
        </p:txBody>
      </p:sp>
      <p:sp>
        <p:nvSpPr>
          <p:cNvPr id="354" name="Google Shape;354;p32"/>
          <p:cNvSpPr txBox="1"/>
          <p:nvPr>
            <p:ph type="title"/>
          </p:nvPr>
        </p:nvSpPr>
        <p:spPr>
          <a:xfrm>
            <a:off x="0" y="156025"/>
            <a:ext cx="914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US" sz="3200">
                <a:solidFill>
                  <a:srgbClr val="1F497D"/>
                </a:solidFill>
              </a:rPr>
              <a:t>The “Special Sauce”: </a:t>
            </a:r>
            <a:r>
              <a:rPr b="1" lang="en-US" sz="3200">
                <a:solidFill>
                  <a:srgbClr val="1F497D"/>
                </a:solidFill>
              </a:rPr>
              <a:t>Semantic </a:t>
            </a:r>
            <a:r>
              <a:rPr b="1" lang="en-US" sz="3200">
                <a:solidFill>
                  <a:srgbClr val="1F497D"/>
                </a:solidFill>
              </a:rPr>
              <a:t>Interoperability</a:t>
            </a:r>
            <a:endParaRPr b="1" sz="3200">
              <a:solidFill>
                <a:srgbClr val="1F497D"/>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3"/>
          <p:cNvSpPr txBox="1"/>
          <p:nvPr/>
        </p:nvSpPr>
        <p:spPr>
          <a:xfrm>
            <a:off x="176225" y="3707500"/>
            <a:ext cx="8790600" cy="1062000"/>
          </a:xfrm>
          <a:prstGeom prst="rect">
            <a:avLst/>
          </a:prstGeom>
          <a:noFill/>
          <a:ln>
            <a:noFill/>
          </a:ln>
        </p:spPr>
        <p:txBody>
          <a:bodyPr anchorCtr="0" anchor="t" bIns="68575" lIns="68575" spcFirstLastPara="1" rIns="68575" wrap="square" tIns="68575">
            <a:spAutoFit/>
          </a:bodyPr>
          <a:lstStyle/>
          <a:p>
            <a:pPr indent="-260350" lvl="0" marL="342900" rtl="0" algn="l">
              <a:spcBef>
                <a:spcPts val="0"/>
              </a:spcBef>
              <a:spcAft>
                <a:spcPts val="0"/>
              </a:spcAft>
              <a:buClr>
                <a:srgbClr val="1C4587"/>
              </a:buClr>
              <a:buSzPts val="1500"/>
              <a:buChar char="●"/>
            </a:pPr>
            <a:r>
              <a:rPr lang="en-US" sz="1500">
                <a:solidFill>
                  <a:srgbClr val="1C4587"/>
                </a:solidFill>
              </a:rPr>
              <a:t>The user-defined Information Package or “granule” is the Archival Information Unit (AIU)</a:t>
            </a:r>
            <a:endParaRPr sz="1500">
              <a:solidFill>
                <a:srgbClr val="1C4587"/>
              </a:solidFill>
            </a:endParaRPr>
          </a:p>
          <a:p>
            <a:pPr indent="-268986" lvl="0" marL="347472" rtl="0" algn="l">
              <a:spcBef>
                <a:spcPts val="0"/>
              </a:spcBef>
              <a:spcAft>
                <a:spcPts val="0"/>
              </a:spcAft>
              <a:buClr>
                <a:srgbClr val="1C4587"/>
              </a:buClr>
              <a:buSzPts val="1500"/>
              <a:buChar char="●"/>
            </a:pPr>
            <a:r>
              <a:rPr lang="en-US" sz="1500">
                <a:solidFill>
                  <a:srgbClr val="1C4587"/>
                </a:solidFill>
              </a:rPr>
              <a:t>It consists of multiple Information Objects, including a Content Object Field (“File”), multiple Preservation Description Fields (“Archive PID”, “Checksum”), a Packaging Object Field, and a Description Object field. Users can add custom fields as needed.</a:t>
            </a:r>
            <a:endParaRPr sz="1500">
              <a:solidFill>
                <a:srgbClr val="1C4587"/>
              </a:solidFill>
            </a:endParaRPr>
          </a:p>
        </p:txBody>
      </p:sp>
      <p:sp>
        <p:nvSpPr>
          <p:cNvPr id="361" name="Google Shape;361;p33"/>
          <p:cNvSpPr txBox="1"/>
          <p:nvPr>
            <p:ph type="title"/>
          </p:nvPr>
        </p:nvSpPr>
        <p:spPr>
          <a:xfrm>
            <a:off x="0" y="156025"/>
            <a:ext cx="914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US" sz="3200">
                <a:solidFill>
                  <a:srgbClr val="1F497D"/>
                </a:solidFill>
              </a:rPr>
              <a:t>Real World Example: Visualization of the JSON-LD</a:t>
            </a:r>
            <a:endParaRPr b="1" sz="3200">
              <a:solidFill>
                <a:srgbClr val="1F497D"/>
              </a:solidFill>
            </a:endParaRPr>
          </a:p>
        </p:txBody>
      </p:sp>
      <p:pic>
        <p:nvPicPr>
          <p:cNvPr id="362" name="Google Shape;362;p33"/>
          <p:cNvPicPr preferRelativeResize="0"/>
          <p:nvPr/>
        </p:nvPicPr>
        <p:blipFill>
          <a:blip r:embed="rId4">
            <a:alphaModFix/>
          </a:blip>
          <a:stretch>
            <a:fillRect/>
          </a:stretch>
        </p:blipFill>
        <p:spPr>
          <a:xfrm>
            <a:off x="0" y="702850"/>
            <a:ext cx="9144003" cy="2927457"/>
          </a:xfrm>
          <a:prstGeom prst="rect">
            <a:avLst/>
          </a:prstGeom>
          <a:noFill/>
          <a:ln>
            <a:noFill/>
          </a:ln>
        </p:spPr>
      </p:pic>
      <p:sp>
        <p:nvSpPr>
          <p:cNvPr id="363" name="Google Shape;363;p33"/>
          <p:cNvSpPr txBox="1"/>
          <p:nvPr/>
        </p:nvSpPr>
        <p:spPr>
          <a:xfrm>
            <a:off x="5201725" y="730425"/>
            <a:ext cx="3753600" cy="3849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t/>
            </a:r>
            <a:endParaRPr sz="1600"/>
          </a:p>
        </p:txBody>
      </p:sp>
      <p:sp>
        <p:nvSpPr>
          <p:cNvPr id="364" name="Google Shape;364;p33"/>
          <p:cNvSpPr txBox="1"/>
          <p:nvPr/>
        </p:nvSpPr>
        <p:spPr>
          <a:xfrm>
            <a:off x="6746050" y="937500"/>
            <a:ext cx="2115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icons in this visualization do not have specific meanings)</a:t>
            </a:r>
            <a:endParaRPr sz="1200">
              <a:solidFill>
                <a:schemeClr val="dk1"/>
              </a:solidFill>
              <a:latin typeface="Calibri"/>
              <a:ea typeface="Calibri"/>
              <a:cs typeface="Calibri"/>
              <a:sym typeface="Calibri"/>
            </a:endParaRPr>
          </a:p>
        </p:txBody>
      </p:sp>
      <p:sp>
        <p:nvSpPr>
          <p:cNvPr id="365" name="Google Shape;365;p33"/>
          <p:cNvSpPr txBox="1"/>
          <p:nvPr/>
        </p:nvSpPr>
        <p:spPr>
          <a:xfrm>
            <a:off x="4800600" y="3381375"/>
            <a:ext cx="381000" cy="123000"/>
          </a:xfrm>
          <a:prstGeom prst="rect">
            <a:avLst/>
          </a:prstGeom>
          <a:solidFill>
            <a:schemeClr val="lt1"/>
          </a:solidFill>
          <a:ln>
            <a:noFill/>
          </a:ln>
        </p:spPr>
        <p:txBody>
          <a:bodyPr anchorCtr="0" anchor="t" bIns="0" lIns="0" spcFirstLastPara="1" rIns="0" wrap="square" tIns="0">
            <a:spAutoFit/>
          </a:bodyPr>
          <a:lstStyle/>
          <a:p>
            <a:pPr indent="0" lvl="0" marL="0" rtl="0" algn="l">
              <a:spcBef>
                <a:spcPts val="0"/>
              </a:spcBef>
              <a:spcAft>
                <a:spcPts val="0"/>
              </a:spcAft>
              <a:buNone/>
            </a:pPr>
            <a:r>
              <a:rPr lang="en-US" sz="800">
                <a:solidFill>
                  <a:schemeClr val="dk1"/>
                </a:solidFill>
                <a:latin typeface="Calibri"/>
                <a:ea typeface="Calibri"/>
                <a:cs typeface="Calibri"/>
                <a:sym typeface="Calibri"/>
              </a:rPr>
              <a:t>Provider</a:t>
            </a:r>
            <a:endParaRPr sz="800">
              <a:solidFill>
                <a:schemeClr val="dk1"/>
              </a:solidFill>
              <a:latin typeface="Calibri"/>
              <a:ea typeface="Calibri"/>
              <a:cs typeface="Calibri"/>
              <a:sym typeface="Calibri"/>
            </a:endParaRPr>
          </a:p>
        </p:txBody>
      </p:sp>
      <p:sp>
        <p:nvSpPr>
          <p:cNvPr id="366" name="Google Shape;366;p33"/>
          <p:cNvSpPr txBox="1"/>
          <p:nvPr/>
        </p:nvSpPr>
        <p:spPr>
          <a:xfrm>
            <a:off x="5181600" y="3381375"/>
            <a:ext cx="490500" cy="246300"/>
          </a:xfrm>
          <a:prstGeom prst="rect">
            <a:avLst/>
          </a:prstGeom>
          <a:solidFill>
            <a:schemeClr val="lt1"/>
          </a:solidFill>
          <a:ln>
            <a:noFill/>
          </a:ln>
        </p:spPr>
        <p:txBody>
          <a:bodyPr anchorCtr="0" anchor="t" bIns="0" lIns="0" spcFirstLastPara="1" rIns="0" wrap="square" tIns="0">
            <a:spAutoFit/>
          </a:bodyPr>
          <a:lstStyle/>
          <a:p>
            <a:pPr indent="0" lvl="0" marL="0" rtl="0" algn="ctr">
              <a:spcBef>
                <a:spcPts val="0"/>
              </a:spcBef>
              <a:spcAft>
                <a:spcPts val="0"/>
              </a:spcAft>
              <a:buNone/>
            </a:pPr>
            <a:r>
              <a:rPr lang="en-US" sz="800">
                <a:solidFill>
                  <a:schemeClr val="dk1"/>
                </a:solidFill>
                <a:latin typeface="Calibri"/>
                <a:ea typeface="Calibri"/>
                <a:cs typeface="Calibri"/>
                <a:sym typeface="Calibri"/>
              </a:rPr>
              <a:t>Product</a:t>
            </a:r>
            <a:endParaRPr sz="800">
              <a:solidFill>
                <a:schemeClr val="dk1"/>
              </a:solidFill>
              <a:latin typeface="Calibri"/>
              <a:ea typeface="Calibri"/>
              <a:cs typeface="Calibri"/>
              <a:sym typeface="Calibri"/>
            </a:endParaRPr>
          </a:p>
          <a:p>
            <a:pPr indent="0" lvl="0" marL="0" rtl="0" algn="ctr">
              <a:spcBef>
                <a:spcPts val="0"/>
              </a:spcBef>
              <a:spcAft>
                <a:spcPts val="0"/>
              </a:spcAft>
              <a:buNone/>
            </a:pPr>
            <a:r>
              <a:rPr lang="en-US" sz="800">
                <a:solidFill>
                  <a:schemeClr val="dk1"/>
                </a:solidFill>
                <a:latin typeface="Calibri"/>
                <a:ea typeface="Calibri"/>
                <a:cs typeface="Calibri"/>
                <a:sym typeface="Calibri"/>
              </a:rPr>
              <a:t>Description</a:t>
            </a:r>
            <a:endParaRPr sz="800">
              <a:solidFill>
                <a:schemeClr val="dk1"/>
              </a:solidFill>
              <a:latin typeface="Calibri"/>
              <a:ea typeface="Calibri"/>
              <a:cs typeface="Calibri"/>
              <a:sym typeface="Calibri"/>
            </a:endParaRPr>
          </a:p>
        </p:txBody>
      </p:sp>
      <p:sp>
        <p:nvSpPr>
          <p:cNvPr id="367" name="Google Shape;367;p33"/>
          <p:cNvSpPr txBox="1"/>
          <p:nvPr/>
        </p:nvSpPr>
        <p:spPr>
          <a:xfrm>
            <a:off x="5672100" y="3381375"/>
            <a:ext cx="642900" cy="246300"/>
          </a:xfrm>
          <a:prstGeom prst="rect">
            <a:avLst/>
          </a:prstGeom>
          <a:solidFill>
            <a:schemeClr val="lt1"/>
          </a:solidFill>
          <a:ln>
            <a:noFill/>
          </a:ln>
        </p:spPr>
        <p:txBody>
          <a:bodyPr anchorCtr="0" anchor="t" bIns="0" lIns="0" spcFirstLastPara="1" rIns="0" wrap="square" tIns="0">
            <a:spAutoFit/>
          </a:bodyPr>
          <a:lstStyle/>
          <a:p>
            <a:pPr indent="0" lvl="0" marL="0" rtl="0" algn="ctr">
              <a:spcBef>
                <a:spcPts val="0"/>
              </a:spcBef>
              <a:spcAft>
                <a:spcPts val="0"/>
              </a:spcAft>
              <a:buNone/>
            </a:pPr>
            <a:r>
              <a:rPr lang="en-US" sz="800">
                <a:solidFill>
                  <a:schemeClr val="dk1"/>
                </a:solidFill>
                <a:latin typeface="Calibri"/>
                <a:ea typeface="Calibri"/>
                <a:cs typeface="Calibri"/>
                <a:sym typeface="Calibri"/>
              </a:rPr>
              <a:t>Distribution License</a:t>
            </a:r>
            <a:endParaRPr sz="800">
              <a:solidFill>
                <a:schemeClr val="dk1"/>
              </a:solidFill>
              <a:latin typeface="Calibri"/>
              <a:ea typeface="Calibri"/>
              <a:cs typeface="Calibri"/>
              <a:sym typeface="Calibri"/>
            </a:endParaRPr>
          </a:p>
        </p:txBody>
      </p:sp>
      <p:sp>
        <p:nvSpPr>
          <p:cNvPr id="368" name="Google Shape;368;p33"/>
          <p:cNvSpPr txBox="1"/>
          <p:nvPr/>
        </p:nvSpPr>
        <p:spPr>
          <a:xfrm>
            <a:off x="4300550" y="3381375"/>
            <a:ext cx="404700" cy="246300"/>
          </a:xfrm>
          <a:prstGeom prst="rect">
            <a:avLst/>
          </a:prstGeom>
          <a:solidFill>
            <a:schemeClr val="lt1"/>
          </a:solidFill>
          <a:ln>
            <a:noFill/>
          </a:ln>
        </p:spPr>
        <p:txBody>
          <a:bodyPr anchorCtr="0" anchor="t" bIns="0" lIns="0" spcFirstLastPara="1" rIns="0" wrap="square" tIns="0">
            <a:spAutoFit/>
          </a:bodyPr>
          <a:lstStyle/>
          <a:p>
            <a:pPr indent="0" lvl="0" marL="0" rtl="0" algn="ctr">
              <a:spcBef>
                <a:spcPts val="0"/>
              </a:spcBef>
              <a:spcAft>
                <a:spcPts val="0"/>
              </a:spcAft>
              <a:buNone/>
            </a:pPr>
            <a:r>
              <a:rPr lang="en-US" sz="800">
                <a:solidFill>
                  <a:schemeClr val="dk1"/>
                </a:solidFill>
                <a:latin typeface="Calibri"/>
                <a:ea typeface="Calibri"/>
                <a:cs typeface="Calibri"/>
                <a:sym typeface="Calibri"/>
              </a:rPr>
              <a:t>File</a:t>
            </a:r>
            <a:endParaRPr sz="800">
              <a:solidFill>
                <a:schemeClr val="dk1"/>
              </a:solidFill>
              <a:latin typeface="Calibri"/>
              <a:ea typeface="Calibri"/>
              <a:cs typeface="Calibri"/>
              <a:sym typeface="Calibri"/>
            </a:endParaRPr>
          </a:p>
          <a:p>
            <a:pPr indent="0" lvl="0" marL="0" rtl="0" algn="ctr">
              <a:spcBef>
                <a:spcPts val="0"/>
              </a:spcBef>
              <a:spcAft>
                <a:spcPts val="0"/>
              </a:spcAft>
              <a:buNone/>
            </a:pPr>
            <a:r>
              <a:rPr lang="en-US" sz="800">
                <a:solidFill>
                  <a:schemeClr val="dk1"/>
                </a:solidFill>
                <a:latin typeface="Calibri"/>
                <a:ea typeface="Calibri"/>
                <a:cs typeface="Calibri"/>
                <a:sym typeface="Calibri"/>
              </a:rPr>
              <a:t>Format</a:t>
            </a:r>
            <a:endParaRPr sz="800">
              <a:solidFill>
                <a:schemeClr val="dk1"/>
              </a:solidFill>
              <a:latin typeface="Calibri"/>
              <a:ea typeface="Calibri"/>
              <a:cs typeface="Calibri"/>
              <a:sym typeface="Calibri"/>
            </a:endParaRPr>
          </a:p>
        </p:txBody>
      </p:sp>
      <p:sp>
        <p:nvSpPr>
          <p:cNvPr id="369" name="Google Shape;369;p33"/>
          <p:cNvSpPr txBox="1"/>
          <p:nvPr/>
        </p:nvSpPr>
        <p:spPr>
          <a:xfrm>
            <a:off x="3810050" y="3381375"/>
            <a:ext cx="490500" cy="246300"/>
          </a:xfrm>
          <a:prstGeom prst="rect">
            <a:avLst/>
          </a:prstGeom>
          <a:solidFill>
            <a:schemeClr val="lt1"/>
          </a:solidFill>
          <a:ln>
            <a:noFill/>
          </a:ln>
        </p:spPr>
        <p:txBody>
          <a:bodyPr anchorCtr="0" anchor="t" bIns="0" lIns="0" spcFirstLastPara="1" rIns="0" wrap="square" tIns="0">
            <a:spAutoFit/>
          </a:bodyPr>
          <a:lstStyle/>
          <a:p>
            <a:pPr indent="0" lvl="0" marL="0" rtl="0" algn="ctr">
              <a:spcBef>
                <a:spcPts val="0"/>
              </a:spcBef>
              <a:spcAft>
                <a:spcPts val="0"/>
              </a:spcAft>
              <a:buNone/>
            </a:pPr>
            <a:r>
              <a:rPr lang="en-US" sz="800">
                <a:solidFill>
                  <a:schemeClr val="dk1"/>
                </a:solidFill>
                <a:latin typeface="Calibri"/>
                <a:ea typeface="Calibri"/>
                <a:cs typeface="Calibri"/>
                <a:sym typeface="Calibri"/>
              </a:rPr>
              <a:t>Viz</a:t>
            </a:r>
            <a:endParaRPr sz="800">
              <a:solidFill>
                <a:schemeClr val="dk1"/>
              </a:solidFill>
              <a:latin typeface="Calibri"/>
              <a:ea typeface="Calibri"/>
              <a:cs typeface="Calibri"/>
              <a:sym typeface="Calibri"/>
            </a:endParaRPr>
          </a:p>
          <a:p>
            <a:pPr indent="0" lvl="0" marL="0" rtl="0" algn="ctr">
              <a:spcBef>
                <a:spcPts val="0"/>
              </a:spcBef>
              <a:spcAft>
                <a:spcPts val="0"/>
              </a:spcAft>
              <a:buNone/>
            </a:pPr>
            <a:r>
              <a:rPr lang="en-US" sz="800">
                <a:solidFill>
                  <a:schemeClr val="dk1"/>
                </a:solidFill>
                <a:latin typeface="Calibri"/>
                <a:ea typeface="Calibri"/>
                <a:cs typeface="Calibri"/>
                <a:sym typeface="Calibri"/>
              </a:rPr>
              <a:t>Software</a:t>
            </a:r>
            <a:endParaRPr sz="800">
              <a:solidFill>
                <a:schemeClr val="dk1"/>
              </a:solidFill>
              <a:latin typeface="Calibri"/>
              <a:ea typeface="Calibri"/>
              <a:cs typeface="Calibri"/>
              <a:sym typeface="Calibri"/>
            </a:endParaRPr>
          </a:p>
        </p:txBody>
      </p:sp>
      <p:sp>
        <p:nvSpPr>
          <p:cNvPr id="370" name="Google Shape;370;p33"/>
          <p:cNvSpPr txBox="1"/>
          <p:nvPr/>
        </p:nvSpPr>
        <p:spPr>
          <a:xfrm>
            <a:off x="3243275" y="3381375"/>
            <a:ext cx="580800" cy="246300"/>
          </a:xfrm>
          <a:prstGeom prst="rect">
            <a:avLst/>
          </a:prstGeom>
          <a:solidFill>
            <a:schemeClr val="lt1"/>
          </a:solidFill>
          <a:ln>
            <a:noFill/>
          </a:ln>
        </p:spPr>
        <p:txBody>
          <a:bodyPr anchorCtr="0" anchor="t" bIns="0" lIns="0" spcFirstLastPara="1" rIns="0" wrap="square" tIns="0">
            <a:spAutoFit/>
          </a:bodyPr>
          <a:lstStyle/>
          <a:p>
            <a:pPr indent="0" lvl="0" marL="0" rtl="0" algn="ctr">
              <a:spcBef>
                <a:spcPts val="0"/>
              </a:spcBef>
              <a:spcAft>
                <a:spcPts val="0"/>
              </a:spcAft>
              <a:buNone/>
            </a:pPr>
            <a:r>
              <a:rPr lang="en-US" sz="800">
                <a:solidFill>
                  <a:schemeClr val="dk1"/>
                </a:solidFill>
                <a:latin typeface="Calibri"/>
                <a:ea typeface="Calibri"/>
                <a:cs typeface="Calibri"/>
                <a:sym typeface="Calibri"/>
              </a:rPr>
              <a:t>Decoding</a:t>
            </a:r>
            <a:endParaRPr sz="800">
              <a:solidFill>
                <a:schemeClr val="dk1"/>
              </a:solidFill>
              <a:latin typeface="Calibri"/>
              <a:ea typeface="Calibri"/>
              <a:cs typeface="Calibri"/>
              <a:sym typeface="Calibri"/>
            </a:endParaRPr>
          </a:p>
          <a:p>
            <a:pPr indent="0" lvl="0" marL="0" rtl="0" algn="ctr">
              <a:spcBef>
                <a:spcPts val="0"/>
              </a:spcBef>
              <a:spcAft>
                <a:spcPts val="0"/>
              </a:spcAft>
              <a:buNone/>
            </a:pPr>
            <a:r>
              <a:rPr lang="en-US" sz="800">
                <a:solidFill>
                  <a:schemeClr val="dk1"/>
                </a:solidFill>
                <a:latin typeface="Calibri"/>
                <a:ea typeface="Calibri"/>
                <a:cs typeface="Calibri"/>
                <a:sym typeface="Calibri"/>
              </a:rPr>
              <a:t>Software</a:t>
            </a:r>
            <a:endParaRPr sz="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p34"/>
          <p:cNvPicPr preferRelativeResize="0"/>
          <p:nvPr/>
        </p:nvPicPr>
        <p:blipFill>
          <a:blip r:embed="rId3">
            <a:alphaModFix/>
          </a:blip>
          <a:stretch>
            <a:fillRect/>
          </a:stretch>
        </p:blipFill>
        <p:spPr>
          <a:xfrm>
            <a:off x="0" y="530352"/>
            <a:ext cx="9144000" cy="4270248"/>
          </a:xfrm>
          <a:prstGeom prst="rect">
            <a:avLst/>
          </a:prstGeom>
          <a:noFill/>
          <a:ln>
            <a:noFill/>
          </a:ln>
        </p:spPr>
      </p:pic>
      <p:sp>
        <p:nvSpPr>
          <p:cNvPr id="377" name="Google Shape;377;p34"/>
          <p:cNvSpPr txBox="1"/>
          <p:nvPr>
            <p:ph idx="1" type="body"/>
          </p:nvPr>
        </p:nvSpPr>
        <p:spPr>
          <a:xfrm>
            <a:off x="178625" y="790000"/>
            <a:ext cx="8822400" cy="7263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US" sz="2000"/>
              <a:t>So imagine that bucket of semantically-rich JSON-LD, exposed to an LLM.  Or used to enable all the kinds of interoperability needed for  </a:t>
            </a:r>
            <a:r>
              <a:rPr lang="en-US" sz="2000"/>
              <a:t>Digital</a:t>
            </a:r>
            <a:r>
              <a:rPr lang="en-US" sz="2000"/>
              <a:t> Earth Twins?</a:t>
            </a:r>
            <a:endParaRPr sz="2000"/>
          </a:p>
        </p:txBody>
      </p:sp>
      <p:sp>
        <p:nvSpPr>
          <p:cNvPr id="378" name="Google Shape;378;p34"/>
          <p:cNvSpPr txBox="1"/>
          <p:nvPr>
            <p:ph type="title"/>
          </p:nvPr>
        </p:nvSpPr>
        <p:spPr>
          <a:xfrm>
            <a:off x="517650" y="307150"/>
            <a:ext cx="8108700" cy="492300"/>
          </a:xfrm>
          <a:prstGeom prst="rect">
            <a:avLst/>
          </a:prstGeom>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Font typeface="Arial"/>
              <a:buNone/>
            </a:pPr>
            <a:r>
              <a:rPr lang="en-US">
                <a:solidFill>
                  <a:srgbClr val="1F497D"/>
                </a:solidFill>
                <a:latin typeface="Calibri"/>
                <a:ea typeface="Calibri"/>
                <a:cs typeface="Calibri"/>
                <a:sym typeface="Calibri"/>
              </a:rPr>
              <a:t>Bringing it back to the Knowledge Graph…</a:t>
            </a:r>
            <a:endParaRPr/>
          </a:p>
        </p:txBody>
      </p:sp>
      <p:sp>
        <p:nvSpPr>
          <p:cNvPr id="379" name="Google Shape;379;p34"/>
          <p:cNvSpPr/>
          <p:nvPr/>
        </p:nvSpPr>
        <p:spPr>
          <a:xfrm>
            <a:off x="3061775" y="2120750"/>
            <a:ext cx="584700" cy="2208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900">
                <a:latin typeface="Calibri"/>
                <a:ea typeface="Calibri"/>
                <a:cs typeface="Calibri"/>
                <a:sym typeface="Calibri"/>
              </a:rPr>
              <a:t>MyTask</a:t>
            </a:r>
            <a:endParaRPr b="1" sz="900">
              <a:latin typeface="Calibri"/>
              <a:ea typeface="Calibri"/>
              <a:cs typeface="Calibri"/>
              <a:sym typeface="Calibri"/>
            </a:endParaRPr>
          </a:p>
        </p:txBody>
      </p:sp>
      <p:sp>
        <p:nvSpPr>
          <p:cNvPr id="380" name="Google Shape;380;p34"/>
          <p:cNvSpPr/>
          <p:nvPr/>
        </p:nvSpPr>
        <p:spPr>
          <a:xfrm>
            <a:off x="6112175" y="2120750"/>
            <a:ext cx="584700" cy="2208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900">
                <a:latin typeface="Calibri"/>
                <a:ea typeface="Calibri"/>
                <a:cs typeface="Calibri"/>
                <a:sym typeface="Calibri"/>
              </a:rPr>
              <a:t>MyTask</a:t>
            </a:r>
            <a:endParaRPr b="1" sz="900">
              <a:latin typeface="Calibri"/>
              <a:ea typeface="Calibri"/>
              <a:cs typeface="Calibri"/>
              <a:sym typeface="Calibri"/>
            </a:endParaRPr>
          </a:p>
        </p:txBody>
      </p:sp>
      <p:sp>
        <p:nvSpPr>
          <p:cNvPr id="381" name="Google Shape;381;p34"/>
          <p:cNvSpPr/>
          <p:nvPr/>
        </p:nvSpPr>
        <p:spPr>
          <a:xfrm>
            <a:off x="5093875" y="2120750"/>
            <a:ext cx="584700" cy="2208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900">
                <a:latin typeface="Calibri"/>
                <a:ea typeface="Calibri"/>
                <a:cs typeface="Calibri"/>
                <a:sym typeface="Calibri"/>
              </a:rPr>
              <a:t>MyTask</a:t>
            </a:r>
            <a:endParaRPr b="1" sz="900">
              <a:latin typeface="Calibri"/>
              <a:ea typeface="Calibri"/>
              <a:cs typeface="Calibri"/>
              <a:sym typeface="Calibri"/>
            </a:endParaRPr>
          </a:p>
        </p:txBody>
      </p:sp>
      <p:sp>
        <p:nvSpPr>
          <p:cNvPr id="382" name="Google Shape;382;p34"/>
          <p:cNvSpPr/>
          <p:nvPr/>
        </p:nvSpPr>
        <p:spPr>
          <a:xfrm>
            <a:off x="3987300" y="2120750"/>
            <a:ext cx="584700" cy="2208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900">
                <a:latin typeface="Calibri"/>
                <a:ea typeface="Calibri"/>
                <a:cs typeface="Calibri"/>
                <a:sym typeface="Calibri"/>
              </a:rPr>
              <a:t>MyTask</a:t>
            </a:r>
            <a:endParaRPr b="1" sz="900">
              <a:latin typeface="Calibri"/>
              <a:ea typeface="Calibri"/>
              <a:cs typeface="Calibri"/>
              <a:sym typeface="Calibri"/>
            </a:endParaRPr>
          </a:p>
        </p:txBody>
      </p:sp>
      <p:sp>
        <p:nvSpPr>
          <p:cNvPr id="383" name="Google Shape;383;p34"/>
          <p:cNvSpPr/>
          <p:nvPr/>
        </p:nvSpPr>
        <p:spPr>
          <a:xfrm>
            <a:off x="4363325" y="2946000"/>
            <a:ext cx="2789700" cy="1786500"/>
          </a:xfrm>
          <a:prstGeom prst="ellipse">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5"/>
          <p:cNvSpPr txBox="1"/>
          <p:nvPr>
            <p:ph type="title"/>
          </p:nvPr>
        </p:nvSpPr>
        <p:spPr>
          <a:xfrm>
            <a:off x="-45925" y="242575"/>
            <a:ext cx="9190200" cy="6114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b="1" lang="en-US" sz="2800"/>
              <a:t>Imagine a world of interconnected Knowledge Graphs!?</a:t>
            </a:r>
            <a:endParaRPr b="1" sz="2800"/>
          </a:p>
        </p:txBody>
      </p:sp>
      <p:sp>
        <p:nvSpPr>
          <p:cNvPr id="389" name="Google Shape;389;p35"/>
          <p:cNvSpPr txBox="1"/>
          <p:nvPr/>
        </p:nvSpPr>
        <p:spPr>
          <a:xfrm>
            <a:off x="6643425" y="887075"/>
            <a:ext cx="2384700" cy="6858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lang="en-US" sz="1700">
                <a:latin typeface="Calibri"/>
                <a:ea typeface="Calibri"/>
                <a:cs typeface="Calibri"/>
                <a:sym typeface="Calibri"/>
              </a:rPr>
              <a:t>A linked and open “knowledge network”, with many doors of entry</a:t>
            </a:r>
            <a:endParaRPr sz="1700">
              <a:latin typeface="Calibri"/>
              <a:ea typeface="Calibri"/>
              <a:cs typeface="Calibri"/>
              <a:sym typeface="Calibri"/>
            </a:endParaRPr>
          </a:p>
        </p:txBody>
      </p:sp>
      <p:pic>
        <p:nvPicPr>
          <p:cNvPr id="390" name="Google Shape;390;p35"/>
          <p:cNvPicPr preferRelativeResize="0"/>
          <p:nvPr/>
        </p:nvPicPr>
        <p:blipFill>
          <a:blip r:embed="rId3">
            <a:alphaModFix/>
          </a:blip>
          <a:stretch>
            <a:fillRect/>
          </a:stretch>
        </p:blipFill>
        <p:spPr>
          <a:xfrm>
            <a:off x="3555007" y="1005231"/>
            <a:ext cx="1371600" cy="1371600"/>
          </a:xfrm>
          <a:prstGeom prst="rect">
            <a:avLst/>
          </a:prstGeom>
          <a:noFill/>
          <a:ln>
            <a:noFill/>
          </a:ln>
        </p:spPr>
      </p:pic>
      <p:pic>
        <p:nvPicPr>
          <p:cNvPr id="391" name="Google Shape;391;p35"/>
          <p:cNvPicPr preferRelativeResize="0"/>
          <p:nvPr/>
        </p:nvPicPr>
        <p:blipFill>
          <a:blip r:embed="rId4">
            <a:alphaModFix/>
          </a:blip>
          <a:stretch>
            <a:fillRect/>
          </a:stretch>
        </p:blipFill>
        <p:spPr>
          <a:xfrm>
            <a:off x="5391001" y="2302437"/>
            <a:ext cx="2192723" cy="877100"/>
          </a:xfrm>
          <a:prstGeom prst="rect">
            <a:avLst/>
          </a:prstGeom>
          <a:noFill/>
          <a:ln>
            <a:noFill/>
          </a:ln>
        </p:spPr>
      </p:pic>
      <p:pic>
        <p:nvPicPr>
          <p:cNvPr id="392" name="Google Shape;392;p35"/>
          <p:cNvPicPr preferRelativeResize="0"/>
          <p:nvPr/>
        </p:nvPicPr>
        <p:blipFill rotWithShape="1">
          <a:blip r:embed="rId5">
            <a:alphaModFix/>
          </a:blip>
          <a:srcRect b="8029" l="24327" r="24800" t="4404"/>
          <a:stretch/>
        </p:blipFill>
        <p:spPr>
          <a:xfrm>
            <a:off x="3850512" y="3265900"/>
            <a:ext cx="1540490" cy="1325701"/>
          </a:xfrm>
          <a:prstGeom prst="rect">
            <a:avLst/>
          </a:prstGeom>
          <a:noFill/>
          <a:ln>
            <a:noFill/>
          </a:ln>
        </p:spPr>
      </p:pic>
      <p:cxnSp>
        <p:nvCxnSpPr>
          <p:cNvPr id="393" name="Google Shape;393;p35"/>
          <p:cNvCxnSpPr>
            <a:endCxn id="390" idx="1"/>
          </p:cNvCxnSpPr>
          <p:nvPr/>
        </p:nvCxnSpPr>
        <p:spPr>
          <a:xfrm flipH="1" rot="10800000">
            <a:off x="2547607" y="1691031"/>
            <a:ext cx="1007400" cy="1026600"/>
          </a:xfrm>
          <a:prstGeom prst="straightConnector1">
            <a:avLst/>
          </a:prstGeom>
          <a:noFill/>
          <a:ln cap="flat" cmpd="sng" w="38100">
            <a:solidFill>
              <a:schemeClr val="dk2"/>
            </a:solidFill>
            <a:prstDash val="solid"/>
            <a:round/>
            <a:headEnd len="med" w="med" type="stealth"/>
            <a:tailEnd len="med" w="med" type="stealth"/>
          </a:ln>
        </p:spPr>
      </p:cxnSp>
      <p:cxnSp>
        <p:nvCxnSpPr>
          <p:cNvPr id="394" name="Google Shape;394;p35"/>
          <p:cNvCxnSpPr>
            <a:stCxn id="395" idx="3"/>
            <a:endCxn id="391" idx="1"/>
          </p:cNvCxnSpPr>
          <p:nvPr/>
        </p:nvCxnSpPr>
        <p:spPr>
          <a:xfrm flipH="1" rot="10800000">
            <a:off x="2931901" y="2740987"/>
            <a:ext cx="2459100" cy="549600"/>
          </a:xfrm>
          <a:prstGeom prst="straightConnector1">
            <a:avLst/>
          </a:prstGeom>
          <a:noFill/>
          <a:ln cap="flat" cmpd="sng" w="38100">
            <a:solidFill>
              <a:schemeClr val="dk2"/>
            </a:solidFill>
            <a:prstDash val="solid"/>
            <a:round/>
            <a:headEnd len="med" w="med" type="stealth"/>
            <a:tailEnd len="med" w="med" type="stealth"/>
          </a:ln>
        </p:spPr>
      </p:cxnSp>
      <p:cxnSp>
        <p:nvCxnSpPr>
          <p:cNvPr id="396" name="Google Shape;396;p35"/>
          <p:cNvCxnSpPr>
            <a:endCxn id="392" idx="1"/>
          </p:cNvCxnSpPr>
          <p:nvPr/>
        </p:nvCxnSpPr>
        <p:spPr>
          <a:xfrm>
            <a:off x="2873712" y="3689651"/>
            <a:ext cx="976800" cy="239100"/>
          </a:xfrm>
          <a:prstGeom prst="straightConnector1">
            <a:avLst/>
          </a:prstGeom>
          <a:noFill/>
          <a:ln cap="flat" cmpd="sng" w="38100">
            <a:solidFill>
              <a:schemeClr val="dk2"/>
            </a:solidFill>
            <a:prstDash val="solid"/>
            <a:round/>
            <a:headEnd len="med" w="med" type="stealth"/>
            <a:tailEnd len="med" w="med" type="stealth"/>
          </a:ln>
        </p:spPr>
      </p:cxnSp>
      <p:cxnSp>
        <p:nvCxnSpPr>
          <p:cNvPr id="397" name="Google Shape;397;p35"/>
          <p:cNvCxnSpPr>
            <a:stCxn id="391" idx="0"/>
            <a:endCxn id="390" idx="3"/>
          </p:cNvCxnSpPr>
          <p:nvPr/>
        </p:nvCxnSpPr>
        <p:spPr>
          <a:xfrm rot="10800000">
            <a:off x="4926462" y="1691037"/>
            <a:ext cx="1560900" cy="611400"/>
          </a:xfrm>
          <a:prstGeom prst="straightConnector1">
            <a:avLst/>
          </a:prstGeom>
          <a:noFill/>
          <a:ln cap="flat" cmpd="sng" w="38100">
            <a:solidFill>
              <a:schemeClr val="dk2"/>
            </a:solidFill>
            <a:prstDash val="solid"/>
            <a:round/>
            <a:headEnd len="med" w="med" type="stealth"/>
            <a:tailEnd len="med" w="med" type="stealth"/>
          </a:ln>
        </p:spPr>
      </p:cxnSp>
      <p:cxnSp>
        <p:nvCxnSpPr>
          <p:cNvPr id="398" name="Google Shape;398;p35"/>
          <p:cNvCxnSpPr>
            <a:stCxn id="392" idx="0"/>
            <a:endCxn id="390" idx="2"/>
          </p:cNvCxnSpPr>
          <p:nvPr/>
        </p:nvCxnSpPr>
        <p:spPr>
          <a:xfrm rot="10800000">
            <a:off x="4240658" y="2376700"/>
            <a:ext cx="380100" cy="889200"/>
          </a:xfrm>
          <a:prstGeom prst="straightConnector1">
            <a:avLst/>
          </a:prstGeom>
          <a:noFill/>
          <a:ln cap="flat" cmpd="sng" w="38100">
            <a:solidFill>
              <a:schemeClr val="dk2"/>
            </a:solidFill>
            <a:prstDash val="solid"/>
            <a:round/>
            <a:headEnd len="med" w="med" type="stealth"/>
            <a:tailEnd len="med" w="med" type="stealth"/>
          </a:ln>
        </p:spPr>
      </p:cxnSp>
      <p:cxnSp>
        <p:nvCxnSpPr>
          <p:cNvPr id="399" name="Google Shape;399;p35"/>
          <p:cNvCxnSpPr>
            <a:stCxn id="391" idx="2"/>
            <a:endCxn id="392" idx="3"/>
          </p:cNvCxnSpPr>
          <p:nvPr/>
        </p:nvCxnSpPr>
        <p:spPr>
          <a:xfrm flipH="1">
            <a:off x="5390862" y="3179537"/>
            <a:ext cx="1096500" cy="749100"/>
          </a:xfrm>
          <a:prstGeom prst="straightConnector1">
            <a:avLst/>
          </a:prstGeom>
          <a:noFill/>
          <a:ln cap="flat" cmpd="sng" w="38100">
            <a:solidFill>
              <a:schemeClr val="dk2"/>
            </a:solidFill>
            <a:prstDash val="solid"/>
            <a:round/>
            <a:headEnd len="med" w="med" type="stealth"/>
            <a:tailEnd len="med" w="med" type="stealth"/>
          </a:ln>
        </p:spPr>
      </p:cxnSp>
      <p:pic>
        <p:nvPicPr>
          <p:cNvPr id="400" name="Google Shape;400;p35"/>
          <p:cNvPicPr preferRelativeResize="0"/>
          <p:nvPr/>
        </p:nvPicPr>
        <p:blipFill>
          <a:blip r:embed="rId6">
            <a:alphaModFix/>
          </a:blip>
          <a:stretch>
            <a:fillRect/>
          </a:stretch>
        </p:blipFill>
        <p:spPr>
          <a:xfrm>
            <a:off x="7635351" y="2086585"/>
            <a:ext cx="950976" cy="950976"/>
          </a:xfrm>
          <a:prstGeom prst="rect">
            <a:avLst/>
          </a:prstGeom>
          <a:noFill/>
          <a:ln>
            <a:noFill/>
          </a:ln>
        </p:spPr>
      </p:pic>
      <p:pic>
        <p:nvPicPr>
          <p:cNvPr id="401" name="Google Shape;401;p35"/>
          <p:cNvPicPr preferRelativeResize="0"/>
          <p:nvPr/>
        </p:nvPicPr>
        <p:blipFill>
          <a:blip r:embed="rId6">
            <a:alphaModFix/>
          </a:blip>
          <a:stretch>
            <a:fillRect/>
          </a:stretch>
        </p:blipFill>
        <p:spPr>
          <a:xfrm>
            <a:off x="182703" y="2341525"/>
            <a:ext cx="950976" cy="950976"/>
          </a:xfrm>
          <a:prstGeom prst="rect">
            <a:avLst/>
          </a:prstGeom>
          <a:noFill/>
          <a:ln>
            <a:noFill/>
          </a:ln>
        </p:spPr>
      </p:pic>
      <p:pic>
        <p:nvPicPr>
          <p:cNvPr id="402" name="Google Shape;402;p35"/>
          <p:cNvPicPr preferRelativeResize="0"/>
          <p:nvPr/>
        </p:nvPicPr>
        <p:blipFill>
          <a:blip r:embed="rId6">
            <a:alphaModFix/>
          </a:blip>
          <a:stretch>
            <a:fillRect/>
          </a:stretch>
        </p:blipFill>
        <p:spPr>
          <a:xfrm>
            <a:off x="4826371" y="3936236"/>
            <a:ext cx="950976" cy="950976"/>
          </a:xfrm>
          <a:prstGeom prst="rect">
            <a:avLst/>
          </a:prstGeom>
          <a:noFill/>
          <a:ln>
            <a:noFill/>
          </a:ln>
        </p:spPr>
      </p:pic>
      <p:pic>
        <p:nvPicPr>
          <p:cNvPr id="403" name="Google Shape;403;p35"/>
          <p:cNvPicPr preferRelativeResize="0"/>
          <p:nvPr/>
        </p:nvPicPr>
        <p:blipFill>
          <a:blip r:embed="rId6">
            <a:alphaModFix/>
          </a:blip>
          <a:stretch>
            <a:fillRect/>
          </a:stretch>
        </p:blipFill>
        <p:spPr>
          <a:xfrm>
            <a:off x="5082453" y="887075"/>
            <a:ext cx="950976" cy="950976"/>
          </a:xfrm>
          <a:prstGeom prst="rect">
            <a:avLst/>
          </a:prstGeom>
          <a:noFill/>
          <a:ln>
            <a:noFill/>
          </a:ln>
        </p:spPr>
      </p:pic>
      <p:sp>
        <p:nvSpPr>
          <p:cNvPr id="404" name="Google Shape;404;p35"/>
          <p:cNvSpPr txBox="1"/>
          <p:nvPr/>
        </p:nvSpPr>
        <p:spPr>
          <a:xfrm>
            <a:off x="93025" y="973450"/>
            <a:ext cx="3075600" cy="1248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i="1" lang="en-US" sz="1700">
                <a:latin typeface="Calibri"/>
                <a:ea typeface="Calibri"/>
                <a:cs typeface="Calibri"/>
                <a:sym typeface="Calibri"/>
              </a:rPr>
              <a:t>EVERYTHING</a:t>
            </a:r>
            <a:r>
              <a:rPr lang="en-US" sz="1700">
                <a:latin typeface="Calibri"/>
                <a:ea typeface="Calibri"/>
                <a:cs typeface="Calibri"/>
                <a:sym typeface="Calibri"/>
              </a:rPr>
              <a:t> needed to use and understand the contents of the NOAA KG is embedded in the KG itself, and readable to both people and machines</a:t>
            </a:r>
            <a:endParaRPr sz="1700">
              <a:latin typeface="Calibri"/>
              <a:ea typeface="Calibri"/>
              <a:cs typeface="Calibri"/>
              <a:sym typeface="Calibri"/>
            </a:endParaRPr>
          </a:p>
        </p:txBody>
      </p:sp>
      <p:pic>
        <p:nvPicPr>
          <p:cNvPr id="405" name="Google Shape;405;p35"/>
          <p:cNvPicPr preferRelativeResize="0"/>
          <p:nvPr/>
        </p:nvPicPr>
        <p:blipFill>
          <a:blip r:embed="rId7">
            <a:alphaModFix/>
          </a:blip>
          <a:stretch>
            <a:fillRect/>
          </a:stretch>
        </p:blipFill>
        <p:spPr>
          <a:xfrm>
            <a:off x="881300" y="2647949"/>
            <a:ext cx="2054897" cy="11077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6"/>
          <p:cNvSpPr txBox="1"/>
          <p:nvPr>
            <p:ph idx="1" type="body"/>
          </p:nvPr>
        </p:nvSpPr>
        <p:spPr>
          <a:xfrm>
            <a:off x="178625" y="1501550"/>
            <a:ext cx="5015100" cy="2454300"/>
          </a:xfrm>
          <a:prstGeom prst="rect">
            <a:avLst/>
          </a:prstGeom>
        </p:spPr>
        <p:txBody>
          <a:bodyPr anchorCtr="0" anchor="t" bIns="34275" lIns="68575" spcFirstLastPara="1" rIns="68575" wrap="square" tIns="34275">
            <a:noAutofit/>
          </a:bodyPr>
          <a:lstStyle/>
          <a:p>
            <a:pPr indent="0" lvl="0" marL="0" rtl="0" algn="ctr">
              <a:lnSpc>
                <a:spcPct val="100000"/>
              </a:lnSpc>
              <a:spcBef>
                <a:spcPts val="0"/>
              </a:spcBef>
              <a:spcAft>
                <a:spcPts val="0"/>
              </a:spcAft>
              <a:buNone/>
            </a:pPr>
            <a:r>
              <a:rPr lang="en-US" sz="4800"/>
              <a:t>Let’s Discuss!</a:t>
            </a:r>
            <a:endParaRPr sz="4800"/>
          </a:p>
        </p:txBody>
      </p:sp>
      <p:grpSp>
        <p:nvGrpSpPr>
          <p:cNvPr id="412" name="Google Shape;412;p36"/>
          <p:cNvGrpSpPr/>
          <p:nvPr/>
        </p:nvGrpSpPr>
        <p:grpSpPr>
          <a:xfrm>
            <a:off x="5269757" y="1114428"/>
            <a:ext cx="3488131" cy="3091983"/>
            <a:chOff x="7542363" y="1436250"/>
            <a:chExt cx="868213" cy="817488"/>
          </a:xfrm>
        </p:grpSpPr>
        <p:sp>
          <p:nvSpPr>
            <p:cNvPr id="413" name="Google Shape;413;p36"/>
            <p:cNvSpPr/>
            <p:nvPr/>
          </p:nvSpPr>
          <p:spPr>
            <a:xfrm>
              <a:off x="7542363" y="1465225"/>
              <a:ext cx="180900" cy="176400"/>
            </a:xfrm>
            <a:prstGeom prst="ellipse">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4" name="Google Shape;414;p36"/>
            <p:cNvSpPr/>
            <p:nvPr/>
          </p:nvSpPr>
          <p:spPr>
            <a:xfrm>
              <a:off x="7873288" y="1436250"/>
              <a:ext cx="180900" cy="1764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5" name="Google Shape;415;p36"/>
            <p:cNvSpPr/>
            <p:nvPr/>
          </p:nvSpPr>
          <p:spPr>
            <a:xfrm>
              <a:off x="7542375" y="1801975"/>
              <a:ext cx="180900" cy="176400"/>
            </a:xfrm>
            <a:prstGeom prst="ellipse">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6" name="Google Shape;416;p36"/>
            <p:cNvSpPr/>
            <p:nvPr/>
          </p:nvSpPr>
          <p:spPr>
            <a:xfrm>
              <a:off x="8229675" y="1710025"/>
              <a:ext cx="180900" cy="176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7" name="Google Shape;417;p36"/>
            <p:cNvSpPr/>
            <p:nvPr/>
          </p:nvSpPr>
          <p:spPr>
            <a:xfrm>
              <a:off x="7922413" y="2077338"/>
              <a:ext cx="180900" cy="176400"/>
            </a:xfrm>
            <a:prstGeom prst="ellipse">
              <a:avLst/>
            </a:prstGeom>
            <a:solidFill>
              <a:srgbClr val="6AA84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8" name="Google Shape;418;p36"/>
            <p:cNvSpPr/>
            <p:nvPr/>
          </p:nvSpPr>
          <p:spPr>
            <a:xfrm>
              <a:off x="8150050" y="1950825"/>
              <a:ext cx="180900" cy="176400"/>
            </a:xfrm>
            <a:prstGeom prst="ellipse">
              <a:avLst/>
            </a:prstGeom>
            <a:solidFill>
              <a:srgbClr val="4A86E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9" name="Google Shape;419;p36"/>
            <p:cNvSpPr/>
            <p:nvPr/>
          </p:nvSpPr>
          <p:spPr>
            <a:xfrm>
              <a:off x="8164338" y="1553725"/>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0" name="Google Shape;420;p36"/>
            <p:cNvSpPr/>
            <p:nvPr/>
          </p:nvSpPr>
          <p:spPr>
            <a:xfrm>
              <a:off x="7815800" y="1673550"/>
              <a:ext cx="274200" cy="2742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1" name="Google Shape;421;p36"/>
            <p:cNvSpPr/>
            <p:nvPr/>
          </p:nvSpPr>
          <p:spPr>
            <a:xfrm>
              <a:off x="7696650" y="2066650"/>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422" name="Google Shape;422;p36"/>
            <p:cNvCxnSpPr>
              <a:stCxn id="414" idx="4"/>
              <a:endCxn id="414" idx="4"/>
            </p:cNvCxnSpPr>
            <p:nvPr/>
          </p:nvCxnSpPr>
          <p:spPr>
            <a:xfrm>
              <a:off x="7963738" y="1612650"/>
              <a:ext cx="0" cy="0"/>
            </a:xfrm>
            <a:prstGeom prst="straightConnector1">
              <a:avLst/>
            </a:prstGeom>
            <a:noFill/>
            <a:ln cap="flat" cmpd="sng" w="9525">
              <a:solidFill>
                <a:srgbClr val="000000"/>
              </a:solidFill>
              <a:prstDash val="solid"/>
              <a:round/>
              <a:headEnd len="med" w="med" type="none"/>
              <a:tailEnd len="med" w="med" type="none"/>
            </a:ln>
          </p:spPr>
        </p:cxnSp>
        <p:cxnSp>
          <p:nvCxnSpPr>
            <p:cNvPr id="423" name="Google Shape;423;p36"/>
            <p:cNvCxnSpPr>
              <a:stCxn id="420" idx="1"/>
              <a:endCxn id="413" idx="5"/>
            </p:cNvCxnSpPr>
            <p:nvPr/>
          </p:nvCxnSpPr>
          <p:spPr>
            <a:xfrm rot="10800000">
              <a:off x="7696656" y="1615906"/>
              <a:ext cx="159300" cy="97800"/>
            </a:xfrm>
            <a:prstGeom prst="straightConnector1">
              <a:avLst/>
            </a:prstGeom>
            <a:noFill/>
            <a:ln cap="flat" cmpd="sng" w="9525">
              <a:solidFill>
                <a:srgbClr val="000000"/>
              </a:solidFill>
              <a:prstDash val="solid"/>
              <a:round/>
              <a:headEnd len="med" w="med" type="none"/>
              <a:tailEnd len="med" w="med" type="none"/>
            </a:ln>
          </p:spPr>
        </p:cxnSp>
        <p:cxnSp>
          <p:nvCxnSpPr>
            <p:cNvPr id="424" name="Google Shape;424;p36"/>
            <p:cNvCxnSpPr>
              <a:stCxn id="420" idx="2"/>
              <a:endCxn id="415" idx="7"/>
            </p:cNvCxnSpPr>
            <p:nvPr/>
          </p:nvCxnSpPr>
          <p:spPr>
            <a:xfrm flipH="1">
              <a:off x="7696700" y="1810650"/>
              <a:ext cx="119100" cy="17100"/>
            </a:xfrm>
            <a:prstGeom prst="straightConnector1">
              <a:avLst/>
            </a:prstGeom>
            <a:noFill/>
            <a:ln cap="flat" cmpd="sng" w="9525">
              <a:solidFill>
                <a:srgbClr val="000000"/>
              </a:solidFill>
              <a:prstDash val="solid"/>
              <a:round/>
              <a:headEnd len="med" w="med" type="none"/>
              <a:tailEnd len="med" w="med" type="none"/>
            </a:ln>
          </p:spPr>
        </p:cxnSp>
        <p:cxnSp>
          <p:nvCxnSpPr>
            <p:cNvPr id="425" name="Google Shape;425;p36"/>
            <p:cNvCxnSpPr>
              <a:stCxn id="420" idx="3"/>
              <a:endCxn id="421" idx="7"/>
            </p:cNvCxnSpPr>
            <p:nvPr/>
          </p:nvCxnSpPr>
          <p:spPr>
            <a:xfrm flipH="1">
              <a:off x="7774656" y="1907594"/>
              <a:ext cx="81300" cy="171000"/>
            </a:xfrm>
            <a:prstGeom prst="straightConnector1">
              <a:avLst/>
            </a:prstGeom>
            <a:noFill/>
            <a:ln cap="flat" cmpd="sng" w="9525">
              <a:solidFill>
                <a:srgbClr val="000000"/>
              </a:solidFill>
              <a:prstDash val="solid"/>
              <a:round/>
              <a:headEnd len="med" w="med" type="none"/>
              <a:tailEnd len="med" w="med" type="none"/>
            </a:ln>
          </p:spPr>
        </p:cxnSp>
        <p:cxnSp>
          <p:nvCxnSpPr>
            <p:cNvPr id="426" name="Google Shape;426;p36"/>
            <p:cNvCxnSpPr>
              <a:stCxn id="420" idx="4"/>
              <a:endCxn id="417" idx="0"/>
            </p:cNvCxnSpPr>
            <p:nvPr/>
          </p:nvCxnSpPr>
          <p:spPr>
            <a:xfrm>
              <a:off x="7952900" y="1947750"/>
              <a:ext cx="60000" cy="129600"/>
            </a:xfrm>
            <a:prstGeom prst="straightConnector1">
              <a:avLst/>
            </a:prstGeom>
            <a:noFill/>
            <a:ln cap="flat" cmpd="sng" w="9525">
              <a:solidFill>
                <a:srgbClr val="000000"/>
              </a:solidFill>
              <a:prstDash val="solid"/>
              <a:round/>
              <a:headEnd len="med" w="med" type="none"/>
              <a:tailEnd len="med" w="med" type="none"/>
            </a:ln>
          </p:spPr>
        </p:cxnSp>
        <p:cxnSp>
          <p:nvCxnSpPr>
            <p:cNvPr id="427" name="Google Shape;427;p36"/>
            <p:cNvCxnSpPr>
              <a:stCxn id="420" idx="5"/>
              <a:endCxn id="418" idx="1"/>
            </p:cNvCxnSpPr>
            <p:nvPr/>
          </p:nvCxnSpPr>
          <p:spPr>
            <a:xfrm>
              <a:off x="8049844" y="1907594"/>
              <a:ext cx="126600" cy="69000"/>
            </a:xfrm>
            <a:prstGeom prst="straightConnector1">
              <a:avLst/>
            </a:prstGeom>
            <a:noFill/>
            <a:ln cap="flat" cmpd="sng" w="9525">
              <a:solidFill>
                <a:srgbClr val="000000"/>
              </a:solidFill>
              <a:prstDash val="solid"/>
              <a:round/>
              <a:headEnd len="med" w="med" type="none"/>
              <a:tailEnd len="med" w="med" type="none"/>
            </a:ln>
          </p:spPr>
        </p:cxnSp>
        <p:cxnSp>
          <p:nvCxnSpPr>
            <p:cNvPr id="428" name="Google Shape;428;p36"/>
            <p:cNvCxnSpPr>
              <a:stCxn id="420" idx="6"/>
              <a:endCxn id="416" idx="2"/>
            </p:cNvCxnSpPr>
            <p:nvPr/>
          </p:nvCxnSpPr>
          <p:spPr>
            <a:xfrm flipH="1" rot="10800000">
              <a:off x="8090000" y="1798350"/>
              <a:ext cx="139800" cy="12300"/>
            </a:xfrm>
            <a:prstGeom prst="straightConnector1">
              <a:avLst/>
            </a:prstGeom>
            <a:noFill/>
            <a:ln cap="flat" cmpd="sng" w="9525">
              <a:solidFill>
                <a:srgbClr val="000000"/>
              </a:solidFill>
              <a:prstDash val="solid"/>
              <a:round/>
              <a:headEnd len="med" w="med" type="none"/>
              <a:tailEnd len="med" w="med" type="none"/>
            </a:ln>
          </p:spPr>
        </p:cxnSp>
        <p:cxnSp>
          <p:nvCxnSpPr>
            <p:cNvPr id="429" name="Google Shape;429;p36"/>
            <p:cNvCxnSpPr>
              <a:stCxn id="420" idx="7"/>
              <a:endCxn id="419" idx="3"/>
            </p:cNvCxnSpPr>
            <p:nvPr/>
          </p:nvCxnSpPr>
          <p:spPr>
            <a:xfrm flipH="1" rot="10800000">
              <a:off x="8049844" y="1624006"/>
              <a:ext cx="127800" cy="89700"/>
            </a:xfrm>
            <a:prstGeom prst="straightConnector1">
              <a:avLst/>
            </a:prstGeom>
            <a:noFill/>
            <a:ln cap="flat" cmpd="sng" w="9525">
              <a:solidFill>
                <a:srgbClr val="000000"/>
              </a:solidFill>
              <a:prstDash val="solid"/>
              <a:round/>
              <a:headEnd len="med" w="med" type="none"/>
              <a:tailEnd len="med" w="med" type="none"/>
            </a:ln>
          </p:spPr>
        </p:cxnSp>
        <p:cxnSp>
          <p:nvCxnSpPr>
            <p:cNvPr id="430" name="Google Shape;430;p36"/>
            <p:cNvCxnSpPr>
              <a:stCxn id="420" idx="0"/>
              <a:endCxn id="414" idx="4"/>
            </p:cNvCxnSpPr>
            <p:nvPr/>
          </p:nvCxnSpPr>
          <p:spPr>
            <a:xfrm flipH="1" rot="10800000">
              <a:off x="7952900" y="1612650"/>
              <a:ext cx="10800" cy="60900"/>
            </a:xfrm>
            <a:prstGeom prst="straightConnector1">
              <a:avLst/>
            </a:prstGeom>
            <a:noFill/>
            <a:ln cap="flat" cmpd="sng" w="9525">
              <a:solidFill>
                <a:srgbClr val="000000"/>
              </a:solidFill>
              <a:prstDash val="solid"/>
              <a:round/>
              <a:headEnd len="med" w="med" type="none"/>
              <a:tailEnd len="med" w="med" type="none"/>
            </a:ln>
          </p:spPr>
        </p:cxnSp>
        <p:pic>
          <p:nvPicPr>
            <p:cNvPr id="431" name="Google Shape;431;p36"/>
            <p:cNvPicPr preferRelativeResize="0"/>
            <p:nvPr/>
          </p:nvPicPr>
          <p:blipFill rotWithShape="1">
            <a:blip r:embed="rId3">
              <a:alphaModFix/>
            </a:blip>
            <a:srcRect b="0" l="0" r="64369" t="4897"/>
            <a:stretch/>
          </p:blipFill>
          <p:spPr>
            <a:xfrm>
              <a:off x="7815738" y="1682039"/>
              <a:ext cx="274319" cy="274320"/>
            </a:xfrm>
            <a:prstGeom prst="rect">
              <a:avLst/>
            </a:prstGeom>
            <a:noFill/>
            <a:ln>
              <a:noFill/>
            </a:ln>
            <a:effectLst>
              <a:outerShdw blurRad="57150" rotWithShape="0" algn="bl" dir="5400000" dist="19050">
                <a:srgbClr val="000000">
                  <a:alpha val="50000"/>
                </a:srgbClr>
              </a:outerShdw>
            </a:effectLst>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37"/>
          <p:cNvSpPr txBox="1"/>
          <p:nvPr>
            <p:ph idx="1" type="body"/>
          </p:nvPr>
        </p:nvSpPr>
        <p:spPr>
          <a:xfrm>
            <a:off x="311700" y="771475"/>
            <a:ext cx="8520600" cy="34164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US" sz="6000"/>
              <a:t>Reference Slides</a:t>
            </a:r>
            <a:endParaRPr sz="6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38"/>
          <p:cNvSpPr txBox="1"/>
          <p:nvPr>
            <p:ph type="title"/>
          </p:nvPr>
        </p:nvSpPr>
        <p:spPr>
          <a:xfrm>
            <a:off x="0" y="307150"/>
            <a:ext cx="9096900" cy="492300"/>
          </a:xfrm>
          <a:prstGeom prst="rect">
            <a:avLst/>
          </a:prstGeom>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chemeClr val="dk1"/>
              </a:buClr>
              <a:buSzPts val="1100"/>
              <a:buFont typeface="Arial"/>
              <a:buNone/>
            </a:pPr>
            <a:r>
              <a:rPr b="1" lang="en-US" sz="2900">
                <a:solidFill>
                  <a:srgbClr val="1F497D"/>
                </a:solidFill>
              </a:rPr>
              <a:t>Piecing it Together:  A Workflow-Focused KG Architecture</a:t>
            </a:r>
            <a:endParaRPr b="1" sz="2900">
              <a:solidFill>
                <a:srgbClr val="1F497D"/>
              </a:solidFill>
            </a:endParaRPr>
          </a:p>
        </p:txBody>
      </p:sp>
      <p:sp>
        <p:nvSpPr>
          <p:cNvPr id="443" name="Google Shape;443;p38"/>
          <p:cNvSpPr txBox="1"/>
          <p:nvPr/>
        </p:nvSpPr>
        <p:spPr>
          <a:xfrm>
            <a:off x="3088175" y="4537850"/>
            <a:ext cx="447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chemeClr val="dk1"/>
                </a:solidFill>
                <a:latin typeface="Calibri"/>
                <a:ea typeface="Calibri"/>
                <a:cs typeface="Calibri"/>
                <a:sym typeface="Calibri"/>
              </a:rPr>
              <a:t>OISS</a:t>
            </a:r>
            <a:r>
              <a:rPr lang="en-US">
                <a:solidFill>
                  <a:schemeClr val="dk1"/>
                </a:solidFill>
                <a:latin typeface="Calibri"/>
                <a:ea typeface="Calibri"/>
                <a:cs typeface="Calibri"/>
                <a:sym typeface="Calibri"/>
              </a:rPr>
              <a:t> Workflow</a:t>
            </a:r>
            <a:endParaRPr>
              <a:solidFill>
                <a:schemeClr val="dk1"/>
              </a:solidFill>
              <a:latin typeface="Calibri"/>
              <a:ea typeface="Calibri"/>
              <a:cs typeface="Calibri"/>
              <a:sym typeface="Calibri"/>
            </a:endParaRPr>
          </a:p>
        </p:txBody>
      </p:sp>
      <p:sp>
        <p:nvSpPr>
          <p:cNvPr id="444" name="Google Shape;444;p38"/>
          <p:cNvSpPr/>
          <p:nvPr/>
        </p:nvSpPr>
        <p:spPr>
          <a:xfrm rot="-5400000">
            <a:off x="5281919" y="3693100"/>
            <a:ext cx="118500" cy="18708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45" name="Google Shape;445;p38"/>
          <p:cNvSpPr/>
          <p:nvPr/>
        </p:nvSpPr>
        <p:spPr>
          <a:xfrm>
            <a:off x="242800" y="1231542"/>
            <a:ext cx="1575900" cy="1452300"/>
          </a:xfrm>
          <a:prstGeom prst="rect">
            <a:avLst/>
          </a:prstGeom>
          <a:solidFill>
            <a:srgbClr val="CEDBE6"/>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b="1" lang="en-US" sz="800">
                <a:solidFill>
                  <a:srgbClr val="000000"/>
                </a:solidFill>
              </a:rPr>
              <a:t>Target Storage</a:t>
            </a:r>
            <a:endParaRPr b="1" sz="800">
              <a:solidFill>
                <a:srgbClr val="000000"/>
              </a:solidFill>
            </a:endParaRPr>
          </a:p>
          <a:p>
            <a:pPr indent="0" lvl="0" marL="0" rtl="0" algn="ctr">
              <a:spcBef>
                <a:spcPts val="0"/>
              </a:spcBef>
              <a:spcAft>
                <a:spcPts val="0"/>
              </a:spcAft>
              <a:buNone/>
            </a:pPr>
            <a:r>
              <a:rPr lang="en-US" sz="800">
                <a:solidFill>
                  <a:srgbClr val="000000"/>
                </a:solidFill>
              </a:rPr>
              <a:t>Pattern</a:t>
            </a:r>
            <a:endParaRPr sz="800">
              <a:solidFill>
                <a:srgbClr val="000000"/>
              </a:solidFill>
            </a:endParaRPr>
          </a:p>
          <a:p>
            <a:pPr indent="0" lvl="0" marL="0" rtl="0" algn="ctr">
              <a:spcBef>
                <a:spcPts val="0"/>
              </a:spcBef>
              <a:spcAft>
                <a:spcPts val="0"/>
              </a:spcAft>
              <a:buNone/>
            </a:pPr>
            <a:r>
              <a:t/>
            </a:r>
            <a:endParaRPr b="1" sz="800">
              <a:solidFill>
                <a:srgbClr val="000000"/>
              </a:solidFill>
            </a:endParaRPr>
          </a:p>
          <a:p>
            <a:pPr indent="0" lvl="0" marL="0" rtl="0" algn="ctr">
              <a:spcBef>
                <a:spcPts val="0"/>
              </a:spcBef>
              <a:spcAft>
                <a:spcPts val="0"/>
              </a:spcAft>
              <a:buNone/>
            </a:pPr>
            <a:r>
              <a:rPr lang="en-US" sz="700">
                <a:solidFill>
                  <a:srgbClr val="000000"/>
                </a:solidFill>
              </a:rPr>
              <a:t>(Knowledge Specification for Data-At-Rest)</a:t>
            </a:r>
            <a:endParaRPr sz="700">
              <a:solidFill>
                <a:srgbClr val="000000"/>
              </a:solidFill>
            </a:endParaRPr>
          </a:p>
          <a:p>
            <a:pPr indent="0" lvl="0" marL="0" rtl="0" algn="ctr">
              <a:spcBef>
                <a:spcPts val="0"/>
              </a:spcBef>
              <a:spcAft>
                <a:spcPts val="0"/>
              </a:spcAft>
              <a:buNone/>
            </a:pPr>
            <a:r>
              <a:t/>
            </a:r>
            <a:endParaRPr sz="800">
              <a:solidFill>
                <a:srgbClr val="000000"/>
              </a:solidFill>
            </a:endParaRPr>
          </a:p>
        </p:txBody>
      </p:sp>
      <p:sp>
        <p:nvSpPr>
          <p:cNvPr id="446" name="Google Shape;446;p38"/>
          <p:cNvSpPr/>
          <p:nvPr/>
        </p:nvSpPr>
        <p:spPr>
          <a:xfrm>
            <a:off x="2049560" y="1231530"/>
            <a:ext cx="1575900" cy="1452300"/>
          </a:xfrm>
          <a:prstGeom prst="rect">
            <a:avLst/>
          </a:prstGeom>
          <a:solidFill>
            <a:srgbClr val="CEDBE6"/>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b="1" lang="en-US" sz="800">
                <a:solidFill>
                  <a:srgbClr val="000000"/>
                </a:solidFill>
              </a:rPr>
              <a:t>User Business Logic  (UBL) </a:t>
            </a:r>
            <a:r>
              <a:rPr lang="en-US" sz="800">
                <a:solidFill>
                  <a:srgbClr val="000000"/>
                </a:solidFill>
              </a:rPr>
              <a:t>Pattern</a:t>
            </a:r>
            <a:endParaRPr sz="800">
              <a:solidFill>
                <a:srgbClr val="000000"/>
              </a:solidFill>
            </a:endParaRPr>
          </a:p>
          <a:p>
            <a:pPr indent="0" lvl="0" marL="0" rtl="0" algn="ctr">
              <a:spcBef>
                <a:spcPts val="0"/>
              </a:spcBef>
              <a:spcAft>
                <a:spcPts val="0"/>
              </a:spcAft>
              <a:buNone/>
            </a:pPr>
            <a:r>
              <a:t/>
            </a:r>
            <a:endParaRPr b="1" sz="800">
              <a:solidFill>
                <a:srgbClr val="000000"/>
              </a:solidFill>
            </a:endParaRPr>
          </a:p>
          <a:p>
            <a:pPr indent="0" lvl="0" marL="0" rtl="0" algn="ctr">
              <a:spcBef>
                <a:spcPts val="0"/>
              </a:spcBef>
              <a:spcAft>
                <a:spcPts val="0"/>
              </a:spcAft>
              <a:buNone/>
            </a:pPr>
            <a:r>
              <a:rPr lang="en-US" sz="700">
                <a:solidFill>
                  <a:srgbClr val="000000"/>
                </a:solidFill>
              </a:rPr>
              <a:t>(Knowledge Specification for </a:t>
            </a:r>
            <a:r>
              <a:rPr i="1" lang="en-US" sz="700">
                <a:solidFill>
                  <a:srgbClr val="000000"/>
                </a:solidFill>
              </a:rPr>
              <a:t>how to Achieve</a:t>
            </a:r>
            <a:r>
              <a:rPr lang="en-US" sz="700">
                <a:solidFill>
                  <a:srgbClr val="000000"/>
                </a:solidFill>
              </a:rPr>
              <a:t> Data-at-Rest)</a:t>
            </a:r>
            <a:endParaRPr sz="700">
              <a:solidFill>
                <a:srgbClr val="000000"/>
              </a:solidFill>
            </a:endParaRPr>
          </a:p>
          <a:p>
            <a:pPr indent="0" lvl="0" marL="0" rtl="0" algn="ctr">
              <a:spcBef>
                <a:spcPts val="0"/>
              </a:spcBef>
              <a:spcAft>
                <a:spcPts val="0"/>
              </a:spcAft>
              <a:buNone/>
            </a:pPr>
            <a:r>
              <a:t/>
            </a:r>
            <a:endParaRPr sz="800">
              <a:solidFill>
                <a:srgbClr val="000000"/>
              </a:solidFill>
            </a:endParaRPr>
          </a:p>
        </p:txBody>
      </p:sp>
      <p:sp>
        <p:nvSpPr>
          <p:cNvPr id="447" name="Google Shape;447;p38"/>
          <p:cNvSpPr/>
          <p:nvPr/>
        </p:nvSpPr>
        <p:spPr>
          <a:xfrm>
            <a:off x="4402938" y="804575"/>
            <a:ext cx="1887000" cy="3749700"/>
          </a:xfrm>
          <a:prstGeom prst="rect">
            <a:avLst/>
          </a:prstGeom>
          <a:solidFill>
            <a:srgbClr val="A4C2F4"/>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68575" lIns="68575" spcFirstLastPara="1" rIns="68575" wrap="square" tIns="68575">
            <a:noAutofit/>
          </a:bodyPr>
          <a:lstStyle/>
          <a:p>
            <a:pPr indent="0" lvl="0" marL="0" rtl="0" algn="l">
              <a:spcBef>
                <a:spcPts val="0"/>
              </a:spcBef>
              <a:spcAft>
                <a:spcPts val="0"/>
              </a:spcAft>
              <a:buNone/>
            </a:pPr>
            <a:r>
              <a:rPr b="1" lang="en-US" sz="800">
                <a:solidFill>
                  <a:srgbClr val="000000"/>
                </a:solidFill>
              </a:rPr>
              <a:t>Process </a:t>
            </a:r>
            <a:r>
              <a:rPr lang="en-US" sz="800">
                <a:solidFill>
                  <a:srgbClr val="000000"/>
                </a:solidFill>
              </a:rPr>
              <a:t>Template</a:t>
            </a:r>
            <a:endParaRPr sz="800">
              <a:solidFill>
                <a:srgbClr val="000000"/>
              </a:solidFill>
            </a:endParaRPr>
          </a:p>
          <a:p>
            <a:pPr indent="0" lvl="0" marL="0" rtl="0" algn="ctr">
              <a:spcBef>
                <a:spcPts val="0"/>
              </a:spcBef>
              <a:spcAft>
                <a:spcPts val="0"/>
              </a:spcAft>
              <a:buNone/>
            </a:pPr>
            <a:r>
              <a:t/>
            </a:r>
            <a:endParaRPr sz="700">
              <a:solidFill>
                <a:srgbClr val="000000"/>
              </a:solidFill>
            </a:endParaRPr>
          </a:p>
        </p:txBody>
      </p:sp>
      <p:sp>
        <p:nvSpPr>
          <p:cNvPr id="448" name="Google Shape;448;p38"/>
          <p:cNvSpPr/>
          <p:nvPr/>
        </p:nvSpPr>
        <p:spPr>
          <a:xfrm>
            <a:off x="1897613" y="3685117"/>
            <a:ext cx="1887000" cy="783900"/>
          </a:xfrm>
          <a:prstGeom prst="rect">
            <a:avLst/>
          </a:prstGeom>
          <a:solidFill>
            <a:srgbClr val="CFE2F3"/>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t/>
            </a:r>
            <a:endParaRPr b="1" sz="1000">
              <a:solidFill>
                <a:srgbClr val="000000"/>
              </a:solidFill>
            </a:endParaRPr>
          </a:p>
          <a:p>
            <a:pPr indent="0" lvl="0" marL="0" rtl="0" algn="ctr">
              <a:spcBef>
                <a:spcPts val="0"/>
              </a:spcBef>
              <a:spcAft>
                <a:spcPts val="0"/>
              </a:spcAft>
              <a:buNone/>
            </a:pPr>
            <a:r>
              <a:t/>
            </a:r>
            <a:endParaRPr b="1" sz="1000">
              <a:solidFill>
                <a:srgbClr val="000000"/>
              </a:solidFill>
            </a:endParaRPr>
          </a:p>
          <a:p>
            <a:pPr indent="0" lvl="0" marL="0" rtl="0" algn="ctr">
              <a:spcBef>
                <a:spcPts val="0"/>
              </a:spcBef>
              <a:spcAft>
                <a:spcPts val="0"/>
              </a:spcAft>
              <a:buNone/>
            </a:pPr>
            <a:r>
              <a:rPr b="1" lang="en-US" sz="1000">
                <a:solidFill>
                  <a:srgbClr val="000000"/>
                </a:solidFill>
              </a:rPr>
              <a:t>Computational Execution Environment</a:t>
            </a:r>
            <a:endParaRPr b="1" sz="1000">
              <a:solidFill>
                <a:srgbClr val="000000"/>
              </a:solidFill>
            </a:endParaRPr>
          </a:p>
          <a:p>
            <a:pPr indent="0" lvl="0" marL="0" rtl="0" algn="ctr">
              <a:spcBef>
                <a:spcPts val="0"/>
              </a:spcBef>
              <a:spcAft>
                <a:spcPts val="0"/>
              </a:spcAft>
              <a:buNone/>
            </a:pPr>
            <a:r>
              <a:t/>
            </a:r>
            <a:endParaRPr sz="1000">
              <a:solidFill>
                <a:srgbClr val="000000"/>
              </a:solidFill>
            </a:endParaRPr>
          </a:p>
          <a:p>
            <a:pPr indent="0" lvl="0" marL="0" rtl="0" algn="ctr">
              <a:spcBef>
                <a:spcPts val="0"/>
              </a:spcBef>
              <a:spcAft>
                <a:spcPts val="0"/>
              </a:spcAft>
              <a:buNone/>
            </a:pPr>
            <a:r>
              <a:t/>
            </a:r>
            <a:endParaRPr sz="900">
              <a:solidFill>
                <a:srgbClr val="000000"/>
              </a:solidFill>
            </a:endParaRPr>
          </a:p>
        </p:txBody>
      </p:sp>
      <p:cxnSp>
        <p:nvCxnSpPr>
          <p:cNvPr id="449" name="Google Shape;449;p38"/>
          <p:cNvCxnSpPr>
            <a:stCxn id="446" idx="2"/>
            <a:endCxn id="448" idx="0"/>
          </p:cNvCxnSpPr>
          <p:nvPr/>
        </p:nvCxnSpPr>
        <p:spPr>
          <a:xfrm>
            <a:off x="2837510" y="2683830"/>
            <a:ext cx="3600" cy="1001400"/>
          </a:xfrm>
          <a:prstGeom prst="straightConnector1">
            <a:avLst/>
          </a:prstGeom>
          <a:noFill/>
          <a:ln cap="flat" cmpd="sng" w="9525">
            <a:solidFill>
              <a:srgbClr val="1C4587"/>
            </a:solidFill>
            <a:prstDash val="solid"/>
            <a:round/>
            <a:headEnd len="med" w="med" type="none"/>
            <a:tailEnd len="med" w="med" type="triangle"/>
          </a:ln>
        </p:spPr>
      </p:cxnSp>
      <p:cxnSp>
        <p:nvCxnSpPr>
          <p:cNvPr id="450" name="Google Shape;450;p38"/>
          <p:cNvCxnSpPr>
            <a:stCxn id="446" idx="3"/>
            <a:endCxn id="451" idx="1"/>
          </p:cNvCxnSpPr>
          <p:nvPr/>
        </p:nvCxnSpPr>
        <p:spPr>
          <a:xfrm>
            <a:off x="3625460" y="1957680"/>
            <a:ext cx="1055400" cy="1265100"/>
          </a:xfrm>
          <a:prstGeom prst="straightConnector1">
            <a:avLst/>
          </a:prstGeom>
          <a:noFill/>
          <a:ln cap="flat" cmpd="sng" w="19050">
            <a:solidFill>
              <a:srgbClr val="1C4587"/>
            </a:solidFill>
            <a:prstDash val="solid"/>
            <a:round/>
            <a:headEnd len="med" w="med" type="none"/>
            <a:tailEnd len="med" w="med" type="triangle"/>
          </a:ln>
        </p:spPr>
      </p:cxnSp>
      <p:sp>
        <p:nvSpPr>
          <p:cNvPr id="452" name="Google Shape;452;p38"/>
          <p:cNvSpPr/>
          <p:nvPr/>
        </p:nvSpPr>
        <p:spPr>
          <a:xfrm>
            <a:off x="4680851" y="1961704"/>
            <a:ext cx="1261500" cy="783900"/>
          </a:xfrm>
          <a:prstGeom prst="rect">
            <a:avLst/>
          </a:prstGeom>
          <a:solidFill>
            <a:srgbClr val="D0E0E3"/>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b="1" lang="en-US" sz="800">
                <a:solidFill>
                  <a:srgbClr val="000000"/>
                </a:solidFill>
              </a:rPr>
              <a:t>AIU Task </a:t>
            </a:r>
            <a:r>
              <a:rPr lang="en-US" sz="800">
                <a:solidFill>
                  <a:srgbClr val="000000"/>
                </a:solidFill>
              </a:rPr>
              <a:t>Template</a:t>
            </a:r>
            <a:endParaRPr sz="800">
              <a:solidFill>
                <a:srgbClr val="000000"/>
              </a:solidFill>
            </a:endParaRPr>
          </a:p>
          <a:p>
            <a:pPr indent="0" lvl="0" marL="0" rtl="0" algn="ctr">
              <a:spcBef>
                <a:spcPts val="0"/>
              </a:spcBef>
              <a:spcAft>
                <a:spcPts val="0"/>
              </a:spcAft>
              <a:buNone/>
            </a:pPr>
            <a:r>
              <a:rPr lang="en-US" sz="600">
                <a:solidFill>
                  <a:srgbClr val="000000"/>
                </a:solidFill>
              </a:rPr>
              <a:t>Consumes SIPs </a:t>
            </a:r>
            <a:endParaRPr sz="600">
              <a:solidFill>
                <a:srgbClr val="000000"/>
              </a:solidFill>
            </a:endParaRPr>
          </a:p>
          <a:p>
            <a:pPr indent="0" lvl="0" marL="0" rtl="0" algn="ctr">
              <a:spcBef>
                <a:spcPts val="0"/>
              </a:spcBef>
              <a:spcAft>
                <a:spcPts val="0"/>
              </a:spcAft>
              <a:buNone/>
            </a:pPr>
            <a:r>
              <a:rPr lang="en-US" sz="600">
                <a:solidFill>
                  <a:srgbClr val="000000"/>
                </a:solidFill>
              </a:rPr>
              <a:t>and </a:t>
            </a:r>
            <a:r>
              <a:rPr b="1" lang="en-US" sz="600">
                <a:solidFill>
                  <a:srgbClr val="000000"/>
                </a:solidFill>
              </a:rPr>
              <a:t>Defines</a:t>
            </a:r>
            <a:r>
              <a:rPr lang="en-US" sz="600">
                <a:solidFill>
                  <a:srgbClr val="000000"/>
                </a:solidFill>
              </a:rPr>
              <a:t> Identity</a:t>
            </a:r>
            <a:endParaRPr sz="700">
              <a:solidFill>
                <a:srgbClr val="000000"/>
              </a:solidFill>
            </a:endParaRPr>
          </a:p>
        </p:txBody>
      </p:sp>
      <p:sp>
        <p:nvSpPr>
          <p:cNvPr id="453" name="Google Shape;453;p38"/>
          <p:cNvSpPr/>
          <p:nvPr/>
        </p:nvSpPr>
        <p:spPr>
          <a:xfrm>
            <a:off x="4680851" y="3700082"/>
            <a:ext cx="1261500" cy="783900"/>
          </a:xfrm>
          <a:prstGeom prst="rect">
            <a:avLst/>
          </a:prstGeom>
          <a:solidFill>
            <a:srgbClr val="D0E0E3"/>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Clr>
                <a:srgbClr val="000000"/>
              </a:buClr>
              <a:buSzPts val="1100"/>
              <a:buFont typeface="Arial"/>
              <a:buNone/>
            </a:pPr>
            <a:r>
              <a:rPr b="1" lang="en-US" sz="800">
                <a:solidFill>
                  <a:srgbClr val="000000"/>
                </a:solidFill>
              </a:rPr>
              <a:t>DIP Task </a:t>
            </a:r>
            <a:r>
              <a:rPr lang="en-US" sz="800">
                <a:solidFill>
                  <a:srgbClr val="000000"/>
                </a:solidFill>
              </a:rPr>
              <a:t>Template</a:t>
            </a:r>
            <a:endParaRPr sz="800">
              <a:solidFill>
                <a:srgbClr val="000000"/>
              </a:solidFill>
            </a:endParaRPr>
          </a:p>
          <a:p>
            <a:pPr indent="0" lvl="0" marL="0" rtl="0" algn="ctr">
              <a:spcBef>
                <a:spcPts val="0"/>
              </a:spcBef>
              <a:spcAft>
                <a:spcPts val="0"/>
              </a:spcAft>
              <a:buNone/>
            </a:pPr>
            <a:r>
              <a:rPr b="1" lang="en-US" sz="600">
                <a:solidFill>
                  <a:srgbClr val="000000"/>
                </a:solidFill>
              </a:rPr>
              <a:t>Delivers</a:t>
            </a:r>
            <a:r>
              <a:rPr lang="en-US" sz="600">
                <a:solidFill>
                  <a:srgbClr val="000000"/>
                </a:solidFill>
              </a:rPr>
              <a:t> to</a:t>
            </a:r>
            <a:endParaRPr sz="600">
              <a:solidFill>
                <a:srgbClr val="000000"/>
              </a:solidFill>
            </a:endParaRPr>
          </a:p>
          <a:p>
            <a:pPr indent="0" lvl="0" marL="0" rtl="0" algn="ctr">
              <a:spcBef>
                <a:spcPts val="0"/>
              </a:spcBef>
              <a:spcAft>
                <a:spcPts val="0"/>
              </a:spcAft>
              <a:buNone/>
            </a:pPr>
            <a:r>
              <a:rPr lang="en-US" sz="600">
                <a:solidFill>
                  <a:srgbClr val="000000"/>
                </a:solidFill>
              </a:rPr>
              <a:t>Access Aids and Consumers</a:t>
            </a:r>
            <a:endParaRPr sz="600">
              <a:solidFill>
                <a:srgbClr val="000000"/>
              </a:solidFill>
            </a:endParaRPr>
          </a:p>
        </p:txBody>
      </p:sp>
      <p:sp>
        <p:nvSpPr>
          <p:cNvPr id="454" name="Google Shape;454;p38"/>
          <p:cNvSpPr/>
          <p:nvPr/>
        </p:nvSpPr>
        <p:spPr>
          <a:xfrm>
            <a:off x="6507984" y="804575"/>
            <a:ext cx="2349266" cy="3749700"/>
          </a:xfrm>
          <a:prstGeom prst="flowChartMagneticDisk">
            <a:avLst/>
          </a:prstGeom>
          <a:solidFill>
            <a:srgbClr val="A2C4C9"/>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55" name="Google Shape;455;p38"/>
          <p:cNvSpPr/>
          <p:nvPr/>
        </p:nvSpPr>
        <p:spPr>
          <a:xfrm>
            <a:off x="6718477" y="2105101"/>
            <a:ext cx="1887000" cy="2191500"/>
          </a:xfrm>
          <a:prstGeom prst="rect">
            <a:avLst/>
          </a:prstGeom>
          <a:solidFill>
            <a:srgbClr val="A4C2F4"/>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68575" lIns="68575" spcFirstLastPara="1" rIns="68575" wrap="square" tIns="68575">
            <a:noAutofit/>
          </a:bodyPr>
          <a:lstStyle/>
          <a:p>
            <a:pPr indent="0" lvl="0" marL="0" rtl="0" algn="l">
              <a:spcBef>
                <a:spcPts val="0"/>
              </a:spcBef>
              <a:spcAft>
                <a:spcPts val="0"/>
              </a:spcAft>
              <a:buNone/>
            </a:pPr>
            <a:r>
              <a:rPr b="1" lang="en-US" sz="800">
                <a:solidFill>
                  <a:srgbClr val="000000"/>
                </a:solidFill>
              </a:rPr>
              <a:t>Process </a:t>
            </a:r>
            <a:r>
              <a:rPr lang="en-US" sz="800">
                <a:solidFill>
                  <a:srgbClr val="000000"/>
                </a:solidFill>
              </a:rPr>
              <a:t>Record</a:t>
            </a:r>
            <a:r>
              <a:rPr b="1" lang="en-US" sz="800">
                <a:solidFill>
                  <a:srgbClr val="000000"/>
                </a:solidFill>
              </a:rPr>
              <a:t> (Job)</a:t>
            </a:r>
            <a:endParaRPr sz="800">
              <a:solidFill>
                <a:srgbClr val="000000"/>
              </a:solidFill>
            </a:endParaRPr>
          </a:p>
          <a:p>
            <a:pPr indent="0" lvl="0" marL="0" rtl="0" algn="ctr">
              <a:spcBef>
                <a:spcPts val="0"/>
              </a:spcBef>
              <a:spcAft>
                <a:spcPts val="0"/>
              </a:spcAft>
              <a:buNone/>
            </a:pPr>
            <a:r>
              <a:t/>
            </a:r>
            <a:endParaRPr sz="700">
              <a:solidFill>
                <a:srgbClr val="000000"/>
              </a:solidFill>
            </a:endParaRPr>
          </a:p>
        </p:txBody>
      </p:sp>
      <p:sp>
        <p:nvSpPr>
          <p:cNvPr id="456" name="Google Shape;456;p38"/>
          <p:cNvSpPr/>
          <p:nvPr/>
        </p:nvSpPr>
        <p:spPr>
          <a:xfrm>
            <a:off x="6852818" y="2797766"/>
            <a:ext cx="895800" cy="396000"/>
          </a:xfrm>
          <a:prstGeom prst="rect">
            <a:avLst/>
          </a:prstGeom>
          <a:solidFill>
            <a:srgbClr val="D0E0E3"/>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b="1" lang="en-US" sz="800">
                <a:solidFill>
                  <a:srgbClr val="000000"/>
                </a:solidFill>
              </a:rPr>
              <a:t>AIU </a:t>
            </a:r>
            <a:r>
              <a:rPr lang="en-US" sz="800">
                <a:solidFill>
                  <a:srgbClr val="000000"/>
                </a:solidFill>
              </a:rPr>
              <a:t>Record</a:t>
            </a:r>
            <a:endParaRPr sz="800">
              <a:solidFill>
                <a:srgbClr val="000000"/>
              </a:solidFill>
            </a:endParaRPr>
          </a:p>
          <a:p>
            <a:pPr indent="0" lvl="0" marL="0" rtl="0" algn="ctr">
              <a:spcBef>
                <a:spcPts val="0"/>
              </a:spcBef>
              <a:spcAft>
                <a:spcPts val="0"/>
              </a:spcAft>
              <a:buNone/>
            </a:pPr>
            <a:r>
              <a:rPr lang="en-US" sz="600">
                <a:solidFill>
                  <a:srgbClr val="000000"/>
                </a:solidFill>
              </a:rPr>
              <a:t>Identified Entities </a:t>
            </a:r>
            <a:endParaRPr sz="600">
              <a:solidFill>
                <a:srgbClr val="000000"/>
              </a:solidFill>
            </a:endParaRPr>
          </a:p>
        </p:txBody>
      </p:sp>
      <p:sp>
        <p:nvSpPr>
          <p:cNvPr id="457" name="Google Shape;457;p38"/>
          <p:cNvSpPr txBox="1"/>
          <p:nvPr/>
        </p:nvSpPr>
        <p:spPr>
          <a:xfrm>
            <a:off x="2362183" y="2852527"/>
            <a:ext cx="1023900" cy="277200"/>
          </a:xfrm>
          <a:prstGeom prst="rect">
            <a:avLst/>
          </a:prstGeom>
          <a:solidFill>
            <a:srgbClr val="F2F2F2"/>
          </a:solidFill>
          <a:ln cap="flat" cmpd="sng" w="9525">
            <a:solidFill>
              <a:srgbClr val="2683C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68575" lIns="68575" spcFirstLastPara="1" rIns="68575" wrap="square" tIns="68575">
            <a:spAutoFit/>
          </a:bodyPr>
          <a:lstStyle/>
          <a:p>
            <a:pPr indent="0" lvl="0" marL="0" rtl="0" algn="ctr">
              <a:spcBef>
                <a:spcPts val="0"/>
              </a:spcBef>
              <a:spcAft>
                <a:spcPts val="0"/>
              </a:spcAft>
              <a:buNone/>
            </a:pPr>
            <a:r>
              <a:rPr lang="en-US" sz="900">
                <a:latin typeface="Calibri"/>
                <a:ea typeface="Calibri"/>
                <a:cs typeface="Calibri"/>
                <a:sym typeface="Calibri"/>
              </a:rPr>
              <a:t>tied to</a:t>
            </a:r>
            <a:endParaRPr sz="900">
              <a:latin typeface="Calibri"/>
              <a:ea typeface="Calibri"/>
              <a:cs typeface="Calibri"/>
              <a:sym typeface="Calibri"/>
            </a:endParaRPr>
          </a:p>
        </p:txBody>
      </p:sp>
      <p:cxnSp>
        <p:nvCxnSpPr>
          <p:cNvPr id="458" name="Google Shape;458;p38"/>
          <p:cNvCxnSpPr>
            <a:stCxn id="452" idx="3"/>
            <a:endCxn id="456" idx="1"/>
          </p:cNvCxnSpPr>
          <p:nvPr/>
        </p:nvCxnSpPr>
        <p:spPr>
          <a:xfrm>
            <a:off x="5942351" y="2353654"/>
            <a:ext cx="910500" cy="642000"/>
          </a:xfrm>
          <a:prstGeom prst="straightConnector1">
            <a:avLst/>
          </a:prstGeom>
          <a:noFill/>
          <a:ln cap="flat" cmpd="sng" w="9525">
            <a:solidFill>
              <a:srgbClr val="1C4587"/>
            </a:solidFill>
            <a:prstDash val="solid"/>
            <a:round/>
            <a:headEnd len="med" w="med" type="none"/>
            <a:tailEnd len="med" w="med" type="triangle"/>
          </a:ln>
        </p:spPr>
      </p:cxnSp>
      <p:cxnSp>
        <p:nvCxnSpPr>
          <p:cNvPr id="459" name="Google Shape;459;p38"/>
          <p:cNvCxnSpPr>
            <a:stCxn id="445" idx="3"/>
            <a:endCxn id="446" idx="1"/>
          </p:cNvCxnSpPr>
          <p:nvPr/>
        </p:nvCxnSpPr>
        <p:spPr>
          <a:xfrm>
            <a:off x="1818700" y="1957692"/>
            <a:ext cx="231000" cy="0"/>
          </a:xfrm>
          <a:prstGeom prst="straightConnector1">
            <a:avLst/>
          </a:prstGeom>
          <a:noFill/>
          <a:ln cap="flat" cmpd="sng" w="9525">
            <a:solidFill>
              <a:srgbClr val="1C4587"/>
            </a:solidFill>
            <a:prstDash val="solid"/>
            <a:round/>
            <a:headEnd len="med" w="med" type="none"/>
            <a:tailEnd len="med" w="med" type="triangle"/>
          </a:ln>
        </p:spPr>
      </p:cxnSp>
      <p:sp>
        <p:nvSpPr>
          <p:cNvPr id="451" name="Google Shape;451;p38"/>
          <p:cNvSpPr/>
          <p:nvPr/>
        </p:nvSpPr>
        <p:spPr>
          <a:xfrm>
            <a:off x="4680842" y="2830895"/>
            <a:ext cx="1261500" cy="783900"/>
          </a:xfrm>
          <a:prstGeom prst="rect">
            <a:avLst/>
          </a:prstGeom>
          <a:solidFill>
            <a:srgbClr val="D0E0E3"/>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Clr>
                <a:srgbClr val="000000"/>
              </a:buClr>
              <a:buSzPts val="1100"/>
              <a:buFont typeface="Arial"/>
              <a:buNone/>
            </a:pPr>
            <a:r>
              <a:rPr b="1" lang="en-US" sz="800">
                <a:solidFill>
                  <a:srgbClr val="000000"/>
                </a:solidFill>
              </a:rPr>
              <a:t>AIC Task </a:t>
            </a:r>
            <a:r>
              <a:rPr lang="en-US" sz="800">
                <a:solidFill>
                  <a:srgbClr val="000000"/>
                </a:solidFill>
              </a:rPr>
              <a:t>Template</a:t>
            </a:r>
            <a:endParaRPr sz="800">
              <a:solidFill>
                <a:srgbClr val="000000"/>
              </a:solidFill>
            </a:endParaRPr>
          </a:p>
          <a:p>
            <a:pPr indent="0" lvl="0" marL="0" rtl="0" algn="ctr">
              <a:spcBef>
                <a:spcPts val="0"/>
              </a:spcBef>
              <a:spcAft>
                <a:spcPts val="0"/>
              </a:spcAft>
              <a:buNone/>
            </a:pPr>
            <a:r>
              <a:rPr b="1" lang="en-US" sz="600">
                <a:solidFill>
                  <a:srgbClr val="000000"/>
                </a:solidFill>
              </a:rPr>
              <a:t>Contextualizes</a:t>
            </a:r>
            <a:r>
              <a:rPr lang="en-US" sz="600">
                <a:solidFill>
                  <a:srgbClr val="000000"/>
                </a:solidFill>
              </a:rPr>
              <a:t> </a:t>
            </a:r>
            <a:endParaRPr sz="600">
              <a:solidFill>
                <a:srgbClr val="000000"/>
              </a:solidFill>
            </a:endParaRPr>
          </a:p>
          <a:p>
            <a:pPr indent="0" lvl="0" marL="0" rtl="0" algn="ctr">
              <a:spcBef>
                <a:spcPts val="0"/>
              </a:spcBef>
              <a:spcAft>
                <a:spcPts val="0"/>
              </a:spcAft>
              <a:buNone/>
            </a:pPr>
            <a:r>
              <a:rPr lang="en-US" sz="600">
                <a:solidFill>
                  <a:srgbClr val="000000"/>
                </a:solidFill>
              </a:rPr>
              <a:t>AIUs and AICs</a:t>
            </a:r>
            <a:endParaRPr sz="700">
              <a:solidFill>
                <a:srgbClr val="000000"/>
              </a:solidFill>
            </a:endParaRPr>
          </a:p>
        </p:txBody>
      </p:sp>
      <p:cxnSp>
        <p:nvCxnSpPr>
          <p:cNvPr id="460" name="Google Shape;460;p38"/>
          <p:cNvCxnSpPr>
            <a:stCxn id="446" idx="3"/>
            <a:endCxn id="452" idx="1"/>
          </p:cNvCxnSpPr>
          <p:nvPr/>
        </p:nvCxnSpPr>
        <p:spPr>
          <a:xfrm>
            <a:off x="3625460" y="1957680"/>
            <a:ext cx="1055400" cy="396000"/>
          </a:xfrm>
          <a:prstGeom prst="straightConnector1">
            <a:avLst/>
          </a:prstGeom>
          <a:noFill/>
          <a:ln cap="flat" cmpd="sng" w="19050">
            <a:solidFill>
              <a:srgbClr val="1C4587"/>
            </a:solidFill>
            <a:prstDash val="solid"/>
            <a:round/>
            <a:headEnd len="med" w="med" type="none"/>
            <a:tailEnd len="med" w="med" type="triangle"/>
          </a:ln>
        </p:spPr>
      </p:cxnSp>
      <p:cxnSp>
        <p:nvCxnSpPr>
          <p:cNvPr id="461" name="Google Shape;461;p38"/>
          <p:cNvCxnSpPr>
            <a:stCxn id="446" idx="3"/>
            <a:endCxn id="453" idx="1"/>
          </p:cNvCxnSpPr>
          <p:nvPr/>
        </p:nvCxnSpPr>
        <p:spPr>
          <a:xfrm>
            <a:off x="3625460" y="1957680"/>
            <a:ext cx="1055400" cy="2134500"/>
          </a:xfrm>
          <a:prstGeom prst="straightConnector1">
            <a:avLst/>
          </a:prstGeom>
          <a:noFill/>
          <a:ln cap="flat" cmpd="sng" w="19050">
            <a:solidFill>
              <a:srgbClr val="1C4587"/>
            </a:solidFill>
            <a:prstDash val="solid"/>
            <a:round/>
            <a:headEnd len="med" w="med" type="none"/>
            <a:tailEnd len="med" w="med" type="triangle"/>
          </a:ln>
        </p:spPr>
      </p:cxnSp>
      <p:sp>
        <p:nvSpPr>
          <p:cNvPr id="462" name="Google Shape;462;p38"/>
          <p:cNvSpPr/>
          <p:nvPr/>
        </p:nvSpPr>
        <p:spPr>
          <a:xfrm>
            <a:off x="6852818" y="3775778"/>
            <a:ext cx="895800" cy="396000"/>
          </a:xfrm>
          <a:prstGeom prst="rect">
            <a:avLst/>
          </a:prstGeom>
          <a:solidFill>
            <a:srgbClr val="D0E0E3"/>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Clr>
                <a:srgbClr val="000000"/>
              </a:buClr>
              <a:buSzPts val="1100"/>
              <a:buFont typeface="Arial"/>
              <a:buNone/>
            </a:pPr>
            <a:r>
              <a:rPr b="1" lang="en-US" sz="800">
                <a:solidFill>
                  <a:srgbClr val="000000"/>
                </a:solidFill>
              </a:rPr>
              <a:t>DIP </a:t>
            </a:r>
            <a:r>
              <a:rPr lang="en-US" sz="800">
                <a:solidFill>
                  <a:srgbClr val="000000"/>
                </a:solidFill>
              </a:rPr>
              <a:t>Record</a:t>
            </a:r>
            <a:endParaRPr sz="800">
              <a:solidFill>
                <a:srgbClr val="000000"/>
              </a:solidFill>
            </a:endParaRPr>
          </a:p>
          <a:p>
            <a:pPr indent="0" lvl="0" marL="0" rtl="0" algn="ctr">
              <a:spcBef>
                <a:spcPts val="0"/>
              </a:spcBef>
              <a:spcAft>
                <a:spcPts val="0"/>
              </a:spcAft>
              <a:buNone/>
            </a:pPr>
            <a:r>
              <a:rPr lang="en-US" sz="600">
                <a:solidFill>
                  <a:srgbClr val="000000"/>
                </a:solidFill>
              </a:rPr>
              <a:t>Endpoint deliveries</a:t>
            </a:r>
            <a:endParaRPr sz="500">
              <a:solidFill>
                <a:srgbClr val="000000"/>
              </a:solidFill>
            </a:endParaRPr>
          </a:p>
        </p:txBody>
      </p:sp>
      <p:cxnSp>
        <p:nvCxnSpPr>
          <p:cNvPr id="463" name="Google Shape;463;p38"/>
          <p:cNvCxnSpPr>
            <a:stCxn id="453" idx="1"/>
            <a:endCxn id="448" idx="3"/>
          </p:cNvCxnSpPr>
          <p:nvPr/>
        </p:nvCxnSpPr>
        <p:spPr>
          <a:xfrm rot="10800000">
            <a:off x="3784751" y="4077032"/>
            <a:ext cx="896100" cy="15000"/>
          </a:xfrm>
          <a:prstGeom prst="straightConnector1">
            <a:avLst/>
          </a:prstGeom>
          <a:noFill/>
          <a:ln cap="flat" cmpd="sng" w="9525">
            <a:solidFill>
              <a:srgbClr val="1C4587"/>
            </a:solidFill>
            <a:prstDash val="solid"/>
            <a:round/>
            <a:headEnd len="med" w="med" type="none"/>
            <a:tailEnd len="med" w="med" type="triangle"/>
          </a:ln>
        </p:spPr>
      </p:cxnSp>
      <p:cxnSp>
        <p:nvCxnSpPr>
          <p:cNvPr id="464" name="Google Shape;464;p38"/>
          <p:cNvCxnSpPr>
            <a:stCxn id="465" idx="1"/>
            <a:endCxn id="448" idx="3"/>
          </p:cNvCxnSpPr>
          <p:nvPr/>
        </p:nvCxnSpPr>
        <p:spPr>
          <a:xfrm flipH="1">
            <a:off x="3784751" y="1461704"/>
            <a:ext cx="896100" cy="2615400"/>
          </a:xfrm>
          <a:prstGeom prst="straightConnector1">
            <a:avLst/>
          </a:prstGeom>
          <a:noFill/>
          <a:ln cap="flat" cmpd="sng" w="9525">
            <a:solidFill>
              <a:srgbClr val="1C4587"/>
            </a:solidFill>
            <a:prstDash val="solid"/>
            <a:round/>
            <a:headEnd len="med" w="med" type="none"/>
            <a:tailEnd len="med" w="med" type="triangle"/>
          </a:ln>
        </p:spPr>
      </p:cxnSp>
      <p:cxnSp>
        <p:nvCxnSpPr>
          <p:cNvPr id="466" name="Google Shape;466;p38"/>
          <p:cNvCxnSpPr>
            <a:stCxn id="451" idx="1"/>
            <a:endCxn id="448" idx="3"/>
          </p:cNvCxnSpPr>
          <p:nvPr/>
        </p:nvCxnSpPr>
        <p:spPr>
          <a:xfrm flipH="1">
            <a:off x="3784742" y="3222845"/>
            <a:ext cx="896100" cy="854100"/>
          </a:xfrm>
          <a:prstGeom prst="straightConnector1">
            <a:avLst/>
          </a:prstGeom>
          <a:noFill/>
          <a:ln cap="flat" cmpd="sng" w="9525">
            <a:solidFill>
              <a:srgbClr val="1C4587"/>
            </a:solidFill>
            <a:prstDash val="solid"/>
            <a:round/>
            <a:headEnd len="med" w="med" type="none"/>
            <a:tailEnd len="med" w="med" type="triangle"/>
          </a:ln>
        </p:spPr>
      </p:cxnSp>
      <p:cxnSp>
        <p:nvCxnSpPr>
          <p:cNvPr id="467" name="Google Shape;467;p38"/>
          <p:cNvCxnSpPr>
            <a:stCxn id="452" idx="1"/>
            <a:endCxn id="448" idx="3"/>
          </p:cNvCxnSpPr>
          <p:nvPr/>
        </p:nvCxnSpPr>
        <p:spPr>
          <a:xfrm flipH="1">
            <a:off x="3784751" y="2353654"/>
            <a:ext cx="896100" cy="1723500"/>
          </a:xfrm>
          <a:prstGeom prst="straightConnector1">
            <a:avLst/>
          </a:prstGeom>
          <a:noFill/>
          <a:ln cap="flat" cmpd="sng" w="9525">
            <a:solidFill>
              <a:srgbClr val="1C4587"/>
            </a:solidFill>
            <a:prstDash val="solid"/>
            <a:round/>
            <a:headEnd len="med" w="med" type="none"/>
            <a:tailEnd len="med" w="med" type="triangle"/>
          </a:ln>
        </p:spPr>
      </p:cxnSp>
      <p:sp>
        <p:nvSpPr>
          <p:cNvPr id="468" name="Google Shape;468;p38"/>
          <p:cNvSpPr txBox="1"/>
          <p:nvPr/>
        </p:nvSpPr>
        <p:spPr>
          <a:xfrm rot="2846590">
            <a:off x="3642879" y="3720765"/>
            <a:ext cx="1069906" cy="278147"/>
          </a:xfrm>
          <a:prstGeom prst="rect">
            <a:avLst/>
          </a:prstGeom>
          <a:solidFill>
            <a:srgbClr val="F2F2F2"/>
          </a:solidFill>
          <a:ln cap="flat" cmpd="sng" w="9525">
            <a:solidFill>
              <a:srgbClr val="2683C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68575" lIns="68575" spcFirstLastPara="1" rIns="68575" wrap="square" tIns="68575">
            <a:spAutoFit/>
          </a:bodyPr>
          <a:lstStyle/>
          <a:p>
            <a:pPr indent="0" lvl="0" marL="0" rtl="0" algn="ctr">
              <a:spcBef>
                <a:spcPts val="0"/>
              </a:spcBef>
              <a:spcAft>
                <a:spcPts val="0"/>
              </a:spcAft>
              <a:buNone/>
            </a:pPr>
            <a:r>
              <a:rPr lang="en-US" sz="900">
                <a:latin typeface="Calibri"/>
                <a:ea typeface="Calibri"/>
                <a:cs typeface="Calibri"/>
                <a:sym typeface="Calibri"/>
              </a:rPr>
              <a:t>drives</a:t>
            </a:r>
            <a:endParaRPr sz="900">
              <a:latin typeface="Calibri"/>
              <a:ea typeface="Calibri"/>
              <a:cs typeface="Calibri"/>
              <a:sym typeface="Calibri"/>
            </a:endParaRPr>
          </a:p>
        </p:txBody>
      </p:sp>
      <p:cxnSp>
        <p:nvCxnSpPr>
          <p:cNvPr id="469" name="Google Shape;469;p38"/>
          <p:cNvCxnSpPr>
            <a:stCxn id="453" idx="3"/>
            <a:endCxn id="462" idx="1"/>
          </p:cNvCxnSpPr>
          <p:nvPr/>
        </p:nvCxnSpPr>
        <p:spPr>
          <a:xfrm flipH="1" rot="10800000">
            <a:off x="5942351" y="3973832"/>
            <a:ext cx="910500" cy="118200"/>
          </a:xfrm>
          <a:prstGeom prst="straightConnector1">
            <a:avLst/>
          </a:prstGeom>
          <a:noFill/>
          <a:ln cap="flat" cmpd="sng" w="9525">
            <a:solidFill>
              <a:srgbClr val="1C4587"/>
            </a:solidFill>
            <a:prstDash val="solid"/>
            <a:round/>
            <a:headEnd len="med" w="med" type="none"/>
            <a:tailEnd len="med" w="med" type="triangle"/>
          </a:ln>
        </p:spPr>
      </p:cxnSp>
      <p:sp>
        <p:nvSpPr>
          <p:cNvPr id="470" name="Google Shape;470;p38"/>
          <p:cNvSpPr/>
          <p:nvPr/>
        </p:nvSpPr>
        <p:spPr>
          <a:xfrm>
            <a:off x="6852818" y="3286757"/>
            <a:ext cx="895800" cy="396000"/>
          </a:xfrm>
          <a:prstGeom prst="rect">
            <a:avLst/>
          </a:prstGeom>
          <a:solidFill>
            <a:srgbClr val="D0E0E3"/>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Clr>
                <a:srgbClr val="000000"/>
              </a:buClr>
              <a:buSzPts val="1100"/>
              <a:buFont typeface="Arial"/>
              <a:buNone/>
            </a:pPr>
            <a:r>
              <a:rPr b="1" lang="en-US" sz="800">
                <a:solidFill>
                  <a:srgbClr val="000000"/>
                </a:solidFill>
              </a:rPr>
              <a:t>AIC </a:t>
            </a:r>
            <a:r>
              <a:rPr lang="en-US" sz="800">
                <a:solidFill>
                  <a:srgbClr val="000000"/>
                </a:solidFill>
              </a:rPr>
              <a:t>Record</a:t>
            </a:r>
            <a:endParaRPr sz="800">
              <a:solidFill>
                <a:srgbClr val="000000"/>
              </a:solidFill>
            </a:endParaRPr>
          </a:p>
          <a:p>
            <a:pPr indent="0" lvl="0" marL="0" rtl="0" algn="ctr">
              <a:spcBef>
                <a:spcPts val="0"/>
              </a:spcBef>
              <a:spcAft>
                <a:spcPts val="0"/>
              </a:spcAft>
              <a:buNone/>
            </a:pPr>
            <a:r>
              <a:rPr lang="en-US" sz="600">
                <a:solidFill>
                  <a:srgbClr val="000000"/>
                </a:solidFill>
              </a:rPr>
              <a:t>Context transformations</a:t>
            </a:r>
            <a:endParaRPr sz="600">
              <a:solidFill>
                <a:srgbClr val="000000"/>
              </a:solidFill>
            </a:endParaRPr>
          </a:p>
        </p:txBody>
      </p:sp>
      <p:cxnSp>
        <p:nvCxnSpPr>
          <p:cNvPr id="471" name="Google Shape;471;p38"/>
          <p:cNvCxnSpPr>
            <a:stCxn id="451" idx="3"/>
            <a:endCxn id="470" idx="1"/>
          </p:cNvCxnSpPr>
          <p:nvPr/>
        </p:nvCxnSpPr>
        <p:spPr>
          <a:xfrm>
            <a:off x="5942342" y="3222845"/>
            <a:ext cx="910500" cy="261900"/>
          </a:xfrm>
          <a:prstGeom prst="straightConnector1">
            <a:avLst/>
          </a:prstGeom>
          <a:noFill/>
          <a:ln cap="flat" cmpd="sng" w="9525">
            <a:solidFill>
              <a:srgbClr val="1C4587"/>
            </a:solidFill>
            <a:prstDash val="solid"/>
            <a:round/>
            <a:headEnd len="med" w="med" type="none"/>
            <a:tailEnd len="med" w="med" type="triangle"/>
          </a:ln>
        </p:spPr>
      </p:cxnSp>
      <p:sp>
        <p:nvSpPr>
          <p:cNvPr id="465" name="Google Shape;465;p38"/>
          <p:cNvSpPr/>
          <p:nvPr/>
        </p:nvSpPr>
        <p:spPr>
          <a:xfrm>
            <a:off x="4680851" y="1069754"/>
            <a:ext cx="1261500" cy="783900"/>
          </a:xfrm>
          <a:prstGeom prst="rect">
            <a:avLst/>
          </a:prstGeom>
          <a:solidFill>
            <a:srgbClr val="D0E0E3"/>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b="1" lang="en-US" sz="800">
                <a:solidFill>
                  <a:srgbClr val="000000"/>
                </a:solidFill>
              </a:rPr>
              <a:t>SIP Task </a:t>
            </a:r>
            <a:r>
              <a:rPr lang="en-US" sz="800">
                <a:solidFill>
                  <a:srgbClr val="000000"/>
                </a:solidFill>
              </a:rPr>
              <a:t>Template</a:t>
            </a:r>
            <a:endParaRPr sz="800">
              <a:solidFill>
                <a:srgbClr val="000000"/>
              </a:solidFill>
            </a:endParaRPr>
          </a:p>
          <a:p>
            <a:pPr indent="0" lvl="0" marL="0" rtl="0" algn="ctr">
              <a:spcBef>
                <a:spcPts val="0"/>
              </a:spcBef>
              <a:spcAft>
                <a:spcPts val="0"/>
              </a:spcAft>
              <a:buNone/>
            </a:pPr>
            <a:r>
              <a:rPr lang="en-US" sz="600">
                <a:solidFill>
                  <a:srgbClr val="000000"/>
                </a:solidFill>
              </a:rPr>
              <a:t>Consumes Events, </a:t>
            </a:r>
            <a:endParaRPr sz="600">
              <a:solidFill>
                <a:srgbClr val="000000"/>
              </a:solidFill>
            </a:endParaRPr>
          </a:p>
          <a:p>
            <a:pPr indent="0" lvl="0" marL="0" rtl="0" algn="ctr">
              <a:spcBef>
                <a:spcPts val="0"/>
              </a:spcBef>
              <a:spcAft>
                <a:spcPts val="0"/>
              </a:spcAft>
              <a:buNone/>
            </a:pPr>
            <a:r>
              <a:rPr b="1" lang="en-US" sz="600">
                <a:solidFill>
                  <a:srgbClr val="000000"/>
                </a:solidFill>
              </a:rPr>
              <a:t>Prepares</a:t>
            </a:r>
            <a:r>
              <a:rPr lang="en-US" sz="600">
                <a:solidFill>
                  <a:srgbClr val="000000"/>
                </a:solidFill>
              </a:rPr>
              <a:t> Instructions, Supports Downstream Tasks</a:t>
            </a:r>
            <a:endParaRPr sz="700">
              <a:solidFill>
                <a:srgbClr val="000000"/>
              </a:solidFill>
            </a:endParaRPr>
          </a:p>
        </p:txBody>
      </p:sp>
      <p:cxnSp>
        <p:nvCxnSpPr>
          <p:cNvPr id="472" name="Google Shape;472;p38"/>
          <p:cNvCxnSpPr>
            <a:stCxn id="446" idx="3"/>
            <a:endCxn id="465" idx="1"/>
          </p:cNvCxnSpPr>
          <p:nvPr/>
        </p:nvCxnSpPr>
        <p:spPr>
          <a:xfrm flipH="1" rot="10800000">
            <a:off x="3625460" y="1461780"/>
            <a:ext cx="1055400" cy="495900"/>
          </a:xfrm>
          <a:prstGeom prst="straightConnector1">
            <a:avLst/>
          </a:prstGeom>
          <a:noFill/>
          <a:ln cap="flat" cmpd="sng" w="19050">
            <a:solidFill>
              <a:srgbClr val="1C4587"/>
            </a:solidFill>
            <a:prstDash val="solid"/>
            <a:round/>
            <a:headEnd len="med" w="med" type="none"/>
            <a:tailEnd len="med" w="med" type="triangle"/>
          </a:ln>
        </p:spPr>
      </p:cxnSp>
      <p:sp>
        <p:nvSpPr>
          <p:cNvPr id="473" name="Google Shape;473;p38"/>
          <p:cNvSpPr/>
          <p:nvPr/>
        </p:nvSpPr>
        <p:spPr>
          <a:xfrm>
            <a:off x="6852818" y="2351791"/>
            <a:ext cx="895800" cy="396000"/>
          </a:xfrm>
          <a:prstGeom prst="rect">
            <a:avLst/>
          </a:prstGeom>
          <a:solidFill>
            <a:srgbClr val="D0E0E3"/>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b="1" lang="en-US" sz="800">
                <a:solidFill>
                  <a:srgbClr val="000000"/>
                </a:solidFill>
              </a:rPr>
              <a:t>SIP </a:t>
            </a:r>
            <a:r>
              <a:rPr lang="en-US" sz="800">
                <a:solidFill>
                  <a:srgbClr val="000000"/>
                </a:solidFill>
              </a:rPr>
              <a:t>Record</a:t>
            </a:r>
            <a:endParaRPr sz="800">
              <a:solidFill>
                <a:srgbClr val="000000"/>
              </a:solidFill>
            </a:endParaRPr>
          </a:p>
          <a:p>
            <a:pPr indent="0" lvl="0" marL="0" rtl="0" algn="ctr">
              <a:spcBef>
                <a:spcPts val="0"/>
              </a:spcBef>
              <a:spcAft>
                <a:spcPts val="0"/>
              </a:spcAft>
              <a:buNone/>
            </a:pPr>
            <a:r>
              <a:rPr lang="en-US" sz="600">
                <a:solidFill>
                  <a:srgbClr val="000000"/>
                </a:solidFill>
              </a:rPr>
              <a:t>Workflow Documentation</a:t>
            </a:r>
            <a:endParaRPr sz="600">
              <a:solidFill>
                <a:srgbClr val="000000"/>
              </a:solidFill>
            </a:endParaRPr>
          </a:p>
        </p:txBody>
      </p:sp>
      <p:cxnSp>
        <p:nvCxnSpPr>
          <p:cNvPr id="474" name="Google Shape;474;p38"/>
          <p:cNvCxnSpPr>
            <a:stCxn id="465" idx="3"/>
            <a:endCxn id="473" idx="1"/>
          </p:cNvCxnSpPr>
          <p:nvPr/>
        </p:nvCxnSpPr>
        <p:spPr>
          <a:xfrm>
            <a:off x="5942351" y="1461704"/>
            <a:ext cx="910500" cy="1088100"/>
          </a:xfrm>
          <a:prstGeom prst="straightConnector1">
            <a:avLst/>
          </a:prstGeom>
          <a:noFill/>
          <a:ln cap="flat" cmpd="sng" w="9525">
            <a:solidFill>
              <a:srgbClr val="1C4587"/>
            </a:solidFill>
            <a:prstDash val="solid"/>
            <a:round/>
            <a:headEnd len="med" w="med" type="none"/>
            <a:tailEnd len="med" w="med" type="triangle"/>
          </a:ln>
        </p:spPr>
      </p:cxnSp>
      <p:sp>
        <p:nvSpPr>
          <p:cNvPr id="475" name="Google Shape;475;p38"/>
          <p:cNvSpPr/>
          <p:nvPr/>
        </p:nvSpPr>
        <p:spPr>
          <a:xfrm>
            <a:off x="7851673" y="2351792"/>
            <a:ext cx="672000" cy="396000"/>
          </a:xfrm>
          <a:prstGeom prst="rect">
            <a:avLst/>
          </a:prstGeom>
          <a:solidFill>
            <a:srgbClr val="D0E0E3"/>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b="1" lang="en-US" sz="800">
                <a:solidFill>
                  <a:srgbClr val="000000"/>
                </a:solidFill>
              </a:rPr>
              <a:t>SIP Task </a:t>
            </a:r>
            <a:r>
              <a:rPr lang="en-US" sz="800">
                <a:solidFill>
                  <a:srgbClr val="000000"/>
                </a:solidFill>
              </a:rPr>
              <a:t>Record</a:t>
            </a:r>
            <a:endParaRPr sz="800">
              <a:solidFill>
                <a:srgbClr val="000000"/>
              </a:solidFill>
            </a:endParaRPr>
          </a:p>
          <a:p>
            <a:pPr indent="0" lvl="0" marL="0" rtl="0" algn="ctr">
              <a:spcBef>
                <a:spcPts val="0"/>
              </a:spcBef>
              <a:spcAft>
                <a:spcPts val="0"/>
              </a:spcAft>
              <a:buNone/>
            </a:pPr>
            <a:r>
              <a:rPr lang="en-US" sz="600">
                <a:solidFill>
                  <a:srgbClr val="000000"/>
                </a:solidFill>
              </a:rPr>
              <a:t>Runtime Info</a:t>
            </a:r>
            <a:endParaRPr sz="600">
              <a:solidFill>
                <a:srgbClr val="000000"/>
              </a:solidFill>
            </a:endParaRPr>
          </a:p>
        </p:txBody>
      </p:sp>
      <p:sp>
        <p:nvSpPr>
          <p:cNvPr id="476" name="Google Shape;476;p38"/>
          <p:cNvSpPr/>
          <p:nvPr/>
        </p:nvSpPr>
        <p:spPr>
          <a:xfrm>
            <a:off x="7851673" y="2797766"/>
            <a:ext cx="672000" cy="396000"/>
          </a:xfrm>
          <a:prstGeom prst="rect">
            <a:avLst/>
          </a:prstGeom>
          <a:solidFill>
            <a:srgbClr val="D0E0E3"/>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b="1" lang="en-US" sz="800">
                <a:solidFill>
                  <a:srgbClr val="000000"/>
                </a:solidFill>
              </a:rPr>
              <a:t>AIU Task </a:t>
            </a:r>
            <a:r>
              <a:rPr lang="en-US" sz="800">
                <a:solidFill>
                  <a:srgbClr val="000000"/>
                </a:solidFill>
              </a:rPr>
              <a:t>Record</a:t>
            </a:r>
            <a:endParaRPr sz="800">
              <a:solidFill>
                <a:srgbClr val="000000"/>
              </a:solidFill>
            </a:endParaRPr>
          </a:p>
          <a:p>
            <a:pPr indent="0" lvl="0" marL="0" rtl="0" algn="ctr">
              <a:spcBef>
                <a:spcPts val="0"/>
              </a:spcBef>
              <a:spcAft>
                <a:spcPts val="0"/>
              </a:spcAft>
              <a:buNone/>
            </a:pPr>
            <a:r>
              <a:rPr lang="en-US" sz="600">
                <a:solidFill>
                  <a:srgbClr val="000000"/>
                </a:solidFill>
              </a:rPr>
              <a:t>Runtime Info</a:t>
            </a:r>
            <a:endParaRPr sz="600">
              <a:solidFill>
                <a:srgbClr val="000000"/>
              </a:solidFill>
            </a:endParaRPr>
          </a:p>
        </p:txBody>
      </p:sp>
      <p:sp>
        <p:nvSpPr>
          <p:cNvPr id="477" name="Google Shape;477;p38"/>
          <p:cNvSpPr/>
          <p:nvPr/>
        </p:nvSpPr>
        <p:spPr>
          <a:xfrm>
            <a:off x="7851673" y="3286758"/>
            <a:ext cx="672000" cy="396000"/>
          </a:xfrm>
          <a:prstGeom prst="rect">
            <a:avLst/>
          </a:prstGeom>
          <a:solidFill>
            <a:srgbClr val="D0E0E3"/>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b="1" lang="en-US" sz="800">
                <a:solidFill>
                  <a:srgbClr val="000000"/>
                </a:solidFill>
              </a:rPr>
              <a:t>AIC Task </a:t>
            </a:r>
            <a:r>
              <a:rPr lang="en-US" sz="800">
                <a:solidFill>
                  <a:srgbClr val="000000"/>
                </a:solidFill>
              </a:rPr>
              <a:t>Record</a:t>
            </a:r>
            <a:endParaRPr sz="800">
              <a:solidFill>
                <a:srgbClr val="000000"/>
              </a:solidFill>
            </a:endParaRPr>
          </a:p>
          <a:p>
            <a:pPr indent="0" lvl="0" marL="0" rtl="0" algn="ctr">
              <a:spcBef>
                <a:spcPts val="0"/>
              </a:spcBef>
              <a:spcAft>
                <a:spcPts val="0"/>
              </a:spcAft>
              <a:buNone/>
            </a:pPr>
            <a:r>
              <a:rPr lang="en-US" sz="600">
                <a:solidFill>
                  <a:srgbClr val="000000"/>
                </a:solidFill>
              </a:rPr>
              <a:t>Runtime Info</a:t>
            </a:r>
            <a:endParaRPr sz="600">
              <a:solidFill>
                <a:srgbClr val="000000"/>
              </a:solidFill>
            </a:endParaRPr>
          </a:p>
        </p:txBody>
      </p:sp>
      <p:sp>
        <p:nvSpPr>
          <p:cNvPr id="478" name="Google Shape;478;p38"/>
          <p:cNvSpPr/>
          <p:nvPr/>
        </p:nvSpPr>
        <p:spPr>
          <a:xfrm>
            <a:off x="7851673" y="3775750"/>
            <a:ext cx="672000" cy="396000"/>
          </a:xfrm>
          <a:prstGeom prst="rect">
            <a:avLst/>
          </a:prstGeom>
          <a:solidFill>
            <a:srgbClr val="D0E0E3"/>
          </a:solidFill>
          <a:ln cap="flat" cmpd="sng" w="9525">
            <a:solidFill>
              <a:srgbClr val="37354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b="1" lang="en-US" sz="800">
                <a:solidFill>
                  <a:srgbClr val="000000"/>
                </a:solidFill>
              </a:rPr>
              <a:t>DIP Task </a:t>
            </a:r>
            <a:r>
              <a:rPr lang="en-US" sz="800">
                <a:solidFill>
                  <a:srgbClr val="000000"/>
                </a:solidFill>
              </a:rPr>
              <a:t>Record</a:t>
            </a:r>
            <a:endParaRPr sz="800">
              <a:solidFill>
                <a:srgbClr val="000000"/>
              </a:solidFill>
            </a:endParaRPr>
          </a:p>
          <a:p>
            <a:pPr indent="0" lvl="0" marL="0" rtl="0" algn="ctr">
              <a:spcBef>
                <a:spcPts val="0"/>
              </a:spcBef>
              <a:spcAft>
                <a:spcPts val="0"/>
              </a:spcAft>
              <a:buNone/>
            </a:pPr>
            <a:r>
              <a:rPr lang="en-US" sz="600">
                <a:solidFill>
                  <a:srgbClr val="000000"/>
                </a:solidFill>
              </a:rPr>
              <a:t>Runtime Info</a:t>
            </a:r>
            <a:endParaRPr sz="6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1"/>
          <p:cNvPicPr preferRelativeResize="0"/>
          <p:nvPr/>
        </p:nvPicPr>
        <p:blipFill>
          <a:blip r:embed="rId3">
            <a:alphaModFix/>
          </a:blip>
          <a:stretch>
            <a:fillRect/>
          </a:stretch>
        </p:blipFill>
        <p:spPr>
          <a:xfrm>
            <a:off x="57150" y="0"/>
            <a:ext cx="9143999" cy="5173576"/>
          </a:xfrm>
          <a:prstGeom prst="rect">
            <a:avLst/>
          </a:prstGeom>
          <a:noFill/>
          <a:ln>
            <a:noFill/>
          </a:ln>
        </p:spPr>
      </p:pic>
      <p:pic>
        <p:nvPicPr>
          <p:cNvPr id="129" name="Google Shape;129;p21"/>
          <p:cNvPicPr preferRelativeResize="0"/>
          <p:nvPr/>
        </p:nvPicPr>
        <p:blipFill>
          <a:blip r:embed="rId4">
            <a:alphaModFix/>
          </a:blip>
          <a:stretch>
            <a:fillRect/>
          </a:stretch>
        </p:blipFill>
        <p:spPr>
          <a:xfrm>
            <a:off x="2467525" y="484525"/>
            <a:ext cx="6733627" cy="2459949"/>
          </a:xfrm>
          <a:prstGeom prst="rect">
            <a:avLst/>
          </a:prstGeom>
          <a:noFill/>
          <a:ln>
            <a:noFill/>
          </a:ln>
        </p:spPr>
      </p:pic>
      <p:sp>
        <p:nvSpPr>
          <p:cNvPr id="130" name="Google Shape;130;p21"/>
          <p:cNvSpPr txBox="1"/>
          <p:nvPr/>
        </p:nvSpPr>
        <p:spPr>
          <a:xfrm>
            <a:off x="3643700" y="540700"/>
            <a:ext cx="5018700" cy="23607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Font typeface="Arial"/>
              <a:buNone/>
            </a:pPr>
            <a:r>
              <a:rPr b="1" lang="en-US" sz="3800">
                <a:solidFill>
                  <a:srgbClr val="2F5496"/>
                </a:solidFill>
                <a:latin typeface="Calibri"/>
                <a:ea typeface="Calibri"/>
                <a:cs typeface="Calibri"/>
                <a:sym typeface="Calibri"/>
              </a:rPr>
              <a:t>OISS, Knowledge Graphs, and Enabling AI</a:t>
            </a:r>
            <a:endParaRPr b="1" i="1" sz="3800">
              <a:solidFill>
                <a:srgbClr val="2F5496"/>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1" i="1" sz="100">
              <a:solidFill>
                <a:srgbClr val="2F5496"/>
              </a:solidFill>
              <a:latin typeface="Calibri"/>
              <a:ea typeface="Calibri"/>
              <a:cs typeface="Calibri"/>
              <a:sym typeface="Calibri"/>
            </a:endParaRPr>
          </a:p>
          <a:p>
            <a:pPr indent="0" lvl="0" marL="0" marR="0" rtl="0" algn="ctr">
              <a:lnSpc>
                <a:spcPct val="100000"/>
              </a:lnSpc>
              <a:spcBef>
                <a:spcPts val="800"/>
              </a:spcBef>
              <a:spcAft>
                <a:spcPts val="0"/>
              </a:spcAft>
              <a:buClr>
                <a:srgbClr val="000000"/>
              </a:buClr>
              <a:buFont typeface="Arial"/>
              <a:buNone/>
            </a:pPr>
            <a:r>
              <a:t/>
            </a:r>
            <a:endParaRPr b="1" sz="100">
              <a:solidFill>
                <a:srgbClr val="2F5496"/>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rPr b="1" lang="en-US" sz="1500">
                <a:solidFill>
                  <a:srgbClr val="2F5496"/>
                </a:solidFill>
                <a:latin typeface="Calibri"/>
                <a:ea typeface="Calibri"/>
                <a:cs typeface="Calibri"/>
                <a:sym typeface="Calibri"/>
              </a:rPr>
              <a:t>WGISS-58</a:t>
            </a:r>
            <a:endParaRPr b="1" sz="1500">
              <a:solidFill>
                <a:srgbClr val="2F5496"/>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rPr b="1" lang="en-US" sz="1500">
                <a:solidFill>
                  <a:srgbClr val="2F5496"/>
                </a:solidFill>
                <a:latin typeface="Calibri"/>
                <a:ea typeface="Calibri"/>
                <a:cs typeface="Calibri"/>
                <a:sym typeface="Calibri"/>
              </a:rPr>
              <a:t>October 2024</a:t>
            </a:r>
            <a:endParaRPr b="1" sz="1500">
              <a:solidFill>
                <a:srgbClr val="2F5496"/>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rPr b="1" lang="en-US" sz="1500">
                <a:solidFill>
                  <a:srgbClr val="2F5496"/>
                </a:solidFill>
                <a:latin typeface="Calibri"/>
                <a:ea typeface="Calibri"/>
                <a:cs typeface="Calibri"/>
                <a:sym typeface="Calibri"/>
              </a:rPr>
              <a:t>Sioux Falls, South Dakota, USA</a:t>
            </a:r>
            <a:endParaRPr b="1" sz="1500">
              <a:solidFill>
                <a:srgbClr val="2F5496"/>
              </a:solidFill>
              <a:latin typeface="Calibri"/>
              <a:ea typeface="Calibri"/>
              <a:cs typeface="Calibri"/>
              <a:sym typeface="Calibri"/>
            </a:endParaRPr>
          </a:p>
        </p:txBody>
      </p:sp>
      <p:pic>
        <p:nvPicPr>
          <p:cNvPr id="131" name="Google Shape;131;p21"/>
          <p:cNvPicPr preferRelativeResize="0"/>
          <p:nvPr/>
        </p:nvPicPr>
        <p:blipFill>
          <a:blip r:embed="rId5">
            <a:alphaModFix/>
          </a:blip>
          <a:stretch>
            <a:fillRect/>
          </a:stretch>
        </p:blipFill>
        <p:spPr>
          <a:xfrm>
            <a:off x="0" y="0"/>
            <a:ext cx="4284224" cy="5173580"/>
          </a:xfrm>
          <a:prstGeom prst="rect">
            <a:avLst/>
          </a:prstGeom>
          <a:noFill/>
          <a:ln>
            <a:noFill/>
          </a:ln>
        </p:spPr>
      </p:pic>
      <p:pic>
        <p:nvPicPr>
          <p:cNvPr id="132" name="Google Shape;132;p21"/>
          <p:cNvPicPr preferRelativeResize="0"/>
          <p:nvPr/>
        </p:nvPicPr>
        <p:blipFill>
          <a:blip r:embed="rId6">
            <a:alphaModFix/>
          </a:blip>
          <a:stretch>
            <a:fillRect/>
          </a:stretch>
        </p:blipFill>
        <p:spPr>
          <a:xfrm>
            <a:off x="1320919" y="0"/>
            <a:ext cx="2475188" cy="2628900"/>
          </a:xfrm>
          <a:prstGeom prst="rect">
            <a:avLst/>
          </a:prstGeom>
          <a:noFill/>
          <a:ln>
            <a:noFill/>
          </a:ln>
        </p:spPr>
      </p:pic>
      <p:pic>
        <p:nvPicPr>
          <p:cNvPr id="133" name="Google Shape;133;p21"/>
          <p:cNvPicPr preferRelativeResize="0"/>
          <p:nvPr/>
        </p:nvPicPr>
        <p:blipFill>
          <a:blip r:embed="rId7">
            <a:alphaModFix/>
          </a:blip>
          <a:stretch>
            <a:fillRect/>
          </a:stretch>
        </p:blipFill>
        <p:spPr>
          <a:xfrm>
            <a:off x="2448394" y="2677106"/>
            <a:ext cx="1273574" cy="1273574"/>
          </a:xfrm>
          <a:prstGeom prst="rect">
            <a:avLst/>
          </a:prstGeom>
          <a:noFill/>
          <a:ln>
            <a:noFill/>
          </a:ln>
        </p:spPr>
      </p:pic>
      <p:pic>
        <p:nvPicPr>
          <p:cNvPr id="134" name="Google Shape;134;p21"/>
          <p:cNvPicPr preferRelativeResize="0"/>
          <p:nvPr/>
        </p:nvPicPr>
        <p:blipFill>
          <a:blip r:embed="rId8">
            <a:alphaModFix/>
          </a:blip>
          <a:stretch>
            <a:fillRect/>
          </a:stretch>
        </p:blipFill>
        <p:spPr>
          <a:xfrm>
            <a:off x="129994" y="3981881"/>
            <a:ext cx="2706075" cy="984656"/>
          </a:xfrm>
          <a:prstGeom prst="rect">
            <a:avLst/>
          </a:prstGeom>
          <a:noFill/>
          <a:ln>
            <a:noFill/>
          </a:ln>
        </p:spPr>
      </p:pic>
      <p:sp>
        <p:nvSpPr>
          <p:cNvPr id="135" name="Google Shape;135;p21"/>
          <p:cNvSpPr txBox="1"/>
          <p:nvPr/>
        </p:nvSpPr>
        <p:spPr>
          <a:xfrm>
            <a:off x="129356" y="4256663"/>
            <a:ext cx="3249300" cy="734100"/>
          </a:xfrm>
          <a:prstGeom prst="rect">
            <a:avLst/>
          </a:prstGeom>
          <a:solidFill>
            <a:srgbClr val="222222">
              <a:alpha val="0"/>
            </a:srgbClr>
          </a:solidFill>
          <a:ln>
            <a:noFill/>
          </a:ln>
          <a:effectLst>
            <a:outerShdw blurRad="57150" rotWithShape="0" algn="bl" dir="5400000" dist="19050">
              <a:srgbClr val="000000">
                <a:alpha val="50000"/>
              </a:srgbClr>
            </a:outerShdw>
          </a:effectLst>
        </p:spPr>
        <p:txBody>
          <a:bodyPr anchorCtr="0" anchor="t" bIns="68575" lIns="68575" spcFirstLastPara="1" rIns="68575" wrap="square" tIns="68575">
            <a:spAutoFit/>
          </a:bodyPr>
          <a:lstStyle/>
          <a:p>
            <a:pPr indent="0" lvl="0" marL="0" rtl="0" algn="l">
              <a:lnSpc>
                <a:spcPct val="115000"/>
              </a:lnSpc>
              <a:spcBef>
                <a:spcPts val="0"/>
              </a:spcBef>
              <a:spcAft>
                <a:spcPts val="0"/>
              </a:spcAft>
              <a:buNone/>
            </a:pPr>
            <a:r>
              <a:rPr lang="en-US" sz="1800">
                <a:solidFill>
                  <a:srgbClr val="FFFFFF"/>
                </a:solidFill>
                <a:latin typeface="Calibri"/>
                <a:ea typeface="Calibri"/>
                <a:cs typeface="Calibri"/>
                <a:sym typeface="Calibri"/>
              </a:rPr>
              <a:t>National Oceanic and Atmospheric Administration</a:t>
            </a:r>
            <a:endParaRPr sz="2100">
              <a:solidFill>
                <a:schemeClr val="lt1"/>
              </a:solidFill>
              <a:latin typeface="Calibri"/>
              <a:ea typeface="Calibri"/>
              <a:cs typeface="Calibri"/>
              <a:sym typeface="Calibri"/>
            </a:endParaRPr>
          </a:p>
        </p:txBody>
      </p:sp>
      <p:sp>
        <p:nvSpPr>
          <p:cNvPr id="136" name="Google Shape;136;p21"/>
          <p:cNvSpPr txBox="1"/>
          <p:nvPr/>
        </p:nvSpPr>
        <p:spPr>
          <a:xfrm>
            <a:off x="3866950" y="3188675"/>
            <a:ext cx="4795500" cy="12186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lang="en-US" sz="2400">
                <a:solidFill>
                  <a:srgbClr val="2F5496"/>
                </a:solidFill>
                <a:latin typeface="Calibri"/>
                <a:ea typeface="Calibri"/>
                <a:cs typeface="Calibri"/>
                <a:sym typeface="Calibri"/>
              </a:rPr>
              <a:t>Kenneth S. Casey</a:t>
            </a:r>
            <a:r>
              <a:rPr b="1" lang="en-US" sz="2400">
                <a:solidFill>
                  <a:srgbClr val="2F5496"/>
                </a:solidFill>
                <a:latin typeface="Calibri"/>
                <a:ea typeface="Calibri"/>
                <a:cs typeface="Calibri"/>
                <a:sym typeface="Calibri"/>
              </a:rPr>
              <a:t>, PhD</a:t>
            </a:r>
            <a:endParaRPr b="1" sz="2400">
              <a:solidFill>
                <a:srgbClr val="2F5496"/>
              </a:solidFill>
              <a:latin typeface="Calibri"/>
              <a:ea typeface="Calibri"/>
              <a:cs typeface="Calibri"/>
              <a:sym typeface="Calibri"/>
            </a:endParaRPr>
          </a:p>
          <a:p>
            <a:pPr indent="0" lvl="0" marL="0" marR="0" rtl="0" algn="ctr">
              <a:lnSpc>
                <a:spcPct val="100000"/>
              </a:lnSpc>
              <a:spcBef>
                <a:spcPts val="0"/>
              </a:spcBef>
              <a:spcAft>
                <a:spcPts val="0"/>
              </a:spcAft>
              <a:buNone/>
            </a:pPr>
            <a:r>
              <a:rPr b="1" lang="en-US" sz="2400">
                <a:solidFill>
                  <a:srgbClr val="2F5496"/>
                </a:solidFill>
                <a:latin typeface="Calibri"/>
                <a:ea typeface="Calibri"/>
                <a:cs typeface="Calibri"/>
                <a:sym typeface="Calibri"/>
              </a:rPr>
              <a:t>NOAA National Centers for Environmental Information</a:t>
            </a:r>
            <a:endParaRPr b="1" sz="2400">
              <a:solidFill>
                <a:srgbClr val="2F5496"/>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1" sz="2400">
              <a:solidFill>
                <a:srgbClr val="2F5496"/>
              </a:solidFill>
              <a:latin typeface="Calibri"/>
              <a:ea typeface="Calibri"/>
              <a:cs typeface="Calibri"/>
              <a:sym typeface="Calibri"/>
            </a:endParaRPr>
          </a:p>
        </p:txBody>
      </p:sp>
      <p:grpSp>
        <p:nvGrpSpPr>
          <p:cNvPr id="137" name="Google Shape;137;p21"/>
          <p:cNvGrpSpPr/>
          <p:nvPr/>
        </p:nvGrpSpPr>
        <p:grpSpPr>
          <a:xfrm>
            <a:off x="7765715" y="119737"/>
            <a:ext cx="1225482" cy="1080555"/>
            <a:chOff x="7542363" y="1436250"/>
            <a:chExt cx="868213" cy="817488"/>
          </a:xfrm>
        </p:grpSpPr>
        <p:sp>
          <p:nvSpPr>
            <p:cNvPr id="138" name="Google Shape;138;p21"/>
            <p:cNvSpPr/>
            <p:nvPr/>
          </p:nvSpPr>
          <p:spPr>
            <a:xfrm>
              <a:off x="7542363" y="1465225"/>
              <a:ext cx="180900" cy="176400"/>
            </a:xfrm>
            <a:prstGeom prst="ellipse">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 name="Google Shape;139;p21"/>
            <p:cNvSpPr/>
            <p:nvPr/>
          </p:nvSpPr>
          <p:spPr>
            <a:xfrm>
              <a:off x="7873288" y="1436250"/>
              <a:ext cx="180900" cy="1764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 name="Google Shape;140;p21"/>
            <p:cNvSpPr/>
            <p:nvPr/>
          </p:nvSpPr>
          <p:spPr>
            <a:xfrm>
              <a:off x="7542375" y="1801975"/>
              <a:ext cx="180900" cy="176400"/>
            </a:xfrm>
            <a:prstGeom prst="ellipse">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 name="Google Shape;141;p21"/>
            <p:cNvSpPr/>
            <p:nvPr/>
          </p:nvSpPr>
          <p:spPr>
            <a:xfrm>
              <a:off x="8229675" y="1710025"/>
              <a:ext cx="180900" cy="176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 name="Google Shape;142;p21"/>
            <p:cNvSpPr/>
            <p:nvPr/>
          </p:nvSpPr>
          <p:spPr>
            <a:xfrm>
              <a:off x="7922413" y="2077338"/>
              <a:ext cx="180900" cy="176400"/>
            </a:xfrm>
            <a:prstGeom prst="ellipse">
              <a:avLst/>
            </a:prstGeom>
            <a:solidFill>
              <a:srgbClr val="6AA84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 name="Google Shape;143;p21"/>
            <p:cNvSpPr/>
            <p:nvPr/>
          </p:nvSpPr>
          <p:spPr>
            <a:xfrm>
              <a:off x="8150050" y="1950825"/>
              <a:ext cx="180900" cy="176400"/>
            </a:xfrm>
            <a:prstGeom prst="ellipse">
              <a:avLst/>
            </a:prstGeom>
            <a:solidFill>
              <a:srgbClr val="4A86E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 name="Google Shape;144;p21"/>
            <p:cNvSpPr/>
            <p:nvPr/>
          </p:nvSpPr>
          <p:spPr>
            <a:xfrm>
              <a:off x="8164338" y="1553725"/>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 name="Google Shape;145;p21"/>
            <p:cNvSpPr/>
            <p:nvPr/>
          </p:nvSpPr>
          <p:spPr>
            <a:xfrm>
              <a:off x="7815800" y="1673550"/>
              <a:ext cx="274200" cy="2742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 name="Google Shape;146;p21"/>
            <p:cNvSpPr/>
            <p:nvPr/>
          </p:nvSpPr>
          <p:spPr>
            <a:xfrm>
              <a:off x="7696650" y="2066650"/>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47" name="Google Shape;147;p21"/>
            <p:cNvCxnSpPr>
              <a:stCxn id="139" idx="4"/>
              <a:endCxn id="139" idx="4"/>
            </p:cNvCxnSpPr>
            <p:nvPr/>
          </p:nvCxnSpPr>
          <p:spPr>
            <a:xfrm>
              <a:off x="7963738" y="1612650"/>
              <a:ext cx="0" cy="0"/>
            </a:xfrm>
            <a:prstGeom prst="straightConnector1">
              <a:avLst/>
            </a:prstGeom>
            <a:noFill/>
            <a:ln cap="flat" cmpd="sng" w="9525">
              <a:solidFill>
                <a:srgbClr val="000000"/>
              </a:solidFill>
              <a:prstDash val="solid"/>
              <a:round/>
              <a:headEnd len="med" w="med" type="none"/>
              <a:tailEnd len="med" w="med" type="none"/>
            </a:ln>
          </p:spPr>
        </p:cxnSp>
        <p:cxnSp>
          <p:nvCxnSpPr>
            <p:cNvPr id="148" name="Google Shape;148;p21"/>
            <p:cNvCxnSpPr>
              <a:stCxn id="145" idx="1"/>
              <a:endCxn id="138" idx="5"/>
            </p:cNvCxnSpPr>
            <p:nvPr/>
          </p:nvCxnSpPr>
          <p:spPr>
            <a:xfrm rot="10800000">
              <a:off x="7696656" y="1615906"/>
              <a:ext cx="159300" cy="97800"/>
            </a:xfrm>
            <a:prstGeom prst="straightConnector1">
              <a:avLst/>
            </a:prstGeom>
            <a:noFill/>
            <a:ln cap="flat" cmpd="sng" w="9525">
              <a:solidFill>
                <a:srgbClr val="000000"/>
              </a:solidFill>
              <a:prstDash val="solid"/>
              <a:round/>
              <a:headEnd len="med" w="med" type="none"/>
              <a:tailEnd len="med" w="med" type="none"/>
            </a:ln>
          </p:spPr>
        </p:cxnSp>
        <p:cxnSp>
          <p:nvCxnSpPr>
            <p:cNvPr id="149" name="Google Shape;149;p21"/>
            <p:cNvCxnSpPr>
              <a:stCxn id="145" idx="2"/>
              <a:endCxn id="140" idx="7"/>
            </p:cNvCxnSpPr>
            <p:nvPr/>
          </p:nvCxnSpPr>
          <p:spPr>
            <a:xfrm flipH="1">
              <a:off x="7696700" y="1810650"/>
              <a:ext cx="119100" cy="17100"/>
            </a:xfrm>
            <a:prstGeom prst="straightConnector1">
              <a:avLst/>
            </a:prstGeom>
            <a:noFill/>
            <a:ln cap="flat" cmpd="sng" w="9525">
              <a:solidFill>
                <a:srgbClr val="000000"/>
              </a:solidFill>
              <a:prstDash val="solid"/>
              <a:round/>
              <a:headEnd len="med" w="med" type="none"/>
              <a:tailEnd len="med" w="med" type="none"/>
            </a:ln>
          </p:spPr>
        </p:cxnSp>
        <p:cxnSp>
          <p:nvCxnSpPr>
            <p:cNvPr id="150" name="Google Shape;150;p21"/>
            <p:cNvCxnSpPr>
              <a:stCxn id="145" idx="3"/>
              <a:endCxn id="146" idx="7"/>
            </p:cNvCxnSpPr>
            <p:nvPr/>
          </p:nvCxnSpPr>
          <p:spPr>
            <a:xfrm flipH="1">
              <a:off x="7774656" y="1907594"/>
              <a:ext cx="81300" cy="171000"/>
            </a:xfrm>
            <a:prstGeom prst="straightConnector1">
              <a:avLst/>
            </a:prstGeom>
            <a:noFill/>
            <a:ln cap="flat" cmpd="sng" w="9525">
              <a:solidFill>
                <a:srgbClr val="000000"/>
              </a:solidFill>
              <a:prstDash val="solid"/>
              <a:round/>
              <a:headEnd len="med" w="med" type="none"/>
              <a:tailEnd len="med" w="med" type="none"/>
            </a:ln>
          </p:spPr>
        </p:cxnSp>
        <p:cxnSp>
          <p:nvCxnSpPr>
            <p:cNvPr id="151" name="Google Shape;151;p21"/>
            <p:cNvCxnSpPr>
              <a:stCxn id="145" idx="4"/>
              <a:endCxn id="142" idx="0"/>
            </p:cNvCxnSpPr>
            <p:nvPr/>
          </p:nvCxnSpPr>
          <p:spPr>
            <a:xfrm>
              <a:off x="7952900" y="1947750"/>
              <a:ext cx="60000" cy="129600"/>
            </a:xfrm>
            <a:prstGeom prst="straightConnector1">
              <a:avLst/>
            </a:prstGeom>
            <a:noFill/>
            <a:ln cap="flat" cmpd="sng" w="9525">
              <a:solidFill>
                <a:srgbClr val="000000"/>
              </a:solidFill>
              <a:prstDash val="solid"/>
              <a:round/>
              <a:headEnd len="med" w="med" type="none"/>
              <a:tailEnd len="med" w="med" type="none"/>
            </a:ln>
          </p:spPr>
        </p:cxnSp>
        <p:cxnSp>
          <p:nvCxnSpPr>
            <p:cNvPr id="152" name="Google Shape;152;p21"/>
            <p:cNvCxnSpPr>
              <a:stCxn id="145" idx="5"/>
              <a:endCxn id="143" idx="1"/>
            </p:cNvCxnSpPr>
            <p:nvPr/>
          </p:nvCxnSpPr>
          <p:spPr>
            <a:xfrm>
              <a:off x="8049844" y="1907594"/>
              <a:ext cx="126600" cy="69000"/>
            </a:xfrm>
            <a:prstGeom prst="straightConnector1">
              <a:avLst/>
            </a:prstGeom>
            <a:noFill/>
            <a:ln cap="flat" cmpd="sng" w="9525">
              <a:solidFill>
                <a:srgbClr val="000000"/>
              </a:solidFill>
              <a:prstDash val="solid"/>
              <a:round/>
              <a:headEnd len="med" w="med" type="none"/>
              <a:tailEnd len="med" w="med" type="none"/>
            </a:ln>
          </p:spPr>
        </p:cxnSp>
        <p:cxnSp>
          <p:nvCxnSpPr>
            <p:cNvPr id="153" name="Google Shape;153;p21"/>
            <p:cNvCxnSpPr>
              <a:stCxn id="145" idx="6"/>
              <a:endCxn id="141" idx="2"/>
            </p:cNvCxnSpPr>
            <p:nvPr/>
          </p:nvCxnSpPr>
          <p:spPr>
            <a:xfrm flipH="1" rot="10800000">
              <a:off x="8090000" y="1798350"/>
              <a:ext cx="139800" cy="12300"/>
            </a:xfrm>
            <a:prstGeom prst="straightConnector1">
              <a:avLst/>
            </a:prstGeom>
            <a:noFill/>
            <a:ln cap="flat" cmpd="sng" w="9525">
              <a:solidFill>
                <a:srgbClr val="000000"/>
              </a:solidFill>
              <a:prstDash val="solid"/>
              <a:round/>
              <a:headEnd len="med" w="med" type="none"/>
              <a:tailEnd len="med" w="med" type="none"/>
            </a:ln>
          </p:spPr>
        </p:cxnSp>
        <p:cxnSp>
          <p:nvCxnSpPr>
            <p:cNvPr id="154" name="Google Shape;154;p21"/>
            <p:cNvCxnSpPr>
              <a:stCxn id="145" idx="7"/>
              <a:endCxn id="144" idx="3"/>
            </p:cNvCxnSpPr>
            <p:nvPr/>
          </p:nvCxnSpPr>
          <p:spPr>
            <a:xfrm flipH="1" rot="10800000">
              <a:off x="8049844" y="1624006"/>
              <a:ext cx="127800" cy="89700"/>
            </a:xfrm>
            <a:prstGeom prst="straightConnector1">
              <a:avLst/>
            </a:prstGeom>
            <a:noFill/>
            <a:ln cap="flat" cmpd="sng" w="9525">
              <a:solidFill>
                <a:srgbClr val="000000"/>
              </a:solidFill>
              <a:prstDash val="solid"/>
              <a:round/>
              <a:headEnd len="med" w="med" type="none"/>
              <a:tailEnd len="med" w="med" type="none"/>
            </a:ln>
          </p:spPr>
        </p:cxnSp>
        <p:cxnSp>
          <p:nvCxnSpPr>
            <p:cNvPr id="155" name="Google Shape;155;p21"/>
            <p:cNvCxnSpPr>
              <a:stCxn id="145" idx="0"/>
              <a:endCxn id="139" idx="4"/>
            </p:cNvCxnSpPr>
            <p:nvPr/>
          </p:nvCxnSpPr>
          <p:spPr>
            <a:xfrm flipH="1" rot="10800000">
              <a:off x="7952900" y="1612650"/>
              <a:ext cx="10800" cy="60900"/>
            </a:xfrm>
            <a:prstGeom prst="straightConnector1">
              <a:avLst/>
            </a:prstGeom>
            <a:noFill/>
            <a:ln cap="flat" cmpd="sng" w="9525">
              <a:solidFill>
                <a:srgbClr val="000000"/>
              </a:solidFill>
              <a:prstDash val="solid"/>
              <a:round/>
              <a:headEnd len="med" w="med" type="none"/>
              <a:tailEnd len="med" w="med" type="none"/>
            </a:ln>
          </p:spPr>
        </p:cxnSp>
        <p:pic>
          <p:nvPicPr>
            <p:cNvPr id="156" name="Google Shape;156;p21"/>
            <p:cNvPicPr preferRelativeResize="0"/>
            <p:nvPr/>
          </p:nvPicPr>
          <p:blipFill rotWithShape="1">
            <a:blip r:embed="rId9">
              <a:alphaModFix/>
            </a:blip>
            <a:srcRect b="0" l="0" r="64369" t="4897"/>
            <a:stretch/>
          </p:blipFill>
          <p:spPr>
            <a:xfrm>
              <a:off x="7815738" y="1682039"/>
              <a:ext cx="274319" cy="274320"/>
            </a:xfrm>
            <a:prstGeom prst="rect">
              <a:avLst/>
            </a:prstGeom>
            <a:noFill/>
            <a:ln>
              <a:noFill/>
            </a:ln>
            <a:effectLst>
              <a:outerShdw blurRad="57150" rotWithShape="0" algn="bl" dir="5400000" dist="19050">
                <a:srgbClr val="000000">
                  <a:alpha val="50000"/>
                </a:srgbClr>
              </a:outerShdw>
            </a:effectLst>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39"/>
          <p:cNvSpPr txBox="1"/>
          <p:nvPr>
            <p:ph idx="1" type="body"/>
          </p:nvPr>
        </p:nvSpPr>
        <p:spPr>
          <a:xfrm>
            <a:off x="276300" y="1018600"/>
            <a:ext cx="4888200" cy="3546900"/>
          </a:xfrm>
          <a:prstGeom prst="rect">
            <a:avLst/>
          </a:prstGeom>
        </p:spPr>
        <p:txBody>
          <a:bodyPr anchorCtr="0" anchor="t" bIns="34275" lIns="68575" spcFirstLastPara="1" rIns="68575" wrap="square" tIns="34275">
            <a:noAutofit/>
          </a:bodyPr>
          <a:lstStyle/>
          <a:p>
            <a:pPr indent="-355600" lvl="0" marL="457200" rtl="0" algn="l">
              <a:lnSpc>
                <a:spcPct val="115000"/>
              </a:lnSpc>
              <a:spcBef>
                <a:spcPts val="0"/>
              </a:spcBef>
              <a:spcAft>
                <a:spcPts val="0"/>
              </a:spcAft>
              <a:buSzPts val="2000"/>
              <a:buChar char="-"/>
            </a:pPr>
            <a:r>
              <a:rPr lang="en-US" sz="2000"/>
              <a:t>Leverage cloud-technology and </a:t>
            </a:r>
            <a:r>
              <a:rPr b="1" lang="en-US" sz="2000"/>
              <a:t>knowledge graphs (KG) </a:t>
            </a:r>
            <a:r>
              <a:rPr lang="en-US" sz="2000"/>
              <a:t>in a</a:t>
            </a:r>
            <a:r>
              <a:rPr b="1" lang="en-US" sz="2000"/>
              <a:t> semantically-enabled</a:t>
            </a:r>
            <a:r>
              <a:rPr lang="en-US" sz="2000"/>
              <a:t>, </a:t>
            </a:r>
            <a:r>
              <a:rPr b="1" lang="en-US" sz="2000"/>
              <a:t>linked open data interoperability framework</a:t>
            </a:r>
            <a:r>
              <a:rPr lang="en-US" sz="2000"/>
              <a:t> to enable </a:t>
            </a:r>
            <a:r>
              <a:rPr b="1" lang="en-US" sz="2000"/>
              <a:t>full provenance in a scalable, repeatable, and transparent platform</a:t>
            </a:r>
            <a:endParaRPr b="1" sz="2000"/>
          </a:p>
          <a:p>
            <a:pPr indent="-355600" lvl="0" marL="457200" rtl="0" algn="l">
              <a:lnSpc>
                <a:spcPct val="115000"/>
              </a:lnSpc>
              <a:spcBef>
                <a:spcPts val="0"/>
              </a:spcBef>
              <a:spcAft>
                <a:spcPts val="0"/>
              </a:spcAft>
              <a:buSzPts val="2000"/>
              <a:buChar char="-"/>
            </a:pPr>
            <a:r>
              <a:rPr lang="en-US" sz="2000"/>
              <a:t>Won’t discuss the cloud technology in any detail today, will focus instead on what we are doing with it…</a:t>
            </a:r>
            <a:endParaRPr sz="2000"/>
          </a:p>
          <a:p>
            <a:pPr indent="0" lvl="0" marL="0" rtl="0" algn="l">
              <a:lnSpc>
                <a:spcPct val="100000"/>
              </a:lnSpc>
              <a:spcBef>
                <a:spcPts val="900"/>
              </a:spcBef>
              <a:spcAft>
                <a:spcPts val="0"/>
              </a:spcAft>
              <a:buNone/>
            </a:pPr>
            <a:r>
              <a:t/>
            </a:r>
            <a:endParaRPr sz="2000"/>
          </a:p>
          <a:p>
            <a:pPr indent="0" lvl="0" marL="0" rtl="0" algn="l">
              <a:lnSpc>
                <a:spcPct val="100000"/>
              </a:lnSpc>
              <a:spcBef>
                <a:spcPts val="0"/>
              </a:spcBef>
              <a:spcAft>
                <a:spcPts val="0"/>
              </a:spcAft>
              <a:buNone/>
            </a:pPr>
            <a:r>
              <a:t/>
            </a:r>
            <a:endParaRPr sz="2000">
              <a:solidFill>
                <a:srgbClr val="1C4587"/>
              </a:solidFill>
              <a:latin typeface="Arial"/>
              <a:ea typeface="Arial"/>
              <a:cs typeface="Arial"/>
              <a:sym typeface="Arial"/>
            </a:endParaRPr>
          </a:p>
        </p:txBody>
      </p:sp>
      <p:sp>
        <p:nvSpPr>
          <p:cNvPr id="485" name="Google Shape;485;p39"/>
          <p:cNvSpPr txBox="1"/>
          <p:nvPr>
            <p:ph type="title"/>
          </p:nvPr>
        </p:nvSpPr>
        <p:spPr>
          <a:xfrm>
            <a:off x="834812" y="307161"/>
            <a:ext cx="7537200" cy="492300"/>
          </a:xfrm>
          <a:prstGeom prst="rect">
            <a:avLst/>
          </a:prstGeom>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Font typeface="Arial"/>
              <a:buNone/>
            </a:pPr>
            <a:r>
              <a:rPr lang="en-US">
                <a:solidFill>
                  <a:srgbClr val="1F497D"/>
                </a:solidFill>
                <a:latin typeface="Calibri"/>
                <a:ea typeface="Calibri"/>
                <a:cs typeface="Calibri"/>
                <a:sym typeface="Calibri"/>
              </a:rPr>
              <a:t>The Approach</a:t>
            </a:r>
            <a:r>
              <a:rPr lang="en-US">
                <a:solidFill>
                  <a:srgbClr val="1F497D"/>
                </a:solidFill>
                <a:latin typeface="Calibri"/>
                <a:ea typeface="Calibri"/>
                <a:cs typeface="Calibri"/>
                <a:sym typeface="Calibri"/>
              </a:rPr>
              <a:t>…</a:t>
            </a:r>
            <a:endParaRPr/>
          </a:p>
        </p:txBody>
      </p:sp>
      <p:grpSp>
        <p:nvGrpSpPr>
          <p:cNvPr id="486" name="Google Shape;486;p39"/>
          <p:cNvGrpSpPr/>
          <p:nvPr/>
        </p:nvGrpSpPr>
        <p:grpSpPr>
          <a:xfrm>
            <a:off x="5269757" y="1114428"/>
            <a:ext cx="3488131" cy="3091983"/>
            <a:chOff x="7542363" y="1436250"/>
            <a:chExt cx="868213" cy="817488"/>
          </a:xfrm>
        </p:grpSpPr>
        <p:sp>
          <p:nvSpPr>
            <p:cNvPr id="487" name="Google Shape;487;p39"/>
            <p:cNvSpPr/>
            <p:nvPr/>
          </p:nvSpPr>
          <p:spPr>
            <a:xfrm>
              <a:off x="7542363" y="1465225"/>
              <a:ext cx="180900" cy="176400"/>
            </a:xfrm>
            <a:prstGeom prst="ellipse">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8" name="Google Shape;488;p39"/>
            <p:cNvSpPr/>
            <p:nvPr/>
          </p:nvSpPr>
          <p:spPr>
            <a:xfrm>
              <a:off x="7873288" y="1436250"/>
              <a:ext cx="180900" cy="1764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9" name="Google Shape;489;p39"/>
            <p:cNvSpPr/>
            <p:nvPr/>
          </p:nvSpPr>
          <p:spPr>
            <a:xfrm>
              <a:off x="7542375" y="1801975"/>
              <a:ext cx="180900" cy="176400"/>
            </a:xfrm>
            <a:prstGeom prst="ellipse">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0" name="Google Shape;490;p39"/>
            <p:cNvSpPr/>
            <p:nvPr/>
          </p:nvSpPr>
          <p:spPr>
            <a:xfrm>
              <a:off x="8229675" y="1710025"/>
              <a:ext cx="180900" cy="176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1" name="Google Shape;491;p39"/>
            <p:cNvSpPr/>
            <p:nvPr/>
          </p:nvSpPr>
          <p:spPr>
            <a:xfrm>
              <a:off x="7922413" y="2077338"/>
              <a:ext cx="180900" cy="176400"/>
            </a:xfrm>
            <a:prstGeom prst="ellipse">
              <a:avLst/>
            </a:prstGeom>
            <a:solidFill>
              <a:srgbClr val="6AA84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2" name="Google Shape;492;p39"/>
            <p:cNvSpPr/>
            <p:nvPr/>
          </p:nvSpPr>
          <p:spPr>
            <a:xfrm>
              <a:off x="8150050" y="1950825"/>
              <a:ext cx="180900" cy="176400"/>
            </a:xfrm>
            <a:prstGeom prst="ellipse">
              <a:avLst/>
            </a:prstGeom>
            <a:solidFill>
              <a:srgbClr val="4A86E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3" name="Google Shape;493;p39"/>
            <p:cNvSpPr/>
            <p:nvPr/>
          </p:nvSpPr>
          <p:spPr>
            <a:xfrm>
              <a:off x="8164338" y="1553725"/>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4" name="Google Shape;494;p39"/>
            <p:cNvSpPr/>
            <p:nvPr/>
          </p:nvSpPr>
          <p:spPr>
            <a:xfrm>
              <a:off x="7815800" y="1673550"/>
              <a:ext cx="274200" cy="2742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5" name="Google Shape;495;p39"/>
            <p:cNvSpPr/>
            <p:nvPr/>
          </p:nvSpPr>
          <p:spPr>
            <a:xfrm>
              <a:off x="7696650" y="2066650"/>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496" name="Google Shape;496;p39"/>
            <p:cNvCxnSpPr>
              <a:stCxn id="488" idx="4"/>
              <a:endCxn id="488" idx="4"/>
            </p:cNvCxnSpPr>
            <p:nvPr/>
          </p:nvCxnSpPr>
          <p:spPr>
            <a:xfrm>
              <a:off x="7963738" y="1612650"/>
              <a:ext cx="0" cy="0"/>
            </a:xfrm>
            <a:prstGeom prst="straightConnector1">
              <a:avLst/>
            </a:prstGeom>
            <a:noFill/>
            <a:ln cap="flat" cmpd="sng" w="9525">
              <a:solidFill>
                <a:srgbClr val="000000"/>
              </a:solidFill>
              <a:prstDash val="solid"/>
              <a:round/>
              <a:headEnd len="med" w="med" type="none"/>
              <a:tailEnd len="med" w="med" type="none"/>
            </a:ln>
          </p:spPr>
        </p:cxnSp>
        <p:cxnSp>
          <p:nvCxnSpPr>
            <p:cNvPr id="497" name="Google Shape;497;p39"/>
            <p:cNvCxnSpPr>
              <a:stCxn id="494" idx="1"/>
              <a:endCxn id="487" idx="5"/>
            </p:cNvCxnSpPr>
            <p:nvPr/>
          </p:nvCxnSpPr>
          <p:spPr>
            <a:xfrm rot="10800000">
              <a:off x="7696656" y="1615906"/>
              <a:ext cx="159300" cy="97800"/>
            </a:xfrm>
            <a:prstGeom prst="straightConnector1">
              <a:avLst/>
            </a:prstGeom>
            <a:noFill/>
            <a:ln cap="flat" cmpd="sng" w="9525">
              <a:solidFill>
                <a:srgbClr val="000000"/>
              </a:solidFill>
              <a:prstDash val="solid"/>
              <a:round/>
              <a:headEnd len="med" w="med" type="none"/>
              <a:tailEnd len="med" w="med" type="none"/>
            </a:ln>
          </p:spPr>
        </p:cxnSp>
        <p:cxnSp>
          <p:nvCxnSpPr>
            <p:cNvPr id="498" name="Google Shape;498;p39"/>
            <p:cNvCxnSpPr>
              <a:stCxn id="494" idx="2"/>
              <a:endCxn id="489" idx="7"/>
            </p:cNvCxnSpPr>
            <p:nvPr/>
          </p:nvCxnSpPr>
          <p:spPr>
            <a:xfrm flipH="1">
              <a:off x="7696700" y="1810650"/>
              <a:ext cx="119100" cy="17100"/>
            </a:xfrm>
            <a:prstGeom prst="straightConnector1">
              <a:avLst/>
            </a:prstGeom>
            <a:noFill/>
            <a:ln cap="flat" cmpd="sng" w="9525">
              <a:solidFill>
                <a:srgbClr val="000000"/>
              </a:solidFill>
              <a:prstDash val="solid"/>
              <a:round/>
              <a:headEnd len="med" w="med" type="none"/>
              <a:tailEnd len="med" w="med" type="none"/>
            </a:ln>
          </p:spPr>
        </p:cxnSp>
        <p:cxnSp>
          <p:nvCxnSpPr>
            <p:cNvPr id="499" name="Google Shape;499;p39"/>
            <p:cNvCxnSpPr>
              <a:stCxn id="494" idx="3"/>
              <a:endCxn id="495" idx="7"/>
            </p:cNvCxnSpPr>
            <p:nvPr/>
          </p:nvCxnSpPr>
          <p:spPr>
            <a:xfrm flipH="1">
              <a:off x="7774656" y="1907594"/>
              <a:ext cx="81300" cy="171000"/>
            </a:xfrm>
            <a:prstGeom prst="straightConnector1">
              <a:avLst/>
            </a:prstGeom>
            <a:noFill/>
            <a:ln cap="flat" cmpd="sng" w="9525">
              <a:solidFill>
                <a:srgbClr val="000000"/>
              </a:solidFill>
              <a:prstDash val="solid"/>
              <a:round/>
              <a:headEnd len="med" w="med" type="none"/>
              <a:tailEnd len="med" w="med" type="none"/>
            </a:ln>
          </p:spPr>
        </p:cxnSp>
        <p:cxnSp>
          <p:nvCxnSpPr>
            <p:cNvPr id="500" name="Google Shape;500;p39"/>
            <p:cNvCxnSpPr>
              <a:stCxn id="494" idx="4"/>
              <a:endCxn id="491" idx="0"/>
            </p:cNvCxnSpPr>
            <p:nvPr/>
          </p:nvCxnSpPr>
          <p:spPr>
            <a:xfrm>
              <a:off x="7952900" y="1947750"/>
              <a:ext cx="60000" cy="129600"/>
            </a:xfrm>
            <a:prstGeom prst="straightConnector1">
              <a:avLst/>
            </a:prstGeom>
            <a:noFill/>
            <a:ln cap="flat" cmpd="sng" w="9525">
              <a:solidFill>
                <a:srgbClr val="000000"/>
              </a:solidFill>
              <a:prstDash val="solid"/>
              <a:round/>
              <a:headEnd len="med" w="med" type="none"/>
              <a:tailEnd len="med" w="med" type="none"/>
            </a:ln>
          </p:spPr>
        </p:cxnSp>
        <p:cxnSp>
          <p:nvCxnSpPr>
            <p:cNvPr id="501" name="Google Shape;501;p39"/>
            <p:cNvCxnSpPr>
              <a:stCxn id="494" idx="5"/>
              <a:endCxn id="492" idx="1"/>
            </p:cNvCxnSpPr>
            <p:nvPr/>
          </p:nvCxnSpPr>
          <p:spPr>
            <a:xfrm>
              <a:off x="8049844" y="1907594"/>
              <a:ext cx="126600" cy="69000"/>
            </a:xfrm>
            <a:prstGeom prst="straightConnector1">
              <a:avLst/>
            </a:prstGeom>
            <a:noFill/>
            <a:ln cap="flat" cmpd="sng" w="9525">
              <a:solidFill>
                <a:srgbClr val="000000"/>
              </a:solidFill>
              <a:prstDash val="solid"/>
              <a:round/>
              <a:headEnd len="med" w="med" type="none"/>
              <a:tailEnd len="med" w="med" type="none"/>
            </a:ln>
          </p:spPr>
        </p:cxnSp>
        <p:cxnSp>
          <p:nvCxnSpPr>
            <p:cNvPr id="502" name="Google Shape;502;p39"/>
            <p:cNvCxnSpPr>
              <a:stCxn id="494" idx="6"/>
              <a:endCxn id="490" idx="2"/>
            </p:cNvCxnSpPr>
            <p:nvPr/>
          </p:nvCxnSpPr>
          <p:spPr>
            <a:xfrm flipH="1" rot="10800000">
              <a:off x="8090000" y="1798350"/>
              <a:ext cx="139800" cy="12300"/>
            </a:xfrm>
            <a:prstGeom prst="straightConnector1">
              <a:avLst/>
            </a:prstGeom>
            <a:noFill/>
            <a:ln cap="flat" cmpd="sng" w="9525">
              <a:solidFill>
                <a:srgbClr val="000000"/>
              </a:solidFill>
              <a:prstDash val="solid"/>
              <a:round/>
              <a:headEnd len="med" w="med" type="none"/>
              <a:tailEnd len="med" w="med" type="none"/>
            </a:ln>
          </p:spPr>
        </p:cxnSp>
        <p:cxnSp>
          <p:nvCxnSpPr>
            <p:cNvPr id="503" name="Google Shape;503;p39"/>
            <p:cNvCxnSpPr>
              <a:stCxn id="494" idx="7"/>
              <a:endCxn id="493" idx="3"/>
            </p:cNvCxnSpPr>
            <p:nvPr/>
          </p:nvCxnSpPr>
          <p:spPr>
            <a:xfrm flipH="1" rot="10800000">
              <a:off x="8049844" y="1624006"/>
              <a:ext cx="127800" cy="89700"/>
            </a:xfrm>
            <a:prstGeom prst="straightConnector1">
              <a:avLst/>
            </a:prstGeom>
            <a:noFill/>
            <a:ln cap="flat" cmpd="sng" w="9525">
              <a:solidFill>
                <a:srgbClr val="000000"/>
              </a:solidFill>
              <a:prstDash val="solid"/>
              <a:round/>
              <a:headEnd len="med" w="med" type="none"/>
              <a:tailEnd len="med" w="med" type="none"/>
            </a:ln>
          </p:spPr>
        </p:cxnSp>
        <p:cxnSp>
          <p:nvCxnSpPr>
            <p:cNvPr id="504" name="Google Shape;504;p39"/>
            <p:cNvCxnSpPr>
              <a:stCxn id="494" idx="0"/>
              <a:endCxn id="488" idx="4"/>
            </p:cNvCxnSpPr>
            <p:nvPr/>
          </p:nvCxnSpPr>
          <p:spPr>
            <a:xfrm flipH="1" rot="10800000">
              <a:off x="7952900" y="1612650"/>
              <a:ext cx="10800" cy="60900"/>
            </a:xfrm>
            <a:prstGeom prst="straightConnector1">
              <a:avLst/>
            </a:prstGeom>
            <a:noFill/>
            <a:ln cap="flat" cmpd="sng" w="9525">
              <a:solidFill>
                <a:srgbClr val="000000"/>
              </a:solidFill>
              <a:prstDash val="solid"/>
              <a:round/>
              <a:headEnd len="med" w="med" type="none"/>
              <a:tailEnd len="med" w="med" type="none"/>
            </a:ln>
          </p:spPr>
        </p:cxnSp>
        <p:pic>
          <p:nvPicPr>
            <p:cNvPr id="505" name="Google Shape;505;p39"/>
            <p:cNvPicPr preferRelativeResize="0"/>
            <p:nvPr/>
          </p:nvPicPr>
          <p:blipFill rotWithShape="1">
            <a:blip r:embed="rId3">
              <a:alphaModFix/>
            </a:blip>
            <a:srcRect b="0" l="0" r="64369" t="4897"/>
            <a:stretch/>
          </p:blipFill>
          <p:spPr>
            <a:xfrm>
              <a:off x="7815738" y="1682039"/>
              <a:ext cx="274319" cy="274320"/>
            </a:xfrm>
            <a:prstGeom prst="rect">
              <a:avLst/>
            </a:prstGeom>
            <a:noFill/>
            <a:ln>
              <a:noFill/>
            </a:ln>
            <a:effectLst>
              <a:outerShdw blurRad="57150" rotWithShape="0" algn="bl" dir="5400000" dist="19050">
                <a:srgbClr val="000000">
                  <a:alpha val="50000"/>
                </a:srgbClr>
              </a:outerShdw>
            </a:effectLst>
          </p:spPr>
        </p:pic>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40"/>
          <p:cNvSpPr txBox="1"/>
          <p:nvPr>
            <p:ph idx="1" type="body"/>
          </p:nvPr>
        </p:nvSpPr>
        <p:spPr>
          <a:xfrm>
            <a:off x="178625" y="1018600"/>
            <a:ext cx="5015100" cy="3546900"/>
          </a:xfrm>
          <a:prstGeom prst="rect">
            <a:avLst/>
          </a:prstGeom>
        </p:spPr>
        <p:txBody>
          <a:bodyPr anchorCtr="0" anchor="t" bIns="34275" lIns="68575" spcFirstLastPara="1" rIns="68575" wrap="square" tIns="34275">
            <a:noAutofit/>
          </a:bodyPr>
          <a:lstStyle/>
          <a:p>
            <a:pPr indent="-349250" lvl="0" marL="457200" rtl="0" algn="l">
              <a:lnSpc>
                <a:spcPct val="100000"/>
              </a:lnSpc>
              <a:spcBef>
                <a:spcPts val="0"/>
              </a:spcBef>
              <a:spcAft>
                <a:spcPts val="0"/>
              </a:spcAft>
              <a:buSzPts val="1900"/>
              <a:buAutoNum type="arabicPeriod"/>
            </a:pPr>
            <a:r>
              <a:rPr b="1" lang="en-US" sz="1900"/>
              <a:t>Identify and describe your data </a:t>
            </a:r>
            <a:r>
              <a:rPr lang="en-US" sz="1900"/>
              <a:t>- what data are you archiving? How would you describe your data? Who or what uses your data?</a:t>
            </a:r>
            <a:endParaRPr sz="1900"/>
          </a:p>
          <a:p>
            <a:pPr indent="-349250" lvl="0" marL="457200" rtl="0" algn="l">
              <a:lnSpc>
                <a:spcPct val="100000"/>
              </a:lnSpc>
              <a:spcBef>
                <a:spcPts val="0"/>
              </a:spcBef>
              <a:spcAft>
                <a:spcPts val="0"/>
              </a:spcAft>
              <a:buSzPts val="1900"/>
              <a:buAutoNum type="arabicPeriod"/>
            </a:pPr>
            <a:r>
              <a:rPr b="1" lang="en-US" sz="1900"/>
              <a:t>Define your workflow</a:t>
            </a:r>
            <a:r>
              <a:rPr lang="en-US" sz="1900"/>
              <a:t> - use the OISS API to connect your business logic, capture context, and deliver to downstream applications or catalogs </a:t>
            </a:r>
            <a:endParaRPr sz="1900"/>
          </a:p>
          <a:p>
            <a:pPr indent="-349250" lvl="0" marL="457200" rtl="0" algn="l">
              <a:lnSpc>
                <a:spcPct val="100000"/>
              </a:lnSpc>
              <a:spcBef>
                <a:spcPts val="0"/>
              </a:spcBef>
              <a:spcAft>
                <a:spcPts val="0"/>
              </a:spcAft>
              <a:buSzPts val="1900"/>
              <a:buAutoNum type="arabicPeriod"/>
            </a:pPr>
            <a:r>
              <a:rPr b="1" lang="en-US" sz="1900"/>
              <a:t>Deliver your workflow</a:t>
            </a:r>
            <a:r>
              <a:rPr lang="en-US" sz="1900"/>
              <a:t> - Test your workflow and deploy it to OISS</a:t>
            </a:r>
            <a:endParaRPr sz="1900"/>
          </a:p>
          <a:p>
            <a:pPr indent="-349250" lvl="0" marL="457200" rtl="0" algn="l">
              <a:lnSpc>
                <a:spcPct val="100000"/>
              </a:lnSpc>
              <a:spcBef>
                <a:spcPts val="0"/>
              </a:spcBef>
              <a:spcAft>
                <a:spcPts val="0"/>
              </a:spcAft>
              <a:buSzPts val="1900"/>
              <a:buAutoNum type="arabicPeriod"/>
            </a:pPr>
            <a:r>
              <a:rPr b="1" lang="en-US" sz="1900"/>
              <a:t>Execute your workflow</a:t>
            </a:r>
            <a:r>
              <a:rPr lang="en-US" sz="1900"/>
              <a:t> - in cron, with a GUI trigger, on S3 object event, etc.</a:t>
            </a:r>
            <a:endParaRPr sz="1900"/>
          </a:p>
        </p:txBody>
      </p:sp>
      <p:sp>
        <p:nvSpPr>
          <p:cNvPr id="512" name="Google Shape;512;p40"/>
          <p:cNvSpPr txBox="1"/>
          <p:nvPr>
            <p:ph type="title"/>
          </p:nvPr>
        </p:nvSpPr>
        <p:spPr>
          <a:xfrm>
            <a:off x="834812" y="307161"/>
            <a:ext cx="7537200" cy="492300"/>
          </a:xfrm>
          <a:prstGeom prst="rect">
            <a:avLst/>
          </a:prstGeom>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Font typeface="Arial"/>
              <a:buNone/>
            </a:pPr>
            <a:r>
              <a:rPr lang="en-US">
                <a:solidFill>
                  <a:srgbClr val="1F497D"/>
                </a:solidFill>
                <a:latin typeface="Calibri"/>
                <a:ea typeface="Calibri"/>
                <a:cs typeface="Calibri"/>
                <a:sym typeface="Calibri"/>
              </a:rPr>
              <a:t>How to Write an OISS Workflow</a:t>
            </a:r>
            <a:endParaRPr/>
          </a:p>
        </p:txBody>
      </p:sp>
      <p:grpSp>
        <p:nvGrpSpPr>
          <p:cNvPr id="513" name="Google Shape;513;p40"/>
          <p:cNvGrpSpPr/>
          <p:nvPr/>
        </p:nvGrpSpPr>
        <p:grpSpPr>
          <a:xfrm>
            <a:off x="5269757" y="1114428"/>
            <a:ext cx="3488131" cy="3091983"/>
            <a:chOff x="7542363" y="1436250"/>
            <a:chExt cx="868213" cy="817488"/>
          </a:xfrm>
        </p:grpSpPr>
        <p:sp>
          <p:nvSpPr>
            <p:cNvPr id="514" name="Google Shape;514;p40"/>
            <p:cNvSpPr/>
            <p:nvPr/>
          </p:nvSpPr>
          <p:spPr>
            <a:xfrm>
              <a:off x="7542363" y="1465225"/>
              <a:ext cx="180900" cy="176400"/>
            </a:xfrm>
            <a:prstGeom prst="ellipse">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5" name="Google Shape;515;p40"/>
            <p:cNvSpPr/>
            <p:nvPr/>
          </p:nvSpPr>
          <p:spPr>
            <a:xfrm>
              <a:off x="7873288" y="1436250"/>
              <a:ext cx="180900" cy="1764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6" name="Google Shape;516;p40"/>
            <p:cNvSpPr/>
            <p:nvPr/>
          </p:nvSpPr>
          <p:spPr>
            <a:xfrm>
              <a:off x="7542375" y="1801975"/>
              <a:ext cx="180900" cy="176400"/>
            </a:xfrm>
            <a:prstGeom prst="ellipse">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7" name="Google Shape;517;p40"/>
            <p:cNvSpPr/>
            <p:nvPr/>
          </p:nvSpPr>
          <p:spPr>
            <a:xfrm>
              <a:off x="8229675" y="1710025"/>
              <a:ext cx="180900" cy="176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8" name="Google Shape;518;p40"/>
            <p:cNvSpPr/>
            <p:nvPr/>
          </p:nvSpPr>
          <p:spPr>
            <a:xfrm>
              <a:off x="7922413" y="2077338"/>
              <a:ext cx="180900" cy="176400"/>
            </a:xfrm>
            <a:prstGeom prst="ellipse">
              <a:avLst/>
            </a:prstGeom>
            <a:solidFill>
              <a:srgbClr val="6AA84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9" name="Google Shape;519;p40"/>
            <p:cNvSpPr/>
            <p:nvPr/>
          </p:nvSpPr>
          <p:spPr>
            <a:xfrm>
              <a:off x="8150050" y="1950825"/>
              <a:ext cx="180900" cy="176400"/>
            </a:xfrm>
            <a:prstGeom prst="ellipse">
              <a:avLst/>
            </a:prstGeom>
            <a:solidFill>
              <a:srgbClr val="4A86E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0" name="Google Shape;520;p40"/>
            <p:cNvSpPr/>
            <p:nvPr/>
          </p:nvSpPr>
          <p:spPr>
            <a:xfrm>
              <a:off x="8164338" y="1553725"/>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1" name="Google Shape;521;p40"/>
            <p:cNvSpPr/>
            <p:nvPr/>
          </p:nvSpPr>
          <p:spPr>
            <a:xfrm>
              <a:off x="7815800" y="1673550"/>
              <a:ext cx="274200" cy="2742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2" name="Google Shape;522;p40"/>
            <p:cNvSpPr/>
            <p:nvPr/>
          </p:nvSpPr>
          <p:spPr>
            <a:xfrm>
              <a:off x="7696650" y="2066650"/>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23" name="Google Shape;523;p40"/>
            <p:cNvCxnSpPr>
              <a:stCxn id="515" idx="4"/>
              <a:endCxn id="515" idx="4"/>
            </p:cNvCxnSpPr>
            <p:nvPr/>
          </p:nvCxnSpPr>
          <p:spPr>
            <a:xfrm>
              <a:off x="7963738" y="1612650"/>
              <a:ext cx="0" cy="0"/>
            </a:xfrm>
            <a:prstGeom prst="straightConnector1">
              <a:avLst/>
            </a:prstGeom>
            <a:noFill/>
            <a:ln cap="flat" cmpd="sng" w="9525">
              <a:solidFill>
                <a:srgbClr val="000000"/>
              </a:solidFill>
              <a:prstDash val="solid"/>
              <a:round/>
              <a:headEnd len="med" w="med" type="none"/>
              <a:tailEnd len="med" w="med" type="none"/>
            </a:ln>
          </p:spPr>
        </p:cxnSp>
        <p:cxnSp>
          <p:nvCxnSpPr>
            <p:cNvPr id="524" name="Google Shape;524;p40"/>
            <p:cNvCxnSpPr>
              <a:stCxn id="521" idx="1"/>
              <a:endCxn id="514" idx="5"/>
            </p:cNvCxnSpPr>
            <p:nvPr/>
          </p:nvCxnSpPr>
          <p:spPr>
            <a:xfrm rot="10800000">
              <a:off x="7696656" y="1615906"/>
              <a:ext cx="159300" cy="97800"/>
            </a:xfrm>
            <a:prstGeom prst="straightConnector1">
              <a:avLst/>
            </a:prstGeom>
            <a:noFill/>
            <a:ln cap="flat" cmpd="sng" w="9525">
              <a:solidFill>
                <a:srgbClr val="000000"/>
              </a:solidFill>
              <a:prstDash val="solid"/>
              <a:round/>
              <a:headEnd len="med" w="med" type="none"/>
              <a:tailEnd len="med" w="med" type="none"/>
            </a:ln>
          </p:spPr>
        </p:cxnSp>
        <p:cxnSp>
          <p:nvCxnSpPr>
            <p:cNvPr id="525" name="Google Shape;525;p40"/>
            <p:cNvCxnSpPr>
              <a:stCxn id="521" idx="2"/>
              <a:endCxn id="516" idx="7"/>
            </p:cNvCxnSpPr>
            <p:nvPr/>
          </p:nvCxnSpPr>
          <p:spPr>
            <a:xfrm flipH="1">
              <a:off x="7696700" y="1810650"/>
              <a:ext cx="119100" cy="17100"/>
            </a:xfrm>
            <a:prstGeom prst="straightConnector1">
              <a:avLst/>
            </a:prstGeom>
            <a:noFill/>
            <a:ln cap="flat" cmpd="sng" w="9525">
              <a:solidFill>
                <a:srgbClr val="000000"/>
              </a:solidFill>
              <a:prstDash val="solid"/>
              <a:round/>
              <a:headEnd len="med" w="med" type="none"/>
              <a:tailEnd len="med" w="med" type="none"/>
            </a:ln>
          </p:spPr>
        </p:cxnSp>
        <p:cxnSp>
          <p:nvCxnSpPr>
            <p:cNvPr id="526" name="Google Shape;526;p40"/>
            <p:cNvCxnSpPr>
              <a:stCxn id="521" idx="3"/>
              <a:endCxn id="522" idx="7"/>
            </p:cNvCxnSpPr>
            <p:nvPr/>
          </p:nvCxnSpPr>
          <p:spPr>
            <a:xfrm flipH="1">
              <a:off x="7774656" y="1907594"/>
              <a:ext cx="81300" cy="171000"/>
            </a:xfrm>
            <a:prstGeom prst="straightConnector1">
              <a:avLst/>
            </a:prstGeom>
            <a:noFill/>
            <a:ln cap="flat" cmpd="sng" w="9525">
              <a:solidFill>
                <a:srgbClr val="000000"/>
              </a:solidFill>
              <a:prstDash val="solid"/>
              <a:round/>
              <a:headEnd len="med" w="med" type="none"/>
              <a:tailEnd len="med" w="med" type="none"/>
            </a:ln>
          </p:spPr>
        </p:cxnSp>
        <p:cxnSp>
          <p:nvCxnSpPr>
            <p:cNvPr id="527" name="Google Shape;527;p40"/>
            <p:cNvCxnSpPr>
              <a:stCxn id="521" idx="4"/>
              <a:endCxn id="518" idx="0"/>
            </p:cNvCxnSpPr>
            <p:nvPr/>
          </p:nvCxnSpPr>
          <p:spPr>
            <a:xfrm>
              <a:off x="7952900" y="1947750"/>
              <a:ext cx="60000" cy="129600"/>
            </a:xfrm>
            <a:prstGeom prst="straightConnector1">
              <a:avLst/>
            </a:prstGeom>
            <a:noFill/>
            <a:ln cap="flat" cmpd="sng" w="9525">
              <a:solidFill>
                <a:srgbClr val="000000"/>
              </a:solidFill>
              <a:prstDash val="solid"/>
              <a:round/>
              <a:headEnd len="med" w="med" type="none"/>
              <a:tailEnd len="med" w="med" type="none"/>
            </a:ln>
          </p:spPr>
        </p:cxnSp>
        <p:cxnSp>
          <p:nvCxnSpPr>
            <p:cNvPr id="528" name="Google Shape;528;p40"/>
            <p:cNvCxnSpPr>
              <a:stCxn id="521" idx="5"/>
              <a:endCxn id="519" idx="1"/>
            </p:cNvCxnSpPr>
            <p:nvPr/>
          </p:nvCxnSpPr>
          <p:spPr>
            <a:xfrm>
              <a:off x="8049844" y="1907594"/>
              <a:ext cx="126600" cy="69000"/>
            </a:xfrm>
            <a:prstGeom prst="straightConnector1">
              <a:avLst/>
            </a:prstGeom>
            <a:noFill/>
            <a:ln cap="flat" cmpd="sng" w="9525">
              <a:solidFill>
                <a:srgbClr val="000000"/>
              </a:solidFill>
              <a:prstDash val="solid"/>
              <a:round/>
              <a:headEnd len="med" w="med" type="none"/>
              <a:tailEnd len="med" w="med" type="none"/>
            </a:ln>
          </p:spPr>
        </p:cxnSp>
        <p:cxnSp>
          <p:nvCxnSpPr>
            <p:cNvPr id="529" name="Google Shape;529;p40"/>
            <p:cNvCxnSpPr>
              <a:stCxn id="521" idx="6"/>
              <a:endCxn id="517" idx="2"/>
            </p:cNvCxnSpPr>
            <p:nvPr/>
          </p:nvCxnSpPr>
          <p:spPr>
            <a:xfrm flipH="1" rot="10800000">
              <a:off x="8090000" y="1798350"/>
              <a:ext cx="139800" cy="12300"/>
            </a:xfrm>
            <a:prstGeom prst="straightConnector1">
              <a:avLst/>
            </a:prstGeom>
            <a:noFill/>
            <a:ln cap="flat" cmpd="sng" w="9525">
              <a:solidFill>
                <a:srgbClr val="000000"/>
              </a:solidFill>
              <a:prstDash val="solid"/>
              <a:round/>
              <a:headEnd len="med" w="med" type="none"/>
              <a:tailEnd len="med" w="med" type="none"/>
            </a:ln>
          </p:spPr>
        </p:cxnSp>
        <p:cxnSp>
          <p:nvCxnSpPr>
            <p:cNvPr id="530" name="Google Shape;530;p40"/>
            <p:cNvCxnSpPr>
              <a:stCxn id="521" idx="7"/>
              <a:endCxn id="520" idx="3"/>
            </p:cNvCxnSpPr>
            <p:nvPr/>
          </p:nvCxnSpPr>
          <p:spPr>
            <a:xfrm flipH="1" rot="10800000">
              <a:off x="8049844" y="1624006"/>
              <a:ext cx="127800" cy="89700"/>
            </a:xfrm>
            <a:prstGeom prst="straightConnector1">
              <a:avLst/>
            </a:prstGeom>
            <a:noFill/>
            <a:ln cap="flat" cmpd="sng" w="9525">
              <a:solidFill>
                <a:srgbClr val="000000"/>
              </a:solidFill>
              <a:prstDash val="solid"/>
              <a:round/>
              <a:headEnd len="med" w="med" type="none"/>
              <a:tailEnd len="med" w="med" type="none"/>
            </a:ln>
          </p:spPr>
        </p:cxnSp>
        <p:cxnSp>
          <p:nvCxnSpPr>
            <p:cNvPr id="531" name="Google Shape;531;p40"/>
            <p:cNvCxnSpPr>
              <a:stCxn id="521" idx="0"/>
              <a:endCxn id="515" idx="4"/>
            </p:cNvCxnSpPr>
            <p:nvPr/>
          </p:nvCxnSpPr>
          <p:spPr>
            <a:xfrm flipH="1" rot="10800000">
              <a:off x="7952900" y="1612650"/>
              <a:ext cx="10800" cy="60900"/>
            </a:xfrm>
            <a:prstGeom prst="straightConnector1">
              <a:avLst/>
            </a:prstGeom>
            <a:noFill/>
            <a:ln cap="flat" cmpd="sng" w="9525">
              <a:solidFill>
                <a:srgbClr val="000000"/>
              </a:solidFill>
              <a:prstDash val="solid"/>
              <a:round/>
              <a:headEnd len="med" w="med" type="none"/>
              <a:tailEnd len="med" w="med" type="none"/>
            </a:ln>
          </p:spPr>
        </p:cxnSp>
        <p:pic>
          <p:nvPicPr>
            <p:cNvPr id="532" name="Google Shape;532;p40"/>
            <p:cNvPicPr preferRelativeResize="0"/>
            <p:nvPr/>
          </p:nvPicPr>
          <p:blipFill rotWithShape="1">
            <a:blip r:embed="rId3">
              <a:alphaModFix/>
            </a:blip>
            <a:srcRect b="0" l="0" r="64369" t="4897"/>
            <a:stretch/>
          </p:blipFill>
          <p:spPr>
            <a:xfrm>
              <a:off x="7815738" y="1682039"/>
              <a:ext cx="274319" cy="274320"/>
            </a:xfrm>
            <a:prstGeom prst="rect">
              <a:avLst/>
            </a:prstGeom>
            <a:noFill/>
            <a:ln>
              <a:noFill/>
            </a:ln>
            <a:effectLst>
              <a:outerShdw blurRad="57150" rotWithShape="0" algn="bl" dir="5400000" dist="19050">
                <a:srgbClr val="000000">
                  <a:alpha val="50000"/>
                </a:srgbClr>
              </a:outerShdw>
            </a:effectLst>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pic>
        <p:nvPicPr>
          <p:cNvPr id="537" name="Google Shape;537;p41"/>
          <p:cNvPicPr preferRelativeResize="0"/>
          <p:nvPr/>
        </p:nvPicPr>
        <p:blipFill rotWithShape="1">
          <a:blip r:embed="rId3">
            <a:alphaModFix/>
          </a:blip>
          <a:srcRect b="2439" l="2533" r="2930" t="8512"/>
          <a:stretch/>
        </p:blipFill>
        <p:spPr>
          <a:xfrm>
            <a:off x="2844700" y="885825"/>
            <a:ext cx="6316250" cy="3346475"/>
          </a:xfrm>
          <a:prstGeom prst="rect">
            <a:avLst/>
          </a:prstGeom>
          <a:noFill/>
          <a:ln>
            <a:noFill/>
          </a:ln>
        </p:spPr>
      </p:pic>
      <p:sp>
        <p:nvSpPr>
          <p:cNvPr id="538" name="Google Shape;538;p41"/>
          <p:cNvSpPr txBox="1"/>
          <p:nvPr>
            <p:ph type="title"/>
          </p:nvPr>
        </p:nvSpPr>
        <p:spPr>
          <a:xfrm>
            <a:off x="834812" y="307161"/>
            <a:ext cx="7537200" cy="492300"/>
          </a:xfrm>
          <a:prstGeom prst="rect">
            <a:avLst/>
          </a:prstGeom>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Font typeface="Arial"/>
              <a:buNone/>
            </a:pPr>
            <a:r>
              <a:rPr b="1" lang="en-US">
                <a:solidFill>
                  <a:srgbClr val="1F497D"/>
                </a:solidFill>
              </a:rPr>
              <a:t>“The Cloud Archive” in the NCCF</a:t>
            </a:r>
            <a:endParaRPr b="1"/>
          </a:p>
        </p:txBody>
      </p:sp>
      <p:sp>
        <p:nvSpPr>
          <p:cNvPr id="539" name="Google Shape;539;p41"/>
          <p:cNvSpPr txBox="1"/>
          <p:nvPr>
            <p:ph idx="1" type="body"/>
          </p:nvPr>
        </p:nvSpPr>
        <p:spPr>
          <a:xfrm>
            <a:off x="123900" y="866200"/>
            <a:ext cx="2881200" cy="36657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US" sz="1900">
                <a:solidFill>
                  <a:srgbClr val="1C4587"/>
                </a:solidFill>
                <a:latin typeface="Arial"/>
                <a:ea typeface="Arial"/>
                <a:cs typeface="Arial"/>
                <a:sym typeface="Arial"/>
              </a:rPr>
              <a:t>The NESDIS Common Cloud Framework (NCCF) consists of a set of reusable services</a:t>
            </a:r>
            <a:endParaRPr sz="1900">
              <a:solidFill>
                <a:srgbClr val="1C4587"/>
              </a:solidFill>
              <a:latin typeface="Arial"/>
              <a:ea typeface="Arial"/>
              <a:cs typeface="Arial"/>
              <a:sym typeface="Arial"/>
            </a:endParaRPr>
          </a:p>
          <a:p>
            <a:pPr indent="0" lvl="0" marL="0" rtl="0" algn="l">
              <a:lnSpc>
                <a:spcPct val="100000"/>
              </a:lnSpc>
              <a:spcBef>
                <a:spcPts val="0"/>
              </a:spcBef>
              <a:spcAft>
                <a:spcPts val="0"/>
              </a:spcAft>
              <a:buNone/>
            </a:pPr>
            <a:r>
              <a:t/>
            </a:r>
            <a:endParaRPr sz="1900">
              <a:solidFill>
                <a:srgbClr val="1C4587"/>
              </a:solidFill>
              <a:latin typeface="Arial"/>
              <a:ea typeface="Arial"/>
              <a:cs typeface="Arial"/>
              <a:sym typeface="Arial"/>
            </a:endParaRPr>
          </a:p>
          <a:p>
            <a:pPr indent="0" lvl="0" marL="0" rtl="0" algn="l">
              <a:lnSpc>
                <a:spcPct val="100000"/>
              </a:lnSpc>
              <a:spcBef>
                <a:spcPts val="0"/>
              </a:spcBef>
              <a:spcAft>
                <a:spcPts val="0"/>
              </a:spcAft>
              <a:buNone/>
            </a:pPr>
            <a:r>
              <a:rPr lang="en-US" sz="1900">
                <a:solidFill>
                  <a:srgbClr val="1C4587"/>
                </a:solidFill>
                <a:latin typeface="Arial"/>
                <a:ea typeface="Arial"/>
                <a:cs typeface="Arial"/>
                <a:sym typeface="Arial"/>
              </a:rPr>
              <a:t>“The Cloud Archive” leverages Secure Ingest, Storage, Access, and the </a:t>
            </a:r>
            <a:r>
              <a:rPr b="1" lang="en-US" sz="1900">
                <a:solidFill>
                  <a:srgbClr val="1C4587"/>
                </a:solidFill>
                <a:latin typeface="Arial"/>
                <a:ea typeface="Arial"/>
                <a:cs typeface="Arial"/>
                <a:sym typeface="Arial"/>
              </a:rPr>
              <a:t>Open Information Stewardship Service (OISS)</a:t>
            </a:r>
            <a:r>
              <a:rPr lang="en-US" sz="1900">
                <a:solidFill>
                  <a:srgbClr val="1C4587"/>
                </a:solidFill>
                <a:latin typeface="Arial"/>
                <a:ea typeface="Arial"/>
                <a:cs typeface="Arial"/>
                <a:sym typeface="Arial"/>
              </a:rPr>
              <a:t> to archive and steward NOAA’s data</a:t>
            </a:r>
            <a:endParaRPr sz="1900">
              <a:solidFill>
                <a:srgbClr val="1C4587"/>
              </a:solidFill>
              <a:latin typeface="Arial"/>
              <a:ea typeface="Arial"/>
              <a:cs typeface="Arial"/>
              <a:sym typeface="Arial"/>
            </a:endParaRPr>
          </a:p>
        </p:txBody>
      </p:sp>
      <p:sp>
        <p:nvSpPr>
          <p:cNvPr id="540" name="Google Shape;540;p41"/>
          <p:cNvSpPr/>
          <p:nvPr/>
        </p:nvSpPr>
        <p:spPr>
          <a:xfrm>
            <a:off x="3644800" y="1702500"/>
            <a:ext cx="803100" cy="1546500"/>
          </a:xfrm>
          <a:prstGeom prst="rect">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41" name="Google Shape;541;p41"/>
          <p:cNvSpPr/>
          <p:nvPr/>
        </p:nvSpPr>
        <p:spPr>
          <a:xfrm>
            <a:off x="4627950" y="2361925"/>
            <a:ext cx="3285000" cy="575400"/>
          </a:xfrm>
          <a:prstGeom prst="rect">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42" name="Google Shape;542;p41"/>
          <p:cNvSpPr/>
          <p:nvPr/>
        </p:nvSpPr>
        <p:spPr>
          <a:xfrm>
            <a:off x="4627950" y="2997375"/>
            <a:ext cx="2133900" cy="1087500"/>
          </a:xfrm>
          <a:prstGeom prst="rect">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43" name="Google Shape;543;p41"/>
          <p:cNvSpPr/>
          <p:nvPr/>
        </p:nvSpPr>
        <p:spPr>
          <a:xfrm>
            <a:off x="6870000" y="2997350"/>
            <a:ext cx="1043100" cy="1087500"/>
          </a:xfrm>
          <a:prstGeom prst="rect">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42"/>
          <p:cNvSpPr txBox="1"/>
          <p:nvPr>
            <p:ph type="title"/>
          </p:nvPr>
        </p:nvSpPr>
        <p:spPr>
          <a:xfrm>
            <a:off x="0" y="307150"/>
            <a:ext cx="9096900" cy="492300"/>
          </a:xfrm>
          <a:prstGeom prst="rect">
            <a:avLst/>
          </a:prstGeom>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chemeClr val="dk1"/>
              </a:buClr>
              <a:buSzPts val="1100"/>
              <a:buFont typeface="Arial"/>
              <a:buNone/>
            </a:pPr>
            <a:r>
              <a:rPr b="1" lang="en-US" sz="2900">
                <a:solidFill>
                  <a:srgbClr val="1F497D"/>
                </a:solidFill>
              </a:rPr>
              <a:t>Archive Accessioning Workflow in the Broader </a:t>
            </a:r>
            <a:r>
              <a:rPr b="1" lang="en-US" sz="2900">
                <a:solidFill>
                  <a:srgbClr val="1F497D"/>
                </a:solidFill>
              </a:rPr>
              <a:t>Context</a:t>
            </a:r>
            <a:endParaRPr b="1" sz="2900">
              <a:solidFill>
                <a:srgbClr val="1F497D"/>
              </a:solidFill>
            </a:endParaRPr>
          </a:p>
        </p:txBody>
      </p:sp>
      <p:sp>
        <p:nvSpPr>
          <p:cNvPr id="550" name="Google Shape;550;p42"/>
          <p:cNvSpPr txBox="1"/>
          <p:nvPr/>
        </p:nvSpPr>
        <p:spPr>
          <a:xfrm>
            <a:off x="7386375" y="765975"/>
            <a:ext cx="17577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1C4587"/>
                </a:solidFill>
              </a:rPr>
              <a:t>OSIM = OneStop Inventory Manager</a:t>
            </a:r>
            <a:endParaRPr sz="1000">
              <a:solidFill>
                <a:srgbClr val="1C4587"/>
              </a:solidFill>
            </a:endParaRPr>
          </a:p>
          <a:p>
            <a:pPr indent="0" lvl="0" marL="0" rtl="0" algn="l">
              <a:spcBef>
                <a:spcPts val="0"/>
              </a:spcBef>
              <a:spcAft>
                <a:spcPts val="0"/>
              </a:spcAft>
              <a:buNone/>
            </a:pPr>
            <a:r>
              <a:rPr lang="en-US" sz="1000">
                <a:solidFill>
                  <a:srgbClr val="1C4587"/>
                </a:solidFill>
              </a:rPr>
              <a:t>CMR = Common Metadata Repository</a:t>
            </a:r>
            <a:endParaRPr sz="1000">
              <a:solidFill>
                <a:srgbClr val="1C4587"/>
              </a:solidFill>
            </a:endParaRPr>
          </a:p>
          <a:p>
            <a:pPr indent="0" lvl="0" marL="0" rtl="0" algn="l">
              <a:spcBef>
                <a:spcPts val="0"/>
              </a:spcBef>
              <a:spcAft>
                <a:spcPts val="0"/>
              </a:spcAft>
              <a:buNone/>
            </a:pPr>
            <a:r>
              <a:rPr lang="en-US" sz="1000">
                <a:solidFill>
                  <a:srgbClr val="1C4587"/>
                </a:solidFill>
              </a:rPr>
              <a:t>OGC= </a:t>
            </a:r>
            <a:r>
              <a:rPr lang="en-US" sz="1000">
                <a:solidFill>
                  <a:srgbClr val="1C4587"/>
                </a:solidFill>
              </a:rPr>
              <a:t>Open Geospatial Consortium</a:t>
            </a:r>
            <a:endParaRPr sz="1000">
              <a:solidFill>
                <a:srgbClr val="1C4587"/>
              </a:solidFill>
            </a:endParaRPr>
          </a:p>
          <a:p>
            <a:pPr indent="0" lvl="0" marL="0" rtl="0" algn="l">
              <a:spcBef>
                <a:spcPts val="0"/>
              </a:spcBef>
              <a:spcAft>
                <a:spcPts val="0"/>
              </a:spcAft>
              <a:buNone/>
            </a:pPr>
            <a:r>
              <a:rPr lang="en-US" sz="1000">
                <a:solidFill>
                  <a:srgbClr val="1C4587"/>
                </a:solidFill>
              </a:rPr>
              <a:t>TDS = THREDDS Data Server</a:t>
            </a:r>
            <a:endParaRPr sz="1000">
              <a:solidFill>
                <a:srgbClr val="1C4587"/>
              </a:solidFill>
            </a:endParaRPr>
          </a:p>
          <a:p>
            <a:pPr indent="0" lvl="0" marL="0" rtl="0" algn="l">
              <a:spcBef>
                <a:spcPts val="0"/>
              </a:spcBef>
              <a:spcAft>
                <a:spcPts val="0"/>
              </a:spcAft>
              <a:buNone/>
            </a:pPr>
            <a:r>
              <a:rPr lang="en-US" sz="1000">
                <a:solidFill>
                  <a:srgbClr val="1C4587"/>
                </a:solidFill>
              </a:rPr>
              <a:t>ERDDAP = Ecosystem Research Division Data Access Protocol</a:t>
            </a:r>
            <a:endParaRPr sz="1000">
              <a:solidFill>
                <a:srgbClr val="1C4587"/>
              </a:solidFill>
            </a:endParaRPr>
          </a:p>
        </p:txBody>
      </p:sp>
      <p:pic>
        <p:nvPicPr>
          <p:cNvPr id="551" name="Google Shape;551;p42"/>
          <p:cNvPicPr preferRelativeResize="0"/>
          <p:nvPr/>
        </p:nvPicPr>
        <p:blipFill rotWithShape="1">
          <a:blip r:embed="rId3">
            <a:alphaModFix/>
          </a:blip>
          <a:srcRect b="5426" l="4051" r="4280" t="12349"/>
          <a:stretch/>
        </p:blipFill>
        <p:spPr>
          <a:xfrm>
            <a:off x="443600" y="799450"/>
            <a:ext cx="7896799" cy="3984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43"/>
          <p:cNvSpPr txBox="1"/>
          <p:nvPr/>
        </p:nvSpPr>
        <p:spPr>
          <a:xfrm>
            <a:off x="270800" y="982725"/>
            <a:ext cx="4690500" cy="2467200"/>
          </a:xfrm>
          <a:prstGeom prst="rect">
            <a:avLst/>
          </a:prstGeom>
          <a:noFill/>
          <a:ln>
            <a:noFill/>
          </a:ln>
        </p:spPr>
        <p:txBody>
          <a:bodyPr anchorCtr="0" anchor="ctr" bIns="68575" lIns="68575" spcFirstLastPara="1" rIns="68575" wrap="square" tIns="68575">
            <a:noAutofit/>
          </a:bodyPr>
          <a:lstStyle/>
          <a:p>
            <a:pPr indent="0" lvl="0" marL="0" rtl="0" algn="ctr">
              <a:lnSpc>
                <a:spcPct val="115000"/>
              </a:lnSpc>
              <a:spcBef>
                <a:spcPts val="0"/>
              </a:spcBef>
              <a:spcAft>
                <a:spcPts val="900"/>
              </a:spcAft>
              <a:buNone/>
            </a:pPr>
            <a:r>
              <a:rPr b="1" lang="en-US" sz="3000">
                <a:solidFill>
                  <a:srgbClr val="1C4587"/>
                </a:solidFill>
              </a:rPr>
              <a:t>Semantically-Enabled</a:t>
            </a:r>
            <a:endParaRPr b="1" sz="3000"/>
          </a:p>
        </p:txBody>
      </p:sp>
      <p:grpSp>
        <p:nvGrpSpPr>
          <p:cNvPr id="558" name="Google Shape;558;p43"/>
          <p:cNvGrpSpPr/>
          <p:nvPr/>
        </p:nvGrpSpPr>
        <p:grpSpPr>
          <a:xfrm>
            <a:off x="5269757" y="1114428"/>
            <a:ext cx="3488131" cy="3091983"/>
            <a:chOff x="7542363" y="1436250"/>
            <a:chExt cx="868213" cy="817488"/>
          </a:xfrm>
        </p:grpSpPr>
        <p:sp>
          <p:nvSpPr>
            <p:cNvPr id="559" name="Google Shape;559;p43"/>
            <p:cNvSpPr/>
            <p:nvPr/>
          </p:nvSpPr>
          <p:spPr>
            <a:xfrm>
              <a:off x="7542363" y="1465225"/>
              <a:ext cx="180900" cy="176400"/>
            </a:xfrm>
            <a:prstGeom prst="ellipse">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0" name="Google Shape;560;p43"/>
            <p:cNvSpPr/>
            <p:nvPr/>
          </p:nvSpPr>
          <p:spPr>
            <a:xfrm>
              <a:off x="7873288" y="1436250"/>
              <a:ext cx="180900" cy="1764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1" name="Google Shape;561;p43"/>
            <p:cNvSpPr/>
            <p:nvPr/>
          </p:nvSpPr>
          <p:spPr>
            <a:xfrm>
              <a:off x="7542375" y="1801975"/>
              <a:ext cx="180900" cy="176400"/>
            </a:xfrm>
            <a:prstGeom prst="ellipse">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2" name="Google Shape;562;p43"/>
            <p:cNvSpPr/>
            <p:nvPr/>
          </p:nvSpPr>
          <p:spPr>
            <a:xfrm>
              <a:off x="8229675" y="1710025"/>
              <a:ext cx="180900" cy="176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3" name="Google Shape;563;p43"/>
            <p:cNvSpPr/>
            <p:nvPr/>
          </p:nvSpPr>
          <p:spPr>
            <a:xfrm>
              <a:off x="7922413" y="2077338"/>
              <a:ext cx="180900" cy="176400"/>
            </a:xfrm>
            <a:prstGeom prst="ellipse">
              <a:avLst/>
            </a:prstGeom>
            <a:solidFill>
              <a:srgbClr val="6AA84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4" name="Google Shape;564;p43"/>
            <p:cNvSpPr/>
            <p:nvPr/>
          </p:nvSpPr>
          <p:spPr>
            <a:xfrm>
              <a:off x="8150050" y="1950825"/>
              <a:ext cx="180900" cy="176400"/>
            </a:xfrm>
            <a:prstGeom prst="ellipse">
              <a:avLst/>
            </a:prstGeom>
            <a:solidFill>
              <a:srgbClr val="4A86E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5" name="Google Shape;565;p43"/>
            <p:cNvSpPr/>
            <p:nvPr/>
          </p:nvSpPr>
          <p:spPr>
            <a:xfrm>
              <a:off x="8164338" y="1553725"/>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6" name="Google Shape;566;p43"/>
            <p:cNvSpPr/>
            <p:nvPr/>
          </p:nvSpPr>
          <p:spPr>
            <a:xfrm>
              <a:off x="7815800" y="1673550"/>
              <a:ext cx="274200" cy="2742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7" name="Google Shape;567;p43"/>
            <p:cNvSpPr/>
            <p:nvPr/>
          </p:nvSpPr>
          <p:spPr>
            <a:xfrm>
              <a:off x="7696650" y="2066650"/>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68" name="Google Shape;568;p43"/>
            <p:cNvCxnSpPr>
              <a:stCxn id="560" idx="4"/>
              <a:endCxn id="560" idx="4"/>
            </p:cNvCxnSpPr>
            <p:nvPr/>
          </p:nvCxnSpPr>
          <p:spPr>
            <a:xfrm>
              <a:off x="7963738" y="1612650"/>
              <a:ext cx="0" cy="0"/>
            </a:xfrm>
            <a:prstGeom prst="straightConnector1">
              <a:avLst/>
            </a:prstGeom>
            <a:noFill/>
            <a:ln cap="flat" cmpd="sng" w="9525">
              <a:solidFill>
                <a:srgbClr val="000000"/>
              </a:solidFill>
              <a:prstDash val="solid"/>
              <a:round/>
              <a:headEnd len="med" w="med" type="none"/>
              <a:tailEnd len="med" w="med" type="none"/>
            </a:ln>
          </p:spPr>
        </p:cxnSp>
        <p:cxnSp>
          <p:nvCxnSpPr>
            <p:cNvPr id="569" name="Google Shape;569;p43"/>
            <p:cNvCxnSpPr>
              <a:stCxn id="566" idx="1"/>
              <a:endCxn id="559" idx="5"/>
            </p:cNvCxnSpPr>
            <p:nvPr/>
          </p:nvCxnSpPr>
          <p:spPr>
            <a:xfrm rot="10800000">
              <a:off x="7696656" y="1615906"/>
              <a:ext cx="159300" cy="97800"/>
            </a:xfrm>
            <a:prstGeom prst="straightConnector1">
              <a:avLst/>
            </a:prstGeom>
            <a:noFill/>
            <a:ln cap="flat" cmpd="sng" w="9525">
              <a:solidFill>
                <a:srgbClr val="000000"/>
              </a:solidFill>
              <a:prstDash val="solid"/>
              <a:round/>
              <a:headEnd len="med" w="med" type="none"/>
              <a:tailEnd len="med" w="med" type="none"/>
            </a:ln>
          </p:spPr>
        </p:cxnSp>
        <p:cxnSp>
          <p:nvCxnSpPr>
            <p:cNvPr id="570" name="Google Shape;570;p43"/>
            <p:cNvCxnSpPr>
              <a:stCxn id="566" idx="2"/>
              <a:endCxn id="561" idx="7"/>
            </p:cNvCxnSpPr>
            <p:nvPr/>
          </p:nvCxnSpPr>
          <p:spPr>
            <a:xfrm flipH="1">
              <a:off x="7696700" y="1810650"/>
              <a:ext cx="119100" cy="17100"/>
            </a:xfrm>
            <a:prstGeom prst="straightConnector1">
              <a:avLst/>
            </a:prstGeom>
            <a:noFill/>
            <a:ln cap="flat" cmpd="sng" w="9525">
              <a:solidFill>
                <a:srgbClr val="000000"/>
              </a:solidFill>
              <a:prstDash val="solid"/>
              <a:round/>
              <a:headEnd len="med" w="med" type="none"/>
              <a:tailEnd len="med" w="med" type="none"/>
            </a:ln>
          </p:spPr>
        </p:cxnSp>
        <p:cxnSp>
          <p:nvCxnSpPr>
            <p:cNvPr id="571" name="Google Shape;571;p43"/>
            <p:cNvCxnSpPr>
              <a:stCxn id="566" idx="3"/>
              <a:endCxn id="567" idx="7"/>
            </p:cNvCxnSpPr>
            <p:nvPr/>
          </p:nvCxnSpPr>
          <p:spPr>
            <a:xfrm flipH="1">
              <a:off x="7774656" y="1907594"/>
              <a:ext cx="81300" cy="171000"/>
            </a:xfrm>
            <a:prstGeom prst="straightConnector1">
              <a:avLst/>
            </a:prstGeom>
            <a:noFill/>
            <a:ln cap="flat" cmpd="sng" w="9525">
              <a:solidFill>
                <a:srgbClr val="000000"/>
              </a:solidFill>
              <a:prstDash val="solid"/>
              <a:round/>
              <a:headEnd len="med" w="med" type="none"/>
              <a:tailEnd len="med" w="med" type="none"/>
            </a:ln>
          </p:spPr>
        </p:cxnSp>
        <p:cxnSp>
          <p:nvCxnSpPr>
            <p:cNvPr id="572" name="Google Shape;572;p43"/>
            <p:cNvCxnSpPr>
              <a:stCxn id="566" idx="4"/>
              <a:endCxn id="563" idx="0"/>
            </p:cNvCxnSpPr>
            <p:nvPr/>
          </p:nvCxnSpPr>
          <p:spPr>
            <a:xfrm>
              <a:off x="7952900" y="1947750"/>
              <a:ext cx="60000" cy="129600"/>
            </a:xfrm>
            <a:prstGeom prst="straightConnector1">
              <a:avLst/>
            </a:prstGeom>
            <a:noFill/>
            <a:ln cap="flat" cmpd="sng" w="9525">
              <a:solidFill>
                <a:srgbClr val="000000"/>
              </a:solidFill>
              <a:prstDash val="solid"/>
              <a:round/>
              <a:headEnd len="med" w="med" type="none"/>
              <a:tailEnd len="med" w="med" type="none"/>
            </a:ln>
          </p:spPr>
        </p:cxnSp>
        <p:cxnSp>
          <p:nvCxnSpPr>
            <p:cNvPr id="573" name="Google Shape;573;p43"/>
            <p:cNvCxnSpPr>
              <a:stCxn id="566" idx="5"/>
              <a:endCxn id="564" idx="1"/>
            </p:cNvCxnSpPr>
            <p:nvPr/>
          </p:nvCxnSpPr>
          <p:spPr>
            <a:xfrm>
              <a:off x="8049844" y="1907594"/>
              <a:ext cx="126600" cy="69000"/>
            </a:xfrm>
            <a:prstGeom prst="straightConnector1">
              <a:avLst/>
            </a:prstGeom>
            <a:noFill/>
            <a:ln cap="flat" cmpd="sng" w="9525">
              <a:solidFill>
                <a:srgbClr val="000000"/>
              </a:solidFill>
              <a:prstDash val="solid"/>
              <a:round/>
              <a:headEnd len="med" w="med" type="none"/>
              <a:tailEnd len="med" w="med" type="none"/>
            </a:ln>
          </p:spPr>
        </p:cxnSp>
        <p:cxnSp>
          <p:nvCxnSpPr>
            <p:cNvPr id="574" name="Google Shape;574;p43"/>
            <p:cNvCxnSpPr>
              <a:stCxn id="566" idx="6"/>
              <a:endCxn id="562" idx="2"/>
            </p:cNvCxnSpPr>
            <p:nvPr/>
          </p:nvCxnSpPr>
          <p:spPr>
            <a:xfrm flipH="1" rot="10800000">
              <a:off x="8090000" y="1798350"/>
              <a:ext cx="139800" cy="12300"/>
            </a:xfrm>
            <a:prstGeom prst="straightConnector1">
              <a:avLst/>
            </a:prstGeom>
            <a:noFill/>
            <a:ln cap="flat" cmpd="sng" w="9525">
              <a:solidFill>
                <a:srgbClr val="000000"/>
              </a:solidFill>
              <a:prstDash val="solid"/>
              <a:round/>
              <a:headEnd len="med" w="med" type="none"/>
              <a:tailEnd len="med" w="med" type="none"/>
            </a:ln>
          </p:spPr>
        </p:cxnSp>
        <p:cxnSp>
          <p:nvCxnSpPr>
            <p:cNvPr id="575" name="Google Shape;575;p43"/>
            <p:cNvCxnSpPr>
              <a:stCxn id="566" idx="7"/>
              <a:endCxn id="565" idx="3"/>
            </p:cNvCxnSpPr>
            <p:nvPr/>
          </p:nvCxnSpPr>
          <p:spPr>
            <a:xfrm flipH="1" rot="10800000">
              <a:off x="8049844" y="1624006"/>
              <a:ext cx="127800" cy="89700"/>
            </a:xfrm>
            <a:prstGeom prst="straightConnector1">
              <a:avLst/>
            </a:prstGeom>
            <a:noFill/>
            <a:ln cap="flat" cmpd="sng" w="9525">
              <a:solidFill>
                <a:srgbClr val="000000"/>
              </a:solidFill>
              <a:prstDash val="solid"/>
              <a:round/>
              <a:headEnd len="med" w="med" type="none"/>
              <a:tailEnd len="med" w="med" type="none"/>
            </a:ln>
          </p:spPr>
        </p:cxnSp>
        <p:cxnSp>
          <p:nvCxnSpPr>
            <p:cNvPr id="576" name="Google Shape;576;p43"/>
            <p:cNvCxnSpPr>
              <a:stCxn id="566" idx="0"/>
              <a:endCxn id="560" idx="4"/>
            </p:cNvCxnSpPr>
            <p:nvPr/>
          </p:nvCxnSpPr>
          <p:spPr>
            <a:xfrm flipH="1" rot="10800000">
              <a:off x="7952900" y="1612650"/>
              <a:ext cx="10800" cy="60900"/>
            </a:xfrm>
            <a:prstGeom prst="straightConnector1">
              <a:avLst/>
            </a:prstGeom>
            <a:noFill/>
            <a:ln cap="flat" cmpd="sng" w="9525">
              <a:solidFill>
                <a:srgbClr val="000000"/>
              </a:solidFill>
              <a:prstDash val="solid"/>
              <a:round/>
              <a:headEnd len="med" w="med" type="none"/>
              <a:tailEnd len="med" w="med" type="none"/>
            </a:ln>
          </p:spPr>
        </p:cxnSp>
        <p:pic>
          <p:nvPicPr>
            <p:cNvPr id="577" name="Google Shape;577;p43"/>
            <p:cNvPicPr preferRelativeResize="0"/>
            <p:nvPr/>
          </p:nvPicPr>
          <p:blipFill rotWithShape="1">
            <a:blip r:embed="rId3">
              <a:alphaModFix/>
            </a:blip>
            <a:srcRect b="0" l="0" r="64369" t="4897"/>
            <a:stretch/>
          </p:blipFill>
          <p:spPr>
            <a:xfrm>
              <a:off x="7815738" y="1682039"/>
              <a:ext cx="274319" cy="274320"/>
            </a:xfrm>
            <a:prstGeom prst="rect">
              <a:avLst/>
            </a:prstGeom>
            <a:noFill/>
            <a:ln>
              <a:noFill/>
            </a:ln>
            <a:effectLst>
              <a:outerShdw blurRad="57150" rotWithShape="0" algn="bl" dir="5400000" dist="19050">
                <a:srgbClr val="000000">
                  <a:alpha val="50000"/>
                </a:srgbClr>
              </a:outerShdw>
            </a:effectLst>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44"/>
          <p:cNvSpPr txBox="1"/>
          <p:nvPr/>
        </p:nvSpPr>
        <p:spPr>
          <a:xfrm>
            <a:off x="270800" y="982725"/>
            <a:ext cx="4690500" cy="2467200"/>
          </a:xfrm>
          <a:prstGeom prst="rect">
            <a:avLst/>
          </a:prstGeom>
          <a:noFill/>
          <a:ln>
            <a:noFill/>
          </a:ln>
        </p:spPr>
        <p:txBody>
          <a:bodyPr anchorCtr="0" anchor="ctr" bIns="68575" lIns="68575" spcFirstLastPara="1" rIns="68575" wrap="square" tIns="68575">
            <a:noAutofit/>
          </a:bodyPr>
          <a:lstStyle/>
          <a:p>
            <a:pPr indent="0" lvl="0" marL="0" rtl="0" algn="ctr">
              <a:lnSpc>
                <a:spcPct val="115000"/>
              </a:lnSpc>
              <a:spcBef>
                <a:spcPts val="0"/>
              </a:spcBef>
              <a:spcAft>
                <a:spcPts val="900"/>
              </a:spcAft>
              <a:buNone/>
            </a:pPr>
            <a:r>
              <a:rPr b="1" lang="en-US" sz="3000">
                <a:solidFill>
                  <a:srgbClr val="1C4587"/>
                </a:solidFill>
              </a:rPr>
              <a:t>Full Provenance and Transparency in a </a:t>
            </a:r>
            <a:r>
              <a:rPr b="1" lang="en-US" sz="3000">
                <a:solidFill>
                  <a:srgbClr val="1C4587"/>
                </a:solidFill>
              </a:rPr>
              <a:t>Linked Open Data Interoperability Framework</a:t>
            </a:r>
            <a:endParaRPr b="1" sz="3000"/>
          </a:p>
        </p:txBody>
      </p:sp>
      <p:grpSp>
        <p:nvGrpSpPr>
          <p:cNvPr id="584" name="Google Shape;584;p44"/>
          <p:cNvGrpSpPr/>
          <p:nvPr/>
        </p:nvGrpSpPr>
        <p:grpSpPr>
          <a:xfrm>
            <a:off x="5269757" y="1114428"/>
            <a:ext cx="3488131" cy="3091983"/>
            <a:chOff x="7542363" y="1436250"/>
            <a:chExt cx="868213" cy="817488"/>
          </a:xfrm>
        </p:grpSpPr>
        <p:sp>
          <p:nvSpPr>
            <p:cNvPr id="585" name="Google Shape;585;p44"/>
            <p:cNvSpPr/>
            <p:nvPr/>
          </p:nvSpPr>
          <p:spPr>
            <a:xfrm>
              <a:off x="7542363" y="1465225"/>
              <a:ext cx="180900" cy="176400"/>
            </a:xfrm>
            <a:prstGeom prst="ellipse">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6" name="Google Shape;586;p44"/>
            <p:cNvSpPr/>
            <p:nvPr/>
          </p:nvSpPr>
          <p:spPr>
            <a:xfrm>
              <a:off x="7873288" y="1436250"/>
              <a:ext cx="180900" cy="1764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7" name="Google Shape;587;p44"/>
            <p:cNvSpPr/>
            <p:nvPr/>
          </p:nvSpPr>
          <p:spPr>
            <a:xfrm>
              <a:off x="7542375" y="1801975"/>
              <a:ext cx="180900" cy="176400"/>
            </a:xfrm>
            <a:prstGeom prst="ellipse">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8" name="Google Shape;588;p44"/>
            <p:cNvSpPr/>
            <p:nvPr/>
          </p:nvSpPr>
          <p:spPr>
            <a:xfrm>
              <a:off x="8229675" y="1710025"/>
              <a:ext cx="180900" cy="176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9" name="Google Shape;589;p44"/>
            <p:cNvSpPr/>
            <p:nvPr/>
          </p:nvSpPr>
          <p:spPr>
            <a:xfrm>
              <a:off x="7922413" y="2077338"/>
              <a:ext cx="180900" cy="176400"/>
            </a:xfrm>
            <a:prstGeom prst="ellipse">
              <a:avLst/>
            </a:prstGeom>
            <a:solidFill>
              <a:srgbClr val="6AA84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0" name="Google Shape;590;p44"/>
            <p:cNvSpPr/>
            <p:nvPr/>
          </p:nvSpPr>
          <p:spPr>
            <a:xfrm>
              <a:off x="8150050" y="1950825"/>
              <a:ext cx="180900" cy="176400"/>
            </a:xfrm>
            <a:prstGeom prst="ellipse">
              <a:avLst/>
            </a:prstGeom>
            <a:solidFill>
              <a:srgbClr val="4A86E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1" name="Google Shape;591;p44"/>
            <p:cNvSpPr/>
            <p:nvPr/>
          </p:nvSpPr>
          <p:spPr>
            <a:xfrm>
              <a:off x="8164338" y="1553725"/>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2" name="Google Shape;592;p44"/>
            <p:cNvSpPr/>
            <p:nvPr/>
          </p:nvSpPr>
          <p:spPr>
            <a:xfrm>
              <a:off x="7815800" y="1673550"/>
              <a:ext cx="274200" cy="2742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3" name="Google Shape;593;p44"/>
            <p:cNvSpPr/>
            <p:nvPr/>
          </p:nvSpPr>
          <p:spPr>
            <a:xfrm>
              <a:off x="7696650" y="2066650"/>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94" name="Google Shape;594;p44"/>
            <p:cNvCxnSpPr>
              <a:stCxn id="586" idx="4"/>
              <a:endCxn id="586" idx="4"/>
            </p:cNvCxnSpPr>
            <p:nvPr/>
          </p:nvCxnSpPr>
          <p:spPr>
            <a:xfrm>
              <a:off x="7963738" y="1612650"/>
              <a:ext cx="0" cy="0"/>
            </a:xfrm>
            <a:prstGeom prst="straightConnector1">
              <a:avLst/>
            </a:prstGeom>
            <a:noFill/>
            <a:ln cap="flat" cmpd="sng" w="9525">
              <a:solidFill>
                <a:srgbClr val="000000"/>
              </a:solidFill>
              <a:prstDash val="solid"/>
              <a:round/>
              <a:headEnd len="med" w="med" type="none"/>
              <a:tailEnd len="med" w="med" type="none"/>
            </a:ln>
          </p:spPr>
        </p:cxnSp>
        <p:cxnSp>
          <p:nvCxnSpPr>
            <p:cNvPr id="595" name="Google Shape;595;p44"/>
            <p:cNvCxnSpPr>
              <a:stCxn id="592" idx="1"/>
              <a:endCxn id="585" idx="5"/>
            </p:cNvCxnSpPr>
            <p:nvPr/>
          </p:nvCxnSpPr>
          <p:spPr>
            <a:xfrm rot="10800000">
              <a:off x="7696656" y="1615906"/>
              <a:ext cx="159300" cy="97800"/>
            </a:xfrm>
            <a:prstGeom prst="straightConnector1">
              <a:avLst/>
            </a:prstGeom>
            <a:noFill/>
            <a:ln cap="flat" cmpd="sng" w="9525">
              <a:solidFill>
                <a:srgbClr val="000000"/>
              </a:solidFill>
              <a:prstDash val="solid"/>
              <a:round/>
              <a:headEnd len="med" w="med" type="none"/>
              <a:tailEnd len="med" w="med" type="none"/>
            </a:ln>
          </p:spPr>
        </p:cxnSp>
        <p:cxnSp>
          <p:nvCxnSpPr>
            <p:cNvPr id="596" name="Google Shape;596;p44"/>
            <p:cNvCxnSpPr>
              <a:stCxn id="592" idx="2"/>
              <a:endCxn id="587" idx="7"/>
            </p:cNvCxnSpPr>
            <p:nvPr/>
          </p:nvCxnSpPr>
          <p:spPr>
            <a:xfrm flipH="1">
              <a:off x="7696700" y="1810650"/>
              <a:ext cx="119100" cy="17100"/>
            </a:xfrm>
            <a:prstGeom prst="straightConnector1">
              <a:avLst/>
            </a:prstGeom>
            <a:noFill/>
            <a:ln cap="flat" cmpd="sng" w="9525">
              <a:solidFill>
                <a:srgbClr val="000000"/>
              </a:solidFill>
              <a:prstDash val="solid"/>
              <a:round/>
              <a:headEnd len="med" w="med" type="none"/>
              <a:tailEnd len="med" w="med" type="none"/>
            </a:ln>
          </p:spPr>
        </p:cxnSp>
        <p:cxnSp>
          <p:nvCxnSpPr>
            <p:cNvPr id="597" name="Google Shape;597;p44"/>
            <p:cNvCxnSpPr>
              <a:stCxn id="592" idx="3"/>
              <a:endCxn id="593" idx="7"/>
            </p:cNvCxnSpPr>
            <p:nvPr/>
          </p:nvCxnSpPr>
          <p:spPr>
            <a:xfrm flipH="1">
              <a:off x="7774656" y="1907594"/>
              <a:ext cx="81300" cy="171000"/>
            </a:xfrm>
            <a:prstGeom prst="straightConnector1">
              <a:avLst/>
            </a:prstGeom>
            <a:noFill/>
            <a:ln cap="flat" cmpd="sng" w="9525">
              <a:solidFill>
                <a:srgbClr val="000000"/>
              </a:solidFill>
              <a:prstDash val="solid"/>
              <a:round/>
              <a:headEnd len="med" w="med" type="none"/>
              <a:tailEnd len="med" w="med" type="none"/>
            </a:ln>
          </p:spPr>
        </p:cxnSp>
        <p:cxnSp>
          <p:nvCxnSpPr>
            <p:cNvPr id="598" name="Google Shape;598;p44"/>
            <p:cNvCxnSpPr>
              <a:stCxn id="592" idx="4"/>
              <a:endCxn id="589" idx="0"/>
            </p:cNvCxnSpPr>
            <p:nvPr/>
          </p:nvCxnSpPr>
          <p:spPr>
            <a:xfrm>
              <a:off x="7952900" y="1947750"/>
              <a:ext cx="60000" cy="129600"/>
            </a:xfrm>
            <a:prstGeom prst="straightConnector1">
              <a:avLst/>
            </a:prstGeom>
            <a:noFill/>
            <a:ln cap="flat" cmpd="sng" w="9525">
              <a:solidFill>
                <a:srgbClr val="000000"/>
              </a:solidFill>
              <a:prstDash val="solid"/>
              <a:round/>
              <a:headEnd len="med" w="med" type="none"/>
              <a:tailEnd len="med" w="med" type="none"/>
            </a:ln>
          </p:spPr>
        </p:cxnSp>
        <p:cxnSp>
          <p:nvCxnSpPr>
            <p:cNvPr id="599" name="Google Shape;599;p44"/>
            <p:cNvCxnSpPr>
              <a:stCxn id="592" idx="5"/>
              <a:endCxn id="590" idx="1"/>
            </p:cNvCxnSpPr>
            <p:nvPr/>
          </p:nvCxnSpPr>
          <p:spPr>
            <a:xfrm>
              <a:off x="8049844" y="1907594"/>
              <a:ext cx="126600" cy="69000"/>
            </a:xfrm>
            <a:prstGeom prst="straightConnector1">
              <a:avLst/>
            </a:prstGeom>
            <a:noFill/>
            <a:ln cap="flat" cmpd="sng" w="9525">
              <a:solidFill>
                <a:srgbClr val="000000"/>
              </a:solidFill>
              <a:prstDash val="solid"/>
              <a:round/>
              <a:headEnd len="med" w="med" type="none"/>
              <a:tailEnd len="med" w="med" type="none"/>
            </a:ln>
          </p:spPr>
        </p:cxnSp>
        <p:cxnSp>
          <p:nvCxnSpPr>
            <p:cNvPr id="600" name="Google Shape;600;p44"/>
            <p:cNvCxnSpPr>
              <a:stCxn id="592" idx="6"/>
              <a:endCxn id="588" idx="2"/>
            </p:cNvCxnSpPr>
            <p:nvPr/>
          </p:nvCxnSpPr>
          <p:spPr>
            <a:xfrm flipH="1" rot="10800000">
              <a:off x="8090000" y="1798350"/>
              <a:ext cx="139800" cy="12300"/>
            </a:xfrm>
            <a:prstGeom prst="straightConnector1">
              <a:avLst/>
            </a:prstGeom>
            <a:noFill/>
            <a:ln cap="flat" cmpd="sng" w="9525">
              <a:solidFill>
                <a:srgbClr val="000000"/>
              </a:solidFill>
              <a:prstDash val="solid"/>
              <a:round/>
              <a:headEnd len="med" w="med" type="none"/>
              <a:tailEnd len="med" w="med" type="none"/>
            </a:ln>
          </p:spPr>
        </p:cxnSp>
        <p:cxnSp>
          <p:nvCxnSpPr>
            <p:cNvPr id="601" name="Google Shape;601;p44"/>
            <p:cNvCxnSpPr>
              <a:stCxn id="592" idx="7"/>
              <a:endCxn id="591" idx="3"/>
            </p:cNvCxnSpPr>
            <p:nvPr/>
          </p:nvCxnSpPr>
          <p:spPr>
            <a:xfrm flipH="1" rot="10800000">
              <a:off x="8049844" y="1624006"/>
              <a:ext cx="127800" cy="89700"/>
            </a:xfrm>
            <a:prstGeom prst="straightConnector1">
              <a:avLst/>
            </a:prstGeom>
            <a:noFill/>
            <a:ln cap="flat" cmpd="sng" w="9525">
              <a:solidFill>
                <a:srgbClr val="000000"/>
              </a:solidFill>
              <a:prstDash val="solid"/>
              <a:round/>
              <a:headEnd len="med" w="med" type="none"/>
              <a:tailEnd len="med" w="med" type="none"/>
            </a:ln>
          </p:spPr>
        </p:cxnSp>
        <p:cxnSp>
          <p:nvCxnSpPr>
            <p:cNvPr id="602" name="Google Shape;602;p44"/>
            <p:cNvCxnSpPr>
              <a:stCxn id="592" idx="0"/>
              <a:endCxn id="586" idx="4"/>
            </p:cNvCxnSpPr>
            <p:nvPr/>
          </p:nvCxnSpPr>
          <p:spPr>
            <a:xfrm flipH="1" rot="10800000">
              <a:off x="7952900" y="1612650"/>
              <a:ext cx="10800" cy="60900"/>
            </a:xfrm>
            <a:prstGeom prst="straightConnector1">
              <a:avLst/>
            </a:prstGeom>
            <a:noFill/>
            <a:ln cap="flat" cmpd="sng" w="9525">
              <a:solidFill>
                <a:srgbClr val="000000"/>
              </a:solidFill>
              <a:prstDash val="solid"/>
              <a:round/>
              <a:headEnd len="med" w="med" type="none"/>
              <a:tailEnd len="med" w="med" type="none"/>
            </a:ln>
          </p:spPr>
        </p:cxnSp>
        <p:pic>
          <p:nvPicPr>
            <p:cNvPr id="603" name="Google Shape;603;p44"/>
            <p:cNvPicPr preferRelativeResize="0"/>
            <p:nvPr/>
          </p:nvPicPr>
          <p:blipFill rotWithShape="1">
            <a:blip r:embed="rId3">
              <a:alphaModFix/>
            </a:blip>
            <a:srcRect b="0" l="0" r="64369" t="4897"/>
            <a:stretch/>
          </p:blipFill>
          <p:spPr>
            <a:xfrm>
              <a:off x="7815738" y="1682039"/>
              <a:ext cx="274319" cy="274320"/>
            </a:xfrm>
            <a:prstGeom prst="rect">
              <a:avLst/>
            </a:prstGeom>
            <a:noFill/>
            <a:ln>
              <a:noFill/>
            </a:ln>
            <a:effectLst>
              <a:outerShdw blurRad="57150" rotWithShape="0" algn="bl" dir="5400000" dist="19050">
                <a:srgbClr val="000000">
                  <a:alpha val="50000"/>
                </a:srgbClr>
              </a:outerShdw>
            </a:effectLst>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45"/>
          <p:cNvSpPr txBox="1"/>
          <p:nvPr/>
        </p:nvSpPr>
        <p:spPr>
          <a:xfrm>
            <a:off x="238950" y="780300"/>
            <a:ext cx="8666100" cy="3570900"/>
          </a:xfrm>
          <a:prstGeom prst="rect">
            <a:avLst/>
          </a:prstGeom>
          <a:noFill/>
          <a:ln>
            <a:noFill/>
          </a:ln>
        </p:spPr>
        <p:txBody>
          <a:bodyPr anchorCtr="0" anchor="t" bIns="91425" lIns="91425" spcFirstLastPara="1" rIns="91425" wrap="square" tIns="91425">
            <a:spAutoFit/>
          </a:bodyPr>
          <a:lstStyle/>
          <a:p>
            <a:pPr indent="-300736" lvl="0" marL="347472" rtl="0" algn="l">
              <a:spcBef>
                <a:spcPts val="0"/>
              </a:spcBef>
              <a:spcAft>
                <a:spcPts val="0"/>
              </a:spcAft>
              <a:buClr>
                <a:srgbClr val="1C4587"/>
              </a:buClr>
              <a:buSzPts val="2000"/>
              <a:buChar char="●"/>
            </a:pPr>
            <a:r>
              <a:rPr lang="en-US" sz="2000">
                <a:solidFill>
                  <a:srgbClr val="1C4587"/>
                </a:solidFill>
              </a:rPr>
              <a:t>Processes are defined by the science and data stewards, and the OISS API validates them</a:t>
            </a:r>
            <a:endParaRPr sz="2000">
              <a:solidFill>
                <a:srgbClr val="1C4587"/>
              </a:solidFill>
            </a:endParaRPr>
          </a:p>
          <a:p>
            <a:pPr indent="-300736" lvl="0" marL="347472" rtl="0" algn="l">
              <a:spcBef>
                <a:spcPts val="0"/>
              </a:spcBef>
              <a:spcAft>
                <a:spcPts val="0"/>
              </a:spcAft>
              <a:buClr>
                <a:srgbClr val="1C4587"/>
              </a:buClr>
              <a:buSzPts val="2000"/>
              <a:buChar char="●"/>
            </a:pPr>
            <a:r>
              <a:rPr lang="en-US" sz="2000">
                <a:solidFill>
                  <a:srgbClr val="1C4587"/>
                </a:solidFill>
              </a:rPr>
              <a:t>User Business Logic (UBL) is provided through CI/CD or as a remote API call to run in federation with the OISS workflow; and it may be long running and/or human-in-the-middle</a:t>
            </a:r>
            <a:endParaRPr sz="2000">
              <a:solidFill>
                <a:srgbClr val="1C4587"/>
              </a:solidFill>
            </a:endParaRPr>
          </a:p>
          <a:p>
            <a:pPr indent="-300736" lvl="0" marL="347472" rtl="0" algn="l">
              <a:spcBef>
                <a:spcPts val="0"/>
              </a:spcBef>
              <a:spcAft>
                <a:spcPts val="0"/>
              </a:spcAft>
              <a:buClr>
                <a:srgbClr val="1C4587"/>
              </a:buClr>
              <a:buSzPts val="2000"/>
              <a:buChar char="●"/>
            </a:pPr>
            <a:r>
              <a:rPr lang="en-US" sz="2000">
                <a:solidFill>
                  <a:srgbClr val="1C4587"/>
                </a:solidFill>
              </a:rPr>
              <a:t>All Tasks publish results to Graph Bucket</a:t>
            </a:r>
            <a:endParaRPr sz="2000">
              <a:solidFill>
                <a:srgbClr val="1C4587"/>
              </a:solidFill>
            </a:endParaRPr>
          </a:p>
          <a:p>
            <a:pPr indent="-300736" lvl="0" marL="347472" rtl="0" algn="l">
              <a:spcBef>
                <a:spcPts val="0"/>
              </a:spcBef>
              <a:spcAft>
                <a:spcPts val="0"/>
              </a:spcAft>
              <a:buClr>
                <a:srgbClr val="1C4587"/>
              </a:buClr>
              <a:buSzPts val="2000"/>
              <a:buChar char="●"/>
            </a:pPr>
            <a:r>
              <a:rPr lang="en-US" sz="2000">
                <a:solidFill>
                  <a:srgbClr val="1C4587"/>
                </a:solidFill>
              </a:rPr>
              <a:t>Not only are the data exposed, but fully linked JSON-LD documents storing the patterns/processes/workflows</a:t>
            </a:r>
            <a:r>
              <a:rPr lang="en-US" sz="2000">
                <a:solidFill>
                  <a:srgbClr val="1C4587"/>
                </a:solidFill>
              </a:rPr>
              <a:t> are too</a:t>
            </a:r>
            <a:r>
              <a:rPr lang="en-US" sz="2000">
                <a:solidFill>
                  <a:srgbClr val="1C4587"/>
                </a:solidFill>
              </a:rPr>
              <a:t>!</a:t>
            </a:r>
            <a:endParaRPr sz="2000">
              <a:solidFill>
                <a:srgbClr val="1C4587"/>
              </a:solidFill>
            </a:endParaRPr>
          </a:p>
          <a:p>
            <a:pPr indent="-300736" lvl="0" marL="347472" rtl="0" algn="l">
              <a:spcBef>
                <a:spcPts val="0"/>
              </a:spcBef>
              <a:spcAft>
                <a:spcPts val="0"/>
              </a:spcAft>
              <a:buClr>
                <a:srgbClr val="1C4587"/>
              </a:buClr>
              <a:buSzPts val="2000"/>
              <a:buChar char="●"/>
            </a:pPr>
            <a:r>
              <a:rPr lang="en-US" sz="2000">
                <a:solidFill>
                  <a:srgbClr val="1C4587"/>
                </a:solidFill>
              </a:rPr>
              <a:t>This approach makes the full provenance associated with every data object </a:t>
            </a:r>
            <a:r>
              <a:rPr b="1" lang="en-US" sz="2000">
                <a:solidFill>
                  <a:srgbClr val="1C4587"/>
                </a:solidFill>
              </a:rPr>
              <a:t>transparent and accessible</a:t>
            </a:r>
            <a:r>
              <a:rPr lang="en-US" sz="2000">
                <a:solidFill>
                  <a:srgbClr val="1C4587"/>
                </a:solidFill>
              </a:rPr>
              <a:t> to the world, fully readable and understandable to people and machines</a:t>
            </a:r>
            <a:endParaRPr sz="2000">
              <a:solidFill>
                <a:srgbClr val="1C4587"/>
              </a:solidFill>
            </a:endParaRPr>
          </a:p>
        </p:txBody>
      </p:sp>
      <p:sp>
        <p:nvSpPr>
          <p:cNvPr id="610" name="Google Shape;610;p45"/>
          <p:cNvSpPr txBox="1"/>
          <p:nvPr/>
        </p:nvSpPr>
        <p:spPr>
          <a:xfrm>
            <a:off x="32250" y="231300"/>
            <a:ext cx="9079500" cy="627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800"/>
              <a:buFont typeface="Arial"/>
              <a:buNone/>
            </a:pPr>
            <a:r>
              <a:rPr b="1" lang="en-US" sz="3200">
                <a:solidFill>
                  <a:srgbClr val="124163"/>
                </a:solidFill>
                <a:latin typeface="Calibri"/>
                <a:ea typeface="Calibri"/>
                <a:cs typeface="Calibri"/>
                <a:sym typeface="Calibri"/>
              </a:rPr>
              <a:t>Enabling Provenance and Transparency</a:t>
            </a:r>
            <a:endParaRPr b="1" sz="3200">
              <a:solidFill>
                <a:schemeClr val="accent6"/>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46"/>
          <p:cNvSpPr txBox="1"/>
          <p:nvPr/>
        </p:nvSpPr>
        <p:spPr>
          <a:xfrm>
            <a:off x="0" y="231300"/>
            <a:ext cx="9079500" cy="627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800"/>
              <a:buFont typeface="Arial"/>
              <a:buNone/>
            </a:pPr>
            <a:r>
              <a:rPr b="1" lang="en-US" sz="3200">
                <a:solidFill>
                  <a:srgbClr val="124163"/>
                </a:solidFill>
                <a:latin typeface="Calibri"/>
                <a:ea typeface="Calibri"/>
                <a:cs typeface="Calibri"/>
                <a:sym typeface="Calibri"/>
              </a:rPr>
              <a:t>Enabling Provenance and Transparency</a:t>
            </a:r>
            <a:endParaRPr b="1" sz="3200">
              <a:solidFill>
                <a:schemeClr val="accent6"/>
              </a:solidFill>
              <a:latin typeface="Calibri"/>
              <a:ea typeface="Calibri"/>
              <a:cs typeface="Calibri"/>
              <a:sym typeface="Calibri"/>
            </a:endParaRPr>
          </a:p>
        </p:txBody>
      </p:sp>
      <p:sp>
        <p:nvSpPr>
          <p:cNvPr id="617" name="Google Shape;617;p46"/>
          <p:cNvSpPr txBox="1"/>
          <p:nvPr/>
        </p:nvSpPr>
        <p:spPr>
          <a:xfrm>
            <a:off x="585475" y="4478150"/>
            <a:ext cx="4710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latin typeface="Calibri"/>
                <a:ea typeface="Calibri"/>
                <a:cs typeface="Calibri"/>
                <a:sym typeface="Calibri"/>
              </a:rPr>
              <a:t>CI/CD = Continuous Integration/Continuous Delivery</a:t>
            </a:r>
            <a:endParaRPr sz="1100">
              <a:latin typeface="Calibri"/>
              <a:ea typeface="Calibri"/>
              <a:cs typeface="Calibri"/>
              <a:sym typeface="Calibri"/>
            </a:endParaRPr>
          </a:p>
        </p:txBody>
      </p:sp>
      <p:pic>
        <p:nvPicPr>
          <p:cNvPr id="618" name="Google Shape;618;p46"/>
          <p:cNvPicPr preferRelativeResize="0"/>
          <p:nvPr/>
        </p:nvPicPr>
        <p:blipFill rotWithShape="1">
          <a:blip r:embed="rId3">
            <a:alphaModFix/>
          </a:blip>
          <a:srcRect b="0" l="2955" r="4963" t="6419"/>
          <a:stretch/>
        </p:blipFill>
        <p:spPr>
          <a:xfrm>
            <a:off x="567425" y="859200"/>
            <a:ext cx="8009150" cy="3798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47"/>
          <p:cNvSpPr txBox="1"/>
          <p:nvPr>
            <p:ph idx="1" type="body"/>
          </p:nvPr>
        </p:nvSpPr>
        <p:spPr>
          <a:xfrm>
            <a:off x="271650" y="909525"/>
            <a:ext cx="8557200" cy="1423500"/>
          </a:xfrm>
          <a:prstGeom prst="rect">
            <a:avLst/>
          </a:prstGeom>
        </p:spPr>
        <p:txBody>
          <a:bodyPr anchorCtr="0" anchor="t" bIns="34275" lIns="68575" spcFirstLastPara="1" rIns="68575" wrap="square" tIns="34275">
            <a:noAutofit/>
          </a:bodyPr>
          <a:lstStyle/>
          <a:p>
            <a:pPr indent="-355600" lvl="0" marL="457200" rtl="0" algn="l">
              <a:lnSpc>
                <a:spcPct val="115000"/>
              </a:lnSpc>
              <a:spcBef>
                <a:spcPts val="0"/>
              </a:spcBef>
              <a:spcAft>
                <a:spcPts val="0"/>
              </a:spcAft>
              <a:buClr>
                <a:srgbClr val="1C4587"/>
              </a:buClr>
              <a:buSzPts val="2000"/>
              <a:buChar char="●"/>
            </a:pPr>
            <a:r>
              <a:rPr lang="en-US" sz="2000">
                <a:solidFill>
                  <a:srgbClr val="1C4587"/>
                </a:solidFill>
              </a:rPr>
              <a:t>Open Science supporting full provenance and transparency of data workflows and linked open data </a:t>
            </a:r>
            <a:endParaRPr sz="2000">
              <a:solidFill>
                <a:srgbClr val="1C4587"/>
              </a:solidFill>
            </a:endParaRPr>
          </a:p>
          <a:p>
            <a:pPr indent="-355600" lvl="0" marL="457200" rtl="0" algn="l">
              <a:lnSpc>
                <a:spcPct val="115000"/>
              </a:lnSpc>
              <a:spcBef>
                <a:spcPts val="0"/>
              </a:spcBef>
              <a:spcAft>
                <a:spcPts val="0"/>
              </a:spcAft>
              <a:buClr>
                <a:srgbClr val="1C4587"/>
              </a:buClr>
              <a:buSzPts val="2000"/>
              <a:buChar char="●"/>
            </a:pPr>
            <a:r>
              <a:rPr lang="en-US" sz="2000">
                <a:solidFill>
                  <a:srgbClr val="1C4587"/>
                </a:solidFill>
              </a:rPr>
              <a:t>Digital Democracy and Democratized Data leading to Knowledge Equity</a:t>
            </a:r>
            <a:endParaRPr sz="2000">
              <a:solidFill>
                <a:srgbClr val="1C4587"/>
              </a:solidFill>
            </a:endParaRPr>
          </a:p>
          <a:p>
            <a:pPr indent="0" lvl="0" marL="0" rtl="0" algn="l">
              <a:lnSpc>
                <a:spcPct val="115000"/>
              </a:lnSpc>
              <a:spcBef>
                <a:spcPts val="0"/>
              </a:spcBef>
              <a:spcAft>
                <a:spcPts val="0"/>
              </a:spcAft>
              <a:buNone/>
            </a:pPr>
            <a:r>
              <a:t/>
            </a:r>
            <a:endParaRPr sz="2000"/>
          </a:p>
          <a:p>
            <a:pPr indent="0" lvl="0" marL="0" rtl="0" algn="ctr">
              <a:lnSpc>
                <a:spcPct val="115000"/>
              </a:lnSpc>
              <a:spcBef>
                <a:spcPts val="0"/>
              </a:spcBef>
              <a:spcAft>
                <a:spcPts val="0"/>
              </a:spcAft>
              <a:buNone/>
            </a:pPr>
            <a:r>
              <a:t/>
            </a:r>
            <a:endParaRPr b="1" sz="2000">
              <a:solidFill>
                <a:schemeClr val="dk1"/>
              </a:solidFill>
            </a:endParaRPr>
          </a:p>
        </p:txBody>
      </p:sp>
      <p:sp>
        <p:nvSpPr>
          <p:cNvPr id="625" name="Google Shape;625;p47"/>
          <p:cNvSpPr txBox="1"/>
          <p:nvPr>
            <p:ph type="title"/>
          </p:nvPr>
        </p:nvSpPr>
        <p:spPr>
          <a:xfrm>
            <a:off x="834812" y="307161"/>
            <a:ext cx="7537200" cy="492300"/>
          </a:xfrm>
          <a:prstGeom prst="rect">
            <a:avLst/>
          </a:prstGeom>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Font typeface="Arial"/>
              <a:buNone/>
            </a:pPr>
            <a:r>
              <a:rPr lang="en-US">
                <a:solidFill>
                  <a:srgbClr val="1F497D"/>
                </a:solidFill>
                <a:latin typeface="Calibri"/>
                <a:ea typeface="Calibri"/>
                <a:cs typeface="Calibri"/>
                <a:sym typeface="Calibri"/>
              </a:rPr>
              <a:t>OISS is Designed Specifically to Support…</a:t>
            </a:r>
            <a:endParaRPr/>
          </a:p>
        </p:txBody>
      </p:sp>
      <p:sp>
        <p:nvSpPr>
          <p:cNvPr id="626" name="Google Shape;626;p47"/>
          <p:cNvSpPr txBox="1"/>
          <p:nvPr/>
        </p:nvSpPr>
        <p:spPr>
          <a:xfrm>
            <a:off x="271650" y="2333025"/>
            <a:ext cx="5267100" cy="20415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1C4587"/>
              </a:buClr>
              <a:buSzPts val="2000"/>
              <a:buChar char="●"/>
            </a:pPr>
            <a:r>
              <a:rPr lang="en-US" sz="2000">
                <a:solidFill>
                  <a:srgbClr val="1C4587"/>
                </a:solidFill>
              </a:rPr>
              <a:t>Open &amp; Transparent Sharing of Data &amp; Information across systems aka Digital Twins Ecosystems …</a:t>
            </a:r>
            <a:endParaRPr sz="2000">
              <a:solidFill>
                <a:srgbClr val="1C4587"/>
              </a:solidFill>
            </a:endParaRPr>
          </a:p>
          <a:p>
            <a:pPr indent="-355600" lvl="0" marL="457200" rtl="0" algn="l">
              <a:lnSpc>
                <a:spcPct val="115000"/>
              </a:lnSpc>
              <a:spcBef>
                <a:spcPts val="0"/>
              </a:spcBef>
              <a:spcAft>
                <a:spcPts val="0"/>
              </a:spcAft>
              <a:buClr>
                <a:srgbClr val="1C4587"/>
              </a:buClr>
              <a:buSzPts val="2000"/>
              <a:buChar char="●"/>
            </a:pPr>
            <a:r>
              <a:rPr lang="en-US" sz="2000">
                <a:solidFill>
                  <a:srgbClr val="1C4587"/>
                </a:solidFill>
              </a:rPr>
              <a:t>… supporting Community Data Governance and </a:t>
            </a:r>
            <a:r>
              <a:rPr lang="en-US" sz="2000">
                <a:solidFill>
                  <a:srgbClr val="1C4587"/>
                </a:solidFill>
              </a:rPr>
              <a:t>Open Data Curation </a:t>
            </a:r>
            <a:endParaRPr sz="2000">
              <a:solidFill>
                <a:srgbClr val="1C4587"/>
              </a:solidFill>
            </a:endParaRPr>
          </a:p>
          <a:p>
            <a:pPr indent="0" lvl="0" marL="457200" rtl="0" algn="l">
              <a:lnSpc>
                <a:spcPct val="115000"/>
              </a:lnSpc>
              <a:spcBef>
                <a:spcPts val="0"/>
              </a:spcBef>
              <a:spcAft>
                <a:spcPts val="0"/>
              </a:spcAft>
              <a:buNone/>
            </a:pPr>
            <a:r>
              <a:t/>
            </a:r>
            <a:endParaRPr sz="2000"/>
          </a:p>
          <a:p>
            <a:pPr indent="0" lvl="0" marL="0" rtl="0" algn="ctr">
              <a:lnSpc>
                <a:spcPct val="115000"/>
              </a:lnSpc>
              <a:spcBef>
                <a:spcPts val="0"/>
              </a:spcBef>
              <a:spcAft>
                <a:spcPts val="0"/>
              </a:spcAft>
              <a:buNone/>
            </a:pPr>
            <a:r>
              <a:t/>
            </a:r>
            <a:endParaRPr b="1" sz="2000">
              <a:solidFill>
                <a:schemeClr val="dk1"/>
              </a:solidFill>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p:txBody>
      </p:sp>
      <p:grpSp>
        <p:nvGrpSpPr>
          <p:cNvPr id="627" name="Google Shape;627;p47"/>
          <p:cNvGrpSpPr/>
          <p:nvPr/>
        </p:nvGrpSpPr>
        <p:grpSpPr>
          <a:xfrm>
            <a:off x="5592903" y="2247875"/>
            <a:ext cx="3277720" cy="2351883"/>
            <a:chOff x="5211903" y="2400275"/>
            <a:chExt cx="3277720" cy="2351883"/>
          </a:xfrm>
        </p:grpSpPr>
        <p:grpSp>
          <p:nvGrpSpPr>
            <p:cNvPr id="628" name="Google Shape;628;p47"/>
            <p:cNvGrpSpPr/>
            <p:nvPr/>
          </p:nvGrpSpPr>
          <p:grpSpPr>
            <a:xfrm>
              <a:off x="5615853" y="3006413"/>
              <a:ext cx="2514398" cy="1423542"/>
              <a:chOff x="5570677" y="2910121"/>
              <a:chExt cx="2559965" cy="1519904"/>
            </a:xfrm>
          </p:grpSpPr>
          <p:pic>
            <p:nvPicPr>
              <p:cNvPr id="629" name="Google Shape;629;p47"/>
              <p:cNvPicPr preferRelativeResize="0"/>
              <p:nvPr/>
            </p:nvPicPr>
            <p:blipFill>
              <a:blip r:embed="rId3">
                <a:alphaModFix/>
              </a:blip>
              <a:stretch>
                <a:fillRect/>
              </a:stretch>
            </p:blipFill>
            <p:spPr>
              <a:xfrm>
                <a:off x="6418437" y="2910121"/>
                <a:ext cx="582930" cy="581284"/>
              </a:xfrm>
              <a:prstGeom prst="rect">
                <a:avLst/>
              </a:prstGeom>
              <a:noFill/>
              <a:ln>
                <a:noFill/>
              </a:ln>
            </p:spPr>
          </p:pic>
          <p:pic>
            <p:nvPicPr>
              <p:cNvPr id="630" name="Google Shape;630;p47"/>
              <p:cNvPicPr preferRelativeResize="0"/>
              <p:nvPr/>
            </p:nvPicPr>
            <p:blipFill>
              <a:blip r:embed="rId4">
                <a:alphaModFix/>
              </a:blip>
              <a:stretch>
                <a:fillRect/>
              </a:stretch>
            </p:blipFill>
            <p:spPr>
              <a:xfrm>
                <a:off x="7198735" y="3459877"/>
                <a:ext cx="931907" cy="371715"/>
              </a:xfrm>
              <a:prstGeom prst="rect">
                <a:avLst/>
              </a:prstGeom>
              <a:noFill/>
              <a:ln>
                <a:noFill/>
              </a:ln>
            </p:spPr>
          </p:pic>
          <p:pic>
            <p:nvPicPr>
              <p:cNvPr id="631" name="Google Shape;631;p47"/>
              <p:cNvPicPr preferRelativeResize="0"/>
              <p:nvPr/>
            </p:nvPicPr>
            <p:blipFill rotWithShape="1">
              <a:blip r:embed="rId5">
                <a:alphaModFix/>
              </a:blip>
              <a:srcRect b="3347" l="6044" r="6991" t="3141"/>
              <a:stretch/>
            </p:blipFill>
            <p:spPr>
              <a:xfrm>
                <a:off x="5570677" y="3588007"/>
                <a:ext cx="582931" cy="581285"/>
              </a:xfrm>
              <a:prstGeom prst="rect">
                <a:avLst/>
              </a:prstGeom>
              <a:noFill/>
              <a:ln>
                <a:noFill/>
              </a:ln>
            </p:spPr>
          </p:pic>
          <p:pic>
            <p:nvPicPr>
              <p:cNvPr id="632" name="Google Shape;632;p47"/>
              <p:cNvPicPr preferRelativeResize="0"/>
              <p:nvPr/>
            </p:nvPicPr>
            <p:blipFill rotWithShape="1">
              <a:blip r:embed="rId6">
                <a:alphaModFix/>
              </a:blip>
              <a:srcRect b="8029" l="24327" r="24800" t="4404"/>
              <a:stretch/>
            </p:blipFill>
            <p:spPr>
              <a:xfrm>
                <a:off x="6544027" y="3868192"/>
                <a:ext cx="654708" cy="561832"/>
              </a:xfrm>
              <a:prstGeom prst="rect">
                <a:avLst/>
              </a:prstGeom>
              <a:noFill/>
              <a:ln>
                <a:noFill/>
              </a:ln>
            </p:spPr>
          </p:pic>
          <p:cxnSp>
            <p:nvCxnSpPr>
              <p:cNvPr id="633" name="Google Shape;633;p47"/>
              <p:cNvCxnSpPr>
                <a:endCxn id="629" idx="1"/>
              </p:cNvCxnSpPr>
              <p:nvPr/>
            </p:nvCxnSpPr>
            <p:spPr>
              <a:xfrm flipH="1" rot="10800000">
                <a:off x="5990337" y="3200763"/>
                <a:ext cx="428100" cy="435000"/>
              </a:xfrm>
              <a:prstGeom prst="straightConnector1">
                <a:avLst/>
              </a:prstGeom>
              <a:noFill/>
              <a:ln cap="flat" cmpd="sng" w="9525">
                <a:solidFill>
                  <a:schemeClr val="dk2"/>
                </a:solidFill>
                <a:prstDash val="solid"/>
                <a:round/>
                <a:headEnd len="med" w="med" type="triangle"/>
                <a:tailEnd len="med" w="med" type="triangle"/>
              </a:ln>
            </p:spPr>
          </p:cxnSp>
          <p:cxnSp>
            <p:nvCxnSpPr>
              <p:cNvPr id="634" name="Google Shape;634;p47"/>
              <p:cNvCxnSpPr>
                <a:stCxn id="631" idx="3"/>
                <a:endCxn id="630" idx="1"/>
              </p:cNvCxnSpPr>
              <p:nvPr/>
            </p:nvCxnSpPr>
            <p:spPr>
              <a:xfrm flipH="1" rot="10800000">
                <a:off x="6153607" y="3645850"/>
                <a:ext cx="1045200" cy="232800"/>
              </a:xfrm>
              <a:prstGeom prst="straightConnector1">
                <a:avLst/>
              </a:prstGeom>
              <a:noFill/>
              <a:ln cap="flat" cmpd="sng" w="9525">
                <a:solidFill>
                  <a:schemeClr val="dk2"/>
                </a:solidFill>
                <a:prstDash val="solid"/>
                <a:round/>
                <a:headEnd len="med" w="med" type="triangle"/>
                <a:tailEnd len="med" w="med" type="triangle"/>
              </a:ln>
            </p:spPr>
          </p:cxnSp>
          <p:cxnSp>
            <p:nvCxnSpPr>
              <p:cNvPr id="635" name="Google Shape;635;p47"/>
              <p:cNvCxnSpPr>
                <a:endCxn id="632" idx="1"/>
              </p:cNvCxnSpPr>
              <p:nvPr/>
            </p:nvCxnSpPr>
            <p:spPr>
              <a:xfrm>
                <a:off x="6128827" y="4047708"/>
                <a:ext cx="415200" cy="101400"/>
              </a:xfrm>
              <a:prstGeom prst="straightConnector1">
                <a:avLst/>
              </a:prstGeom>
              <a:noFill/>
              <a:ln cap="flat" cmpd="sng" w="9525">
                <a:solidFill>
                  <a:schemeClr val="dk2"/>
                </a:solidFill>
                <a:prstDash val="solid"/>
                <a:round/>
                <a:headEnd len="med" w="med" type="triangle"/>
                <a:tailEnd len="med" w="med" type="triangle"/>
              </a:ln>
            </p:spPr>
          </p:cxnSp>
          <p:cxnSp>
            <p:nvCxnSpPr>
              <p:cNvPr id="636" name="Google Shape;636;p47"/>
              <p:cNvCxnSpPr>
                <a:stCxn id="630" idx="0"/>
                <a:endCxn id="629" idx="3"/>
              </p:cNvCxnSpPr>
              <p:nvPr/>
            </p:nvCxnSpPr>
            <p:spPr>
              <a:xfrm rot="10800000">
                <a:off x="7001388" y="3200677"/>
                <a:ext cx="663300" cy="259200"/>
              </a:xfrm>
              <a:prstGeom prst="straightConnector1">
                <a:avLst/>
              </a:prstGeom>
              <a:noFill/>
              <a:ln cap="flat" cmpd="sng" w="9525">
                <a:solidFill>
                  <a:schemeClr val="dk2"/>
                </a:solidFill>
                <a:prstDash val="solid"/>
                <a:round/>
                <a:headEnd len="med" w="med" type="triangle"/>
                <a:tailEnd len="med" w="med" type="triangle"/>
              </a:ln>
            </p:spPr>
          </p:cxnSp>
          <p:cxnSp>
            <p:nvCxnSpPr>
              <p:cNvPr id="637" name="Google Shape;637;p47"/>
              <p:cNvCxnSpPr>
                <a:stCxn id="632" idx="0"/>
                <a:endCxn id="629" idx="2"/>
              </p:cNvCxnSpPr>
              <p:nvPr/>
            </p:nvCxnSpPr>
            <p:spPr>
              <a:xfrm rot="10800000">
                <a:off x="6709981" y="3491392"/>
                <a:ext cx="161400" cy="376800"/>
              </a:xfrm>
              <a:prstGeom prst="straightConnector1">
                <a:avLst/>
              </a:prstGeom>
              <a:noFill/>
              <a:ln cap="flat" cmpd="sng" w="9525">
                <a:solidFill>
                  <a:schemeClr val="dk2"/>
                </a:solidFill>
                <a:prstDash val="solid"/>
                <a:round/>
                <a:headEnd len="med" w="med" type="triangle"/>
                <a:tailEnd len="med" w="med" type="triangle"/>
              </a:ln>
            </p:spPr>
          </p:cxnSp>
          <p:cxnSp>
            <p:nvCxnSpPr>
              <p:cNvPr id="638" name="Google Shape;638;p47"/>
              <p:cNvCxnSpPr>
                <a:stCxn id="630" idx="2"/>
                <a:endCxn id="632" idx="3"/>
              </p:cNvCxnSpPr>
              <p:nvPr/>
            </p:nvCxnSpPr>
            <p:spPr>
              <a:xfrm flipH="1">
                <a:off x="7198788" y="3831591"/>
                <a:ext cx="465900" cy="317400"/>
              </a:xfrm>
              <a:prstGeom prst="straightConnector1">
                <a:avLst/>
              </a:prstGeom>
              <a:noFill/>
              <a:ln cap="flat" cmpd="sng" w="9525">
                <a:solidFill>
                  <a:schemeClr val="dk2"/>
                </a:solidFill>
                <a:prstDash val="solid"/>
                <a:round/>
                <a:headEnd len="med" w="med" type="triangle"/>
                <a:tailEnd len="med" w="med" type="triangle"/>
              </a:ln>
            </p:spPr>
          </p:cxnSp>
        </p:grpSp>
        <p:pic>
          <p:nvPicPr>
            <p:cNvPr id="639" name="Google Shape;639;p47"/>
            <p:cNvPicPr preferRelativeResize="0"/>
            <p:nvPr/>
          </p:nvPicPr>
          <p:blipFill>
            <a:blip r:embed="rId7">
              <a:alphaModFix/>
            </a:blip>
            <a:stretch>
              <a:fillRect/>
            </a:stretch>
          </p:blipFill>
          <p:spPr>
            <a:xfrm>
              <a:off x="8085458" y="3387561"/>
              <a:ext cx="404165" cy="403023"/>
            </a:xfrm>
            <a:prstGeom prst="rect">
              <a:avLst/>
            </a:prstGeom>
            <a:noFill/>
            <a:ln>
              <a:noFill/>
            </a:ln>
          </p:spPr>
        </p:pic>
        <p:pic>
          <p:nvPicPr>
            <p:cNvPr id="640" name="Google Shape;640;p47"/>
            <p:cNvPicPr preferRelativeResize="0"/>
            <p:nvPr/>
          </p:nvPicPr>
          <p:blipFill>
            <a:blip r:embed="rId7">
              <a:alphaModFix/>
            </a:blip>
            <a:stretch>
              <a:fillRect/>
            </a:stretch>
          </p:blipFill>
          <p:spPr>
            <a:xfrm>
              <a:off x="5211903" y="3476442"/>
              <a:ext cx="404165" cy="403024"/>
            </a:xfrm>
            <a:prstGeom prst="rect">
              <a:avLst/>
            </a:prstGeom>
            <a:noFill/>
            <a:ln>
              <a:noFill/>
            </a:ln>
          </p:spPr>
        </p:pic>
        <p:pic>
          <p:nvPicPr>
            <p:cNvPr id="641" name="Google Shape;641;p47"/>
            <p:cNvPicPr preferRelativeResize="0"/>
            <p:nvPr/>
          </p:nvPicPr>
          <p:blipFill>
            <a:blip r:embed="rId7">
              <a:alphaModFix/>
            </a:blip>
            <a:stretch>
              <a:fillRect/>
            </a:stretch>
          </p:blipFill>
          <p:spPr>
            <a:xfrm>
              <a:off x="7022630" y="4268906"/>
              <a:ext cx="404165" cy="403023"/>
            </a:xfrm>
            <a:prstGeom prst="rect">
              <a:avLst/>
            </a:prstGeom>
            <a:noFill/>
            <a:ln>
              <a:noFill/>
            </a:ln>
          </p:spPr>
        </p:pic>
        <p:pic>
          <p:nvPicPr>
            <p:cNvPr id="642" name="Google Shape;642;p47"/>
            <p:cNvPicPr preferRelativeResize="0"/>
            <p:nvPr/>
          </p:nvPicPr>
          <p:blipFill>
            <a:blip r:embed="rId7">
              <a:alphaModFix/>
            </a:blip>
            <a:stretch>
              <a:fillRect/>
            </a:stretch>
          </p:blipFill>
          <p:spPr>
            <a:xfrm>
              <a:off x="6024683" y="2907980"/>
              <a:ext cx="197471" cy="191109"/>
            </a:xfrm>
            <a:prstGeom prst="rect">
              <a:avLst/>
            </a:prstGeom>
            <a:noFill/>
            <a:ln>
              <a:noFill/>
            </a:ln>
          </p:spPr>
        </p:pic>
        <p:pic>
          <p:nvPicPr>
            <p:cNvPr id="643" name="Google Shape;643;p47"/>
            <p:cNvPicPr preferRelativeResize="0"/>
            <p:nvPr/>
          </p:nvPicPr>
          <p:blipFill>
            <a:blip r:embed="rId7">
              <a:alphaModFix/>
            </a:blip>
            <a:stretch>
              <a:fillRect/>
            </a:stretch>
          </p:blipFill>
          <p:spPr>
            <a:xfrm>
              <a:off x="5556191" y="3234713"/>
              <a:ext cx="197471" cy="191109"/>
            </a:xfrm>
            <a:prstGeom prst="rect">
              <a:avLst/>
            </a:prstGeom>
            <a:noFill/>
            <a:ln>
              <a:noFill/>
            </a:ln>
          </p:spPr>
        </p:pic>
        <p:pic>
          <p:nvPicPr>
            <p:cNvPr id="644" name="Google Shape;644;p47"/>
            <p:cNvPicPr preferRelativeResize="0"/>
            <p:nvPr/>
          </p:nvPicPr>
          <p:blipFill>
            <a:blip r:embed="rId7">
              <a:alphaModFix/>
            </a:blip>
            <a:stretch>
              <a:fillRect/>
            </a:stretch>
          </p:blipFill>
          <p:spPr>
            <a:xfrm>
              <a:off x="5956190" y="3248000"/>
              <a:ext cx="197471" cy="191109"/>
            </a:xfrm>
            <a:prstGeom prst="rect">
              <a:avLst/>
            </a:prstGeom>
            <a:noFill/>
            <a:ln>
              <a:noFill/>
            </a:ln>
          </p:spPr>
        </p:pic>
        <p:grpSp>
          <p:nvGrpSpPr>
            <p:cNvPr id="645" name="Google Shape;645;p47"/>
            <p:cNvGrpSpPr/>
            <p:nvPr/>
          </p:nvGrpSpPr>
          <p:grpSpPr>
            <a:xfrm>
              <a:off x="5722704" y="2400275"/>
              <a:ext cx="2017346" cy="2024065"/>
              <a:chOff x="5492653" y="-1850020"/>
              <a:chExt cx="4857562" cy="4986610"/>
            </a:xfrm>
          </p:grpSpPr>
          <p:pic>
            <p:nvPicPr>
              <p:cNvPr id="646" name="Google Shape;646;p47"/>
              <p:cNvPicPr preferRelativeResize="0"/>
              <p:nvPr/>
            </p:nvPicPr>
            <p:blipFill>
              <a:blip r:embed="rId7">
                <a:alphaModFix/>
              </a:blip>
              <a:stretch>
                <a:fillRect/>
              </a:stretch>
            </p:blipFill>
            <p:spPr>
              <a:xfrm>
                <a:off x="9874726" y="-1850020"/>
                <a:ext cx="475489" cy="470828"/>
              </a:xfrm>
              <a:prstGeom prst="rect">
                <a:avLst/>
              </a:prstGeom>
              <a:noFill/>
              <a:ln>
                <a:noFill/>
              </a:ln>
            </p:spPr>
          </p:pic>
          <p:pic>
            <p:nvPicPr>
              <p:cNvPr id="647" name="Google Shape;647;p47"/>
              <p:cNvPicPr preferRelativeResize="0"/>
              <p:nvPr/>
            </p:nvPicPr>
            <p:blipFill>
              <a:blip r:embed="rId7">
                <a:alphaModFix/>
              </a:blip>
              <a:stretch>
                <a:fillRect/>
              </a:stretch>
            </p:blipFill>
            <p:spPr>
              <a:xfrm>
                <a:off x="9566607" y="-1567821"/>
                <a:ext cx="475489" cy="470828"/>
              </a:xfrm>
              <a:prstGeom prst="rect">
                <a:avLst/>
              </a:prstGeom>
              <a:noFill/>
              <a:ln>
                <a:noFill/>
              </a:ln>
            </p:spPr>
          </p:pic>
          <p:pic>
            <p:nvPicPr>
              <p:cNvPr id="648" name="Google Shape;648;p47"/>
              <p:cNvPicPr preferRelativeResize="0"/>
              <p:nvPr/>
            </p:nvPicPr>
            <p:blipFill>
              <a:blip r:embed="rId7">
                <a:alphaModFix/>
              </a:blip>
              <a:stretch>
                <a:fillRect/>
              </a:stretch>
            </p:blipFill>
            <p:spPr>
              <a:xfrm>
                <a:off x="5492653" y="2665763"/>
                <a:ext cx="475489" cy="470828"/>
              </a:xfrm>
              <a:prstGeom prst="rect">
                <a:avLst/>
              </a:prstGeom>
              <a:noFill/>
              <a:ln>
                <a:noFill/>
              </a:ln>
            </p:spPr>
          </p:pic>
        </p:grpSp>
        <p:grpSp>
          <p:nvGrpSpPr>
            <p:cNvPr id="649" name="Google Shape;649;p47"/>
            <p:cNvGrpSpPr/>
            <p:nvPr/>
          </p:nvGrpSpPr>
          <p:grpSpPr>
            <a:xfrm flipH="1">
              <a:off x="7629500" y="4039837"/>
              <a:ext cx="532701" cy="447379"/>
              <a:chOff x="4687303" y="2234513"/>
              <a:chExt cx="1280839" cy="988028"/>
            </a:xfrm>
          </p:grpSpPr>
          <p:pic>
            <p:nvPicPr>
              <p:cNvPr id="650" name="Google Shape;650;p47"/>
              <p:cNvPicPr preferRelativeResize="0"/>
              <p:nvPr/>
            </p:nvPicPr>
            <p:blipFill>
              <a:blip r:embed="rId7">
                <a:alphaModFix/>
              </a:blip>
              <a:stretch>
                <a:fillRect/>
              </a:stretch>
            </p:blipFill>
            <p:spPr>
              <a:xfrm>
                <a:off x="5092578" y="2751713"/>
                <a:ext cx="475489" cy="470828"/>
              </a:xfrm>
              <a:prstGeom prst="rect">
                <a:avLst/>
              </a:prstGeom>
              <a:noFill/>
              <a:ln>
                <a:noFill/>
              </a:ln>
            </p:spPr>
          </p:pic>
          <p:pic>
            <p:nvPicPr>
              <p:cNvPr id="651" name="Google Shape;651;p47"/>
              <p:cNvPicPr preferRelativeResize="0"/>
              <p:nvPr/>
            </p:nvPicPr>
            <p:blipFill>
              <a:blip r:embed="rId7">
                <a:alphaModFix/>
              </a:blip>
              <a:stretch>
                <a:fillRect/>
              </a:stretch>
            </p:blipFill>
            <p:spPr>
              <a:xfrm>
                <a:off x="5430453" y="2234513"/>
                <a:ext cx="475489" cy="470828"/>
              </a:xfrm>
              <a:prstGeom prst="rect">
                <a:avLst/>
              </a:prstGeom>
              <a:noFill/>
              <a:ln>
                <a:noFill/>
              </a:ln>
            </p:spPr>
          </p:pic>
          <p:pic>
            <p:nvPicPr>
              <p:cNvPr id="652" name="Google Shape;652;p47"/>
              <p:cNvPicPr preferRelativeResize="0"/>
              <p:nvPr/>
            </p:nvPicPr>
            <p:blipFill>
              <a:blip r:embed="rId7">
                <a:alphaModFix/>
              </a:blip>
              <a:stretch>
                <a:fillRect/>
              </a:stretch>
            </p:blipFill>
            <p:spPr>
              <a:xfrm>
                <a:off x="5017153" y="2336325"/>
                <a:ext cx="475489" cy="470828"/>
              </a:xfrm>
              <a:prstGeom prst="rect">
                <a:avLst/>
              </a:prstGeom>
              <a:noFill/>
              <a:ln>
                <a:noFill/>
              </a:ln>
            </p:spPr>
          </p:pic>
          <p:pic>
            <p:nvPicPr>
              <p:cNvPr id="653" name="Google Shape;653;p47"/>
              <p:cNvPicPr preferRelativeResize="0"/>
              <p:nvPr/>
            </p:nvPicPr>
            <p:blipFill>
              <a:blip r:embed="rId7">
                <a:alphaModFix/>
              </a:blip>
              <a:stretch>
                <a:fillRect/>
              </a:stretch>
            </p:blipFill>
            <p:spPr>
              <a:xfrm>
                <a:off x="4687303" y="2705338"/>
                <a:ext cx="475489" cy="470828"/>
              </a:xfrm>
              <a:prstGeom prst="rect">
                <a:avLst/>
              </a:prstGeom>
              <a:noFill/>
              <a:ln>
                <a:noFill/>
              </a:ln>
            </p:spPr>
          </p:pic>
          <p:pic>
            <p:nvPicPr>
              <p:cNvPr id="654" name="Google Shape;654;p47"/>
              <p:cNvPicPr preferRelativeResize="0"/>
              <p:nvPr/>
            </p:nvPicPr>
            <p:blipFill>
              <a:blip r:embed="rId7">
                <a:alphaModFix/>
              </a:blip>
              <a:stretch>
                <a:fillRect/>
              </a:stretch>
            </p:blipFill>
            <p:spPr>
              <a:xfrm>
                <a:off x="5492653" y="2665763"/>
                <a:ext cx="475489" cy="470828"/>
              </a:xfrm>
              <a:prstGeom prst="rect">
                <a:avLst/>
              </a:prstGeom>
              <a:noFill/>
              <a:ln>
                <a:noFill/>
              </a:ln>
            </p:spPr>
          </p:pic>
        </p:grpSp>
        <p:grpSp>
          <p:nvGrpSpPr>
            <p:cNvPr id="655" name="Google Shape;655;p47"/>
            <p:cNvGrpSpPr/>
            <p:nvPr/>
          </p:nvGrpSpPr>
          <p:grpSpPr>
            <a:xfrm>
              <a:off x="5556206" y="2884541"/>
              <a:ext cx="399366" cy="299570"/>
              <a:chOff x="4687303" y="2234513"/>
              <a:chExt cx="1280839" cy="988028"/>
            </a:xfrm>
          </p:grpSpPr>
          <p:pic>
            <p:nvPicPr>
              <p:cNvPr id="656" name="Google Shape;656;p47"/>
              <p:cNvPicPr preferRelativeResize="0"/>
              <p:nvPr/>
            </p:nvPicPr>
            <p:blipFill>
              <a:blip r:embed="rId7">
                <a:alphaModFix/>
              </a:blip>
              <a:stretch>
                <a:fillRect/>
              </a:stretch>
            </p:blipFill>
            <p:spPr>
              <a:xfrm>
                <a:off x="5092578" y="2751713"/>
                <a:ext cx="475489" cy="470828"/>
              </a:xfrm>
              <a:prstGeom prst="rect">
                <a:avLst/>
              </a:prstGeom>
              <a:noFill/>
              <a:ln>
                <a:noFill/>
              </a:ln>
            </p:spPr>
          </p:pic>
          <p:pic>
            <p:nvPicPr>
              <p:cNvPr id="657" name="Google Shape;657;p47"/>
              <p:cNvPicPr preferRelativeResize="0"/>
              <p:nvPr/>
            </p:nvPicPr>
            <p:blipFill>
              <a:blip r:embed="rId7">
                <a:alphaModFix/>
              </a:blip>
              <a:stretch>
                <a:fillRect/>
              </a:stretch>
            </p:blipFill>
            <p:spPr>
              <a:xfrm>
                <a:off x="5430453" y="2234513"/>
                <a:ext cx="475489" cy="470828"/>
              </a:xfrm>
              <a:prstGeom prst="rect">
                <a:avLst/>
              </a:prstGeom>
              <a:noFill/>
              <a:ln>
                <a:noFill/>
              </a:ln>
            </p:spPr>
          </p:pic>
          <p:pic>
            <p:nvPicPr>
              <p:cNvPr id="658" name="Google Shape;658;p47"/>
              <p:cNvPicPr preferRelativeResize="0"/>
              <p:nvPr/>
            </p:nvPicPr>
            <p:blipFill>
              <a:blip r:embed="rId7">
                <a:alphaModFix/>
              </a:blip>
              <a:stretch>
                <a:fillRect/>
              </a:stretch>
            </p:blipFill>
            <p:spPr>
              <a:xfrm>
                <a:off x="5017153" y="2336325"/>
                <a:ext cx="475489" cy="470828"/>
              </a:xfrm>
              <a:prstGeom prst="rect">
                <a:avLst/>
              </a:prstGeom>
              <a:noFill/>
              <a:ln>
                <a:noFill/>
              </a:ln>
            </p:spPr>
          </p:pic>
          <p:pic>
            <p:nvPicPr>
              <p:cNvPr id="659" name="Google Shape;659;p47"/>
              <p:cNvPicPr preferRelativeResize="0"/>
              <p:nvPr/>
            </p:nvPicPr>
            <p:blipFill>
              <a:blip r:embed="rId7">
                <a:alphaModFix/>
              </a:blip>
              <a:stretch>
                <a:fillRect/>
              </a:stretch>
            </p:blipFill>
            <p:spPr>
              <a:xfrm>
                <a:off x="4687303" y="2705338"/>
                <a:ext cx="475489" cy="470828"/>
              </a:xfrm>
              <a:prstGeom prst="rect">
                <a:avLst/>
              </a:prstGeom>
              <a:noFill/>
              <a:ln>
                <a:noFill/>
              </a:ln>
            </p:spPr>
          </p:pic>
          <p:pic>
            <p:nvPicPr>
              <p:cNvPr id="660" name="Google Shape;660;p47"/>
              <p:cNvPicPr preferRelativeResize="0"/>
              <p:nvPr/>
            </p:nvPicPr>
            <p:blipFill>
              <a:blip r:embed="rId7">
                <a:alphaModFix/>
              </a:blip>
              <a:stretch>
                <a:fillRect/>
              </a:stretch>
            </p:blipFill>
            <p:spPr>
              <a:xfrm>
                <a:off x="5492653" y="2665763"/>
                <a:ext cx="475489" cy="470828"/>
              </a:xfrm>
              <a:prstGeom prst="rect">
                <a:avLst/>
              </a:prstGeom>
              <a:noFill/>
              <a:ln>
                <a:noFill/>
              </a:ln>
            </p:spPr>
          </p:pic>
        </p:grpSp>
        <p:grpSp>
          <p:nvGrpSpPr>
            <p:cNvPr id="661" name="Google Shape;661;p47"/>
            <p:cNvGrpSpPr/>
            <p:nvPr/>
          </p:nvGrpSpPr>
          <p:grpSpPr>
            <a:xfrm flipH="1">
              <a:off x="7696226" y="3125787"/>
              <a:ext cx="399238" cy="313304"/>
              <a:chOff x="4687303" y="2234513"/>
              <a:chExt cx="1280839" cy="988028"/>
            </a:xfrm>
          </p:grpSpPr>
          <p:pic>
            <p:nvPicPr>
              <p:cNvPr id="662" name="Google Shape;662;p47"/>
              <p:cNvPicPr preferRelativeResize="0"/>
              <p:nvPr/>
            </p:nvPicPr>
            <p:blipFill>
              <a:blip r:embed="rId7">
                <a:alphaModFix/>
              </a:blip>
              <a:stretch>
                <a:fillRect/>
              </a:stretch>
            </p:blipFill>
            <p:spPr>
              <a:xfrm>
                <a:off x="5092578" y="2751713"/>
                <a:ext cx="475489" cy="470828"/>
              </a:xfrm>
              <a:prstGeom prst="rect">
                <a:avLst/>
              </a:prstGeom>
              <a:noFill/>
              <a:ln>
                <a:noFill/>
              </a:ln>
            </p:spPr>
          </p:pic>
          <p:pic>
            <p:nvPicPr>
              <p:cNvPr id="663" name="Google Shape;663;p47"/>
              <p:cNvPicPr preferRelativeResize="0"/>
              <p:nvPr/>
            </p:nvPicPr>
            <p:blipFill>
              <a:blip r:embed="rId7">
                <a:alphaModFix/>
              </a:blip>
              <a:stretch>
                <a:fillRect/>
              </a:stretch>
            </p:blipFill>
            <p:spPr>
              <a:xfrm>
                <a:off x="5430453" y="2234513"/>
                <a:ext cx="475489" cy="470828"/>
              </a:xfrm>
              <a:prstGeom prst="rect">
                <a:avLst/>
              </a:prstGeom>
              <a:noFill/>
              <a:ln>
                <a:noFill/>
              </a:ln>
            </p:spPr>
          </p:pic>
          <p:pic>
            <p:nvPicPr>
              <p:cNvPr id="664" name="Google Shape;664;p47"/>
              <p:cNvPicPr preferRelativeResize="0"/>
              <p:nvPr/>
            </p:nvPicPr>
            <p:blipFill>
              <a:blip r:embed="rId7">
                <a:alphaModFix/>
              </a:blip>
              <a:stretch>
                <a:fillRect/>
              </a:stretch>
            </p:blipFill>
            <p:spPr>
              <a:xfrm>
                <a:off x="5017153" y="2336325"/>
                <a:ext cx="475489" cy="470828"/>
              </a:xfrm>
              <a:prstGeom prst="rect">
                <a:avLst/>
              </a:prstGeom>
              <a:noFill/>
              <a:ln>
                <a:noFill/>
              </a:ln>
            </p:spPr>
          </p:pic>
          <p:pic>
            <p:nvPicPr>
              <p:cNvPr id="665" name="Google Shape;665;p47"/>
              <p:cNvPicPr preferRelativeResize="0"/>
              <p:nvPr/>
            </p:nvPicPr>
            <p:blipFill>
              <a:blip r:embed="rId7">
                <a:alphaModFix/>
              </a:blip>
              <a:stretch>
                <a:fillRect/>
              </a:stretch>
            </p:blipFill>
            <p:spPr>
              <a:xfrm>
                <a:off x="4687303" y="2705338"/>
                <a:ext cx="475489" cy="470828"/>
              </a:xfrm>
              <a:prstGeom prst="rect">
                <a:avLst/>
              </a:prstGeom>
              <a:noFill/>
              <a:ln>
                <a:noFill/>
              </a:ln>
            </p:spPr>
          </p:pic>
          <p:pic>
            <p:nvPicPr>
              <p:cNvPr id="666" name="Google Shape;666;p47"/>
              <p:cNvPicPr preferRelativeResize="0"/>
              <p:nvPr/>
            </p:nvPicPr>
            <p:blipFill>
              <a:blip r:embed="rId7">
                <a:alphaModFix/>
              </a:blip>
              <a:stretch>
                <a:fillRect/>
              </a:stretch>
            </p:blipFill>
            <p:spPr>
              <a:xfrm>
                <a:off x="5492653" y="2665763"/>
                <a:ext cx="475489" cy="470828"/>
              </a:xfrm>
              <a:prstGeom prst="rect">
                <a:avLst/>
              </a:prstGeom>
              <a:noFill/>
              <a:ln>
                <a:noFill/>
              </a:ln>
            </p:spPr>
          </p:pic>
        </p:grpSp>
        <p:pic>
          <p:nvPicPr>
            <p:cNvPr id="667" name="Google Shape;667;p47"/>
            <p:cNvPicPr preferRelativeResize="0"/>
            <p:nvPr/>
          </p:nvPicPr>
          <p:blipFill>
            <a:blip r:embed="rId7">
              <a:alphaModFix/>
            </a:blip>
            <a:stretch>
              <a:fillRect/>
            </a:stretch>
          </p:blipFill>
          <p:spPr>
            <a:xfrm>
              <a:off x="7638766" y="2928724"/>
              <a:ext cx="148211" cy="149299"/>
            </a:xfrm>
            <a:prstGeom prst="rect">
              <a:avLst/>
            </a:prstGeom>
            <a:noFill/>
            <a:ln>
              <a:noFill/>
            </a:ln>
          </p:spPr>
        </p:pic>
        <p:pic>
          <p:nvPicPr>
            <p:cNvPr id="668" name="Google Shape;668;p47"/>
            <p:cNvPicPr preferRelativeResize="0"/>
            <p:nvPr/>
          </p:nvPicPr>
          <p:blipFill>
            <a:blip r:embed="rId7">
              <a:alphaModFix/>
            </a:blip>
            <a:stretch>
              <a:fillRect/>
            </a:stretch>
          </p:blipFill>
          <p:spPr>
            <a:xfrm>
              <a:off x="6930757" y="2732033"/>
              <a:ext cx="148211" cy="149299"/>
            </a:xfrm>
            <a:prstGeom prst="rect">
              <a:avLst/>
            </a:prstGeom>
            <a:noFill/>
            <a:ln>
              <a:noFill/>
            </a:ln>
          </p:spPr>
        </p:pic>
        <p:pic>
          <p:nvPicPr>
            <p:cNvPr id="669" name="Google Shape;669;p47"/>
            <p:cNvPicPr preferRelativeResize="0"/>
            <p:nvPr/>
          </p:nvPicPr>
          <p:blipFill>
            <a:blip r:embed="rId7">
              <a:alphaModFix/>
            </a:blip>
            <a:stretch>
              <a:fillRect/>
            </a:stretch>
          </p:blipFill>
          <p:spPr>
            <a:xfrm>
              <a:off x="7150606" y="2732017"/>
              <a:ext cx="148211" cy="149299"/>
            </a:xfrm>
            <a:prstGeom prst="rect">
              <a:avLst/>
            </a:prstGeom>
            <a:noFill/>
            <a:ln>
              <a:noFill/>
            </a:ln>
          </p:spPr>
        </p:pic>
        <p:pic>
          <p:nvPicPr>
            <p:cNvPr id="670" name="Google Shape;670;p47"/>
            <p:cNvPicPr preferRelativeResize="0"/>
            <p:nvPr/>
          </p:nvPicPr>
          <p:blipFill>
            <a:blip r:embed="rId7">
              <a:alphaModFix/>
            </a:blip>
            <a:stretch>
              <a:fillRect/>
            </a:stretch>
          </p:blipFill>
          <p:spPr>
            <a:xfrm>
              <a:off x="7239142" y="3125781"/>
              <a:ext cx="148211" cy="149299"/>
            </a:xfrm>
            <a:prstGeom prst="rect">
              <a:avLst/>
            </a:prstGeom>
            <a:noFill/>
            <a:ln>
              <a:noFill/>
            </a:ln>
          </p:spPr>
        </p:pic>
        <p:pic>
          <p:nvPicPr>
            <p:cNvPr id="671" name="Google Shape;671;p47"/>
            <p:cNvPicPr preferRelativeResize="0"/>
            <p:nvPr/>
          </p:nvPicPr>
          <p:blipFill>
            <a:blip r:embed="rId7">
              <a:alphaModFix/>
            </a:blip>
            <a:stretch>
              <a:fillRect/>
            </a:stretch>
          </p:blipFill>
          <p:spPr>
            <a:xfrm>
              <a:off x="7396157" y="2991069"/>
              <a:ext cx="148211" cy="149299"/>
            </a:xfrm>
            <a:prstGeom prst="rect">
              <a:avLst/>
            </a:prstGeom>
            <a:noFill/>
            <a:ln>
              <a:noFill/>
            </a:ln>
          </p:spPr>
        </p:pic>
        <p:grpSp>
          <p:nvGrpSpPr>
            <p:cNvPr id="672" name="Google Shape;672;p47"/>
            <p:cNvGrpSpPr/>
            <p:nvPr/>
          </p:nvGrpSpPr>
          <p:grpSpPr>
            <a:xfrm>
              <a:off x="6067962" y="4268892"/>
              <a:ext cx="398981" cy="299175"/>
              <a:chOff x="4687303" y="2234513"/>
              <a:chExt cx="1280839" cy="988028"/>
            </a:xfrm>
          </p:grpSpPr>
          <p:pic>
            <p:nvPicPr>
              <p:cNvPr id="673" name="Google Shape;673;p47"/>
              <p:cNvPicPr preferRelativeResize="0"/>
              <p:nvPr/>
            </p:nvPicPr>
            <p:blipFill>
              <a:blip r:embed="rId7">
                <a:alphaModFix/>
              </a:blip>
              <a:stretch>
                <a:fillRect/>
              </a:stretch>
            </p:blipFill>
            <p:spPr>
              <a:xfrm>
                <a:off x="5092578" y="2751713"/>
                <a:ext cx="475489" cy="470828"/>
              </a:xfrm>
              <a:prstGeom prst="rect">
                <a:avLst/>
              </a:prstGeom>
              <a:noFill/>
              <a:ln>
                <a:noFill/>
              </a:ln>
            </p:spPr>
          </p:pic>
          <p:pic>
            <p:nvPicPr>
              <p:cNvPr id="674" name="Google Shape;674;p47"/>
              <p:cNvPicPr preferRelativeResize="0"/>
              <p:nvPr/>
            </p:nvPicPr>
            <p:blipFill>
              <a:blip r:embed="rId7">
                <a:alphaModFix/>
              </a:blip>
              <a:stretch>
                <a:fillRect/>
              </a:stretch>
            </p:blipFill>
            <p:spPr>
              <a:xfrm>
                <a:off x="5430453" y="2234513"/>
                <a:ext cx="475489" cy="470828"/>
              </a:xfrm>
              <a:prstGeom prst="rect">
                <a:avLst/>
              </a:prstGeom>
              <a:noFill/>
              <a:ln>
                <a:noFill/>
              </a:ln>
            </p:spPr>
          </p:pic>
          <p:pic>
            <p:nvPicPr>
              <p:cNvPr id="675" name="Google Shape;675;p47"/>
              <p:cNvPicPr preferRelativeResize="0"/>
              <p:nvPr/>
            </p:nvPicPr>
            <p:blipFill>
              <a:blip r:embed="rId7">
                <a:alphaModFix/>
              </a:blip>
              <a:stretch>
                <a:fillRect/>
              </a:stretch>
            </p:blipFill>
            <p:spPr>
              <a:xfrm>
                <a:off x="5017153" y="2336325"/>
                <a:ext cx="475489" cy="470828"/>
              </a:xfrm>
              <a:prstGeom prst="rect">
                <a:avLst/>
              </a:prstGeom>
              <a:noFill/>
              <a:ln>
                <a:noFill/>
              </a:ln>
            </p:spPr>
          </p:pic>
          <p:pic>
            <p:nvPicPr>
              <p:cNvPr id="676" name="Google Shape;676;p47"/>
              <p:cNvPicPr preferRelativeResize="0"/>
              <p:nvPr/>
            </p:nvPicPr>
            <p:blipFill>
              <a:blip r:embed="rId7">
                <a:alphaModFix/>
              </a:blip>
              <a:stretch>
                <a:fillRect/>
              </a:stretch>
            </p:blipFill>
            <p:spPr>
              <a:xfrm>
                <a:off x="4687303" y="2705338"/>
                <a:ext cx="475489" cy="470828"/>
              </a:xfrm>
              <a:prstGeom prst="rect">
                <a:avLst/>
              </a:prstGeom>
              <a:noFill/>
              <a:ln>
                <a:noFill/>
              </a:ln>
            </p:spPr>
          </p:pic>
          <p:pic>
            <p:nvPicPr>
              <p:cNvPr id="677" name="Google Shape;677;p47"/>
              <p:cNvPicPr preferRelativeResize="0"/>
              <p:nvPr/>
            </p:nvPicPr>
            <p:blipFill>
              <a:blip r:embed="rId7">
                <a:alphaModFix/>
              </a:blip>
              <a:stretch>
                <a:fillRect/>
              </a:stretch>
            </p:blipFill>
            <p:spPr>
              <a:xfrm>
                <a:off x="5492653" y="2665763"/>
                <a:ext cx="475489" cy="470828"/>
              </a:xfrm>
              <a:prstGeom prst="rect">
                <a:avLst/>
              </a:prstGeom>
              <a:noFill/>
              <a:ln>
                <a:noFill/>
              </a:ln>
            </p:spPr>
          </p:pic>
        </p:grpSp>
        <p:pic>
          <p:nvPicPr>
            <p:cNvPr id="678" name="Google Shape;678;p47"/>
            <p:cNvPicPr preferRelativeResize="0"/>
            <p:nvPr/>
          </p:nvPicPr>
          <p:blipFill>
            <a:blip r:embed="rId7">
              <a:alphaModFix/>
            </a:blip>
            <a:stretch>
              <a:fillRect/>
            </a:stretch>
          </p:blipFill>
          <p:spPr>
            <a:xfrm>
              <a:off x="6418426" y="4561049"/>
              <a:ext cx="197471" cy="191109"/>
            </a:xfrm>
            <a:prstGeom prst="rect">
              <a:avLst/>
            </a:prstGeom>
            <a:noFill/>
            <a:ln>
              <a:noFill/>
            </a:ln>
          </p:spPr>
        </p:pic>
        <p:pic>
          <p:nvPicPr>
            <p:cNvPr id="679" name="Google Shape;679;p47"/>
            <p:cNvPicPr preferRelativeResize="0"/>
            <p:nvPr/>
          </p:nvPicPr>
          <p:blipFill>
            <a:blip r:embed="rId7">
              <a:alphaModFix/>
            </a:blip>
            <a:stretch>
              <a:fillRect/>
            </a:stretch>
          </p:blipFill>
          <p:spPr>
            <a:xfrm>
              <a:off x="6168715" y="2694006"/>
              <a:ext cx="197471" cy="191109"/>
            </a:xfrm>
            <a:prstGeom prst="rect">
              <a:avLst/>
            </a:prstGeom>
            <a:noFill/>
            <a:ln>
              <a:noFill/>
            </a:ln>
          </p:spPr>
        </p:pic>
        <p:pic>
          <p:nvPicPr>
            <p:cNvPr id="680" name="Google Shape;680;p47"/>
            <p:cNvPicPr preferRelativeResize="0"/>
            <p:nvPr/>
          </p:nvPicPr>
          <p:blipFill>
            <a:blip r:embed="rId7">
              <a:alphaModFix/>
            </a:blip>
            <a:stretch>
              <a:fillRect/>
            </a:stretch>
          </p:blipFill>
          <p:spPr>
            <a:xfrm>
              <a:off x="6614128" y="4445300"/>
              <a:ext cx="197471" cy="191109"/>
            </a:xfrm>
            <a:prstGeom prst="rect">
              <a:avLst/>
            </a:prstGeom>
            <a:noFill/>
            <a:ln>
              <a:noFill/>
            </a:ln>
          </p:spPr>
        </p:pic>
        <p:pic>
          <p:nvPicPr>
            <p:cNvPr id="681" name="Google Shape;681;p47"/>
            <p:cNvPicPr preferRelativeResize="0"/>
            <p:nvPr/>
          </p:nvPicPr>
          <p:blipFill>
            <a:blip r:embed="rId7">
              <a:alphaModFix/>
            </a:blip>
            <a:stretch>
              <a:fillRect/>
            </a:stretch>
          </p:blipFill>
          <p:spPr>
            <a:xfrm>
              <a:off x="6454967" y="2588056"/>
              <a:ext cx="404165" cy="403023"/>
            </a:xfrm>
            <a:prstGeom prst="rect">
              <a:avLst/>
            </a:prstGeom>
            <a:noFill/>
            <a:ln>
              <a:noFill/>
            </a:ln>
          </p:spPr>
        </p:pic>
      </p:grpSp>
      <p:cxnSp>
        <p:nvCxnSpPr>
          <p:cNvPr id="682" name="Google Shape;682;p47"/>
          <p:cNvCxnSpPr/>
          <p:nvPr/>
        </p:nvCxnSpPr>
        <p:spPr>
          <a:xfrm flipH="1">
            <a:off x="7330450" y="2582100"/>
            <a:ext cx="780000" cy="325800"/>
          </a:xfrm>
          <a:prstGeom prst="straightConnector1">
            <a:avLst/>
          </a:prstGeom>
          <a:noFill/>
          <a:ln cap="flat" cmpd="sng" w="9525">
            <a:solidFill>
              <a:schemeClr val="dk2"/>
            </a:solidFill>
            <a:prstDash val="solid"/>
            <a:round/>
            <a:headEnd len="med" w="med" type="triangle"/>
            <a:tailEnd len="med" w="med" type="triangle"/>
          </a:ln>
        </p:spPr>
      </p:cxnSp>
      <p:pic>
        <p:nvPicPr>
          <p:cNvPr id="683" name="Google Shape;683;p47"/>
          <p:cNvPicPr preferRelativeResize="0"/>
          <p:nvPr/>
        </p:nvPicPr>
        <p:blipFill>
          <a:blip r:embed="rId8">
            <a:alphaModFix/>
          </a:blip>
          <a:stretch>
            <a:fillRect/>
          </a:stretch>
        </p:blipFill>
        <p:spPr>
          <a:xfrm>
            <a:off x="8110450" y="2144925"/>
            <a:ext cx="601250" cy="565900"/>
          </a:xfrm>
          <a:prstGeom prst="rect">
            <a:avLst/>
          </a:prstGeom>
          <a:noFill/>
          <a:ln>
            <a:noFill/>
          </a:ln>
        </p:spPr>
      </p:pic>
      <p:pic>
        <p:nvPicPr>
          <p:cNvPr id="684" name="Google Shape;684;p47"/>
          <p:cNvPicPr preferRelativeResize="0"/>
          <p:nvPr/>
        </p:nvPicPr>
        <p:blipFill>
          <a:blip r:embed="rId7">
            <a:alphaModFix/>
          </a:blip>
          <a:stretch>
            <a:fillRect/>
          </a:stretch>
        </p:blipFill>
        <p:spPr>
          <a:xfrm>
            <a:off x="8548567" y="1930006"/>
            <a:ext cx="404165" cy="403023"/>
          </a:xfrm>
          <a:prstGeom prst="rect">
            <a:avLst/>
          </a:prstGeom>
          <a:noFill/>
          <a:ln>
            <a:noFill/>
          </a:ln>
        </p:spPr>
      </p:pic>
      <p:pic>
        <p:nvPicPr>
          <p:cNvPr id="685" name="Google Shape;685;p47"/>
          <p:cNvPicPr preferRelativeResize="0"/>
          <p:nvPr/>
        </p:nvPicPr>
        <p:blipFill>
          <a:blip r:embed="rId7">
            <a:alphaModFix/>
          </a:blip>
          <a:stretch>
            <a:fillRect/>
          </a:stretch>
        </p:blipFill>
        <p:spPr>
          <a:xfrm>
            <a:off x="8804502" y="2435661"/>
            <a:ext cx="148211" cy="149299"/>
          </a:xfrm>
          <a:prstGeom prst="rect">
            <a:avLst/>
          </a:prstGeom>
          <a:noFill/>
          <a:ln>
            <a:noFill/>
          </a:ln>
        </p:spPr>
      </p:pic>
      <p:pic>
        <p:nvPicPr>
          <p:cNvPr id="686" name="Google Shape;686;p47"/>
          <p:cNvPicPr preferRelativeResize="0"/>
          <p:nvPr/>
        </p:nvPicPr>
        <p:blipFill>
          <a:blip r:embed="rId7">
            <a:alphaModFix/>
          </a:blip>
          <a:stretch>
            <a:fillRect/>
          </a:stretch>
        </p:blipFill>
        <p:spPr>
          <a:xfrm>
            <a:off x="8676541" y="2571749"/>
            <a:ext cx="148211" cy="149299"/>
          </a:xfrm>
          <a:prstGeom prst="rect">
            <a:avLst/>
          </a:prstGeom>
          <a:noFill/>
          <a:ln>
            <a:noFill/>
          </a:ln>
        </p:spPr>
      </p:pic>
      <p:pic>
        <p:nvPicPr>
          <p:cNvPr id="687" name="Google Shape;687;p47"/>
          <p:cNvPicPr preferRelativeResize="0"/>
          <p:nvPr/>
        </p:nvPicPr>
        <p:blipFill>
          <a:blip r:embed="rId7">
            <a:alphaModFix/>
          </a:blip>
          <a:stretch>
            <a:fillRect/>
          </a:stretch>
        </p:blipFill>
        <p:spPr>
          <a:xfrm>
            <a:off x="8870616" y="2571749"/>
            <a:ext cx="148211" cy="149299"/>
          </a:xfrm>
          <a:prstGeom prst="rect">
            <a:avLst/>
          </a:prstGeom>
          <a:noFill/>
          <a:ln>
            <a:noFill/>
          </a:ln>
        </p:spPr>
      </p:pic>
      <p:grpSp>
        <p:nvGrpSpPr>
          <p:cNvPr id="688" name="Google Shape;688;p47"/>
          <p:cNvGrpSpPr/>
          <p:nvPr/>
        </p:nvGrpSpPr>
        <p:grpSpPr>
          <a:xfrm>
            <a:off x="8295806" y="2739096"/>
            <a:ext cx="475566" cy="168815"/>
            <a:chOff x="4442916" y="2665763"/>
            <a:chExt cx="1525227" cy="556778"/>
          </a:xfrm>
        </p:grpSpPr>
        <p:pic>
          <p:nvPicPr>
            <p:cNvPr id="689" name="Google Shape;689;p47"/>
            <p:cNvPicPr preferRelativeResize="0"/>
            <p:nvPr/>
          </p:nvPicPr>
          <p:blipFill>
            <a:blip r:embed="rId7">
              <a:alphaModFix/>
            </a:blip>
            <a:stretch>
              <a:fillRect/>
            </a:stretch>
          </p:blipFill>
          <p:spPr>
            <a:xfrm>
              <a:off x="5092578" y="2751713"/>
              <a:ext cx="475489" cy="470828"/>
            </a:xfrm>
            <a:prstGeom prst="rect">
              <a:avLst/>
            </a:prstGeom>
            <a:noFill/>
            <a:ln>
              <a:noFill/>
            </a:ln>
          </p:spPr>
        </p:pic>
        <p:pic>
          <p:nvPicPr>
            <p:cNvPr id="690" name="Google Shape;690;p47"/>
            <p:cNvPicPr preferRelativeResize="0"/>
            <p:nvPr/>
          </p:nvPicPr>
          <p:blipFill>
            <a:blip r:embed="rId7">
              <a:alphaModFix/>
            </a:blip>
            <a:stretch>
              <a:fillRect/>
            </a:stretch>
          </p:blipFill>
          <p:spPr>
            <a:xfrm>
              <a:off x="4442916" y="2705338"/>
              <a:ext cx="475489" cy="470828"/>
            </a:xfrm>
            <a:prstGeom prst="rect">
              <a:avLst/>
            </a:prstGeom>
            <a:noFill/>
            <a:ln>
              <a:noFill/>
            </a:ln>
          </p:spPr>
        </p:pic>
        <p:pic>
          <p:nvPicPr>
            <p:cNvPr id="691" name="Google Shape;691;p47"/>
            <p:cNvPicPr preferRelativeResize="0"/>
            <p:nvPr/>
          </p:nvPicPr>
          <p:blipFill>
            <a:blip r:embed="rId7">
              <a:alphaModFix/>
            </a:blip>
            <a:stretch>
              <a:fillRect/>
            </a:stretch>
          </p:blipFill>
          <p:spPr>
            <a:xfrm>
              <a:off x="5492653" y="2665763"/>
              <a:ext cx="475489" cy="470828"/>
            </a:xfrm>
            <a:prstGeom prst="rect">
              <a:avLst/>
            </a:prstGeom>
            <a:noFill/>
            <a:ln>
              <a:noFill/>
            </a:ln>
          </p:spPr>
        </p:pic>
      </p:grpSp>
      <p:grpSp>
        <p:nvGrpSpPr>
          <p:cNvPr id="692" name="Google Shape;692;p47"/>
          <p:cNvGrpSpPr/>
          <p:nvPr/>
        </p:nvGrpSpPr>
        <p:grpSpPr>
          <a:xfrm>
            <a:off x="8295806" y="3729696"/>
            <a:ext cx="475566" cy="168815"/>
            <a:chOff x="4442916" y="2665763"/>
            <a:chExt cx="1525227" cy="556778"/>
          </a:xfrm>
        </p:grpSpPr>
        <p:pic>
          <p:nvPicPr>
            <p:cNvPr id="693" name="Google Shape;693;p47"/>
            <p:cNvPicPr preferRelativeResize="0"/>
            <p:nvPr/>
          </p:nvPicPr>
          <p:blipFill>
            <a:blip r:embed="rId7">
              <a:alphaModFix/>
            </a:blip>
            <a:stretch>
              <a:fillRect/>
            </a:stretch>
          </p:blipFill>
          <p:spPr>
            <a:xfrm>
              <a:off x="5092578" y="2751713"/>
              <a:ext cx="475489" cy="470828"/>
            </a:xfrm>
            <a:prstGeom prst="rect">
              <a:avLst/>
            </a:prstGeom>
            <a:noFill/>
            <a:ln>
              <a:noFill/>
            </a:ln>
          </p:spPr>
        </p:pic>
        <p:pic>
          <p:nvPicPr>
            <p:cNvPr id="694" name="Google Shape;694;p47"/>
            <p:cNvPicPr preferRelativeResize="0"/>
            <p:nvPr/>
          </p:nvPicPr>
          <p:blipFill>
            <a:blip r:embed="rId7">
              <a:alphaModFix/>
            </a:blip>
            <a:stretch>
              <a:fillRect/>
            </a:stretch>
          </p:blipFill>
          <p:spPr>
            <a:xfrm>
              <a:off x="4442916" y="2705338"/>
              <a:ext cx="475489" cy="470828"/>
            </a:xfrm>
            <a:prstGeom prst="rect">
              <a:avLst/>
            </a:prstGeom>
            <a:noFill/>
            <a:ln>
              <a:noFill/>
            </a:ln>
          </p:spPr>
        </p:pic>
        <p:pic>
          <p:nvPicPr>
            <p:cNvPr id="695" name="Google Shape;695;p47"/>
            <p:cNvPicPr preferRelativeResize="0"/>
            <p:nvPr/>
          </p:nvPicPr>
          <p:blipFill>
            <a:blip r:embed="rId7">
              <a:alphaModFix/>
            </a:blip>
            <a:stretch>
              <a:fillRect/>
            </a:stretch>
          </p:blipFill>
          <p:spPr>
            <a:xfrm>
              <a:off x="5492653" y="2665763"/>
              <a:ext cx="475489" cy="470828"/>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48"/>
          <p:cNvSpPr txBox="1"/>
          <p:nvPr/>
        </p:nvSpPr>
        <p:spPr>
          <a:xfrm>
            <a:off x="343700" y="780300"/>
            <a:ext cx="8561400" cy="3324600"/>
          </a:xfrm>
          <a:prstGeom prst="rect">
            <a:avLst/>
          </a:prstGeom>
          <a:noFill/>
          <a:ln>
            <a:noFill/>
          </a:ln>
        </p:spPr>
        <p:txBody>
          <a:bodyPr anchorCtr="0" anchor="t" bIns="91425" lIns="91425" spcFirstLastPara="1" rIns="91425" wrap="square" tIns="91425">
            <a:spAutoFit/>
          </a:bodyPr>
          <a:lstStyle/>
          <a:p>
            <a:pPr indent="-300736" lvl="0" marL="347472" rtl="0" algn="l">
              <a:lnSpc>
                <a:spcPct val="115000"/>
              </a:lnSpc>
              <a:spcBef>
                <a:spcPts val="0"/>
              </a:spcBef>
              <a:spcAft>
                <a:spcPts val="0"/>
              </a:spcAft>
              <a:buClr>
                <a:srgbClr val="1C4587"/>
              </a:buClr>
              <a:buSzPts val="2000"/>
              <a:buChar char="●"/>
            </a:pPr>
            <a:r>
              <a:rPr lang="en-US" sz="2000">
                <a:solidFill>
                  <a:srgbClr val="1C4587"/>
                </a:solidFill>
              </a:rPr>
              <a:t>Self guided </a:t>
            </a:r>
            <a:r>
              <a:rPr lang="en-US" sz="2000">
                <a:solidFill>
                  <a:srgbClr val="1C4587"/>
                </a:solidFill>
              </a:rPr>
              <a:t>Data Manager training so they can develop their archive workflows</a:t>
            </a:r>
            <a:endParaRPr sz="2000">
              <a:solidFill>
                <a:srgbClr val="1C4587"/>
              </a:solidFill>
            </a:endParaRPr>
          </a:p>
          <a:p>
            <a:pPr indent="-300736" lvl="0" marL="347472" rtl="0" algn="l">
              <a:lnSpc>
                <a:spcPct val="115000"/>
              </a:lnSpc>
              <a:spcBef>
                <a:spcPts val="0"/>
              </a:spcBef>
              <a:spcAft>
                <a:spcPts val="0"/>
              </a:spcAft>
              <a:buClr>
                <a:srgbClr val="1C4587"/>
              </a:buClr>
              <a:buSzPts val="2000"/>
              <a:buChar char="●"/>
            </a:pPr>
            <a:r>
              <a:rPr lang="en-US" sz="2000">
                <a:solidFill>
                  <a:srgbClr val="1C4587"/>
                </a:solidFill>
              </a:rPr>
              <a:t>Interoperability with other Knowledge Graphs</a:t>
            </a:r>
            <a:endParaRPr sz="2000">
              <a:solidFill>
                <a:srgbClr val="1C4587"/>
              </a:solidFill>
            </a:endParaRPr>
          </a:p>
          <a:p>
            <a:pPr indent="-300736" lvl="0" marL="347472" rtl="0" algn="l">
              <a:lnSpc>
                <a:spcPct val="115000"/>
              </a:lnSpc>
              <a:spcBef>
                <a:spcPts val="0"/>
              </a:spcBef>
              <a:spcAft>
                <a:spcPts val="0"/>
              </a:spcAft>
              <a:buClr>
                <a:srgbClr val="1C4587"/>
              </a:buClr>
              <a:buSzPts val="2000"/>
              <a:buChar char="●"/>
            </a:pPr>
            <a:r>
              <a:rPr lang="en-US" sz="2000">
                <a:solidFill>
                  <a:srgbClr val="1C4587"/>
                </a:solidFill>
              </a:rPr>
              <a:t>Application of appropriate data license and regulation-based data restrictions </a:t>
            </a:r>
            <a:endParaRPr sz="2000">
              <a:solidFill>
                <a:srgbClr val="1C4587"/>
              </a:solidFill>
            </a:endParaRPr>
          </a:p>
          <a:p>
            <a:pPr indent="-300736" lvl="0" marL="347472" rtl="0" algn="l">
              <a:lnSpc>
                <a:spcPct val="115000"/>
              </a:lnSpc>
              <a:spcBef>
                <a:spcPts val="0"/>
              </a:spcBef>
              <a:spcAft>
                <a:spcPts val="0"/>
              </a:spcAft>
              <a:buClr>
                <a:srgbClr val="1C4587"/>
              </a:buClr>
              <a:buSzPts val="2000"/>
              <a:buChar char="●"/>
            </a:pPr>
            <a:r>
              <a:rPr lang="en-US" sz="2000">
                <a:solidFill>
                  <a:srgbClr val="1C4587"/>
                </a:solidFill>
              </a:rPr>
              <a:t>Improved usage-based tiered storage</a:t>
            </a:r>
            <a:endParaRPr sz="2000">
              <a:solidFill>
                <a:srgbClr val="1C4587"/>
              </a:solidFill>
            </a:endParaRPr>
          </a:p>
          <a:p>
            <a:pPr indent="-300736" lvl="0" marL="347472" rtl="0" algn="l">
              <a:lnSpc>
                <a:spcPct val="115000"/>
              </a:lnSpc>
              <a:spcBef>
                <a:spcPts val="0"/>
              </a:spcBef>
              <a:spcAft>
                <a:spcPts val="0"/>
              </a:spcAft>
              <a:buClr>
                <a:srgbClr val="1C4587"/>
              </a:buClr>
              <a:buSzPts val="2000"/>
              <a:buChar char="●"/>
            </a:pPr>
            <a:r>
              <a:rPr lang="en-US" sz="2000">
                <a:solidFill>
                  <a:srgbClr val="1C4587"/>
                </a:solidFill>
              </a:rPr>
              <a:t>Transparent tracking of archival resource utilization</a:t>
            </a:r>
            <a:endParaRPr sz="2000">
              <a:solidFill>
                <a:srgbClr val="1C4587"/>
              </a:solidFill>
            </a:endParaRPr>
          </a:p>
          <a:p>
            <a:pPr indent="-300736" lvl="0" marL="347472" rtl="0" algn="l">
              <a:lnSpc>
                <a:spcPct val="115000"/>
              </a:lnSpc>
              <a:spcBef>
                <a:spcPts val="0"/>
              </a:spcBef>
              <a:spcAft>
                <a:spcPts val="0"/>
              </a:spcAft>
              <a:buClr>
                <a:srgbClr val="1C4587"/>
              </a:buClr>
              <a:buSzPts val="2000"/>
              <a:buChar char="●"/>
            </a:pPr>
            <a:r>
              <a:rPr lang="en-US" sz="2000">
                <a:solidFill>
                  <a:srgbClr val="1C4587"/>
                </a:solidFill>
              </a:rPr>
              <a:t>More data discoverable and accessible to more user communities</a:t>
            </a:r>
            <a:endParaRPr sz="2000">
              <a:solidFill>
                <a:srgbClr val="1C4587"/>
              </a:solidFill>
            </a:endParaRPr>
          </a:p>
          <a:p>
            <a:pPr indent="-300736" lvl="0" marL="347472" rtl="0" algn="l">
              <a:lnSpc>
                <a:spcPct val="115000"/>
              </a:lnSpc>
              <a:spcBef>
                <a:spcPts val="0"/>
              </a:spcBef>
              <a:spcAft>
                <a:spcPts val="0"/>
              </a:spcAft>
              <a:buClr>
                <a:srgbClr val="1C4587"/>
              </a:buClr>
              <a:buSzPts val="2000"/>
              <a:buChar char="●"/>
            </a:pPr>
            <a:r>
              <a:rPr lang="en-US" sz="2000">
                <a:solidFill>
                  <a:srgbClr val="1C4587"/>
                </a:solidFill>
              </a:rPr>
              <a:t>Machine readable and actionable metadata</a:t>
            </a:r>
            <a:endParaRPr sz="2000">
              <a:solidFill>
                <a:srgbClr val="1C4587"/>
              </a:solidFill>
            </a:endParaRPr>
          </a:p>
        </p:txBody>
      </p:sp>
      <p:sp>
        <p:nvSpPr>
          <p:cNvPr id="702" name="Google Shape;702;p48"/>
          <p:cNvSpPr txBox="1"/>
          <p:nvPr/>
        </p:nvSpPr>
        <p:spPr>
          <a:xfrm>
            <a:off x="32250" y="231300"/>
            <a:ext cx="9079500" cy="627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800"/>
              <a:buFont typeface="Arial"/>
              <a:buNone/>
            </a:pPr>
            <a:r>
              <a:rPr b="1" lang="en-US" sz="3200">
                <a:solidFill>
                  <a:srgbClr val="124163"/>
                </a:solidFill>
                <a:latin typeface="Calibri"/>
                <a:ea typeface="Calibri"/>
                <a:cs typeface="Calibri"/>
                <a:sym typeface="Calibri"/>
              </a:rPr>
              <a:t>In 2 years we anticipate additional features:</a:t>
            </a:r>
            <a:endParaRPr b="1" sz="3200">
              <a:solidFill>
                <a:schemeClr val="accent6"/>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2"/>
          <p:cNvSpPr txBox="1"/>
          <p:nvPr>
            <p:ph idx="1" type="body"/>
          </p:nvPr>
        </p:nvSpPr>
        <p:spPr>
          <a:xfrm>
            <a:off x="407225" y="1018600"/>
            <a:ext cx="4649700" cy="3546900"/>
          </a:xfrm>
          <a:prstGeom prst="rect">
            <a:avLst/>
          </a:prstGeom>
        </p:spPr>
        <p:txBody>
          <a:bodyPr anchorCtr="0" anchor="t" bIns="34275" lIns="68575" spcFirstLastPara="1" rIns="68575" wrap="square" tIns="34275">
            <a:noAutofit/>
          </a:bodyPr>
          <a:lstStyle/>
          <a:p>
            <a:pPr indent="-355600" lvl="0" marL="457200" rtl="0" algn="l">
              <a:lnSpc>
                <a:spcPct val="100000"/>
              </a:lnSpc>
              <a:spcBef>
                <a:spcPts val="0"/>
              </a:spcBef>
              <a:spcAft>
                <a:spcPts val="0"/>
              </a:spcAft>
              <a:buSzPts val="2000"/>
              <a:buChar char="●"/>
            </a:pPr>
            <a:r>
              <a:rPr lang="en-US" sz="2000"/>
              <a:t>To present OISS - the Open Information Stewardship Service - as an example of a system being deployed specifically and </a:t>
            </a:r>
            <a:r>
              <a:rPr lang="en-US" sz="2000"/>
              <a:t>explicitly</a:t>
            </a:r>
            <a:r>
              <a:rPr lang="en-US" sz="2000"/>
              <a:t> to use knowledge </a:t>
            </a:r>
            <a:r>
              <a:rPr lang="en-US" sz="2000"/>
              <a:t>graphs</a:t>
            </a:r>
            <a:r>
              <a:rPr lang="en-US" sz="2000"/>
              <a:t> to enable AI, Large Language Models (LLM), and Digital Earth Twins…</a:t>
            </a:r>
            <a:r>
              <a:rPr lang="en-US" sz="2000"/>
              <a:t> </a:t>
            </a:r>
            <a:endParaRPr i="1" sz="2000"/>
          </a:p>
          <a:p>
            <a:pPr indent="0" lvl="0" marL="457200" rtl="0" algn="l">
              <a:lnSpc>
                <a:spcPct val="100000"/>
              </a:lnSpc>
              <a:spcBef>
                <a:spcPts val="0"/>
              </a:spcBef>
              <a:spcAft>
                <a:spcPts val="0"/>
              </a:spcAft>
              <a:buNone/>
            </a:pPr>
            <a:r>
              <a:t/>
            </a:r>
            <a:endParaRPr sz="2000"/>
          </a:p>
          <a:p>
            <a:pPr indent="-355600" lvl="0" marL="457200" rtl="0" algn="l">
              <a:lnSpc>
                <a:spcPct val="100000"/>
              </a:lnSpc>
              <a:spcBef>
                <a:spcPts val="0"/>
              </a:spcBef>
              <a:spcAft>
                <a:spcPts val="0"/>
              </a:spcAft>
              <a:buClr>
                <a:srgbClr val="1C4587"/>
              </a:buClr>
              <a:buSzPts val="2000"/>
              <a:buFont typeface="Arial"/>
              <a:buChar char="●"/>
            </a:pPr>
            <a:r>
              <a:rPr lang="en-US" sz="2000"/>
              <a:t>… to generate discussion about what, if anything, WGISS should do on the topic of knowledge graphs</a:t>
            </a:r>
            <a:endParaRPr sz="2000"/>
          </a:p>
        </p:txBody>
      </p:sp>
      <p:sp>
        <p:nvSpPr>
          <p:cNvPr id="163" name="Google Shape;163;p22"/>
          <p:cNvSpPr txBox="1"/>
          <p:nvPr>
            <p:ph type="title"/>
          </p:nvPr>
        </p:nvSpPr>
        <p:spPr>
          <a:xfrm>
            <a:off x="834812" y="307161"/>
            <a:ext cx="7537200" cy="492300"/>
          </a:xfrm>
          <a:prstGeom prst="rect">
            <a:avLst/>
          </a:prstGeom>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Font typeface="Arial"/>
              <a:buNone/>
            </a:pPr>
            <a:r>
              <a:rPr lang="en-US">
                <a:solidFill>
                  <a:srgbClr val="1F497D"/>
                </a:solidFill>
                <a:latin typeface="Calibri"/>
                <a:ea typeface="Calibri"/>
                <a:cs typeface="Calibri"/>
                <a:sym typeface="Calibri"/>
              </a:rPr>
              <a:t>Session Goals</a:t>
            </a:r>
            <a:endParaRPr/>
          </a:p>
        </p:txBody>
      </p:sp>
      <p:grpSp>
        <p:nvGrpSpPr>
          <p:cNvPr id="164" name="Google Shape;164;p22"/>
          <p:cNvGrpSpPr/>
          <p:nvPr/>
        </p:nvGrpSpPr>
        <p:grpSpPr>
          <a:xfrm>
            <a:off x="5269757" y="1114428"/>
            <a:ext cx="3488131" cy="3091983"/>
            <a:chOff x="7542363" y="1436250"/>
            <a:chExt cx="868213" cy="817488"/>
          </a:xfrm>
        </p:grpSpPr>
        <p:sp>
          <p:nvSpPr>
            <p:cNvPr id="165" name="Google Shape;165;p22"/>
            <p:cNvSpPr/>
            <p:nvPr/>
          </p:nvSpPr>
          <p:spPr>
            <a:xfrm>
              <a:off x="7542363" y="1465225"/>
              <a:ext cx="180900" cy="176400"/>
            </a:xfrm>
            <a:prstGeom prst="ellipse">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 name="Google Shape;166;p22"/>
            <p:cNvSpPr/>
            <p:nvPr/>
          </p:nvSpPr>
          <p:spPr>
            <a:xfrm>
              <a:off x="7873288" y="1436250"/>
              <a:ext cx="180900" cy="1764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 name="Google Shape;167;p22"/>
            <p:cNvSpPr/>
            <p:nvPr/>
          </p:nvSpPr>
          <p:spPr>
            <a:xfrm>
              <a:off x="7542375" y="1801975"/>
              <a:ext cx="180900" cy="176400"/>
            </a:xfrm>
            <a:prstGeom prst="ellipse">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 name="Google Shape;168;p22"/>
            <p:cNvSpPr/>
            <p:nvPr/>
          </p:nvSpPr>
          <p:spPr>
            <a:xfrm>
              <a:off x="8229675" y="1710025"/>
              <a:ext cx="180900" cy="176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 name="Google Shape;169;p22"/>
            <p:cNvSpPr/>
            <p:nvPr/>
          </p:nvSpPr>
          <p:spPr>
            <a:xfrm>
              <a:off x="7922413" y="2077338"/>
              <a:ext cx="180900" cy="176400"/>
            </a:xfrm>
            <a:prstGeom prst="ellipse">
              <a:avLst/>
            </a:prstGeom>
            <a:solidFill>
              <a:srgbClr val="6AA84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0" name="Google Shape;170;p22"/>
            <p:cNvSpPr/>
            <p:nvPr/>
          </p:nvSpPr>
          <p:spPr>
            <a:xfrm>
              <a:off x="8150050" y="1950825"/>
              <a:ext cx="180900" cy="176400"/>
            </a:xfrm>
            <a:prstGeom prst="ellipse">
              <a:avLst/>
            </a:prstGeom>
            <a:solidFill>
              <a:srgbClr val="4A86E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1" name="Google Shape;171;p22"/>
            <p:cNvSpPr/>
            <p:nvPr/>
          </p:nvSpPr>
          <p:spPr>
            <a:xfrm>
              <a:off x="8164338" y="1553725"/>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 name="Google Shape;172;p22"/>
            <p:cNvSpPr/>
            <p:nvPr/>
          </p:nvSpPr>
          <p:spPr>
            <a:xfrm>
              <a:off x="7815800" y="1673550"/>
              <a:ext cx="274200" cy="2742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 name="Google Shape;173;p22"/>
            <p:cNvSpPr/>
            <p:nvPr/>
          </p:nvSpPr>
          <p:spPr>
            <a:xfrm>
              <a:off x="7696650" y="2066650"/>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74" name="Google Shape;174;p22"/>
            <p:cNvCxnSpPr>
              <a:stCxn id="166" idx="4"/>
              <a:endCxn id="166" idx="4"/>
            </p:cNvCxnSpPr>
            <p:nvPr/>
          </p:nvCxnSpPr>
          <p:spPr>
            <a:xfrm>
              <a:off x="7963738" y="1612650"/>
              <a:ext cx="0" cy="0"/>
            </a:xfrm>
            <a:prstGeom prst="straightConnector1">
              <a:avLst/>
            </a:prstGeom>
            <a:noFill/>
            <a:ln cap="flat" cmpd="sng" w="9525">
              <a:solidFill>
                <a:srgbClr val="000000"/>
              </a:solidFill>
              <a:prstDash val="solid"/>
              <a:round/>
              <a:headEnd len="med" w="med" type="none"/>
              <a:tailEnd len="med" w="med" type="none"/>
            </a:ln>
          </p:spPr>
        </p:cxnSp>
        <p:cxnSp>
          <p:nvCxnSpPr>
            <p:cNvPr id="175" name="Google Shape;175;p22"/>
            <p:cNvCxnSpPr>
              <a:stCxn id="172" idx="1"/>
              <a:endCxn id="165" idx="5"/>
            </p:cNvCxnSpPr>
            <p:nvPr/>
          </p:nvCxnSpPr>
          <p:spPr>
            <a:xfrm rot="10800000">
              <a:off x="7696656" y="1615906"/>
              <a:ext cx="159300" cy="97800"/>
            </a:xfrm>
            <a:prstGeom prst="straightConnector1">
              <a:avLst/>
            </a:prstGeom>
            <a:noFill/>
            <a:ln cap="flat" cmpd="sng" w="9525">
              <a:solidFill>
                <a:srgbClr val="000000"/>
              </a:solidFill>
              <a:prstDash val="solid"/>
              <a:round/>
              <a:headEnd len="med" w="med" type="none"/>
              <a:tailEnd len="med" w="med" type="none"/>
            </a:ln>
          </p:spPr>
        </p:cxnSp>
        <p:cxnSp>
          <p:nvCxnSpPr>
            <p:cNvPr id="176" name="Google Shape;176;p22"/>
            <p:cNvCxnSpPr>
              <a:stCxn id="172" idx="2"/>
              <a:endCxn id="167" idx="7"/>
            </p:cNvCxnSpPr>
            <p:nvPr/>
          </p:nvCxnSpPr>
          <p:spPr>
            <a:xfrm flipH="1">
              <a:off x="7696700" y="1810650"/>
              <a:ext cx="119100" cy="17100"/>
            </a:xfrm>
            <a:prstGeom prst="straightConnector1">
              <a:avLst/>
            </a:prstGeom>
            <a:noFill/>
            <a:ln cap="flat" cmpd="sng" w="9525">
              <a:solidFill>
                <a:srgbClr val="000000"/>
              </a:solidFill>
              <a:prstDash val="solid"/>
              <a:round/>
              <a:headEnd len="med" w="med" type="none"/>
              <a:tailEnd len="med" w="med" type="none"/>
            </a:ln>
          </p:spPr>
        </p:cxnSp>
        <p:cxnSp>
          <p:nvCxnSpPr>
            <p:cNvPr id="177" name="Google Shape;177;p22"/>
            <p:cNvCxnSpPr>
              <a:stCxn id="172" idx="3"/>
              <a:endCxn id="173" idx="7"/>
            </p:cNvCxnSpPr>
            <p:nvPr/>
          </p:nvCxnSpPr>
          <p:spPr>
            <a:xfrm flipH="1">
              <a:off x="7774656" y="1907594"/>
              <a:ext cx="81300" cy="171000"/>
            </a:xfrm>
            <a:prstGeom prst="straightConnector1">
              <a:avLst/>
            </a:prstGeom>
            <a:noFill/>
            <a:ln cap="flat" cmpd="sng" w="9525">
              <a:solidFill>
                <a:srgbClr val="000000"/>
              </a:solidFill>
              <a:prstDash val="solid"/>
              <a:round/>
              <a:headEnd len="med" w="med" type="none"/>
              <a:tailEnd len="med" w="med" type="none"/>
            </a:ln>
          </p:spPr>
        </p:cxnSp>
        <p:cxnSp>
          <p:nvCxnSpPr>
            <p:cNvPr id="178" name="Google Shape;178;p22"/>
            <p:cNvCxnSpPr>
              <a:stCxn id="172" idx="4"/>
              <a:endCxn id="169" idx="0"/>
            </p:cNvCxnSpPr>
            <p:nvPr/>
          </p:nvCxnSpPr>
          <p:spPr>
            <a:xfrm>
              <a:off x="7952900" y="1947750"/>
              <a:ext cx="60000" cy="129600"/>
            </a:xfrm>
            <a:prstGeom prst="straightConnector1">
              <a:avLst/>
            </a:prstGeom>
            <a:noFill/>
            <a:ln cap="flat" cmpd="sng" w="9525">
              <a:solidFill>
                <a:srgbClr val="000000"/>
              </a:solidFill>
              <a:prstDash val="solid"/>
              <a:round/>
              <a:headEnd len="med" w="med" type="none"/>
              <a:tailEnd len="med" w="med" type="none"/>
            </a:ln>
          </p:spPr>
        </p:cxnSp>
        <p:cxnSp>
          <p:nvCxnSpPr>
            <p:cNvPr id="179" name="Google Shape;179;p22"/>
            <p:cNvCxnSpPr>
              <a:stCxn id="172" idx="5"/>
              <a:endCxn id="170" idx="1"/>
            </p:cNvCxnSpPr>
            <p:nvPr/>
          </p:nvCxnSpPr>
          <p:spPr>
            <a:xfrm>
              <a:off x="8049844" y="1907594"/>
              <a:ext cx="126600" cy="69000"/>
            </a:xfrm>
            <a:prstGeom prst="straightConnector1">
              <a:avLst/>
            </a:prstGeom>
            <a:noFill/>
            <a:ln cap="flat" cmpd="sng" w="9525">
              <a:solidFill>
                <a:srgbClr val="000000"/>
              </a:solidFill>
              <a:prstDash val="solid"/>
              <a:round/>
              <a:headEnd len="med" w="med" type="none"/>
              <a:tailEnd len="med" w="med" type="none"/>
            </a:ln>
          </p:spPr>
        </p:cxnSp>
        <p:cxnSp>
          <p:nvCxnSpPr>
            <p:cNvPr id="180" name="Google Shape;180;p22"/>
            <p:cNvCxnSpPr>
              <a:stCxn id="172" idx="6"/>
              <a:endCxn id="168" idx="2"/>
            </p:cNvCxnSpPr>
            <p:nvPr/>
          </p:nvCxnSpPr>
          <p:spPr>
            <a:xfrm flipH="1" rot="10800000">
              <a:off x="8090000" y="1798350"/>
              <a:ext cx="139800" cy="12300"/>
            </a:xfrm>
            <a:prstGeom prst="straightConnector1">
              <a:avLst/>
            </a:prstGeom>
            <a:noFill/>
            <a:ln cap="flat" cmpd="sng" w="9525">
              <a:solidFill>
                <a:srgbClr val="000000"/>
              </a:solidFill>
              <a:prstDash val="solid"/>
              <a:round/>
              <a:headEnd len="med" w="med" type="none"/>
              <a:tailEnd len="med" w="med" type="none"/>
            </a:ln>
          </p:spPr>
        </p:cxnSp>
        <p:cxnSp>
          <p:nvCxnSpPr>
            <p:cNvPr id="181" name="Google Shape;181;p22"/>
            <p:cNvCxnSpPr>
              <a:stCxn id="172" idx="7"/>
              <a:endCxn id="171" idx="3"/>
            </p:cNvCxnSpPr>
            <p:nvPr/>
          </p:nvCxnSpPr>
          <p:spPr>
            <a:xfrm flipH="1" rot="10800000">
              <a:off x="8049844" y="1624006"/>
              <a:ext cx="127800" cy="89700"/>
            </a:xfrm>
            <a:prstGeom prst="straightConnector1">
              <a:avLst/>
            </a:prstGeom>
            <a:noFill/>
            <a:ln cap="flat" cmpd="sng" w="9525">
              <a:solidFill>
                <a:srgbClr val="000000"/>
              </a:solidFill>
              <a:prstDash val="solid"/>
              <a:round/>
              <a:headEnd len="med" w="med" type="none"/>
              <a:tailEnd len="med" w="med" type="none"/>
            </a:ln>
          </p:spPr>
        </p:cxnSp>
        <p:cxnSp>
          <p:nvCxnSpPr>
            <p:cNvPr id="182" name="Google Shape;182;p22"/>
            <p:cNvCxnSpPr>
              <a:stCxn id="172" idx="0"/>
              <a:endCxn id="166" idx="4"/>
            </p:cNvCxnSpPr>
            <p:nvPr/>
          </p:nvCxnSpPr>
          <p:spPr>
            <a:xfrm flipH="1" rot="10800000">
              <a:off x="7952900" y="1612650"/>
              <a:ext cx="10800" cy="60900"/>
            </a:xfrm>
            <a:prstGeom prst="straightConnector1">
              <a:avLst/>
            </a:prstGeom>
            <a:noFill/>
            <a:ln cap="flat" cmpd="sng" w="9525">
              <a:solidFill>
                <a:srgbClr val="000000"/>
              </a:solidFill>
              <a:prstDash val="solid"/>
              <a:round/>
              <a:headEnd len="med" w="med" type="none"/>
              <a:tailEnd len="med" w="med" type="none"/>
            </a:ln>
          </p:spPr>
        </p:cxnSp>
        <p:pic>
          <p:nvPicPr>
            <p:cNvPr id="183" name="Google Shape;183;p22"/>
            <p:cNvPicPr preferRelativeResize="0"/>
            <p:nvPr/>
          </p:nvPicPr>
          <p:blipFill rotWithShape="1">
            <a:blip r:embed="rId3">
              <a:alphaModFix/>
            </a:blip>
            <a:srcRect b="0" l="0" r="64369" t="4897"/>
            <a:stretch/>
          </p:blipFill>
          <p:spPr>
            <a:xfrm>
              <a:off x="7815738" y="1682039"/>
              <a:ext cx="274319" cy="274320"/>
            </a:xfrm>
            <a:prstGeom prst="rect">
              <a:avLst/>
            </a:prstGeom>
            <a:noFill/>
            <a:ln>
              <a:noFill/>
            </a:ln>
            <a:effectLst>
              <a:outerShdw blurRad="57150" rotWithShape="0" algn="bl" dir="5400000" dist="19050">
                <a:srgbClr val="000000">
                  <a:alpha val="50000"/>
                </a:srgbClr>
              </a:outerShdw>
            </a:effectLst>
          </p:spPr>
        </p:pic>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49"/>
          <p:cNvSpPr txBox="1"/>
          <p:nvPr/>
        </p:nvSpPr>
        <p:spPr>
          <a:xfrm>
            <a:off x="32250" y="231300"/>
            <a:ext cx="9079500" cy="627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800"/>
              <a:buFont typeface="Arial"/>
              <a:buNone/>
            </a:pPr>
            <a:r>
              <a:rPr b="1" lang="en-US" sz="3200">
                <a:solidFill>
                  <a:srgbClr val="124163"/>
                </a:solidFill>
                <a:latin typeface="Calibri"/>
                <a:ea typeface="Calibri"/>
                <a:cs typeface="Calibri"/>
                <a:sym typeface="Calibri"/>
              </a:rPr>
              <a:t>Feature Comparison - Today, Tomorrow, Two </a:t>
            </a:r>
            <a:r>
              <a:rPr b="1" lang="en-US" sz="3200">
                <a:solidFill>
                  <a:srgbClr val="124163"/>
                </a:solidFill>
                <a:latin typeface="Calibri"/>
                <a:ea typeface="Calibri"/>
                <a:cs typeface="Calibri"/>
                <a:sym typeface="Calibri"/>
              </a:rPr>
              <a:t>Years</a:t>
            </a:r>
            <a:endParaRPr b="1" sz="3200">
              <a:solidFill>
                <a:schemeClr val="accent6"/>
              </a:solidFill>
              <a:latin typeface="Calibri"/>
              <a:ea typeface="Calibri"/>
              <a:cs typeface="Calibri"/>
              <a:sym typeface="Calibri"/>
            </a:endParaRPr>
          </a:p>
        </p:txBody>
      </p:sp>
      <p:graphicFrame>
        <p:nvGraphicFramePr>
          <p:cNvPr id="709" name="Google Shape;709;p49"/>
          <p:cNvGraphicFramePr/>
          <p:nvPr/>
        </p:nvGraphicFramePr>
        <p:xfrm>
          <a:off x="168400" y="818025"/>
          <a:ext cx="3000000" cy="3000000"/>
        </p:xfrm>
        <a:graphic>
          <a:graphicData uri="http://schemas.openxmlformats.org/drawingml/2006/table">
            <a:tbl>
              <a:tblPr>
                <a:noFill/>
                <a:tableStyleId>{1C9163C8-AA9E-40DB-B49D-F64557416A92}</a:tableStyleId>
              </a:tblPr>
              <a:tblGrid>
                <a:gridCol w="1373450"/>
                <a:gridCol w="2461250"/>
                <a:gridCol w="2559950"/>
                <a:gridCol w="2355600"/>
              </a:tblGrid>
              <a:tr h="354900">
                <a:tc>
                  <a:txBody>
                    <a:bodyPr/>
                    <a:lstStyle/>
                    <a:p>
                      <a:pPr indent="0" lvl="0" marL="0" rtl="0" algn="l">
                        <a:spcBef>
                          <a:spcPts val="0"/>
                        </a:spcBef>
                        <a:spcAft>
                          <a:spcPts val="0"/>
                        </a:spcAft>
                        <a:buNone/>
                      </a:pPr>
                      <a:r>
                        <a:t/>
                      </a:r>
                      <a:endParaRPr>
                        <a:solidFill>
                          <a:srgbClr val="1C4587"/>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1C4587"/>
                          </a:solidFill>
                        </a:rPr>
                        <a:t>Legacy On-Prem</a:t>
                      </a:r>
                      <a:endParaRPr b="1">
                        <a:solidFill>
                          <a:srgbClr val="1C4587"/>
                        </a:solidFill>
                      </a:endParaRPr>
                    </a:p>
                  </a:txBody>
                  <a:tcPr marT="91425" marB="91425" marR="91425" marL="91425" anchor="ctr">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1C4587"/>
                          </a:solidFill>
                        </a:rPr>
                        <a:t>Initial OISS</a:t>
                      </a:r>
                      <a:endParaRPr b="1">
                        <a:solidFill>
                          <a:srgbClr val="1C4587"/>
                        </a:solidFill>
                      </a:endParaRPr>
                    </a:p>
                  </a:txBody>
                  <a:tcPr marT="91425" marB="91425" marR="91425" marL="91425" anchor="ctr">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1C4587"/>
                          </a:solidFill>
                        </a:rPr>
                        <a:t>Two-Years</a:t>
                      </a:r>
                      <a:endParaRPr b="1">
                        <a:solidFill>
                          <a:srgbClr val="1C4587"/>
                        </a:solidFill>
                      </a:endParaRPr>
                    </a:p>
                  </a:txBody>
                  <a:tcPr marT="91425" marB="91425" marR="91425" marL="91425" anchor="ctr">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r>
              <a:tr h="319750">
                <a:tc>
                  <a:txBody>
                    <a:bodyPr/>
                    <a:lstStyle/>
                    <a:p>
                      <a:pPr indent="0" lvl="0" marL="0" rtl="0" algn="ctr">
                        <a:spcBef>
                          <a:spcPts val="0"/>
                        </a:spcBef>
                        <a:spcAft>
                          <a:spcPts val="0"/>
                        </a:spcAft>
                        <a:buNone/>
                      </a:pPr>
                      <a:r>
                        <a:rPr b="1" lang="en-US" sz="1000">
                          <a:solidFill>
                            <a:schemeClr val="dk1"/>
                          </a:solidFill>
                        </a:rPr>
                        <a:t>Metadata</a:t>
                      </a:r>
                      <a:endParaRPr b="1"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Automatic collection and ad hoc granule</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Automatic collection and granule</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Automatic collection and granule</a:t>
                      </a:r>
                      <a:r>
                        <a:rPr lang="en-US" sz="1000">
                          <a:solidFill>
                            <a:schemeClr val="dk1"/>
                          </a:solidFill>
                        </a:rPr>
                        <a:t>, user context, and API parameters</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r>
              <a:tr h="354900">
                <a:tc>
                  <a:txBody>
                    <a:bodyPr/>
                    <a:lstStyle/>
                    <a:p>
                      <a:pPr indent="0" lvl="0" marL="0" rtl="0" algn="ctr">
                        <a:spcBef>
                          <a:spcPts val="0"/>
                        </a:spcBef>
                        <a:spcAft>
                          <a:spcPts val="0"/>
                        </a:spcAft>
                        <a:buNone/>
                      </a:pPr>
                      <a:r>
                        <a:rPr b="1" lang="en-US" sz="1000">
                          <a:solidFill>
                            <a:schemeClr val="dk1"/>
                          </a:solidFill>
                        </a:rPr>
                        <a:t>Catalogs</a:t>
                      </a:r>
                      <a:endParaRPr b="1"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Disconnected, variable content</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Enterprise dual catalogs (CMR + OSIM)</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Dual Catalogs plus ??</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r>
              <a:tr h="354900">
                <a:tc>
                  <a:txBody>
                    <a:bodyPr/>
                    <a:lstStyle/>
                    <a:p>
                      <a:pPr indent="0" lvl="0" marL="0" rtl="0" algn="ctr">
                        <a:spcBef>
                          <a:spcPts val="0"/>
                        </a:spcBef>
                        <a:spcAft>
                          <a:spcPts val="0"/>
                        </a:spcAft>
                        <a:buNone/>
                      </a:pPr>
                      <a:r>
                        <a:rPr b="1" lang="en-US" sz="1000">
                          <a:solidFill>
                            <a:schemeClr val="dk1"/>
                          </a:solidFill>
                        </a:rPr>
                        <a:t>Data Licensing</a:t>
                      </a:r>
                      <a:endParaRPr b="1"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Minimal and varied</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Broader, more consistent application</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Systematic, for all data</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r>
              <a:tr h="354900">
                <a:tc>
                  <a:txBody>
                    <a:bodyPr/>
                    <a:lstStyle/>
                    <a:p>
                      <a:pPr indent="0" lvl="0" marL="0" rtl="0" algn="ctr">
                        <a:spcBef>
                          <a:spcPts val="0"/>
                        </a:spcBef>
                        <a:spcAft>
                          <a:spcPts val="0"/>
                        </a:spcAft>
                        <a:buNone/>
                      </a:pPr>
                      <a:r>
                        <a:rPr b="1" lang="en-US" sz="1000">
                          <a:solidFill>
                            <a:schemeClr val="dk1"/>
                          </a:solidFill>
                        </a:rPr>
                        <a:t>DOIs</a:t>
                      </a:r>
                      <a:endParaRPr b="1"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Some data, manual</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All data, automatic</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All data, automatic</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r>
              <a:tr h="354900">
                <a:tc>
                  <a:txBody>
                    <a:bodyPr/>
                    <a:lstStyle/>
                    <a:p>
                      <a:pPr indent="0" lvl="0" marL="0" rtl="0" algn="ctr">
                        <a:spcBef>
                          <a:spcPts val="0"/>
                        </a:spcBef>
                        <a:spcAft>
                          <a:spcPts val="0"/>
                        </a:spcAft>
                        <a:buNone/>
                      </a:pPr>
                      <a:r>
                        <a:rPr b="1" lang="en-US" sz="1000">
                          <a:solidFill>
                            <a:schemeClr val="dk1"/>
                          </a:solidFill>
                        </a:rPr>
                        <a:t>PIDs</a:t>
                      </a:r>
                      <a:endParaRPr b="1"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Used in few metadata records</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Initial enterprise implementation of linked open data and publications</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Full enterprise implementation with ORCID, ROR, DOIs, etc.</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r>
              <a:tr h="354900">
                <a:tc>
                  <a:txBody>
                    <a:bodyPr/>
                    <a:lstStyle/>
                    <a:p>
                      <a:pPr indent="0" lvl="0" marL="0" rtl="0" algn="ctr">
                        <a:spcBef>
                          <a:spcPts val="0"/>
                        </a:spcBef>
                        <a:spcAft>
                          <a:spcPts val="0"/>
                        </a:spcAft>
                        <a:buNone/>
                      </a:pPr>
                      <a:r>
                        <a:rPr b="1" lang="en-US" sz="1000">
                          <a:solidFill>
                            <a:schemeClr val="dk1"/>
                          </a:solidFill>
                        </a:rPr>
                        <a:t>Web Generation</a:t>
                      </a:r>
                      <a:endParaRPr b="1"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Web 1.0/2.0</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Web 3.0 (initial)</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Web 3.0 (full)</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r>
              <a:tr h="354900">
                <a:tc>
                  <a:txBody>
                    <a:bodyPr/>
                    <a:lstStyle/>
                    <a:p>
                      <a:pPr indent="0" lvl="0" marL="0" rtl="0" algn="ctr">
                        <a:spcBef>
                          <a:spcPts val="0"/>
                        </a:spcBef>
                        <a:spcAft>
                          <a:spcPts val="0"/>
                        </a:spcAft>
                        <a:buNone/>
                      </a:pPr>
                      <a:r>
                        <a:rPr b="1" lang="en-US" sz="1000">
                          <a:solidFill>
                            <a:schemeClr val="dk1"/>
                          </a:solidFill>
                        </a:rPr>
                        <a:t>Cost Management</a:t>
                      </a:r>
                      <a:endParaRPr b="1"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Varied, managed via hardware procurements</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Initial transparency via new NCCF cost tools</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Full transparency via robust NCCF cost tools</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r>
              <a:tr h="354900">
                <a:tc>
                  <a:txBody>
                    <a:bodyPr/>
                    <a:lstStyle/>
                    <a:p>
                      <a:pPr indent="0" lvl="0" marL="0" rtl="0" algn="ctr">
                        <a:spcBef>
                          <a:spcPts val="0"/>
                        </a:spcBef>
                        <a:spcAft>
                          <a:spcPts val="0"/>
                        </a:spcAft>
                        <a:buNone/>
                      </a:pPr>
                      <a:r>
                        <a:rPr b="1" lang="en-US" sz="1000">
                          <a:solidFill>
                            <a:schemeClr val="dk1"/>
                          </a:solidFill>
                        </a:rPr>
                        <a:t>Knowledge Graph</a:t>
                      </a:r>
                      <a:endParaRPr b="1"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None</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Core to OISS</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Linked to other Knowledge Graphs</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r>
              <a:tr h="354900">
                <a:tc>
                  <a:txBody>
                    <a:bodyPr/>
                    <a:lstStyle/>
                    <a:p>
                      <a:pPr indent="0" lvl="0" marL="0" rtl="0" algn="ctr">
                        <a:spcBef>
                          <a:spcPts val="0"/>
                        </a:spcBef>
                        <a:spcAft>
                          <a:spcPts val="0"/>
                        </a:spcAft>
                        <a:buNone/>
                      </a:pPr>
                      <a:r>
                        <a:rPr b="1" lang="en-US" sz="1000">
                          <a:solidFill>
                            <a:schemeClr val="dk1"/>
                          </a:solidFill>
                        </a:rPr>
                        <a:t>Provenance</a:t>
                      </a:r>
                      <a:endParaRPr b="1"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Limited</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Available, not widely leveraged</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c>
                  <a:txBody>
                    <a:bodyPr/>
                    <a:lstStyle/>
                    <a:p>
                      <a:pPr indent="0" lvl="0" marL="0" rtl="0" algn="l">
                        <a:spcBef>
                          <a:spcPts val="0"/>
                        </a:spcBef>
                        <a:spcAft>
                          <a:spcPts val="0"/>
                        </a:spcAft>
                        <a:buNone/>
                      </a:pPr>
                      <a:r>
                        <a:rPr lang="en-US" sz="1000">
                          <a:solidFill>
                            <a:schemeClr val="dk1"/>
                          </a:solidFill>
                        </a:rPr>
                        <a:t>More fully leveraged</a:t>
                      </a:r>
                      <a:endParaRPr sz="1000">
                        <a:solidFill>
                          <a:schemeClr val="dk1"/>
                        </a:solidFill>
                      </a:endParaRPr>
                    </a:p>
                  </a:txBody>
                  <a:tcPr marT="91425" marB="91425" marR="91425" marL="91425">
                    <a:lnL cap="flat" cmpd="sng" w="9525">
                      <a:solidFill>
                        <a:srgbClr val="1C4587"/>
                      </a:solidFill>
                      <a:prstDash val="solid"/>
                      <a:round/>
                      <a:headEnd len="sm" w="sm" type="none"/>
                      <a:tailEnd len="sm" w="sm" type="none"/>
                    </a:lnL>
                    <a:lnR cap="flat" cmpd="sng" w="9525">
                      <a:solidFill>
                        <a:srgbClr val="1C4587"/>
                      </a:solidFill>
                      <a:prstDash val="solid"/>
                      <a:round/>
                      <a:headEnd len="sm" w="sm" type="none"/>
                      <a:tailEnd len="sm" w="sm" type="none"/>
                    </a:lnR>
                    <a:lnT cap="flat" cmpd="sng" w="9525">
                      <a:solidFill>
                        <a:srgbClr val="1C4587"/>
                      </a:solidFill>
                      <a:prstDash val="solid"/>
                      <a:round/>
                      <a:headEnd len="sm" w="sm" type="none"/>
                      <a:tailEnd len="sm" w="sm" type="none"/>
                    </a:lnT>
                    <a:lnB cap="flat" cmpd="sng" w="9525">
                      <a:solidFill>
                        <a:srgbClr val="1C4587"/>
                      </a:solidFill>
                      <a:prstDash val="solid"/>
                      <a:round/>
                      <a:headEnd len="sm" w="sm" type="none"/>
                      <a:tailEnd len="sm" w="sm" type="none"/>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50"/>
          <p:cNvSpPr txBox="1"/>
          <p:nvPr/>
        </p:nvSpPr>
        <p:spPr>
          <a:xfrm>
            <a:off x="270800" y="982725"/>
            <a:ext cx="4690500" cy="2467200"/>
          </a:xfrm>
          <a:prstGeom prst="rect">
            <a:avLst/>
          </a:prstGeom>
          <a:noFill/>
          <a:ln>
            <a:noFill/>
          </a:ln>
        </p:spPr>
        <p:txBody>
          <a:bodyPr anchorCtr="0" anchor="ctr" bIns="68575" lIns="68575" spcFirstLastPara="1" rIns="68575" wrap="square" tIns="68575">
            <a:noAutofit/>
          </a:bodyPr>
          <a:lstStyle/>
          <a:p>
            <a:pPr indent="0" lvl="0" marL="0" rtl="0" algn="ctr">
              <a:lnSpc>
                <a:spcPct val="115000"/>
              </a:lnSpc>
              <a:spcBef>
                <a:spcPts val="0"/>
              </a:spcBef>
              <a:spcAft>
                <a:spcPts val="900"/>
              </a:spcAft>
              <a:buNone/>
            </a:pPr>
            <a:r>
              <a:rPr b="1" lang="en-US" sz="3000">
                <a:solidFill>
                  <a:srgbClr val="1C4587"/>
                </a:solidFill>
              </a:rPr>
              <a:t>Requirements Management for the OISS Ecosystem</a:t>
            </a:r>
            <a:endParaRPr b="1" sz="3000">
              <a:solidFill>
                <a:srgbClr val="1C4587"/>
              </a:solidFill>
            </a:endParaRPr>
          </a:p>
        </p:txBody>
      </p:sp>
      <p:grpSp>
        <p:nvGrpSpPr>
          <p:cNvPr id="716" name="Google Shape;716;p50"/>
          <p:cNvGrpSpPr/>
          <p:nvPr/>
        </p:nvGrpSpPr>
        <p:grpSpPr>
          <a:xfrm>
            <a:off x="5269757" y="1114428"/>
            <a:ext cx="3488131" cy="3091983"/>
            <a:chOff x="7542363" y="1436250"/>
            <a:chExt cx="868213" cy="817488"/>
          </a:xfrm>
        </p:grpSpPr>
        <p:sp>
          <p:nvSpPr>
            <p:cNvPr id="717" name="Google Shape;717;p50"/>
            <p:cNvSpPr/>
            <p:nvPr/>
          </p:nvSpPr>
          <p:spPr>
            <a:xfrm>
              <a:off x="7542363" y="1465225"/>
              <a:ext cx="180900" cy="176400"/>
            </a:xfrm>
            <a:prstGeom prst="ellipse">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8" name="Google Shape;718;p50"/>
            <p:cNvSpPr/>
            <p:nvPr/>
          </p:nvSpPr>
          <p:spPr>
            <a:xfrm>
              <a:off x="7873288" y="1436250"/>
              <a:ext cx="180900" cy="1764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9" name="Google Shape;719;p50"/>
            <p:cNvSpPr/>
            <p:nvPr/>
          </p:nvSpPr>
          <p:spPr>
            <a:xfrm>
              <a:off x="7542375" y="1801975"/>
              <a:ext cx="180900" cy="176400"/>
            </a:xfrm>
            <a:prstGeom prst="ellipse">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0" name="Google Shape;720;p50"/>
            <p:cNvSpPr/>
            <p:nvPr/>
          </p:nvSpPr>
          <p:spPr>
            <a:xfrm>
              <a:off x="8229675" y="1710025"/>
              <a:ext cx="180900" cy="176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1" name="Google Shape;721;p50"/>
            <p:cNvSpPr/>
            <p:nvPr/>
          </p:nvSpPr>
          <p:spPr>
            <a:xfrm>
              <a:off x="7922413" y="2077338"/>
              <a:ext cx="180900" cy="176400"/>
            </a:xfrm>
            <a:prstGeom prst="ellipse">
              <a:avLst/>
            </a:prstGeom>
            <a:solidFill>
              <a:srgbClr val="6AA84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2" name="Google Shape;722;p50"/>
            <p:cNvSpPr/>
            <p:nvPr/>
          </p:nvSpPr>
          <p:spPr>
            <a:xfrm>
              <a:off x="8150050" y="1950825"/>
              <a:ext cx="180900" cy="176400"/>
            </a:xfrm>
            <a:prstGeom prst="ellipse">
              <a:avLst/>
            </a:prstGeom>
            <a:solidFill>
              <a:srgbClr val="4A86E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3" name="Google Shape;723;p50"/>
            <p:cNvSpPr/>
            <p:nvPr/>
          </p:nvSpPr>
          <p:spPr>
            <a:xfrm>
              <a:off x="8164338" y="1553725"/>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4" name="Google Shape;724;p50"/>
            <p:cNvSpPr/>
            <p:nvPr/>
          </p:nvSpPr>
          <p:spPr>
            <a:xfrm>
              <a:off x="7815800" y="1673550"/>
              <a:ext cx="274200" cy="2742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5" name="Google Shape;725;p50"/>
            <p:cNvSpPr/>
            <p:nvPr/>
          </p:nvSpPr>
          <p:spPr>
            <a:xfrm>
              <a:off x="7696650" y="2066650"/>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26" name="Google Shape;726;p50"/>
            <p:cNvCxnSpPr>
              <a:stCxn id="718" idx="4"/>
              <a:endCxn id="718" idx="4"/>
            </p:cNvCxnSpPr>
            <p:nvPr/>
          </p:nvCxnSpPr>
          <p:spPr>
            <a:xfrm>
              <a:off x="7963738" y="1612650"/>
              <a:ext cx="0" cy="0"/>
            </a:xfrm>
            <a:prstGeom prst="straightConnector1">
              <a:avLst/>
            </a:prstGeom>
            <a:noFill/>
            <a:ln cap="flat" cmpd="sng" w="9525">
              <a:solidFill>
                <a:srgbClr val="000000"/>
              </a:solidFill>
              <a:prstDash val="solid"/>
              <a:round/>
              <a:headEnd len="med" w="med" type="none"/>
              <a:tailEnd len="med" w="med" type="none"/>
            </a:ln>
          </p:spPr>
        </p:cxnSp>
        <p:cxnSp>
          <p:nvCxnSpPr>
            <p:cNvPr id="727" name="Google Shape;727;p50"/>
            <p:cNvCxnSpPr>
              <a:stCxn id="724" idx="1"/>
              <a:endCxn id="717" idx="5"/>
            </p:cNvCxnSpPr>
            <p:nvPr/>
          </p:nvCxnSpPr>
          <p:spPr>
            <a:xfrm rot="10800000">
              <a:off x="7696656" y="1615906"/>
              <a:ext cx="159300" cy="97800"/>
            </a:xfrm>
            <a:prstGeom prst="straightConnector1">
              <a:avLst/>
            </a:prstGeom>
            <a:noFill/>
            <a:ln cap="flat" cmpd="sng" w="9525">
              <a:solidFill>
                <a:srgbClr val="000000"/>
              </a:solidFill>
              <a:prstDash val="solid"/>
              <a:round/>
              <a:headEnd len="med" w="med" type="none"/>
              <a:tailEnd len="med" w="med" type="none"/>
            </a:ln>
          </p:spPr>
        </p:cxnSp>
        <p:cxnSp>
          <p:nvCxnSpPr>
            <p:cNvPr id="728" name="Google Shape;728;p50"/>
            <p:cNvCxnSpPr>
              <a:stCxn id="724" idx="2"/>
              <a:endCxn id="719" idx="7"/>
            </p:cNvCxnSpPr>
            <p:nvPr/>
          </p:nvCxnSpPr>
          <p:spPr>
            <a:xfrm flipH="1">
              <a:off x="7696700" y="1810650"/>
              <a:ext cx="119100" cy="17100"/>
            </a:xfrm>
            <a:prstGeom prst="straightConnector1">
              <a:avLst/>
            </a:prstGeom>
            <a:noFill/>
            <a:ln cap="flat" cmpd="sng" w="9525">
              <a:solidFill>
                <a:srgbClr val="000000"/>
              </a:solidFill>
              <a:prstDash val="solid"/>
              <a:round/>
              <a:headEnd len="med" w="med" type="none"/>
              <a:tailEnd len="med" w="med" type="none"/>
            </a:ln>
          </p:spPr>
        </p:cxnSp>
        <p:cxnSp>
          <p:nvCxnSpPr>
            <p:cNvPr id="729" name="Google Shape;729;p50"/>
            <p:cNvCxnSpPr>
              <a:stCxn id="724" idx="3"/>
              <a:endCxn id="725" idx="7"/>
            </p:cNvCxnSpPr>
            <p:nvPr/>
          </p:nvCxnSpPr>
          <p:spPr>
            <a:xfrm flipH="1">
              <a:off x="7774656" y="1907594"/>
              <a:ext cx="81300" cy="171000"/>
            </a:xfrm>
            <a:prstGeom prst="straightConnector1">
              <a:avLst/>
            </a:prstGeom>
            <a:noFill/>
            <a:ln cap="flat" cmpd="sng" w="9525">
              <a:solidFill>
                <a:srgbClr val="000000"/>
              </a:solidFill>
              <a:prstDash val="solid"/>
              <a:round/>
              <a:headEnd len="med" w="med" type="none"/>
              <a:tailEnd len="med" w="med" type="none"/>
            </a:ln>
          </p:spPr>
        </p:cxnSp>
        <p:cxnSp>
          <p:nvCxnSpPr>
            <p:cNvPr id="730" name="Google Shape;730;p50"/>
            <p:cNvCxnSpPr>
              <a:stCxn id="724" idx="4"/>
              <a:endCxn id="721" idx="0"/>
            </p:cNvCxnSpPr>
            <p:nvPr/>
          </p:nvCxnSpPr>
          <p:spPr>
            <a:xfrm>
              <a:off x="7952900" y="1947750"/>
              <a:ext cx="60000" cy="129600"/>
            </a:xfrm>
            <a:prstGeom prst="straightConnector1">
              <a:avLst/>
            </a:prstGeom>
            <a:noFill/>
            <a:ln cap="flat" cmpd="sng" w="9525">
              <a:solidFill>
                <a:srgbClr val="000000"/>
              </a:solidFill>
              <a:prstDash val="solid"/>
              <a:round/>
              <a:headEnd len="med" w="med" type="none"/>
              <a:tailEnd len="med" w="med" type="none"/>
            </a:ln>
          </p:spPr>
        </p:cxnSp>
        <p:cxnSp>
          <p:nvCxnSpPr>
            <p:cNvPr id="731" name="Google Shape;731;p50"/>
            <p:cNvCxnSpPr>
              <a:stCxn id="724" idx="5"/>
              <a:endCxn id="722" idx="1"/>
            </p:cNvCxnSpPr>
            <p:nvPr/>
          </p:nvCxnSpPr>
          <p:spPr>
            <a:xfrm>
              <a:off x="8049844" y="1907594"/>
              <a:ext cx="126600" cy="69000"/>
            </a:xfrm>
            <a:prstGeom prst="straightConnector1">
              <a:avLst/>
            </a:prstGeom>
            <a:noFill/>
            <a:ln cap="flat" cmpd="sng" w="9525">
              <a:solidFill>
                <a:srgbClr val="000000"/>
              </a:solidFill>
              <a:prstDash val="solid"/>
              <a:round/>
              <a:headEnd len="med" w="med" type="none"/>
              <a:tailEnd len="med" w="med" type="none"/>
            </a:ln>
          </p:spPr>
        </p:cxnSp>
        <p:cxnSp>
          <p:nvCxnSpPr>
            <p:cNvPr id="732" name="Google Shape;732;p50"/>
            <p:cNvCxnSpPr>
              <a:stCxn id="724" idx="6"/>
              <a:endCxn id="720" idx="2"/>
            </p:cNvCxnSpPr>
            <p:nvPr/>
          </p:nvCxnSpPr>
          <p:spPr>
            <a:xfrm flipH="1" rot="10800000">
              <a:off x="8090000" y="1798350"/>
              <a:ext cx="139800" cy="12300"/>
            </a:xfrm>
            <a:prstGeom prst="straightConnector1">
              <a:avLst/>
            </a:prstGeom>
            <a:noFill/>
            <a:ln cap="flat" cmpd="sng" w="9525">
              <a:solidFill>
                <a:srgbClr val="000000"/>
              </a:solidFill>
              <a:prstDash val="solid"/>
              <a:round/>
              <a:headEnd len="med" w="med" type="none"/>
              <a:tailEnd len="med" w="med" type="none"/>
            </a:ln>
          </p:spPr>
        </p:cxnSp>
        <p:cxnSp>
          <p:nvCxnSpPr>
            <p:cNvPr id="733" name="Google Shape;733;p50"/>
            <p:cNvCxnSpPr>
              <a:stCxn id="724" idx="7"/>
              <a:endCxn id="723" idx="3"/>
            </p:cNvCxnSpPr>
            <p:nvPr/>
          </p:nvCxnSpPr>
          <p:spPr>
            <a:xfrm flipH="1" rot="10800000">
              <a:off x="8049844" y="1624006"/>
              <a:ext cx="127800" cy="89700"/>
            </a:xfrm>
            <a:prstGeom prst="straightConnector1">
              <a:avLst/>
            </a:prstGeom>
            <a:noFill/>
            <a:ln cap="flat" cmpd="sng" w="9525">
              <a:solidFill>
                <a:srgbClr val="000000"/>
              </a:solidFill>
              <a:prstDash val="solid"/>
              <a:round/>
              <a:headEnd len="med" w="med" type="none"/>
              <a:tailEnd len="med" w="med" type="none"/>
            </a:ln>
          </p:spPr>
        </p:cxnSp>
        <p:cxnSp>
          <p:nvCxnSpPr>
            <p:cNvPr id="734" name="Google Shape;734;p50"/>
            <p:cNvCxnSpPr>
              <a:stCxn id="724" idx="0"/>
              <a:endCxn id="718" idx="4"/>
            </p:cNvCxnSpPr>
            <p:nvPr/>
          </p:nvCxnSpPr>
          <p:spPr>
            <a:xfrm flipH="1" rot="10800000">
              <a:off x="7952900" y="1612650"/>
              <a:ext cx="10800" cy="60900"/>
            </a:xfrm>
            <a:prstGeom prst="straightConnector1">
              <a:avLst/>
            </a:prstGeom>
            <a:noFill/>
            <a:ln cap="flat" cmpd="sng" w="9525">
              <a:solidFill>
                <a:srgbClr val="000000"/>
              </a:solidFill>
              <a:prstDash val="solid"/>
              <a:round/>
              <a:headEnd len="med" w="med" type="none"/>
              <a:tailEnd len="med" w="med" type="none"/>
            </a:ln>
          </p:spPr>
        </p:cxnSp>
        <p:pic>
          <p:nvPicPr>
            <p:cNvPr id="735" name="Google Shape;735;p50"/>
            <p:cNvPicPr preferRelativeResize="0"/>
            <p:nvPr/>
          </p:nvPicPr>
          <p:blipFill rotWithShape="1">
            <a:blip r:embed="rId3">
              <a:alphaModFix/>
            </a:blip>
            <a:srcRect b="0" l="0" r="64369" t="4897"/>
            <a:stretch/>
          </p:blipFill>
          <p:spPr>
            <a:xfrm>
              <a:off x="7815738" y="1682039"/>
              <a:ext cx="274319" cy="274320"/>
            </a:xfrm>
            <a:prstGeom prst="rect">
              <a:avLst/>
            </a:prstGeom>
            <a:noFill/>
            <a:ln>
              <a:noFill/>
            </a:ln>
            <a:effectLst>
              <a:outerShdw blurRad="57150" rotWithShape="0" algn="bl" dir="5400000" dist="19050">
                <a:srgbClr val="000000">
                  <a:alpha val="50000"/>
                </a:srgbClr>
              </a:outerShdw>
            </a:effectLst>
          </p:spPr>
        </p:pic>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51"/>
          <p:cNvSpPr txBox="1"/>
          <p:nvPr/>
        </p:nvSpPr>
        <p:spPr>
          <a:xfrm>
            <a:off x="238950" y="932700"/>
            <a:ext cx="8666100" cy="3694200"/>
          </a:xfrm>
          <a:prstGeom prst="rect">
            <a:avLst/>
          </a:prstGeom>
          <a:noFill/>
          <a:ln>
            <a:noFill/>
          </a:ln>
        </p:spPr>
        <p:txBody>
          <a:bodyPr anchorCtr="0" anchor="t" bIns="91425" lIns="91425" spcFirstLastPara="1" rIns="91425" wrap="square" tIns="91425">
            <a:spAutoFit/>
          </a:bodyPr>
          <a:lstStyle/>
          <a:p>
            <a:pPr indent="-294386" lvl="0" marL="347472" rtl="0" algn="l">
              <a:spcBef>
                <a:spcPts val="0"/>
              </a:spcBef>
              <a:spcAft>
                <a:spcPts val="0"/>
              </a:spcAft>
              <a:buClr>
                <a:srgbClr val="1C4587"/>
              </a:buClr>
              <a:buSzPts val="1900"/>
              <a:buChar char="●"/>
            </a:pPr>
            <a:r>
              <a:rPr lang="en-US" sz="1900">
                <a:solidFill>
                  <a:srgbClr val="1C4587"/>
                </a:solidFill>
              </a:rPr>
              <a:t>Baseline requirements from NARA, OAIS-RM (ISO 14721), GSA COOP recommendations, law, and NOAA Procedural Directives/Data Handbook</a:t>
            </a:r>
            <a:endParaRPr sz="1900">
              <a:solidFill>
                <a:srgbClr val="1C4587"/>
              </a:solidFill>
            </a:endParaRPr>
          </a:p>
          <a:p>
            <a:pPr indent="-294386" lvl="0" marL="347472" rtl="0" algn="l">
              <a:spcBef>
                <a:spcPts val="0"/>
              </a:spcBef>
              <a:spcAft>
                <a:spcPts val="0"/>
              </a:spcAft>
              <a:buClr>
                <a:srgbClr val="1C4587"/>
              </a:buClr>
              <a:buSzPts val="1900"/>
              <a:buChar char="●"/>
            </a:pPr>
            <a:r>
              <a:rPr lang="en-US" sz="1900">
                <a:solidFill>
                  <a:srgbClr val="1C4587"/>
                </a:solidFill>
              </a:rPr>
              <a:t>R</a:t>
            </a:r>
            <a:r>
              <a:rPr lang="en-US" sz="1900">
                <a:solidFill>
                  <a:srgbClr val="1C4587"/>
                </a:solidFill>
              </a:rPr>
              <a:t>an pilot projects to explore the problem space and test out ideas</a:t>
            </a:r>
            <a:endParaRPr sz="1900">
              <a:solidFill>
                <a:srgbClr val="1C4587"/>
              </a:solidFill>
            </a:endParaRPr>
          </a:p>
          <a:p>
            <a:pPr indent="-294386" lvl="0" marL="347472" rtl="0" algn="l">
              <a:spcBef>
                <a:spcPts val="0"/>
              </a:spcBef>
              <a:spcAft>
                <a:spcPts val="0"/>
              </a:spcAft>
              <a:buClr>
                <a:srgbClr val="1C4587"/>
              </a:buClr>
              <a:buSzPts val="1900"/>
              <a:buChar char="●"/>
            </a:pPr>
            <a:r>
              <a:rPr lang="en-US" sz="1900">
                <a:solidFill>
                  <a:srgbClr val="1C4587"/>
                </a:solidFill>
              </a:rPr>
              <a:t>“First principles” led to a requirements traceability matrix that </a:t>
            </a:r>
            <a:r>
              <a:rPr lang="en-US" sz="1900">
                <a:solidFill>
                  <a:srgbClr val="1C4587"/>
                </a:solidFill>
              </a:rPr>
              <a:t>identified</a:t>
            </a:r>
            <a:r>
              <a:rPr lang="en-US" sz="1900">
                <a:solidFill>
                  <a:srgbClr val="1C4587"/>
                </a:solidFill>
              </a:rPr>
              <a:t> key features and an initial schedule (now called our “two-year forecast”)</a:t>
            </a:r>
            <a:endParaRPr sz="1900">
              <a:solidFill>
                <a:srgbClr val="1C4587"/>
              </a:solidFill>
            </a:endParaRPr>
          </a:p>
          <a:p>
            <a:pPr indent="-294386" lvl="0" marL="347472" rtl="0" algn="l">
              <a:spcBef>
                <a:spcPts val="0"/>
              </a:spcBef>
              <a:spcAft>
                <a:spcPts val="0"/>
              </a:spcAft>
              <a:buClr>
                <a:srgbClr val="1C4587"/>
              </a:buClr>
              <a:buSzPts val="1900"/>
              <a:buChar char="●"/>
            </a:pPr>
            <a:r>
              <a:rPr lang="en-US" sz="1900">
                <a:solidFill>
                  <a:srgbClr val="1C4587"/>
                </a:solidFill>
              </a:rPr>
              <a:t>Some items, not yet scheduled, remain on the Program Backlog</a:t>
            </a:r>
            <a:endParaRPr sz="1900">
              <a:solidFill>
                <a:srgbClr val="1C4587"/>
              </a:solidFill>
            </a:endParaRPr>
          </a:p>
          <a:p>
            <a:pPr indent="-294386" lvl="0" marL="347472" rtl="0" algn="l">
              <a:spcBef>
                <a:spcPts val="0"/>
              </a:spcBef>
              <a:spcAft>
                <a:spcPts val="0"/>
              </a:spcAft>
              <a:buClr>
                <a:srgbClr val="1C4587"/>
              </a:buClr>
              <a:buSzPts val="1900"/>
              <a:buChar char="●"/>
            </a:pPr>
            <a:r>
              <a:rPr lang="en-US" sz="1900">
                <a:solidFill>
                  <a:srgbClr val="1C4587"/>
                </a:solidFill>
              </a:rPr>
              <a:t>User stories have been gathered along the way - both new and existing - and used to add nuance and detail, and set success criteria</a:t>
            </a:r>
            <a:endParaRPr sz="1900">
              <a:solidFill>
                <a:srgbClr val="1C4587"/>
              </a:solidFill>
            </a:endParaRPr>
          </a:p>
          <a:p>
            <a:pPr indent="-294386" lvl="0" marL="347472" rtl="0" algn="l">
              <a:spcBef>
                <a:spcPts val="0"/>
              </a:spcBef>
              <a:spcAft>
                <a:spcPts val="0"/>
              </a:spcAft>
              <a:buClr>
                <a:srgbClr val="1C4587"/>
              </a:buClr>
              <a:buSzPts val="1900"/>
              <a:buChar char="●"/>
            </a:pPr>
            <a:r>
              <a:rPr lang="en-US" sz="1900">
                <a:solidFill>
                  <a:srgbClr val="1C4587"/>
                </a:solidFill>
              </a:rPr>
              <a:t>Each quarter, curate the backlog, develop the detailed plan for that quarter (aka the “program increment”), and update the two-year forecast</a:t>
            </a:r>
            <a:endParaRPr sz="1900">
              <a:solidFill>
                <a:srgbClr val="1C4587"/>
              </a:solidFill>
            </a:endParaRPr>
          </a:p>
          <a:p>
            <a:pPr indent="-294386" lvl="0" marL="347472" rtl="0" algn="l">
              <a:spcBef>
                <a:spcPts val="0"/>
              </a:spcBef>
              <a:spcAft>
                <a:spcPts val="0"/>
              </a:spcAft>
              <a:buClr>
                <a:srgbClr val="1C4587"/>
              </a:buClr>
              <a:buSzPts val="1900"/>
              <a:buChar char="●"/>
            </a:pPr>
            <a:r>
              <a:rPr lang="en-US" sz="1900">
                <a:solidFill>
                  <a:srgbClr val="1C4587"/>
                </a:solidFill>
              </a:rPr>
              <a:t>Managed by the Archive and Data Stewardship (ADS) Agile Release Train (ART), a team of teams in the Scaled Agile Framework (SAFe)</a:t>
            </a:r>
            <a:endParaRPr sz="1900">
              <a:solidFill>
                <a:srgbClr val="1C4587"/>
              </a:solidFill>
            </a:endParaRPr>
          </a:p>
        </p:txBody>
      </p:sp>
      <p:sp>
        <p:nvSpPr>
          <p:cNvPr id="742" name="Google Shape;742;p51"/>
          <p:cNvSpPr txBox="1"/>
          <p:nvPr/>
        </p:nvSpPr>
        <p:spPr>
          <a:xfrm>
            <a:off x="32250" y="231300"/>
            <a:ext cx="9079500" cy="627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800"/>
              <a:buFont typeface="Arial"/>
              <a:buNone/>
            </a:pPr>
            <a:r>
              <a:rPr b="1" lang="en-US" sz="3200">
                <a:solidFill>
                  <a:srgbClr val="124163"/>
                </a:solidFill>
                <a:latin typeface="Calibri"/>
                <a:ea typeface="Calibri"/>
                <a:cs typeface="Calibri"/>
                <a:sym typeface="Calibri"/>
              </a:rPr>
              <a:t>First, Some Context on OISS Requirements…</a:t>
            </a:r>
            <a:endParaRPr b="1" sz="3200">
              <a:solidFill>
                <a:schemeClr val="accent6"/>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52"/>
          <p:cNvSpPr txBox="1"/>
          <p:nvPr/>
        </p:nvSpPr>
        <p:spPr>
          <a:xfrm>
            <a:off x="32250" y="231300"/>
            <a:ext cx="9079500" cy="627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800"/>
              <a:buFont typeface="Arial"/>
              <a:buNone/>
            </a:pPr>
            <a:r>
              <a:rPr b="1" lang="en-US" sz="3200">
                <a:solidFill>
                  <a:srgbClr val="124163"/>
                </a:solidFill>
                <a:latin typeface="Calibri"/>
                <a:ea typeface="Calibri"/>
                <a:cs typeface="Calibri"/>
                <a:sym typeface="Calibri"/>
              </a:rPr>
              <a:t>OISS Requirements </a:t>
            </a:r>
            <a:r>
              <a:rPr b="1" lang="en-US" sz="3200">
                <a:solidFill>
                  <a:srgbClr val="124163"/>
                </a:solidFill>
                <a:latin typeface="Calibri"/>
                <a:ea typeface="Calibri"/>
                <a:cs typeface="Calibri"/>
                <a:sym typeface="Calibri"/>
              </a:rPr>
              <a:t>Management</a:t>
            </a:r>
            <a:endParaRPr b="1" sz="3200">
              <a:solidFill>
                <a:schemeClr val="accent6"/>
              </a:solidFill>
              <a:latin typeface="Calibri"/>
              <a:ea typeface="Calibri"/>
              <a:cs typeface="Calibri"/>
              <a:sym typeface="Calibri"/>
            </a:endParaRPr>
          </a:p>
        </p:txBody>
      </p:sp>
      <p:sp>
        <p:nvSpPr>
          <p:cNvPr id="749" name="Google Shape;749;p52"/>
          <p:cNvSpPr/>
          <p:nvPr/>
        </p:nvSpPr>
        <p:spPr>
          <a:xfrm>
            <a:off x="247875" y="1065950"/>
            <a:ext cx="2295000" cy="14796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200">
                <a:latin typeface="Calibri"/>
                <a:ea typeface="Calibri"/>
                <a:cs typeface="Calibri"/>
                <a:sym typeface="Calibri"/>
              </a:rPr>
              <a:t>First Principles</a:t>
            </a:r>
            <a:endParaRPr b="1" sz="2200">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rPr lang="en-US">
                <a:latin typeface="Calibri"/>
                <a:ea typeface="Calibri"/>
                <a:cs typeface="Calibri"/>
                <a:sym typeface="Calibri"/>
              </a:rPr>
              <a:t>NARA, GSA COOP, OAIS-RM, </a:t>
            </a:r>
            <a:r>
              <a:rPr lang="en-US">
                <a:latin typeface="Calibri"/>
                <a:ea typeface="Calibri"/>
                <a:cs typeface="Calibri"/>
                <a:sym typeface="Calibri"/>
              </a:rPr>
              <a:t>federal</a:t>
            </a:r>
            <a:r>
              <a:rPr lang="en-US">
                <a:latin typeface="Calibri"/>
                <a:ea typeface="Calibri"/>
                <a:cs typeface="Calibri"/>
                <a:sym typeface="Calibri"/>
              </a:rPr>
              <a:t> law, NOAA DGC, Pilot Projects</a:t>
            </a:r>
            <a:endParaRPr>
              <a:latin typeface="Calibri"/>
              <a:ea typeface="Calibri"/>
              <a:cs typeface="Calibri"/>
              <a:sym typeface="Calibri"/>
            </a:endParaRPr>
          </a:p>
        </p:txBody>
      </p:sp>
      <p:grpSp>
        <p:nvGrpSpPr>
          <p:cNvPr id="750" name="Google Shape;750;p52"/>
          <p:cNvGrpSpPr/>
          <p:nvPr/>
        </p:nvGrpSpPr>
        <p:grpSpPr>
          <a:xfrm>
            <a:off x="6263374" y="1576273"/>
            <a:ext cx="2659010" cy="1108144"/>
            <a:chOff x="5120374" y="3328873"/>
            <a:chExt cx="2659010" cy="1108144"/>
          </a:xfrm>
        </p:grpSpPr>
        <p:grpSp>
          <p:nvGrpSpPr>
            <p:cNvPr id="751" name="Google Shape;751;p52"/>
            <p:cNvGrpSpPr/>
            <p:nvPr/>
          </p:nvGrpSpPr>
          <p:grpSpPr>
            <a:xfrm>
              <a:off x="6893315" y="3328873"/>
              <a:ext cx="885417" cy="1108144"/>
              <a:chOff x="4572350" y="1431525"/>
              <a:chExt cx="2043900" cy="2927725"/>
            </a:xfrm>
          </p:grpSpPr>
          <p:sp>
            <p:nvSpPr>
              <p:cNvPr id="752" name="Google Shape;752;p52"/>
              <p:cNvSpPr/>
              <p:nvPr/>
            </p:nvSpPr>
            <p:spPr>
              <a:xfrm>
                <a:off x="4572350" y="1431550"/>
                <a:ext cx="2043900" cy="2927700"/>
              </a:xfrm>
              <a:prstGeom prst="rect">
                <a:avLst/>
              </a:prstGeom>
              <a:noFill/>
              <a:ln cap="flat" cmpd="sng" w="9525">
                <a:solidFill>
                  <a:srgbClr val="0D5C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52"/>
              <p:cNvSpPr/>
              <p:nvPr/>
            </p:nvSpPr>
            <p:spPr>
              <a:xfrm flipH="1" rot="10800000">
                <a:off x="4572350" y="1431525"/>
                <a:ext cx="2043900" cy="126900"/>
              </a:xfrm>
              <a:prstGeom prst="rect">
                <a:avLst/>
              </a:prstGeom>
              <a:solidFill>
                <a:srgbClr val="0D5C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52"/>
              <p:cNvSpPr txBox="1"/>
              <p:nvPr/>
            </p:nvSpPr>
            <p:spPr>
              <a:xfrm>
                <a:off x="4572350" y="1558425"/>
                <a:ext cx="804600" cy="79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solidFill>
                      <a:srgbClr val="0D5CDF"/>
                    </a:solidFill>
                    <a:latin typeface="Roboto"/>
                    <a:ea typeface="Roboto"/>
                    <a:cs typeface="Roboto"/>
                    <a:sym typeface="Roboto"/>
                  </a:rPr>
                  <a:t>09</a:t>
                </a:r>
                <a:endParaRPr b="1" sz="1000">
                  <a:solidFill>
                    <a:srgbClr val="0D5CDF"/>
                  </a:solidFill>
                  <a:latin typeface="Roboto"/>
                  <a:ea typeface="Roboto"/>
                  <a:cs typeface="Roboto"/>
                  <a:sym typeface="Roboto"/>
                </a:endParaRPr>
              </a:p>
            </p:txBody>
          </p:sp>
          <p:sp>
            <p:nvSpPr>
              <p:cNvPr id="755" name="Google Shape;755;p52"/>
              <p:cNvSpPr txBox="1"/>
              <p:nvPr/>
            </p:nvSpPr>
            <p:spPr>
              <a:xfrm>
                <a:off x="4637893" y="2506856"/>
                <a:ext cx="352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solidFill>
                      <a:srgbClr val="0D5CDF"/>
                    </a:solidFill>
                    <a:latin typeface="Roboto"/>
                    <a:ea typeface="Roboto"/>
                    <a:cs typeface="Roboto"/>
                    <a:sym typeface="Roboto"/>
                  </a:rPr>
                  <a:t>W1</a:t>
                </a:r>
                <a:endParaRPr sz="700">
                  <a:solidFill>
                    <a:srgbClr val="0D5CDF"/>
                  </a:solidFill>
                  <a:latin typeface="Roboto"/>
                  <a:ea typeface="Roboto"/>
                  <a:cs typeface="Roboto"/>
                  <a:sym typeface="Roboto"/>
                </a:endParaRPr>
              </a:p>
            </p:txBody>
          </p:sp>
          <p:sp>
            <p:nvSpPr>
              <p:cNvPr id="756" name="Google Shape;756;p52"/>
              <p:cNvSpPr txBox="1"/>
              <p:nvPr/>
            </p:nvSpPr>
            <p:spPr>
              <a:xfrm>
                <a:off x="5166000" y="2506856"/>
                <a:ext cx="352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solidFill>
                      <a:srgbClr val="0D5CDF"/>
                    </a:solidFill>
                    <a:latin typeface="Roboto"/>
                    <a:ea typeface="Roboto"/>
                    <a:cs typeface="Roboto"/>
                    <a:sym typeface="Roboto"/>
                  </a:rPr>
                  <a:t>W2</a:t>
                </a:r>
                <a:endParaRPr sz="700">
                  <a:solidFill>
                    <a:srgbClr val="0D5CDF"/>
                  </a:solidFill>
                  <a:latin typeface="Roboto"/>
                  <a:ea typeface="Roboto"/>
                  <a:cs typeface="Roboto"/>
                  <a:sym typeface="Roboto"/>
                </a:endParaRPr>
              </a:p>
            </p:txBody>
          </p:sp>
          <p:sp>
            <p:nvSpPr>
              <p:cNvPr id="757" name="Google Shape;757;p52"/>
              <p:cNvSpPr txBox="1"/>
              <p:nvPr/>
            </p:nvSpPr>
            <p:spPr>
              <a:xfrm>
                <a:off x="5661505" y="2506856"/>
                <a:ext cx="352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solidFill>
                      <a:srgbClr val="0D5CDF"/>
                    </a:solidFill>
                    <a:latin typeface="Roboto"/>
                    <a:ea typeface="Roboto"/>
                    <a:cs typeface="Roboto"/>
                    <a:sym typeface="Roboto"/>
                  </a:rPr>
                  <a:t>W3</a:t>
                </a:r>
                <a:endParaRPr sz="700">
                  <a:solidFill>
                    <a:srgbClr val="0D5CDF"/>
                  </a:solidFill>
                  <a:latin typeface="Roboto"/>
                  <a:ea typeface="Roboto"/>
                  <a:cs typeface="Roboto"/>
                  <a:sym typeface="Roboto"/>
                </a:endParaRPr>
              </a:p>
            </p:txBody>
          </p:sp>
          <p:sp>
            <p:nvSpPr>
              <p:cNvPr id="758" name="Google Shape;758;p52"/>
              <p:cNvSpPr txBox="1"/>
              <p:nvPr/>
            </p:nvSpPr>
            <p:spPr>
              <a:xfrm>
                <a:off x="6198504" y="2506856"/>
                <a:ext cx="352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solidFill>
                      <a:srgbClr val="0D5CDF"/>
                    </a:solidFill>
                    <a:latin typeface="Roboto"/>
                    <a:ea typeface="Roboto"/>
                    <a:cs typeface="Roboto"/>
                    <a:sym typeface="Roboto"/>
                  </a:rPr>
                  <a:t>W4</a:t>
                </a:r>
                <a:endParaRPr sz="700">
                  <a:solidFill>
                    <a:srgbClr val="0D5CDF"/>
                  </a:solidFill>
                  <a:latin typeface="Roboto"/>
                  <a:ea typeface="Roboto"/>
                  <a:cs typeface="Roboto"/>
                  <a:sym typeface="Roboto"/>
                </a:endParaRPr>
              </a:p>
            </p:txBody>
          </p:sp>
          <p:cxnSp>
            <p:nvCxnSpPr>
              <p:cNvPr id="759" name="Google Shape;759;p52"/>
              <p:cNvCxnSpPr/>
              <p:nvPr/>
            </p:nvCxnSpPr>
            <p:spPr>
              <a:xfrm rot="10800000">
                <a:off x="5085825" y="2506700"/>
                <a:ext cx="0" cy="1848600"/>
              </a:xfrm>
              <a:prstGeom prst="straightConnector1">
                <a:avLst/>
              </a:prstGeom>
              <a:noFill/>
              <a:ln cap="flat" cmpd="sng" w="9525">
                <a:solidFill>
                  <a:srgbClr val="0D5CDF"/>
                </a:solidFill>
                <a:prstDash val="dot"/>
                <a:round/>
                <a:headEnd len="sm" w="sm" type="none"/>
                <a:tailEnd len="sm" w="sm" type="none"/>
              </a:ln>
            </p:spPr>
          </p:cxnSp>
          <p:cxnSp>
            <p:nvCxnSpPr>
              <p:cNvPr id="760" name="Google Shape;760;p52"/>
              <p:cNvCxnSpPr/>
              <p:nvPr/>
            </p:nvCxnSpPr>
            <p:spPr>
              <a:xfrm rot="10800000">
                <a:off x="5596537" y="2506700"/>
                <a:ext cx="0" cy="1848600"/>
              </a:xfrm>
              <a:prstGeom prst="straightConnector1">
                <a:avLst/>
              </a:prstGeom>
              <a:noFill/>
              <a:ln cap="flat" cmpd="sng" w="9525">
                <a:solidFill>
                  <a:srgbClr val="0D5CDF"/>
                </a:solidFill>
                <a:prstDash val="dot"/>
                <a:round/>
                <a:headEnd len="sm" w="sm" type="none"/>
                <a:tailEnd len="sm" w="sm" type="none"/>
              </a:ln>
            </p:spPr>
          </p:cxnSp>
          <p:cxnSp>
            <p:nvCxnSpPr>
              <p:cNvPr id="761" name="Google Shape;761;p52"/>
              <p:cNvCxnSpPr/>
              <p:nvPr/>
            </p:nvCxnSpPr>
            <p:spPr>
              <a:xfrm rot="10800000">
                <a:off x="6107250" y="2506700"/>
                <a:ext cx="0" cy="1848600"/>
              </a:xfrm>
              <a:prstGeom prst="straightConnector1">
                <a:avLst/>
              </a:prstGeom>
              <a:noFill/>
              <a:ln cap="flat" cmpd="sng" w="9525">
                <a:solidFill>
                  <a:srgbClr val="0D5CDF"/>
                </a:solidFill>
                <a:prstDash val="dot"/>
                <a:round/>
                <a:headEnd len="sm" w="sm" type="none"/>
                <a:tailEnd len="sm" w="sm" type="none"/>
              </a:ln>
            </p:spPr>
          </p:cxnSp>
        </p:grpSp>
        <p:grpSp>
          <p:nvGrpSpPr>
            <p:cNvPr id="762" name="Google Shape;762;p52"/>
            <p:cNvGrpSpPr/>
            <p:nvPr/>
          </p:nvGrpSpPr>
          <p:grpSpPr>
            <a:xfrm>
              <a:off x="6007746" y="3328873"/>
              <a:ext cx="885417" cy="1108144"/>
              <a:chOff x="2528100" y="1431525"/>
              <a:chExt cx="2043900" cy="2927725"/>
            </a:xfrm>
          </p:grpSpPr>
          <p:sp>
            <p:nvSpPr>
              <p:cNvPr id="763" name="Google Shape;763;p52"/>
              <p:cNvSpPr/>
              <p:nvPr/>
            </p:nvSpPr>
            <p:spPr>
              <a:xfrm>
                <a:off x="2528100" y="1431550"/>
                <a:ext cx="2043900" cy="2927700"/>
              </a:xfrm>
              <a:prstGeom prst="rect">
                <a:avLst/>
              </a:prstGeom>
              <a:noFill/>
              <a:ln cap="flat" cmpd="sng" w="9525">
                <a:solidFill>
                  <a:srgbClr val="0C57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52"/>
              <p:cNvSpPr/>
              <p:nvPr/>
            </p:nvSpPr>
            <p:spPr>
              <a:xfrm flipH="1" rot="10800000">
                <a:off x="2528100" y="1431525"/>
                <a:ext cx="2043900" cy="126900"/>
              </a:xfrm>
              <a:prstGeom prst="rect">
                <a:avLst/>
              </a:prstGeom>
              <a:solidFill>
                <a:srgbClr val="0C57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52"/>
              <p:cNvSpPr txBox="1"/>
              <p:nvPr/>
            </p:nvSpPr>
            <p:spPr>
              <a:xfrm>
                <a:off x="2528100" y="1558425"/>
                <a:ext cx="804600" cy="79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solidFill>
                      <a:srgbClr val="0C57D3"/>
                    </a:solidFill>
                    <a:latin typeface="Roboto"/>
                    <a:ea typeface="Roboto"/>
                    <a:cs typeface="Roboto"/>
                    <a:sym typeface="Roboto"/>
                  </a:rPr>
                  <a:t>08</a:t>
                </a:r>
                <a:endParaRPr b="1" sz="1000">
                  <a:solidFill>
                    <a:srgbClr val="0C57D3"/>
                  </a:solidFill>
                  <a:latin typeface="Roboto"/>
                  <a:ea typeface="Roboto"/>
                  <a:cs typeface="Roboto"/>
                  <a:sym typeface="Roboto"/>
                </a:endParaRPr>
              </a:p>
            </p:txBody>
          </p:sp>
          <p:sp>
            <p:nvSpPr>
              <p:cNvPr id="766" name="Google Shape;766;p52"/>
              <p:cNvSpPr txBox="1"/>
              <p:nvPr/>
            </p:nvSpPr>
            <p:spPr>
              <a:xfrm>
                <a:off x="2593643" y="2506856"/>
                <a:ext cx="352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solidFill>
                      <a:srgbClr val="0C57D3"/>
                    </a:solidFill>
                    <a:latin typeface="Roboto"/>
                    <a:ea typeface="Roboto"/>
                    <a:cs typeface="Roboto"/>
                    <a:sym typeface="Roboto"/>
                  </a:rPr>
                  <a:t>W1</a:t>
                </a:r>
                <a:endParaRPr sz="700">
                  <a:solidFill>
                    <a:srgbClr val="0C57D3"/>
                  </a:solidFill>
                  <a:latin typeface="Roboto"/>
                  <a:ea typeface="Roboto"/>
                  <a:cs typeface="Roboto"/>
                  <a:sym typeface="Roboto"/>
                </a:endParaRPr>
              </a:p>
            </p:txBody>
          </p:sp>
          <p:sp>
            <p:nvSpPr>
              <p:cNvPr id="767" name="Google Shape;767;p52"/>
              <p:cNvSpPr txBox="1"/>
              <p:nvPr/>
            </p:nvSpPr>
            <p:spPr>
              <a:xfrm>
                <a:off x="3121750" y="2506856"/>
                <a:ext cx="352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solidFill>
                      <a:srgbClr val="0C57D3"/>
                    </a:solidFill>
                    <a:latin typeface="Roboto"/>
                    <a:ea typeface="Roboto"/>
                    <a:cs typeface="Roboto"/>
                    <a:sym typeface="Roboto"/>
                  </a:rPr>
                  <a:t>W2</a:t>
                </a:r>
                <a:endParaRPr sz="700">
                  <a:solidFill>
                    <a:srgbClr val="0C57D3"/>
                  </a:solidFill>
                  <a:latin typeface="Roboto"/>
                  <a:ea typeface="Roboto"/>
                  <a:cs typeface="Roboto"/>
                  <a:sym typeface="Roboto"/>
                </a:endParaRPr>
              </a:p>
            </p:txBody>
          </p:sp>
          <p:sp>
            <p:nvSpPr>
              <p:cNvPr id="768" name="Google Shape;768;p52"/>
              <p:cNvSpPr txBox="1"/>
              <p:nvPr/>
            </p:nvSpPr>
            <p:spPr>
              <a:xfrm>
                <a:off x="3617255" y="2506856"/>
                <a:ext cx="352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solidFill>
                      <a:srgbClr val="0C57D3"/>
                    </a:solidFill>
                    <a:latin typeface="Roboto"/>
                    <a:ea typeface="Roboto"/>
                    <a:cs typeface="Roboto"/>
                    <a:sym typeface="Roboto"/>
                  </a:rPr>
                  <a:t>W3</a:t>
                </a:r>
                <a:endParaRPr sz="700">
                  <a:solidFill>
                    <a:srgbClr val="0C57D3"/>
                  </a:solidFill>
                  <a:latin typeface="Roboto"/>
                  <a:ea typeface="Roboto"/>
                  <a:cs typeface="Roboto"/>
                  <a:sym typeface="Roboto"/>
                </a:endParaRPr>
              </a:p>
            </p:txBody>
          </p:sp>
          <p:sp>
            <p:nvSpPr>
              <p:cNvPr id="769" name="Google Shape;769;p52"/>
              <p:cNvSpPr txBox="1"/>
              <p:nvPr/>
            </p:nvSpPr>
            <p:spPr>
              <a:xfrm>
                <a:off x="4154254" y="2506856"/>
                <a:ext cx="352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solidFill>
                      <a:srgbClr val="0C57D3"/>
                    </a:solidFill>
                    <a:latin typeface="Roboto"/>
                    <a:ea typeface="Roboto"/>
                    <a:cs typeface="Roboto"/>
                    <a:sym typeface="Roboto"/>
                  </a:rPr>
                  <a:t>W4</a:t>
                </a:r>
                <a:endParaRPr sz="700">
                  <a:solidFill>
                    <a:srgbClr val="0C57D3"/>
                  </a:solidFill>
                  <a:latin typeface="Roboto"/>
                  <a:ea typeface="Roboto"/>
                  <a:cs typeface="Roboto"/>
                  <a:sym typeface="Roboto"/>
                </a:endParaRPr>
              </a:p>
            </p:txBody>
          </p:sp>
          <p:cxnSp>
            <p:nvCxnSpPr>
              <p:cNvPr id="770" name="Google Shape;770;p52"/>
              <p:cNvCxnSpPr/>
              <p:nvPr/>
            </p:nvCxnSpPr>
            <p:spPr>
              <a:xfrm rot="10800000">
                <a:off x="3041575" y="2507000"/>
                <a:ext cx="0" cy="1848300"/>
              </a:xfrm>
              <a:prstGeom prst="straightConnector1">
                <a:avLst/>
              </a:prstGeom>
              <a:noFill/>
              <a:ln cap="flat" cmpd="sng" w="9525">
                <a:solidFill>
                  <a:srgbClr val="0C57D3"/>
                </a:solidFill>
                <a:prstDash val="dot"/>
                <a:round/>
                <a:headEnd len="sm" w="sm" type="none"/>
                <a:tailEnd len="sm" w="sm" type="none"/>
              </a:ln>
            </p:spPr>
          </p:cxnSp>
          <p:cxnSp>
            <p:nvCxnSpPr>
              <p:cNvPr id="771" name="Google Shape;771;p52"/>
              <p:cNvCxnSpPr/>
              <p:nvPr/>
            </p:nvCxnSpPr>
            <p:spPr>
              <a:xfrm rot="10800000">
                <a:off x="3552287" y="2507000"/>
                <a:ext cx="0" cy="1848300"/>
              </a:xfrm>
              <a:prstGeom prst="straightConnector1">
                <a:avLst/>
              </a:prstGeom>
              <a:noFill/>
              <a:ln cap="flat" cmpd="sng" w="9525">
                <a:solidFill>
                  <a:srgbClr val="0C57D3"/>
                </a:solidFill>
                <a:prstDash val="dot"/>
                <a:round/>
                <a:headEnd len="sm" w="sm" type="none"/>
                <a:tailEnd len="sm" w="sm" type="none"/>
              </a:ln>
            </p:spPr>
          </p:cxnSp>
          <p:cxnSp>
            <p:nvCxnSpPr>
              <p:cNvPr id="772" name="Google Shape;772;p52"/>
              <p:cNvCxnSpPr/>
              <p:nvPr/>
            </p:nvCxnSpPr>
            <p:spPr>
              <a:xfrm rot="10800000">
                <a:off x="4063000" y="2507000"/>
                <a:ext cx="0" cy="1848300"/>
              </a:xfrm>
              <a:prstGeom prst="straightConnector1">
                <a:avLst/>
              </a:prstGeom>
              <a:noFill/>
              <a:ln cap="flat" cmpd="sng" w="9525">
                <a:solidFill>
                  <a:srgbClr val="0C57D3"/>
                </a:solidFill>
                <a:prstDash val="dot"/>
                <a:round/>
                <a:headEnd len="sm" w="sm" type="none"/>
                <a:tailEnd len="sm" w="sm" type="none"/>
              </a:ln>
            </p:spPr>
          </p:cxnSp>
        </p:grpSp>
        <p:grpSp>
          <p:nvGrpSpPr>
            <p:cNvPr id="773" name="Google Shape;773;p52"/>
            <p:cNvGrpSpPr/>
            <p:nvPr/>
          </p:nvGrpSpPr>
          <p:grpSpPr>
            <a:xfrm>
              <a:off x="5122438" y="3328873"/>
              <a:ext cx="885417" cy="1108144"/>
              <a:chOff x="3975900" y="1431525"/>
              <a:chExt cx="2043900" cy="2927725"/>
            </a:xfrm>
          </p:grpSpPr>
          <p:sp>
            <p:nvSpPr>
              <p:cNvPr id="774" name="Google Shape;774;p52"/>
              <p:cNvSpPr/>
              <p:nvPr/>
            </p:nvSpPr>
            <p:spPr>
              <a:xfrm>
                <a:off x="3975900" y="1431550"/>
                <a:ext cx="2043900" cy="2927700"/>
              </a:xfrm>
              <a:prstGeom prst="rect">
                <a:avLst/>
              </a:prstGeom>
              <a:noFill/>
              <a:ln cap="flat" cmpd="sng" w="9525">
                <a:solidFill>
                  <a:srgbClr val="0942A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52"/>
              <p:cNvSpPr/>
              <p:nvPr/>
            </p:nvSpPr>
            <p:spPr>
              <a:xfrm flipH="1" rot="10800000">
                <a:off x="3975900" y="1431525"/>
                <a:ext cx="2043900" cy="126900"/>
              </a:xfrm>
              <a:prstGeom prst="rect">
                <a:avLst/>
              </a:prstGeom>
              <a:solidFill>
                <a:srgbClr val="0942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2"/>
              <p:cNvSpPr txBox="1"/>
              <p:nvPr/>
            </p:nvSpPr>
            <p:spPr>
              <a:xfrm>
                <a:off x="3975900" y="1558425"/>
                <a:ext cx="804600" cy="79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solidFill>
                      <a:srgbClr val="0942A1"/>
                    </a:solidFill>
                    <a:latin typeface="Roboto"/>
                    <a:ea typeface="Roboto"/>
                    <a:cs typeface="Roboto"/>
                    <a:sym typeface="Roboto"/>
                  </a:rPr>
                  <a:t>07</a:t>
                </a:r>
                <a:endParaRPr b="1" sz="1000">
                  <a:solidFill>
                    <a:srgbClr val="0942A1"/>
                  </a:solidFill>
                  <a:latin typeface="Roboto"/>
                  <a:ea typeface="Roboto"/>
                  <a:cs typeface="Roboto"/>
                  <a:sym typeface="Roboto"/>
                </a:endParaRPr>
              </a:p>
            </p:txBody>
          </p:sp>
          <p:sp>
            <p:nvSpPr>
              <p:cNvPr id="777" name="Google Shape;777;p52"/>
              <p:cNvSpPr txBox="1"/>
              <p:nvPr/>
            </p:nvSpPr>
            <p:spPr>
              <a:xfrm>
                <a:off x="4098775" y="2506850"/>
                <a:ext cx="331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solidFill>
                      <a:srgbClr val="0942A1"/>
                    </a:solidFill>
                    <a:latin typeface="Roboto"/>
                    <a:ea typeface="Roboto"/>
                    <a:cs typeface="Roboto"/>
                    <a:sym typeface="Roboto"/>
                  </a:rPr>
                  <a:t>W1</a:t>
                </a:r>
                <a:endParaRPr sz="700">
                  <a:solidFill>
                    <a:srgbClr val="0942A1"/>
                  </a:solidFill>
                  <a:latin typeface="Roboto"/>
                  <a:ea typeface="Roboto"/>
                  <a:cs typeface="Roboto"/>
                  <a:sym typeface="Roboto"/>
                </a:endParaRPr>
              </a:p>
            </p:txBody>
          </p:sp>
          <p:sp>
            <p:nvSpPr>
              <p:cNvPr id="778" name="Google Shape;778;p52"/>
              <p:cNvSpPr txBox="1"/>
              <p:nvPr/>
            </p:nvSpPr>
            <p:spPr>
              <a:xfrm>
                <a:off x="4595225" y="2506850"/>
                <a:ext cx="331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solidFill>
                      <a:srgbClr val="0942A1"/>
                    </a:solidFill>
                    <a:latin typeface="Roboto"/>
                    <a:ea typeface="Roboto"/>
                    <a:cs typeface="Roboto"/>
                    <a:sym typeface="Roboto"/>
                  </a:rPr>
                  <a:t>W2</a:t>
                </a:r>
                <a:endParaRPr sz="700">
                  <a:solidFill>
                    <a:srgbClr val="0942A1"/>
                  </a:solidFill>
                  <a:latin typeface="Roboto"/>
                  <a:ea typeface="Roboto"/>
                  <a:cs typeface="Roboto"/>
                  <a:sym typeface="Roboto"/>
                </a:endParaRPr>
              </a:p>
            </p:txBody>
          </p:sp>
          <p:sp>
            <p:nvSpPr>
              <p:cNvPr id="779" name="Google Shape;779;p52"/>
              <p:cNvSpPr txBox="1"/>
              <p:nvPr/>
            </p:nvSpPr>
            <p:spPr>
              <a:xfrm>
                <a:off x="5061028" y="2506850"/>
                <a:ext cx="331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solidFill>
                      <a:srgbClr val="0942A1"/>
                    </a:solidFill>
                    <a:latin typeface="Roboto"/>
                    <a:ea typeface="Roboto"/>
                    <a:cs typeface="Roboto"/>
                    <a:sym typeface="Roboto"/>
                  </a:rPr>
                  <a:t>W3</a:t>
                </a:r>
                <a:endParaRPr sz="700">
                  <a:solidFill>
                    <a:srgbClr val="0942A1"/>
                  </a:solidFill>
                  <a:latin typeface="Roboto"/>
                  <a:ea typeface="Roboto"/>
                  <a:cs typeface="Roboto"/>
                  <a:sym typeface="Roboto"/>
                </a:endParaRPr>
              </a:p>
            </p:txBody>
          </p:sp>
          <p:sp>
            <p:nvSpPr>
              <p:cNvPr id="780" name="Google Shape;780;p52"/>
              <p:cNvSpPr txBox="1"/>
              <p:nvPr/>
            </p:nvSpPr>
            <p:spPr>
              <a:xfrm>
                <a:off x="5565837" y="2506850"/>
                <a:ext cx="331200" cy="17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solidFill>
                      <a:srgbClr val="0942A1"/>
                    </a:solidFill>
                    <a:latin typeface="Roboto"/>
                    <a:ea typeface="Roboto"/>
                    <a:cs typeface="Roboto"/>
                    <a:sym typeface="Roboto"/>
                  </a:rPr>
                  <a:t>W4</a:t>
                </a:r>
                <a:endParaRPr sz="700">
                  <a:solidFill>
                    <a:srgbClr val="0942A1"/>
                  </a:solidFill>
                  <a:latin typeface="Roboto"/>
                  <a:ea typeface="Roboto"/>
                  <a:cs typeface="Roboto"/>
                  <a:sym typeface="Roboto"/>
                </a:endParaRPr>
              </a:p>
            </p:txBody>
          </p:sp>
          <p:cxnSp>
            <p:nvCxnSpPr>
              <p:cNvPr id="781" name="Google Shape;781;p52"/>
              <p:cNvCxnSpPr/>
              <p:nvPr/>
            </p:nvCxnSpPr>
            <p:spPr>
              <a:xfrm rot="10800000">
                <a:off x="4489375" y="2507000"/>
                <a:ext cx="0" cy="1848300"/>
              </a:xfrm>
              <a:prstGeom prst="straightConnector1">
                <a:avLst/>
              </a:prstGeom>
              <a:noFill/>
              <a:ln cap="flat" cmpd="sng" w="9525">
                <a:solidFill>
                  <a:srgbClr val="0942A1"/>
                </a:solidFill>
                <a:prstDash val="dot"/>
                <a:round/>
                <a:headEnd len="sm" w="sm" type="none"/>
                <a:tailEnd len="sm" w="sm" type="none"/>
              </a:ln>
            </p:spPr>
          </p:cxnSp>
          <p:cxnSp>
            <p:nvCxnSpPr>
              <p:cNvPr id="782" name="Google Shape;782;p52"/>
              <p:cNvCxnSpPr/>
              <p:nvPr/>
            </p:nvCxnSpPr>
            <p:spPr>
              <a:xfrm rot="10800000">
                <a:off x="5000087" y="2507000"/>
                <a:ext cx="0" cy="1848300"/>
              </a:xfrm>
              <a:prstGeom prst="straightConnector1">
                <a:avLst/>
              </a:prstGeom>
              <a:noFill/>
              <a:ln cap="flat" cmpd="sng" w="9525">
                <a:solidFill>
                  <a:srgbClr val="0942A1"/>
                </a:solidFill>
                <a:prstDash val="dot"/>
                <a:round/>
                <a:headEnd len="sm" w="sm" type="none"/>
                <a:tailEnd len="sm" w="sm" type="none"/>
              </a:ln>
            </p:spPr>
          </p:cxnSp>
          <p:cxnSp>
            <p:nvCxnSpPr>
              <p:cNvPr id="783" name="Google Shape;783;p52"/>
              <p:cNvCxnSpPr/>
              <p:nvPr/>
            </p:nvCxnSpPr>
            <p:spPr>
              <a:xfrm rot="10800000">
                <a:off x="5510800" y="2507000"/>
                <a:ext cx="0" cy="1848300"/>
              </a:xfrm>
              <a:prstGeom prst="straightConnector1">
                <a:avLst/>
              </a:prstGeom>
              <a:noFill/>
              <a:ln cap="flat" cmpd="sng" w="9525">
                <a:solidFill>
                  <a:srgbClr val="0942A1"/>
                </a:solidFill>
                <a:prstDash val="dot"/>
                <a:round/>
                <a:headEnd len="sm" w="sm" type="none"/>
                <a:tailEnd len="sm" w="sm" type="none"/>
              </a:ln>
            </p:spPr>
          </p:cxnSp>
        </p:grpSp>
        <p:sp>
          <p:nvSpPr>
            <p:cNvPr id="784" name="Google Shape;784;p52"/>
            <p:cNvSpPr/>
            <p:nvPr/>
          </p:nvSpPr>
          <p:spPr>
            <a:xfrm>
              <a:off x="5120374" y="3825205"/>
              <a:ext cx="1327800" cy="78600"/>
            </a:xfrm>
            <a:prstGeom prst="rect">
              <a:avLst/>
            </a:prstGeom>
            <a:solidFill>
              <a:srgbClr val="0942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700">
                  <a:solidFill>
                    <a:srgbClr val="FFFFFF"/>
                  </a:solidFill>
                  <a:latin typeface="Roboto"/>
                  <a:ea typeface="Roboto"/>
                  <a:cs typeface="Roboto"/>
                  <a:sym typeface="Roboto"/>
                </a:rPr>
                <a:t>Lorem ipsum</a:t>
              </a:r>
              <a:endParaRPr sz="700">
                <a:solidFill>
                  <a:srgbClr val="FFFFFF"/>
                </a:solidFill>
                <a:latin typeface="Roboto"/>
                <a:ea typeface="Roboto"/>
                <a:cs typeface="Roboto"/>
                <a:sym typeface="Roboto"/>
              </a:endParaRPr>
            </a:p>
          </p:txBody>
        </p:sp>
        <p:sp>
          <p:nvSpPr>
            <p:cNvPr id="785" name="Google Shape;785;p52"/>
            <p:cNvSpPr/>
            <p:nvPr/>
          </p:nvSpPr>
          <p:spPr>
            <a:xfrm>
              <a:off x="5562631" y="3947536"/>
              <a:ext cx="1327800" cy="78600"/>
            </a:xfrm>
            <a:prstGeom prst="rect">
              <a:avLst/>
            </a:prstGeom>
            <a:solidFill>
              <a:srgbClr val="0942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700">
                  <a:solidFill>
                    <a:srgbClr val="FFFFFF"/>
                  </a:solidFill>
                  <a:latin typeface="Roboto"/>
                  <a:ea typeface="Roboto"/>
                  <a:cs typeface="Roboto"/>
                  <a:sym typeface="Roboto"/>
                </a:rPr>
                <a:t>Lorem ipsum</a:t>
              </a:r>
              <a:endParaRPr sz="700">
                <a:solidFill>
                  <a:srgbClr val="FFFFFF"/>
                </a:solidFill>
                <a:latin typeface="Roboto"/>
                <a:ea typeface="Roboto"/>
                <a:cs typeface="Roboto"/>
                <a:sym typeface="Roboto"/>
              </a:endParaRPr>
            </a:p>
          </p:txBody>
        </p:sp>
        <p:sp>
          <p:nvSpPr>
            <p:cNvPr id="786" name="Google Shape;786;p52"/>
            <p:cNvSpPr/>
            <p:nvPr/>
          </p:nvSpPr>
          <p:spPr>
            <a:xfrm>
              <a:off x="6451584" y="4069867"/>
              <a:ext cx="1327800" cy="78600"/>
            </a:xfrm>
            <a:prstGeom prst="rect">
              <a:avLst/>
            </a:prstGeom>
            <a:solidFill>
              <a:srgbClr val="0C57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700">
                  <a:solidFill>
                    <a:srgbClr val="FFFFFF"/>
                  </a:solidFill>
                  <a:latin typeface="Roboto"/>
                  <a:ea typeface="Roboto"/>
                  <a:cs typeface="Roboto"/>
                  <a:sym typeface="Roboto"/>
                </a:rPr>
                <a:t>Lorem ipsum</a:t>
              </a:r>
              <a:endParaRPr sz="700">
                <a:solidFill>
                  <a:srgbClr val="FFFFFF"/>
                </a:solidFill>
                <a:latin typeface="Roboto"/>
                <a:ea typeface="Roboto"/>
                <a:cs typeface="Roboto"/>
                <a:sym typeface="Roboto"/>
              </a:endParaRPr>
            </a:p>
          </p:txBody>
        </p:sp>
        <p:sp>
          <p:nvSpPr>
            <p:cNvPr id="787" name="Google Shape;787;p52"/>
            <p:cNvSpPr/>
            <p:nvPr/>
          </p:nvSpPr>
          <p:spPr>
            <a:xfrm>
              <a:off x="5652069" y="3850239"/>
              <a:ext cx="28800" cy="219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52"/>
            <p:cNvSpPr/>
            <p:nvPr/>
          </p:nvSpPr>
          <p:spPr>
            <a:xfrm>
              <a:off x="6102055" y="3850239"/>
              <a:ext cx="28800" cy="219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9" name="Google Shape;789;p52"/>
          <p:cNvSpPr txBox="1"/>
          <p:nvPr/>
        </p:nvSpPr>
        <p:spPr>
          <a:xfrm>
            <a:off x="6263375" y="763575"/>
            <a:ext cx="2658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100">
                <a:solidFill>
                  <a:schemeClr val="dk1"/>
                </a:solidFill>
                <a:latin typeface="Calibri"/>
                <a:ea typeface="Calibri"/>
                <a:cs typeface="Calibri"/>
                <a:sym typeface="Calibri"/>
              </a:rPr>
              <a:t>Two-Year Forecast</a:t>
            </a:r>
            <a:endParaRPr sz="2100">
              <a:solidFill>
                <a:schemeClr val="dk1"/>
              </a:solidFill>
              <a:latin typeface="Calibri"/>
              <a:ea typeface="Calibri"/>
              <a:cs typeface="Calibri"/>
              <a:sym typeface="Calibri"/>
            </a:endParaRPr>
          </a:p>
          <a:p>
            <a:pPr indent="0" lvl="0" marL="0" rtl="0" algn="ctr">
              <a:spcBef>
                <a:spcPts val="0"/>
              </a:spcBef>
              <a:spcAft>
                <a:spcPts val="0"/>
              </a:spcAft>
              <a:buNone/>
            </a:pPr>
            <a:r>
              <a:rPr lang="en-US" sz="2100">
                <a:solidFill>
                  <a:schemeClr val="dk1"/>
                </a:solidFill>
                <a:latin typeface="Calibri"/>
                <a:ea typeface="Calibri"/>
                <a:cs typeface="Calibri"/>
                <a:sym typeface="Calibri"/>
              </a:rPr>
              <a:t>(updated quarterly)</a:t>
            </a:r>
            <a:endParaRPr sz="2100">
              <a:solidFill>
                <a:schemeClr val="dk1"/>
              </a:solidFill>
              <a:latin typeface="Calibri"/>
              <a:ea typeface="Calibri"/>
              <a:cs typeface="Calibri"/>
              <a:sym typeface="Calibri"/>
            </a:endParaRPr>
          </a:p>
        </p:txBody>
      </p:sp>
      <p:sp>
        <p:nvSpPr>
          <p:cNvPr id="790" name="Google Shape;790;p52"/>
          <p:cNvSpPr/>
          <p:nvPr/>
        </p:nvSpPr>
        <p:spPr>
          <a:xfrm>
            <a:off x="2677275" y="1632300"/>
            <a:ext cx="291900" cy="3699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91" name="Google Shape;791;p52"/>
          <p:cNvSpPr/>
          <p:nvPr/>
        </p:nvSpPr>
        <p:spPr>
          <a:xfrm>
            <a:off x="5877675" y="1632300"/>
            <a:ext cx="291900" cy="3699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aphicFrame>
        <p:nvGraphicFramePr>
          <p:cNvPr id="792" name="Google Shape;792;p52"/>
          <p:cNvGraphicFramePr/>
          <p:nvPr/>
        </p:nvGraphicFramePr>
        <p:xfrm>
          <a:off x="3028100" y="2993425"/>
          <a:ext cx="3000000" cy="3000000"/>
        </p:xfrm>
        <a:graphic>
          <a:graphicData uri="http://schemas.openxmlformats.org/drawingml/2006/table">
            <a:tbl>
              <a:tblPr>
                <a:noFill/>
                <a:tableStyleId>{1C9163C8-AA9E-40DB-B49D-F64557416A92}</a:tableStyleId>
              </a:tblPr>
              <a:tblGrid>
                <a:gridCol w="932925"/>
                <a:gridCol w="632250"/>
                <a:gridCol w="505200"/>
                <a:gridCol w="690125"/>
              </a:tblGrid>
              <a:tr h="323300">
                <a:tc gridSpan="4">
                  <a:txBody>
                    <a:bodyPr/>
                    <a:lstStyle/>
                    <a:p>
                      <a:pPr indent="0" lvl="0" marL="0" rtl="0" algn="ctr">
                        <a:spcBef>
                          <a:spcPts val="0"/>
                        </a:spcBef>
                        <a:spcAft>
                          <a:spcPts val="0"/>
                        </a:spcAft>
                        <a:buNone/>
                      </a:pPr>
                      <a:r>
                        <a:rPr b="1" lang="en-US"/>
                        <a:t>Program </a:t>
                      </a:r>
                      <a:r>
                        <a:rPr b="1" lang="en-US"/>
                        <a:t>Backlog</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A4C2F4"/>
                    </a:solidFill>
                  </a:tcPr>
                </a:tc>
                <a:tc hMerge="1"/>
                <a:tc hMerge="1"/>
                <a:tc hMerge="1"/>
              </a:tr>
              <a:tr h="310900">
                <a:tc rowSpan="3">
                  <a:txBody>
                    <a:bodyPr/>
                    <a:lstStyle/>
                    <a:p>
                      <a:pPr indent="0" lvl="0" marL="0" rtl="0" algn="l">
                        <a:spcBef>
                          <a:spcPts val="0"/>
                        </a:spcBef>
                        <a:spcAft>
                          <a:spcPts val="0"/>
                        </a:spcAft>
                        <a:buNone/>
                      </a:pPr>
                      <a:r>
                        <a:rPr lang="en-US" sz="1200"/>
                        <a:t>Capability</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l">
                        <a:spcBef>
                          <a:spcPts val="0"/>
                        </a:spcBef>
                        <a:spcAft>
                          <a:spcPts val="0"/>
                        </a:spcAft>
                        <a:buNone/>
                      </a:pPr>
                      <a:r>
                        <a:rPr lang="en-US" sz="1200"/>
                        <a:t>Epic 1</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2">
                  <a:txBody>
                    <a:bodyPr/>
                    <a:lstStyle/>
                    <a:p>
                      <a:pPr indent="0" lvl="0" marL="0" rtl="0" algn="l">
                        <a:spcBef>
                          <a:spcPts val="0"/>
                        </a:spcBef>
                        <a:spcAft>
                          <a:spcPts val="0"/>
                        </a:spcAft>
                        <a:buNone/>
                      </a:pPr>
                      <a:r>
                        <a:rPr lang="en-US" sz="1200"/>
                        <a:t>Task 1</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r>
              <a:tr h="310900">
                <a:tc vMerge="1"/>
                <a:tc vMerge="1"/>
                <a:tc gridSpan="2">
                  <a:txBody>
                    <a:bodyPr/>
                    <a:lstStyle/>
                    <a:p>
                      <a:pPr indent="0" lvl="0" marL="0" rtl="0" algn="l">
                        <a:spcBef>
                          <a:spcPts val="0"/>
                        </a:spcBef>
                        <a:spcAft>
                          <a:spcPts val="0"/>
                        </a:spcAft>
                        <a:buNone/>
                      </a:pPr>
                      <a:r>
                        <a:rPr lang="en-US" sz="1200"/>
                        <a:t>Task 2</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r>
              <a:tr h="310900">
                <a:tc vMerge="1"/>
                <a:tc>
                  <a:txBody>
                    <a:bodyPr/>
                    <a:lstStyle/>
                    <a:p>
                      <a:pPr indent="0" lvl="0" marL="0" rtl="0" algn="l">
                        <a:spcBef>
                          <a:spcPts val="0"/>
                        </a:spcBef>
                        <a:spcAft>
                          <a:spcPts val="0"/>
                        </a:spcAft>
                        <a:buNone/>
                      </a:pPr>
                      <a:r>
                        <a:rPr lang="en-US" sz="1200"/>
                        <a:t>Epic 2</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2">
                  <a:txBody>
                    <a:bodyPr/>
                    <a:lstStyle/>
                    <a:p>
                      <a:pPr indent="0" lvl="0" marL="0" rtl="0" algn="l">
                        <a:spcBef>
                          <a:spcPts val="0"/>
                        </a:spcBef>
                        <a:spcAft>
                          <a:spcPts val="0"/>
                        </a:spcAft>
                        <a:buNone/>
                      </a:pPr>
                      <a:r>
                        <a:rPr lang="en-US" sz="1200"/>
                        <a:t>Task 3</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r>
            </a:tbl>
          </a:graphicData>
        </a:graphic>
      </p:graphicFrame>
      <p:sp>
        <p:nvSpPr>
          <p:cNvPr id="793" name="Google Shape;793;p52"/>
          <p:cNvSpPr/>
          <p:nvPr/>
        </p:nvSpPr>
        <p:spPr>
          <a:xfrm rot="2416961">
            <a:off x="2348297" y="2617264"/>
            <a:ext cx="631961" cy="36972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94" name="Google Shape;794;p52"/>
          <p:cNvSpPr/>
          <p:nvPr/>
        </p:nvSpPr>
        <p:spPr>
          <a:xfrm>
            <a:off x="247875" y="2970950"/>
            <a:ext cx="2295000" cy="14796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200">
                <a:latin typeface="Calibri"/>
                <a:ea typeface="Calibri"/>
                <a:cs typeface="Calibri"/>
                <a:sym typeface="Calibri"/>
              </a:rPr>
              <a:t>User Stories</a:t>
            </a:r>
            <a:endParaRPr b="1" sz="2200">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a:p>
            <a:pPr indent="0" lvl="0" marL="0" rtl="0" algn="ctr">
              <a:spcBef>
                <a:spcPts val="0"/>
              </a:spcBef>
              <a:spcAft>
                <a:spcPts val="0"/>
              </a:spcAft>
              <a:buNone/>
            </a:pPr>
            <a:r>
              <a:rPr lang="en-US">
                <a:latin typeface="Calibri"/>
                <a:ea typeface="Calibri"/>
                <a:cs typeface="Calibri"/>
                <a:sym typeface="Calibri"/>
              </a:rPr>
              <a:t>As a &lt;role&gt;, I want the system to do &lt;X&gt; so I can achieve &lt;Y&gt;</a:t>
            </a:r>
            <a:endParaRPr>
              <a:latin typeface="Calibri"/>
              <a:ea typeface="Calibri"/>
              <a:cs typeface="Calibri"/>
              <a:sym typeface="Calibri"/>
            </a:endParaRPr>
          </a:p>
        </p:txBody>
      </p:sp>
      <p:sp>
        <p:nvSpPr>
          <p:cNvPr id="795" name="Google Shape;795;p52"/>
          <p:cNvSpPr/>
          <p:nvPr/>
        </p:nvSpPr>
        <p:spPr>
          <a:xfrm>
            <a:off x="2677275" y="3572325"/>
            <a:ext cx="291900" cy="3699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96" name="Google Shape;796;p52"/>
          <p:cNvSpPr/>
          <p:nvPr/>
        </p:nvSpPr>
        <p:spPr>
          <a:xfrm>
            <a:off x="5953875" y="3537300"/>
            <a:ext cx="291900" cy="3699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797" name="Google Shape;797;p52"/>
          <p:cNvGrpSpPr/>
          <p:nvPr/>
        </p:nvGrpSpPr>
        <p:grpSpPr>
          <a:xfrm rot="-6624487">
            <a:off x="6175144" y="2690318"/>
            <a:ext cx="2438528" cy="2286299"/>
            <a:chOff x="2662213" y="676344"/>
            <a:chExt cx="3814835" cy="3790597"/>
          </a:xfrm>
        </p:grpSpPr>
        <p:sp>
          <p:nvSpPr>
            <p:cNvPr id="798" name="Google Shape;798;p52"/>
            <p:cNvSpPr/>
            <p:nvPr/>
          </p:nvSpPr>
          <p:spPr>
            <a:xfrm rot="3600185">
              <a:off x="3169983" y="1184511"/>
              <a:ext cx="2774659" cy="2774659"/>
            </a:xfrm>
            <a:prstGeom prst="blockArc">
              <a:avLst>
                <a:gd fmla="val 12622480" name="adj1"/>
                <a:gd fmla="val 19781569" name="adj2"/>
                <a:gd fmla="val 20773" name="adj3"/>
              </a:avLst>
            </a:prstGeom>
            <a:solidFill>
              <a:srgbClr val="155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52"/>
            <p:cNvSpPr/>
            <p:nvPr/>
          </p:nvSpPr>
          <p:spPr>
            <a:xfrm rot="10800000">
              <a:off x="3183490" y="1163229"/>
              <a:ext cx="2774700" cy="2774700"/>
            </a:xfrm>
            <a:prstGeom prst="blockArc">
              <a:avLst>
                <a:gd fmla="val 12622480" name="adj1"/>
                <a:gd fmla="val 19662822" name="adj2"/>
                <a:gd fmla="val 20729" name="adj3"/>
              </a:avLst>
            </a:prstGeom>
            <a:solidFill>
              <a:srgbClr val="1D7E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52"/>
            <p:cNvSpPr/>
            <p:nvPr/>
          </p:nvSpPr>
          <p:spPr>
            <a:xfrm rot="-3600185">
              <a:off x="3194618" y="1184114"/>
              <a:ext cx="2774659" cy="2774659"/>
            </a:xfrm>
            <a:prstGeom prst="blockArc">
              <a:avLst>
                <a:gd fmla="val 12622480" name="adj1"/>
                <a:gd fmla="val 19703271" name="adj2"/>
                <a:gd fmla="val 20851" name="adj3"/>
              </a:avLst>
            </a:prstGeom>
            <a:solidFill>
              <a:srgbClr val="249C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1" name="Google Shape;801;p52"/>
            <p:cNvGrpSpPr/>
            <p:nvPr/>
          </p:nvGrpSpPr>
          <p:grpSpPr>
            <a:xfrm rot="-7200165">
              <a:off x="3337679" y="2826785"/>
              <a:ext cx="585011" cy="585536"/>
              <a:chOff x="1967628" y="812211"/>
              <a:chExt cx="588000" cy="588000"/>
            </a:xfrm>
          </p:grpSpPr>
          <p:sp>
            <p:nvSpPr>
              <p:cNvPr id="802" name="Google Shape;802;p52"/>
              <p:cNvSpPr/>
              <p:nvPr/>
            </p:nvSpPr>
            <p:spPr>
              <a:xfrm rot="39023">
                <a:off x="1970909" y="815492"/>
                <a:ext cx="581437" cy="581437"/>
              </a:xfrm>
              <a:prstGeom prst="pie">
                <a:avLst>
                  <a:gd fmla="val 6190354" name="adj1"/>
                  <a:gd fmla="val 14996165" name="adj2"/>
                </a:avLst>
              </a:prstGeom>
              <a:solidFill>
                <a:srgbClr val="249C91"/>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2"/>
              <p:cNvSpPr/>
              <p:nvPr/>
            </p:nvSpPr>
            <p:spPr>
              <a:xfrm rot="10800000">
                <a:off x="1970875" y="815525"/>
                <a:ext cx="581400" cy="581400"/>
              </a:xfrm>
              <a:prstGeom prst="pie">
                <a:avLst>
                  <a:gd fmla="val 4028252" name="adj1"/>
                  <a:gd fmla="val 17183677" name="adj2"/>
                </a:avLst>
              </a:prstGeom>
              <a:solidFill>
                <a:srgbClr val="249C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4" name="Google Shape;804;p52"/>
            <p:cNvGrpSpPr/>
            <p:nvPr/>
          </p:nvGrpSpPr>
          <p:grpSpPr>
            <a:xfrm>
              <a:off x="4264097" y="1180331"/>
              <a:ext cx="585001" cy="585530"/>
              <a:chOff x="1970048" y="811613"/>
              <a:chExt cx="588000" cy="588000"/>
            </a:xfrm>
          </p:grpSpPr>
          <p:sp>
            <p:nvSpPr>
              <p:cNvPr id="805" name="Google Shape;805;p52"/>
              <p:cNvSpPr/>
              <p:nvPr/>
            </p:nvSpPr>
            <p:spPr>
              <a:xfrm rot="39023">
                <a:off x="1973329" y="814894"/>
                <a:ext cx="581437" cy="581437"/>
              </a:xfrm>
              <a:prstGeom prst="pie">
                <a:avLst>
                  <a:gd fmla="val 6190354" name="adj1"/>
                  <a:gd fmla="val 14996165" name="adj2"/>
                </a:avLst>
              </a:prstGeom>
              <a:solidFill>
                <a:srgbClr val="155B55"/>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52"/>
              <p:cNvSpPr/>
              <p:nvPr/>
            </p:nvSpPr>
            <p:spPr>
              <a:xfrm rot="10800000">
                <a:off x="1973295" y="814927"/>
                <a:ext cx="581400" cy="581400"/>
              </a:xfrm>
              <a:prstGeom prst="pie">
                <a:avLst>
                  <a:gd fmla="val 4028252" name="adj1"/>
                  <a:gd fmla="val 17183677" name="adj2"/>
                </a:avLst>
              </a:prstGeom>
              <a:solidFill>
                <a:srgbClr val="155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7" name="Google Shape;807;p52"/>
            <p:cNvGrpSpPr/>
            <p:nvPr/>
          </p:nvGrpSpPr>
          <p:grpSpPr>
            <a:xfrm rot="7200165">
              <a:off x="5229930" y="2804716"/>
              <a:ext cx="585011" cy="585536"/>
              <a:chOff x="1977085" y="811649"/>
              <a:chExt cx="588000" cy="588000"/>
            </a:xfrm>
          </p:grpSpPr>
          <p:sp>
            <p:nvSpPr>
              <p:cNvPr id="808" name="Google Shape;808;p52"/>
              <p:cNvSpPr/>
              <p:nvPr/>
            </p:nvSpPr>
            <p:spPr>
              <a:xfrm rot="39023">
                <a:off x="1980366" y="814930"/>
                <a:ext cx="581437" cy="581437"/>
              </a:xfrm>
              <a:prstGeom prst="pie">
                <a:avLst>
                  <a:gd fmla="val 6190354" name="adj1"/>
                  <a:gd fmla="val 14996165" name="adj2"/>
                </a:avLst>
              </a:prstGeom>
              <a:solidFill>
                <a:srgbClr val="1D7E75"/>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52"/>
              <p:cNvSpPr/>
              <p:nvPr/>
            </p:nvSpPr>
            <p:spPr>
              <a:xfrm rot="10800000">
                <a:off x="1980332" y="814963"/>
                <a:ext cx="581400" cy="581400"/>
              </a:xfrm>
              <a:prstGeom prst="pie">
                <a:avLst>
                  <a:gd fmla="val 4028252" name="adj1"/>
                  <a:gd fmla="val 17183677" name="adj2"/>
                </a:avLst>
              </a:prstGeom>
              <a:solidFill>
                <a:srgbClr val="1D7E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0" name="Google Shape;810;p52"/>
            <p:cNvSpPr txBox="1"/>
            <p:nvPr/>
          </p:nvSpPr>
          <p:spPr>
            <a:xfrm rot="2289384">
              <a:off x="4731324" y="1597785"/>
              <a:ext cx="1167834" cy="40555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200">
                  <a:solidFill>
                    <a:srgbClr val="FFFFFF"/>
                  </a:solidFill>
                  <a:latin typeface="Roboto"/>
                  <a:ea typeface="Roboto"/>
                  <a:cs typeface="Roboto"/>
                  <a:sym typeface="Roboto"/>
                </a:rPr>
                <a:t>Review</a:t>
              </a:r>
              <a:endParaRPr b="1" sz="1200">
                <a:solidFill>
                  <a:srgbClr val="FFFFFF"/>
                </a:solidFill>
                <a:latin typeface="Roboto"/>
                <a:ea typeface="Roboto"/>
                <a:cs typeface="Roboto"/>
                <a:sym typeface="Roboto"/>
              </a:endParaRPr>
            </a:p>
          </p:txBody>
        </p:sp>
        <p:sp>
          <p:nvSpPr>
            <p:cNvPr id="811" name="Google Shape;811;p52"/>
            <p:cNvSpPr txBox="1"/>
            <p:nvPr/>
          </p:nvSpPr>
          <p:spPr>
            <a:xfrm rot="5986968">
              <a:off x="2888415" y="2352088"/>
              <a:ext cx="1516654" cy="25480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200">
                  <a:solidFill>
                    <a:srgbClr val="FFFFFF"/>
                  </a:solidFill>
                  <a:latin typeface="Roboto"/>
                  <a:ea typeface="Roboto"/>
                  <a:cs typeface="Roboto"/>
                  <a:sym typeface="Roboto"/>
                </a:rPr>
                <a:t>Prioritize</a:t>
              </a:r>
              <a:endParaRPr b="1" sz="1200">
                <a:solidFill>
                  <a:srgbClr val="FFFFFF"/>
                </a:solidFill>
                <a:latin typeface="Roboto"/>
                <a:ea typeface="Roboto"/>
                <a:cs typeface="Roboto"/>
                <a:sym typeface="Roboto"/>
              </a:endParaRPr>
            </a:p>
          </p:txBody>
        </p:sp>
        <p:sp>
          <p:nvSpPr>
            <p:cNvPr id="812" name="Google Shape;812;p52"/>
            <p:cNvSpPr txBox="1"/>
            <p:nvPr/>
          </p:nvSpPr>
          <p:spPr>
            <a:xfrm flipH="1" rot="8617144">
              <a:off x="4378443" y="3519371"/>
              <a:ext cx="1490514" cy="264074"/>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200">
                  <a:solidFill>
                    <a:srgbClr val="FFFFFF"/>
                  </a:solidFill>
                  <a:latin typeface="Roboto"/>
                  <a:ea typeface="Roboto"/>
                  <a:cs typeface="Roboto"/>
                  <a:sym typeface="Roboto"/>
                </a:rPr>
                <a:t>Select</a:t>
              </a:r>
              <a:endParaRPr b="1" sz="1200">
                <a:solidFill>
                  <a:srgbClr val="FFFFFF"/>
                </a:solidFill>
                <a:latin typeface="Roboto"/>
                <a:ea typeface="Roboto"/>
                <a:cs typeface="Roboto"/>
                <a:sym typeface="Roboto"/>
              </a:endParaRPr>
            </a:p>
          </p:txBody>
        </p:sp>
      </p:grpSp>
      <p:sp>
        <p:nvSpPr>
          <p:cNvPr id="813" name="Google Shape;813;p52"/>
          <p:cNvSpPr/>
          <p:nvPr/>
        </p:nvSpPr>
        <p:spPr>
          <a:xfrm rot="-3521590">
            <a:off x="8163724" y="2775136"/>
            <a:ext cx="292136" cy="369928"/>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14" name="Google Shape;814;p52"/>
          <p:cNvSpPr txBox="1"/>
          <p:nvPr/>
        </p:nvSpPr>
        <p:spPr>
          <a:xfrm>
            <a:off x="6949350" y="3494913"/>
            <a:ext cx="890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Backlog</a:t>
            </a:r>
            <a:endParaRPr sz="1600">
              <a:solidFill>
                <a:schemeClr val="dk1"/>
              </a:solidFill>
              <a:latin typeface="Calibri"/>
              <a:ea typeface="Calibri"/>
              <a:cs typeface="Calibri"/>
              <a:sym typeface="Calibri"/>
            </a:endParaRPr>
          </a:p>
          <a:p>
            <a:pPr indent="0" lvl="0" marL="0" rtl="0" algn="ctr">
              <a:spcBef>
                <a:spcPts val="0"/>
              </a:spcBef>
              <a:spcAft>
                <a:spcPts val="0"/>
              </a:spcAft>
              <a:buNone/>
            </a:pPr>
            <a:r>
              <a:rPr lang="en-US" sz="1600">
                <a:solidFill>
                  <a:schemeClr val="dk1"/>
                </a:solidFill>
                <a:latin typeface="Calibri"/>
                <a:ea typeface="Calibri"/>
                <a:cs typeface="Calibri"/>
                <a:sym typeface="Calibri"/>
              </a:rPr>
              <a:t>Curation</a:t>
            </a:r>
            <a:endParaRPr sz="1600">
              <a:solidFill>
                <a:schemeClr val="dk1"/>
              </a:solidFill>
              <a:latin typeface="Calibri"/>
              <a:ea typeface="Calibri"/>
              <a:cs typeface="Calibri"/>
              <a:sym typeface="Calibri"/>
            </a:endParaRPr>
          </a:p>
        </p:txBody>
      </p:sp>
      <p:graphicFrame>
        <p:nvGraphicFramePr>
          <p:cNvPr id="815" name="Google Shape;815;p52"/>
          <p:cNvGraphicFramePr/>
          <p:nvPr/>
        </p:nvGraphicFramePr>
        <p:xfrm>
          <a:off x="3028100" y="1012225"/>
          <a:ext cx="3000000" cy="3000000"/>
        </p:xfrm>
        <a:graphic>
          <a:graphicData uri="http://schemas.openxmlformats.org/drawingml/2006/table">
            <a:tbl>
              <a:tblPr>
                <a:noFill/>
                <a:tableStyleId>{1C9163C8-AA9E-40DB-B49D-F64557416A92}</a:tableStyleId>
              </a:tblPr>
              <a:tblGrid>
                <a:gridCol w="690125"/>
                <a:gridCol w="875050"/>
                <a:gridCol w="505200"/>
                <a:gridCol w="690125"/>
              </a:tblGrid>
              <a:tr h="323300">
                <a:tc gridSpan="4">
                  <a:txBody>
                    <a:bodyPr/>
                    <a:lstStyle/>
                    <a:p>
                      <a:pPr indent="0" lvl="0" marL="0" rtl="0" algn="ctr">
                        <a:spcBef>
                          <a:spcPts val="0"/>
                        </a:spcBef>
                        <a:spcAft>
                          <a:spcPts val="0"/>
                        </a:spcAft>
                        <a:buNone/>
                      </a:pPr>
                      <a:r>
                        <a:rPr b="1" lang="en-US"/>
                        <a:t>Reqs. Traceability Matrix</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A4C2F4"/>
                    </a:solidFill>
                  </a:tcPr>
                </a:tc>
                <a:tc hMerge="1"/>
                <a:tc hMerge="1"/>
                <a:tc hMerge="1"/>
              </a:tr>
              <a:tr h="310900">
                <a:tc rowSpan="3">
                  <a:txBody>
                    <a:bodyPr/>
                    <a:lstStyle/>
                    <a:p>
                      <a:pPr indent="0" lvl="0" marL="0" rtl="0" algn="l">
                        <a:spcBef>
                          <a:spcPts val="0"/>
                        </a:spcBef>
                        <a:spcAft>
                          <a:spcPts val="0"/>
                        </a:spcAft>
                        <a:buNone/>
                      </a:pPr>
                      <a:r>
                        <a:rPr lang="en-US" sz="1200"/>
                        <a:t>OAIS Access</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l">
                        <a:spcBef>
                          <a:spcPts val="0"/>
                        </a:spcBef>
                        <a:spcAft>
                          <a:spcPts val="0"/>
                        </a:spcAft>
                        <a:buNone/>
                      </a:pPr>
                      <a:r>
                        <a:rPr lang="en-US" sz="1200"/>
                        <a:t>Deliver Response</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2">
                  <a:txBody>
                    <a:bodyPr/>
                    <a:lstStyle/>
                    <a:p>
                      <a:pPr indent="0" lvl="0" marL="0" rtl="0" algn="l">
                        <a:spcBef>
                          <a:spcPts val="0"/>
                        </a:spcBef>
                        <a:spcAft>
                          <a:spcPts val="0"/>
                        </a:spcAft>
                        <a:buNone/>
                      </a:pPr>
                      <a:r>
                        <a:rPr lang="en-US" sz="1200"/>
                        <a:t>Feature 1…</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r>
              <a:tr h="310900">
                <a:tc vMerge="1"/>
                <a:tc vMerge="1"/>
                <a:tc gridSpan="2">
                  <a:txBody>
                    <a:bodyPr/>
                    <a:lstStyle/>
                    <a:p>
                      <a:pPr indent="0" lvl="0" marL="0" rtl="0" algn="l">
                        <a:spcBef>
                          <a:spcPts val="0"/>
                        </a:spcBef>
                        <a:spcAft>
                          <a:spcPts val="0"/>
                        </a:spcAft>
                        <a:buNone/>
                      </a:pPr>
                      <a:r>
                        <a:rPr lang="en-US" sz="1200"/>
                        <a:t>Feature 2…</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r>
              <a:tr h="310900">
                <a:tc vMerge="1"/>
                <a:tc>
                  <a:txBody>
                    <a:bodyPr/>
                    <a:lstStyle/>
                    <a:p>
                      <a:pPr indent="0" lvl="0" marL="0" rtl="0" algn="l">
                        <a:spcBef>
                          <a:spcPts val="0"/>
                        </a:spcBef>
                        <a:spcAft>
                          <a:spcPts val="0"/>
                        </a:spcAft>
                        <a:buNone/>
                      </a:pPr>
                      <a:r>
                        <a:rPr lang="en-US" sz="1200"/>
                        <a:t>Generate DIP</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2">
                  <a:txBody>
                    <a:bodyPr/>
                    <a:lstStyle/>
                    <a:p>
                      <a:pPr indent="0" lvl="0" marL="0" rtl="0" algn="l">
                        <a:spcBef>
                          <a:spcPts val="0"/>
                        </a:spcBef>
                        <a:spcAft>
                          <a:spcPts val="0"/>
                        </a:spcAft>
                        <a:buNone/>
                      </a:pPr>
                      <a:r>
                        <a:rPr lang="en-US" sz="1200"/>
                        <a:t>Feature 3…</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53"/>
          <p:cNvSpPr txBox="1"/>
          <p:nvPr>
            <p:ph idx="1" type="body"/>
          </p:nvPr>
        </p:nvSpPr>
        <p:spPr>
          <a:xfrm>
            <a:off x="407225" y="1018600"/>
            <a:ext cx="4862400" cy="3546900"/>
          </a:xfrm>
          <a:prstGeom prst="rect">
            <a:avLst/>
          </a:prstGeom>
        </p:spPr>
        <p:txBody>
          <a:bodyPr anchorCtr="0" anchor="t" bIns="34275" lIns="68575" spcFirstLastPara="1" rIns="68575" wrap="square" tIns="34275">
            <a:noAutofit/>
          </a:bodyPr>
          <a:lstStyle/>
          <a:p>
            <a:pPr indent="-355600" lvl="0" marL="457200" rtl="0" algn="l">
              <a:lnSpc>
                <a:spcPct val="100000"/>
              </a:lnSpc>
              <a:spcBef>
                <a:spcPts val="0"/>
              </a:spcBef>
              <a:spcAft>
                <a:spcPts val="0"/>
              </a:spcAft>
              <a:buSzPts val="2000"/>
              <a:buChar char="●"/>
            </a:pPr>
            <a:r>
              <a:rPr lang="en-US" sz="2000"/>
              <a:t>Now that we have established our initial Requirements T</a:t>
            </a:r>
            <a:r>
              <a:rPr lang="en-US" sz="2000"/>
              <a:t>raceability</a:t>
            </a:r>
            <a:r>
              <a:rPr lang="en-US" sz="2000"/>
              <a:t> Matrix and Two Year Forecast, we want to begin focusing on capturing user stories so we can identify new features and collect nuances and </a:t>
            </a:r>
            <a:r>
              <a:rPr lang="en-US" sz="2000"/>
              <a:t>success</a:t>
            </a:r>
            <a:r>
              <a:rPr lang="en-US" sz="2000"/>
              <a:t> criteria on existing features</a:t>
            </a:r>
            <a:endParaRPr sz="2000"/>
          </a:p>
          <a:p>
            <a:pPr indent="-355600" lvl="0" marL="457200" rtl="0" algn="l">
              <a:lnSpc>
                <a:spcPct val="100000"/>
              </a:lnSpc>
              <a:spcBef>
                <a:spcPts val="0"/>
              </a:spcBef>
              <a:spcAft>
                <a:spcPts val="0"/>
              </a:spcAft>
              <a:buSzPts val="2000"/>
              <a:buChar char="●"/>
            </a:pPr>
            <a:r>
              <a:rPr lang="en-US" sz="2000"/>
              <a:t>The goal is to make OISS a truly user-driven service</a:t>
            </a:r>
            <a:endParaRPr sz="2000"/>
          </a:p>
          <a:p>
            <a:pPr indent="-355600" lvl="0" marL="457200" rtl="0" algn="l">
              <a:lnSpc>
                <a:spcPct val="100000"/>
              </a:lnSpc>
              <a:spcBef>
                <a:spcPts val="0"/>
              </a:spcBef>
              <a:spcAft>
                <a:spcPts val="0"/>
              </a:spcAft>
              <a:buSzPts val="2000"/>
              <a:buChar char="●"/>
            </a:pPr>
            <a:r>
              <a:rPr lang="en-US" sz="2000"/>
              <a:t>User stories </a:t>
            </a:r>
            <a:r>
              <a:rPr lang="en-US" sz="2000" u="sng">
                <a:solidFill>
                  <a:schemeClr val="hlink"/>
                </a:solidFill>
                <a:hlinkClick r:id="rId3"/>
              </a:rPr>
              <a:t>collection form</a:t>
            </a:r>
            <a:endParaRPr sz="2000"/>
          </a:p>
          <a:p>
            <a:pPr indent="-355600" lvl="1" marL="914400" rtl="0" algn="l">
              <a:lnSpc>
                <a:spcPct val="100000"/>
              </a:lnSpc>
              <a:spcBef>
                <a:spcPts val="0"/>
              </a:spcBef>
              <a:spcAft>
                <a:spcPts val="0"/>
              </a:spcAft>
              <a:buSzPts val="2000"/>
              <a:buChar char="○"/>
            </a:pPr>
            <a:r>
              <a:rPr lang="en-US" sz="2000" u="sng">
                <a:solidFill>
                  <a:schemeClr val="hlink"/>
                </a:solidFill>
                <a:latin typeface="Arial"/>
                <a:ea typeface="Arial"/>
                <a:cs typeface="Arial"/>
                <a:sym typeface="Arial"/>
                <a:hlinkClick r:id="rId4"/>
              </a:rPr>
              <a:t>User Stories Form responses</a:t>
            </a:r>
            <a:endParaRPr sz="2000"/>
          </a:p>
        </p:txBody>
      </p:sp>
      <p:sp>
        <p:nvSpPr>
          <p:cNvPr id="822" name="Google Shape;822;p53"/>
          <p:cNvSpPr txBox="1"/>
          <p:nvPr>
            <p:ph type="title"/>
          </p:nvPr>
        </p:nvSpPr>
        <p:spPr>
          <a:xfrm>
            <a:off x="834812" y="307161"/>
            <a:ext cx="7537200" cy="492300"/>
          </a:xfrm>
          <a:prstGeom prst="rect">
            <a:avLst/>
          </a:prstGeom>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Font typeface="Arial"/>
              <a:buNone/>
            </a:pPr>
            <a:r>
              <a:rPr lang="en-US">
                <a:solidFill>
                  <a:srgbClr val="1F497D"/>
                </a:solidFill>
                <a:latin typeface="Calibri"/>
                <a:ea typeface="Calibri"/>
                <a:cs typeface="Calibri"/>
                <a:sym typeface="Calibri"/>
              </a:rPr>
              <a:t>User Stories</a:t>
            </a:r>
            <a:endParaRPr/>
          </a:p>
        </p:txBody>
      </p:sp>
      <p:grpSp>
        <p:nvGrpSpPr>
          <p:cNvPr id="823" name="Google Shape;823;p53"/>
          <p:cNvGrpSpPr/>
          <p:nvPr/>
        </p:nvGrpSpPr>
        <p:grpSpPr>
          <a:xfrm>
            <a:off x="5269757" y="1114428"/>
            <a:ext cx="3488131" cy="3091983"/>
            <a:chOff x="7542363" y="1436250"/>
            <a:chExt cx="868213" cy="817488"/>
          </a:xfrm>
        </p:grpSpPr>
        <p:sp>
          <p:nvSpPr>
            <p:cNvPr id="824" name="Google Shape;824;p53"/>
            <p:cNvSpPr/>
            <p:nvPr/>
          </p:nvSpPr>
          <p:spPr>
            <a:xfrm>
              <a:off x="7542363" y="1465225"/>
              <a:ext cx="180900" cy="176400"/>
            </a:xfrm>
            <a:prstGeom prst="ellipse">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5" name="Google Shape;825;p53"/>
            <p:cNvSpPr/>
            <p:nvPr/>
          </p:nvSpPr>
          <p:spPr>
            <a:xfrm>
              <a:off x="7873288" y="1436250"/>
              <a:ext cx="180900" cy="1764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6" name="Google Shape;826;p53"/>
            <p:cNvSpPr/>
            <p:nvPr/>
          </p:nvSpPr>
          <p:spPr>
            <a:xfrm>
              <a:off x="7542375" y="1801975"/>
              <a:ext cx="180900" cy="176400"/>
            </a:xfrm>
            <a:prstGeom prst="ellipse">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7" name="Google Shape;827;p53"/>
            <p:cNvSpPr/>
            <p:nvPr/>
          </p:nvSpPr>
          <p:spPr>
            <a:xfrm>
              <a:off x="8229675" y="1710025"/>
              <a:ext cx="180900" cy="176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8" name="Google Shape;828;p53"/>
            <p:cNvSpPr/>
            <p:nvPr/>
          </p:nvSpPr>
          <p:spPr>
            <a:xfrm>
              <a:off x="7922413" y="2077338"/>
              <a:ext cx="180900" cy="176400"/>
            </a:xfrm>
            <a:prstGeom prst="ellipse">
              <a:avLst/>
            </a:prstGeom>
            <a:solidFill>
              <a:srgbClr val="6AA84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9" name="Google Shape;829;p53"/>
            <p:cNvSpPr/>
            <p:nvPr/>
          </p:nvSpPr>
          <p:spPr>
            <a:xfrm>
              <a:off x="8150050" y="1950825"/>
              <a:ext cx="180900" cy="176400"/>
            </a:xfrm>
            <a:prstGeom prst="ellipse">
              <a:avLst/>
            </a:prstGeom>
            <a:solidFill>
              <a:srgbClr val="4A86E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0" name="Google Shape;830;p53"/>
            <p:cNvSpPr/>
            <p:nvPr/>
          </p:nvSpPr>
          <p:spPr>
            <a:xfrm>
              <a:off x="8164338" y="1553725"/>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1" name="Google Shape;831;p53"/>
            <p:cNvSpPr/>
            <p:nvPr/>
          </p:nvSpPr>
          <p:spPr>
            <a:xfrm>
              <a:off x="7815800" y="1673550"/>
              <a:ext cx="274200" cy="2742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2" name="Google Shape;832;p53"/>
            <p:cNvSpPr/>
            <p:nvPr/>
          </p:nvSpPr>
          <p:spPr>
            <a:xfrm>
              <a:off x="7696650" y="2066650"/>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833" name="Google Shape;833;p53"/>
            <p:cNvCxnSpPr>
              <a:stCxn id="825" idx="4"/>
              <a:endCxn id="825" idx="4"/>
            </p:cNvCxnSpPr>
            <p:nvPr/>
          </p:nvCxnSpPr>
          <p:spPr>
            <a:xfrm>
              <a:off x="7963738" y="1612650"/>
              <a:ext cx="0" cy="0"/>
            </a:xfrm>
            <a:prstGeom prst="straightConnector1">
              <a:avLst/>
            </a:prstGeom>
            <a:noFill/>
            <a:ln cap="flat" cmpd="sng" w="9525">
              <a:solidFill>
                <a:srgbClr val="000000"/>
              </a:solidFill>
              <a:prstDash val="solid"/>
              <a:round/>
              <a:headEnd len="med" w="med" type="none"/>
              <a:tailEnd len="med" w="med" type="none"/>
            </a:ln>
          </p:spPr>
        </p:cxnSp>
        <p:cxnSp>
          <p:nvCxnSpPr>
            <p:cNvPr id="834" name="Google Shape;834;p53"/>
            <p:cNvCxnSpPr>
              <a:stCxn id="831" idx="1"/>
              <a:endCxn id="824" idx="5"/>
            </p:cNvCxnSpPr>
            <p:nvPr/>
          </p:nvCxnSpPr>
          <p:spPr>
            <a:xfrm rot="10800000">
              <a:off x="7696656" y="1615906"/>
              <a:ext cx="159300" cy="97800"/>
            </a:xfrm>
            <a:prstGeom prst="straightConnector1">
              <a:avLst/>
            </a:prstGeom>
            <a:noFill/>
            <a:ln cap="flat" cmpd="sng" w="9525">
              <a:solidFill>
                <a:srgbClr val="000000"/>
              </a:solidFill>
              <a:prstDash val="solid"/>
              <a:round/>
              <a:headEnd len="med" w="med" type="none"/>
              <a:tailEnd len="med" w="med" type="none"/>
            </a:ln>
          </p:spPr>
        </p:cxnSp>
        <p:cxnSp>
          <p:nvCxnSpPr>
            <p:cNvPr id="835" name="Google Shape;835;p53"/>
            <p:cNvCxnSpPr>
              <a:stCxn id="831" idx="2"/>
              <a:endCxn id="826" idx="7"/>
            </p:cNvCxnSpPr>
            <p:nvPr/>
          </p:nvCxnSpPr>
          <p:spPr>
            <a:xfrm flipH="1">
              <a:off x="7696700" y="1810650"/>
              <a:ext cx="119100" cy="17100"/>
            </a:xfrm>
            <a:prstGeom prst="straightConnector1">
              <a:avLst/>
            </a:prstGeom>
            <a:noFill/>
            <a:ln cap="flat" cmpd="sng" w="9525">
              <a:solidFill>
                <a:srgbClr val="000000"/>
              </a:solidFill>
              <a:prstDash val="solid"/>
              <a:round/>
              <a:headEnd len="med" w="med" type="none"/>
              <a:tailEnd len="med" w="med" type="none"/>
            </a:ln>
          </p:spPr>
        </p:cxnSp>
        <p:cxnSp>
          <p:nvCxnSpPr>
            <p:cNvPr id="836" name="Google Shape;836;p53"/>
            <p:cNvCxnSpPr>
              <a:stCxn id="831" idx="3"/>
              <a:endCxn id="832" idx="7"/>
            </p:cNvCxnSpPr>
            <p:nvPr/>
          </p:nvCxnSpPr>
          <p:spPr>
            <a:xfrm flipH="1">
              <a:off x="7774656" y="1907594"/>
              <a:ext cx="81300" cy="171000"/>
            </a:xfrm>
            <a:prstGeom prst="straightConnector1">
              <a:avLst/>
            </a:prstGeom>
            <a:noFill/>
            <a:ln cap="flat" cmpd="sng" w="9525">
              <a:solidFill>
                <a:srgbClr val="000000"/>
              </a:solidFill>
              <a:prstDash val="solid"/>
              <a:round/>
              <a:headEnd len="med" w="med" type="none"/>
              <a:tailEnd len="med" w="med" type="none"/>
            </a:ln>
          </p:spPr>
        </p:cxnSp>
        <p:cxnSp>
          <p:nvCxnSpPr>
            <p:cNvPr id="837" name="Google Shape;837;p53"/>
            <p:cNvCxnSpPr>
              <a:stCxn id="831" idx="4"/>
              <a:endCxn id="828" idx="0"/>
            </p:cNvCxnSpPr>
            <p:nvPr/>
          </p:nvCxnSpPr>
          <p:spPr>
            <a:xfrm>
              <a:off x="7952900" y="1947750"/>
              <a:ext cx="60000" cy="129600"/>
            </a:xfrm>
            <a:prstGeom prst="straightConnector1">
              <a:avLst/>
            </a:prstGeom>
            <a:noFill/>
            <a:ln cap="flat" cmpd="sng" w="9525">
              <a:solidFill>
                <a:srgbClr val="000000"/>
              </a:solidFill>
              <a:prstDash val="solid"/>
              <a:round/>
              <a:headEnd len="med" w="med" type="none"/>
              <a:tailEnd len="med" w="med" type="none"/>
            </a:ln>
          </p:spPr>
        </p:cxnSp>
        <p:cxnSp>
          <p:nvCxnSpPr>
            <p:cNvPr id="838" name="Google Shape;838;p53"/>
            <p:cNvCxnSpPr>
              <a:stCxn id="831" idx="5"/>
              <a:endCxn id="829" idx="1"/>
            </p:cNvCxnSpPr>
            <p:nvPr/>
          </p:nvCxnSpPr>
          <p:spPr>
            <a:xfrm>
              <a:off x="8049844" y="1907594"/>
              <a:ext cx="126600" cy="69000"/>
            </a:xfrm>
            <a:prstGeom prst="straightConnector1">
              <a:avLst/>
            </a:prstGeom>
            <a:noFill/>
            <a:ln cap="flat" cmpd="sng" w="9525">
              <a:solidFill>
                <a:srgbClr val="000000"/>
              </a:solidFill>
              <a:prstDash val="solid"/>
              <a:round/>
              <a:headEnd len="med" w="med" type="none"/>
              <a:tailEnd len="med" w="med" type="none"/>
            </a:ln>
          </p:spPr>
        </p:cxnSp>
        <p:cxnSp>
          <p:nvCxnSpPr>
            <p:cNvPr id="839" name="Google Shape;839;p53"/>
            <p:cNvCxnSpPr>
              <a:stCxn id="831" idx="6"/>
              <a:endCxn id="827" idx="2"/>
            </p:cNvCxnSpPr>
            <p:nvPr/>
          </p:nvCxnSpPr>
          <p:spPr>
            <a:xfrm flipH="1" rot="10800000">
              <a:off x="8090000" y="1798350"/>
              <a:ext cx="139800" cy="12300"/>
            </a:xfrm>
            <a:prstGeom prst="straightConnector1">
              <a:avLst/>
            </a:prstGeom>
            <a:noFill/>
            <a:ln cap="flat" cmpd="sng" w="9525">
              <a:solidFill>
                <a:srgbClr val="000000"/>
              </a:solidFill>
              <a:prstDash val="solid"/>
              <a:round/>
              <a:headEnd len="med" w="med" type="none"/>
              <a:tailEnd len="med" w="med" type="none"/>
            </a:ln>
          </p:spPr>
        </p:cxnSp>
        <p:cxnSp>
          <p:nvCxnSpPr>
            <p:cNvPr id="840" name="Google Shape;840;p53"/>
            <p:cNvCxnSpPr>
              <a:stCxn id="831" idx="7"/>
              <a:endCxn id="830" idx="3"/>
            </p:cNvCxnSpPr>
            <p:nvPr/>
          </p:nvCxnSpPr>
          <p:spPr>
            <a:xfrm flipH="1" rot="10800000">
              <a:off x="8049844" y="1624006"/>
              <a:ext cx="127800" cy="89700"/>
            </a:xfrm>
            <a:prstGeom prst="straightConnector1">
              <a:avLst/>
            </a:prstGeom>
            <a:noFill/>
            <a:ln cap="flat" cmpd="sng" w="9525">
              <a:solidFill>
                <a:srgbClr val="000000"/>
              </a:solidFill>
              <a:prstDash val="solid"/>
              <a:round/>
              <a:headEnd len="med" w="med" type="none"/>
              <a:tailEnd len="med" w="med" type="none"/>
            </a:ln>
          </p:spPr>
        </p:cxnSp>
        <p:cxnSp>
          <p:nvCxnSpPr>
            <p:cNvPr id="841" name="Google Shape;841;p53"/>
            <p:cNvCxnSpPr>
              <a:stCxn id="831" idx="0"/>
              <a:endCxn id="825" idx="4"/>
            </p:cNvCxnSpPr>
            <p:nvPr/>
          </p:nvCxnSpPr>
          <p:spPr>
            <a:xfrm flipH="1" rot="10800000">
              <a:off x="7952900" y="1612650"/>
              <a:ext cx="10800" cy="60900"/>
            </a:xfrm>
            <a:prstGeom prst="straightConnector1">
              <a:avLst/>
            </a:prstGeom>
            <a:noFill/>
            <a:ln cap="flat" cmpd="sng" w="9525">
              <a:solidFill>
                <a:srgbClr val="000000"/>
              </a:solidFill>
              <a:prstDash val="solid"/>
              <a:round/>
              <a:headEnd len="med" w="med" type="none"/>
              <a:tailEnd len="med" w="med" type="none"/>
            </a:ln>
          </p:spPr>
        </p:cxnSp>
        <p:pic>
          <p:nvPicPr>
            <p:cNvPr id="842" name="Google Shape;842;p53"/>
            <p:cNvPicPr preferRelativeResize="0"/>
            <p:nvPr/>
          </p:nvPicPr>
          <p:blipFill rotWithShape="1">
            <a:blip r:embed="rId5">
              <a:alphaModFix/>
            </a:blip>
            <a:srcRect b="0" l="0" r="64369" t="4897"/>
            <a:stretch/>
          </p:blipFill>
          <p:spPr>
            <a:xfrm>
              <a:off x="7815738" y="1682039"/>
              <a:ext cx="274319" cy="274320"/>
            </a:xfrm>
            <a:prstGeom prst="rect">
              <a:avLst/>
            </a:prstGeom>
            <a:noFill/>
            <a:ln>
              <a:noFill/>
            </a:ln>
            <a:effectLst>
              <a:outerShdw blurRad="57150" rotWithShape="0" algn="bl" dir="5400000" dist="19050">
                <a:srgbClr val="000000">
                  <a:alpha val="50000"/>
                </a:srgbClr>
              </a:outerShdw>
            </a:effectLst>
          </p:spPr>
        </p:pic>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54"/>
          <p:cNvSpPr txBox="1"/>
          <p:nvPr>
            <p:ph type="title"/>
          </p:nvPr>
        </p:nvSpPr>
        <p:spPr>
          <a:xfrm>
            <a:off x="834812" y="307161"/>
            <a:ext cx="7537200" cy="4923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US">
                <a:solidFill>
                  <a:srgbClr val="1F497D"/>
                </a:solidFill>
                <a:latin typeface="Calibri"/>
                <a:ea typeface="Calibri"/>
                <a:cs typeface="Calibri"/>
                <a:sym typeface="Calibri"/>
              </a:rPr>
              <a:t>What is a User Story?</a:t>
            </a:r>
            <a:endParaRPr>
              <a:solidFill>
                <a:srgbClr val="1F497D"/>
              </a:solidFill>
              <a:latin typeface="Calibri"/>
              <a:ea typeface="Calibri"/>
              <a:cs typeface="Calibri"/>
              <a:sym typeface="Calibri"/>
            </a:endParaRPr>
          </a:p>
        </p:txBody>
      </p:sp>
      <p:sp>
        <p:nvSpPr>
          <p:cNvPr id="849" name="Google Shape;849;p54"/>
          <p:cNvSpPr txBox="1"/>
          <p:nvPr>
            <p:ph idx="1" type="body"/>
          </p:nvPr>
        </p:nvSpPr>
        <p:spPr>
          <a:xfrm>
            <a:off x="183800" y="849125"/>
            <a:ext cx="8839200" cy="4304100"/>
          </a:xfrm>
          <a:prstGeom prst="rect">
            <a:avLst/>
          </a:prstGeom>
        </p:spPr>
        <p:txBody>
          <a:bodyPr anchorCtr="0" anchor="t" bIns="34275" lIns="68575" spcFirstLastPara="1" rIns="68575" wrap="square" tIns="34275">
            <a:noAutofit/>
          </a:bodyPr>
          <a:lstStyle/>
          <a:p>
            <a:pPr indent="-355600" lvl="0" marL="457200" rtl="0" algn="l">
              <a:lnSpc>
                <a:spcPct val="100000"/>
              </a:lnSpc>
              <a:spcBef>
                <a:spcPts val="1400"/>
              </a:spcBef>
              <a:spcAft>
                <a:spcPts val="0"/>
              </a:spcAft>
              <a:buClr>
                <a:srgbClr val="1C4587"/>
              </a:buClr>
              <a:buSzPts val="2000"/>
              <a:buChar char="●"/>
            </a:pPr>
            <a:r>
              <a:rPr lang="en-US" sz="2000">
                <a:solidFill>
                  <a:srgbClr val="1C4587"/>
                </a:solidFill>
              </a:rPr>
              <a:t>A</a:t>
            </a:r>
            <a:r>
              <a:rPr lang="en-US" sz="2000">
                <a:solidFill>
                  <a:srgbClr val="1C4587"/>
                </a:solidFill>
                <a:latin typeface="Arial"/>
                <a:ea typeface="Arial"/>
                <a:cs typeface="Arial"/>
                <a:sym typeface="Arial"/>
              </a:rPr>
              <a:t>n explanation of a feature written from the perspective of a</a:t>
            </a:r>
            <a:r>
              <a:rPr lang="en-US" sz="2000">
                <a:solidFill>
                  <a:srgbClr val="1C4587"/>
                </a:solidFill>
              </a:rPr>
              <a:t> </a:t>
            </a:r>
            <a:r>
              <a:rPr lang="en-US" sz="2000">
                <a:solidFill>
                  <a:srgbClr val="1C4587"/>
                </a:solidFill>
                <a:latin typeface="Arial"/>
                <a:ea typeface="Arial"/>
                <a:cs typeface="Arial"/>
                <a:sym typeface="Arial"/>
              </a:rPr>
              <a:t>user (aka, you!!):</a:t>
            </a:r>
            <a:endParaRPr sz="2000">
              <a:solidFill>
                <a:srgbClr val="1C4587"/>
              </a:solidFill>
            </a:endParaRPr>
          </a:p>
          <a:p>
            <a:pPr indent="0" lvl="0" marL="457200" rtl="0" algn="ctr">
              <a:lnSpc>
                <a:spcPct val="100000"/>
              </a:lnSpc>
              <a:spcBef>
                <a:spcPts val="1400"/>
              </a:spcBef>
              <a:spcAft>
                <a:spcPts val="0"/>
              </a:spcAft>
              <a:buNone/>
            </a:pPr>
            <a:r>
              <a:rPr lang="en-US" sz="2000">
                <a:solidFill>
                  <a:srgbClr val="1C4587"/>
                </a:solidFill>
              </a:rPr>
              <a:t>As a </a:t>
            </a:r>
            <a:r>
              <a:rPr b="1" lang="en-US" sz="2000">
                <a:solidFill>
                  <a:srgbClr val="1C4587"/>
                </a:solidFill>
              </a:rPr>
              <a:t>&lt;role&gt;</a:t>
            </a:r>
            <a:r>
              <a:rPr lang="en-US" sz="2000">
                <a:solidFill>
                  <a:srgbClr val="1C4587"/>
                </a:solidFill>
              </a:rPr>
              <a:t>, I want the system to </a:t>
            </a:r>
            <a:r>
              <a:rPr b="1" lang="en-US" sz="2000">
                <a:solidFill>
                  <a:srgbClr val="1C4587"/>
                </a:solidFill>
              </a:rPr>
              <a:t>&lt;do X&gt;</a:t>
            </a:r>
            <a:r>
              <a:rPr lang="en-US" sz="2000">
                <a:solidFill>
                  <a:srgbClr val="1C4587"/>
                </a:solidFill>
              </a:rPr>
              <a:t> so that I </a:t>
            </a:r>
            <a:r>
              <a:rPr b="1" lang="en-US" sz="2000">
                <a:solidFill>
                  <a:srgbClr val="1C4587"/>
                </a:solidFill>
              </a:rPr>
              <a:t>&lt;can achieve</a:t>
            </a:r>
            <a:r>
              <a:rPr lang="en-US" sz="2000">
                <a:solidFill>
                  <a:srgbClr val="1C4587"/>
                </a:solidFill>
              </a:rPr>
              <a:t> </a:t>
            </a:r>
            <a:r>
              <a:rPr b="1" lang="en-US" sz="2000">
                <a:solidFill>
                  <a:srgbClr val="1C4587"/>
                </a:solidFill>
              </a:rPr>
              <a:t>Y&gt;</a:t>
            </a:r>
            <a:endParaRPr sz="2000">
              <a:solidFill>
                <a:srgbClr val="1C4587"/>
              </a:solidFill>
              <a:latin typeface="Arial"/>
              <a:ea typeface="Arial"/>
              <a:cs typeface="Arial"/>
              <a:sym typeface="Arial"/>
            </a:endParaRPr>
          </a:p>
          <a:p>
            <a:pPr indent="-355600" lvl="0" marL="457200" rtl="0" algn="l">
              <a:lnSpc>
                <a:spcPct val="100000"/>
              </a:lnSpc>
              <a:spcBef>
                <a:spcPts val="1400"/>
              </a:spcBef>
              <a:spcAft>
                <a:spcPts val="0"/>
              </a:spcAft>
              <a:buClr>
                <a:srgbClr val="1C4587"/>
              </a:buClr>
              <a:buSzPts val="2000"/>
              <a:buChar char="●"/>
            </a:pPr>
            <a:r>
              <a:rPr lang="en-US" sz="2000">
                <a:solidFill>
                  <a:srgbClr val="1C4587"/>
                </a:solidFill>
              </a:rPr>
              <a:t>Example:</a:t>
            </a:r>
            <a:endParaRPr sz="2000">
              <a:solidFill>
                <a:srgbClr val="1C4587"/>
              </a:solidFill>
            </a:endParaRPr>
          </a:p>
          <a:p>
            <a:pPr indent="-355600" lvl="1" marL="914400" rtl="0" algn="l">
              <a:lnSpc>
                <a:spcPct val="100000"/>
              </a:lnSpc>
              <a:spcBef>
                <a:spcPts val="0"/>
              </a:spcBef>
              <a:spcAft>
                <a:spcPts val="0"/>
              </a:spcAft>
              <a:buClr>
                <a:srgbClr val="1C4587"/>
              </a:buClr>
              <a:buSzPts val="2000"/>
              <a:buChar char="○"/>
            </a:pPr>
            <a:r>
              <a:rPr lang="en-US" sz="1600">
                <a:solidFill>
                  <a:srgbClr val="1C4587"/>
                </a:solidFill>
                <a:latin typeface="Arial"/>
                <a:ea typeface="Arial"/>
                <a:cs typeface="Arial"/>
                <a:sym typeface="Arial"/>
              </a:rPr>
              <a:t>As a </a:t>
            </a:r>
            <a:r>
              <a:rPr i="1" lang="en-US" sz="1600">
                <a:solidFill>
                  <a:srgbClr val="1C4587"/>
                </a:solidFill>
                <a:latin typeface="Arial"/>
                <a:ea typeface="Arial"/>
                <a:cs typeface="Arial"/>
                <a:sym typeface="Arial"/>
              </a:rPr>
              <a:t>Data Producer</a:t>
            </a:r>
            <a:r>
              <a:rPr lang="en-US" sz="1600">
                <a:solidFill>
                  <a:srgbClr val="1C4587"/>
                </a:solidFill>
                <a:latin typeface="Arial"/>
                <a:ea typeface="Arial"/>
                <a:cs typeface="Arial"/>
                <a:sym typeface="Arial"/>
              </a:rPr>
              <a:t>, I want the system to </a:t>
            </a:r>
            <a:r>
              <a:rPr i="1" lang="en-US" sz="1600">
                <a:solidFill>
                  <a:srgbClr val="1C4587"/>
                </a:solidFill>
                <a:latin typeface="Arial"/>
                <a:ea typeface="Arial"/>
                <a:cs typeface="Arial"/>
                <a:sym typeface="Arial"/>
              </a:rPr>
              <a:t>provide a dashboard listing the status of my requests to archive</a:t>
            </a:r>
            <a:r>
              <a:rPr lang="en-US" sz="1600">
                <a:solidFill>
                  <a:srgbClr val="1C4587"/>
                </a:solidFill>
                <a:latin typeface="Arial"/>
                <a:ea typeface="Arial"/>
                <a:cs typeface="Arial"/>
                <a:sym typeface="Arial"/>
              </a:rPr>
              <a:t> so I can </a:t>
            </a:r>
            <a:r>
              <a:rPr i="1" lang="en-US" sz="1600">
                <a:solidFill>
                  <a:srgbClr val="1C4587"/>
                </a:solidFill>
                <a:latin typeface="Arial"/>
                <a:ea typeface="Arial"/>
                <a:cs typeface="Arial"/>
                <a:sym typeface="Arial"/>
              </a:rPr>
              <a:t>easily see which ones have been successfully archived</a:t>
            </a:r>
            <a:endParaRPr i="1" sz="1600">
              <a:solidFill>
                <a:srgbClr val="1C4587"/>
              </a:solidFill>
              <a:latin typeface="Arial"/>
              <a:ea typeface="Arial"/>
              <a:cs typeface="Arial"/>
              <a:sym typeface="Arial"/>
            </a:endParaRPr>
          </a:p>
          <a:p>
            <a:pPr indent="-355600" lvl="0" marL="457200" rtl="0" algn="l">
              <a:lnSpc>
                <a:spcPct val="100000"/>
              </a:lnSpc>
              <a:spcBef>
                <a:spcPts val="0"/>
              </a:spcBef>
              <a:spcAft>
                <a:spcPts val="0"/>
              </a:spcAft>
              <a:buClr>
                <a:srgbClr val="1C4587"/>
              </a:buClr>
              <a:buSzPts val="2000"/>
              <a:buChar char="●"/>
            </a:pPr>
            <a:r>
              <a:rPr lang="en-US" sz="2000">
                <a:solidFill>
                  <a:srgbClr val="1C4587"/>
                </a:solidFill>
              </a:rPr>
              <a:t>User stories help us identify and define feature requirements, nuances, and success criteria that will make OISS truly user driven</a:t>
            </a:r>
            <a:endParaRPr sz="2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55"/>
          <p:cNvSpPr txBox="1"/>
          <p:nvPr>
            <p:ph type="title"/>
          </p:nvPr>
        </p:nvSpPr>
        <p:spPr>
          <a:xfrm>
            <a:off x="422000" y="459550"/>
            <a:ext cx="8524200" cy="4923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US">
                <a:solidFill>
                  <a:srgbClr val="1F497D"/>
                </a:solidFill>
                <a:latin typeface="Calibri"/>
                <a:ea typeface="Calibri"/>
                <a:cs typeface="Calibri"/>
                <a:sym typeface="Calibri"/>
              </a:rPr>
              <a:t>How will User Stories be </a:t>
            </a:r>
            <a:r>
              <a:rPr lang="en-US">
                <a:solidFill>
                  <a:srgbClr val="1F497D"/>
                </a:solidFill>
                <a:latin typeface="Calibri"/>
                <a:ea typeface="Calibri"/>
                <a:cs typeface="Calibri"/>
                <a:sym typeface="Calibri"/>
              </a:rPr>
              <a:t>incorporated into OISS</a:t>
            </a:r>
            <a:r>
              <a:rPr lang="en-US">
                <a:solidFill>
                  <a:srgbClr val="1F497D"/>
                </a:solidFill>
                <a:latin typeface="Calibri"/>
                <a:ea typeface="Calibri"/>
                <a:cs typeface="Calibri"/>
                <a:sym typeface="Calibri"/>
              </a:rPr>
              <a:t>?</a:t>
            </a:r>
            <a:endParaRPr>
              <a:solidFill>
                <a:srgbClr val="1F497D"/>
              </a:solidFill>
              <a:latin typeface="Calibri"/>
              <a:ea typeface="Calibri"/>
              <a:cs typeface="Calibri"/>
              <a:sym typeface="Calibri"/>
            </a:endParaRPr>
          </a:p>
        </p:txBody>
      </p:sp>
      <p:sp>
        <p:nvSpPr>
          <p:cNvPr id="856" name="Google Shape;856;p55"/>
          <p:cNvSpPr txBox="1"/>
          <p:nvPr>
            <p:ph idx="1" type="body"/>
          </p:nvPr>
        </p:nvSpPr>
        <p:spPr>
          <a:xfrm>
            <a:off x="183800" y="1230125"/>
            <a:ext cx="8834700" cy="3459900"/>
          </a:xfrm>
          <a:prstGeom prst="rect">
            <a:avLst/>
          </a:prstGeom>
        </p:spPr>
        <p:txBody>
          <a:bodyPr anchorCtr="0" anchor="t" bIns="34275" lIns="68575" spcFirstLastPara="1" rIns="68575" wrap="square" tIns="34275">
            <a:noAutofit/>
          </a:bodyPr>
          <a:lstStyle/>
          <a:p>
            <a:pPr indent="-349250" lvl="0" marL="457200" rtl="0" algn="l">
              <a:spcBef>
                <a:spcPts val="1400"/>
              </a:spcBef>
              <a:spcAft>
                <a:spcPts val="0"/>
              </a:spcAft>
              <a:buSzPts val="1900"/>
              <a:buFont typeface="Arial"/>
              <a:buChar char="●"/>
            </a:pPr>
            <a:r>
              <a:rPr lang="en-US" sz="1900"/>
              <a:t>Each quarter</a:t>
            </a:r>
            <a:r>
              <a:rPr lang="en-US" sz="1900">
                <a:latin typeface="Arial"/>
                <a:ea typeface="Arial"/>
                <a:cs typeface="Arial"/>
                <a:sym typeface="Arial"/>
              </a:rPr>
              <a:t>, the ADS ART Pro</a:t>
            </a:r>
            <a:r>
              <a:rPr lang="en-US" sz="1900"/>
              <a:t>duct</a:t>
            </a:r>
            <a:r>
              <a:rPr lang="en-US" sz="1900">
                <a:latin typeface="Arial"/>
                <a:ea typeface="Arial"/>
                <a:cs typeface="Arial"/>
                <a:sym typeface="Arial"/>
              </a:rPr>
              <a:t> Management Team (PMT) will review the </a:t>
            </a:r>
            <a:r>
              <a:rPr lang="en-US" sz="1900"/>
              <a:t>submitted stories</a:t>
            </a:r>
            <a:r>
              <a:rPr lang="en-US" sz="1900">
                <a:latin typeface="Arial"/>
                <a:ea typeface="Arial"/>
                <a:cs typeface="Arial"/>
                <a:sym typeface="Arial"/>
              </a:rPr>
              <a:t> and translate approved </a:t>
            </a:r>
            <a:r>
              <a:rPr lang="en-US" sz="1900"/>
              <a:t>stories</a:t>
            </a:r>
            <a:r>
              <a:rPr lang="en-US" sz="1900">
                <a:latin typeface="Arial"/>
                <a:ea typeface="Arial"/>
                <a:cs typeface="Arial"/>
                <a:sym typeface="Arial"/>
              </a:rPr>
              <a:t> into Jira tickets to add to the ADS Program Backlog</a:t>
            </a:r>
            <a:endParaRPr sz="1900">
              <a:latin typeface="Arial"/>
              <a:ea typeface="Arial"/>
              <a:cs typeface="Arial"/>
              <a:sym typeface="Arial"/>
            </a:endParaRPr>
          </a:p>
          <a:p>
            <a:pPr indent="-349250" lvl="0" marL="457200" rtl="0" algn="l">
              <a:spcBef>
                <a:spcPts val="0"/>
              </a:spcBef>
              <a:spcAft>
                <a:spcPts val="0"/>
              </a:spcAft>
              <a:buSzPts val="1900"/>
              <a:buChar char="●"/>
            </a:pPr>
            <a:r>
              <a:rPr lang="en-US" sz="1900"/>
              <a:t>Some stories may be scheduled for the upcoming quarter, some may be scheduled later in the two-year forecast, and some may not be scheduled at all and simply remain on the Program Backlog until the next review </a:t>
            </a:r>
            <a:endParaRPr sz="1900"/>
          </a:p>
          <a:p>
            <a:pPr indent="-349250" lvl="0" marL="457200" rtl="0" algn="l">
              <a:spcBef>
                <a:spcPts val="0"/>
              </a:spcBef>
              <a:spcAft>
                <a:spcPts val="0"/>
              </a:spcAft>
              <a:buSzPts val="1900"/>
              <a:buChar char="●"/>
            </a:pPr>
            <a:r>
              <a:rPr lang="en-US" sz="1900"/>
              <a:t>Some submitted user stories may result in new Jira tickets, some will be updates to existing ones</a:t>
            </a:r>
            <a:endParaRPr sz="1900"/>
          </a:p>
          <a:p>
            <a:pPr indent="-349250" lvl="0" marL="457200" rtl="0" algn="l">
              <a:spcBef>
                <a:spcPts val="0"/>
              </a:spcBef>
              <a:spcAft>
                <a:spcPts val="0"/>
              </a:spcAft>
              <a:buSzPts val="1900"/>
              <a:buFont typeface="Arial"/>
              <a:buChar char="●"/>
            </a:pPr>
            <a:r>
              <a:rPr lang="en-US" sz="1900">
                <a:latin typeface="Arial"/>
                <a:ea typeface="Arial"/>
                <a:cs typeface="Arial"/>
                <a:sym typeface="Arial"/>
              </a:rPr>
              <a:t>Note: submission of a user story via this form is not a guarantee that the story will be prioritized in any given </a:t>
            </a:r>
            <a:r>
              <a:rPr lang="en-US" sz="1900"/>
              <a:t>quarter</a:t>
            </a:r>
            <a:r>
              <a:rPr lang="en-US" sz="1900">
                <a:latin typeface="Arial"/>
                <a:ea typeface="Arial"/>
                <a:cs typeface="Arial"/>
                <a:sym typeface="Arial"/>
              </a:rPr>
              <a:t> or even accepted onto the ADS ART backlog</a:t>
            </a:r>
            <a:endParaRPr sz="1900"/>
          </a:p>
          <a:p>
            <a:pPr indent="-349250" lvl="0" marL="457200" rtl="0" algn="l">
              <a:spcBef>
                <a:spcPts val="0"/>
              </a:spcBef>
              <a:spcAft>
                <a:spcPts val="0"/>
              </a:spcAft>
              <a:buSzPts val="1900"/>
              <a:buFont typeface="Arial"/>
              <a:buChar char="●"/>
            </a:pPr>
            <a:r>
              <a:rPr lang="en-US" sz="1900"/>
              <a:t>The </a:t>
            </a:r>
            <a:r>
              <a:rPr lang="en-US" sz="1900">
                <a:latin typeface="Arial"/>
                <a:ea typeface="Arial"/>
                <a:cs typeface="Arial"/>
                <a:sym typeface="Arial"/>
              </a:rPr>
              <a:t>PMT will </a:t>
            </a:r>
            <a:r>
              <a:rPr lang="en-US" sz="1900"/>
              <a:t>provide an update to the submitter on how their user story is being adjudicated</a:t>
            </a:r>
            <a:endParaRPr sz="1900">
              <a:latin typeface="Arial"/>
              <a:ea typeface="Arial"/>
              <a:cs typeface="Arial"/>
              <a:sym typeface="Arial"/>
            </a:endParaRPr>
          </a:p>
          <a:p>
            <a:pPr indent="0" lvl="0" marL="0" rtl="0" algn="l">
              <a:spcBef>
                <a:spcPts val="1400"/>
              </a:spcBef>
              <a:spcAft>
                <a:spcPts val="0"/>
              </a:spcAft>
              <a:buNone/>
            </a:pPr>
            <a:r>
              <a:t/>
            </a:r>
            <a:endParaRPr sz="2100">
              <a:latin typeface="Arial"/>
              <a:ea typeface="Arial"/>
              <a:cs typeface="Arial"/>
              <a:sym typeface="Arial"/>
            </a:endParaRPr>
          </a:p>
          <a:p>
            <a:pPr indent="0" lvl="0" marL="0" rtl="0" algn="l">
              <a:spcBef>
                <a:spcPts val="1400"/>
              </a:spcBef>
              <a:spcAft>
                <a:spcPts val="400"/>
              </a:spcAft>
              <a:buNone/>
            </a:pPr>
            <a:r>
              <a:t/>
            </a:r>
            <a:endParaRPr b="1" sz="150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56"/>
          <p:cNvSpPr txBox="1"/>
          <p:nvPr>
            <p:ph type="title"/>
          </p:nvPr>
        </p:nvSpPr>
        <p:spPr>
          <a:xfrm>
            <a:off x="422000" y="459550"/>
            <a:ext cx="8524200" cy="4923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US">
                <a:solidFill>
                  <a:srgbClr val="1F497D"/>
                </a:solidFill>
                <a:latin typeface="Calibri"/>
                <a:ea typeface="Calibri"/>
                <a:cs typeface="Calibri"/>
                <a:sym typeface="Calibri"/>
              </a:rPr>
              <a:t>How to track progress of User Stories?</a:t>
            </a:r>
            <a:endParaRPr>
              <a:solidFill>
                <a:srgbClr val="1F497D"/>
              </a:solidFill>
              <a:latin typeface="Calibri"/>
              <a:ea typeface="Calibri"/>
              <a:cs typeface="Calibri"/>
              <a:sym typeface="Calibri"/>
            </a:endParaRPr>
          </a:p>
        </p:txBody>
      </p:sp>
      <p:sp>
        <p:nvSpPr>
          <p:cNvPr id="863" name="Google Shape;863;p56"/>
          <p:cNvSpPr txBox="1"/>
          <p:nvPr>
            <p:ph idx="1" type="body"/>
          </p:nvPr>
        </p:nvSpPr>
        <p:spPr>
          <a:xfrm>
            <a:off x="183800" y="1230125"/>
            <a:ext cx="8834700" cy="3459900"/>
          </a:xfrm>
          <a:prstGeom prst="rect">
            <a:avLst/>
          </a:prstGeom>
        </p:spPr>
        <p:txBody>
          <a:bodyPr anchorCtr="0" anchor="t" bIns="34275" lIns="68575" spcFirstLastPara="1" rIns="68575" wrap="square" tIns="34275">
            <a:noAutofit/>
          </a:bodyPr>
          <a:lstStyle/>
          <a:p>
            <a:pPr indent="0" lvl="0" marL="0" rtl="0" algn="l">
              <a:spcBef>
                <a:spcPts val="1400"/>
              </a:spcBef>
              <a:spcAft>
                <a:spcPts val="0"/>
              </a:spcAft>
              <a:buNone/>
            </a:pPr>
            <a:r>
              <a:rPr lang="en-US" sz="1900"/>
              <a:t>If you are a NESDIS Jira User:</a:t>
            </a:r>
            <a:endParaRPr sz="1900"/>
          </a:p>
          <a:p>
            <a:pPr indent="-349250" lvl="0" marL="457200" rtl="0" algn="l">
              <a:spcBef>
                <a:spcPts val="1400"/>
              </a:spcBef>
              <a:spcAft>
                <a:spcPts val="0"/>
              </a:spcAft>
              <a:buSzPts val="1900"/>
              <a:buChar char="●"/>
            </a:pPr>
            <a:r>
              <a:rPr lang="en-US" sz="1900"/>
              <a:t>If your user story is accepted, PMT will email you with a link to the Jira ticket</a:t>
            </a:r>
            <a:endParaRPr sz="1900"/>
          </a:p>
          <a:p>
            <a:pPr indent="-349250" lvl="0" marL="457200" rtl="0" algn="l">
              <a:spcBef>
                <a:spcPts val="0"/>
              </a:spcBef>
              <a:spcAft>
                <a:spcPts val="0"/>
              </a:spcAft>
              <a:buSzPts val="1900"/>
              <a:buChar char="●"/>
            </a:pPr>
            <a:r>
              <a:rPr lang="en-US" sz="1900"/>
              <a:t>Submitters are added as “watchers” to tickets</a:t>
            </a:r>
            <a:endParaRPr sz="1900"/>
          </a:p>
          <a:p>
            <a:pPr indent="-349250" lvl="0" marL="457200" rtl="0" algn="l">
              <a:spcBef>
                <a:spcPts val="0"/>
              </a:spcBef>
              <a:spcAft>
                <a:spcPts val="0"/>
              </a:spcAft>
              <a:buSzPts val="1900"/>
              <a:buChar char="●"/>
            </a:pPr>
            <a:r>
              <a:rPr lang="en-US" sz="1900"/>
              <a:t>Watchers will receive email updates anytime there is activity on the ticket</a:t>
            </a:r>
            <a:endParaRPr sz="1900"/>
          </a:p>
          <a:p>
            <a:pPr indent="0" lvl="0" marL="0" rtl="0" algn="l">
              <a:spcBef>
                <a:spcPts val="1400"/>
              </a:spcBef>
              <a:spcAft>
                <a:spcPts val="0"/>
              </a:spcAft>
              <a:buNone/>
            </a:pPr>
            <a:r>
              <a:rPr lang="en-US" sz="1900"/>
              <a:t>If you are NOT a NESDIS Jira User:</a:t>
            </a:r>
            <a:endParaRPr sz="1900"/>
          </a:p>
          <a:p>
            <a:pPr indent="-349250" lvl="0" marL="457200" rtl="0" algn="l">
              <a:spcBef>
                <a:spcPts val="1400"/>
              </a:spcBef>
              <a:spcAft>
                <a:spcPts val="0"/>
              </a:spcAft>
              <a:buSzPts val="1900"/>
              <a:buChar char="●"/>
            </a:pPr>
            <a:r>
              <a:rPr lang="en-US" sz="1900"/>
              <a:t>We will directly communicate with you via email to give you updates</a:t>
            </a:r>
            <a:endParaRPr sz="1900"/>
          </a:p>
          <a:p>
            <a:pPr indent="0" lvl="0" marL="0" rtl="0" algn="l">
              <a:spcBef>
                <a:spcPts val="1400"/>
              </a:spcBef>
              <a:spcAft>
                <a:spcPts val="0"/>
              </a:spcAft>
              <a:buNone/>
            </a:pPr>
            <a:r>
              <a:rPr lang="en-US" sz="1900"/>
              <a:t>When stories are being worked on, submitters should attend ADS demos to see progress on the work</a:t>
            </a:r>
            <a:endParaRPr sz="1900"/>
          </a:p>
          <a:p>
            <a:pPr indent="0" lvl="0" marL="0" rtl="0" algn="l">
              <a:spcBef>
                <a:spcPts val="1400"/>
              </a:spcBef>
              <a:spcAft>
                <a:spcPts val="0"/>
              </a:spcAft>
              <a:buNone/>
            </a:pPr>
            <a:r>
              <a:rPr lang="en-US" sz="1900"/>
              <a:t>More details on the next slide.</a:t>
            </a:r>
            <a:endParaRPr sz="1900"/>
          </a:p>
          <a:p>
            <a:pPr indent="0" lvl="0" marL="0" rtl="0" algn="l">
              <a:spcBef>
                <a:spcPts val="1400"/>
              </a:spcBef>
              <a:spcAft>
                <a:spcPts val="0"/>
              </a:spcAft>
              <a:buNone/>
            </a:pPr>
            <a:r>
              <a:t/>
            </a:r>
            <a:endParaRPr sz="1900"/>
          </a:p>
          <a:p>
            <a:pPr indent="0" lvl="0" marL="0" rtl="0" algn="l">
              <a:spcBef>
                <a:spcPts val="1400"/>
              </a:spcBef>
              <a:spcAft>
                <a:spcPts val="400"/>
              </a:spcAft>
              <a:buNone/>
            </a:pPr>
            <a:r>
              <a:t/>
            </a:r>
            <a:endParaRPr b="1" sz="1500">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57"/>
          <p:cNvSpPr txBox="1"/>
          <p:nvPr>
            <p:ph type="title"/>
          </p:nvPr>
        </p:nvSpPr>
        <p:spPr>
          <a:xfrm>
            <a:off x="0" y="263900"/>
            <a:ext cx="9144000" cy="4923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US">
                <a:solidFill>
                  <a:srgbClr val="1F497D"/>
                </a:solidFill>
                <a:latin typeface="Calibri"/>
                <a:ea typeface="Calibri"/>
                <a:cs typeface="Calibri"/>
                <a:sym typeface="Calibri"/>
              </a:rPr>
              <a:t>Details: What happens after submitting a User Story?</a:t>
            </a:r>
            <a:endParaRPr>
              <a:solidFill>
                <a:srgbClr val="1F497D"/>
              </a:solidFill>
              <a:latin typeface="Calibri"/>
              <a:ea typeface="Calibri"/>
              <a:cs typeface="Calibri"/>
              <a:sym typeface="Calibri"/>
            </a:endParaRPr>
          </a:p>
        </p:txBody>
      </p:sp>
      <p:sp>
        <p:nvSpPr>
          <p:cNvPr id="870" name="Google Shape;870;p57"/>
          <p:cNvSpPr txBox="1"/>
          <p:nvPr>
            <p:ph idx="1" type="body"/>
          </p:nvPr>
        </p:nvSpPr>
        <p:spPr>
          <a:xfrm>
            <a:off x="154650" y="789925"/>
            <a:ext cx="8834700" cy="3459900"/>
          </a:xfrm>
          <a:prstGeom prst="rect">
            <a:avLst/>
          </a:prstGeom>
        </p:spPr>
        <p:txBody>
          <a:bodyPr anchorCtr="0" anchor="t" bIns="34275" lIns="68575" spcFirstLastPara="1" rIns="68575" wrap="square" tIns="34275">
            <a:noAutofit/>
          </a:bodyPr>
          <a:lstStyle/>
          <a:p>
            <a:pPr indent="-336550" lvl="0" marL="457200" rtl="0" algn="l">
              <a:spcBef>
                <a:spcPts val="1400"/>
              </a:spcBef>
              <a:spcAft>
                <a:spcPts val="0"/>
              </a:spcAft>
              <a:buSzPts val="1700"/>
              <a:buAutoNum type="arabicPeriod"/>
            </a:pPr>
            <a:r>
              <a:rPr lang="en-US" sz="1700"/>
              <a:t>PMT will communicate how story is adjudicated during quarterly preplanning</a:t>
            </a:r>
            <a:endParaRPr sz="1700"/>
          </a:p>
          <a:p>
            <a:pPr indent="-336550" lvl="1" marL="914400" rtl="0" algn="l">
              <a:spcBef>
                <a:spcPts val="0"/>
              </a:spcBef>
              <a:spcAft>
                <a:spcPts val="0"/>
              </a:spcAft>
              <a:buSzPts val="1700"/>
              <a:buAutoNum type="alphaLcPeriod"/>
            </a:pPr>
            <a:r>
              <a:rPr lang="en-US">
                <a:latin typeface="Arial"/>
                <a:ea typeface="Arial"/>
                <a:cs typeface="Arial"/>
                <a:sym typeface="Arial"/>
              </a:rPr>
              <a:t>Story is rejected</a:t>
            </a:r>
            <a:endParaRPr>
              <a:latin typeface="Arial"/>
              <a:ea typeface="Arial"/>
              <a:cs typeface="Arial"/>
              <a:sym typeface="Arial"/>
            </a:endParaRPr>
          </a:p>
          <a:p>
            <a:pPr indent="-336550" lvl="1" marL="914400" rtl="0" algn="l">
              <a:spcBef>
                <a:spcPts val="0"/>
              </a:spcBef>
              <a:spcAft>
                <a:spcPts val="0"/>
              </a:spcAft>
              <a:buSzPts val="1700"/>
              <a:buAutoNum type="alphaLcPeriod"/>
            </a:pPr>
            <a:r>
              <a:rPr lang="en-US">
                <a:latin typeface="Arial"/>
                <a:ea typeface="Arial"/>
                <a:cs typeface="Arial"/>
                <a:sym typeface="Arial"/>
              </a:rPr>
              <a:t>Story is scheduled</a:t>
            </a:r>
            <a:endParaRPr>
              <a:latin typeface="Arial"/>
              <a:ea typeface="Arial"/>
              <a:cs typeface="Arial"/>
              <a:sym typeface="Arial"/>
            </a:endParaRPr>
          </a:p>
          <a:p>
            <a:pPr indent="-336550" lvl="1" marL="914400" rtl="0" algn="l">
              <a:spcBef>
                <a:spcPts val="0"/>
              </a:spcBef>
              <a:spcAft>
                <a:spcPts val="0"/>
              </a:spcAft>
              <a:buSzPts val="1700"/>
              <a:buAutoNum type="alphaLcPeriod"/>
            </a:pPr>
            <a:r>
              <a:rPr lang="en-US">
                <a:latin typeface="Arial"/>
                <a:ea typeface="Arial"/>
                <a:cs typeface="Arial"/>
                <a:sym typeface="Arial"/>
              </a:rPr>
              <a:t>Story is added to the backlog but not scheduled</a:t>
            </a:r>
            <a:endParaRPr>
              <a:latin typeface="Arial"/>
              <a:ea typeface="Arial"/>
              <a:cs typeface="Arial"/>
              <a:sym typeface="Arial"/>
            </a:endParaRPr>
          </a:p>
          <a:p>
            <a:pPr indent="-336550" lvl="0" marL="457200" rtl="0" algn="l">
              <a:spcBef>
                <a:spcPts val="0"/>
              </a:spcBef>
              <a:spcAft>
                <a:spcPts val="0"/>
              </a:spcAft>
              <a:buSzPts val="1700"/>
              <a:buAutoNum type="arabicPeriod"/>
            </a:pPr>
            <a:r>
              <a:rPr lang="en-US" sz="1700"/>
              <a:t>PMT will create a Jira ticket for the story or update an existing ticket, and add submitter will be added as a watcher</a:t>
            </a:r>
            <a:endParaRPr sz="1700"/>
          </a:p>
          <a:p>
            <a:pPr indent="-336550" lvl="1" marL="914400" rtl="0" algn="l">
              <a:spcBef>
                <a:spcPts val="0"/>
              </a:spcBef>
              <a:spcAft>
                <a:spcPts val="0"/>
              </a:spcAft>
              <a:buSzPts val="1700"/>
              <a:buAutoNum type="alphaLcPeriod"/>
            </a:pPr>
            <a:r>
              <a:rPr lang="en-US">
                <a:latin typeface="Arial"/>
                <a:ea typeface="Arial"/>
                <a:cs typeface="Arial"/>
                <a:sym typeface="Arial"/>
              </a:rPr>
              <a:t>Watchers receive email notifications from Jira when there is an update to the ticket </a:t>
            </a:r>
            <a:endParaRPr>
              <a:latin typeface="Arial"/>
              <a:ea typeface="Arial"/>
              <a:cs typeface="Arial"/>
              <a:sym typeface="Arial"/>
            </a:endParaRPr>
          </a:p>
          <a:p>
            <a:pPr indent="-336550" lvl="0" marL="457200" rtl="0" algn="l">
              <a:spcBef>
                <a:spcPts val="0"/>
              </a:spcBef>
              <a:spcAft>
                <a:spcPts val="0"/>
              </a:spcAft>
              <a:buSzPts val="1700"/>
              <a:buAutoNum type="arabicPeriod"/>
            </a:pPr>
            <a:r>
              <a:rPr lang="en-US" sz="1700"/>
              <a:t>When the story is selected for development, PMT will: </a:t>
            </a:r>
            <a:endParaRPr sz="1700"/>
          </a:p>
          <a:p>
            <a:pPr indent="-336550" lvl="1" marL="914400" rtl="0" algn="l">
              <a:spcBef>
                <a:spcPts val="0"/>
              </a:spcBef>
              <a:spcAft>
                <a:spcPts val="0"/>
              </a:spcAft>
              <a:buSzPts val="1700"/>
              <a:buAutoNum type="alphaLcPeriod"/>
            </a:pPr>
            <a:r>
              <a:rPr lang="en-US">
                <a:latin typeface="Arial"/>
                <a:ea typeface="Arial"/>
                <a:cs typeface="Arial"/>
                <a:sym typeface="Arial"/>
              </a:rPr>
              <a:t>Communicate with submitter that the work is upcoming</a:t>
            </a:r>
            <a:endParaRPr>
              <a:latin typeface="Arial"/>
              <a:ea typeface="Arial"/>
              <a:cs typeface="Arial"/>
              <a:sym typeface="Arial"/>
            </a:endParaRPr>
          </a:p>
          <a:p>
            <a:pPr indent="-336550" lvl="1" marL="914400" rtl="0" algn="l">
              <a:spcBef>
                <a:spcPts val="0"/>
              </a:spcBef>
              <a:spcAft>
                <a:spcPts val="0"/>
              </a:spcAft>
              <a:buSzPts val="1700"/>
              <a:buAutoNum type="alphaLcPeriod"/>
            </a:pPr>
            <a:r>
              <a:rPr lang="en-US">
                <a:latin typeface="Arial"/>
                <a:ea typeface="Arial"/>
                <a:cs typeface="Arial"/>
                <a:sym typeface="Arial"/>
              </a:rPr>
              <a:t>Invite submitter to upcoming demos</a:t>
            </a:r>
            <a:endParaRPr>
              <a:latin typeface="Arial"/>
              <a:ea typeface="Arial"/>
              <a:cs typeface="Arial"/>
              <a:sym typeface="Arial"/>
            </a:endParaRPr>
          </a:p>
          <a:p>
            <a:pPr indent="-336550" lvl="1" marL="914400" rtl="0" algn="l">
              <a:spcBef>
                <a:spcPts val="0"/>
              </a:spcBef>
              <a:spcAft>
                <a:spcPts val="0"/>
              </a:spcAft>
              <a:buSzPts val="1700"/>
              <a:buAutoNum type="alphaLcPeriod"/>
            </a:pPr>
            <a:r>
              <a:rPr lang="en-US">
                <a:latin typeface="Arial"/>
                <a:ea typeface="Arial"/>
                <a:cs typeface="Arial"/>
                <a:sym typeface="Arial"/>
              </a:rPr>
              <a:t>Identify and connect submitter with POs of teams doing the work</a:t>
            </a:r>
            <a:endParaRPr>
              <a:latin typeface="Arial"/>
              <a:ea typeface="Arial"/>
              <a:cs typeface="Arial"/>
              <a:sym typeface="Arial"/>
            </a:endParaRPr>
          </a:p>
          <a:p>
            <a:pPr indent="-336550" lvl="0" marL="457200" rtl="0" algn="l">
              <a:spcBef>
                <a:spcPts val="0"/>
              </a:spcBef>
              <a:spcAft>
                <a:spcPts val="0"/>
              </a:spcAft>
              <a:buSzPts val="1700"/>
              <a:buAutoNum type="arabicPeriod"/>
            </a:pPr>
            <a:r>
              <a:rPr lang="en-US" sz="1700"/>
              <a:t>PO will continue to work with submitter to define and clarify requirements</a:t>
            </a:r>
            <a:endParaRPr sz="1700"/>
          </a:p>
          <a:p>
            <a:pPr indent="-336550" lvl="0" marL="457200" rtl="0" algn="l">
              <a:spcBef>
                <a:spcPts val="0"/>
              </a:spcBef>
              <a:spcAft>
                <a:spcPts val="0"/>
              </a:spcAft>
              <a:buSzPts val="1700"/>
              <a:buAutoNum type="arabicPeriod"/>
            </a:pPr>
            <a:r>
              <a:rPr lang="en-US" sz="1700"/>
              <a:t>Story is completed</a:t>
            </a:r>
            <a:endParaRPr sz="1700"/>
          </a:p>
          <a:p>
            <a:pPr indent="0" lvl="0" marL="0" rtl="0" algn="l">
              <a:spcBef>
                <a:spcPts val="1400"/>
              </a:spcBef>
              <a:spcAft>
                <a:spcPts val="0"/>
              </a:spcAft>
              <a:buNone/>
            </a:pPr>
            <a:r>
              <a:rPr lang="en-US" sz="1700"/>
              <a:t>NOTE: if you are not a NESDIS Jira user, PMT will communicate with you directly</a:t>
            </a:r>
            <a:endParaRPr sz="1700"/>
          </a:p>
          <a:p>
            <a:pPr indent="0" lvl="0" marL="0" rtl="0" algn="l">
              <a:spcBef>
                <a:spcPts val="1400"/>
              </a:spcBef>
              <a:spcAft>
                <a:spcPts val="400"/>
              </a:spcAft>
              <a:buNone/>
            </a:pPr>
            <a:r>
              <a:t/>
            </a:r>
            <a:endParaRPr sz="17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58"/>
          <p:cNvSpPr txBox="1"/>
          <p:nvPr>
            <p:ph idx="1" type="body"/>
          </p:nvPr>
        </p:nvSpPr>
        <p:spPr>
          <a:xfrm>
            <a:off x="280400" y="762000"/>
            <a:ext cx="4167000" cy="3714900"/>
          </a:xfrm>
          <a:prstGeom prst="rect">
            <a:avLst/>
          </a:prstGeom>
        </p:spPr>
        <p:txBody>
          <a:bodyPr anchorCtr="0" anchor="t" bIns="0" lIns="0" spcFirstLastPara="1" rIns="0" wrap="square" tIns="0">
            <a:noAutofit/>
          </a:bodyPr>
          <a:lstStyle/>
          <a:p>
            <a:pPr indent="-219709" lvl="0" marL="365760" rtl="0" algn="l">
              <a:spcBef>
                <a:spcPts val="400"/>
              </a:spcBef>
              <a:spcAft>
                <a:spcPts val="0"/>
              </a:spcAft>
              <a:buSzPts val="1300"/>
              <a:buChar char="•"/>
            </a:pPr>
            <a:r>
              <a:rPr lang="en-US" sz="1300"/>
              <a:t>AA = Access Aid</a:t>
            </a:r>
            <a:endParaRPr sz="1300"/>
          </a:p>
          <a:p>
            <a:pPr indent="-219709" lvl="0" marL="365760" rtl="0" algn="l">
              <a:spcBef>
                <a:spcPts val="0"/>
              </a:spcBef>
              <a:spcAft>
                <a:spcPts val="0"/>
              </a:spcAft>
              <a:buSzPts val="1300"/>
              <a:buChar char="•"/>
            </a:pPr>
            <a:r>
              <a:rPr lang="en-US" sz="1300"/>
              <a:t>ADS = Archive and Data Stewardship</a:t>
            </a:r>
            <a:endParaRPr sz="1300"/>
          </a:p>
          <a:p>
            <a:pPr indent="-219709" lvl="0" marL="365760" rtl="0" algn="l">
              <a:spcBef>
                <a:spcPts val="0"/>
              </a:spcBef>
              <a:spcAft>
                <a:spcPts val="0"/>
              </a:spcAft>
              <a:buSzPts val="1300"/>
              <a:buChar char="•"/>
            </a:pPr>
            <a:r>
              <a:rPr lang="en-US" sz="1300"/>
              <a:t>AIP = Archival Information Package</a:t>
            </a:r>
            <a:endParaRPr sz="1300"/>
          </a:p>
          <a:p>
            <a:pPr indent="-219709" lvl="0" marL="365760" rtl="0" algn="l">
              <a:spcBef>
                <a:spcPts val="0"/>
              </a:spcBef>
              <a:spcAft>
                <a:spcPts val="0"/>
              </a:spcAft>
              <a:buSzPts val="1300"/>
              <a:buChar char="•"/>
            </a:pPr>
            <a:r>
              <a:rPr lang="en-US" sz="1300"/>
              <a:t>AIU = Archival Information Unit</a:t>
            </a:r>
            <a:endParaRPr sz="1300"/>
          </a:p>
          <a:p>
            <a:pPr indent="-219709" lvl="0" marL="365760" rtl="0" algn="l">
              <a:spcBef>
                <a:spcPts val="0"/>
              </a:spcBef>
              <a:spcAft>
                <a:spcPts val="0"/>
              </a:spcAft>
              <a:buSzPts val="1300"/>
              <a:buChar char="•"/>
            </a:pPr>
            <a:r>
              <a:rPr lang="en-US" sz="1300"/>
              <a:t>AIC = Archival Information Collection</a:t>
            </a:r>
            <a:endParaRPr sz="1300"/>
          </a:p>
          <a:p>
            <a:pPr indent="-219709" lvl="0" marL="365760" rtl="0" algn="l">
              <a:spcBef>
                <a:spcPts val="0"/>
              </a:spcBef>
              <a:spcAft>
                <a:spcPts val="0"/>
              </a:spcAft>
              <a:buSzPts val="1300"/>
              <a:buChar char="•"/>
            </a:pPr>
            <a:r>
              <a:rPr lang="en-US" sz="1300"/>
              <a:t>ART = Agile Release Train</a:t>
            </a:r>
            <a:endParaRPr sz="1300"/>
          </a:p>
          <a:p>
            <a:pPr indent="-219709" lvl="0" marL="365760" rtl="0" algn="l">
              <a:spcBef>
                <a:spcPts val="0"/>
              </a:spcBef>
              <a:spcAft>
                <a:spcPts val="0"/>
              </a:spcAft>
              <a:buSzPts val="1300"/>
              <a:buChar char="•"/>
            </a:pPr>
            <a:r>
              <a:rPr lang="en-US" sz="1300"/>
              <a:t>ATRAC = Advanced Tracking and Resource tool for Archive Collections</a:t>
            </a:r>
            <a:endParaRPr sz="1300"/>
          </a:p>
          <a:p>
            <a:pPr indent="-219709" lvl="0" marL="365760" rtl="0" algn="l">
              <a:spcBef>
                <a:spcPts val="0"/>
              </a:spcBef>
              <a:spcAft>
                <a:spcPts val="0"/>
              </a:spcAft>
              <a:buSzPts val="1300"/>
              <a:buChar char="•"/>
            </a:pPr>
            <a:r>
              <a:rPr lang="en-US" sz="1300"/>
              <a:t>CC0 = Creative Commons Zero data use license</a:t>
            </a:r>
            <a:endParaRPr sz="1300"/>
          </a:p>
          <a:p>
            <a:pPr indent="-219709" lvl="0" marL="365760" rtl="0" algn="l">
              <a:spcBef>
                <a:spcPts val="0"/>
              </a:spcBef>
              <a:spcAft>
                <a:spcPts val="0"/>
              </a:spcAft>
              <a:buSzPts val="1300"/>
              <a:buChar char="•"/>
            </a:pPr>
            <a:r>
              <a:rPr lang="en-US" sz="1300"/>
              <a:t>CC BY = </a:t>
            </a:r>
            <a:r>
              <a:rPr lang="en-US" sz="1300"/>
              <a:t>Creative Commons BY data use license, requiring attribution</a:t>
            </a:r>
            <a:endParaRPr sz="1300"/>
          </a:p>
          <a:p>
            <a:pPr indent="-219709" lvl="0" marL="365760" rtl="0" algn="l">
              <a:spcBef>
                <a:spcPts val="0"/>
              </a:spcBef>
              <a:spcAft>
                <a:spcPts val="0"/>
              </a:spcAft>
              <a:buSzPts val="1300"/>
              <a:buChar char="•"/>
            </a:pPr>
            <a:r>
              <a:rPr lang="en-US" sz="1300"/>
              <a:t>CMR = Common Metadata Repository</a:t>
            </a:r>
            <a:endParaRPr sz="1300"/>
          </a:p>
          <a:p>
            <a:pPr indent="-219709" lvl="0" marL="365760" rtl="0" algn="l">
              <a:spcBef>
                <a:spcPts val="0"/>
              </a:spcBef>
              <a:spcAft>
                <a:spcPts val="0"/>
              </a:spcAft>
              <a:buSzPts val="1300"/>
              <a:buChar char="•"/>
            </a:pPr>
            <a:r>
              <a:rPr lang="en-US" sz="1300"/>
              <a:t>COOP = Continuity of Operations Plan</a:t>
            </a:r>
            <a:endParaRPr sz="1300"/>
          </a:p>
          <a:p>
            <a:pPr indent="-219709" lvl="0" marL="365760" rtl="0" algn="l">
              <a:spcBef>
                <a:spcPts val="0"/>
              </a:spcBef>
              <a:spcAft>
                <a:spcPts val="0"/>
              </a:spcAft>
              <a:buSzPts val="1300"/>
              <a:buChar char="•"/>
            </a:pPr>
            <a:r>
              <a:rPr lang="en-US" sz="1300"/>
              <a:t>DIP = Dissemination Information Package</a:t>
            </a:r>
            <a:endParaRPr sz="1300"/>
          </a:p>
          <a:p>
            <a:pPr indent="-219709" lvl="0" marL="365760" rtl="0" algn="l">
              <a:spcBef>
                <a:spcPts val="0"/>
              </a:spcBef>
              <a:spcAft>
                <a:spcPts val="0"/>
              </a:spcAft>
              <a:buSzPts val="1300"/>
              <a:buChar char="•"/>
            </a:pPr>
            <a:r>
              <a:rPr lang="en-US" sz="1300"/>
              <a:t>DOI = Digital Object Identifier</a:t>
            </a:r>
            <a:endParaRPr sz="1300"/>
          </a:p>
          <a:p>
            <a:pPr indent="-219709" lvl="0" marL="365760" rtl="0" algn="l">
              <a:spcBef>
                <a:spcPts val="0"/>
              </a:spcBef>
              <a:spcAft>
                <a:spcPts val="0"/>
              </a:spcAft>
              <a:buSzPts val="1300"/>
              <a:buChar char="•"/>
            </a:pPr>
            <a:r>
              <a:rPr lang="en-US" sz="1300"/>
              <a:t>ERDDAP = Ecosystem Research Division Data Access Protocol</a:t>
            </a:r>
            <a:endParaRPr sz="1300"/>
          </a:p>
          <a:p>
            <a:pPr indent="-219709" lvl="0" marL="365760" rtl="0" algn="l">
              <a:spcBef>
                <a:spcPts val="0"/>
              </a:spcBef>
              <a:spcAft>
                <a:spcPts val="0"/>
              </a:spcAft>
              <a:buSzPts val="1300"/>
              <a:buChar char="•"/>
            </a:pPr>
            <a:r>
              <a:rPr lang="en-US" sz="1300"/>
              <a:t>GCMD = Global Change Master Directory</a:t>
            </a:r>
            <a:endParaRPr sz="1300"/>
          </a:p>
          <a:p>
            <a:pPr indent="-219709" lvl="0" marL="365760" rtl="0" algn="l">
              <a:spcBef>
                <a:spcPts val="0"/>
              </a:spcBef>
              <a:spcAft>
                <a:spcPts val="0"/>
              </a:spcAft>
              <a:buSzPts val="1300"/>
              <a:buChar char="•"/>
            </a:pPr>
            <a:r>
              <a:rPr lang="en-US" sz="1300"/>
              <a:t>KG = Knowledge Graph</a:t>
            </a:r>
            <a:endParaRPr sz="1300"/>
          </a:p>
          <a:p>
            <a:pPr indent="-219709" lvl="0" marL="365760" rtl="0" algn="l">
              <a:spcBef>
                <a:spcPts val="0"/>
              </a:spcBef>
              <a:spcAft>
                <a:spcPts val="0"/>
              </a:spcAft>
              <a:buSzPts val="1300"/>
              <a:buChar char="•"/>
            </a:pPr>
            <a:r>
              <a:rPr lang="en-US" sz="1300"/>
              <a:t>NCCF = NESDIS Common Cloud Framework</a:t>
            </a:r>
            <a:endParaRPr sz="1300"/>
          </a:p>
        </p:txBody>
      </p:sp>
      <p:sp>
        <p:nvSpPr>
          <p:cNvPr id="877" name="Google Shape;877;p58"/>
          <p:cNvSpPr txBox="1"/>
          <p:nvPr>
            <p:ph type="title"/>
          </p:nvPr>
        </p:nvSpPr>
        <p:spPr>
          <a:xfrm>
            <a:off x="871797" y="200028"/>
            <a:ext cx="7400400" cy="594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b="1" lang="en-US" sz="3400"/>
              <a:t>Acronyms</a:t>
            </a:r>
            <a:endParaRPr b="1" sz="3400"/>
          </a:p>
        </p:txBody>
      </p:sp>
      <p:sp>
        <p:nvSpPr>
          <p:cNvPr id="878" name="Google Shape;878;p58"/>
          <p:cNvSpPr txBox="1"/>
          <p:nvPr>
            <p:ph idx="1" type="body"/>
          </p:nvPr>
        </p:nvSpPr>
        <p:spPr>
          <a:xfrm>
            <a:off x="4623800" y="762000"/>
            <a:ext cx="4167000" cy="3714900"/>
          </a:xfrm>
          <a:prstGeom prst="rect">
            <a:avLst/>
          </a:prstGeom>
        </p:spPr>
        <p:txBody>
          <a:bodyPr anchorCtr="0" anchor="t" bIns="0" lIns="0" spcFirstLastPara="1" rIns="0" wrap="square" tIns="0">
            <a:noAutofit/>
          </a:bodyPr>
          <a:lstStyle/>
          <a:p>
            <a:pPr indent="-219709" lvl="0" marL="365760" rtl="0" algn="l">
              <a:spcBef>
                <a:spcPts val="400"/>
              </a:spcBef>
              <a:spcAft>
                <a:spcPts val="0"/>
              </a:spcAft>
              <a:buSzPts val="1300"/>
              <a:buChar char="•"/>
            </a:pPr>
            <a:r>
              <a:rPr lang="en-US" sz="1300"/>
              <a:t>NIEM = National Information Exchange Model</a:t>
            </a:r>
            <a:endParaRPr sz="1300"/>
          </a:p>
          <a:p>
            <a:pPr indent="-219709" lvl="0" marL="365760" rtl="0" algn="l">
              <a:spcBef>
                <a:spcPts val="0"/>
              </a:spcBef>
              <a:spcAft>
                <a:spcPts val="0"/>
              </a:spcAft>
              <a:buSzPts val="1300"/>
              <a:buChar char="•"/>
            </a:pPr>
            <a:r>
              <a:rPr lang="en-US" sz="1300"/>
              <a:t>OAIS RM = Open Archival Information System Reference Model</a:t>
            </a:r>
            <a:endParaRPr sz="1300"/>
          </a:p>
          <a:p>
            <a:pPr indent="-219709" lvl="0" marL="365760" rtl="0" algn="l">
              <a:spcBef>
                <a:spcPts val="0"/>
              </a:spcBef>
              <a:spcAft>
                <a:spcPts val="0"/>
              </a:spcAft>
              <a:buSzPts val="1300"/>
              <a:buChar char="•"/>
            </a:pPr>
            <a:r>
              <a:rPr lang="en-US" sz="1300"/>
              <a:t>OGC= Open Geospatial Consortium</a:t>
            </a:r>
            <a:endParaRPr sz="1300"/>
          </a:p>
          <a:p>
            <a:pPr indent="-219709" lvl="0" marL="365760" rtl="0" algn="l">
              <a:spcBef>
                <a:spcPts val="0"/>
              </a:spcBef>
              <a:spcAft>
                <a:spcPts val="0"/>
              </a:spcAft>
              <a:buSzPts val="1300"/>
              <a:buChar char="•"/>
            </a:pPr>
            <a:r>
              <a:rPr lang="en-US" sz="1300"/>
              <a:t>OISS = Open Information Stewardship Service</a:t>
            </a:r>
            <a:endParaRPr sz="1300"/>
          </a:p>
          <a:p>
            <a:pPr indent="-219709" lvl="0" marL="365760" rtl="0" algn="l">
              <a:spcBef>
                <a:spcPts val="0"/>
              </a:spcBef>
              <a:spcAft>
                <a:spcPts val="0"/>
              </a:spcAft>
              <a:buSzPts val="1300"/>
              <a:buChar char="•"/>
            </a:pPr>
            <a:r>
              <a:rPr lang="en-US" sz="1300"/>
              <a:t>ORCiD = </a:t>
            </a:r>
            <a:r>
              <a:rPr lang="en-US" sz="1300" u="sng">
                <a:solidFill>
                  <a:schemeClr val="hlink"/>
                </a:solidFill>
                <a:hlinkClick r:id="rId3"/>
              </a:rPr>
              <a:t>Open Researcher and Contributor ID</a:t>
            </a:r>
            <a:endParaRPr sz="1300"/>
          </a:p>
          <a:p>
            <a:pPr indent="-219709" lvl="0" marL="365760" rtl="0" algn="l">
              <a:spcBef>
                <a:spcPts val="0"/>
              </a:spcBef>
              <a:spcAft>
                <a:spcPts val="0"/>
              </a:spcAft>
              <a:buSzPts val="1300"/>
              <a:buChar char="•"/>
            </a:pPr>
            <a:r>
              <a:rPr lang="en-US" sz="1300"/>
              <a:t>OSIM = OneStop Inventory Manager</a:t>
            </a:r>
            <a:endParaRPr sz="1300"/>
          </a:p>
          <a:p>
            <a:pPr indent="-219709" lvl="0" marL="365760" rtl="0" algn="l">
              <a:spcBef>
                <a:spcPts val="0"/>
              </a:spcBef>
              <a:spcAft>
                <a:spcPts val="0"/>
              </a:spcAft>
              <a:buSzPts val="1300"/>
              <a:buChar char="•"/>
            </a:pPr>
            <a:r>
              <a:rPr lang="en-US" sz="1300"/>
              <a:t>PARR =  Public Access to Research Results </a:t>
            </a:r>
            <a:endParaRPr sz="1300"/>
          </a:p>
          <a:p>
            <a:pPr indent="-219709" lvl="0" marL="365760" rtl="0" algn="l">
              <a:spcBef>
                <a:spcPts val="0"/>
              </a:spcBef>
              <a:spcAft>
                <a:spcPts val="0"/>
              </a:spcAft>
              <a:buSzPts val="1300"/>
              <a:buChar char="•"/>
            </a:pPr>
            <a:r>
              <a:rPr lang="en-US" sz="1300"/>
              <a:t>PID = Persistent Identifier</a:t>
            </a:r>
            <a:endParaRPr sz="1300"/>
          </a:p>
          <a:p>
            <a:pPr indent="-219709" lvl="0" marL="365760" rtl="0" algn="l">
              <a:spcBef>
                <a:spcPts val="0"/>
              </a:spcBef>
              <a:spcAft>
                <a:spcPts val="0"/>
              </a:spcAft>
              <a:buSzPts val="1300"/>
              <a:buChar char="•"/>
            </a:pPr>
            <a:r>
              <a:rPr lang="en-US" sz="1300"/>
              <a:t>PMT = Product Management Team</a:t>
            </a:r>
            <a:endParaRPr sz="1300"/>
          </a:p>
          <a:p>
            <a:pPr indent="-219709" lvl="0" marL="365760" rtl="0" algn="l">
              <a:spcBef>
                <a:spcPts val="0"/>
              </a:spcBef>
              <a:spcAft>
                <a:spcPts val="0"/>
              </a:spcAft>
              <a:buSzPts val="1300"/>
              <a:buChar char="•"/>
            </a:pPr>
            <a:r>
              <a:rPr lang="en-US" sz="1300"/>
              <a:t>ROR = </a:t>
            </a:r>
            <a:r>
              <a:rPr lang="en-US" sz="1300" u="sng">
                <a:solidFill>
                  <a:schemeClr val="hlink"/>
                </a:solidFill>
                <a:hlinkClick r:id="rId4"/>
              </a:rPr>
              <a:t>Research Organization Registry</a:t>
            </a:r>
            <a:r>
              <a:rPr lang="en-US" sz="1300"/>
              <a:t> </a:t>
            </a:r>
            <a:endParaRPr sz="1300"/>
          </a:p>
          <a:p>
            <a:pPr indent="-219709" lvl="0" marL="365760" rtl="0" algn="l">
              <a:spcBef>
                <a:spcPts val="0"/>
              </a:spcBef>
              <a:spcAft>
                <a:spcPts val="0"/>
              </a:spcAft>
              <a:buSzPts val="1300"/>
              <a:buChar char="•"/>
            </a:pPr>
            <a:r>
              <a:rPr lang="en-US" sz="1300"/>
              <a:t>SAFe = Scaled Agile Framework</a:t>
            </a:r>
            <a:endParaRPr sz="1300"/>
          </a:p>
          <a:p>
            <a:pPr indent="-219709" lvl="0" marL="365760" rtl="0" algn="l">
              <a:spcBef>
                <a:spcPts val="0"/>
              </a:spcBef>
              <a:spcAft>
                <a:spcPts val="0"/>
              </a:spcAft>
              <a:buSzPts val="1300"/>
              <a:buChar char="•"/>
            </a:pPr>
            <a:r>
              <a:rPr lang="en-US" sz="1300"/>
              <a:t>SIP = Submission Information Package</a:t>
            </a:r>
            <a:endParaRPr sz="1300"/>
          </a:p>
          <a:p>
            <a:pPr indent="-219709" lvl="0" marL="365760" rtl="0" algn="l">
              <a:spcBef>
                <a:spcPts val="0"/>
              </a:spcBef>
              <a:spcAft>
                <a:spcPts val="0"/>
              </a:spcAft>
              <a:buSzPts val="1300"/>
              <a:buChar char="•"/>
            </a:pPr>
            <a:r>
              <a:rPr lang="en-US" sz="1300"/>
              <a:t>S2N = Send2NCEI</a:t>
            </a:r>
            <a:endParaRPr sz="1300"/>
          </a:p>
          <a:p>
            <a:pPr indent="-219709" lvl="0" marL="365760" rtl="0" algn="l">
              <a:spcBef>
                <a:spcPts val="0"/>
              </a:spcBef>
              <a:spcAft>
                <a:spcPts val="0"/>
              </a:spcAft>
              <a:buSzPts val="1300"/>
              <a:buChar char="•"/>
            </a:pPr>
            <a:r>
              <a:rPr lang="en-US" sz="1300"/>
              <a:t>SOSO = Science on Schema.org</a:t>
            </a:r>
            <a:endParaRPr sz="1300"/>
          </a:p>
          <a:p>
            <a:pPr indent="-219709" lvl="0" marL="365760" rtl="0" algn="l">
              <a:spcBef>
                <a:spcPts val="0"/>
              </a:spcBef>
              <a:spcAft>
                <a:spcPts val="0"/>
              </a:spcAft>
              <a:buSzPts val="1300"/>
              <a:buChar char="•"/>
            </a:pPr>
            <a:r>
              <a:rPr lang="en-US" sz="1300"/>
              <a:t>SSN = Semantic Sensor Network </a:t>
            </a:r>
            <a:r>
              <a:rPr lang="en-US" sz="1300"/>
              <a:t>ontology</a:t>
            </a:r>
            <a:endParaRPr sz="1300"/>
          </a:p>
          <a:p>
            <a:pPr indent="-219709" lvl="0" marL="365760" rtl="0" algn="l">
              <a:spcBef>
                <a:spcPts val="0"/>
              </a:spcBef>
              <a:spcAft>
                <a:spcPts val="0"/>
              </a:spcAft>
              <a:buSzPts val="1300"/>
              <a:buChar char="•"/>
            </a:pPr>
            <a:r>
              <a:rPr lang="en-US" sz="1300"/>
              <a:t>SWEET = Semantic Web for Earth and Environmental Terminology </a:t>
            </a:r>
            <a:endParaRPr sz="1300"/>
          </a:p>
          <a:p>
            <a:pPr indent="-219709" lvl="0" marL="365760" rtl="0" algn="l">
              <a:spcBef>
                <a:spcPts val="0"/>
              </a:spcBef>
              <a:spcAft>
                <a:spcPts val="0"/>
              </a:spcAft>
              <a:buSzPts val="1300"/>
              <a:buChar char="•"/>
            </a:pPr>
            <a:r>
              <a:rPr lang="en-US" sz="1300"/>
              <a:t>TDS = THREDDS Data Server</a:t>
            </a:r>
            <a:endParaRPr sz="1300"/>
          </a:p>
          <a:p>
            <a:pPr indent="-219709" lvl="0" marL="365760" rtl="0" algn="l">
              <a:spcBef>
                <a:spcPts val="0"/>
              </a:spcBef>
              <a:spcAft>
                <a:spcPts val="0"/>
              </a:spcAft>
              <a:buSzPts val="1300"/>
              <a:buChar char="•"/>
            </a:pPr>
            <a:r>
              <a:rPr lang="en-US" sz="1300"/>
              <a:t>UBL = User Business Logic</a:t>
            </a:r>
            <a:endParaRPr sz="1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3"/>
          <p:cNvSpPr txBox="1"/>
          <p:nvPr>
            <p:ph idx="1" type="body"/>
          </p:nvPr>
        </p:nvSpPr>
        <p:spPr>
          <a:xfrm>
            <a:off x="178625" y="866200"/>
            <a:ext cx="5015100" cy="35469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US" sz="2000"/>
              <a:t>This question can be answered in multiple ways, depending on your interests….</a:t>
            </a:r>
            <a:endParaRPr sz="2000"/>
          </a:p>
          <a:p>
            <a:pPr indent="0" lvl="0" marL="457200" rtl="0" algn="l">
              <a:lnSpc>
                <a:spcPct val="100000"/>
              </a:lnSpc>
              <a:spcBef>
                <a:spcPts val="0"/>
              </a:spcBef>
              <a:spcAft>
                <a:spcPts val="0"/>
              </a:spcAft>
              <a:buNone/>
            </a:pPr>
            <a:r>
              <a:t/>
            </a:r>
            <a:endParaRPr sz="2000"/>
          </a:p>
          <a:p>
            <a:pPr indent="0" lvl="0" marL="457200" rtl="0" algn="l">
              <a:lnSpc>
                <a:spcPct val="100000"/>
              </a:lnSpc>
              <a:spcBef>
                <a:spcPts val="0"/>
              </a:spcBef>
              <a:spcAft>
                <a:spcPts val="0"/>
              </a:spcAft>
              <a:buNone/>
            </a:pPr>
            <a:r>
              <a:t/>
            </a:r>
            <a:endParaRPr sz="2000"/>
          </a:p>
        </p:txBody>
      </p:sp>
      <p:sp>
        <p:nvSpPr>
          <p:cNvPr id="190" name="Google Shape;190;p23"/>
          <p:cNvSpPr txBox="1"/>
          <p:nvPr>
            <p:ph type="title"/>
          </p:nvPr>
        </p:nvSpPr>
        <p:spPr>
          <a:xfrm>
            <a:off x="834812" y="307161"/>
            <a:ext cx="7537200" cy="492300"/>
          </a:xfrm>
          <a:prstGeom prst="rect">
            <a:avLst/>
          </a:prstGeom>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Font typeface="Arial"/>
              <a:buNone/>
            </a:pPr>
            <a:r>
              <a:rPr lang="en-US">
                <a:solidFill>
                  <a:srgbClr val="1F497D"/>
                </a:solidFill>
                <a:latin typeface="Calibri"/>
                <a:ea typeface="Calibri"/>
                <a:cs typeface="Calibri"/>
                <a:sym typeface="Calibri"/>
              </a:rPr>
              <a:t>So, What is OISS?</a:t>
            </a:r>
            <a:endParaRPr/>
          </a:p>
        </p:txBody>
      </p:sp>
      <p:grpSp>
        <p:nvGrpSpPr>
          <p:cNvPr id="191" name="Google Shape;191;p23"/>
          <p:cNvGrpSpPr/>
          <p:nvPr/>
        </p:nvGrpSpPr>
        <p:grpSpPr>
          <a:xfrm>
            <a:off x="5269757" y="1114428"/>
            <a:ext cx="3488131" cy="3091983"/>
            <a:chOff x="7542363" y="1436250"/>
            <a:chExt cx="868213" cy="817488"/>
          </a:xfrm>
        </p:grpSpPr>
        <p:sp>
          <p:nvSpPr>
            <p:cNvPr id="192" name="Google Shape;192;p23"/>
            <p:cNvSpPr/>
            <p:nvPr/>
          </p:nvSpPr>
          <p:spPr>
            <a:xfrm>
              <a:off x="7542363" y="1465225"/>
              <a:ext cx="180900" cy="176400"/>
            </a:xfrm>
            <a:prstGeom prst="ellipse">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 name="Google Shape;193;p23"/>
            <p:cNvSpPr/>
            <p:nvPr/>
          </p:nvSpPr>
          <p:spPr>
            <a:xfrm>
              <a:off x="7873288" y="1436250"/>
              <a:ext cx="180900" cy="1764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 name="Google Shape;194;p23"/>
            <p:cNvSpPr/>
            <p:nvPr/>
          </p:nvSpPr>
          <p:spPr>
            <a:xfrm>
              <a:off x="7542375" y="1801975"/>
              <a:ext cx="180900" cy="176400"/>
            </a:xfrm>
            <a:prstGeom prst="ellipse">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 name="Google Shape;195;p23"/>
            <p:cNvSpPr/>
            <p:nvPr/>
          </p:nvSpPr>
          <p:spPr>
            <a:xfrm>
              <a:off x="8229675" y="1710025"/>
              <a:ext cx="180900" cy="176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 name="Google Shape;196;p23"/>
            <p:cNvSpPr/>
            <p:nvPr/>
          </p:nvSpPr>
          <p:spPr>
            <a:xfrm>
              <a:off x="7922413" y="2077338"/>
              <a:ext cx="180900" cy="176400"/>
            </a:xfrm>
            <a:prstGeom prst="ellipse">
              <a:avLst/>
            </a:prstGeom>
            <a:solidFill>
              <a:srgbClr val="6AA84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 name="Google Shape;197;p23"/>
            <p:cNvSpPr/>
            <p:nvPr/>
          </p:nvSpPr>
          <p:spPr>
            <a:xfrm>
              <a:off x="8150050" y="1950825"/>
              <a:ext cx="180900" cy="176400"/>
            </a:xfrm>
            <a:prstGeom prst="ellipse">
              <a:avLst/>
            </a:prstGeom>
            <a:solidFill>
              <a:srgbClr val="4A86E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 name="Google Shape;198;p23"/>
            <p:cNvSpPr/>
            <p:nvPr/>
          </p:nvSpPr>
          <p:spPr>
            <a:xfrm>
              <a:off x="8164338" y="1553725"/>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 name="Google Shape;199;p23"/>
            <p:cNvSpPr/>
            <p:nvPr/>
          </p:nvSpPr>
          <p:spPr>
            <a:xfrm>
              <a:off x="7815800" y="1673550"/>
              <a:ext cx="274200" cy="2742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0" name="Google Shape;200;p23"/>
            <p:cNvSpPr/>
            <p:nvPr/>
          </p:nvSpPr>
          <p:spPr>
            <a:xfrm>
              <a:off x="7696650" y="2066650"/>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01" name="Google Shape;201;p23"/>
            <p:cNvCxnSpPr>
              <a:stCxn id="193" idx="4"/>
              <a:endCxn id="193" idx="4"/>
            </p:cNvCxnSpPr>
            <p:nvPr/>
          </p:nvCxnSpPr>
          <p:spPr>
            <a:xfrm>
              <a:off x="7963738" y="1612650"/>
              <a:ext cx="0" cy="0"/>
            </a:xfrm>
            <a:prstGeom prst="straightConnector1">
              <a:avLst/>
            </a:prstGeom>
            <a:noFill/>
            <a:ln cap="flat" cmpd="sng" w="9525">
              <a:solidFill>
                <a:srgbClr val="000000"/>
              </a:solidFill>
              <a:prstDash val="solid"/>
              <a:round/>
              <a:headEnd len="med" w="med" type="none"/>
              <a:tailEnd len="med" w="med" type="none"/>
            </a:ln>
          </p:spPr>
        </p:cxnSp>
        <p:cxnSp>
          <p:nvCxnSpPr>
            <p:cNvPr id="202" name="Google Shape;202;p23"/>
            <p:cNvCxnSpPr>
              <a:stCxn id="199" idx="1"/>
              <a:endCxn id="192" idx="5"/>
            </p:cNvCxnSpPr>
            <p:nvPr/>
          </p:nvCxnSpPr>
          <p:spPr>
            <a:xfrm rot="10800000">
              <a:off x="7696656" y="1615906"/>
              <a:ext cx="159300" cy="97800"/>
            </a:xfrm>
            <a:prstGeom prst="straightConnector1">
              <a:avLst/>
            </a:prstGeom>
            <a:noFill/>
            <a:ln cap="flat" cmpd="sng" w="9525">
              <a:solidFill>
                <a:srgbClr val="000000"/>
              </a:solidFill>
              <a:prstDash val="solid"/>
              <a:round/>
              <a:headEnd len="med" w="med" type="none"/>
              <a:tailEnd len="med" w="med" type="none"/>
            </a:ln>
          </p:spPr>
        </p:cxnSp>
        <p:cxnSp>
          <p:nvCxnSpPr>
            <p:cNvPr id="203" name="Google Shape;203;p23"/>
            <p:cNvCxnSpPr>
              <a:stCxn id="199" idx="2"/>
              <a:endCxn id="194" idx="7"/>
            </p:cNvCxnSpPr>
            <p:nvPr/>
          </p:nvCxnSpPr>
          <p:spPr>
            <a:xfrm flipH="1">
              <a:off x="7696700" y="1810650"/>
              <a:ext cx="119100" cy="17100"/>
            </a:xfrm>
            <a:prstGeom prst="straightConnector1">
              <a:avLst/>
            </a:prstGeom>
            <a:noFill/>
            <a:ln cap="flat" cmpd="sng" w="9525">
              <a:solidFill>
                <a:srgbClr val="000000"/>
              </a:solidFill>
              <a:prstDash val="solid"/>
              <a:round/>
              <a:headEnd len="med" w="med" type="none"/>
              <a:tailEnd len="med" w="med" type="none"/>
            </a:ln>
          </p:spPr>
        </p:cxnSp>
        <p:cxnSp>
          <p:nvCxnSpPr>
            <p:cNvPr id="204" name="Google Shape;204;p23"/>
            <p:cNvCxnSpPr>
              <a:stCxn id="199" idx="3"/>
              <a:endCxn id="200" idx="7"/>
            </p:cNvCxnSpPr>
            <p:nvPr/>
          </p:nvCxnSpPr>
          <p:spPr>
            <a:xfrm flipH="1">
              <a:off x="7774656" y="1907594"/>
              <a:ext cx="81300" cy="171000"/>
            </a:xfrm>
            <a:prstGeom prst="straightConnector1">
              <a:avLst/>
            </a:prstGeom>
            <a:noFill/>
            <a:ln cap="flat" cmpd="sng" w="9525">
              <a:solidFill>
                <a:srgbClr val="000000"/>
              </a:solidFill>
              <a:prstDash val="solid"/>
              <a:round/>
              <a:headEnd len="med" w="med" type="none"/>
              <a:tailEnd len="med" w="med" type="none"/>
            </a:ln>
          </p:spPr>
        </p:cxnSp>
        <p:cxnSp>
          <p:nvCxnSpPr>
            <p:cNvPr id="205" name="Google Shape;205;p23"/>
            <p:cNvCxnSpPr>
              <a:stCxn id="199" idx="4"/>
              <a:endCxn id="196" idx="0"/>
            </p:cNvCxnSpPr>
            <p:nvPr/>
          </p:nvCxnSpPr>
          <p:spPr>
            <a:xfrm>
              <a:off x="7952900" y="1947750"/>
              <a:ext cx="60000" cy="129600"/>
            </a:xfrm>
            <a:prstGeom prst="straightConnector1">
              <a:avLst/>
            </a:prstGeom>
            <a:noFill/>
            <a:ln cap="flat" cmpd="sng" w="9525">
              <a:solidFill>
                <a:srgbClr val="000000"/>
              </a:solidFill>
              <a:prstDash val="solid"/>
              <a:round/>
              <a:headEnd len="med" w="med" type="none"/>
              <a:tailEnd len="med" w="med" type="none"/>
            </a:ln>
          </p:spPr>
        </p:cxnSp>
        <p:cxnSp>
          <p:nvCxnSpPr>
            <p:cNvPr id="206" name="Google Shape;206;p23"/>
            <p:cNvCxnSpPr>
              <a:stCxn id="199" idx="5"/>
              <a:endCxn id="197" idx="1"/>
            </p:cNvCxnSpPr>
            <p:nvPr/>
          </p:nvCxnSpPr>
          <p:spPr>
            <a:xfrm>
              <a:off x="8049844" y="1907594"/>
              <a:ext cx="126600" cy="69000"/>
            </a:xfrm>
            <a:prstGeom prst="straightConnector1">
              <a:avLst/>
            </a:prstGeom>
            <a:noFill/>
            <a:ln cap="flat" cmpd="sng" w="9525">
              <a:solidFill>
                <a:srgbClr val="000000"/>
              </a:solidFill>
              <a:prstDash val="solid"/>
              <a:round/>
              <a:headEnd len="med" w="med" type="none"/>
              <a:tailEnd len="med" w="med" type="none"/>
            </a:ln>
          </p:spPr>
        </p:cxnSp>
        <p:cxnSp>
          <p:nvCxnSpPr>
            <p:cNvPr id="207" name="Google Shape;207;p23"/>
            <p:cNvCxnSpPr>
              <a:stCxn id="199" idx="6"/>
              <a:endCxn id="195" idx="2"/>
            </p:cNvCxnSpPr>
            <p:nvPr/>
          </p:nvCxnSpPr>
          <p:spPr>
            <a:xfrm flipH="1" rot="10800000">
              <a:off x="8090000" y="1798350"/>
              <a:ext cx="139800" cy="12300"/>
            </a:xfrm>
            <a:prstGeom prst="straightConnector1">
              <a:avLst/>
            </a:prstGeom>
            <a:noFill/>
            <a:ln cap="flat" cmpd="sng" w="9525">
              <a:solidFill>
                <a:srgbClr val="000000"/>
              </a:solidFill>
              <a:prstDash val="solid"/>
              <a:round/>
              <a:headEnd len="med" w="med" type="none"/>
              <a:tailEnd len="med" w="med" type="none"/>
            </a:ln>
          </p:spPr>
        </p:cxnSp>
        <p:cxnSp>
          <p:nvCxnSpPr>
            <p:cNvPr id="208" name="Google Shape;208;p23"/>
            <p:cNvCxnSpPr>
              <a:stCxn id="199" idx="7"/>
              <a:endCxn id="198" idx="3"/>
            </p:cNvCxnSpPr>
            <p:nvPr/>
          </p:nvCxnSpPr>
          <p:spPr>
            <a:xfrm flipH="1" rot="10800000">
              <a:off x="8049844" y="1624006"/>
              <a:ext cx="127800" cy="89700"/>
            </a:xfrm>
            <a:prstGeom prst="straightConnector1">
              <a:avLst/>
            </a:prstGeom>
            <a:noFill/>
            <a:ln cap="flat" cmpd="sng" w="9525">
              <a:solidFill>
                <a:srgbClr val="000000"/>
              </a:solidFill>
              <a:prstDash val="solid"/>
              <a:round/>
              <a:headEnd len="med" w="med" type="none"/>
              <a:tailEnd len="med" w="med" type="none"/>
            </a:ln>
          </p:spPr>
        </p:cxnSp>
        <p:cxnSp>
          <p:nvCxnSpPr>
            <p:cNvPr id="209" name="Google Shape;209;p23"/>
            <p:cNvCxnSpPr>
              <a:stCxn id="199" idx="0"/>
              <a:endCxn id="193" idx="4"/>
            </p:cNvCxnSpPr>
            <p:nvPr/>
          </p:nvCxnSpPr>
          <p:spPr>
            <a:xfrm flipH="1" rot="10800000">
              <a:off x="7952900" y="1612650"/>
              <a:ext cx="10800" cy="60900"/>
            </a:xfrm>
            <a:prstGeom prst="straightConnector1">
              <a:avLst/>
            </a:prstGeom>
            <a:noFill/>
            <a:ln cap="flat" cmpd="sng" w="9525">
              <a:solidFill>
                <a:srgbClr val="000000"/>
              </a:solidFill>
              <a:prstDash val="solid"/>
              <a:round/>
              <a:headEnd len="med" w="med" type="none"/>
              <a:tailEnd len="med" w="med" type="none"/>
            </a:ln>
          </p:spPr>
        </p:cxnSp>
        <p:pic>
          <p:nvPicPr>
            <p:cNvPr id="210" name="Google Shape;210;p23"/>
            <p:cNvPicPr preferRelativeResize="0"/>
            <p:nvPr/>
          </p:nvPicPr>
          <p:blipFill rotWithShape="1">
            <a:blip r:embed="rId3">
              <a:alphaModFix/>
            </a:blip>
            <a:srcRect b="0" l="0" r="64369" t="4897"/>
            <a:stretch/>
          </p:blipFill>
          <p:spPr>
            <a:xfrm>
              <a:off x="7815738" y="1682039"/>
              <a:ext cx="274319" cy="274320"/>
            </a:xfrm>
            <a:prstGeom prst="rect">
              <a:avLst/>
            </a:prstGeom>
            <a:noFill/>
            <a:ln>
              <a:noFill/>
            </a:ln>
            <a:effectLst>
              <a:outerShdw blurRad="57150" rotWithShape="0" algn="bl" dir="5400000" dist="19050">
                <a:srgbClr val="000000">
                  <a:alpha val="50000"/>
                </a:srgbClr>
              </a:outerShdw>
            </a:effectLst>
          </p:spPr>
        </p:pic>
      </p:grpSp>
      <p:sp>
        <p:nvSpPr>
          <p:cNvPr id="211" name="Google Shape;211;p23"/>
          <p:cNvSpPr txBox="1"/>
          <p:nvPr/>
        </p:nvSpPr>
        <p:spPr>
          <a:xfrm>
            <a:off x="258650" y="1627400"/>
            <a:ext cx="4109400" cy="24048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i="1" lang="en-US" sz="1500">
                <a:solidFill>
                  <a:schemeClr val="dk1"/>
                </a:solidFill>
              </a:rPr>
              <a:t>OISS is a data orchestrator, founded in the data model of the Open Archival Information System Reference Model, built using the technologies of the semantic web and an API-driven, process configuration framework, that enables semantic interoperability and full provenance in a scalable, repeatable, and transparent platform.</a:t>
            </a:r>
            <a:endParaRPr i="1" sz="2100">
              <a:solidFill>
                <a:schemeClr val="dk1"/>
              </a:solidFill>
              <a:latin typeface="Calibri"/>
              <a:ea typeface="Calibri"/>
              <a:cs typeface="Calibri"/>
              <a:sym typeface="Calibri"/>
            </a:endParaRPr>
          </a:p>
        </p:txBody>
      </p:sp>
      <p:sp>
        <p:nvSpPr>
          <p:cNvPr id="212" name="Google Shape;212;p23"/>
          <p:cNvSpPr txBox="1"/>
          <p:nvPr/>
        </p:nvSpPr>
        <p:spPr>
          <a:xfrm>
            <a:off x="487250" y="1779800"/>
            <a:ext cx="4109400" cy="24048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i="1" lang="en-US" sz="1500">
                <a:solidFill>
                  <a:schemeClr val="dk1"/>
                </a:solidFill>
              </a:rPr>
              <a:t>OISS is the new cloud archive ecosystem of services that leverages cloud-technology and knowledge graphs (KG) in a semantically-enabled, linked open data framework that supports all the layers of interoperability needed to support Digital Earth Twins</a:t>
            </a:r>
            <a:endParaRPr i="1" sz="1500">
              <a:solidFill>
                <a:schemeClr val="dk1"/>
              </a:solidFill>
            </a:endParaRPr>
          </a:p>
        </p:txBody>
      </p:sp>
      <p:sp>
        <p:nvSpPr>
          <p:cNvPr id="213" name="Google Shape;213;p23"/>
          <p:cNvSpPr txBox="1"/>
          <p:nvPr/>
        </p:nvSpPr>
        <p:spPr>
          <a:xfrm>
            <a:off x="639650" y="1932200"/>
            <a:ext cx="4109400" cy="24048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i="1" lang="en-US" sz="1500">
                <a:solidFill>
                  <a:schemeClr val="dk1"/>
                </a:solidFill>
              </a:rPr>
              <a:t>OISS is an ecosystem of tools and services including the OISS repo itself, NextGenS2N, the Collection Manager (including CoMET), Access Order Broker, OneStop/Inventory Manager (OSIM), and the Common Metadata Repository (CMR).</a:t>
            </a:r>
            <a:endParaRPr i="1" sz="1500">
              <a:solidFill>
                <a:schemeClr val="dk1"/>
              </a:solidFill>
            </a:endParaRPr>
          </a:p>
          <a:p>
            <a:pPr indent="0" lvl="0" marL="0" rtl="0" algn="l">
              <a:lnSpc>
                <a:spcPct val="115000"/>
              </a:lnSpc>
              <a:spcBef>
                <a:spcPts val="1200"/>
              </a:spcBef>
              <a:spcAft>
                <a:spcPts val="1200"/>
              </a:spcAft>
              <a:buNone/>
            </a:pPr>
            <a:r>
              <a:t/>
            </a:r>
            <a:endParaRPr i="1" sz="1500">
              <a:solidFill>
                <a:schemeClr val="dk1"/>
              </a:solidFill>
            </a:endParaRPr>
          </a:p>
        </p:txBody>
      </p:sp>
      <p:pic>
        <p:nvPicPr>
          <p:cNvPr id="214" name="Google Shape;214;p23"/>
          <p:cNvPicPr preferRelativeResize="0"/>
          <p:nvPr/>
        </p:nvPicPr>
        <p:blipFill rotWithShape="1">
          <a:blip r:embed="rId4">
            <a:alphaModFix/>
          </a:blip>
          <a:srcRect b="29627" l="0" r="42316" t="0"/>
          <a:stretch/>
        </p:blipFill>
        <p:spPr>
          <a:xfrm>
            <a:off x="213375" y="1561050"/>
            <a:ext cx="5274601" cy="3091974"/>
          </a:xfrm>
          <a:prstGeom prst="rect">
            <a:avLst/>
          </a:prstGeom>
          <a:noFill/>
          <a:ln cap="flat" cmpd="sng" w="9525">
            <a:solidFill>
              <a:schemeClr val="accent6"/>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11"/>
                                        </p:tgtEl>
                                      </p:cBhvr>
                                    </p:animEffect>
                                    <p:set>
                                      <p:cBhvr>
                                        <p:cTn dur="1" fill="hold">
                                          <p:stCondLst>
                                            <p:cond delay="1000"/>
                                          </p:stCondLst>
                                        </p:cTn>
                                        <p:tgtEl>
                                          <p:spTgt spid="21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12"/>
                                        </p:tgtEl>
                                      </p:cBhvr>
                                    </p:animEffect>
                                    <p:set>
                                      <p:cBhvr>
                                        <p:cTn dur="1" fill="hold">
                                          <p:stCondLst>
                                            <p:cond delay="1000"/>
                                          </p:stCondLst>
                                        </p:cTn>
                                        <p:tgtEl>
                                          <p:spTgt spid="21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4"/>
          <p:cNvSpPr txBox="1"/>
          <p:nvPr>
            <p:ph idx="1" type="body"/>
          </p:nvPr>
        </p:nvSpPr>
        <p:spPr>
          <a:xfrm>
            <a:off x="178625" y="1018600"/>
            <a:ext cx="5091000" cy="35469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US" sz="2000"/>
              <a:t>But the </a:t>
            </a:r>
            <a:r>
              <a:rPr i="1" lang="en-US" sz="2000"/>
              <a:t>simplest</a:t>
            </a:r>
            <a:r>
              <a:rPr lang="en-US" sz="2000"/>
              <a:t> answer is that OISS is the data workflow manager that we are using to archive and steward data in the cloud, and that our NCEI science teams can use, </a:t>
            </a:r>
            <a:r>
              <a:rPr lang="en-US" sz="2000"/>
              <a:t>if they choose</a:t>
            </a:r>
            <a:r>
              <a:rPr lang="en-US" sz="2000"/>
              <a:t>, to </a:t>
            </a:r>
            <a:r>
              <a:rPr i="1" lang="en-US" sz="2000"/>
              <a:t>fully</a:t>
            </a:r>
            <a:r>
              <a:rPr lang="en-US" sz="2000"/>
              <a:t> support their science workflows too.</a:t>
            </a:r>
            <a:endParaRPr sz="2000"/>
          </a:p>
        </p:txBody>
      </p:sp>
      <p:sp>
        <p:nvSpPr>
          <p:cNvPr id="221" name="Google Shape;221;p24"/>
          <p:cNvSpPr txBox="1"/>
          <p:nvPr>
            <p:ph type="title"/>
          </p:nvPr>
        </p:nvSpPr>
        <p:spPr>
          <a:xfrm>
            <a:off x="834812" y="307161"/>
            <a:ext cx="7537200" cy="492300"/>
          </a:xfrm>
          <a:prstGeom prst="rect">
            <a:avLst/>
          </a:prstGeom>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Font typeface="Arial"/>
              <a:buNone/>
            </a:pPr>
            <a:r>
              <a:rPr lang="en-US">
                <a:solidFill>
                  <a:srgbClr val="1F497D"/>
                </a:solidFill>
                <a:latin typeface="Calibri"/>
                <a:ea typeface="Calibri"/>
                <a:cs typeface="Calibri"/>
                <a:sym typeface="Calibri"/>
              </a:rPr>
              <a:t>So, What is OISS?</a:t>
            </a:r>
            <a:endParaRPr/>
          </a:p>
        </p:txBody>
      </p:sp>
      <p:grpSp>
        <p:nvGrpSpPr>
          <p:cNvPr id="222" name="Google Shape;222;p24"/>
          <p:cNvGrpSpPr/>
          <p:nvPr/>
        </p:nvGrpSpPr>
        <p:grpSpPr>
          <a:xfrm>
            <a:off x="5269757" y="1114428"/>
            <a:ext cx="3488131" cy="3091983"/>
            <a:chOff x="7542363" y="1436250"/>
            <a:chExt cx="868213" cy="817488"/>
          </a:xfrm>
        </p:grpSpPr>
        <p:sp>
          <p:nvSpPr>
            <p:cNvPr id="223" name="Google Shape;223;p24"/>
            <p:cNvSpPr/>
            <p:nvPr/>
          </p:nvSpPr>
          <p:spPr>
            <a:xfrm>
              <a:off x="7542363" y="1465225"/>
              <a:ext cx="180900" cy="176400"/>
            </a:xfrm>
            <a:prstGeom prst="ellipse">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4" name="Google Shape;224;p24"/>
            <p:cNvSpPr/>
            <p:nvPr/>
          </p:nvSpPr>
          <p:spPr>
            <a:xfrm>
              <a:off x="7873288" y="1436250"/>
              <a:ext cx="180900" cy="1764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5" name="Google Shape;225;p24"/>
            <p:cNvSpPr/>
            <p:nvPr/>
          </p:nvSpPr>
          <p:spPr>
            <a:xfrm>
              <a:off x="7542375" y="1801975"/>
              <a:ext cx="180900" cy="176400"/>
            </a:xfrm>
            <a:prstGeom prst="ellipse">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6" name="Google Shape;226;p24"/>
            <p:cNvSpPr/>
            <p:nvPr/>
          </p:nvSpPr>
          <p:spPr>
            <a:xfrm>
              <a:off x="8229675" y="1710025"/>
              <a:ext cx="180900" cy="176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7" name="Google Shape;227;p24"/>
            <p:cNvSpPr/>
            <p:nvPr/>
          </p:nvSpPr>
          <p:spPr>
            <a:xfrm>
              <a:off x="7922413" y="2077338"/>
              <a:ext cx="180900" cy="176400"/>
            </a:xfrm>
            <a:prstGeom prst="ellipse">
              <a:avLst/>
            </a:prstGeom>
            <a:solidFill>
              <a:srgbClr val="6AA84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8" name="Google Shape;228;p24"/>
            <p:cNvSpPr/>
            <p:nvPr/>
          </p:nvSpPr>
          <p:spPr>
            <a:xfrm>
              <a:off x="8150050" y="1950825"/>
              <a:ext cx="180900" cy="176400"/>
            </a:xfrm>
            <a:prstGeom prst="ellipse">
              <a:avLst/>
            </a:prstGeom>
            <a:solidFill>
              <a:srgbClr val="4A86E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9" name="Google Shape;229;p24"/>
            <p:cNvSpPr/>
            <p:nvPr/>
          </p:nvSpPr>
          <p:spPr>
            <a:xfrm>
              <a:off x="8164338" y="1553725"/>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0" name="Google Shape;230;p24"/>
            <p:cNvSpPr/>
            <p:nvPr/>
          </p:nvSpPr>
          <p:spPr>
            <a:xfrm>
              <a:off x="7815800" y="1673550"/>
              <a:ext cx="274200" cy="2742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1" name="Google Shape;231;p24"/>
            <p:cNvSpPr/>
            <p:nvPr/>
          </p:nvSpPr>
          <p:spPr>
            <a:xfrm>
              <a:off x="7696650" y="2066650"/>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32" name="Google Shape;232;p24"/>
            <p:cNvCxnSpPr>
              <a:stCxn id="224" idx="4"/>
              <a:endCxn id="224" idx="4"/>
            </p:cNvCxnSpPr>
            <p:nvPr/>
          </p:nvCxnSpPr>
          <p:spPr>
            <a:xfrm>
              <a:off x="7963738" y="1612650"/>
              <a:ext cx="0" cy="0"/>
            </a:xfrm>
            <a:prstGeom prst="straightConnector1">
              <a:avLst/>
            </a:prstGeom>
            <a:noFill/>
            <a:ln cap="flat" cmpd="sng" w="9525">
              <a:solidFill>
                <a:srgbClr val="000000"/>
              </a:solidFill>
              <a:prstDash val="solid"/>
              <a:round/>
              <a:headEnd len="med" w="med" type="none"/>
              <a:tailEnd len="med" w="med" type="none"/>
            </a:ln>
          </p:spPr>
        </p:cxnSp>
        <p:cxnSp>
          <p:nvCxnSpPr>
            <p:cNvPr id="233" name="Google Shape;233;p24"/>
            <p:cNvCxnSpPr>
              <a:stCxn id="230" idx="1"/>
              <a:endCxn id="223" idx="5"/>
            </p:cNvCxnSpPr>
            <p:nvPr/>
          </p:nvCxnSpPr>
          <p:spPr>
            <a:xfrm rot="10800000">
              <a:off x="7696656" y="1615906"/>
              <a:ext cx="159300" cy="97800"/>
            </a:xfrm>
            <a:prstGeom prst="straightConnector1">
              <a:avLst/>
            </a:prstGeom>
            <a:noFill/>
            <a:ln cap="flat" cmpd="sng" w="9525">
              <a:solidFill>
                <a:srgbClr val="000000"/>
              </a:solidFill>
              <a:prstDash val="solid"/>
              <a:round/>
              <a:headEnd len="med" w="med" type="none"/>
              <a:tailEnd len="med" w="med" type="none"/>
            </a:ln>
          </p:spPr>
        </p:cxnSp>
        <p:cxnSp>
          <p:nvCxnSpPr>
            <p:cNvPr id="234" name="Google Shape;234;p24"/>
            <p:cNvCxnSpPr>
              <a:stCxn id="230" idx="2"/>
              <a:endCxn id="225" idx="7"/>
            </p:cNvCxnSpPr>
            <p:nvPr/>
          </p:nvCxnSpPr>
          <p:spPr>
            <a:xfrm flipH="1">
              <a:off x="7696700" y="1810650"/>
              <a:ext cx="119100" cy="17100"/>
            </a:xfrm>
            <a:prstGeom prst="straightConnector1">
              <a:avLst/>
            </a:prstGeom>
            <a:noFill/>
            <a:ln cap="flat" cmpd="sng" w="9525">
              <a:solidFill>
                <a:srgbClr val="000000"/>
              </a:solidFill>
              <a:prstDash val="solid"/>
              <a:round/>
              <a:headEnd len="med" w="med" type="none"/>
              <a:tailEnd len="med" w="med" type="none"/>
            </a:ln>
          </p:spPr>
        </p:cxnSp>
        <p:cxnSp>
          <p:nvCxnSpPr>
            <p:cNvPr id="235" name="Google Shape;235;p24"/>
            <p:cNvCxnSpPr>
              <a:stCxn id="230" idx="3"/>
              <a:endCxn id="231" idx="7"/>
            </p:cNvCxnSpPr>
            <p:nvPr/>
          </p:nvCxnSpPr>
          <p:spPr>
            <a:xfrm flipH="1">
              <a:off x="7774656" y="1907594"/>
              <a:ext cx="81300" cy="171000"/>
            </a:xfrm>
            <a:prstGeom prst="straightConnector1">
              <a:avLst/>
            </a:prstGeom>
            <a:noFill/>
            <a:ln cap="flat" cmpd="sng" w="9525">
              <a:solidFill>
                <a:srgbClr val="000000"/>
              </a:solidFill>
              <a:prstDash val="solid"/>
              <a:round/>
              <a:headEnd len="med" w="med" type="none"/>
              <a:tailEnd len="med" w="med" type="none"/>
            </a:ln>
          </p:spPr>
        </p:cxnSp>
        <p:cxnSp>
          <p:nvCxnSpPr>
            <p:cNvPr id="236" name="Google Shape;236;p24"/>
            <p:cNvCxnSpPr>
              <a:stCxn id="230" idx="4"/>
              <a:endCxn id="227" idx="0"/>
            </p:cNvCxnSpPr>
            <p:nvPr/>
          </p:nvCxnSpPr>
          <p:spPr>
            <a:xfrm>
              <a:off x="7952900" y="1947750"/>
              <a:ext cx="60000" cy="129600"/>
            </a:xfrm>
            <a:prstGeom prst="straightConnector1">
              <a:avLst/>
            </a:prstGeom>
            <a:noFill/>
            <a:ln cap="flat" cmpd="sng" w="9525">
              <a:solidFill>
                <a:srgbClr val="000000"/>
              </a:solidFill>
              <a:prstDash val="solid"/>
              <a:round/>
              <a:headEnd len="med" w="med" type="none"/>
              <a:tailEnd len="med" w="med" type="none"/>
            </a:ln>
          </p:spPr>
        </p:cxnSp>
        <p:cxnSp>
          <p:nvCxnSpPr>
            <p:cNvPr id="237" name="Google Shape;237;p24"/>
            <p:cNvCxnSpPr>
              <a:stCxn id="230" idx="5"/>
              <a:endCxn id="228" idx="1"/>
            </p:cNvCxnSpPr>
            <p:nvPr/>
          </p:nvCxnSpPr>
          <p:spPr>
            <a:xfrm>
              <a:off x="8049844" y="1907594"/>
              <a:ext cx="126600" cy="69000"/>
            </a:xfrm>
            <a:prstGeom prst="straightConnector1">
              <a:avLst/>
            </a:prstGeom>
            <a:noFill/>
            <a:ln cap="flat" cmpd="sng" w="9525">
              <a:solidFill>
                <a:srgbClr val="000000"/>
              </a:solidFill>
              <a:prstDash val="solid"/>
              <a:round/>
              <a:headEnd len="med" w="med" type="none"/>
              <a:tailEnd len="med" w="med" type="none"/>
            </a:ln>
          </p:spPr>
        </p:cxnSp>
        <p:cxnSp>
          <p:nvCxnSpPr>
            <p:cNvPr id="238" name="Google Shape;238;p24"/>
            <p:cNvCxnSpPr>
              <a:stCxn id="230" idx="6"/>
              <a:endCxn id="226" idx="2"/>
            </p:cNvCxnSpPr>
            <p:nvPr/>
          </p:nvCxnSpPr>
          <p:spPr>
            <a:xfrm flipH="1" rot="10800000">
              <a:off x="8090000" y="1798350"/>
              <a:ext cx="139800" cy="12300"/>
            </a:xfrm>
            <a:prstGeom prst="straightConnector1">
              <a:avLst/>
            </a:prstGeom>
            <a:noFill/>
            <a:ln cap="flat" cmpd="sng" w="9525">
              <a:solidFill>
                <a:srgbClr val="000000"/>
              </a:solidFill>
              <a:prstDash val="solid"/>
              <a:round/>
              <a:headEnd len="med" w="med" type="none"/>
              <a:tailEnd len="med" w="med" type="none"/>
            </a:ln>
          </p:spPr>
        </p:cxnSp>
        <p:cxnSp>
          <p:nvCxnSpPr>
            <p:cNvPr id="239" name="Google Shape;239;p24"/>
            <p:cNvCxnSpPr>
              <a:stCxn id="230" idx="7"/>
              <a:endCxn id="229" idx="3"/>
            </p:cNvCxnSpPr>
            <p:nvPr/>
          </p:nvCxnSpPr>
          <p:spPr>
            <a:xfrm flipH="1" rot="10800000">
              <a:off x="8049844" y="1624006"/>
              <a:ext cx="127800" cy="89700"/>
            </a:xfrm>
            <a:prstGeom prst="straightConnector1">
              <a:avLst/>
            </a:prstGeom>
            <a:noFill/>
            <a:ln cap="flat" cmpd="sng" w="9525">
              <a:solidFill>
                <a:srgbClr val="000000"/>
              </a:solidFill>
              <a:prstDash val="solid"/>
              <a:round/>
              <a:headEnd len="med" w="med" type="none"/>
              <a:tailEnd len="med" w="med" type="none"/>
            </a:ln>
          </p:spPr>
        </p:cxnSp>
        <p:cxnSp>
          <p:nvCxnSpPr>
            <p:cNvPr id="240" name="Google Shape;240;p24"/>
            <p:cNvCxnSpPr>
              <a:stCxn id="230" idx="0"/>
              <a:endCxn id="224" idx="4"/>
            </p:cNvCxnSpPr>
            <p:nvPr/>
          </p:nvCxnSpPr>
          <p:spPr>
            <a:xfrm flipH="1" rot="10800000">
              <a:off x="7952900" y="1612650"/>
              <a:ext cx="10800" cy="60900"/>
            </a:xfrm>
            <a:prstGeom prst="straightConnector1">
              <a:avLst/>
            </a:prstGeom>
            <a:noFill/>
            <a:ln cap="flat" cmpd="sng" w="9525">
              <a:solidFill>
                <a:srgbClr val="000000"/>
              </a:solidFill>
              <a:prstDash val="solid"/>
              <a:round/>
              <a:headEnd len="med" w="med" type="none"/>
              <a:tailEnd len="med" w="med" type="none"/>
            </a:ln>
          </p:spPr>
        </p:cxnSp>
        <p:pic>
          <p:nvPicPr>
            <p:cNvPr id="241" name="Google Shape;241;p24"/>
            <p:cNvPicPr preferRelativeResize="0"/>
            <p:nvPr/>
          </p:nvPicPr>
          <p:blipFill rotWithShape="1">
            <a:blip r:embed="rId3">
              <a:alphaModFix/>
            </a:blip>
            <a:srcRect b="0" l="0" r="64369" t="4897"/>
            <a:stretch/>
          </p:blipFill>
          <p:spPr>
            <a:xfrm>
              <a:off x="7815738" y="1682039"/>
              <a:ext cx="274319" cy="274320"/>
            </a:xfrm>
            <a:prstGeom prst="rect">
              <a:avLst/>
            </a:prstGeom>
            <a:noFill/>
            <a:ln>
              <a:noFill/>
            </a:ln>
            <a:effectLst>
              <a:outerShdw blurRad="57150" rotWithShape="0" algn="bl" dir="5400000" dist="19050">
                <a:srgbClr val="000000">
                  <a:alpha val="50000"/>
                </a:srgbClr>
              </a:outerShdw>
            </a:effectLst>
          </p:spPr>
        </p:pic>
      </p:grpSp>
      <p:sp>
        <p:nvSpPr>
          <p:cNvPr id="242" name="Google Shape;242;p24"/>
          <p:cNvSpPr txBox="1"/>
          <p:nvPr/>
        </p:nvSpPr>
        <p:spPr>
          <a:xfrm>
            <a:off x="268575" y="3201775"/>
            <a:ext cx="7635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latin typeface="Calibri"/>
                <a:ea typeface="Calibri"/>
                <a:cs typeface="Calibri"/>
                <a:sym typeface="Calibri"/>
              </a:rPr>
              <a:t>OISS = Open Information Stewardship Service.  </a:t>
            </a:r>
            <a:endParaRPr sz="2100">
              <a:solidFill>
                <a:schemeClr val="dk1"/>
              </a:solidFill>
              <a:latin typeface="Calibri"/>
              <a:ea typeface="Calibri"/>
              <a:cs typeface="Calibri"/>
              <a:sym typeface="Calibri"/>
            </a:endParaRPr>
          </a:p>
          <a:p>
            <a:pPr indent="0" lvl="0" marL="0" rtl="0" algn="l">
              <a:spcBef>
                <a:spcPts val="0"/>
              </a:spcBef>
              <a:spcAft>
                <a:spcPts val="0"/>
              </a:spcAft>
              <a:buNone/>
            </a:pPr>
            <a:r>
              <a:rPr lang="en-US" sz="2100">
                <a:solidFill>
                  <a:schemeClr val="dk1"/>
                </a:solidFill>
                <a:latin typeface="Calibri"/>
                <a:ea typeface="Calibri"/>
                <a:cs typeface="Calibri"/>
                <a:sym typeface="Calibri"/>
              </a:rPr>
              <a:t>Pronounced “oh-is”, like “Lois” without the “L”</a:t>
            </a:r>
            <a:endParaRPr sz="21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5"/>
          <p:cNvSpPr txBox="1"/>
          <p:nvPr>
            <p:ph idx="1" type="body"/>
          </p:nvPr>
        </p:nvSpPr>
        <p:spPr>
          <a:xfrm>
            <a:off x="2095850" y="3809650"/>
            <a:ext cx="5015100" cy="920100"/>
          </a:xfrm>
          <a:prstGeom prst="rect">
            <a:avLst/>
          </a:prstGeom>
        </p:spPr>
        <p:txBody>
          <a:bodyPr anchorCtr="0" anchor="t" bIns="34275" lIns="68575" spcFirstLastPara="1" rIns="68575" wrap="square" tIns="34275">
            <a:noAutofit/>
          </a:bodyPr>
          <a:lstStyle/>
          <a:p>
            <a:pPr indent="0" lvl="0" marL="0" rtl="0" algn="ctr">
              <a:lnSpc>
                <a:spcPct val="100000"/>
              </a:lnSpc>
              <a:spcBef>
                <a:spcPts val="0"/>
              </a:spcBef>
              <a:spcAft>
                <a:spcPts val="0"/>
              </a:spcAft>
              <a:buNone/>
            </a:pPr>
            <a:r>
              <a:rPr lang="en-US" sz="2000"/>
              <a:t>Pretty straightforward….</a:t>
            </a:r>
            <a:endParaRPr sz="2000"/>
          </a:p>
        </p:txBody>
      </p:sp>
      <p:sp>
        <p:nvSpPr>
          <p:cNvPr id="249" name="Google Shape;249;p25"/>
          <p:cNvSpPr txBox="1"/>
          <p:nvPr>
            <p:ph type="title"/>
          </p:nvPr>
        </p:nvSpPr>
        <p:spPr>
          <a:xfrm>
            <a:off x="834812" y="307161"/>
            <a:ext cx="7537200" cy="492300"/>
          </a:xfrm>
          <a:prstGeom prst="rect">
            <a:avLst/>
          </a:prstGeom>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Font typeface="Arial"/>
              <a:buNone/>
            </a:pPr>
            <a:r>
              <a:rPr lang="en-US">
                <a:solidFill>
                  <a:srgbClr val="1F497D"/>
                </a:solidFill>
                <a:latin typeface="Calibri"/>
                <a:ea typeface="Calibri"/>
                <a:cs typeface="Calibri"/>
                <a:sym typeface="Calibri"/>
              </a:rPr>
              <a:t>OISS as a Workflow Manager</a:t>
            </a:r>
            <a:endParaRPr/>
          </a:p>
        </p:txBody>
      </p:sp>
      <p:pic>
        <p:nvPicPr>
          <p:cNvPr id="250" name="Google Shape;250;p25"/>
          <p:cNvPicPr preferRelativeResize="0"/>
          <p:nvPr/>
        </p:nvPicPr>
        <p:blipFill>
          <a:blip r:embed="rId3">
            <a:alphaModFix/>
          </a:blip>
          <a:stretch>
            <a:fillRect/>
          </a:stretch>
        </p:blipFill>
        <p:spPr>
          <a:xfrm>
            <a:off x="0" y="530352"/>
            <a:ext cx="9144000" cy="42702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6"/>
          <p:cNvSpPr txBox="1"/>
          <p:nvPr>
            <p:ph idx="1" type="body"/>
          </p:nvPr>
        </p:nvSpPr>
        <p:spPr>
          <a:xfrm>
            <a:off x="178625" y="1018600"/>
            <a:ext cx="8822400" cy="3921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US" sz="2000"/>
              <a:t>But add “The Graph” underneath, and you have something special… </a:t>
            </a:r>
            <a:endParaRPr sz="2000"/>
          </a:p>
        </p:txBody>
      </p:sp>
      <p:sp>
        <p:nvSpPr>
          <p:cNvPr id="257" name="Google Shape;257;p26"/>
          <p:cNvSpPr txBox="1"/>
          <p:nvPr>
            <p:ph type="title"/>
          </p:nvPr>
        </p:nvSpPr>
        <p:spPr>
          <a:xfrm>
            <a:off x="834812" y="307161"/>
            <a:ext cx="7537200" cy="492300"/>
          </a:xfrm>
          <a:prstGeom prst="rect">
            <a:avLst/>
          </a:prstGeom>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Font typeface="Arial"/>
              <a:buNone/>
            </a:pPr>
            <a:r>
              <a:rPr lang="en-US">
                <a:solidFill>
                  <a:srgbClr val="1F497D"/>
                </a:solidFill>
                <a:latin typeface="Calibri"/>
                <a:ea typeface="Calibri"/>
                <a:cs typeface="Calibri"/>
                <a:sym typeface="Calibri"/>
              </a:rPr>
              <a:t>OISS and “The Graph”</a:t>
            </a:r>
            <a:endParaRPr/>
          </a:p>
        </p:txBody>
      </p:sp>
      <p:sp>
        <p:nvSpPr>
          <p:cNvPr id="258" name="Google Shape;258;p26"/>
          <p:cNvSpPr txBox="1"/>
          <p:nvPr>
            <p:ph idx="1" type="body"/>
          </p:nvPr>
        </p:nvSpPr>
        <p:spPr>
          <a:xfrm>
            <a:off x="530100" y="4371400"/>
            <a:ext cx="8083800" cy="392100"/>
          </a:xfrm>
          <a:prstGeom prst="rect">
            <a:avLst/>
          </a:prstGeom>
        </p:spPr>
        <p:txBody>
          <a:bodyPr anchorCtr="0" anchor="t" bIns="34275" lIns="68575" spcFirstLastPara="1" rIns="68575" wrap="square" tIns="34275">
            <a:noAutofit/>
          </a:bodyPr>
          <a:lstStyle/>
          <a:p>
            <a:pPr indent="0" lvl="0" marL="0" rtl="0" algn="ctr">
              <a:lnSpc>
                <a:spcPct val="100000"/>
              </a:lnSpc>
              <a:spcBef>
                <a:spcPts val="0"/>
              </a:spcBef>
              <a:spcAft>
                <a:spcPts val="0"/>
              </a:spcAft>
              <a:buNone/>
            </a:pPr>
            <a:r>
              <a:rPr lang="en-US" sz="2000"/>
              <a:t>The workflow, and the result of every step, is logged in the graph</a:t>
            </a:r>
            <a:endParaRPr sz="2000"/>
          </a:p>
        </p:txBody>
      </p:sp>
      <p:pic>
        <p:nvPicPr>
          <p:cNvPr id="259" name="Google Shape;259;p26"/>
          <p:cNvPicPr preferRelativeResize="0"/>
          <p:nvPr/>
        </p:nvPicPr>
        <p:blipFill>
          <a:blip r:embed="rId3">
            <a:alphaModFix/>
          </a:blip>
          <a:stretch>
            <a:fillRect/>
          </a:stretch>
        </p:blipFill>
        <p:spPr>
          <a:xfrm>
            <a:off x="0" y="530352"/>
            <a:ext cx="9144000" cy="42702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7"/>
          <p:cNvSpPr txBox="1"/>
          <p:nvPr>
            <p:ph idx="1" type="body"/>
          </p:nvPr>
        </p:nvSpPr>
        <p:spPr>
          <a:xfrm>
            <a:off x="178625" y="1018600"/>
            <a:ext cx="5015100" cy="3546900"/>
          </a:xfrm>
          <a:prstGeom prst="rect">
            <a:avLst/>
          </a:prstGeom>
        </p:spPr>
        <p:txBody>
          <a:bodyPr anchorCtr="0" anchor="t" bIns="34275" lIns="68575" spcFirstLastPara="1" rIns="68575" wrap="square" tIns="34275">
            <a:noAutofit/>
          </a:bodyPr>
          <a:lstStyle/>
          <a:p>
            <a:pPr indent="-355600" lvl="0" marL="457200" rtl="0" algn="l">
              <a:lnSpc>
                <a:spcPct val="100000"/>
              </a:lnSpc>
              <a:spcBef>
                <a:spcPts val="0"/>
              </a:spcBef>
              <a:spcAft>
                <a:spcPts val="0"/>
              </a:spcAft>
              <a:buSzPts val="2000"/>
              <a:buChar char="●"/>
            </a:pPr>
            <a:r>
              <a:rPr lang="en-US" sz="2000"/>
              <a:t>With every step along the way writing its results to the graph, and with the workflow itself stored in the graph, you get full provence and transparency… that is, </a:t>
            </a:r>
            <a:r>
              <a:rPr b="1" lang="en-US" sz="2000"/>
              <a:t>S</a:t>
            </a:r>
            <a:r>
              <a:rPr b="1" i="1" lang="en-US" sz="2000"/>
              <a:t>cientific Reproducibility</a:t>
            </a:r>
            <a:r>
              <a:rPr b="1" i="1" lang="en-US" sz="2000"/>
              <a:t>*</a:t>
            </a:r>
            <a:endParaRPr b="1" i="1" sz="2000"/>
          </a:p>
          <a:p>
            <a:pPr indent="-355600" lvl="0" marL="457200" rtl="0" algn="l">
              <a:lnSpc>
                <a:spcPct val="100000"/>
              </a:lnSpc>
              <a:spcBef>
                <a:spcPts val="0"/>
              </a:spcBef>
              <a:spcAft>
                <a:spcPts val="0"/>
              </a:spcAft>
              <a:buSzPts val="2000"/>
              <a:buChar char="●"/>
            </a:pPr>
            <a:r>
              <a:rPr lang="en-US" sz="2000"/>
              <a:t>As </a:t>
            </a:r>
            <a:r>
              <a:rPr lang="en-US" sz="2000"/>
              <a:t>important</a:t>
            </a:r>
            <a:r>
              <a:rPr lang="en-US" sz="2000"/>
              <a:t> as writing the results and the workflow to the graph is </a:t>
            </a:r>
            <a:r>
              <a:rPr i="1" lang="en-US" sz="2000"/>
              <a:t>how</a:t>
            </a:r>
            <a:r>
              <a:rPr lang="en-US" sz="2000"/>
              <a:t> they are written, as fully self-documenting JSON-LD documents that machines and people alike can harvest… that is, </a:t>
            </a:r>
            <a:r>
              <a:rPr b="1" i="1" lang="en-US" sz="2000"/>
              <a:t>AI-enablement, linked open data, and more…</a:t>
            </a:r>
            <a:endParaRPr sz="2000"/>
          </a:p>
        </p:txBody>
      </p:sp>
      <p:sp>
        <p:nvSpPr>
          <p:cNvPr id="266" name="Google Shape;266;p27"/>
          <p:cNvSpPr txBox="1"/>
          <p:nvPr>
            <p:ph type="title"/>
          </p:nvPr>
        </p:nvSpPr>
        <p:spPr>
          <a:xfrm>
            <a:off x="834812" y="307161"/>
            <a:ext cx="7537200" cy="492300"/>
          </a:xfrm>
          <a:prstGeom prst="rect">
            <a:avLst/>
          </a:prstGeom>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Font typeface="Arial"/>
              <a:buNone/>
            </a:pPr>
            <a:r>
              <a:rPr lang="en-US">
                <a:solidFill>
                  <a:srgbClr val="1F497D"/>
                </a:solidFill>
                <a:latin typeface="Calibri"/>
                <a:ea typeface="Calibri"/>
                <a:cs typeface="Calibri"/>
                <a:sym typeface="Calibri"/>
              </a:rPr>
              <a:t>Why is that knowledge graph so special?</a:t>
            </a:r>
            <a:endParaRPr/>
          </a:p>
        </p:txBody>
      </p:sp>
      <p:grpSp>
        <p:nvGrpSpPr>
          <p:cNvPr id="267" name="Google Shape;267;p27"/>
          <p:cNvGrpSpPr/>
          <p:nvPr/>
        </p:nvGrpSpPr>
        <p:grpSpPr>
          <a:xfrm>
            <a:off x="5269757" y="1114428"/>
            <a:ext cx="3488131" cy="3091983"/>
            <a:chOff x="7542363" y="1436250"/>
            <a:chExt cx="868213" cy="817488"/>
          </a:xfrm>
        </p:grpSpPr>
        <p:sp>
          <p:nvSpPr>
            <p:cNvPr id="268" name="Google Shape;268;p27"/>
            <p:cNvSpPr/>
            <p:nvPr/>
          </p:nvSpPr>
          <p:spPr>
            <a:xfrm>
              <a:off x="7542363" y="1465225"/>
              <a:ext cx="180900" cy="176400"/>
            </a:xfrm>
            <a:prstGeom prst="ellipse">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9" name="Google Shape;269;p27"/>
            <p:cNvSpPr/>
            <p:nvPr/>
          </p:nvSpPr>
          <p:spPr>
            <a:xfrm>
              <a:off x="7873288" y="1436250"/>
              <a:ext cx="180900" cy="1764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0" name="Google Shape;270;p27"/>
            <p:cNvSpPr/>
            <p:nvPr/>
          </p:nvSpPr>
          <p:spPr>
            <a:xfrm>
              <a:off x="7542375" y="1801975"/>
              <a:ext cx="180900" cy="176400"/>
            </a:xfrm>
            <a:prstGeom prst="ellipse">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1" name="Google Shape;271;p27"/>
            <p:cNvSpPr/>
            <p:nvPr/>
          </p:nvSpPr>
          <p:spPr>
            <a:xfrm>
              <a:off x="8229675" y="1710025"/>
              <a:ext cx="180900" cy="176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2" name="Google Shape;272;p27"/>
            <p:cNvSpPr/>
            <p:nvPr/>
          </p:nvSpPr>
          <p:spPr>
            <a:xfrm>
              <a:off x="7922413" y="2077338"/>
              <a:ext cx="180900" cy="176400"/>
            </a:xfrm>
            <a:prstGeom prst="ellipse">
              <a:avLst/>
            </a:prstGeom>
            <a:solidFill>
              <a:srgbClr val="6AA84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3" name="Google Shape;273;p27"/>
            <p:cNvSpPr/>
            <p:nvPr/>
          </p:nvSpPr>
          <p:spPr>
            <a:xfrm>
              <a:off x="8150050" y="1950825"/>
              <a:ext cx="180900" cy="176400"/>
            </a:xfrm>
            <a:prstGeom prst="ellipse">
              <a:avLst/>
            </a:prstGeom>
            <a:solidFill>
              <a:srgbClr val="4A86E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4" name="Google Shape;274;p27"/>
            <p:cNvSpPr/>
            <p:nvPr/>
          </p:nvSpPr>
          <p:spPr>
            <a:xfrm>
              <a:off x="8164338" y="1553725"/>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5" name="Google Shape;275;p27"/>
            <p:cNvSpPr/>
            <p:nvPr/>
          </p:nvSpPr>
          <p:spPr>
            <a:xfrm>
              <a:off x="7815800" y="1673550"/>
              <a:ext cx="274200" cy="2742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6" name="Google Shape;276;p27"/>
            <p:cNvSpPr/>
            <p:nvPr/>
          </p:nvSpPr>
          <p:spPr>
            <a:xfrm>
              <a:off x="7696650" y="2066650"/>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77" name="Google Shape;277;p27"/>
            <p:cNvCxnSpPr>
              <a:stCxn id="269" idx="4"/>
              <a:endCxn id="269" idx="4"/>
            </p:cNvCxnSpPr>
            <p:nvPr/>
          </p:nvCxnSpPr>
          <p:spPr>
            <a:xfrm>
              <a:off x="7963738" y="1612650"/>
              <a:ext cx="0" cy="0"/>
            </a:xfrm>
            <a:prstGeom prst="straightConnector1">
              <a:avLst/>
            </a:prstGeom>
            <a:noFill/>
            <a:ln cap="flat" cmpd="sng" w="9525">
              <a:solidFill>
                <a:srgbClr val="000000"/>
              </a:solidFill>
              <a:prstDash val="solid"/>
              <a:round/>
              <a:headEnd len="med" w="med" type="none"/>
              <a:tailEnd len="med" w="med" type="none"/>
            </a:ln>
          </p:spPr>
        </p:cxnSp>
        <p:cxnSp>
          <p:nvCxnSpPr>
            <p:cNvPr id="278" name="Google Shape;278;p27"/>
            <p:cNvCxnSpPr>
              <a:stCxn id="275" idx="1"/>
              <a:endCxn id="268" idx="5"/>
            </p:cNvCxnSpPr>
            <p:nvPr/>
          </p:nvCxnSpPr>
          <p:spPr>
            <a:xfrm rot="10800000">
              <a:off x="7696656" y="1615906"/>
              <a:ext cx="159300" cy="97800"/>
            </a:xfrm>
            <a:prstGeom prst="straightConnector1">
              <a:avLst/>
            </a:prstGeom>
            <a:noFill/>
            <a:ln cap="flat" cmpd="sng" w="9525">
              <a:solidFill>
                <a:srgbClr val="000000"/>
              </a:solidFill>
              <a:prstDash val="solid"/>
              <a:round/>
              <a:headEnd len="med" w="med" type="none"/>
              <a:tailEnd len="med" w="med" type="none"/>
            </a:ln>
          </p:spPr>
        </p:cxnSp>
        <p:cxnSp>
          <p:nvCxnSpPr>
            <p:cNvPr id="279" name="Google Shape;279;p27"/>
            <p:cNvCxnSpPr>
              <a:stCxn id="275" idx="2"/>
              <a:endCxn id="270" idx="7"/>
            </p:cNvCxnSpPr>
            <p:nvPr/>
          </p:nvCxnSpPr>
          <p:spPr>
            <a:xfrm flipH="1">
              <a:off x="7696700" y="1810650"/>
              <a:ext cx="119100" cy="17100"/>
            </a:xfrm>
            <a:prstGeom prst="straightConnector1">
              <a:avLst/>
            </a:prstGeom>
            <a:noFill/>
            <a:ln cap="flat" cmpd="sng" w="9525">
              <a:solidFill>
                <a:srgbClr val="000000"/>
              </a:solidFill>
              <a:prstDash val="solid"/>
              <a:round/>
              <a:headEnd len="med" w="med" type="none"/>
              <a:tailEnd len="med" w="med" type="none"/>
            </a:ln>
          </p:spPr>
        </p:cxnSp>
        <p:cxnSp>
          <p:nvCxnSpPr>
            <p:cNvPr id="280" name="Google Shape;280;p27"/>
            <p:cNvCxnSpPr>
              <a:stCxn id="275" idx="3"/>
              <a:endCxn id="276" idx="7"/>
            </p:cNvCxnSpPr>
            <p:nvPr/>
          </p:nvCxnSpPr>
          <p:spPr>
            <a:xfrm flipH="1">
              <a:off x="7774656" y="1907594"/>
              <a:ext cx="81300" cy="171000"/>
            </a:xfrm>
            <a:prstGeom prst="straightConnector1">
              <a:avLst/>
            </a:prstGeom>
            <a:noFill/>
            <a:ln cap="flat" cmpd="sng" w="9525">
              <a:solidFill>
                <a:srgbClr val="000000"/>
              </a:solidFill>
              <a:prstDash val="solid"/>
              <a:round/>
              <a:headEnd len="med" w="med" type="none"/>
              <a:tailEnd len="med" w="med" type="none"/>
            </a:ln>
          </p:spPr>
        </p:cxnSp>
        <p:cxnSp>
          <p:nvCxnSpPr>
            <p:cNvPr id="281" name="Google Shape;281;p27"/>
            <p:cNvCxnSpPr>
              <a:stCxn id="275" idx="4"/>
              <a:endCxn id="272" idx="0"/>
            </p:cNvCxnSpPr>
            <p:nvPr/>
          </p:nvCxnSpPr>
          <p:spPr>
            <a:xfrm>
              <a:off x="7952900" y="1947750"/>
              <a:ext cx="60000" cy="129600"/>
            </a:xfrm>
            <a:prstGeom prst="straightConnector1">
              <a:avLst/>
            </a:prstGeom>
            <a:noFill/>
            <a:ln cap="flat" cmpd="sng" w="9525">
              <a:solidFill>
                <a:srgbClr val="000000"/>
              </a:solidFill>
              <a:prstDash val="solid"/>
              <a:round/>
              <a:headEnd len="med" w="med" type="none"/>
              <a:tailEnd len="med" w="med" type="none"/>
            </a:ln>
          </p:spPr>
        </p:cxnSp>
        <p:cxnSp>
          <p:nvCxnSpPr>
            <p:cNvPr id="282" name="Google Shape;282;p27"/>
            <p:cNvCxnSpPr>
              <a:stCxn id="275" idx="5"/>
              <a:endCxn id="273" idx="1"/>
            </p:cNvCxnSpPr>
            <p:nvPr/>
          </p:nvCxnSpPr>
          <p:spPr>
            <a:xfrm>
              <a:off x="8049844" y="1907594"/>
              <a:ext cx="126600" cy="69000"/>
            </a:xfrm>
            <a:prstGeom prst="straightConnector1">
              <a:avLst/>
            </a:prstGeom>
            <a:noFill/>
            <a:ln cap="flat" cmpd="sng" w="9525">
              <a:solidFill>
                <a:srgbClr val="000000"/>
              </a:solidFill>
              <a:prstDash val="solid"/>
              <a:round/>
              <a:headEnd len="med" w="med" type="none"/>
              <a:tailEnd len="med" w="med" type="none"/>
            </a:ln>
          </p:spPr>
        </p:cxnSp>
        <p:cxnSp>
          <p:nvCxnSpPr>
            <p:cNvPr id="283" name="Google Shape;283;p27"/>
            <p:cNvCxnSpPr>
              <a:stCxn id="275" idx="6"/>
              <a:endCxn id="271" idx="2"/>
            </p:cNvCxnSpPr>
            <p:nvPr/>
          </p:nvCxnSpPr>
          <p:spPr>
            <a:xfrm flipH="1" rot="10800000">
              <a:off x="8090000" y="1798350"/>
              <a:ext cx="139800" cy="12300"/>
            </a:xfrm>
            <a:prstGeom prst="straightConnector1">
              <a:avLst/>
            </a:prstGeom>
            <a:noFill/>
            <a:ln cap="flat" cmpd="sng" w="9525">
              <a:solidFill>
                <a:srgbClr val="000000"/>
              </a:solidFill>
              <a:prstDash val="solid"/>
              <a:round/>
              <a:headEnd len="med" w="med" type="none"/>
              <a:tailEnd len="med" w="med" type="none"/>
            </a:ln>
          </p:spPr>
        </p:cxnSp>
        <p:cxnSp>
          <p:nvCxnSpPr>
            <p:cNvPr id="284" name="Google Shape;284;p27"/>
            <p:cNvCxnSpPr>
              <a:stCxn id="275" idx="7"/>
              <a:endCxn id="274" idx="3"/>
            </p:cNvCxnSpPr>
            <p:nvPr/>
          </p:nvCxnSpPr>
          <p:spPr>
            <a:xfrm flipH="1" rot="10800000">
              <a:off x="8049844" y="1624006"/>
              <a:ext cx="127800" cy="89700"/>
            </a:xfrm>
            <a:prstGeom prst="straightConnector1">
              <a:avLst/>
            </a:prstGeom>
            <a:noFill/>
            <a:ln cap="flat" cmpd="sng" w="9525">
              <a:solidFill>
                <a:srgbClr val="000000"/>
              </a:solidFill>
              <a:prstDash val="solid"/>
              <a:round/>
              <a:headEnd len="med" w="med" type="none"/>
              <a:tailEnd len="med" w="med" type="none"/>
            </a:ln>
          </p:spPr>
        </p:cxnSp>
        <p:cxnSp>
          <p:nvCxnSpPr>
            <p:cNvPr id="285" name="Google Shape;285;p27"/>
            <p:cNvCxnSpPr>
              <a:stCxn id="275" idx="0"/>
              <a:endCxn id="269" idx="4"/>
            </p:cNvCxnSpPr>
            <p:nvPr/>
          </p:nvCxnSpPr>
          <p:spPr>
            <a:xfrm flipH="1" rot="10800000">
              <a:off x="7952900" y="1612650"/>
              <a:ext cx="10800" cy="60900"/>
            </a:xfrm>
            <a:prstGeom prst="straightConnector1">
              <a:avLst/>
            </a:prstGeom>
            <a:noFill/>
            <a:ln cap="flat" cmpd="sng" w="9525">
              <a:solidFill>
                <a:srgbClr val="000000"/>
              </a:solidFill>
              <a:prstDash val="solid"/>
              <a:round/>
              <a:headEnd len="med" w="med" type="none"/>
              <a:tailEnd len="med" w="med" type="none"/>
            </a:ln>
          </p:spPr>
        </p:cxnSp>
        <p:pic>
          <p:nvPicPr>
            <p:cNvPr id="286" name="Google Shape;286;p27"/>
            <p:cNvPicPr preferRelativeResize="0"/>
            <p:nvPr/>
          </p:nvPicPr>
          <p:blipFill rotWithShape="1">
            <a:blip r:embed="rId3">
              <a:alphaModFix/>
            </a:blip>
            <a:srcRect b="0" l="0" r="64369" t="4897"/>
            <a:stretch/>
          </p:blipFill>
          <p:spPr>
            <a:xfrm>
              <a:off x="7815738" y="1682039"/>
              <a:ext cx="274319" cy="274320"/>
            </a:xfrm>
            <a:prstGeom prst="rect">
              <a:avLst/>
            </a:prstGeom>
            <a:noFill/>
            <a:ln>
              <a:noFill/>
            </a:ln>
            <a:effectLst>
              <a:outerShdw blurRad="57150" rotWithShape="0" algn="bl" dir="5400000" dist="19050">
                <a:srgbClr val="000000">
                  <a:alpha val="50000"/>
                </a:srgbClr>
              </a:outerShdw>
            </a:effectLst>
          </p:spPr>
        </p:pic>
      </p:grpSp>
      <p:sp>
        <p:nvSpPr>
          <p:cNvPr id="287" name="Google Shape;287;p27"/>
          <p:cNvSpPr txBox="1"/>
          <p:nvPr/>
        </p:nvSpPr>
        <p:spPr>
          <a:xfrm>
            <a:off x="5390525" y="4329525"/>
            <a:ext cx="3488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 now required by US federal policy</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8"/>
          <p:cNvSpPr txBox="1"/>
          <p:nvPr>
            <p:ph idx="1" type="body"/>
          </p:nvPr>
        </p:nvSpPr>
        <p:spPr>
          <a:xfrm>
            <a:off x="178625" y="790000"/>
            <a:ext cx="8822400" cy="7263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US" sz="2000"/>
              <a:t>You can use it a little, or a lot (aka the “level of integration”). At </a:t>
            </a:r>
            <a:r>
              <a:rPr lang="en-US" sz="2000"/>
              <a:t>the</a:t>
            </a:r>
            <a:r>
              <a:rPr lang="en-US" sz="2000"/>
              <a:t> low level, your workflow could be called as an external “black box”.  </a:t>
            </a:r>
            <a:endParaRPr sz="2000"/>
          </a:p>
        </p:txBody>
      </p:sp>
      <p:sp>
        <p:nvSpPr>
          <p:cNvPr id="294" name="Google Shape;294;p28"/>
          <p:cNvSpPr txBox="1"/>
          <p:nvPr>
            <p:ph type="title"/>
          </p:nvPr>
        </p:nvSpPr>
        <p:spPr>
          <a:xfrm>
            <a:off x="517650" y="307150"/>
            <a:ext cx="8108700" cy="492300"/>
          </a:xfrm>
          <a:prstGeom prst="rect">
            <a:avLst/>
          </a:prstGeom>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Font typeface="Arial"/>
              <a:buNone/>
            </a:pPr>
            <a:r>
              <a:rPr lang="en-US">
                <a:solidFill>
                  <a:srgbClr val="1F497D"/>
                </a:solidFill>
                <a:latin typeface="Calibri"/>
                <a:ea typeface="Calibri"/>
                <a:cs typeface="Calibri"/>
                <a:sym typeface="Calibri"/>
              </a:rPr>
              <a:t>How Can I Use OISS for my Science Workflow?</a:t>
            </a:r>
            <a:endParaRPr/>
          </a:p>
        </p:txBody>
      </p:sp>
      <p:sp>
        <p:nvSpPr>
          <p:cNvPr id="295" name="Google Shape;295;p28"/>
          <p:cNvSpPr/>
          <p:nvPr/>
        </p:nvSpPr>
        <p:spPr>
          <a:xfrm>
            <a:off x="7879000" y="1200075"/>
            <a:ext cx="1103400" cy="4923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100">
                <a:latin typeface="Calibri"/>
                <a:ea typeface="Calibri"/>
                <a:cs typeface="Calibri"/>
                <a:sym typeface="Calibri"/>
              </a:rPr>
              <a:t>MySuperCool Science</a:t>
            </a:r>
            <a:endParaRPr b="1" sz="1100">
              <a:latin typeface="Calibri"/>
              <a:ea typeface="Calibri"/>
              <a:cs typeface="Calibri"/>
              <a:sym typeface="Calibri"/>
            </a:endParaRPr>
          </a:p>
        </p:txBody>
      </p:sp>
      <p:cxnSp>
        <p:nvCxnSpPr>
          <p:cNvPr id="296" name="Google Shape;296;p28"/>
          <p:cNvCxnSpPr>
            <a:endCxn id="295" idx="1"/>
          </p:cNvCxnSpPr>
          <p:nvPr/>
        </p:nvCxnSpPr>
        <p:spPr>
          <a:xfrm flipH="1" rot="10800000">
            <a:off x="7235500" y="1446225"/>
            <a:ext cx="643500" cy="165900"/>
          </a:xfrm>
          <a:prstGeom prst="curvedConnector3">
            <a:avLst>
              <a:gd fmla="val 16395" name="adj1"/>
            </a:avLst>
          </a:prstGeom>
          <a:noFill/>
          <a:ln cap="flat" cmpd="sng" w="9525">
            <a:solidFill>
              <a:schemeClr val="dk2"/>
            </a:solidFill>
            <a:prstDash val="solid"/>
            <a:round/>
            <a:headEnd len="med" w="med" type="triangle"/>
            <a:tailEnd len="med" w="med" type="triangle"/>
          </a:ln>
        </p:spPr>
      </p:cxnSp>
      <p:sp>
        <p:nvSpPr>
          <p:cNvPr id="297" name="Google Shape;297;p28"/>
          <p:cNvSpPr txBox="1"/>
          <p:nvPr>
            <p:ph idx="1" type="body"/>
          </p:nvPr>
        </p:nvSpPr>
        <p:spPr>
          <a:xfrm>
            <a:off x="530100" y="4371400"/>
            <a:ext cx="8083800" cy="392100"/>
          </a:xfrm>
          <a:prstGeom prst="rect">
            <a:avLst/>
          </a:prstGeom>
        </p:spPr>
        <p:txBody>
          <a:bodyPr anchorCtr="0" anchor="t" bIns="34275" lIns="68575" spcFirstLastPara="1" rIns="68575" wrap="square" tIns="34275">
            <a:noAutofit/>
          </a:bodyPr>
          <a:lstStyle/>
          <a:p>
            <a:pPr indent="0" lvl="0" marL="0" rtl="0" algn="ctr">
              <a:lnSpc>
                <a:spcPct val="100000"/>
              </a:lnSpc>
              <a:spcBef>
                <a:spcPts val="0"/>
              </a:spcBef>
              <a:spcAft>
                <a:spcPts val="0"/>
              </a:spcAft>
              <a:buNone/>
            </a:pPr>
            <a:r>
              <a:rPr lang="en-US" sz="2000"/>
              <a:t>Integrating at the low level is easier, but you don’t get the </a:t>
            </a:r>
            <a:r>
              <a:rPr lang="en-US" sz="2000"/>
              <a:t>full benefits</a:t>
            </a:r>
            <a:endParaRPr sz="2000"/>
          </a:p>
        </p:txBody>
      </p:sp>
      <p:pic>
        <p:nvPicPr>
          <p:cNvPr id="298" name="Google Shape;298;p28"/>
          <p:cNvPicPr preferRelativeResize="0"/>
          <p:nvPr/>
        </p:nvPicPr>
        <p:blipFill>
          <a:blip r:embed="rId3">
            <a:alphaModFix/>
          </a:blip>
          <a:stretch>
            <a:fillRect/>
          </a:stretch>
        </p:blipFill>
        <p:spPr>
          <a:xfrm>
            <a:off x="0" y="530352"/>
            <a:ext cx="9144000" cy="42702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