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ontserrat"/>
      <p:regular r:id="rId23"/>
      <p:bold r:id="rId24"/>
      <p:italic r:id="rId25"/>
      <p:boldItalic r:id="rId26"/>
    </p:embeddedFont>
    <p:embeddedFont>
      <p:font typeface="Montserrat Medium"/>
      <p:regular r:id="rId27"/>
      <p:bold r:id="rId28"/>
      <p:italic r:id="rId29"/>
      <p:boldItalic r:id="rId30"/>
    </p:embeddedFont>
    <p:embeddedFont>
      <p:font typeface="Montserrat Light"/>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MontserratMedium-bold.fntdata"/><Relationship Id="rId27" Type="http://schemas.openxmlformats.org/officeDocument/2006/relationships/font" Target="fonts/MontserratMedium-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Medium-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Light-regular.fntdata"/><Relationship Id="rId30" Type="http://schemas.openxmlformats.org/officeDocument/2006/relationships/font" Target="fonts/MontserratMedium-boldItalic.fntdata"/><Relationship Id="rId11" Type="http://schemas.openxmlformats.org/officeDocument/2006/relationships/slide" Target="slides/slide6.xml"/><Relationship Id="rId33" Type="http://schemas.openxmlformats.org/officeDocument/2006/relationships/font" Target="fonts/MontserratLight-italic.fntdata"/><Relationship Id="rId10" Type="http://schemas.openxmlformats.org/officeDocument/2006/relationships/slide" Target="slides/slide5.xml"/><Relationship Id="rId32" Type="http://schemas.openxmlformats.org/officeDocument/2006/relationships/font" Target="fonts/MontserratLight-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MontserratLight-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68716329a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68716329a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f1ef93b9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bf1ef93b9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bd783e14c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bd783e14c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bd783e14c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bd783e14c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0c0347b19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0c0347b19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0c0347b19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0c0347b19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0c0347b19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0c0347b19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0c0347b19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0c0347b19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0c0347b19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0c0347b19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bd783e14c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bd783e14c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bd783e14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bd783e14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d783e14c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bd783e14c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bd783e14c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bd783e14c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bd783e14c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bd783e14c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d783e14c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bd783e14c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bd783e14c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bd783e14c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df248db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bdf248db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6.png"/><Relationship Id="rId6"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2"/>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 name="Google Shape;16;p2"/>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2"/>
          <p:cNvPicPr preferRelativeResize="0"/>
          <p:nvPr/>
        </p:nvPicPr>
        <p:blipFill rotWithShape="1">
          <a:blip r:embed="rId6">
            <a:alphaModFix amt="34000"/>
          </a:blip>
          <a:srcRect b="673" l="54016" r="11355" t="36081"/>
          <a:stretch/>
        </p:blipFill>
        <p:spPr>
          <a:xfrm rot="-5400000">
            <a:off x="4344520" y="3615007"/>
            <a:ext cx="1289700" cy="1775100"/>
          </a:xfrm>
          <a:prstGeom prst="rtTriangle">
            <a:avLst/>
          </a:prstGeom>
          <a:noFill/>
          <a:ln>
            <a:noFill/>
          </a:ln>
        </p:spPr>
      </p:pic>
      <p:sp>
        <p:nvSpPr>
          <p:cNvPr id="20" name="Google Shape;20;p2"/>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i="0" sz="6000" u="none" cap="none" strike="noStrik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27" name="Google Shape;27;p3"/>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3"/>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9pPr>
          </a:lstStyle>
          <a:p/>
        </p:txBody>
      </p:sp>
      <p:sp>
        <p:nvSpPr>
          <p:cNvPr id="29" name="Google Shape;29;p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i="0" sz="3300" u="none" cap="none" strike="noStrik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0" name="Google Shape;30;p3"/>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Montserrat"/>
                <a:ea typeface="Montserrat"/>
                <a:cs typeface="Montserrat"/>
                <a:sym typeface="Montserrat"/>
              </a:rPr>
              <a:t>WGISS-58, October 2024</a:t>
            </a:r>
            <a:endParaRPr b="1" sz="1100">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4" name="Google Shape;34;p4"/>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5" name="Google Shape;35;p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36" name="Google Shape;36;p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37" name="Google Shape;37;p4"/>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9pPr>
          </a:lstStyle>
          <a:p/>
        </p:txBody>
      </p:sp>
      <p:sp>
        <p:nvSpPr>
          <p:cNvPr id="38" name="Google Shape;38;p4"/>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9pPr>
          </a:lstStyle>
          <a:p/>
        </p:txBody>
      </p:sp>
      <p:sp>
        <p:nvSpPr>
          <p:cNvPr id="39" name="Google Shape;39;p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i="0" sz="3300" u="none" cap="none" strike="noStrik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0" name="Google Shape;40;p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1" name="Google Shape;41;p4"/>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2"/>
                </a:solidFill>
                <a:latin typeface="Montserrat"/>
                <a:ea typeface="Montserrat"/>
                <a:cs typeface="Montserrat"/>
                <a:sym typeface="Montserrat"/>
              </a:rPr>
              <a:t>WGISS-58, October 2024</a:t>
            </a:r>
            <a:endParaRPr b="1" sz="11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1100">
              <a:solidFill>
                <a:schemeClr val="dk2"/>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5"/>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45" name="Google Shape;45;p5"/>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6" name="Google Shape;46;p5"/>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47" name="Google Shape;47;p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48" name="Google Shape;48;p5"/>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9" name="Google Shape;49;p5"/>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i="0" sz="3300" u="none" cap="none" strike="noStrike">
                <a:solidFill>
                  <a:schemeClr val="lt1"/>
                </a:solidFill>
                <a:latin typeface="Montserrat Medium"/>
                <a:ea typeface="Montserrat Medium"/>
                <a:cs typeface="Montserrat Medium"/>
                <a:sym typeface="Montserrat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0" name="Google Shape;50;p5"/>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2"/>
                </a:solidFill>
                <a:latin typeface="Montserrat"/>
                <a:ea typeface="Montserrat"/>
                <a:cs typeface="Montserrat"/>
                <a:sym typeface="Montserrat"/>
              </a:rPr>
              <a:t>WGISS-58, October 2024</a:t>
            </a:r>
            <a:endParaRPr b="1" sz="11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1100">
              <a:solidFill>
                <a:schemeClr val="dk2"/>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p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53" name="Google Shape;53;p6"/>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4" name="Google Shape;54;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5" name="Google Shape;55;p6"/>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2"/>
                </a:solidFill>
                <a:latin typeface="Montserrat"/>
                <a:ea typeface="Montserrat"/>
                <a:cs typeface="Montserrat"/>
                <a:sym typeface="Montserrat"/>
              </a:rPr>
              <a:t>WGISS-58, October 2024</a:t>
            </a:r>
            <a:endParaRPr b="1" sz="11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1100">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7"/>
          <p:cNvSpPr txBox="1"/>
          <p:nvPr>
            <p:ph type="title"/>
          </p:nvPr>
        </p:nvSpPr>
        <p:spPr>
          <a:xfrm>
            <a:off x="132023" y="131950"/>
            <a:ext cx="5308800" cy="29796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4800"/>
              <a:t>Digital Earth and Challenges with Data in the Cloud</a:t>
            </a:r>
            <a:endParaRPr sz="4800"/>
          </a:p>
        </p:txBody>
      </p:sp>
      <p:sp>
        <p:nvSpPr>
          <p:cNvPr id="61" name="Google Shape;61;p7"/>
          <p:cNvSpPr txBox="1"/>
          <p:nvPr/>
        </p:nvSpPr>
        <p:spPr>
          <a:xfrm>
            <a:off x="5566200" y="3745625"/>
            <a:ext cx="3577800" cy="12747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1700">
                <a:solidFill>
                  <a:schemeClr val="accent1"/>
                </a:solidFill>
                <a:latin typeface="Montserrat"/>
                <a:ea typeface="Montserrat"/>
                <a:cs typeface="Montserrat"/>
                <a:sym typeface="Montserrat"/>
              </a:rPr>
              <a:t>Alex Leith, Auspatious</a:t>
            </a:r>
            <a:endParaRPr b="1" sz="1700">
              <a:solidFill>
                <a:schemeClr val="accent1"/>
              </a:solidFill>
              <a:latin typeface="Montserrat"/>
              <a:ea typeface="Montserrat"/>
              <a:cs typeface="Montserrat"/>
              <a:sym typeface="Montserrat"/>
            </a:endParaRPr>
          </a:p>
          <a:p>
            <a:pPr indent="0" lvl="0" marL="0" rtl="0" algn="r">
              <a:lnSpc>
                <a:spcPct val="115000"/>
              </a:lnSpc>
              <a:spcBef>
                <a:spcPts val="0"/>
              </a:spcBef>
              <a:spcAft>
                <a:spcPts val="0"/>
              </a:spcAft>
              <a:buNone/>
            </a:pPr>
            <a:r>
              <a:rPr b="1" lang="en" sz="1700">
                <a:solidFill>
                  <a:schemeClr val="accent1"/>
                </a:solidFill>
                <a:latin typeface="Montserrat"/>
                <a:ea typeface="Montserrat"/>
                <a:cs typeface="Montserrat"/>
                <a:sym typeface="Montserrat"/>
              </a:rPr>
              <a:t>Agenda Item 9.3</a:t>
            </a:r>
            <a:endParaRPr b="1" sz="1700">
              <a:solidFill>
                <a:schemeClr val="accent1"/>
              </a:solidFill>
              <a:latin typeface="Montserrat"/>
              <a:ea typeface="Montserrat"/>
              <a:cs typeface="Montserrat"/>
              <a:sym typeface="Montserrat"/>
            </a:endParaRPr>
          </a:p>
          <a:p>
            <a:pPr indent="0" lvl="0" marL="0" rtl="0" algn="r">
              <a:lnSpc>
                <a:spcPct val="115000"/>
              </a:lnSpc>
              <a:spcBef>
                <a:spcPts val="0"/>
              </a:spcBef>
              <a:spcAft>
                <a:spcPts val="0"/>
              </a:spcAft>
              <a:buNone/>
            </a:pPr>
            <a:r>
              <a:rPr b="1" lang="en" sz="1700">
                <a:solidFill>
                  <a:schemeClr val="accent1"/>
                </a:solidFill>
                <a:latin typeface="Montserrat"/>
                <a:ea typeface="Montserrat"/>
                <a:cs typeface="Montserrat"/>
                <a:sym typeface="Montserrat"/>
              </a:rPr>
              <a:t>WGISS-58</a:t>
            </a:r>
            <a:endParaRPr b="1" sz="1700">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6"/>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Cloud Native Geospatial</a:t>
            </a:r>
            <a:endParaRPr/>
          </a:p>
        </p:txBody>
      </p:sp>
      <p:pic>
        <p:nvPicPr>
          <p:cNvPr id="121" name="Google Shape;121;p16"/>
          <p:cNvPicPr preferRelativeResize="0"/>
          <p:nvPr/>
        </p:nvPicPr>
        <p:blipFill>
          <a:blip r:embed="rId3">
            <a:alphaModFix/>
          </a:blip>
          <a:stretch>
            <a:fillRect/>
          </a:stretch>
        </p:blipFill>
        <p:spPr>
          <a:xfrm>
            <a:off x="152400" y="868754"/>
            <a:ext cx="8839200" cy="35965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7"/>
          <p:cNvSpPr txBox="1"/>
          <p:nvPr>
            <p:ph idx="1" type="body"/>
          </p:nvPr>
        </p:nvSpPr>
        <p:spPr>
          <a:xfrm>
            <a:off x="243175" y="1168900"/>
            <a:ext cx="5028000" cy="3497100"/>
          </a:xfrm>
          <a:prstGeom prst="rect">
            <a:avLst/>
          </a:prstGeom>
        </p:spPr>
        <p:txBody>
          <a:bodyPr anchorCtr="0" anchor="t" bIns="34275" lIns="68575" spcFirstLastPara="1" rIns="68575" wrap="square" tIns="34275">
            <a:noAutofit/>
          </a:bodyPr>
          <a:lstStyle/>
          <a:p>
            <a:pPr indent="-323850" lvl="0" marL="457200" rtl="0" algn="l">
              <a:lnSpc>
                <a:spcPct val="115000"/>
              </a:lnSpc>
              <a:spcBef>
                <a:spcPts val="800"/>
              </a:spcBef>
              <a:spcAft>
                <a:spcPts val="0"/>
              </a:spcAft>
              <a:buSzPts val="1500"/>
              <a:buChar char="❖"/>
            </a:pPr>
            <a:r>
              <a:rPr lang="en" sz="1500"/>
              <a:t>The original process was developed for a supercomputer and filesystems</a:t>
            </a:r>
            <a:endParaRPr sz="1500"/>
          </a:p>
          <a:p>
            <a:pPr indent="-323850" lvl="0" marL="457200" rtl="0" algn="l">
              <a:lnSpc>
                <a:spcPct val="115000"/>
              </a:lnSpc>
              <a:spcBef>
                <a:spcPts val="0"/>
              </a:spcBef>
              <a:spcAft>
                <a:spcPts val="0"/>
              </a:spcAft>
              <a:buSzPts val="1500"/>
              <a:buChar char="❖"/>
            </a:pPr>
            <a:r>
              <a:rPr lang="en" sz="1500"/>
              <a:t>On the cloud, writing to disk slows things down a lot</a:t>
            </a:r>
            <a:endParaRPr sz="1500"/>
          </a:p>
          <a:p>
            <a:pPr indent="-323850" lvl="0" marL="457200" rtl="0" algn="l">
              <a:lnSpc>
                <a:spcPct val="115000"/>
              </a:lnSpc>
              <a:spcBef>
                <a:spcPts val="0"/>
              </a:spcBef>
              <a:spcAft>
                <a:spcPts val="0"/>
              </a:spcAft>
              <a:buSzPts val="1500"/>
              <a:buChar char="❖"/>
            </a:pPr>
            <a:r>
              <a:rPr lang="en" sz="1500"/>
              <a:t>The process was re-developed to load data from S3 directly into memory, and write direct back to object storage</a:t>
            </a:r>
            <a:endParaRPr sz="1500"/>
          </a:p>
          <a:p>
            <a:pPr indent="-323850" lvl="0" marL="457200" rtl="0" algn="l">
              <a:lnSpc>
                <a:spcPct val="115000"/>
              </a:lnSpc>
              <a:spcBef>
                <a:spcPts val="0"/>
              </a:spcBef>
              <a:spcAft>
                <a:spcPts val="0"/>
              </a:spcAft>
              <a:buSzPts val="1500"/>
              <a:buChar char="❖"/>
            </a:pPr>
            <a:r>
              <a:rPr lang="en" sz="1500"/>
              <a:t>Result is simpler process with less infrastructure and shorter run time, but more memory usage</a:t>
            </a:r>
            <a:endParaRPr sz="1500"/>
          </a:p>
        </p:txBody>
      </p:sp>
      <p:sp>
        <p:nvSpPr>
          <p:cNvPr id="127" name="Google Shape;127;p17"/>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Case Study: Global Coastlines</a:t>
            </a:r>
            <a:endParaRPr/>
          </a:p>
        </p:txBody>
      </p:sp>
      <p:pic>
        <p:nvPicPr>
          <p:cNvPr id="128" name="Google Shape;128;p17"/>
          <p:cNvPicPr preferRelativeResize="0"/>
          <p:nvPr/>
        </p:nvPicPr>
        <p:blipFill rotWithShape="1">
          <a:blip r:embed="rId3">
            <a:alphaModFix/>
          </a:blip>
          <a:srcRect b="6795" l="26462" r="31184" t="1250"/>
          <a:stretch/>
        </p:blipFill>
        <p:spPr>
          <a:xfrm>
            <a:off x="5271175" y="779375"/>
            <a:ext cx="3872827" cy="406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ph idx="1" type="body"/>
          </p:nvPr>
        </p:nvSpPr>
        <p:spPr>
          <a:xfrm>
            <a:off x="243175" y="1168900"/>
            <a:ext cx="5083500" cy="3497100"/>
          </a:xfrm>
          <a:prstGeom prst="rect">
            <a:avLst/>
          </a:prstGeom>
        </p:spPr>
        <p:txBody>
          <a:bodyPr anchorCtr="0" anchor="t" bIns="34275" lIns="68575" spcFirstLastPara="1" rIns="68575" wrap="square" tIns="34275">
            <a:noAutofit/>
          </a:bodyPr>
          <a:lstStyle/>
          <a:p>
            <a:pPr indent="-336550" lvl="0" marL="457200" rtl="0" algn="l">
              <a:lnSpc>
                <a:spcPct val="115000"/>
              </a:lnSpc>
              <a:spcBef>
                <a:spcPts val="800"/>
              </a:spcBef>
              <a:spcAft>
                <a:spcPts val="0"/>
              </a:spcAft>
              <a:buSzPts val="1700"/>
              <a:buChar char="●"/>
            </a:pPr>
            <a:r>
              <a:rPr lang="en" sz="1700"/>
              <a:t>There’s a lot of abstraction going on:</a:t>
            </a:r>
            <a:endParaRPr sz="1700"/>
          </a:p>
          <a:p>
            <a:pPr indent="-317500" lvl="1" marL="914400" rtl="0" algn="l">
              <a:lnSpc>
                <a:spcPct val="115000"/>
              </a:lnSpc>
              <a:spcBef>
                <a:spcPts val="0"/>
              </a:spcBef>
              <a:spcAft>
                <a:spcPts val="0"/>
              </a:spcAft>
              <a:buSzPts val="1400"/>
              <a:buChar char="○"/>
            </a:pPr>
            <a:r>
              <a:rPr lang="en" sz="1400"/>
              <a:t>Hardware to virtualisation</a:t>
            </a:r>
            <a:endParaRPr sz="1400"/>
          </a:p>
          <a:p>
            <a:pPr indent="-317500" lvl="1" marL="914400" rtl="0" algn="l">
              <a:lnSpc>
                <a:spcPct val="115000"/>
              </a:lnSpc>
              <a:spcBef>
                <a:spcPts val="0"/>
              </a:spcBef>
              <a:spcAft>
                <a:spcPts val="0"/>
              </a:spcAft>
              <a:buSzPts val="1400"/>
              <a:buChar char="○"/>
            </a:pPr>
            <a:r>
              <a:rPr lang="en" sz="1400"/>
              <a:t>Virtualisation to Kubernetes</a:t>
            </a:r>
            <a:endParaRPr sz="1400"/>
          </a:p>
          <a:p>
            <a:pPr indent="-317500" lvl="1" marL="914400" rtl="0" algn="l">
              <a:lnSpc>
                <a:spcPct val="115000"/>
              </a:lnSpc>
              <a:spcBef>
                <a:spcPts val="0"/>
              </a:spcBef>
              <a:spcAft>
                <a:spcPts val="0"/>
              </a:spcAft>
              <a:buSzPts val="1400"/>
              <a:buChar char="○"/>
            </a:pPr>
            <a:r>
              <a:rPr lang="en" sz="1400"/>
              <a:t>Kubernetes to workflow app</a:t>
            </a:r>
            <a:endParaRPr sz="1400"/>
          </a:p>
          <a:p>
            <a:pPr indent="-336550" lvl="0" marL="457200" rtl="0" algn="l">
              <a:lnSpc>
                <a:spcPct val="115000"/>
              </a:lnSpc>
              <a:spcBef>
                <a:spcPts val="0"/>
              </a:spcBef>
              <a:spcAft>
                <a:spcPts val="0"/>
              </a:spcAft>
              <a:buSzPts val="1700"/>
              <a:buChar char="●"/>
            </a:pPr>
            <a:r>
              <a:rPr lang="en" sz="1700"/>
              <a:t>And for files, a shift from thinking about file storage to thinking about objects</a:t>
            </a:r>
            <a:endParaRPr sz="1700"/>
          </a:p>
          <a:p>
            <a:pPr indent="-336550" lvl="0" marL="457200" rtl="0" algn="l">
              <a:lnSpc>
                <a:spcPct val="115000"/>
              </a:lnSpc>
              <a:spcBef>
                <a:spcPts val="0"/>
              </a:spcBef>
              <a:spcAft>
                <a:spcPts val="0"/>
              </a:spcAft>
              <a:buSzPts val="1700"/>
              <a:buChar char="●"/>
            </a:pPr>
            <a:r>
              <a:rPr lang="en" sz="1700"/>
              <a:t>But when things don’t work, there’s a lot you need to know</a:t>
            </a:r>
            <a:endParaRPr sz="1700"/>
          </a:p>
          <a:p>
            <a:pPr indent="-336550" lvl="0" marL="457200" rtl="0" algn="l">
              <a:lnSpc>
                <a:spcPct val="115000"/>
              </a:lnSpc>
              <a:spcBef>
                <a:spcPts val="0"/>
              </a:spcBef>
              <a:spcAft>
                <a:spcPts val="0"/>
              </a:spcAft>
              <a:buSzPts val="1700"/>
              <a:buChar char="●"/>
            </a:pPr>
            <a:r>
              <a:rPr lang="en" sz="1700"/>
              <a:t>Learning all of this is hard and takes a long time</a:t>
            </a:r>
            <a:endParaRPr sz="1700"/>
          </a:p>
          <a:p>
            <a:pPr indent="-336550" lvl="0" marL="457200" rtl="0" algn="l">
              <a:lnSpc>
                <a:spcPct val="115000"/>
              </a:lnSpc>
              <a:spcBef>
                <a:spcPts val="0"/>
              </a:spcBef>
              <a:spcAft>
                <a:spcPts val="0"/>
              </a:spcAft>
              <a:buSzPts val="1700"/>
              <a:buChar char="●"/>
            </a:pPr>
            <a:r>
              <a:rPr lang="en" sz="1700"/>
              <a:t>Cloud engineers are expensive</a:t>
            </a:r>
            <a:endParaRPr sz="1700"/>
          </a:p>
          <a:p>
            <a:pPr indent="-336550" lvl="0" marL="457200" rtl="0" algn="l">
              <a:lnSpc>
                <a:spcPct val="115000"/>
              </a:lnSpc>
              <a:spcBef>
                <a:spcPts val="0"/>
              </a:spcBef>
              <a:spcAft>
                <a:spcPts val="0"/>
              </a:spcAft>
              <a:buSzPts val="1700"/>
              <a:buChar char="●"/>
            </a:pPr>
            <a:r>
              <a:rPr lang="en" sz="1700"/>
              <a:t>(Mistakes can be expensive too!)</a:t>
            </a:r>
            <a:endParaRPr sz="1700"/>
          </a:p>
        </p:txBody>
      </p:sp>
      <p:sp>
        <p:nvSpPr>
          <p:cNvPr id="134" name="Google Shape;134;p18"/>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Major Challenges with Cloud</a:t>
            </a:r>
            <a:endParaRPr/>
          </a:p>
        </p:txBody>
      </p:sp>
      <p:pic>
        <p:nvPicPr>
          <p:cNvPr id="135" name="Google Shape;135;p18"/>
          <p:cNvPicPr preferRelativeResize="0"/>
          <p:nvPr/>
        </p:nvPicPr>
        <p:blipFill>
          <a:blip r:embed="rId3">
            <a:alphaModFix/>
          </a:blip>
          <a:stretch>
            <a:fillRect/>
          </a:stretch>
        </p:blipFill>
        <p:spPr>
          <a:xfrm>
            <a:off x="5884175" y="786375"/>
            <a:ext cx="3259825" cy="4116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9"/>
          <p:cNvSpPr txBox="1"/>
          <p:nvPr>
            <p:ph idx="1" type="body"/>
          </p:nvPr>
        </p:nvSpPr>
        <p:spPr>
          <a:xfrm>
            <a:off x="243175" y="1168900"/>
            <a:ext cx="5723400" cy="34971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sz="1800"/>
              <a:t>A process was developed to transfer data from the US to Africa</a:t>
            </a:r>
            <a:endParaRPr sz="1800"/>
          </a:p>
          <a:p>
            <a:pPr indent="-342900" lvl="0" marL="457200" rtl="0" algn="l">
              <a:spcBef>
                <a:spcPts val="0"/>
              </a:spcBef>
              <a:spcAft>
                <a:spcPts val="0"/>
              </a:spcAft>
              <a:buSzPts val="1800"/>
              <a:buChar char="❖"/>
            </a:pPr>
            <a:r>
              <a:rPr lang="en" sz="1800"/>
              <a:t>Once transferred, a Lambda (serverless function) was to run for JSON files to update a field in them</a:t>
            </a:r>
            <a:endParaRPr sz="1800"/>
          </a:p>
          <a:p>
            <a:pPr indent="-342900" lvl="0" marL="457200" rtl="0" algn="l">
              <a:spcBef>
                <a:spcPts val="0"/>
              </a:spcBef>
              <a:spcAft>
                <a:spcPts val="0"/>
              </a:spcAft>
              <a:buSzPts val="1800"/>
              <a:buChar char="❖"/>
            </a:pPr>
            <a:r>
              <a:rPr lang="en" sz="1800"/>
              <a:t>JSON landing in the destination bucket triggered the update that write the result to the destination bucket</a:t>
            </a:r>
            <a:endParaRPr sz="1800"/>
          </a:p>
          <a:p>
            <a:pPr indent="-342900" lvl="0" marL="457200" rtl="0" algn="l">
              <a:spcBef>
                <a:spcPts val="0"/>
              </a:spcBef>
              <a:spcAft>
                <a:spcPts val="0"/>
              </a:spcAft>
              <a:buSzPts val="1800"/>
              <a:buChar char="❖"/>
            </a:pPr>
            <a:r>
              <a:rPr lang="en" sz="1800"/>
              <a:t>Cost was…. A lot…</a:t>
            </a:r>
            <a:endParaRPr sz="1800"/>
          </a:p>
        </p:txBody>
      </p:sp>
      <p:sp>
        <p:nvSpPr>
          <p:cNvPr id="141" name="Google Shape;141;p19"/>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Mistake 1: infinite serverless</a:t>
            </a:r>
            <a:endParaRPr/>
          </a:p>
        </p:txBody>
      </p:sp>
      <p:pic>
        <p:nvPicPr>
          <p:cNvPr id="142" name="Google Shape;142;p19"/>
          <p:cNvPicPr preferRelativeResize="0"/>
          <p:nvPr/>
        </p:nvPicPr>
        <p:blipFill rotWithShape="1">
          <a:blip r:embed="rId3">
            <a:alphaModFix/>
          </a:blip>
          <a:srcRect b="0" l="14542" r="13644" t="0"/>
          <a:stretch/>
        </p:blipFill>
        <p:spPr>
          <a:xfrm>
            <a:off x="5860650" y="1738475"/>
            <a:ext cx="3283350" cy="1557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0"/>
          <p:cNvSpPr txBox="1"/>
          <p:nvPr>
            <p:ph idx="1" type="body"/>
          </p:nvPr>
        </p:nvSpPr>
        <p:spPr>
          <a:xfrm>
            <a:off x="243175" y="1168900"/>
            <a:ext cx="6147000" cy="32937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sz="1800"/>
              <a:t>We run things in virtual private networks</a:t>
            </a:r>
            <a:endParaRPr sz="1800"/>
          </a:p>
          <a:p>
            <a:pPr indent="-342900" lvl="0" marL="457200" rtl="0" algn="l">
              <a:spcBef>
                <a:spcPts val="0"/>
              </a:spcBef>
              <a:spcAft>
                <a:spcPts val="0"/>
              </a:spcAft>
              <a:buSzPts val="1800"/>
              <a:buChar char="❖"/>
            </a:pPr>
            <a:r>
              <a:rPr lang="en" sz="1800"/>
              <a:t>To access the internet, you need a NAT gateway</a:t>
            </a:r>
            <a:endParaRPr sz="1800"/>
          </a:p>
          <a:p>
            <a:pPr indent="-342900" lvl="0" marL="457200" rtl="0" algn="l">
              <a:spcBef>
                <a:spcPts val="0"/>
              </a:spcBef>
              <a:spcAft>
                <a:spcPts val="0"/>
              </a:spcAft>
              <a:buSzPts val="1800"/>
              <a:buChar char="❖"/>
            </a:pPr>
            <a:r>
              <a:rPr lang="en" sz="1800"/>
              <a:t>Traffic across this costs $0.057 per GB</a:t>
            </a:r>
            <a:endParaRPr sz="1800"/>
          </a:p>
          <a:p>
            <a:pPr indent="-342900" lvl="0" marL="457200" rtl="0" algn="l">
              <a:spcBef>
                <a:spcPts val="0"/>
              </a:spcBef>
              <a:spcAft>
                <a:spcPts val="0"/>
              </a:spcAft>
              <a:buSzPts val="1800"/>
              <a:buChar char="❖"/>
            </a:pPr>
            <a:r>
              <a:rPr lang="en" sz="1800"/>
              <a:t>There’s a special direct connection to S3 (VPC Endpoint)</a:t>
            </a:r>
            <a:endParaRPr sz="1800"/>
          </a:p>
          <a:p>
            <a:pPr indent="-342900" lvl="0" marL="457200" rtl="0" algn="l">
              <a:spcBef>
                <a:spcPts val="0"/>
              </a:spcBef>
              <a:spcAft>
                <a:spcPts val="0"/>
              </a:spcAft>
              <a:buSzPts val="1800"/>
              <a:buChar char="❖"/>
            </a:pPr>
            <a:r>
              <a:rPr lang="en" sz="1800"/>
              <a:t>We turned this off due to an issue</a:t>
            </a:r>
            <a:endParaRPr sz="1800"/>
          </a:p>
          <a:p>
            <a:pPr indent="-342900" lvl="0" marL="457200" rtl="0" algn="l">
              <a:spcBef>
                <a:spcPts val="0"/>
              </a:spcBef>
              <a:spcAft>
                <a:spcPts val="0"/>
              </a:spcAft>
              <a:buSzPts val="1800"/>
              <a:buChar char="❖"/>
            </a:pPr>
            <a:r>
              <a:rPr lang="en" sz="1800"/>
              <a:t>And then ran 400 TB of data processing</a:t>
            </a:r>
            <a:endParaRPr sz="1800"/>
          </a:p>
          <a:p>
            <a:pPr indent="-342900" lvl="0" marL="457200" rtl="0" algn="l">
              <a:spcBef>
                <a:spcPts val="0"/>
              </a:spcBef>
              <a:spcAft>
                <a:spcPts val="0"/>
              </a:spcAft>
              <a:buSzPts val="1800"/>
              <a:buChar char="❖"/>
            </a:pPr>
            <a:r>
              <a:rPr lang="en" sz="1800"/>
              <a:t>(Cost was 400,000 * $0.057 = </a:t>
            </a:r>
            <a:r>
              <a:rPr b="1" lang="en" sz="1800"/>
              <a:t>$22,000 USD</a:t>
            </a:r>
            <a:endParaRPr b="1" sz="1800"/>
          </a:p>
        </p:txBody>
      </p:sp>
      <p:sp>
        <p:nvSpPr>
          <p:cNvPr id="148" name="Google Shape;148;p20"/>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Mistake 2: expensively secure</a:t>
            </a:r>
            <a:endParaRPr/>
          </a:p>
        </p:txBody>
      </p:sp>
      <p:pic>
        <p:nvPicPr>
          <p:cNvPr id="149" name="Google Shape;149;p20"/>
          <p:cNvPicPr preferRelativeResize="0"/>
          <p:nvPr/>
        </p:nvPicPr>
        <p:blipFill>
          <a:blip r:embed="rId3">
            <a:alphaModFix/>
          </a:blip>
          <a:stretch>
            <a:fillRect/>
          </a:stretch>
        </p:blipFill>
        <p:spPr>
          <a:xfrm>
            <a:off x="6390175" y="1168900"/>
            <a:ext cx="2985600" cy="2985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1"/>
          <p:cNvSpPr txBox="1"/>
          <p:nvPr>
            <p:ph idx="1" type="body"/>
          </p:nvPr>
        </p:nvSpPr>
        <p:spPr>
          <a:xfrm>
            <a:off x="243175" y="1168900"/>
            <a:ext cx="6576000" cy="34971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en"/>
              <a:t>Even for USGS, there’s no alternative</a:t>
            </a:r>
            <a:endParaRPr/>
          </a:p>
          <a:p>
            <a:pPr indent="-361950" lvl="0" marL="457200" rtl="0" algn="l">
              <a:spcBef>
                <a:spcPts val="0"/>
              </a:spcBef>
              <a:spcAft>
                <a:spcPts val="0"/>
              </a:spcAft>
              <a:buSzPts val="2100"/>
              <a:buChar char="❖"/>
            </a:pPr>
            <a:r>
              <a:rPr lang="en"/>
              <a:t>The scale for the cost is incredible</a:t>
            </a:r>
            <a:endParaRPr/>
          </a:p>
          <a:p>
            <a:pPr indent="-361950" lvl="0" marL="457200" rtl="0" algn="l">
              <a:spcBef>
                <a:spcPts val="0"/>
              </a:spcBef>
              <a:spcAft>
                <a:spcPts val="0"/>
              </a:spcAft>
              <a:buSzPts val="2100"/>
              <a:buChar char="❖"/>
            </a:pPr>
            <a:r>
              <a:rPr lang="en"/>
              <a:t>The complexity in the abstraction is essential</a:t>
            </a:r>
            <a:endParaRPr/>
          </a:p>
          <a:p>
            <a:pPr indent="-361950" lvl="0" marL="457200" rtl="0" algn="l">
              <a:spcBef>
                <a:spcPts val="0"/>
              </a:spcBef>
              <a:spcAft>
                <a:spcPts val="0"/>
              </a:spcAft>
              <a:buSzPts val="2100"/>
              <a:buChar char="❖"/>
            </a:pPr>
            <a:r>
              <a:rPr lang="en"/>
              <a:t>I’m doing some processing without using Kubernetes currently, and it’s harder to scale, but simpler</a:t>
            </a:r>
            <a:endParaRPr/>
          </a:p>
          <a:p>
            <a:pPr indent="-361950" lvl="0" marL="457200" rtl="0" algn="l">
              <a:spcBef>
                <a:spcPts val="0"/>
              </a:spcBef>
              <a:spcAft>
                <a:spcPts val="0"/>
              </a:spcAft>
              <a:buSzPts val="2100"/>
              <a:buChar char="❖"/>
            </a:pPr>
            <a:r>
              <a:rPr lang="en"/>
              <a:t>Work smarter not harder</a:t>
            </a:r>
            <a:endParaRPr/>
          </a:p>
        </p:txBody>
      </p:sp>
      <p:sp>
        <p:nvSpPr>
          <p:cNvPr id="155" name="Google Shape;155;p21"/>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The cloud is essential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2"/>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161" name="Google Shape;161;p22"/>
          <p:cNvPicPr preferRelativeResize="0"/>
          <p:nvPr/>
        </p:nvPicPr>
        <p:blipFill>
          <a:blip r:embed="rId3">
            <a:alphaModFix/>
          </a:blip>
          <a:stretch>
            <a:fillRect/>
          </a:stretch>
        </p:blipFill>
        <p:spPr>
          <a:xfrm>
            <a:off x="1673187" y="797525"/>
            <a:ext cx="5797625" cy="40777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a:p>
        </p:txBody>
      </p:sp>
      <p:pic>
        <p:nvPicPr>
          <p:cNvPr id="167" name="Google Shape;167;p23"/>
          <p:cNvPicPr preferRelativeResize="0"/>
          <p:nvPr/>
        </p:nvPicPr>
        <p:blipFill>
          <a:blip r:embed="rId3">
            <a:alphaModFix/>
          </a:blip>
          <a:stretch>
            <a:fillRect/>
          </a:stretch>
        </p:blipFill>
        <p:spPr>
          <a:xfrm>
            <a:off x="292399" y="868750"/>
            <a:ext cx="3598575" cy="3557400"/>
          </a:xfrm>
          <a:prstGeom prst="rect">
            <a:avLst/>
          </a:prstGeom>
          <a:noFill/>
          <a:ln>
            <a:noFill/>
          </a:ln>
        </p:spPr>
      </p:pic>
      <p:pic>
        <p:nvPicPr>
          <p:cNvPr id="168" name="Google Shape;168;p23"/>
          <p:cNvPicPr preferRelativeResize="0"/>
          <p:nvPr/>
        </p:nvPicPr>
        <p:blipFill>
          <a:blip r:embed="rId4">
            <a:alphaModFix/>
          </a:blip>
          <a:stretch>
            <a:fillRect/>
          </a:stretch>
        </p:blipFill>
        <p:spPr>
          <a:xfrm>
            <a:off x="4070250" y="1198974"/>
            <a:ext cx="3662901" cy="2896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8"/>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What is the talk about</a:t>
            </a:r>
            <a:endParaRPr/>
          </a:p>
        </p:txBody>
      </p:sp>
      <p:sp>
        <p:nvSpPr>
          <p:cNvPr id="67" name="Google Shape;67;p8"/>
          <p:cNvSpPr txBox="1"/>
          <p:nvPr>
            <p:ph idx="1" type="body"/>
          </p:nvPr>
        </p:nvSpPr>
        <p:spPr>
          <a:xfrm>
            <a:off x="243175" y="1168900"/>
            <a:ext cx="8621700" cy="3497100"/>
          </a:xfrm>
          <a:prstGeom prst="rect">
            <a:avLst/>
          </a:prstGeom>
        </p:spPr>
        <p:txBody>
          <a:bodyPr anchorCtr="0" anchor="t" bIns="34275" lIns="68575" spcFirstLastPara="1" rIns="68575" wrap="square" tIns="34275">
            <a:noAutofit/>
          </a:bodyPr>
          <a:lstStyle/>
          <a:p>
            <a:pPr indent="-355600" lvl="0" marL="457200" rtl="0" algn="l">
              <a:lnSpc>
                <a:spcPct val="115000"/>
              </a:lnSpc>
              <a:spcBef>
                <a:spcPts val="800"/>
              </a:spcBef>
              <a:spcAft>
                <a:spcPts val="0"/>
              </a:spcAft>
              <a:buSzPts val="2000"/>
              <a:buChar char="●"/>
            </a:pPr>
            <a:r>
              <a:rPr lang="en" sz="2000"/>
              <a:t>I’m Alex Leith and I have around 6 years experience in EO</a:t>
            </a:r>
            <a:endParaRPr sz="2000"/>
          </a:p>
          <a:p>
            <a:pPr indent="-355600" lvl="0" marL="457200" rtl="0" algn="l">
              <a:lnSpc>
                <a:spcPct val="115000"/>
              </a:lnSpc>
              <a:spcBef>
                <a:spcPts val="0"/>
              </a:spcBef>
              <a:spcAft>
                <a:spcPts val="0"/>
              </a:spcAft>
              <a:buSzPts val="2000"/>
              <a:buChar char="●"/>
            </a:pPr>
            <a:r>
              <a:rPr lang="en" sz="2000"/>
              <a:t>My background is geospatial, but I have spent a lot of time supporting open source software and open data</a:t>
            </a:r>
            <a:endParaRPr sz="2000"/>
          </a:p>
          <a:p>
            <a:pPr indent="-355600" lvl="0" marL="457200" rtl="0" algn="l">
              <a:lnSpc>
                <a:spcPct val="115000"/>
              </a:lnSpc>
              <a:spcBef>
                <a:spcPts val="0"/>
              </a:spcBef>
              <a:spcAft>
                <a:spcPts val="0"/>
              </a:spcAft>
              <a:buSzPts val="2000"/>
              <a:buChar char="●"/>
            </a:pPr>
            <a:r>
              <a:rPr lang="en" sz="2000"/>
              <a:t>I worked on the development of STAC specifications that are required to load data efficiently, </a:t>
            </a:r>
            <a:r>
              <a:rPr lang="en" sz="2000"/>
              <a:t>which</a:t>
            </a:r>
            <a:r>
              <a:rPr lang="en" sz="2000"/>
              <a:t> were adopted by E-84, MSPC, USGS and others</a:t>
            </a:r>
            <a:endParaRPr sz="2000"/>
          </a:p>
          <a:p>
            <a:pPr indent="-355600" lvl="0" marL="457200" rtl="0" algn="l">
              <a:lnSpc>
                <a:spcPct val="115000"/>
              </a:lnSpc>
              <a:spcBef>
                <a:spcPts val="0"/>
              </a:spcBef>
              <a:spcAft>
                <a:spcPts val="0"/>
              </a:spcAft>
              <a:buSzPts val="2000"/>
              <a:buChar char="●"/>
            </a:pPr>
            <a:r>
              <a:rPr b="1" lang="en" sz="2000"/>
              <a:t>This talk is about how Digital Earth and Challenges of Working in the Cloud.</a:t>
            </a:r>
            <a:endParaRPr b="1"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9"/>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The Digital Earth</a:t>
            </a:r>
            <a:endParaRPr/>
          </a:p>
        </p:txBody>
      </p:sp>
      <p:sp>
        <p:nvSpPr>
          <p:cNvPr id="73" name="Google Shape;73;p9"/>
          <p:cNvSpPr txBox="1"/>
          <p:nvPr>
            <p:ph idx="1" type="body"/>
          </p:nvPr>
        </p:nvSpPr>
        <p:spPr>
          <a:xfrm>
            <a:off x="482400" y="1216750"/>
            <a:ext cx="4167600" cy="3497100"/>
          </a:xfrm>
          <a:prstGeom prst="rect">
            <a:avLst/>
          </a:prstGeom>
        </p:spPr>
        <p:txBody>
          <a:bodyPr anchorCtr="0" anchor="t" bIns="34275" lIns="68575" spcFirstLastPara="1" rIns="68575" wrap="square" tIns="34275">
            <a:noAutofit/>
          </a:bodyPr>
          <a:lstStyle/>
          <a:p>
            <a:pPr indent="0" lvl="0" marL="0" rtl="0" algn="l">
              <a:lnSpc>
                <a:spcPct val="90000"/>
              </a:lnSpc>
              <a:spcBef>
                <a:spcPts val="1000"/>
              </a:spcBef>
              <a:spcAft>
                <a:spcPts val="0"/>
              </a:spcAft>
              <a:buClr>
                <a:schemeClr val="dk1"/>
              </a:buClr>
              <a:buSzPts val="1100"/>
              <a:buFont typeface="Arial"/>
              <a:buNone/>
            </a:pPr>
            <a:r>
              <a:rPr i="1" lang="en" sz="1600">
                <a:latin typeface="Montserrat Light"/>
                <a:ea typeface="Montserrat Light"/>
                <a:cs typeface="Montserrat Light"/>
                <a:sym typeface="Montserrat Light"/>
              </a:rPr>
              <a:t>“We have an unparalleled opportunity to turn a flood of raw data into understandable information about our society and our planet.”</a:t>
            </a:r>
            <a:endParaRPr i="1" sz="1600">
              <a:latin typeface="Montserrat Light"/>
              <a:ea typeface="Montserrat Light"/>
              <a:cs typeface="Montserrat Light"/>
              <a:sym typeface="Montserrat Light"/>
            </a:endParaRPr>
          </a:p>
          <a:p>
            <a:pPr indent="0" lvl="0" marL="0" rtl="0" algn="l">
              <a:lnSpc>
                <a:spcPct val="90000"/>
              </a:lnSpc>
              <a:spcBef>
                <a:spcPts val="1000"/>
              </a:spcBef>
              <a:spcAft>
                <a:spcPts val="0"/>
              </a:spcAft>
              <a:buClr>
                <a:schemeClr val="dk1"/>
              </a:buClr>
              <a:buSzPts val="1100"/>
              <a:buFont typeface="Arial"/>
              <a:buNone/>
            </a:pPr>
            <a:r>
              <a:rPr i="1" lang="en" sz="1600">
                <a:latin typeface="Montserrat Light"/>
                <a:ea typeface="Montserrat Light"/>
                <a:cs typeface="Montserrat Light"/>
                <a:sym typeface="Montserrat Light"/>
              </a:rPr>
              <a:t>“In the first stage, we should focus on integrating the data from multiple sources that we already have.”</a:t>
            </a:r>
            <a:endParaRPr i="1" sz="1600">
              <a:latin typeface="Montserrat Light"/>
              <a:ea typeface="Montserrat Light"/>
              <a:cs typeface="Montserrat Light"/>
              <a:sym typeface="Montserrat Light"/>
            </a:endParaRPr>
          </a:p>
          <a:p>
            <a:pPr indent="0" lvl="0" marL="0" rtl="0" algn="l">
              <a:lnSpc>
                <a:spcPct val="90000"/>
              </a:lnSpc>
              <a:spcBef>
                <a:spcPts val="1000"/>
              </a:spcBef>
              <a:spcAft>
                <a:spcPts val="0"/>
              </a:spcAft>
              <a:buClr>
                <a:schemeClr val="dk1"/>
              </a:buClr>
              <a:buSzPts val="1100"/>
              <a:buFont typeface="Arial"/>
              <a:buNone/>
            </a:pPr>
            <a:r>
              <a:rPr i="1" lang="en" sz="1600">
                <a:latin typeface="Montserrat Light"/>
                <a:ea typeface="Montserrat Light"/>
                <a:cs typeface="Montserrat Light"/>
                <a:sym typeface="Montserrat Light"/>
              </a:rPr>
              <a:t>“In the long run, we should seek to put the full range of data about our planet and our history at our fingertips.”</a:t>
            </a:r>
            <a:endParaRPr i="1" sz="1600">
              <a:latin typeface="Montserrat Light"/>
              <a:ea typeface="Montserrat Light"/>
              <a:cs typeface="Montserrat Light"/>
              <a:sym typeface="Montserrat Light"/>
            </a:endParaRPr>
          </a:p>
          <a:p>
            <a:pPr indent="0" lvl="0" marL="0" rtl="0" algn="l">
              <a:lnSpc>
                <a:spcPct val="90000"/>
              </a:lnSpc>
              <a:spcBef>
                <a:spcPts val="1000"/>
              </a:spcBef>
              <a:spcAft>
                <a:spcPts val="0"/>
              </a:spcAft>
              <a:buClr>
                <a:schemeClr val="dk1"/>
              </a:buClr>
              <a:buSzPts val="1100"/>
              <a:buFont typeface="Arial"/>
              <a:buNone/>
            </a:pPr>
            <a:r>
              <a:rPr lang="en" sz="1600">
                <a:latin typeface="Montserrat Light"/>
                <a:ea typeface="Montserrat Light"/>
                <a:cs typeface="Montserrat Light"/>
                <a:sym typeface="Montserrat Light"/>
              </a:rPr>
              <a:t>- Al Gore, 1998</a:t>
            </a:r>
            <a:endParaRPr sz="1600">
              <a:latin typeface="Montserrat Light"/>
              <a:ea typeface="Montserrat Light"/>
              <a:cs typeface="Montserrat Light"/>
              <a:sym typeface="Montserrat Light"/>
            </a:endParaRPr>
          </a:p>
          <a:p>
            <a:pPr indent="0" lvl="0" marL="0" rtl="0" algn="l">
              <a:spcBef>
                <a:spcPts val="800"/>
              </a:spcBef>
              <a:spcAft>
                <a:spcPts val="0"/>
              </a:spcAft>
              <a:buNone/>
            </a:pPr>
            <a:r>
              <a:t/>
            </a:r>
            <a:endParaRPr sz="1600">
              <a:latin typeface="Montserrat Light"/>
              <a:ea typeface="Montserrat Light"/>
              <a:cs typeface="Montserrat Light"/>
              <a:sym typeface="Montserrat Light"/>
            </a:endParaRPr>
          </a:p>
        </p:txBody>
      </p:sp>
      <p:pic>
        <p:nvPicPr>
          <p:cNvPr id="74" name="Google Shape;74;p9"/>
          <p:cNvPicPr preferRelativeResize="0"/>
          <p:nvPr/>
        </p:nvPicPr>
        <p:blipFill>
          <a:blip r:embed="rId3">
            <a:alphaModFix/>
          </a:blip>
          <a:stretch>
            <a:fillRect/>
          </a:stretch>
        </p:blipFill>
        <p:spPr>
          <a:xfrm>
            <a:off x="4961700" y="1083629"/>
            <a:ext cx="4021924" cy="36676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0"/>
          <p:cNvSpPr txBox="1"/>
          <p:nvPr>
            <p:ph idx="1" type="body"/>
          </p:nvPr>
        </p:nvSpPr>
        <p:spPr>
          <a:xfrm>
            <a:off x="243175" y="1168900"/>
            <a:ext cx="4805400" cy="3497100"/>
          </a:xfrm>
          <a:prstGeom prst="rect">
            <a:avLst/>
          </a:prstGeom>
        </p:spPr>
        <p:txBody>
          <a:bodyPr anchorCtr="0" anchor="t" bIns="34275" lIns="68575" spcFirstLastPara="1" rIns="68575" wrap="square" tIns="34275">
            <a:noAutofit/>
          </a:bodyPr>
          <a:lstStyle/>
          <a:p>
            <a:pPr indent="-317500" lvl="0" marL="457200" rtl="0" algn="l">
              <a:lnSpc>
                <a:spcPct val="90000"/>
              </a:lnSpc>
              <a:spcBef>
                <a:spcPts val="0"/>
              </a:spcBef>
              <a:spcAft>
                <a:spcPts val="0"/>
              </a:spcAft>
              <a:buSzPts val="1400"/>
              <a:buChar char="❖"/>
            </a:pPr>
            <a:r>
              <a:rPr lang="en" sz="1400"/>
              <a:t>Funded by the Australian Government</a:t>
            </a:r>
            <a:endParaRPr sz="1400"/>
          </a:p>
          <a:p>
            <a:pPr indent="-317500" lvl="0" marL="457200" rtl="0" algn="l">
              <a:lnSpc>
                <a:spcPct val="90000"/>
              </a:lnSpc>
              <a:spcBef>
                <a:spcPts val="0"/>
              </a:spcBef>
              <a:spcAft>
                <a:spcPts val="0"/>
              </a:spcAft>
              <a:buSzPts val="1400"/>
              <a:buChar char="❖"/>
            </a:pPr>
            <a:r>
              <a:rPr lang="en" sz="1400"/>
              <a:t>Australia used to be a downlink for Landsat</a:t>
            </a:r>
            <a:endParaRPr sz="1400"/>
          </a:p>
          <a:p>
            <a:pPr indent="-317500" lvl="0" marL="457200" rtl="0" algn="l">
              <a:lnSpc>
                <a:spcPct val="90000"/>
              </a:lnSpc>
              <a:spcBef>
                <a:spcPts val="0"/>
              </a:spcBef>
              <a:spcAft>
                <a:spcPts val="0"/>
              </a:spcAft>
              <a:buSzPts val="1400"/>
              <a:buChar char="❖"/>
            </a:pPr>
            <a:r>
              <a:rPr lang="en" sz="1400"/>
              <a:t>Raw data was stored on tapes</a:t>
            </a:r>
            <a:endParaRPr sz="1400"/>
          </a:p>
          <a:p>
            <a:pPr indent="-317500" lvl="0" marL="457200" rtl="0" algn="l">
              <a:lnSpc>
                <a:spcPct val="90000"/>
              </a:lnSpc>
              <a:spcBef>
                <a:spcPts val="0"/>
              </a:spcBef>
              <a:spcAft>
                <a:spcPts val="0"/>
              </a:spcAft>
              <a:buSzPts val="1400"/>
              <a:buChar char="❖"/>
            </a:pPr>
            <a:r>
              <a:rPr lang="en" sz="1400"/>
              <a:t>Data eventually was digitized in Unlocking the Landsat Archive project</a:t>
            </a:r>
            <a:endParaRPr sz="1400"/>
          </a:p>
          <a:p>
            <a:pPr indent="-317500" lvl="0" marL="457200" rtl="0" algn="l">
              <a:lnSpc>
                <a:spcPct val="90000"/>
              </a:lnSpc>
              <a:spcBef>
                <a:spcPts val="0"/>
              </a:spcBef>
              <a:spcAft>
                <a:spcPts val="0"/>
              </a:spcAft>
              <a:buSzPts val="1400"/>
              <a:buChar char="❖"/>
            </a:pPr>
            <a:r>
              <a:rPr lang="en" sz="1400"/>
              <a:t>The Australian Geoscience Data Cube (AGDC) was developed</a:t>
            </a:r>
            <a:endParaRPr sz="1400"/>
          </a:p>
          <a:p>
            <a:pPr indent="-317500" lvl="0" marL="457200" rtl="0" algn="l">
              <a:lnSpc>
                <a:spcPct val="90000"/>
              </a:lnSpc>
              <a:spcBef>
                <a:spcPts val="0"/>
              </a:spcBef>
              <a:spcAft>
                <a:spcPts val="0"/>
              </a:spcAft>
              <a:buSzPts val="1400"/>
              <a:buChar char="❖"/>
            </a:pPr>
            <a:r>
              <a:rPr lang="en" sz="1400"/>
              <a:t>It was improved and consequently renamed to “the Open Data Cube”</a:t>
            </a:r>
            <a:endParaRPr sz="1400"/>
          </a:p>
          <a:p>
            <a:pPr indent="-317500" lvl="0" marL="457200" rtl="0" algn="l">
              <a:lnSpc>
                <a:spcPct val="90000"/>
              </a:lnSpc>
              <a:spcBef>
                <a:spcPts val="0"/>
              </a:spcBef>
              <a:spcAft>
                <a:spcPts val="0"/>
              </a:spcAft>
              <a:buSzPts val="1400"/>
              <a:buChar char="❖"/>
            </a:pPr>
            <a:r>
              <a:rPr lang="en" sz="1400"/>
              <a:t>Today Digital Earth Australia supports government and industry by making EO data accessible</a:t>
            </a:r>
            <a:endParaRPr sz="1400"/>
          </a:p>
          <a:p>
            <a:pPr indent="0" lvl="0" marL="0" rtl="0" algn="l">
              <a:spcBef>
                <a:spcPts val="800"/>
              </a:spcBef>
              <a:spcAft>
                <a:spcPts val="0"/>
              </a:spcAft>
              <a:buNone/>
            </a:pPr>
            <a:r>
              <a:t/>
            </a:r>
            <a:endParaRPr sz="1400"/>
          </a:p>
        </p:txBody>
      </p:sp>
      <p:sp>
        <p:nvSpPr>
          <p:cNvPr id="80" name="Google Shape;80;p10"/>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Digital Earth Australia (2010)</a:t>
            </a:r>
            <a:endParaRPr/>
          </a:p>
        </p:txBody>
      </p:sp>
      <p:pic>
        <p:nvPicPr>
          <p:cNvPr id="81" name="Google Shape;81;p10"/>
          <p:cNvPicPr preferRelativeResize="0"/>
          <p:nvPr/>
        </p:nvPicPr>
        <p:blipFill>
          <a:blip r:embed="rId3">
            <a:alphaModFix/>
          </a:blip>
          <a:stretch>
            <a:fillRect/>
          </a:stretch>
        </p:blipFill>
        <p:spPr>
          <a:xfrm>
            <a:off x="6205675" y="1211654"/>
            <a:ext cx="2785925" cy="31341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1"/>
          <p:cNvSpPr txBox="1"/>
          <p:nvPr>
            <p:ph idx="1" type="body"/>
          </p:nvPr>
        </p:nvSpPr>
        <p:spPr>
          <a:xfrm>
            <a:off x="243175" y="1168900"/>
            <a:ext cx="4972800" cy="3497100"/>
          </a:xfrm>
          <a:prstGeom prst="rect">
            <a:avLst/>
          </a:prstGeom>
        </p:spPr>
        <p:txBody>
          <a:bodyPr anchorCtr="0" anchor="t" bIns="34275" lIns="68575" spcFirstLastPara="1" rIns="68575" wrap="square" tIns="34275">
            <a:noAutofit/>
          </a:bodyPr>
          <a:lstStyle/>
          <a:p>
            <a:pPr indent="-317500" lvl="0" marL="457200" rtl="0" algn="l">
              <a:lnSpc>
                <a:spcPct val="90000"/>
              </a:lnSpc>
              <a:spcBef>
                <a:spcPts val="1000"/>
              </a:spcBef>
              <a:spcAft>
                <a:spcPts val="0"/>
              </a:spcAft>
              <a:buSzPts val="1400"/>
              <a:buChar char="❖"/>
            </a:pPr>
            <a:r>
              <a:rPr lang="en" sz="1400"/>
              <a:t>Funded by US-based Philanthropic organization and Australian Government</a:t>
            </a:r>
            <a:endParaRPr sz="1400"/>
          </a:p>
          <a:p>
            <a:pPr indent="-317500" lvl="0" marL="457200" rtl="0" algn="l">
              <a:lnSpc>
                <a:spcPct val="90000"/>
              </a:lnSpc>
              <a:spcBef>
                <a:spcPts val="0"/>
              </a:spcBef>
              <a:spcAft>
                <a:spcPts val="0"/>
              </a:spcAft>
              <a:buSzPts val="1400"/>
              <a:buChar char="❖"/>
            </a:pPr>
            <a:r>
              <a:rPr lang="en" sz="1400"/>
              <a:t>Broad goals around making data more easily accessible across the African continent</a:t>
            </a:r>
            <a:endParaRPr sz="1400"/>
          </a:p>
          <a:p>
            <a:pPr indent="0" lvl="0" marL="0" rtl="0" algn="l">
              <a:lnSpc>
                <a:spcPct val="90000"/>
              </a:lnSpc>
              <a:spcBef>
                <a:spcPts val="1000"/>
              </a:spcBef>
              <a:spcAft>
                <a:spcPts val="0"/>
              </a:spcAft>
              <a:buNone/>
            </a:pPr>
            <a:r>
              <a:rPr lang="en" sz="1400"/>
              <a:t>The mission</a:t>
            </a:r>
            <a:endParaRPr sz="1400"/>
          </a:p>
          <a:p>
            <a:pPr indent="0" lvl="0" marL="0" rtl="0" algn="l">
              <a:lnSpc>
                <a:spcPct val="90000"/>
              </a:lnSpc>
              <a:spcBef>
                <a:spcPts val="1000"/>
              </a:spcBef>
              <a:spcAft>
                <a:spcPts val="0"/>
              </a:spcAft>
              <a:buNone/>
            </a:pPr>
            <a:r>
              <a:rPr lang="en" sz="1400"/>
              <a:t>DE Africa will process openly accessible and freely available data to produce decision-ready products. Working closely with the AfriGEO community, DE Africa will be responsive to the information needs, challenges and priorities of the African continent. DE Africa will leverage and build on existing capacity to enable the use of Earth observations to address key challenges across the continent.</a:t>
            </a:r>
            <a:endParaRPr sz="1400"/>
          </a:p>
          <a:p>
            <a:pPr indent="0" lvl="0" marL="0" rtl="0" algn="l">
              <a:lnSpc>
                <a:spcPct val="90000"/>
              </a:lnSpc>
              <a:spcBef>
                <a:spcPts val="1000"/>
              </a:spcBef>
              <a:spcAft>
                <a:spcPts val="0"/>
              </a:spcAft>
              <a:buNone/>
            </a:pPr>
            <a:r>
              <a:t/>
            </a:r>
            <a:endParaRPr sz="1400"/>
          </a:p>
          <a:p>
            <a:pPr indent="0" lvl="0" marL="0" rtl="0" algn="l">
              <a:spcBef>
                <a:spcPts val="800"/>
              </a:spcBef>
              <a:spcAft>
                <a:spcPts val="0"/>
              </a:spcAft>
              <a:buNone/>
            </a:pPr>
            <a:r>
              <a:t/>
            </a:r>
            <a:endParaRPr sz="1400"/>
          </a:p>
        </p:txBody>
      </p:sp>
      <p:sp>
        <p:nvSpPr>
          <p:cNvPr id="87" name="Google Shape;87;p11"/>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Digital Earth Africa (2020)</a:t>
            </a:r>
            <a:endParaRPr/>
          </a:p>
        </p:txBody>
      </p:sp>
      <p:pic>
        <p:nvPicPr>
          <p:cNvPr id="88" name="Google Shape;88;p11"/>
          <p:cNvPicPr preferRelativeResize="0"/>
          <p:nvPr/>
        </p:nvPicPr>
        <p:blipFill>
          <a:blip r:embed="rId3">
            <a:alphaModFix/>
          </a:blip>
          <a:stretch>
            <a:fillRect/>
          </a:stretch>
        </p:blipFill>
        <p:spPr>
          <a:xfrm>
            <a:off x="5684675" y="990576"/>
            <a:ext cx="3267050" cy="36754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2"/>
          <p:cNvSpPr txBox="1"/>
          <p:nvPr>
            <p:ph idx="1" type="body"/>
          </p:nvPr>
        </p:nvSpPr>
        <p:spPr>
          <a:xfrm>
            <a:off x="290800" y="1248275"/>
            <a:ext cx="4702500" cy="3497100"/>
          </a:xfrm>
          <a:prstGeom prst="rect">
            <a:avLst/>
          </a:prstGeom>
        </p:spPr>
        <p:txBody>
          <a:bodyPr anchorCtr="0" anchor="t" bIns="34275" lIns="68575" spcFirstLastPara="1" rIns="68575" wrap="square" tIns="34275">
            <a:noAutofit/>
          </a:bodyPr>
          <a:lstStyle/>
          <a:p>
            <a:pPr indent="0" lvl="0" marL="0" rtl="0" algn="l">
              <a:lnSpc>
                <a:spcPct val="90000"/>
              </a:lnSpc>
              <a:spcBef>
                <a:spcPts val="1000"/>
              </a:spcBef>
              <a:spcAft>
                <a:spcPts val="0"/>
              </a:spcAft>
              <a:buClr>
                <a:schemeClr val="dk1"/>
              </a:buClr>
              <a:buSzPts val="1100"/>
              <a:buFont typeface="Arial"/>
              <a:buNone/>
            </a:pPr>
            <a:r>
              <a:rPr b="1" lang="en" sz="1600">
                <a:latin typeface="Calibri"/>
                <a:ea typeface="Calibri"/>
                <a:cs typeface="Calibri"/>
                <a:sym typeface="Calibri"/>
              </a:rPr>
              <a:t>Empower</a:t>
            </a:r>
            <a:r>
              <a:rPr lang="en" sz="1600">
                <a:latin typeface="Calibri"/>
                <a:ea typeface="Calibri"/>
                <a:cs typeface="Calibri"/>
                <a:sym typeface="Calibri"/>
              </a:rPr>
              <a:t> more people from the Pacific to access and analyse data. Chart a course towards a culture of scientific collaboration that is self-sustaining and meaningful.</a:t>
            </a:r>
            <a:endParaRPr sz="1600">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600">
                <a:latin typeface="Calibri"/>
                <a:ea typeface="Calibri"/>
                <a:cs typeface="Calibri"/>
                <a:sym typeface="Calibri"/>
              </a:rPr>
              <a:t>Simplify</a:t>
            </a:r>
            <a:r>
              <a:rPr lang="en" sz="1600">
                <a:latin typeface="Calibri"/>
                <a:ea typeface="Calibri"/>
                <a:cs typeface="Calibri"/>
                <a:sym typeface="Calibri"/>
              </a:rPr>
              <a:t> access to Earth and Ocean Observation data. Deliver a technology infrastructure that enables people to access, visualise and analyse data.</a:t>
            </a:r>
            <a:endParaRPr sz="1600">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600">
                <a:latin typeface="Calibri"/>
                <a:ea typeface="Calibri"/>
                <a:cs typeface="Calibri"/>
                <a:sym typeface="Calibri"/>
              </a:rPr>
              <a:t>Deliver</a:t>
            </a:r>
            <a:r>
              <a:rPr lang="en" sz="1600">
                <a:latin typeface="Calibri"/>
                <a:ea typeface="Calibri"/>
                <a:cs typeface="Calibri"/>
                <a:sym typeface="Calibri"/>
              </a:rPr>
              <a:t> new products specific to the needs of the Pacific. Research and develop new and adapt existing derived data products and deliver them routinely and reliably.</a:t>
            </a:r>
            <a:endParaRPr sz="1600">
              <a:latin typeface="Arial"/>
              <a:ea typeface="Arial"/>
              <a:cs typeface="Arial"/>
              <a:sym typeface="Arial"/>
            </a:endParaRPr>
          </a:p>
          <a:p>
            <a:pPr indent="0" lvl="0" marL="0" rtl="0" algn="l">
              <a:spcBef>
                <a:spcPts val="800"/>
              </a:spcBef>
              <a:spcAft>
                <a:spcPts val="0"/>
              </a:spcAft>
              <a:buNone/>
            </a:pPr>
            <a:r>
              <a:t/>
            </a:r>
            <a:endParaRPr/>
          </a:p>
        </p:txBody>
      </p:sp>
      <p:sp>
        <p:nvSpPr>
          <p:cNvPr id="94" name="Google Shape;94;p12"/>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Digital Earth Pacific (2023)</a:t>
            </a:r>
            <a:endParaRPr/>
          </a:p>
        </p:txBody>
      </p:sp>
      <p:pic>
        <p:nvPicPr>
          <p:cNvPr id="95" name="Google Shape;95;p12"/>
          <p:cNvPicPr preferRelativeResize="0"/>
          <p:nvPr/>
        </p:nvPicPr>
        <p:blipFill>
          <a:blip r:embed="rId3">
            <a:alphaModFix/>
          </a:blip>
          <a:stretch>
            <a:fillRect/>
          </a:stretch>
        </p:blipFill>
        <p:spPr>
          <a:xfrm>
            <a:off x="5621900" y="779154"/>
            <a:ext cx="3522112" cy="41223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3"/>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What capabilities were available</a:t>
            </a:r>
            <a:endParaRPr/>
          </a:p>
        </p:txBody>
      </p:sp>
      <p:pic>
        <p:nvPicPr>
          <p:cNvPr id="101" name="Google Shape;101;p13"/>
          <p:cNvPicPr preferRelativeResize="0"/>
          <p:nvPr/>
        </p:nvPicPr>
        <p:blipFill>
          <a:blip r:embed="rId3">
            <a:alphaModFix/>
          </a:blip>
          <a:stretch>
            <a:fillRect/>
          </a:stretch>
        </p:blipFill>
        <p:spPr>
          <a:xfrm>
            <a:off x="570500" y="805100"/>
            <a:ext cx="8306202" cy="3982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4"/>
          <p:cNvSpPr txBox="1"/>
          <p:nvPr>
            <p:ph idx="1" type="body"/>
          </p:nvPr>
        </p:nvSpPr>
        <p:spPr>
          <a:xfrm>
            <a:off x="243175" y="1168900"/>
            <a:ext cx="5845500" cy="3497100"/>
          </a:xfrm>
          <a:prstGeom prst="rect">
            <a:avLst/>
          </a:prstGeom>
        </p:spPr>
        <p:txBody>
          <a:bodyPr anchorCtr="0" anchor="t" bIns="34275" lIns="68575" spcFirstLastPara="1" rIns="68575" wrap="square" tIns="34275">
            <a:noAutofit/>
          </a:bodyPr>
          <a:lstStyle/>
          <a:p>
            <a:pPr indent="-342900" lvl="0" marL="457200" rtl="0" algn="l">
              <a:lnSpc>
                <a:spcPct val="115000"/>
              </a:lnSpc>
              <a:spcBef>
                <a:spcPts val="800"/>
              </a:spcBef>
              <a:spcAft>
                <a:spcPts val="0"/>
              </a:spcAft>
              <a:buSzPts val="1800"/>
              <a:buChar char="❖"/>
            </a:pPr>
            <a:r>
              <a:rPr lang="en" sz="1800"/>
              <a:t>Global analysis ready data is accessible with low to no barriers</a:t>
            </a:r>
            <a:endParaRPr sz="1800"/>
          </a:p>
          <a:p>
            <a:pPr indent="-342900" lvl="0" marL="457200" rtl="0" algn="l">
              <a:lnSpc>
                <a:spcPct val="115000"/>
              </a:lnSpc>
              <a:spcBef>
                <a:spcPts val="0"/>
              </a:spcBef>
              <a:spcAft>
                <a:spcPts val="0"/>
              </a:spcAft>
              <a:buSzPts val="1800"/>
              <a:buChar char="❖"/>
            </a:pPr>
            <a:r>
              <a:rPr lang="en" sz="1800"/>
              <a:t>Petabytes of open data, including:</a:t>
            </a:r>
            <a:endParaRPr sz="1800"/>
          </a:p>
          <a:p>
            <a:pPr indent="-342900" lvl="1" marL="914400" rtl="0" algn="l">
              <a:lnSpc>
                <a:spcPct val="115000"/>
              </a:lnSpc>
              <a:spcBef>
                <a:spcPts val="0"/>
              </a:spcBef>
              <a:spcAft>
                <a:spcPts val="0"/>
              </a:spcAft>
              <a:buSzPts val="1800"/>
              <a:buChar char="▪"/>
            </a:pPr>
            <a:r>
              <a:rPr lang="en" sz="1800"/>
              <a:t>Landsat 4, 5, 7, 8 and 9 from early 80s to yesterday</a:t>
            </a:r>
            <a:endParaRPr sz="1800"/>
          </a:p>
          <a:p>
            <a:pPr indent="-342900" lvl="1" marL="914400" rtl="0" algn="l">
              <a:lnSpc>
                <a:spcPct val="115000"/>
              </a:lnSpc>
              <a:spcBef>
                <a:spcPts val="0"/>
              </a:spcBef>
              <a:spcAft>
                <a:spcPts val="0"/>
              </a:spcAft>
              <a:buSzPts val="1800"/>
              <a:buChar char="▪"/>
            </a:pPr>
            <a:r>
              <a:rPr lang="en" sz="1800"/>
              <a:t>Sentinel-2 (A and B) from 2016 to yesterday</a:t>
            </a:r>
            <a:endParaRPr sz="1800"/>
          </a:p>
          <a:p>
            <a:pPr indent="-342900" lvl="1" marL="914400" rtl="0" algn="l">
              <a:lnSpc>
                <a:spcPct val="115000"/>
              </a:lnSpc>
              <a:spcBef>
                <a:spcPts val="0"/>
              </a:spcBef>
              <a:spcAft>
                <a:spcPts val="0"/>
              </a:spcAft>
              <a:buSzPts val="1800"/>
              <a:buChar char="▪"/>
            </a:pPr>
            <a:r>
              <a:rPr lang="en" sz="1800"/>
              <a:t>Sentinel-1 (A and not B any more) from 2014 to yesterday</a:t>
            </a:r>
            <a:endParaRPr sz="1800"/>
          </a:p>
          <a:p>
            <a:pPr indent="-342900" lvl="0" marL="457200" rtl="0" algn="l">
              <a:lnSpc>
                <a:spcPct val="115000"/>
              </a:lnSpc>
              <a:spcBef>
                <a:spcPts val="0"/>
              </a:spcBef>
              <a:spcAft>
                <a:spcPts val="0"/>
              </a:spcAft>
              <a:buSzPts val="1800"/>
              <a:buChar char="❖"/>
            </a:pPr>
            <a:r>
              <a:rPr lang="en" sz="1800"/>
              <a:t>New commercial satellites practically every week!</a:t>
            </a:r>
            <a:endParaRPr sz="1800"/>
          </a:p>
        </p:txBody>
      </p:sp>
      <p:sp>
        <p:nvSpPr>
          <p:cNvPr id="107" name="Google Shape;107;p14"/>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2700">
                <a:solidFill>
                  <a:srgbClr val="FFFFFF"/>
                </a:solidFill>
                <a:latin typeface="Arial"/>
                <a:ea typeface="Arial"/>
                <a:cs typeface="Arial"/>
                <a:sym typeface="Arial"/>
              </a:rPr>
              <a:t>The Present Future of Digital Earth Platforms</a:t>
            </a:r>
            <a:endParaRPr sz="2000"/>
          </a:p>
        </p:txBody>
      </p:sp>
      <p:pic>
        <p:nvPicPr>
          <p:cNvPr id="108" name="Google Shape;108;p14"/>
          <p:cNvPicPr preferRelativeResize="0"/>
          <p:nvPr/>
        </p:nvPicPr>
        <p:blipFill>
          <a:blip r:embed="rId3">
            <a:alphaModFix/>
          </a:blip>
          <a:stretch>
            <a:fillRect/>
          </a:stretch>
        </p:blipFill>
        <p:spPr>
          <a:xfrm>
            <a:off x="6033225" y="1081013"/>
            <a:ext cx="2990102" cy="32831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5"/>
          <p:cNvSpPr txBox="1"/>
          <p:nvPr>
            <p:ph idx="1" type="body"/>
          </p:nvPr>
        </p:nvSpPr>
        <p:spPr>
          <a:xfrm>
            <a:off x="243175" y="1168900"/>
            <a:ext cx="5220000" cy="34971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Char char="❖"/>
            </a:pPr>
            <a:r>
              <a:rPr lang="en" sz="1800"/>
              <a:t>In the beginning, there was lift and shift</a:t>
            </a:r>
            <a:endParaRPr sz="1800"/>
          </a:p>
          <a:p>
            <a:pPr indent="-342900" lvl="0" marL="457200" rtl="0" algn="l">
              <a:spcBef>
                <a:spcPts val="0"/>
              </a:spcBef>
              <a:spcAft>
                <a:spcPts val="0"/>
              </a:spcAft>
              <a:buSzPts val="1800"/>
              <a:buChar char="❖"/>
            </a:pPr>
            <a:r>
              <a:rPr lang="en" sz="1800"/>
              <a:t>Next came all the as-a-services</a:t>
            </a:r>
            <a:endParaRPr sz="1800"/>
          </a:p>
          <a:p>
            <a:pPr indent="-342900" lvl="0" marL="457200" rtl="0" algn="l">
              <a:spcBef>
                <a:spcPts val="0"/>
              </a:spcBef>
              <a:spcAft>
                <a:spcPts val="0"/>
              </a:spcAft>
              <a:buSzPts val="1800"/>
              <a:buChar char="❖"/>
            </a:pPr>
            <a:r>
              <a:rPr lang="en" sz="1800"/>
              <a:t>Later came containerisation and container orchestration</a:t>
            </a:r>
            <a:endParaRPr sz="1800"/>
          </a:p>
          <a:p>
            <a:pPr indent="-342900" lvl="0" marL="457200" rtl="0" algn="l">
              <a:spcBef>
                <a:spcPts val="0"/>
              </a:spcBef>
              <a:spcAft>
                <a:spcPts val="0"/>
              </a:spcAft>
              <a:buSzPts val="1800"/>
              <a:buChar char="❖"/>
            </a:pPr>
            <a:r>
              <a:rPr lang="en" sz="1800"/>
              <a:t>Now we’re using Kubernetes and infrastructure-as-code</a:t>
            </a:r>
            <a:endParaRPr sz="1800"/>
          </a:p>
          <a:p>
            <a:pPr indent="-342900" lvl="0" marL="457200" rtl="0" algn="l">
              <a:spcBef>
                <a:spcPts val="0"/>
              </a:spcBef>
              <a:spcAft>
                <a:spcPts val="0"/>
              </a:spcAft>
              <a:buSzPts val="1800"/>
              <a:buChar char="❖"/>
            </a:pPr>
            <a:r>
              <a:rPr lang="en" sz="1800"/>
              <a:t>Perhaps we’re </a:t>
            </a:r>
            <a:r>
              <a:rPr lang="en" sz="1800"/>
              <a:t>moving back again to simpler things…</a:t>
            </a:r>
            <a:endParaRPr sz="1800"/>
          </a:p>
        </p:txBody>
      </p:sp>
      <p:sp>
        <p:nvSpPr>
          <p:cNvPr id="114" name="Google Shape;114;p15"/>
          <p:cNvSpPr txBox="1"/>
          <p:nvPr>
            <p:ph type="title"/>
          </p:nvPr>
        </p:nvSpPr>
        <p:spPr>
          <a:xfrm>
            <a:off x="132036" y="131954"/>
            <a:ext cx="7040100" cy="584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What is Cloud Native</a:t>
            </a:r>
            <a:endParaRPr/>
          </a:p>
        </p:txBody>
      </p:sp>
      <p:pic>
        <p:nvPicPr>
          <p:cNvPr id="115" name="Google Shape;115;p15"/>
          <p:cNvPicPr preferRelativeResize="0"/>
          <p:nvPr/>
        </p:nvPicPr>
        <p:blipFill>
          <a:blip r:embed="rId3">
            <a:alphaModFix/>
          </a:blip>
          <a:stretch>
            <a:fillRect/>
          </a:stretch>
        </p:blipFill>
        <p:spPr>
          <a:xfrm>
            <a:off x="5615575" y="1168904"/>
            <a:ext cx="3376023" cy="333274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