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6.xml"/>
  <Override ContentType="application/vnd.openxmlformats-officedocument.presentationml.slideMaster+xml" PartName="/ppt/slideMasters/slideMaster5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7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48" r:id="rId4"/>
    <p:sldMasterId id="2147483658" r:id="rId5"/>
    <p:sldMasterId id="2147483670" r:id="rId6"/>
    <p:sldMasterId id="2147483683" r:id="rId7"/>
    <p:sldMasterId id="2147483691" r:id="rId8"/>
    <p:sldMasterId id="2147483704" r:id="rId9"/>
  </p:sldMasterIdLst>
  <p:notesMasterIdLst>
    <p:notesMasterId r:id="rId10"/>
  </p:notesMasterIdLst>
  <p:sldIdLst>
    <p:sldId id="256" r:id="rId11"/>
    <p:sldId id="257" r:id="rId12"/>
    <p:sldId id="258" r:id="rId13"/>
    <p:sldId id="259" r:id="rId14"/>
    <p:sldId id="260" r:id="rId15"/>
    <p:sldId id="261" r:id="rId16"/>
    <p:sldId id="262" r:id="rId17"/>
    <p:sldId id="263" r:id="rId18"/>
    <p:sldId id="264" r:id="rId19"/>
    <p:sldId id="265" r:id="rId20"/>
    <p:sldId id="266" r:id="rId21"/>
    <p:sldId id="267" r:id="rId22"/>
    <p:sldId id="268" r:id="rId23"/>
    <p:sldId id="269" r:id="rId24"/>
    <p:sldId id="270" r:id="rId25"/>
  </p:sldIdLst>
  <p:sldSz cy="6858000" cx="12192000"/>
  <p:notesSz cx="7010400" cy="9296400"/>
  <p:embeddedFontLst>
    <p:embeddedFont>
      <p:font typeface="Roboto Black"/>
      <p:bold r:id="rId26"/>
      <p:boldItalic r:id="rId27"/>
    </p:embeddedFont>
    <p:embeddedFont>
      <p:font typeface="Roboto"/>
      <p:regular r:id="rId28"/>
      <p:bold r:id="rId29"/>
      <p:italic r:id="rId30"/>
      <p:boldItalic r:id="rId31"/>
    </p:embeddedFont>
    <p:embeddedFont>
      <p:font typeface="Public Sans"/>
      <p:regular r:id="rId32"/>
      <p:bold r:id="rId33"/>
      <p:italic r:id="rId34"/>
      <p:boldItalic r:id="rId35"/>
    </p:embeddedFont>
    <p:embeddedFont>
      <p:font typeface="Merriweather"/>
      <p:regular r:id="rId36"/>
      <p:bold r:id="rId37"/>
      <p:italic r:id="rId38"/>
      <p:boldItalic r:id="rId3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432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>
        <p15:guide id="1" orient="horz" pos="2929">
          <p15:clr>
            <a:srgbClr val="A4A3A4"/>
          </p15:clr>
        </p15:guide>
        <p15:guide id="2" pos="2209">
          <p15:clr>
            <a:srgbClr val="A4A3A4"/>
          </p15:clr>
        </p15:guide>
      </p15:notesGuideLst>
    </p:ext>
    <p:ext uri="GoogleSlidesCustomDataVersion2">
      <go:slidesCustomData xmlns:go="http://customooxmlschemas.google.com/" r:id="rId40" roundtripDataSignature="AMtx7mi/FwNfRHJJtvT5Z7MZmqGmUruK0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4320" orient="horz"/>
        <p:guide pos="3840"/>
      </p:guideLst>
    </p:cSldViewPr>
  </p:slide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pos="2929" orient="horz"/>
        <p:guide pos="2209"/>
      </p:guideLst>
    </p:cSldViewPr>
  </p:notesViewPr>
</p:viewPr>
</file>

<file path=ppt/_rels/presentation.xml.rels><?xml version="1.0" encoding="UTF-8" standalone="yes"?><Relationships xmlns="http://schemas.openxmlformats.org/package/2006/relationships"><Relationship Id="rId40" Type="http://customschemas.google.com/relationships/presentationmetadata" Target="metadata"/><Relationship Id="rId20" Type="http://schemas.openxmlformats.org/officeDocument/2006/relationships/slide" Target="slides/slide10.xml"/><Relationship Id="rId22" Type="http://schemas.openxmlformats.org/officeDocument/2006/relationships/slide" Target="slides/slide12.xml"/><Relationship Id="rId21" Type="http://schemas.openxmlformats.org/officeDocument/2006/relationships/slide" Target="slides/slide11.xml"/><Relationship Id="rId24" Type="http://schemas.openxmlformats.org/officeDocument/2006/relationships/slide" Target="slides/slide14.xml"/><Relationship Id="rId23" Type="http://schemas.openxmlformats.org/officeDocument/2006/relationships/slide" Target="slides/slide13.xml"/><Relationship Id="rId1" Type="http://schemas.openxmlformats.org/officeDocument/2006/relationships/theme" Target="theme/theme5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26" Type="http://schemas.openxmlformats.org/officeDocument/2006/relationships/font" Target="fonts/RobotoBlack-bold.fntdata"/><Relationship Id="rId25" Type="http://schemas.openxmlformats.org/officeDocument/2006/relationships/slide" Target="slides/slide15.xml"/><Relationship Id="rId28" Type="http://schemas.openxmlformats.org/officeDocument/2006/relationships/font" Target="fonts/Roboto-regular.fntdata"/><Relationship Id="rId27" Type="http://schemas.openxmlformats.org/officeDocument/2006/relationships/font" Target="fonts/RobotoBlack-boldItalic.fntdata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29" Type="http://schemas.openxmlformats.org/officeDocument/2006/relationships/font" Target="fonts/Roboto-bold.fntdata"/><Relationship Id="rId7" Type="http://schemas.openxmlformats.org/officeDocument/2006/relationships/slideMaster" Target="slideMasters/slideMaster4.xml"/><Relationship Id="rId8" Type="http://schemas.openxmlformats.org/officeDocument/2006/relationships/slideMaster" Target="slideMasters/slideMaster5.xml"/><Relationship Id="rId31" Type="http://schemas.openxmlformats.org/officeDocument/2006/relationships/font" Target="fonts/Roboto-boldItalic.fntdata"/><Relationship Id="rId30" Type="http://schemas.openxmlformats.org/officeDocument/2006/relationships/font" Target="fonts/Roboto-italic.fntdata"/><Relationship Id="rId11" Type="http://schemas.openxmlformats.org/officeDocument/2006/relationships/slide" Target="slides/slide1.xml"/><Relationship Id="rId33" Type="http://schemas.openxmlformats.org/officeDocument/2006/relationships/font" Target="fonts/PublicSans-bold.fntdata"/><Relationship Id="rId10" Type="http://schemas.openxmlformats.org/officeDocument/2006/relationships/notesMaster" Target="notesMasters/notesMaster1.xml"/><Relationship Id="rId32" Type="http://schemas.openxmlformats.org/officeDocument/2006/relationships/font" Target="fonts/PublicSans-regular.fntdata"/><Relationship Id="rId13" Type="http://schemas.openxmlformats.org/officeDocument/2006/relationships/slide" Target="slides/slide3.xml"/><Relationship Id="rId35" Type="http://schemas.openxmlformats.org/officeDocument/2006/relationships/font" Target="fonts/PublicSans-boldItalic.fntdata"/><Relationship Id="rId12" Type="http://schemas.openxmlformats.org/officeDocument/2006/relationships/slide" Target="slides/slide2.xml"/><Relationship Id="rId34" Type="http://schemas.openxmlformats.org/officeDocument/2006/relationships/font" Target="fonts/PublicSans-italic.fntdata"/><Relationship Id="rId15" Type="http://schemas.openxmlformats.org/officeDocument/2006/relationships/slide" Target="slides/slide5.xml"/><Relationship Id="rId37" Type="http://schemas.openxmlformats.org/officeDocument/2006/relationships/font" Target="fonts/Merriweather-bold.fntdata"/><Relationship Id="rId14" Type="http://schemas.openxmlformats.org/officeDocument/2006/relationships/slide" Target="slides/slide4.xml"/><Relationship Id="rId36" Type="http://schemas.openxmlformats.org/officeDocument/2006/relationships/font" Target="fonts/Merriweather-regular.fntdata"/><Relationship Id="rId17" Type="http://schemas.openxmlformats.org/officeDocument/2006/relationships/slide" Target="slides/slide7.xml"/><Relationship Id="rId39" Type="http://schemas.openxmlformats.org/officeDocument/2006/relationships/font" Target="fonts/Merriweather-boldItalic.fntdata"/><Relationship Id="rId16" Type="http://schemas.openxmlformats.org/officeDocument/2006/relationships/slide" Target="slides/slide6.xml"/><Relationship Id="rId38" Type="http://schemas.openxmlformats.org/officeDocument/2006/relationships/font" Target="fonts/Merriweather-italic.fntdata"/><Relationship Id="rId19" Type="http://schemas.openxmlformats.org/officeDocument/2006/relationships/slide" Target="slides/slide9.xml"/><Relationship Id="rId18" Type="http://schemas.openxmlformats.org/officeDocument/2006/relationships/slide" Target="slides/slide8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3038475" cy="463550"/>
          </a:xfrm>
          <a:prstGeom prst="rect">
            <a:avLst/>
          </a:prstGeom>
          <a:noFill/>
          <a:ln>
            <a:noFill/>
          </a:ln>
        </p:spPr>
        <p:txBody>
          <a:bodyPr anchorCtr="0" anchor="t" bIns="46775" lIns="93575" spcFirstLastPara="1" rIns="93575" wrap="square" tIns="467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/>
          <p:nvPr>
            <p:ph idx="3" type="sldImg"/>
          </p:nvPr>
        </p:nvSpPr>
        <p:spPr>
          <a:xfrm>
            <a:off x="407988" y="698500"/>
            <a:ext cx="6192837" cy="34845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5" name="Google Shape;5;n"/>
          <p:cNvSpPr txBox="1"/>
          <p:nvPr>
            <p:ph idx="1" type="body"/>
          </p:nvPr>
        </p:nvSpPr>
        <p:spPr>
          <a:xfrm>
            <a:off x="933450" y="4414838"/>
            <a:ext cx="5143500" cy="4183062"/>
          </a:xfrm>
          <a:prstGeom prst="rect">
            <a:avLst/>
          </a:prstGeom>
          <a:noFill/>
          <a:ln>
            <a:noFill/>
          </a:ln>
        </p:spPr>
        <p:txBody>
          <a:bodyPr anchorCtr="0" anchor="t" bIns="46775" lIns="93575" spcFirstLastPara="1" rIns="93575" wrap="square" tIns="46775">
            <a:noAutofit/>
          </a:bodyPr>
          <a:lstStyle>
            <a:lvl1pPr indent="-228600" lvl="0" marL="4572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28600" lvl="1" marL="9144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228600" lvl="2" marL="13716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228600" lvl="3" marL="18288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228600" lvl="4" marL="22860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" name="Google Shape;6;n"/>
          <p:cNvSpPr txBox="1"/>
          <p:nvPr>
            <p:ph idx="10" type="dt"/>
          </p:nvPr>
        </p:nvSpPr>
        <p:spPr>
          <a:xfrm>
            <a:off x="3971925" y="0"/>
            <a:ext cx="3038475" cy="463550"/>
          </a:xfrm>
          <a:prstGeom prst="rect">
            <a:avLst/>
          </a:prstGeom>
          <a:noFill/>
          <a:ln>
            <a:noFill/>
          </a:ln>
        </p:spPr>
        <p:txBody>
          <a:bodyPr anchorCtr="0" anchor="t" bIns="46775" lIns="93575" spcFirstLastPara="1" rIns="93575" wrap="square" tIns="46775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832850"/>
            <a:ext cx="3038475" cy="463550"/>
          </a:xfrm>
          <a:prstGeom prst="rect">
            <a:avLst/>
          </a:prstGeom>
          <a:noFill/>
          <a:ln>
            <a:noFill/>
          </a:ln>
        </p:spPr>
        <p:txBody>
          <a:bodyPr anchorCtr="0" anchor="b" bIns="46775" lIns="93575" spcFirstLastPara="1" rIns="93575" wrap="square" tIns="467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971925" y="8832850"/>
            <a:ext cx="3038475" cy="463550"/>
          </a:xfrm>
          <a:prstGeom prst="rect">
            <a:avLst/>
          </a:prstGeom>
          <a:noFill/>
          <a:ln>
            <a:noFill/>
          </a:ln>
        </p:spPr>
        <p:txBody>
          <a:bodyPr anchorCtr="0" anchor="b" bIns="46775" lIns="93575" spcFirstLastPara="1" rIns="93575" wrap="square" tIns="467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None/>
            </a:pPr>
            <a:r>
              <a:t/>
            </a:r>
            <a:endParaRPr/>
          </a:p>
        </p:txBody>
      </p:sp>
      <p:sp>
        <p:nvSpPr>
          <p:cNvPr id="414" name="Google Shape;414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0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p10:notes"/>
          <p:cNvSpPr txBox="1"/>
          <p:nvPr>
            <p:ph idx="1" type="body"/>
          </p:nvPr>
        </p:nvSpPr>
        <p:spPr>
          <a:xfrm>
            <a:off x="933450" y="4414838"/>
            <a:ext cx="5143500" cy="4183062"/>
          </a:xfrm>
          <a:prstGeom prst="rect">
            <a:avLst/>
          </a:prstGeom>
        </p:spPr>
        <p:txBody>
          <a:bodyPr anchorCtr="0" anchor="t" bIns="46775" lIns="93575" spcFirstLastPara="1" rIns="93575" wrap="square" tIns="4677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2" name="Google Shape;742;p10:notes"/>
          <p:cNvSpPr/>
          <p:nvPr>
            <p:ph idx="2" type="sldImg"/>
          </p:nvPr>
        </p:nvSpPr>
        <p:spPr>
          <a:xfrm>
            <a:off x="407988" y="698500"/>
            <a:ext cx="6192837" cy="34845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7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p11:notes"/>
          <p:cNvSpPr txBox="1"/>
          <p:nvPr>
            <p:ph idx="1" type="body"/>
          </p:nvPr>
        </p:nvSpPr>
        <p:spPr>
          <a:xfrm>
            <a:off x="933450" y="4414838"/>
            <a:ext cx="5143500" cy="4183062"/>
          </a:xfrm>
          <a:prstGeom prst="rect">
            <a:avLst/>
          </a:prstGeom>
        </p:spPr>
        <p:txBody>
          <a:bodyPr anchorCtr="0" anchor="t" bIns="46775" lIns="93575" spcFirstLastPara="1" rIns="93575" wrap="square" tIns="4677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9" name="Google Shape;749;p11:notes"/>
          <p:cNvSpPr/>
          <p:nvPr>
            <p:ph idx="2" type="sldImg"/>
          </p:nvPr>
        </p:nvSpPr>
        <p:spPr>
          <a:xfrm>
            <a:off x="407988" y="698500"/>
            <a:ext cx="6192837" cy="34845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12:notes"/>
          <p:cNvSpPr txBox="1"/>
          <p:nvPr>
            <p:ph idx="1" type="body"/>
          </p:nvPr>
        </p:nvSpPr>
        <p:spPr>
          <a:xfrm>
            <a:off x="933450" y="4414838"/>
            <a:ext cx="5143500" cy="4183062"/>
          </a:xfrm>
          <a:prstGeom prst="rect">
            <a:avLst/>
          </a:prstGeom>
        </p:spPr>
        <p:txBody>
          <a:bodyPr anchorCtr="0" anchor="t" bIns="46775" lIns="93575" spcFirstLastPara="1" rIns="93575" wrap="square" tIns="4677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3" name="Google Shape;773;p12:notes"/>
          <p:cNvSpPr/>
          <p:nvPr>
            <p:ph idx="2" type="sldImg"/>
          </p:nvPr>
        </p:nvSpPr>
        <p:spPr>
          <a:xfrm>
            <a:off x="407988" y="698500"/>
            <a:ext cx="6192837" cy="34845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p13:notes"/>
          <p:cNvSpPr txBox="1"/>
          <p:nvPr>
            <p:ph idx="1" type="body"/>
          </p:nvPr>
        </p:nvSpPr>
        <p:spPr>
          <a:xfrm>
            <a:off x="933450" y="4414838"/>
            <a:ext cx="5143500" cy="4183062"/>
          </a:xfrm>
          <a:prstGeom prst="rect">
            <a:avLst/>
          </a:prstGeom>
        </p:spPr>
        <p:txBody>
          <a:bodyPr anchorCtr="0" anchor="t" bIns="46775" lIns="93575" spcFirstLastPara="1" rIns="93575" wrap="square" tIns="4677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3" name="Google Shape;783;p13:notes"/>
          <p:cNvSpPr/>
          <p:nvPr>
            <p:ph idx="2" type="sldImg"/>
          </p:nvPr>
        </p:nvSpPr>
        <p:spPr>
          <a:xfrm>
            <a:off x="407988" y="698500"/>
            <a:ext cx="6192837" cy="34845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9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p14:notes"/>
          <p:cNvSpPr txBox="1"/>
          <p:nvPr>
            <p:ph idx="1" type="body"/>
          </p:nvPr>
        </p:nvSpPr>
        <p:spPr>
          <a:xfrm>
            <a:off x="933450" y="4414838"/>
            <a:ext cx="5143500" cy="4183062"/>
          </a:xfrm>
          <a:prstGeom prst="rect">
            <a:avLst/>
          </a:prstGeom>
        </p:spPr>
        <p:txBody>
          <a:bodyPr anchorCtr="0" anchor="t" bIns="46775" lIns="93575" spcFirstLastPara="1" rIns="93575" wrap="square" tIns="4677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1" name="Google Shape;791;p14:notes"/>
          <p:cNvSpPr/>
          <p:nvPr>
            <p:ph idx="2" type="sldImg"/>
          </p:nvPr>
        </p:nvSpPr>
        <p:spPr>
          <a:xfrm>
            <a:off x="407988" y="698500"/>
            <a:ext cx="6192837" cy="34845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p15:notes"/>
          <p:cNvSpPr txBox="1"/>
          <p:nvPr>
            <p:ph idx="1" type="body"/>
          </p:nvPr>
        </p:nvSpPr>
        <p:spPr>
          <a:xfrm>
            <a:off x="933450" y="4414838"/>
            <a:ext cx="5143500" cy="4183062"/>
          </a:xfrm>
          <a:prstGeom prst="rect">
            <a:avLst/>
          </a:prstGeom>
        </p:spPr>
        <p:txBody>
          <a:bodyPr anchorCtr="0" anchor="t" bIns="46775" lIns="93575" spcFirstLastPara="1" rIns="93575" wrap="square" tIns="4677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3" name="Google Shape;803;p15:notes"/>
          <p:cNvSpPr/>
          <p:nvPr>
            <p:ph idx="2" type="sldImg"/>
          </p:nvPr>
        </p:nvSpPr>
        <p:spPr>
          <a:xfrm>
            <a:off x="407988" y="698500"/>
            <a:ext cx="6192837" cy="34845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2:notes"/>
          <p:cNvSpPr txBox="1"/>
          <p:nvPr>
            <p:ph idx="1" type="body"/>
          </p:nvPr>
        </p:nvSpPr>
        <p:spPr>
          <a:xfrm>
            <a:off x="933450" y="4414838"/>
            <a:ext cx="5143500" cy="4183062"/>
          </a:xfrm>
          <a:prstGeom prst="rect">
            <a:avLst/>
          </a:prstGeom>
        </p:spPr>
        <p:txBody>
          <a:bodyPr anchorCtr="0" anchor="t" bIns="46775" lIns="93575" spcFirstLastPara="1" rIns="93575" wrap="square" tIns="4677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1" name="Google Shape;421;p2:notes"/>
          <p:cNvSpPr/>
          <p:nvPr>
            <p:ph idx="2" type="sldImg"/>
          </p:nvPr>
        </p:nvSpPr>
        <p:spPr>
          <a:xfrm>
            <a:off x="407988" y="698500"/>
            <a:ext cx="6192837" cy="34845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3:notes"/>
          <p:cNvSpPr/>
          <p:nvPr>
            <p:ph idx="2" type="sldImg"/>
          </p:nvPr>
        </p:nvSpPr>
        <p:spPr>
          <a:xfrm>
            <a:off x="407988" y="698500"/>
            <a:ext cx="6192837" cy="34845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427" name="Google Shape;427;p3:notes"/>
          <p:cNvSpPr txBox="1"/>
          <p:nvPr>
            <p:ph idx="1" type="body"/>
          </p:nvPr>
        </p:nvSpPr>
        <p:spPr>
          <a:xfrm>
            <a:off x="933450" y="4414838"/>
            <a:ext cx="5143500" cy="4183062"/>
          </a:xfrm>
          <a:prstGeom prst="rect">
            <a:avLst/>
          </a:prstGeom>
          <a:noFill/>
          <a:ln>
            <a:noFill/>
          </a:ln>
        </p:spPr>
        <p:txBody>
          <a:bodyPr anchorCtr="0" anchor="t" bIns="46775" lIns="93575" spcFirstLastPara="1" rIns="93575" wrap="square" tIns="46775">
            <a:noAutofit/>
          </a:bodyPr>
          <a:lstStyle/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Cloud high level incident from pecora, and long-term direction to reduce downloads to encourage doing collaborative work in more a common environment.</a:t>
            </a:r>
            <a:endParaRPr/>
          </a:p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DOI RFP for cloud. </a:t>
            </a:r>
            <a:endParaRPr/>
          </a:p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What should you care is perspective– among your individualized activity, we ask the LST to provide guidance collectively across all of these areas.</a:t>
            </a:r>
            <a:endParaRPr/>
          </a:p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Cal/val sits under SGO.</a:t>
            </a:r>
            <a:endParaRPr/>
          </a:p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Sat ops is job 1🡪 recent safehold event details. GPS interference, etc.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8" name="Google Shape;428;p3:notes"/>
          <p:cNvSpPr txBox="1"/>
          <p:nvPr>
            <p:ph idx="12" type="sldNum"/>
          </p:nvPr>
        </p:nvSpPr>
        <p:spPr>
          <a:xfrm>
            <a:off x="3971925" y="8832850"/>
            <a:ext cx="3038475" cy="463550"/>
          </a:xfrm>
          <a:prstGeom prst="rect">
            <a:avLst/>
          </a:prstGeom>
          <a:noFill/>
          <a:ln>
            <a:noFill/>
          </a:ln>
        </p:spPr>
        <p:txBody>
          <a:bodyPr anchorCtr="0" anchor="b" bIns="46775" lIns="93575" spcFirstLastPara="1" rIns="93575" wrap="square" tIns="467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4:notes"/>
          <p:cNvSpPr txBox="1"/>
          <p:nvPr>
            <p:ph idx="1" type="body"/>
          </p:nvPr>
        </p:nvSpPr>
        <p:spPr>
          <a:xfrm>
            <a:off x="933450" y="4414838"/>
            <a:ext cx="5143500" cy="4183062"/>
          </a:xfrm>
          <a:prstGeom prst="rect">
            <a:avLst/>
          </a:prstGeom>
        </p:spPr>
        <p:txBody>
          <a:bodyPr anchorCtr="0" anchor="t" bIns="46775" lIns="93575" spcFirstLastPara="1" rIns="93575" wrap="square" tIns="4677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8" name="Google Shape;458;p4:notes"/>
          <p:cNvSpPr/>
          <p:nvPr>
            <p:ph idx="2" type="sldImg"/>
          </p:nvPr>
        </p:nvSpPr>
        <p:spPr>
          <a:xfrm>
            <a:off x="407988" y="698500"/>
            <a:ext cx="6192837" cy="34845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5:notes"/>
          <p:cNvSpPr txBox="1"/>
          <p:nvPr>
            <p:ph idx="1" type="body"/>
          </p:nvPr>
        </p:nvSpPr>
        <p:spPr>
          <a:xfrm>
            <a:off x="933450" y="4414838"/>
            <a:ext cx="5143500" cy="4183062"/>
          </a:xfrm>
          <a:prstGeom prst="rect">
            <a:avLst/>
          </a:prstGeom>
        </p:spPr>
        <p:txBody>
          <a:bodyPr anchorCtr="0" anchor="t" bIns="46775" lIns="93575" spcFirstLastPara="1" rIns="93575" wrap="square" tIns="4677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5" name="Google Shape;475;p5:notes"/>
          <p:cNvSpPr/>
          <p:nvPr>
            <p:ph idx="2" type="sldImg"/>
          </p:nvPr>
        </p:nvSpPr>
        <p:spPr>
          <a:xfrm>
            <a:off x="407988" y="698500"/>
            <a:ext cx="6192837" cy="34845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6:notes"/>
          <p:cNvSpPr txBox="1"/>
          <p:nvPr>
            <p:ph idx="1" type="body"/>
          </p:nvPr>
        </p:nvSpPr>
        <p:spPr>
          <a:xfrm>
            <a:off x="933450" y="4414838"/>
            <a:ext cx="5143500" cy="4183062"/>
          </a:xfrm>
          <a:prstGeom prst="rect">
            <a:avLst/>
          </a:prstGeom>
        </p:spPr>
        <p:txBody>
          <a:bodyPr anchorCtr="0" anchor="t" bIns="46775" lIns="93575" spcFirstLastPara="1" rIns="93575" wrap="square" tIns="4677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8" name="Google Shape;558;p6:notes"/>
          <p:cNvSpPr/>
          <p:nvPr>
            <p:ph idx="2" type="sldImg"/>
          </p:nvPr>
        </p:nvSpPr>
        <p:spPr>
          <a:xfrm>
            <a:off x="407988" y="698500"/>
            <a:ext cx="6192837" cy="34845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7:notes"/>
          <p:cNvSpPr/>
          <p:nvPr>
            <p:ph idx="2" type="sldImg"/>
          </p:nvPr>
        </p:nvSpPr>
        <p:spPr>
          <a:xfrm>
            <a:off x="407988" y="698500"/>
            <a:ext cx="6192837" cy="34845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567" name="Google Shape;567;p7:notes"/>
          <p:cNvSpPr txBox="1"/>
          <p:nvPr>
            <p:ph idx="1" type="body"/>
          </p:nvPr>
        </p:nvSpPr>
        <p:spPr>
          <a:xfrm>
            <a:off x="933450" y="4414838"/>
            <a:ext cx="5143500" cy="4183062"/>
          </a:xfrm>
          <a:prstGeom prst="rect">
            <a:avLst/>
          </a:prstGeom>
          <a:noFill/>
          <a:ln>
            <a:noFill/>
          </a:ln>
        </p:spPr>
        <p:txBody>
          <a:bodyPr anchorCtr="0" anchor="t" bIns="46775" lIns="93575" spcFirstLastPara="1" rIns="93575" wrap="square" tIns="467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Mixing different grades of oil</a:t>
            </a:r>
            <a:endParaRPr/>
          </a:p>
        </p:txBody>
      </p:sp>
      <p:sp>
        <p:nvSpPr>
          <p:cNvPr id="568" name="Google Shape;568;p7:notes"/>
          <p:cNvSpPr txBox="1"/>
          <p:nvPr>
            <p:ph idx="12" type="sldNum"/>
          </p:nvPr>
        </p:nvSpPr>
        <p:spPr>
          <a:xfrm>
            <a:off x="3971925" y="8832850"/>
            <a:ext cx="3038475" cy="463550"/>
          </a:xfrm>
          <a:prstGeom prst="rect">
            <a:avLst/>
          </a:prstGeom>
          <a:noFill/>
          <a:ln>
            <a:noFill/>
          </a:ln>
        </p:spPr>
        <p:txBody>
          <a:bodyPr anchorCtr="0" anchor="b" bIns="46775" lIns="93575" spcFirstLastPara="1" rIns="93575" wrap="square" tIns="467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8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8:notes"/>
          <p:cNvSpPr/>
          <p:nvPr>
            <p:ph idx="2" type="sldImg"/>
          </p:nvPr>
        </p:nvSpPr>
        <p:spPr>
          <a:xfrm>
            <a:off x="407988" y="698500"/>
            <a:ext cx="6192837" cy="34845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710" name="Google Shape;710;p8:notes"/>
          <p:cNvSpPr txBox="1"/>
          <p:nvPr>
            <p:ph idx="1" type="body"/>
          </p:nvPr>
        </p:nvSpPr>
        <p:spPr>
          <a:xfrm>
            <a:off x="933450" y="4414838"/>
            <a:ext cx="5143500" cy="4183062"/>
          </a:xfrm>
          <a:prstGeom prst="rect">
            <a:avLst/>
          </a:prstGeom>
          <a:noFill/>
          <a:ln>
            <a:noFill/>
          </a:ln>
        </p:spPr>
        <p:txBody>
          <a:bodyPr anchorCtr="0" anchor="t" bIns="46775" lIns="93575" spcFirstLastPara="1" rIns="93575" wrap="square" tIns="467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1" name="Google Shape;711;p8:notes"/>
          <p:cNvSpPr txBox="1"/>
          <p:nvPr>
            <p:ph idx="12" type="sldNum"/>
          </p:nvPr>
        </p:nvSpPr>
        <p:spPr>
          <a:xfrm>
            <a:off x="3971925" y="8832850"/>
            <a:ext cx="3038475" cy="463550"/>
          </a:xfrm>
          <a:prstGeom prst="rect">
            <a:avLst/>
          </a:prstGeom>
          <a:noFill/>
          <a:ln>
            <a:noFill/>
          </a:ln>
        </p:spPr>
        <p:txBody>
          <a:bodyPr anchorCtr="0" anchor="b" bIns="46775" lIns="93575" spcFirstLastPara="1" rIns="93575" wrap="square" tIns="467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0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p9:notes"/>
          <p:cNvSpPr txBox="1"/>
          <p:nvPr>
            <p:ph idx="1" type="body"/>
          </p:nvPr>
        </p:nvSpPr>
        <p:spPr>
          <a:xfrm>
            <a:off x="933450" y="4414838"/>
            <a:ext cx="5143500" cy="4183062"/>
          </a:xfrm>
          <a:prstGeom prst="rect">
            <a:avLst/>
          </a:prstGeom>
        </p:spPr>
        <p:txBody>
          <a:bodyPr anchorCtr="0" anchor="t" bIns="46775" lIns="93575" spcFirstLastPara="1" rIns="93575" wrap="square" tIns="4677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2" name="Google Shape;732;p9:notes"/>
          <p:cNvSpPr/>
          <p:nvPr>
            <p:ph idx="2" type="sldImg"/>
          </p:nvPr>
        </p:nvSpPr>
        <p:spPr>
          <a:xfrm>
            <a:off x="407988" y="698500"/>
            <a:ext cx="6192837" cy="34845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7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3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6.png"/><Relationship Id="rId3" Type="http://schemas.openxmlformats.org/officeDocument/2006/relationships/image" Target="../media/image9.png"/><Relationship Id="rId4" Type="http://schemas.openxmlformats.org/officeDocument/2006/relationships/image" Target="../media/image8.png"/><Relationship Id="rId5" Type="http://schemas.openxmlformats.org/officeDocument/2006/relationships/image" Target="../media/image12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1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Relationship Id="rId3" Type="http://schemas.openxmlformats.org/officeDocument/2006/relationships/image" Target="../media/image3.jpg"/><Relationship Id="rId4" Type="http://schemas.openxmlformats.org/officeDocument/2006/relationships/image" Target="../media/image5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1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3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1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1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jpg"/><Relationship Id="rId4" Type="http://schemas.openxmlformats.org/officeDocument/2006/relationships/image" Target="../media/image5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Blank" showMasterSp="0">
  <p:cSld name="5_Blank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7"/>
          <p:cNvSpPr/>
          <p:nvPr>
            <p:ph idx="2" type="pic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5" name="Google Shape;15;p17"/>
          <p:cNvSpPr txBox="1"/>
          <p:nvPr>
            <p:ph idx="12" type="sldNum"/>
          </p:nvPr>
        </p:nvSpPr>
        <p:spPr>
          <a:xfrm>
            <a:off x="9046603" y="6383150"/>
            <a:ext cx="459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" name="Google Shape;16;p17"/>
          <p:cNvSpPr txBox="1"/>
          <p:nvPr>
            <p:ph type="title"/>
          </p:nvPr>
        </p:nvSpPr>
        <p:spPr>
          <a:xfrm>
            <a:off x="4691743" y="2447846"/>
            <a:ext cx="3804600" cy="240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Roboto Black"/>
              <a:buNone/>
              <a:defRPr sz="54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1" name="Google Shape;71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2" name="Google Shape;72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3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192404" y="5244199"/>
            <a:ext cx="3608588" cy="1640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87236" y="6119784"/>
            <a:ext cx="327406" cy="327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20343" y="6311170"/>
            <a:ext cx="327406" cy="327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53790" y="5662584"/>
            <a:ext cx="327406" cy="3274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0" name="Google Shape;80;p3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1" name="Google Shape;81;p3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2" name="Google Shape;82;p3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3" name="Google Shape;83;p3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40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b="0" i="0" sz="6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6" name="Google Shape;86;p40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" name="Google Shape;87;p4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8" name="Google Shape;88;p4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9" name="Google Shape;89;p4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4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92" name="Google Shape;92;p41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" name="Google Shape;93;p41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4" name="Google Shape;94;p4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5" name="Google Shape;95;p4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6" name="Google Shape;96;p4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2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99" name="Google Shape;99;p42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0" name="Google Shape;100;p42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1" name="Google Shape;101;p42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2" name="Google Shape;102;p42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" name="Google Shape;103;p4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4" name="Google Shape;104;p4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5" name="Google Shape;105;p4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4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08" name="Google Shape;108;p4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9" name="Google Shape;109;p4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0" name="Google Shape;110;p4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44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3" name="Google Shape;113;p44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4" name="Google Shape;114;p44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5" name="Google Shape;115;p4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6" name="Google Shape;116;p4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7" name="Google Shape;117;p4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45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20" name="Google Shape;120;p45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21" name="Google Shape;121;p45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2" name="Google Shape;122;p4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3" name="Google Shape;123;p4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4" name="Google Shape;124;p4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4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27" name="Google Shape;127;p46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8" name="Google Shape;128;p4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9" name="Google Shape;129;p4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0" name="Google Shape;130;p4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No Bullets">
  <p:cSld name="3 No Bullets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8"/>
          <p:cNvSpPr txBox="1"/>
          <p:nvPr>
            <p:ph type="title"/>
          </p:nvPr>
        </p:nvSpPr>
        <p:spPr>
          <a:xfrm>
            <a:off x="234052" y="354605"/>
            <a:ext cx="10467346" cy="6461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6025" lIns="92075" spcFirstLastPara="1" rIns="92075" wrap="square" tIns="460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8"/>
          <p:cNvSpPr txBox="1"/>
          <p:nvPr>
            <p:ph idx="12" type="sldNum"/>
          </p:nvPr>
        </p:nvSpPr>
        <p:spPr>
          <a:xfrm>
            <a:off x="11391027" y="6510338"/>
            <a:ext cx="478367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0" name="Google Shape;20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6200" y="6385506"/>
            <a:ext cx="1184693" cy="4724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47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33" name="Google Shape;133;p47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4" name="Google Shape;134;p4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5" name="Google Shape;135;p4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6" name="Google Shape;136;p4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3"/>
          <p:cNvSpPr txBox="1"/>
          <p:nvPr>
            <p:ph idx="10" type="dt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p23"/>
          <p:cNvSpPr txBox="1"/>
          <p:nvPr>
            <p:ph idx="11" type="ftr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6" name="Google Shape;146;p23"/>
          <p:cNvSpPr txBox="1"/>
          <p:nvPr>
            <p:ph idx="12" type="sldNum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" name="Google Shape;149;p24"/>
          <p:cNvSpPr txBox="1"/>
          <p:nvPr>
            <p:ph idx="10" type="dt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0" name="Google Shape;150;p24"/>
          <p:cNvSpPr txBox="1"/>
          <p:nvPr>
            <p:ph idx="11" type="ftr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1" name="Google Shape;151;p24"/>
          <p:cNvSpPr txBox="1"/>
          <p:nvPr>
            <p:ph idx="12" type="sldNum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54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4" name="Google Shape;154;p54"/>
          <p:cNvSpPr txBox="1"/>
          <p:nvPr>
            <p:ph idx="1" type="subTitle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55" name="Google Shape;155;p54"/>
          <p:cNvSpPr txBox="1"/>
          <p:nvPr>
            <p:ph idx="10" type="dt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6" name="Google Shape;156;p54"/>
          <p:cNvSpPr txBox="1"/>
          <p:nvPr>
            <p:ph idx="11" type="ftr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7" name="Google Shape;157;p54"/>
          <p:cNvSpPr txBox="1"/>
          <p:nvPr>
            <p:ph idx="12" type="sldNum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5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0" name="Google Shape;160;p55"/>
          <p:cNvSpPr txBox="1"/>
          <p:nvPr>
            <p:ph idx="1" type="body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1" name="Google Shape;161;p55"/>
          <p:cNvSpPr txBox="1"/>
          <p:nvPr>
            <p:ph idx="10" type="dt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2" name="Google Shape;162;p55"/>
          <p:cNvSpPr txBox="1"/>
          <p:nvPr>
            <p:ph idx="11" type="ftr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3" name="Google Shape;163;p55"/>
          <p:cNvSpPr txBox="1"/>
          <p:nvPr>
            <p:ph idx="12" type="sldNum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64" name="Google Shape;164;p5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6201" y="6282601"/>
            <a:ext cx="1447799" cy="5332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56"/>
          <p:cNvSpPr txBox="1"/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7" name="Google Shape;167;p56"/>
          <p:cNvSpPr txBox="1"/>
          <p:nvPr>
            <p:ph idx="1" type="body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68" name="Google Shape;168;p56"/>
          <p:cNvSpPr txBox="1"/>
          <p:nvPr>
            <p:ph idx="10" type="dt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9" name="Google Shape;169;p56"/>
          <p:cNvSpPr txBox="1"/>
          <p:nvPr>
            <p:ph idx="11" type="ftr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0" name="Google Shape;170;p56"/>
          <p:cNvSpPr txBox="1"/>
          <p:nvPr>
            <p:ph idx="12" type="sldNum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5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3" name="Google Shape;173;p57"/>
          <p:cNvSpPr txBox="1"/>
          <p:nvPr>
            <p:ph idx="1" type="body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4" name="Google Shape;174;p57"/>
          <p:cNvSpPr txBox="1"/>
          <p:nvPr>
            <p:ph idx="2" type="body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5" name="Google Shape;175;p57"/>
          <p:cNvSpPr txBox="1"/>
          <p:nvPr>
            <p:ph idx="10" type="dt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6" name="Google Shape;176;p57"/>
          <p:cNvSpPr txBox="1"/>
          <p:nvPr>
            <p:ph idx="11" type="ftr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7" name="Google Shape;177;p57"/>
          <p:cNvSpPr txBox="1"/>
          <p:nvPr>
            <p:ph idx="12" type="sldNum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58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0" name="Google Shape;180;p58"/>
          <p:cNvSpPr txBox="1"/>
          <p:nvPr>
            <p:ph idx="1" type="body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81" name="Google Shape;181;p58"/>
          <p:cNvSpPr txBox="1"/>
          <p:nvPr>
            <p:ph idx="2" type="body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2" name="Google Shape;182;p58"/>
          <p:cNvSpPr txBox="1"/>
          <p:nvPr>
            <p:ph idx="3" type="body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83" name="Google Shape;183;p58"/>
          <p:cNvSpPr txBox="1"/>
          <p:nvPr>
            <p:ph idx="4" type="body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4" name="Google Shape;184;p58"/>
          <p:cNvSpPr txBox="1"/>
          <p:nvPr>
            <p:ph idx="10" type="dt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5" name="Google Shape;185;p58"/>
          <p:cNvSpPr txBox="1"/>
          <p:nvPr>
            <p:ph idx="11" type="ftr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6" name="Google Shape;186;p58"/>
          <p:cNvSpPr txBox="1"/>
          <p:nvPr>
            <p:ph idx="12" type="sldNum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5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9" name="Google Shape;189;p59"/>
          <p:cNvSpPr txBox="1"/>
          <p:nvPr>
            <p:ph idx="1" type="body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90" name="Google Shape;190;p59"/>
          <p:cNvSpPr txBox="1"/>
          <p:nvPr>
            <p:ph idx="2" type="body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91" name="Google Shape;191;p59"/>
          <p:cNvSpPr txBox="1"/>
          <p:nvPr>
            <p:ph idx="10" type="dt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2" name="Google Shape;192;p59"/>
          <p:cNvSpPr txBox="1"/>
          <p:nvPr>
            <p:ph idx="11" type="ftr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3" name="Google Shape;193;p59"/>
          <p:cNvSpPr txBox="1"/>
          <p:nvPr>
            <p:ph idx="12" type="sldNum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6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6" name="Google Shape;196;p60"/>
          <p:cNvSpPr/>
          <p:nvPr>
            <p:ph idx="2" type="pic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97" name="Google Shape;197;p60"/>
          <p:cNvSpPr txBox="1"/>
          <p:nvPr>
            <p:ph idx="1" type="body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98" name="Google Shape;198;p60"/>
          <p:cNvSpPr txBox="1"/>
          <p:nvPr>
            <p:ph idx="10" type="dt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9" name="Google Shape;199;p60"/>
          <p:cNvSpPr txBox="1"/>
          <p:nvPr>
            <p:ph idx="11" type="ftr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0" name="Google Shape;200;p60"/>
          <p:cNvSpPr txBox="1"/>
          <p:nvPr>
            <p:ph idx="12" type="sldNum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9"/>
          <p:cNvSpPr txBox="1"/>
          <p:nvPr>
            <p:ph type="title"/>
          </p:nvPr>
        </p:nvSpPr>
        <p:spPr>
          <a:xfrm>
            <a:off x="228600" y="354605"/>
            <a:ext cx="10472798" cy="6461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6025" lIns="92075" spcFirstLastPara="1" rIns="92075" wrap="square" tIns="460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9"/>
          <p:cNvSpPr txBox="1"/>
          <p:nvPr>
            <p:ph idx="12" type="sldNum"/>
          </p:nvPr>
        </p:nvSpPr>
        <p:spPr>
          <a:xfrm>
            <a:off x="11338491" y="6161210"/>
            <a:ext cx="532951" cy="401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144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6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3" name="Google Shape;203;p61"/>
          <p:cNvSpPr txBox="1"/>
          <p:nvPr>
            <p:ph idx="1" type="body"/>
          </p:nvPr>
        </p:nvSpPr>
        <p:spPr>
          <a:xfrm rot="5400000">
            <a:off x="3920331" y="-1256505"/>
            <a:ext cx="4351339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4" name="Google Shape;204;p61"/>
          <p:cNvSpPr txBox="1"/>
          <p:nvPr>
            <p:ph idx="10" type="dt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5" name="Google Shape;205;p61"/>
          <p:cNvSpPr txBox="1"/>
          <p:nvPr>
            <p:ph idx="11" type="ftr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6" name="Google Shape;206;p61"/>
          <p:cNvSpPr txBox="1"/>
          <p:nvPr>
            <p:ph idx="12" type="sldNum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62"/>
          <p:cNvSpPr txBox="1"/>
          <p:nvPr>
            <p:ph type="title"/>
          </p:nvPr>
        </p:nvSpPr>
        <p:spPr>
          <a:xfrm rot="5400000">
            <a:off x="7133432" y="1956596"/>
            <a:ext cx="5811839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9" name="Google Shape;209;p62"/>
          <p:cNvSpPr txBox="1"/>
          <p:nvPr>
            <p:ph idx="1" type="body"/>
          </p:nvPr>
        </p:nvSpPr>
        <p:spPr>
          <a:xfrm rot="5400000">
            <a:off x="1799431" y="-596104"/>
            <a:ext cx="5811839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0" name="Google Shape;210;p62"/>
          <p:cNvSpPr txBox="1"/>
          <p:nvPr>
            <p:ph idx="10" type="dt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1" name="Google Shape;211;p62"/>
          <p:cNvSpPr txBox="1"/>
          <p:nvPr>
            <p:ph idx="11" type="ftr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2" name="Google Shape;212;p62"/>
          <p:cNvSpPr txBox="1"/>
          <p:nvPr>
            <p:ph idx="12" type="sldNum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 1">
  <p:cSld name="Title Slide 1 1"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landsat-1.png" id="214" name="Google Shape;214;p63"/>
          <p:cNvPicPr preferRelativeResize="0"/>
          <p:nvPr/>
        </p:nvPicPr>
        <p:blipFill rotWithShape="1">
          <a:blip r:embed="rId2">
            <a:alphaModFix/>
          </a:blip>
          <a:srcRect b="89" l="49" r="0" t="0"/>
          <a:stretch/>
        </p:blipFill>
        <p:spPr>
          <a:xfrm>
            <a:off x="433" y="0"/>
            <a:ext cx="121864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sgs-wave-2.png" id="215" name="Google Shape;215;p63"/>
          <p:cNvPicPr preferRelativeResize="0"/>
          <p:nvPr/>
        </p:nvPicPr>
        <p:blipFill rotWithShape="1">
          <a:blip r:embed="rId3">
            <a:alphaModFix amt="94000"/>
          </a:blip>
          <a:srcRect b="19" l="0" r="0" t="49367"/>
          <a:stretch/>
        </p:blipFill>
        <p:spPr>
          <a:xfrm>
            <a:off x="5400" y="1722400"/>
            <a:ext cx="12186400" cy="5135600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63"/>
          <p:cNvSpPr txBox="1"/>
          <p:nvPr>
            <p:ph type="title"/>
          </p:nvPr>
        </p:nvSpPr>
        <p:spPr>
          <a:xfrm>
            <a:off x="327733" y="291300"/>
            <a:ext cx="11361200" cy="11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33"/>
              <a:buFont typeface="Calibri"/>
              <a:buNone/>
              <a:defRPr b="1" sz="3733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17" name="Google Shape;217;p63"/>
          <p:cNvSpPr txBox="1"/>
          <p:nvPr>
            <p:ph idx="1" type="subTitle"/>
          </p:nvPr>
        </p:nvSpPr>
        <p:spPr>
          <a:xfrm>
            <a:off x="393400" y="1037800"/>
            <a:ext cx="10323200" cy="47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33"/>
              <a:buNone/>
              <a:defRPr sz="2133">
                <a:solidFill>
                  <a:srgbClr val="FFFFFF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>
                <a:solidFill>
                  <a:srgbClr val="FFFFFF"/>
                </a:solidFill>
              </a:defRPr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>
                <a:solidFill>
                  <a:srgbClr val="FFFFFF"/>
                </a:solidFill>
              </a:defRPr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>
                <a:solidFill>
                  <a:srgbClr val="FFFFFF"/>
                </a:solidFill>
              </a:defRPr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>
                <a:solidFill>
                  <a:srgbClr val="FFFFFF"/>
                </a:solidFill>
              </a:defRPr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>
                <a:solidFill>
                  <a:srgbClr val="FFFFFF"/>
                </a:solidFill>
              </a:defRPr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>
                <a:solidFill>
                  <a:srgbClr val="FFFFFF"/>
                </a:solidFill>
              </a:defRPr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pic>
        <p:nvPicPr>
          <p:cNvPr descr="USGS_logo_web.png" id="218" name="Google Shape;218;p63"/>
          <p:cNvPicPr preferRelativeResize="0"/>
          <p:nvPr/>
        </p:nvPicPr>
        <p:blipFill rotWithShape="1">
          <a:blip r:embed="rId4">
            <a:alphaModFix/>
          </a:blip>
          <a:srcRect b="26474" l="0" r="0" t="0"/>
          <a:stretch/>
        </p:blipFill>
        <p:spPr>
          <a:xfrm>
            <a:off x="299600" y="6388733"/>
            <a:ext cx="870000" cy="235600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63"/>
          <p:cNvSpPr txBox="1"/>
          <p:nvPr>
            <p:ph idx="12" type="sldNum"/>
          </p:nvPr>
        </p:nvSpPr>
        <p:spPr>
          <a:xfrm>
            <a:off x="11409044" y="633313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nasa-logo-lg.png" id="220" name="Google Shape;220;p6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65205" y="6331787"/>
            <a:ext cx="470035" cy="395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bg>
      <p:bgPr>
        <a:solidFill>
          <a:schemeClr val="lt1">
            <a:alpha val="89803"/>
          </a:schemeClr>
        </a:solidFill>
      </p:bgPr>
    </p:bg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6"/>
          <p:cNvSpPr txBox="1"/>
          <p:nvPr>
            <p:ph type="title"/>
          </p:nvPr>
        </p:nvSpPr>
        <p:spPr>
          <a:xfrm>
            <a:off x="234052" y="354605"/>
            <a:ext cx="10467346" cy="6461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6025" lIns="92075" spcFirstLastPara="1" rIns="92075" wrap="square" tIns="460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7" name="Google Shape;227;p26"/>
          <p:cNvSpPr txBox="1"/>
          <p:nvPr>
            <p:ph idx="12" type="sldNum"/>
          </p:nvPr>
        </p:nvSpPr>
        <p:spPr>
          <a:xfrm>
            <a:off x="11338491" y="6161210"/>
            <a:ext cx="532951" cy="401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28" name="Google Shape;228;p26"/>
          <p:cNvSpPr txBox="1"/>
          <p:nvPr>
            <p:ph idx="1" type="body"/>
          </p:nvPr>
        </p:nvSpPr>
        <p:spPr>
          <a:xfrm>
            <a:off x="234052" y="1252728"/>
            <a:ext cx="11495985" cy="4482325"/>
          </a:xfrm>
          <a:prstGeom prst="rect">
            <a:avLst/>
          </a:prstGeom>
          <a:noFill/>
          <a:ln>
            <a:noFill/>
          </a:ln>
        </p:spPr>
        <p:txBody>
          <a:bodyPr anchorCtr="0" anchor="t" bIns="46025" lIns="92075" spcFirstLastPara="1" rIns="92075" wrap="square" tIns="46025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1" sz="2800">
                <a:solidFill>
                  <a:schemeClr val="dk1"/>
                </a:solidFill>
              </a:defRPr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rgbClr val="00B0F0"/>
              </a:buClr>
              <a:buSzPts val="2400"/>
              <a:buFont typeface="Noto Sans Symbols"/>
              <a:buChar char="▪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rgbClr val="00B0F0"/>
              </a:buClr>
              <a:buSzPts val="2000"/>
              <a:buFont typeface="Noto Sans Symbols"/>
              <a:buChar char="▪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rgbClr val="00B0F0"/>
              </a:buClr>
              <a:buSzPts val="1800"/>
              <a:buFont typeface="Noto Sans Symbols"/>
              <a:buChar char="▪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rgbClr val="00B0F0"/>
              </a:buClr>
              <a:buSzPts val="1800"/>
              <a:buFont typeface="Noto Sans Symbols"/>
              <a:buChar char="▪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9pPr>
          </a:lstStyle>
          <a:p/>
        </p:txBody>
      </p:sp>
      <p:pic>
        <p:nvPicPr>
          <p:cNvPr id="229" name="Google Shape;229;p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13889" y="6168612"/>
            <a:ext cx="1165734" cy="3205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4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48"/>
          <p:cNvSpPr txBox="1"/>
          <p:nvPr>
            <p:ph type="ctrTitle"/>
          </p:nvPr>
        </p:nvSpPr>
        <p:spPr>
          <a:xfrm>
            <a:off x="235668" y="1569994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6025" lIns="92075" spcFirstLastPara="1" rIns="92075" wrap="square" tIns="460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4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3" name="Google Shape;233;p48"/>
          <p:cNvSpPr txBox="1"/>
          <p:nvPr>
            <p:ph idx="1" type="subTitle"/>
          </p:nvPr>
        </p:nvSpPr>
        <p:spPr>
          <a:xfrm>
            <a:off x="235668" y="3252020"/>
            <a:ext cx="8067369" cy="1654278"/>
          </a:xfrm>
          <a:prstGeom prst="rect">
            <a:avLst/>
          </a:prstGeom>
          <a:noFill/>
          <a:ln>
            <a:noFill/>
          </a:ln>
        </p:spPr>
        <p:txBody>
          <a:bodyPr anchorCtr="0" anchor="ctr" bIns="46025" lIns="92075" spcFirstLastPara="1" rIns="92075" wrap="square" tIns="46025">
            <a:normAutofit/>
          </a:bodyPr>
          <a:lstStyle>
            <a:lvl1pPr lvl="0" algn="l">
              <a:spcBef>
                <a:spcPts val="56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2pPr>
            <a:lvl3pPr lvl="2" algn="ct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3pPr>
            <a:lvl4pPr lvl="3" algn="ctr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lvl="4" algn="ctr">
              <a:spcBef>
                <a:spcPts val="360"/>
              </a:spcBef>
              <a:spcAft>
                <a:spcPts val="0"/>
              </a:spcAft>
              <a:buSzPts val="1800"/>
              <a:buFont typeface="Arial"/>
              <a:buNone/>
              <a:defRPr/>
            </a:lvl5pPr>
            <a:lvl6pPr lvl="5" algn="ctr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/>
            </a:lvl6pPr>
            <a:lvl7pPr lvl="6" algn="ctr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/>
            </a:lvl7pPr>
            <a:lvl8pPr lvl="7" algn="ctr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/>
            </a:lvl8pPr>
            <a:lvl9pPr lvl="8" algn="ctr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/>
            </a:lvl9pPr>
          </a:lstStyle>
          <a:p/>
        </p:txBody>
      </p:sp>
      <p:sp>
        <p:nvSpPr>
          <p:cNvPr id="234" name="Google Shape;234;p48"/>
          <p:cNvSpPr txBox="1"/>
          <p:nvPr>
            <p:ph idx="2" type="body"/>
          </p:nvPr>
        </p:nvSpPr>
        <p:spPr>
          <a:xfrm>
            <a:off x="235668" y="5053778"/>
            <a:ext cx="31496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025" lIns="92075" spcFirstLastPara="1" rIns="92075" wrap="square" tIns="46025">
            <a:normAutofit/>
          </a:bodyPr>
          <a:lstStyle>
            <a:lvl1pPr indent="-228600" lvl="0" marL="457200" algn="l"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⬥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pic>
        <p:nvPicPr>
          <p:cNvPr descr="E:\Projects\L8 Ops\Data\107-71-LS8-2013512-land and water stretch-1.jpg" id="235" name="Google Shape;235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" y="-38922"/>
            <a:ext cx="12192001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2595" y="204406"/>
            <a:ext cx="2276669" cy="8387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7536">
          <p15:clr>
            <a:srgbClr val="FBAE40"/>
          </p15:clr>
        </p15:guide>
        <p15:guide id="2" pos="144">
          <p15:clr>
            <a:srgbClr val="FBAE40"/>
          </p15:clr>
        </p15:guide>
        <p15:guide id="3" orient="horz" pos="3912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49"/>
          <p:cNvSpPr txBox="1"/>
          <p:nvPr>
            <p:ph type="title"/>
          </p:nvPr>
        </p:nvSpPr>
        <p:spPr>
          <a:xfrm>
            <a:off x="234052" y="354605"/>
            <a:ext cx="10467346" cy="6461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6025" lIns="92075" spcFirstLastPara="1" rIns="92075" wrap="square" tIns="460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9" name="Google Shape;239;p49"/>
          <p:cNvSpPr txBox="1"/>
          <p:nvPr>
            <p:ph idx="1" type="body"/>
          </p:nvPr>
        </p:nvSpPr>
        <p:spPr>
          <a:xfrm>
            <a:off x="234052" y="1252728"/>
            <a:ext cx="5803953" cy="4473951"/>
          </a:xfrm>
          <a:prstGeom prst="rect">
            <a:avLst/>
          </a:prstGeom>
          <a:noFill/>
          <a:ln>
            <a:noFill/>
          </a:ln>
        </p:spPr>
        <p:txBody>
          <a:bodyPr anchorCtr="0" anchor="t" bIns="46025" lIns="92075" spcFirstLastPara="1" rIns="92075" wrap="square" tIns="46025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rgbClr val="00B0F0"/>
              </a:buClr>
              <a:buSzPts val="2800"/>
              <a:buFont typeface="Noto Sans Symbols"/>
              <a:buChar char="▪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rgbClr val="00B0F0"/>
              </a:buClr>
              <a:buSzPts val="2400"/>
              <a:buFont typeface="Noto Sans Symbols"/>
              <a:buChar char="▪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rgbClr val="00B0F0"/>
              </a:buClr>
              <a:buSzPts val="2000"/>
              <a:buFont typeface="Noto Sans Symbols"/>
              <a:buChar char="▪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rgbClr val="00B0F0"/>
              </a:buClr>
              <a:buSzPts val="1800"/>
              <a:buFont typeface="Noto Sans Symbols"/>
              <a:buChar char="▪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rgbClr val="00B0F0"/>
              </a:buClr>
              <a:buSzPts val="1800"/>
              <a:buFont typeface="Noto Sans Symbols"/>
              <a:buChar char="▪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9pPr>
          </a:lstStyle>
          <a:p/>
        </p:txBody>
      </p:sp>
      <p:sp>
        <p:nvSpPr>
          <p:cNvPr id="240" name="Google Shape;240;p49"/>
          <p:cNvSpPr txBox="1"/>
          <p:nvPr>
            <p:ph idx="2" type="body"/>
          </p:nvPr>
        </p:nvSpPr>
        <p:spPr>
          <a:xfrm>
            <a:off x="6197918" y="1248119"/>
            <a:ext cx="5673524" cy="4473951"/>
          </a:xfrm>
          <a:prstGeom prst="rect">
            <a:avLst/>
          </a:prstGeom>
          <a:noFill/>
          <a:ln>
            <a:noFill/>
          </a:ln>
        </p:spPr>
        <p:txBody>
          <a:bodyPr anchorCtr="0" anchor="t" bIns="46025" lIns="92075" spcFirstLastPara="1" rIns="92075" wrap="square" tIns="46025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rgbClr val="00B0F0"/>
              </a:buClr>
              <a:buSzPts val="2800"/>
              <a:buFont typeface="Noto Sans Symbols"/>
              <a:buChar char="▪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rgbClr val="00B0F0"/>
              </a:buClr>
              <a:buSzPts val="2400"/>
              <a:buFont typeface="Noto Sans Symbols"/>
              <a:buChar char="▪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rgbClr val="00B0F0"/>
              </a:buClr>
              <a:buSzPts val="2000"/>
              <a:buFont typeface="Noto Sans Symbols"/>
              <a:buChar char="▪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rgbClr val="00B0F0"/>
              </a:buClr>
              <a:buSzPts val="1800"/>
              <a:buFont typeface="Noto Sans Symbols"/>
              <a:buChar char="▪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rgbClr val="00B0F0"/>
              </a:buClr>
              <a:buSzPts val="1800"/>
              <a:buFont typeface="Noto Sans Symbols"/>
              <a:buChar char="▪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9pPr>
          </a:lstStyle>
          <a:p/>
        </p:txBody>
      </p:sp>
      <p:sp>
        <p:nvSpPr>
          <p:cNvPr id="241" name="Google Shape;241;p49"/>
          <p:cNvSpPr txBox="1"/>
          <p:nvPr>
            <p:ph idx="12" type="sldNum"/>
          </p:nvPr>
        </p:nvSpPr>
        <p:spPr>
          <a:xfrm>
            <a:off x="11338491" y="6161210"/>
            <a:ext cx="532951" cy="401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42" name="Google Shape;242;p4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13889" y="6168612"/>
            <a:ext cx="1165734" cy="3205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144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50"/>
          <p:cNvSpPr txBox="1"/>
          <p:nvPr>
            <p:ph type="title"/>
          </p:nvPr>
        </p:nvSpPr>
        <p:spPr>
          <a:xfrm>
            <a:off x="228600" y="354605"/>
            <a:ext cx="10472798" cy="6461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6025" lIns="92075" spcFirstLastPara="1" rIns="92075" wrap="square" tIns="460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5" name="Google Shape;245;p50"/>
          <p:cNvSpPr txBox="1"/>
          <p:nvPr>
            <p:ph idx="12" type="sldNum"/>
          </p:nvPr>
        </p:nvSpPr>
        <p:spPr>
          <a:xfrm>
            <a:off x="11338491" y="6161210"/>
            <a:ext cx="532951" cy="401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46" name="Google Shape;246;p5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0672" y="6318349"/>
            <a:ext cx="1429354" cy="5264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144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ransition">
  <p:cSld name="Transition"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51"/>
          <p:cNvSpPr txBox="1"/>
          <p:nvPr>
            <p:ph type="title"/>
          </p:nvPr>
        </p:nvSpPr>
        <p:spPr>
          <a:xfrm>
            <a:off x="1727200" y="3124200"/>
            <a:ext cx="85344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025" lIns="92075" spcFirstLastPara="1" rIns="92075" wrap="square" tIns="460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4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9" name="Google Shape;249;p51"/>
          <p:cNvSpPr txBox="1"/>
          <p:nvPr>
            <p:ph idx="12" type="sldNum"/>
          </p:nvPr>
        </p:nvSpPr>
        <p:spPr>
          <a:xfrm>
            <a:off x="11338491" y="6161210"/>
            <a:ext cx="532951" cy="401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50" name="Google Shape;250;p5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13889" y="6168612"/>
            <a:ext cx="1165734" cy="3205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52"/>
          <p:cNvSpPr txBox="1"/>
          <p:nvPr>
            <p:ph idx="12" type="sldNum"/>
          </p:nvPr>
        </p:nvSpPr>
        <p:spPr>
          <a:xfrm>
            <a:off x="11338491" y="6161210"/>
            <a:ext cx="532951" cy="401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53" name="Google Shape;253;p5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13889" y="6168612"/>
            <a:ext cx="1165734" cy="3205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Over Content">
  <p:cSld name="Title and Text Over Content"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53"/>
          <p:cNvSpPr txBox="1"/>
          <p:nvPr>
            <p:ph idx="1" type="body"/>
          </p:nvPr>
        </p:nvSpPr>
        <p:spPr>
          <a:xfrm>
            <a:off x="234052" y="1252728"/>
            <a:ext cx="11637390" cy="2116114"/>
          </a:xfrm>
          <a:prstGeom prst="rect">
            <a:avLst/>
          </a:prstGeom>
          <a:noFill/>
          <a:ln>
            <a:noFill/>
          </a:ln>
        </p:spPr>
        <p:txBody>
          <a:bodyPr anchorCtr="0" anchor="t" bIns="46025" lIns="92075" spcFirstLastPara="1" rIns="92075" wrap="square" tIns="46025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rgbClr val="00B0F0"/>
              </a:buClr>
              <a:buSzPts val="2800"/>
              <a:buFont typeface="Noto Sans Symbols"/>
              <a:buChar char="▪"/>
              <a:defRPr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rgbClr val="00B0F0"/>
              </a:buClr>
              <a:buSzPts val="2400"/>
              <a:buFont typeface="Noto Sans Symbols"/>
              <a:buChar char="▪"/>
              <a:defRPr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rgbClr val="00B0F0"/>
              </a:buClr>
              <a:buSzPts val="2000"/>
              <a:buFont typeface="Noto Sans Symbols"/>
              <a:buChar char="▪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rgbClr val="00B0F0"/>
              </a:buClr>
              <a:buSzPts val="1800"/>
              <a:buFont typeface="Noto Sans Symbols"/>
              <a:buChar char="▪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rgbClr val="00B0F0"/>
              </a:buClr>
              <a:buSzPts val="1800"/>
              <a:buFont typeface="Noto Sans Symbols"/>
              <a:buChar char="▪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56" name="Google Shape;256;p53"/>
          <p:cNvSpPr txBox="1"/>
          <p:nvPr>
            <p:ph idx="2" type="body"/>
          </p:nvPr>
        </p:nvSpPr>
        <p:spPr>
          <a:xfrm>
            <a:off x="234052" y="3481137"/>
            <a:ext cx="11637390" cy="2269214"/>
          </a:xfrm>
          <a:prstGeom prst="rect">
            <a:avLst/>
          </a:prstGeom>
          <a:noFill/>
          <a:ln>
            <a:noFill/>
          </a:ln>
        </p:spPr>
        <p:txBody>
          <a:bodyPr anchorCtr="0" anchor="t" bIns="46025" lIns="92075" spcFirstLastPara="1" rIns="92075" wrap="square" tIns="46025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rgbClr val="00B0F0"/>
              </a:buClr>
              <a:buSzPts val="2800"/>
              <a:buFont typeface="Noto Sans Symbols"/>
              <a:buChar char="▪"/>
              <a:defRPr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rgbClr val="00B0F0"/>
              </a:buClr>
              <a:buSzPts val="2400"/>
              <a:buFont typeface="Noto Sans Symbols"/>
              <a:buChar char="▪"/>
              <a:defRPr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rgbClr val="00B0F0"/>
              </a:buClr>
              <a:buSzPts val="2000"/>
              <a:buFont typeface="Noto Sans Symbols"/>
              <a:buChar char="▪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rgbClr val="00B0F0"/>
              </a:buClr>
              <a:buSzPts val="1800"/>
              <a:buFont typeface="Noto Sans Symbols"/>
              <a:buChar char="▪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rgbClr val="00B0F0"/>
              </a:buClr>
              <a:buSzPts val="1800"/>
              <a:buFont typeface="Noto Sans Symbols"/>
              <a:buChar char="▪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57" name="Google Shape;257;p53"/>
          <p:cNvSpPr txBox="1"/>
          <p:nvPr>
            <p:ph type="title"/>
          </p:nvPr>
        </p:nvSpPr>
        <p:spPr>
          <a:xfrm>
            <a:off x="234052" y="354605"/>
            <a:ext cx="10467346" cy="6461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6025" lIns="92075" spcFirstLastPara="1" rIns="92075" wrap="square" tIns="460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8" name="Google Shape;258;p53"/>
          <p:cNvSpPr txBox="1"/>
          <p:nvPr>
            <p:ph idx="12" type="sldNum"/>
          </p:nvPr>
        </p:nvSpPr>
        <p:spPr>
          <a:xfrm>
            <a:off x="11338491" y="6161210"/>
            <a:ext cx="532951" cy="401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59" name="Google Shape;259;p5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13889" y="6168612"/>
            <a:ext cx="1165734" cy="3205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32"/>
          <p:cNvSpPr txBox="1"/>
          <p:nvPr>
            <p:ph type="ctrTitle"/>
          </p:nvPr>
        </p:nvSpPr>
        <p:spPr>
          <a:xfrm>
            <a:off x="235668" y="1569994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6025" lIns="92075" spcFirstLastPara="1" rIns="92075" wrap="square" tIns="460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4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32"/>
          <p:cNvSpPr txBox="1"/>
          <p:nvPr>
            <p:ph idx="1" type="subTitle"/>
          </p:nvPr>
        </p:nvSpPr>
        <p:spPr>
          <a:xfrm>
            <a:off x="235668" y="3252020"/>
            <a:ext cx="8067369" cy="1654278"/>
          </a:xfrm>
          <a:prstGeom prst="rect">
            <a:avLst/>
          </a:prstGeom>
          <a:noFill/>
          <a:ln>
            <a:noFill/>
          </a:ln>
        </p:spPr>
        <p:txBody>
          <a:bodyPr anchorCtr="0" anchor="ctr" bIns="46025" lIns="92075" spcFirstLastPara="1" rIns="92075" wrap="square" tIns="46025">
            <a:normAutofit/>
          </a:bodyPr>
          <a:lstStyle>
            <a:lvl1pPr lvl="0" algn="l">
              <a:spcBef>
                <a:spcPts val="56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2pPr>
            <a:lvl3pPr lvl="2" algn="ct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3pPr>
            <a:lvl4pPr lvl="3" algn="ctr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lvl="4" algn="ctr">
              <a:spcBef>
                <a:spcPts val="360"/>
              </a:spcBef>
              <a:spcAft>
                <a:spcPts val="0"/>
              </a:spcAft>
              <a:buSzPts val="1800"/>
              <a:buFont typeface="Arial"/>
              <a:buNone/>
              <a:defRPr/>
            </a:lvl5pPr>
            <a:lvl6pPr lvl="5" algn="ctr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/>
            </a:lvl6pPr>
            <a:lvl7pPr lvl="6" algn="ctr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/>
            </a:lvl7pPr>
            <a:lvl8pPr lvl="7" algn="ctr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/>
            </a:lvl8pPr>
            <a:lvl9pPr lvl="8" algn="ctr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/>
            </a:lvl9pPr>
          </a:lstStyle>
          <a:p/>
        </p:txBody>
      </p:sp>
      <p:sp>
        <p:nvSpPr>
          <p:cNvPr id="28" name="Google Shape;28;p32"/>
          <p:cNvSpPr txBox="1"/>
          <p:nvPr>
            <p:ph idx="2" type="body"/>
          </p:nvPr>
        </p:nvSpPr>
        <p:spPr>
          <a:xfrm>
            <a:off x="235668" y="5053778"/>
            <a:ext cx="31496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025" lIns="92075" spcFirstLastPara="1" rIns="92075" wrap="square" tIns="46025">
            <a:normAutofit/>
          </a:bodyPr>
          <a:lstStyle>
            <a:lvl1pPr indent="-228600" lvl="0" marL="457200" algn="l"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⬥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pic>
        <p:nvPicPr>
          <p:cNvPr descr="E:\Projects\L8 Ops\Data\107-71-LS8-2013512-land and water stretch-1.jpg" id="29" name="Google Shape;29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" y="-38922"/>
            <a:ext cx="12192001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2595" y="204406"/>
            <a:ext cx="2276669" cy="8387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7536">
          <p15:clr>
            <a:srgbClr val="FBAE40"/>
          </p15:clr>
        </p15:guide>
        <p15:guide id="2" pos="144">
          <p15:clr>
            <a:srgbClr val="FBAE40"/>
          </p15:clr>
        </p15:guide>
        <p15:guide id="3" orient="horz" pos="3912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Slide">
  <p:cSld name="1_Title Slide"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8"/>
          <p:cNvSpPr txBox="1"/>
          <p:nvPr/>
        </p:nvSpPr>
        <p:spPr>
          <a:xfrm>
            <a:off x="5833299" y="6357363"/>
            <a:ext cx="6096000" cy="2358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3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lang="en-US" sz="93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33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73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0" name="Google Shape;270;p73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71" name="Google Shape;271;p7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2" name="Google Shape;272;p7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3" name="Google Shape;273;p7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7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6" name="Google Shape;276;p7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7" name="Google Shape;277;p7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8" name="Google Shape;278;p7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9" name="Google Shape;279;p7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5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2" name="Google Shape;282;p75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83" name="Google Shape;283;p7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4" name="Google Shape;284;p7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5" name="Google Shape;285;p7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7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8" name="Google Shape;288;p76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9" name="Google Shape;289;p76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0" name="Google Shape;290;p7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1" name="Google Shape;291;p7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2" name="Google Shape;292;p7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77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5" name="Google Shape;295;p77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96" name="Google Shape;296;p77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7" name="Google Shape;297;p77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98" name="Google Shape;298;p77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9" name="Google Shape;299;p7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0" name="Google Shape;300;p7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1" name="Google Shape;301;p7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7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4" name="Google Shape;304;p7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5" name="Google Shape;305;p7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6" name="Google Shape;306;p7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7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9" name="Google Shape;309;p7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0" name="Google Shape;310;p7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8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3" name="Google Shape;313;p80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314" name="Google Shape;314;p80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315" name="Google Shape;315;p8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6" name="Google Shape;316;p8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7" name="Google Shape;317;p8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81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0" name="Google Shape;320;p81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321" name="Google Shape;321;p81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322" name="Google Shape;322;p8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3" name="Google Shape;323;p8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4" name="Google Shape;324;p8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bg>
      <p:bgPr>
        <a:solidFill>
          <a:schemeClr val="lt1">
            <a:alpha val="89803"/>
          </a:schemeClr>
        </a:solidFill>
      </p:bgPr>
    </p:bg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3"/>
          <p:cNvSpPr txBox="1"/>
          <p:nvPr>
            <p:ph type="title"/>
          </p:nvPr>
        </p:nvSpPr>
        <p:spPr>
          <a:xfrm>
            <a:off x="234052" y="354605"/>
            <a:ext cx="10467346" cy="6461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6025" lIns="92075" spcFirstLastPara="1" rIns="92075" wrap="square" tIns="460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33"/>
          <p:cNvSpPr txBox="1"/>
          <p:nvPr>
            <p:ph idx="12" type="sldNum"/>
          </p:nvPr>
        </p:nvSpPr>
        <p:spPr>
          <a:xfrm>
            <a:off x="11338491" y="6161210"/>
            <a:ext cx="532951" cy="401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4" name="Google Shape;34;p33"/>
          <p:cNvSpPr txBox="1"/>
          <p:nvPr>
            <p:ph idx="1" type="body"/>
          </p:nvPr>
        </p:nvSpPr>
        <p:spPr>
          <a:xfrm>
            <a:off x="234052" y="1252728"/>
            <a:ext cx="11495985" cy="4482325"/>
          </a:xfrm>
          <a:prstGeom prst="rect">
            <a:avLst/>
          </a:prstGeom>
          <a:noFill/>
          <a:ln>
            <a:noFill/>
          </a:ln>
        </p:spPr>
        <p:txBody>
          <a:bodyPr anchorCtr="0" anchor="t" bIns="46025" lIns="92075" spcFirstLastPara="1" rIns="92075" wrap="square" tIns="46025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1" sz="2800">
                <a:solidFill>
                  <a:schemeClr val="dk1"/>
                </a:solidFill>
              </a:defRPr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rgbClr val="00B0F0"/>
              </a:buClr>
              <a:buSzPts val="2400"/>
              <a:buFont typeface="Noto Sans Symbols"/>
              <a:buChar char="▪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rgbClr val="00B0F0"/>
              </a:buClr>
              <a:buSzPts val="2000"/>
              <a:buFont typeface="Noto Sans Symbols"/>
              <a:buChar char="▪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rgbClr val="00B0F0"/>
              </a:buClr>
              <a:buSzPts val="1800"/>
              <a:buFont typeface="Noto Sans Symbols"/>
              <a:buChar char="▪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rgbClr val="00B0F0"/>
              </a:buClr>
              <a:buSzPts val="1800"/>
              <a:buFont typeface="Noto Sans Symbols"/>
              <a:buChar char="▪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8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7" name="Google Shape;327;p82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8" name="Google Shape;328;p8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9" name="Google Shape;329;p8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0" name="Google Shape;330;p8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83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3" name="Google Shape;333;p83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4" name="Google Shape;334;p8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5" name="Google Shape;335;p8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6" name="Google Shape;336;p8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3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5" name="Google Shape;345;p3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6" name="Google Shape;346;p3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7" name="Google Shape;347;p3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8" name="Google Shape;348;p3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3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1" name="Google Shape;351;p3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2" name="Google Shape;352;p3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64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5" name="Google Shape;355;p64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356" name="Google Shape;356;p6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7" name="Google Shape;357;p6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8" name="Google Shape;358;p6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65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1" name="Google Shape;361;p65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62" name="Google Shape;362;p6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3" name="Google Shape;363;p6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4" name="Google Shape;364;p6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6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7" name="Google Shape;367;p66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8" name="Google Shape;368;p66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9" name="Google Shape;369;p6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0" name="Google Shape;370;p6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1" name="Google Shape;371;p6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67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4" name="Google Shape;374;p67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75" name="Google Shape;375;p67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6" name="Google Shape;376;p67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77" name="Google Shape;377;p67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8" name="Google Shape;378;p6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9" name="Google Shape;379;p6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0" name="Google Shape;380;p6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6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3" name="Google Shape;383;p6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4" name="Google Shape;384;p6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5" name="Google Shape;385;p6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6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8" name="Google Shape;388;p6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389" name="Google Shape;389;p6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390" name="Google Shape;390;p6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1" name="Google Shape;391;p6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2" name="Google Shape;392;p6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34"/>
          <p:cNvSpPr txBox="1"/>
          <p:nvPr>
            <p:ph type="title"/>
          </p:nvPr>
        </p:nvSpPr>
        <p:spPr>
          <a:xfrm>
            <a:off x="234052" y="354605"/>
            <a:ext cx="10467346" cy="6461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6025" lIns="92075" spcFirstLastPara="1" rIns="92075" wrap="square" tIns="460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34"/>
          <p:cNvSpPr txBox="1"/>
          <p:nvPr>
            <p:ph idx="1" type="body"/>
          </p:nvPr>
        </p:nvSpPr>
        <p:spPr>
          <a:xfrm>
            <a:off x="234052" y="1252728"/>
            <a:ext cx="5803953" cy="4473951"/>
          </a:xfrm>
          <a:prstGeom prst="rect">
            <a:avLst/>
          </a:prstGeom>
          <a:noFill/>
          <a:ln>
            <a:noFill/>
          </a:ln>
        </p:spPr>
        <p:txBody>
          <a:bodyPr anchorCtr="0" anchor="t" bIns="46025" lIns="92075" spcFirstLastPara="1" rIns="92075" wrap="square" tIns="46025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rgbClr val="00B0F0"/>
              </a:buClr>
              <a:buSzPts val="2800"/>
              <a:buFont typeface="Noto Sans Symbols"/>
              <a:buChar char="▪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rgbClr val="00B0F0"/>
              </a:buClr>
              <a:buSzPts val="2400"/>
              <a:buFont typeface="Noto Sans Symbols"/>
              <a:buChar char="▪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rgbClr val="00B0F0"/>
              </a:buClr>
              <a:buSzPts val="2000"/>
              <a:buFont typeface="Noto Sans Symbols"/>
              <a:buChar char="▪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rgbClr val="00B0F0"/>
              </a:buClr>
              <a:buSzPts val="1800"/>
              <a:buFont typeface="Noto Sans Symbols"/>
              <a:buChar char="▪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rgbClr val="00B0F0"/>
              </a:buClr>
              <a:buSzPts val="1800"/>
              <a:buFont typeface="Noto Sans Symbols"/>
              <a:buChar char="▪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9pPr>
          </a:lstStyle>
          <a:p/>
        </p:txBody>
      </p:sp>
      <p:sp>
        <p:nvSpPr>
          <p:cNvPr id="38" name="Google Shape;38;p34"/>
          <p:cNvSpPr txBox="1"/>
          <p:nvPr>
            <p:ph idx="2" type="body"/>
          </p:nvPr>
        </p:nvSpPr>
        <p:spPr>
          <a:xfrm>
            <a:off x="6197918" y="1248119"/>
            <a:ext cx="5673524" cy="4473951"/>
          </a:xfrm>
          <a:prstGeom prst="rect">
            <a:avLst/>
          </a:prstGeom>
          <a:noFill/>
          <a:ln>
            <a:noFill/>
          </a:ln>
        </p:spPr>
        <p:txBody>
          <a:bodyPr anchorCtr="0" anchor="t" bIns="46025" lIns="92075" spcFirstLastPara="1" rIns="92075" wrap="square" tIns="46025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rgbClr val="00B0F0"/>
              </a:buClr>
              <a:buSzPts val="2800"/>
              <a:buFont typeface="Noto Sans Symbols"/>
              <a:buChar char="▪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rgbClr val="00B0F0"/>
              </a:buClr>
              <a:buSzPts val="2400"/>
              <a:buFont typeface="Noto Sans Symbols"/>
              <a:buChar char="▪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rgbClr val="00B0F0"/>
              </a:buClr>
              <a:buSzPts val="2000"/>
              <a:buFont typeface="Noto Sans Symbols"/>
              <a:buChar char="▪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rgbClr val="00B0F0"/>
              </a:buClr>
              <a:buSzPts val="1800"/>
              <a:buFont typeface="Noto Sans Symbols"/>
              <a:buChar char="▪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rgbClr val="00B0F0"/>
              </a:buClr>
              <a:buSzPts val="1800"/>
              <a:buFont typeface="Noto Sans Symbols"/>
              <a:buChar char="▪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9pPr>
          </a:lstStyle>
          <a:p/>
        </p:txBody>
      </p:sp>
      <p:sp>
        <p:nvSpPr>
          <p:cNvPr id="39" name="Google Shape;39;p34"/>
          <p:cNvSpPr txBox="1"/>
          <p:nvPr>
            <p:ph idx="12" type="sldNum"/>
          </p:nvPr>
        </p:nvSpPr>
        <p:spPr>
          <a:xfrm>
            <a:off x="11338491" y="6161210"/>
            <a:ext cx="532951" cy="401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pos="144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7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5" name="Google Shape;395;p7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396" name="Google Shape;396;p7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397" name="Google Shape;397;p7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8" name="Google Shape;398;p7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9" name="Google Shape;399;p7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7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2" name="Google Shape;402;p7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3" name="Google Shape;403;p7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4" name="Google Shape;404;p7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5" name="Google Shape;405;p7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7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8" name="Google Shape;408;p7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9" name="Google Shape;409;p7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0" name="Google Shape;410;p7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1" name="Google Shape;411;p7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ransition">
  <p:cSld name="Transition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5"/>
          <p:cNvSpPr txBox="1"/>
          <p:nvPr>
            <p:ph type="title"/>
          </p:nvPr>
        </p:nvSpPr>
        <p:spPr>
          <a:xfrm>
            <a:off x="1727200" y="3124200"/>
            <a:ext cx="85344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025" lIns="92075" spcFirstLastPara="1" rIns="92075" wrap="square" tIns="460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4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35"/>
          <p:cNvSpPr txBox="1"/>
          <p:nvPr>
            <p:ph idx="12" type="sldNum"/>
          </p:nvPr>
        </p:nvSpPr>
        <p:spPr>
          <a:xfrm>
            <a:off x="11338491" y="6161210"/>
            <a:ext cx="532951" cy="401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6"/>
          <p:cNvSpPr txBox="1"/>
          <p:nvPr>
            <p:ph idx="12" type="sldNum"/>
          </p:nvPr>
        </p:nvSpPr>
        <p:spPr>
          <a:xfrm>
            <a:off x="11338491" y="6161210"/>
            <a:ext cx="532951" cy="401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Over Content">
  <p:cSld name="Title and Text Over Content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7"/>
          <p:cNvSpPr txBox="1"/>
          <p:nvPr>
            <p:ph idx="1" type="body"/>
          </p:nvPr>
        </p:nvSpPr>
        <p:spPr>
          <a:xfrm>
            <a:off x="234052" y="1252728"/>
            <a:ext cx="11637390" cy="2116114"/>
          </a:xfrm>
          <a:prstGeom prst="rect">
            <a:avLst/>
          </a:prstGeom>
          <a:noFill/>
          <a:ln>
            <a:noFill/>
          </a:ln>
        </p:spPr>
        <p:txBody>
          <a:bodyPr anchorCtr="0" anchor="t" bIns="46025" lIns="92075" spcFirstLastPara="1" rIns="92075" wrap="square" tIns="46025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rgbClr val="00B0F0"/>
              </a:buClr>
              <a:buSzPts val="2800"/>
              <a:buFont typeface="Noto Sans Symbols"/>
              <a:buChar char="▪"/>
              <a:defRPr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rgbClr val="00B0F0"/>
              </a:buClr>
              <a:buSzPts val="2400"/>
              <a:buFont typeface="Noto Sans Symbols"/>
              <a:buChar char="▪"/>
              <a:defRPr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rgbClr val="00B0F0"/>
              </a:buClr>
              <a:buSzPts val="2000"/>
              <a:buFont typeface="Noto Sans Symbols"/>
              <a:buChar char="▪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rgbClr val="00B0F0"/>
              </a:buClr>
              <a:buSzPts val="1800"/>
              <a:buFont typeface="Noto Sans Symbols"/>
              <a:buChar char="▪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rgbClr val="00B0F0"/>
              </a:buClr>
              <a:buSzPts val="1800"/>
              <a:buFont typeface="Noto Sans Symbols"/>
              <a:buChar char="▪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47" name="Google Shape;47;p37"/>
          <p:cNvSpPr txBox="1"/>
          <p:nvPr>
            <p:ph idx="2" type="body"/>
          </p:nvPr>
        </p:nvSpPr>
        <p:spPr>
          <a:xfrm>
            <a:off x="234052" y="3481137"/>
            <a:ext cx="11637390" cy="2269214"/>
          </a:xfrm>
          <a:prstGeom prst="rect">
            <a:avLst/>
          </a:prstGeom>
          <a:noFill/>
          <a:ln>
            <a:noFill/>
          </a:ln>
        </p:spPr>
        <p:txBody>
          <a:bodyPr anchorCtr="0" anchor="t" bIns="46025" lIns="92075" spcFirstLastPara="1" rIns="92075" wrap="square" tIns="46025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rgbClr val="00B0F0"/>
              </a:buClr>
              <a:buSzPts val="2800"/>
              <a:buFont typeface="Noto Sans Symbols"/>
              <a:buChar char="▪"/>
              <a:defRPr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rgbClr val="00B0F0"/>
              </a:buClr>
              <a:buSzPts val="2400"/>
              <a:buFont typeface="Noto Sans Symbols"/>
              <a:buChar char="▪"/>
              <a:defRPr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rgbClr val="00B0F0"/>
              </a:buClr>
              <a:buSzPts val="2000"/>
              <a:buFont typeface="Noto Sans Symbols"/>
              <a:buChar char="▪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rgbClr val="00B0F0"/>
              </a:buClr>
              <a:buSzPts val="1800"/>
              <a:buFont typeface="Noto Sans Symbols"/>
              <a:buChar char="▪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rgbClr val="00B0F0"/>
              </a:buClr>
              <a:buSzPts val="1800"/>
              <a:buFont typeface="Noto Sans Symbols"/>
              <a:buChar char="▪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37"/>
          <p:cNvSpPr txBox="1"/>
          <p:nvPr>
            <p:ph type="title"/>
          </p:nvPr>
        </p:nvSpPr>
        <p:spPr>
          <a:xfrm>
            <a:off x="234052" y="354605"/>
            <a:ext cx="10467346" cy="6461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6025" lIns="92075" spcFirstLastPara="1" rIns="92075" wrap="square" tIns="460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37"/>
          <p:cNvSpPr txBox="1"/>
          <p:nvPr>
            <p:ph idx="12" type="sldNum"/>
          </p:nvPr>
        </p:nvSpPr>
        <p:spPr>
          <a:xfrm>
            <a:off x="11338491" y="6161210"/>
            <a:ext cx="532951" cy="401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0" Type="http://schemas.openxmlformats.org/officeDocument/2006/relationships/theme" Target="../theme/theme5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18.xml"/><Relationship Id="rId13" Type="http://schemas.openxmlformats.org/officeDocument/2006/relationships/theme" Target="../theme/theme7.xml"/><Relationship Id="rId12" Type="http://schemas.openxmlformats.org/officeDocument/2006/relationships/slideLayout" Target="../slideLayouts/slideLayout20.xml"/><Relationship Id="rId1" Type="http://schemas.openxmlformats.org/officeDocument/2006/relationships/image" Target="../media/image2.jpg"/><Relationship Id="rId2" Type="http://schemas.openxmlformats.org/officeDocument/2006/relationships/slideLayout" Target="../slideLayouts/slideLayout10.xml"/><Relationship Id="rId3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5.xml"/><Relationship Id="rId8" Type="http://schemas.openxmlformats.org/officeDocument/2006/relationships/slideLayout" Target="../slideLayouts/slideLayout16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2.xml"/><Relationship Id="rId3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5.xml"/><Relationship Id="rId6" Type="http://schemas.openxmlformats.org/officeDocument/2006/relationships/slideLayout" Target="../slideLayouts/slideLayout26.xml"/><Relationship Id="rId7" Type="http://schemas.openxmlformats.org/officeDocument/2006/relationships/slideLayout" Target="../slideLayouts/slideLayout27.xml"/><Relationship Id="rId8" Type="http://schemas.openxmlformats.org/officeDocument/2006/relationships/slideLayout" Target="../slideLayouts/slideLayout28.xml"/></Relationships>
</file>

<file path=ppt/slideMasters/_rels/slideMaster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4.xml"/><Relationship Id="rId3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7.xml"/><Relationship Id="rId6" Type="http://schemas.openxmlformats.org/officeDocument/2006/relationships/slideLayout" Target="../slideLayouts/slideLayout38.xml"/><Relationship Id="rId7" Type="http://schemas.openxmlformats.org/officeDocument/2006/relationships/slideLayout" Target="../slideLayouts/slideLayout39.xml"/><Relationship Id="rId8" Type="http://schemas.openxmlformats.org/officeDocument/2006/relationships/theme" Target="../theme/theme6.xml"/></Relationships>
</file>

<file path=ppt/slideMasters/_rels/slideMaster5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49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40.xml"/><Relationship Id="rId2" Type="http://schemas.openxmlformats.org/officeDocument/2006/relationships/slideLayout" Target="../slideLayouts/slideLayout41.xml"/><Relationship Id="rId3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6.xml"/><Relationship Id="rId8" Type="http://schemas.openxmlformats.org/officeDocument/2006/relationships/slideLayout" Target="../slideLayouts/slideLayout47.xml"/></Relationships>
</file>

<file path=ppt/slideMasters/_rels/slideMaster6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1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52.xml"/><Relationship Id="rId2" Type="http://schemas.openxmlformats.org/officeDocument/2006/relationships/slideLayout" Target="../slideLayouts/slideLayout53.xml"/><Relationship Id="rId3" Type="http://schemas.openxmlformats.org/officeDocument/2006/relationships/slideLayout" Target="../slideLayouts/slideLayout54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6.xml"/><Relationship Id="rId6" Type="http://schemas.openxmlformats.org/officeDocument/2006/relationships/slideLayout" Target="../slideLayouts/slideLayout57.xml"/><Relationship Id="rId7" Type="http://schemas.openxmlformats.org/officeDocument/2006/relationships/slideLayout" Target="../slideLayouts/slideLayout58.xml"/><Relationship Id="rId8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>
            <a:alpha val="89803"/>
          </a:schemeClr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6"/>
          <p:cNvSpPr txBox="1"/>
          <p:nvPr>
            <p:ph type="title"/>
          </p:nvPr>
        </p:nvSpPr>
        <p:spPr>
          <a:xfrm>
            <a:off x="234052" y="354605"/>
            <a:ext cx="10467346" cy="6461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6025" lIns="92075" spcFirstLastPara="1" rIns="92075" wrap="square" tIns="460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16"/>
          <p:cNvSpPr txBox="1"/>
          <p:nvPr>
            <p:ph idx="1" type="body"/>
          </p:nvPr>
        </p:nvSpPr>
        <p:spPr>
          <a:xfrm>
            <a:off x="234051" y="1251701"/>
            <a:ext cx="11653149" cy="4543804"/>
          </a:xfrm>
          <a:prstGeom prst="rect">
            <a:avLst/>
          </a:prstGeom>
          <a:noFill/>
          <a:ln>
            <a:noFill/>
          </a:ln>
        </p:spPr>
        <p:txBody>
          <a:bodyPr anchorCtr="0" anchor="t" bIns="46025" lIns="92075" spcFirstLastPara="1" rIns="92075" wrap="square" tIns="46025">
            <a:normAutofit/>
          </a:bodyPr>
          <a:lstStyle>
            <a:lvl1pPr indent="-406400" lvl="0" marL="457200" marR="0" rtl="0" algn="l">
              <a:spcBef>
                <a:spcPts val="560"/>
              </a:spcBef>
              <a:spcAft>
                <a:spcPts val="0"/>
              </a:spcAft>
              <a:buClr>
                <a:srgbClr val="EA7500"/>
              </a:buClr>
              <a:buSzPts val="2800"/>
              <a:buFont typeface="Noto Sans Symbols"/>
              <a:buChar char="⬥"/>
              <a:defRPr b="1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spcBef>
                <a:spcPts val="480"/>
              </a:spcBef>
              <a:spcAft>
                <a:spcPts val="0"/>
              </a:spcAft>
              <a:buClr>
                <a:srgbClr val="A9A503"/>
              </a:buClr>
              <a:buSzPts val="2400"/>
              <a:buFont typeface="Noto Sans Symbols"/>
              <a:buChar char="⬥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spcBef>
                <a:spcPts val="400"/>
              </a:spcBef>
              <a:spcAft>
                <a:spcPts val="0"/>
              </a:spcAft>
              <a:buClr>
                <a:srgbClr val="C38037"/>
              </a:buClr>
              <a:buSzPts val="2000"/>
              <a:buFont typeface="Times New Roman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rtl="0" algn="l"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30200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302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30200" lvl="8" marL="4114800" marR="0" rtl="0" algn="l"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16"/>
          <p:cNvSpPr txBox="1"/>
          <p:nvPr>
            <p:ph idx="12" type="sldNum"/>
          </p:nvPr>
        </p:nvSpPr>
        <p:spPr>
          <a:xfrm>
            <a:off x="11338491" y="6161210"/>
            <a:ext cx="532951" cy="401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20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-152400" y="0"/>
            <a:ext cx="12377314" cy="687628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2" name="Google Shape;52;p20"/>
          <p:cNvGrpSpPr/>
          <p:nvPr/>
        </p:nvGrpSpPr>
        <p:grpSpPr>
          <a:xfrm>
            <a:off x="90273" y="5140850"/>
            <a:ext cx="3472422" cy="1608409"/>
            <a:chOff x="90273" y="5140850"/>
            <a:chExt cx="3472422" cy="1608409"/>
          </a:xfrm>
        </p:grpSpPr>
        <p:sp>
          <p:nvSpPr>
            <p:cNvPr id="53" name="Google Shape;53;p20"/>
            <p:cNvSpPr txBox="1"/>
            <p:nvPr/>
          </p:nvSpPr>
          <p:spPr>
            <a:xfrm>
              <a:off x="335037" y="6125688"/>
              <a:ext cx="1631502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6AED5"/>
                </a:buClr>
                <a:buSzPts val="1400"/>
                <a:buFont typeface="Calibri"/>
                <a:buNone/>
              </a:pPr>
              <a:r>
                <a:rPr b="0" i="0" lang="en-US" sz="1400" u="none" cap="none" strike="noStrike">
                  <a:solidFill>
                    <a:srgbClr val="06AED5"/>
                  </a:solidFill>
                  <a:latin typeface="Calibri"/>
                  <a:ea typeface="Calibri"/>
                  <a:cs typeface="Calibri"/>
                  <a:sym typeface="Calibri"/>
                </a:rPr>
                <a:t>US Government</a:t>
              </a:r>
              <a:endParaRPr/>
            </a:p>
          </p:txBody>
        </p:sp>
        <p:sp>
          <p:nvSpPr>
            <p:cNvPr id="54" name="Google Shape;54;p20"/>
            <p:cNvSpPr txBox="1"/>
            <p:nvPr/>
          </p:nvSpPr>
          <p:spPr>
            <a:xfrm>
              <a:off x="335036" y="5458494"/>
              <a:ext cx="2095785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5AF17"/>
                </a:buClr>
                <a:buSzPts val="1400"/>
                <a:buFont typeface="Calibri"/>
                <a:buNone/>
              </a:pPr>
              <a:r>
                <a:rPr b="0" i="0" lang="en-US" sz="1400" u="none" cap="none" strike="noStrike">
                  <a:solidFill>
                    <a:srgbClr val="15AF17"/>
                  </a:solidFill>
                  <a:latin typeface="Calibri"/>
                  <a:ea typeface="Calibri"/>
                  <a:cs typeface="Calibri"/>
                  <a:sym typeface="Calibri"/>
                </a:rPr>
                <a:t>European Space Agency</a:t>
              </a:r>
              <a:endParaRPr/>
            </a:p>
          </p:txBody>
        </p:sp>
        <p:sp>
          <p:nvSpPr>
            <p:cNvPr id="55" name="Google Shape;55;p20"/>
            <p:cNvSpPr txBox="1"/>
            <p:nvPr/>
          </p:nvSpPr>
          <p:spPr>
            <a:xfrm>
              <a:off x="335037" y="6441482"/>
              <a:ext cx="2423072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0C808"/>
                </a:buClr>
                <a:buSzPts val="1400"/>
                <a:buFont typeface="Calibri"/>
                <a:buNone/>
              </a:pPr>
              <a:r>
                <a:rPr b="0" i="0" lang="en-US" sz="1400" u="none" cap="none" strike="noStrike">
                  <a:solidFill>
                    <a:srgbClr val="F0C808"/>
                  </a:solidFill>
                  <a:latin typeface="Calibri"/>
                  <a:ea typeface="Calibri"/>
                  <a:cs typeface="Calibri"/>
                  <a:sym typeface="Calibri"/>
                </a:rPr>
                <a:t>Joint US / International</a:t>
              </a:r>
              <a:endParaRPr b="0" i="0" sz="1100" u="none" cap="none" strike="noStrike">
                <a:solidFill>
                  <a:srgbClr val="F0C808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56;p20"/>
            <p:cNvSpPr txBox="1"/>
            <p:nvPr/>
          </p:nvSpPr>
          <p:spPr>
            <a:xfrm>
              <a:off x="335037" y="5791053"/>
              <a:ext cx="2682816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D721A"/>
                </a:buClr>
                <a:buSzPts val="1400"/>
                <a:buFont typeface="Calibri"/>
                <a:buNone/>
              </a:pPr>
              <a:r>
                <a:rPr b="0" i="0" lang="en-US" sz="1400" u="none" cap="none" strike="noStrike">
                  <a:solidFill>
                    <a:srgbClr val="DD721A"/>
                  </a:solidFill>
                  <a:latin typeface="Calibri"/>
                  <a:ea typeface="Calibri"/>
                  <a:cs typeface="Calibri"/>
                  <a:sym typeface="Calibri"/>
                </a:rPr>
                <a:t>Commercial (EnhancedView)</a:t>
              </a:r>
              <a:endParaRPr/>
            </a:p>
          </p:txBody>
        </p:sp>
        <p:sp>
          <p:nvSpPr>
            <p:cNvPr id="57" name="Google Shape;57;p20"/>
            <p:cNvSpPr txBox="1"/>
            <p:nvPr/>
          </p:nvSpPr>
          <p:spPr>
            <a:xfrm>
              <a:off x="323870" y="5140850"/>
              <a:ext cx="3238825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A8CDC"/>
                </a:buClr>
                <a:buSzPts val="1400"/>
                <a:buFont typeface="Calibri"/>
                <a:buNone/>
              </a:pPr>
              <a:r>
                <a:rPr b="0" i="0" lang="en-US" sz="1400" u="none" cap="none" strike="noStrike">
                  <a:solidFill>
                    <a:srgbClr val="BA8CDC"/>
                  </a:solidFill>
                  <a:latin typeface="Calibri"/>
                  <a:ea typeface="Calibri"/>
                  <a:cs typeface="Calibri"/>
                  <a:sym typeface="Calibri"/>
                </a:rPr>
                <a:t>Indian Space Research Organization (ISRO)</a:t>
              </a:r>
              <a:endParaRPr/>
            </a:p>
          </p:txBody>
        </p:sp>
        <p:grpSp>
          <p:nvGrpSpPr>
            <p:cNvPr id="58" name="Google Shape;58;p20"/>
            <p:cNvGrpSpPr/>
            <p:nvPr/>
          </p:nvGrpSpPr>
          <p:grpSpPr>
            <a:xfrm>
              <a:off x="90273" y="5175520"/>
              <a:ext cx="239181" cy="1540681"/>
              <a:chOff x="90273" y="5175520"/>
              <a:chExt cx="239181" cy="1540681"/>
            </a:xfrm>
          </p:grpSpPr>
          <p:sp>
            <p:nvSpPr>
              <p:cNvPr id="59" name="Google Shape;59;p20"/>
              <p:cNvSpPr/>
              <p:nvPr/>
            </p:nvSpPr>
            <p:spPr>
              <a:xfrm>
                <a:off x="90273" y="6477020"/>
                <a:ext cx="239181" cy="239181"/>
              </a:xfrm>
              <a:prstGeom prst="rect">
                <a:avLst/>
              </a:prstGeom>
              <a:solidFill>
                <a:srgbClr val="F0C808"/>
              </a:solidFill>
              <a:ln cap="flat" cmpd="sng" w="12700">
                <a:solidFill>
                  <a:srgbClr val="31538F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60;p20"/>
              <p:cNvSpPr/>
              <p:nvPr/>
            </p:nvSpPr>
            <p:spPr>
              <a:xfrm>
                <a:off x="90273" y="6158715"/>
                <a:ext cx="239181" cy="239181"/>
              </a:xfrm>
              <a:prstGeom prst="rect">
                <a:avLst/>
              </a:prstGeom>
              <a:solidFill>
                <a:srgbClr val="06AED5"/>
              </a:solidFill>
              <a:ln cap="flat" cmpd="sng" w="12700">
                <a:solidFill>
                  <a:srgbClr val="31538F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61;p20"/>
              <p:cNvSpPr/>
              <p:nvPr/>
            </p:nvSpPr>
            <p:spPr>
              <a:xfrm>
                <a:off x="90273" y="5828831"/>
                <a:ext cx="239181" cy="239181"/>
              </a:xfrm>
              <a:prstGeom prst="rect">
                <a:avLst/>
              </a:prstGeom>
              <a:solidFill>
                <a:srgbClr val="DD721A"/>
              </a:solidFill>
              <a:ln cap="flat" cmpd="sng" w="12700">
                <a:solidFill>
                  <a:srgbClr val="31538F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62;p20"/>
              <p:cNvSpPr/>
              <p:nvPr/>
            </p:nvSpPr>
            <p:spPr>
              <a:xfrm>
                <a:off x="90273" y="5493164"/>
                <a:ext cx="239181" cy="239181"/>
              </a:xfrm>
              <a:prstGeom prst="rect">
                <a:avLst/>
              </a:prstGeom>
              <a:solidFill>
                <a:srgbClr val="15AF17"/>
              </a:solidFill>
              <a:ln cap="flat" cmpd="sng" w="12700">
                <a:solidFill>
                  <a:srgbClr val="31538F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63;p20"/>
              <p:cNvSpPr/>
              <p:nvPr/>
            </p:nvSpPr>
            <p:spPr>
              <a:xfrm>
                <a:off x="90273" y="5175520"/>
                <a:ext cx="239181" cy="239181"/>
              </a:xfrm>
              <a:prstGeom prst="rect">
                <a:avLst/>
              </a:prstGeom>
              <a:solidFill>
                <a:srgbClr val="BA8CDC"/>
              </a:solidFill>
              <a:ln cap="flat" cmpd="sng" w="12700">
                <a:solidFill>
                  <a:srgbClr val="7030A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4" name="Google Shape;64;p20"/>
          <p:cNvSpPr txBox="1"/>
          <p:nvPr/>
        </p:nvSpPr>
        <p:spPr>
          <a:xfrm>
            <a:off x="11444242" y="4317711"/>
            <a:ext cx="85476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alibri"/>
              <a:buNone/>
            </a:pPr>
            <a:r>
              <a:rPr b="0" i="0" lang="en-US" sz="14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800km</a:t>
            </a:r>
            <a:endParaRPr/>
          </a:p>
        </p:txBody>
      </p:sp>
      <p:sp>
        <p:nvSpPr>
          <p:cNvPr id="65" name="Google Shape;65;p20"/>
          <p:cNvSpPr txBox="1"/>
          <p:nvPr/>
        </p:nvSpPr>
        <p:spPr>
          <a:xfrm>
            <a:off x="10475087" y="4880539"/>
            <a:ext cx="85476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alibri"/>
              <a:buNone/>
            </a:pPr>
            <a:r>
              <a:rPr b="0" i="0" lang="en-US" sz="14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700km</a:t>
            </a:r>
            <a:endParaRPr/>
          </a:p>
        </p:txBody>
      </p:sp>
      <p:sp>
        <p:nvSpPr>
          <p:cNvPr id="66" name="Google Shape;66;p20"/>
          <p:cNvSpPr txBox="1"/>
          <p:nvPr/>
        </p:nvSpPr>
        <p:spPr>
          <a:xfrm>
            <a:off x="9566082" y="5371181"/>
            <a:ext cx="85476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alibri"/>
              <a:buNone/>
            </a:pPr>
            <a:r>
              <a:rPr b="0" i="0" lang="en-US" sz="14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600km</a:t>
            </a:r>
            <a:endParaRPr/>
          </a:p>
        </p:txBody>
      </p:sp>
      <p:sp>
        <p:nvSpPr>
          <p:cNvPr id="67" name="Google Shape;67;p20"/>
          <p:cNvSpPr txBox="1"/>
          <p:nvPr/>
        </p:nvSpPr>
        <p:spPr>
          <a:xfrm>
            <a:off x="8162199" y="6350618"/>
            <a:ext cx="85476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alibri"/>
              <a:buNone/>
            </a:pPr>
            <a:r>
              <a:rPr b="0" i="0" lang="en-US" sz="14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400km</a:t>
            </a:r>
            <a:endParaRPr/>
          </a:p>
        </p:txBody>
      </p:sp>
      <p:sp>
        <p:nvSpPr>
          <p:cNvPr id="68" name="Google Shape;68;p20"/>
          <p:cNvSpPr txBox="1"/>
          <p:nvPr/>
        </p:nvSpPr>
        <p:spPr>
          <a:xfrm>
            <a:off x="8828119" y="5863600"/>
            <a:ext cx="85476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alibri"/>
              <a:buNone/>
            </a:pPr>
            <a:r>
              <a:rPr b="0" i="0" lang="en-US" sz="14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500km</a:t>
            </a:r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39" name="Google Shape;139;p22"/>
          <p:cNvSpPr txBox="1"/>
          <p:nvPr>
            <p:ph idx="1" type="body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0" name="Google Shape;140;p22"/>
          <p:cNvSpPr txBox="1"/>
          <p:nvPr>
            <p:ph idx="10" type="dt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1" name="Google Shape;141;p22"/>
          <p:cNvSpPr txBox="1"/>
          <p:nvPr>
            <p:ph idx="11" type="ftr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2" name="Google Shape;142;p22"/>
          <p:cNvSpPr txBox="1"/>
          <p:nvPr>
            <p:ph idx="12" type="sldNum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>
            <a:alpha val="89803"/>
          </a:schemeClr>
        </a:solidFill>
      </p:bgPr>
    </p:bg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5"/>
          <p:cNvSpPr txBox="1"/>
          <p:nvPr>
            <p:ph type="title"/>
          </p:nvPr>
        </p:nvSpPr>
        <p:spPr>
          <a:xfrm>
            <a:off x="234052" y="354605"/>
            <a:ext cx="10467346" cy="6461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6025" lIns="92075" spcFirstLastPara="1" rIns="92075" wrap="square" tIns="460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3" name="Google Shape;223;p25"/>
          <p:cNvSpPr txBox="1"/>
          <p:nvPr>
            <p:ph idx="1" type="body"/>
          </p:nvPr>
        </p:nvSpPr>
        <p:spPr>
          <a:xfrm>
            <a:off x="234051" y="1251701"/>
            <a:ext cx="11653149" cy="4543804"/>
          </a:xfrm>
          <a:prstGeom prst="rect">
            <a:avLst/>
          </a:prstGeom>
          <a:noFill/>
          <a:ln>
            <a:noFill/>
          </a:ln>
        </p:spPr>
        <p:txBody>
          <a:bodyPr anchorCtr="0" anchor="t" bIns="46025" lIns="92075" spcFirstLastPara="1" rIns="92075" wrap="square" tIns="46025">
            <a:normAutofit/>
          </a:bodyPr>
          <a:lstStyle>
            <a:lvl1pPr indent="-406400" lvl="0" marL="457200" marR="0" rtl="0" algn="l">
              <a:spcBef>
                <a:spcPts val="560"/>
              </a:spcBef>
              <a:spcAft>
                <a:spcPts val="0"/>
              </a:spcAft>
              <a:buClr>
                <a:srgbClr val="EA7500"/>
              </a:buClr>
              <a:buSzPts val="2800"/>
              <a:buFont typeface="Noto Sans Symbols"/>
              <a:buChar char="⬥"/>
              <a:defRPr b="1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spcBef>
                <a:spcPts val="480"/>
              </a:spcBef>
              <a:spcAft>
                <a:spcPts val="0"/>
              </a:spcAft>
              <a:buClr>
                <a:srgbClr val="A9A503"/>
              </a:buClr>
              <a:buSzPts val="2400"/>
              <a:buFont typeface="Noto Sans Symbols"/>
              <a:buChar char="⬥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spcBef>
                <a:spcPts val="400"/>
              </a:spcBef>
              <a:spcAft>
                <a:spcPts val="0"/>
              </a:spcAft>
              <a:buClr>
                <a:srgbClr val="C38037"/>
              </a:buClr>
              <a:buSzPts val="2000"/>
              <a:buFont typeface="Times New Roman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rtl="0" algn="l"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30200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302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30200" lvl="8" marL="4114800" marR="0" rtl="0" algn="l"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4" name="Google Shape;224;p25"/>
          <p:cNvSpPr txBox="1"/>
          <p:nvPr>
            <p:ph idx="12" type="sldNum"/>
          </p:nvPr>
        </p:nvSpPr>
        <p:spPr>
          <a:xfrm>
            <a:off x="11338491" y="6161210"/>
            <a:ext cx="532951" cy="401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62" name="Google Shape;262;p2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3" name="Google Shape;263;p2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4" name="Google Shape;264;p2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5" name="Google Shape;265;p2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2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39" name="Google Shape;339;p2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0" name="Google Shape;340;p2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41" name="Google Shape;341;p2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42" name="Google Shape;342;p2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3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5.png"/><Relationship Id="rId4" Type="http://schemas.openxmlformats.org/officeDocument/2006/relationships/image" Target="../media/image27.png"/><Relationship Id="rId9" Type="http://schemas.openxmlformats.org/officeDocument/2006/relationships/image" Target="../media/image21.png"/><Relationship Id="rId5" Type="http://schemas.openxmlformats.org/officeDocument/2006/relationships/image" Target="../media/image23.png"/><Relationship Id="rId6" Type="http://schemas.openxmlformats.org/officeDocument/2006/relationships/image" Target="../media/image26.gif"/><Relationship Id="rId7" Type="http://schemas.openxmlformats.org/officeDocument/2006/relationships/image" Target="../media/image24.png"/><Relationship Id="rId8" Type="http://schemas.openxmlformats.org/officeDocument/2006/relationships/image" Target="../media/image1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16.png"/><Relationship Id="rId5" Type="http://schemas.openxmlformats.org/officeDocument/2006/relationships/image" Target="../media/image42.png"/><Relationship Id="rId6" Type="http://schemas.openxmlformats.org/officeDocument/2006/relationships/image" Target="../media/image18.png"/><Relationship Id="rId7" Type="http://schemas.openxmlformats.org/officeDocument/2006/relationships/image" Target="../media/image29.png"/><Relationship Id="rId8" Type="http://schemas.openxmlformats.org/officeDocument/2006/relationships/image" Target="../media/image19.png"/></Relationships>
</file>

<file path=ppt/slides/_rels/slide5.xml.rels><?xml version="1.0" encoding="UTF-8" standalone="yes"?><Relationships xmlns="http://schemas.openxmlformats.org/package/2006/relationships"><Relationship Id="rId20" Type="http://schemas.openxmlformats.org/officeDocument/2006/relationships/image" Target="../media/image45.png"/><Relationship Id="rId22" Type="http://schemas.openxmlformats.org/officeDocument/2006/relationships/image" Target="../media/image49.png"/><Relationship Id="rId21" Type="http://schemas.openxmlformats.org/officeDocument/2006/relationships/image" Target="../media/image43.png"/><Relationship Id="rId24" Type="http://schemas.openxmlformats.org/officeDocument/2006/relationships/image" Target="../media/image56.png"/><Relationship Id="rId23" Type="http://schemas.openxmlformats.org/officeDocument/2006/relationships/image" Target="../media/image50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Relationship Id="rId4" Type="http://schemas.openxmlformats.org/officeDocument/2006/relationships/image" Target="../media/image7.png"/><Relationship Id="rId9" Type="http://schemas.openxmlformats.org/officeDocument/2006/relationships/image" Target="../media/image32.png"/><Relationship Id="rId26" Type="http://schemas.openxmlformats.org/officeDocument/2006/relationships/image" Target="../media/image67.png"/><Relationship Id="rId25" Type="http://schemas.openxmlformats.org/officeDocument/2006/relationships/image" Target="../media/image46.png"/><Relationship Id="rId28" Type="http://schemas.openxmlformats.org/officeDocument/2006/relationships/image" Target="../media/image51.png"/><Relationship Id="rId27" Type="http://schemas.openxmlformats.org/officeDocument/2006/relationships/image" Target="../media/image59.png"/><Relationship Id="rId5" Type="http://schemas.openxmlformats.org/officeDocument/2006/relationships/image" Target="../media/image28.png"/><Relationship Id="rId6" Type="http://schemas.openxmlformats.org/officeDocument/2006/relationships/image" Target="../media/image35.png"/><Relationship Id="rId7" Type="http://schemas.openxmlformats.org/officeDocument/2006/relationships/image" Target="../media/image30.png"/><Relationship Id="rId8" Type="http://schemas.openxmlformats.org/officeDocument/2006/relationships/image" Target="../media/image40.png"/><Relationship Id="rId11" Type="http://schemas.openxmlformats.org/officeDocument/2006/relationships/image" Target="../media/image33.png"/><Relationship Id="rId10" Type="http://schemas.openxmlformats.org/officeDocument/2006/relationships/image" Target="../media/image34.png"/><Relationship Id="rId13" Type="http://schemas.openxmlformats.org/officeDocument/2006/relationships/image" Target="../media/image37.png"/><Relationship Id="rId12" Type="http://schemas.openxmlformats.org/officeDocument/2006/relationships/image" Target="../media/image38.png"/><Relationship Id="rId15" Type="http://schemas.openxmlformats.org/officeDocument/2006/relationships/image" Target="../media/image54.png"/><Relationship Id="rId14" Type="http://schemas.openxmlformats.org/officeDocument/2006/relationships/image" Target="../media/image39.png"/><Relationship Id="rId17" Type="http://schemas.openxmlformats.org/officeDocument/2006/relationships/image" Target="../media/image44.png"/><Relationship Id="rId16" Type="http://schemas.openxmlformats.org/officeDocument/2006/relationships/image" Target="../media/image47.png"/><Relationship Id="rId19" Type="http://schemas.openxmlformats.org/officeDocument/2006/relationships/image" Target="../media/image57.png"/><Relationship Id="rId18" Type="http://schemas.openxmlformats.org/officeDocument/2006/relationships/image" Target="../media/image4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8.png"/><Relationship Id="rId4" Type="http://schemas.openxmlformats.org/officeDocument/2006/relationships/hyperlink" Target="https://www.usgs.gov/calval" TargetMode="External"/><Relationship Id="rId5" Type="http://schemas.openxmlformats.org/officeDocument/2006/relationships/image" Target="../media/image5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2.jpg"/><Relationship Id="rId4" Type="http://schemas.openxmlformats.org/officeDocument/2006/relationships/image" Target="../media/image5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6.png"/><Relationship Id="rId4" Type="http://schemas.openxmlformats.org/officeDocument/2006/relationships/image" Target="../media/image60.jpg"/><Relationship Id="rId5" Type="http://schemas.openxmlformats.org/officeDocument/2006/relationships/image" Target="../media/image6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8.png"/><Relationship Id="rId4" Type="http://schemas.openxmlformats.org/officeDocument/2006/relationships/hyperlink" Target="https://devopedia.org/attention-mechanism-in-neural-networks" TargetMode="External"/><Relationship Id="rId5" Type="http://schemas.openxmlformats.org/officeDocument/2006/relationships/hyperlink" Target="https://creativecommons.org/licenses/by-sa/3.0/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1"/>
          <p:cNvSpPr/>
          <p:nvPr/>
        </p:nvSpPr>
        <p:spPr>
          <a:xfrm>
            <a:off x="990600" y="2133600"/>
            <a:ext cx="10515600" cy="29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rgbClr val="3F3F3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400" u="none" cap="none" strike="noStrike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Data management for data science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4400" u="none" cap="none" strike="noStrike">
              <a:solidFill>
                <a:srgbClr val="3F3F3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00" u="none" cap="none" strike="noStrike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October 2024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00" u="none" cap="none" strike="noStrike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Pete Doucette, Director, EROS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800" u="none" cap="none" strike="noStrike">
              <a:solidFill>
                <a:srgbClr val="3F3F3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Logo, company name&#10;&#10;Description automatically generated" id="417" name="Google Shape;417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6896" y="194374"/>
            <a:ext cx="3133563" cy="1253425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Google Shape;418;p1"/>
          <p:cNvSpPr txBox="1"/>
          <p:nvPr/>
        </p:nvSpPr>
        <p:spPr>
          <a:xfrm>
            <a:off x="0" y="6266025"/>
            <a:ext cx="3379451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U.S. Department of the Interior</a:t>
            </a:r>
            <a:endParaRPr b="0" i="0" sz="18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U.S. Geological Survey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3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p10"/>
          <p:cNvSpPr txBox="1"/>
          <p:nvPr/>
        </p:nvSpPr>
        <p:spPr>
          <a:xfrm>
            <a:off x="228600" y="75850"/>
            <a:ext cx="11583609" cy="16312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b="1" i="0" lang="en-US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 Generalist Foundation Model for EO </a:t>
            </a:r>
            <a:r>
              <a:rPr b="1" lang="en-US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b="1" i="0" lang="en-US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ata Imputation and Forecasting (</a:t>
            </a:r>
            <a:r>
              <a:rPr b="1" i="0" lang="en-US" sz="36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multimodal inputs</a:t>
            </a:r>
            <a:r>
              <a:rPr b="1" i="0" lang="en-US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HLS indices, LST</a:t>
            </a:r>
            <a:r>
              <a:rPr b="1" lang="en-US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E</a:t>
            </a:r>
            <a:r>
              <a:rPr b="1" i="0" lang="en-US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levation)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CC"/>
              </a:buClr>
              <a:buSzPts val="2800"/>
              <a:buFont typeface="Calibri"/>
              <a:buNone/>
            </a:pPr>
            <a:r>
              <a:rPr b="1" i="0" lang="en-US" sz="2800" u="none" cap="none" strike="noStrike">
                <a:solidFill>
                  <a:srgbClr val="0000CC"/>
                </a:solidFill>
                <a:latin typeface="Calibri"/>
                <a:ea typeface="Calibri"/>
                <a:cs typeface="Calibri"/>
                <a:sym typeface="Calibri"/>
              </a:rPr>
              <a:t>[Dr. Neal Pastick, EROS]</a:t>
            </a:r>
            <a:endParaRPr/>
          </a:p>
        </p:txBody>
      </p:sp>
      <p:pic>
        <p:nvPicPr>
          <p:cNvPr id="745" name="Google Shape;745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8391" y="1868619"/>
            <a:ext cx="10599876" cy="4648550"/>
          </a:xfrm>
          <a:prstGeom prst="rect">
            <a:avLst/>
          </a:prstGeom>
          <a:noFill/>
          <a:ln>
            <a:noFill/>
          </a:ln>
        </p:spPr>
      </p:pic>
      <p:sp>
        <p:nvSpPr>
          <p:cNvPr id="746" name="Google Shape;746;p10"/>
          <p:cNvSpPr txBox="1"/>
          <p:nvPr/>
        </p:nvSpPr>
        <p:spPr>
          <a:xfrm>
            <a:off x="76200" y="6450918"/>
            <a:ext cx="423705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Do not distribute; preliminary results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0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11"/>
          <p:cNvSpPr txBox="1"/>
          <p:nvPr/>
        </p:nvSpPr>
        <p:spPr>
          <a:xfrm>
            <a:off x="304195" y="105045"/>
            <a:ext cx="11583609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Calibri"/>
              <a:buNone/>
            </a:pPr>
            <a:r>
              <a:rPr b="1" lang="en-US" sz="4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A.I. Transformers represent a new way to think about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Calibri"/>
              <a:buNone/>
            </a:pPr>
            <a:r>
              <a:rPr b="1" lang="en-US" sz="4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multimodal geodata integration [</a:t>
            </a:r>
            <a:r>
              <a:rPr b="1" i="1" lang="en-US" sz="4000">
                <a:solidFill>
                  <a:srgbClr val="0000CC"/>
                </a:solidFill>
                <a:latin typeface="Calibri"/>
                <a:ea typeface="Calibri"/>
                <a:cs typeface="Calibri"/>
                <a:sym typeface="Calibri"/>
              </a:rPr>
              <a:t>implicitly</a:t>
            </a:r>
            <a:r>
              <a:rPr b="1" lang="en-US" sz="4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]</a:t>
            </a:r>
            <a:endParaRPr b="1" sz="4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52" name="Google Shape;752;p11"/>
          <p:cNvGrpSpPr/>
          <p:nvPr/>
        </p:nvGrpSpPr>
        <p:grpSpPr>
          <a:xfrm>
            <a:off x="1219200" y="1957119"/>
            <a:ext cx="1981200" cy="4334412"/>
            <a:chOff x="1219200" y="1957119"/>
            <a:chExt cx="1981200" cy="4334412"/>
          </a:xfrm>
        </p:grpSpPr>
        <p:sp>
          <p:nvSpPr>
            <p:cNvPr id="753" name="Google Shape;753;p11"/>
            <p:cNvSpPr/>
            <p:nvPr/>
          </p:nvSpPr>
          <p:spPr>
            <a:xfrm>
              <a:off x="1219200" y="1957119"/>
              <a:ext cx="1981200" cy="1219200"/>
            </a:xfrm>
            <a:prstGeom prst="snip1Rect">
              <a:avLst>
                <a:gd fmla="val 16667" name="adj"/>
              </a:avLst>
            </a:prstGeom>
            <a:solidFill>
              <a:schemeClr val="accent1"/>
            </a:solidFill>
            <a:ln cap="flat" cmpd="sng" w="12700">
              <a:solidFill>
                <a:srgbClr val="1C305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EO data 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set A</a:t>
              </a:r>
              <a:endParaRPr/>
            </a:p>
          </p:txBody>
        </p:sp>
        <p:sp>
          <p:nvSpPr>
            <p:cNvPr id="754" name="Google Shape;754;p11"/>
            <p:cNvSpPr/>
            <p:nvPr/>
          </p:nvSpPr>
          <p:spPr>
            <a:xfrm>
              <a:off x="1219200" y="5072331"/>
              <a:ext cx="1981200" cy="1219200"/>
            </a:xfrm>
            <a:prstGeom prst="snip1Rect">
              <a:avLst>
                <a:gd fmla="val 16667" name="adj"/>
              </a:avLst>
            </a:prstGeom>
            <a:solidFill>
              <a:srgbClr val="C55A11"/>
            </a:solidFill>
            <a:ln cap="flat" cmpd="sng" w="12700">
              <a:solidFill>
                <a:srgbClr val="1C305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EO data 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set C</a:t>
              </a:r>
              <a:endParaRPr/>
            </a:p>
          </p:txBody>
        </p:sp>
        <p:sp>
          <p:nvSpPr>
            <p:cNvPr id="755" name="Google Shape;755;p11"/>
            <p:cNvSpPr/>
            <p:nvPr/>
          </p:nvSpPr>
          <p:spPr>
            <a:xfrm>
              <a:off x="1219200" y="3505199"/>
              <a:ext cx="1981200" cy="1219200"/>
            </a:xfrm>
            <a:prstGeom prst="snip1Rect">
              <a:avLst>
                <a:gd fmla="val 16667" name="adj"/>
              </a:avLst>
            </a:prstGeom>
            <a:solidFill>
              <a:srgbClr val="548135"/>
            </a:solidFill>
            <a:ln cap="flat" cmpd="sng" w="12700">
              <a:solidFill>
                <a:srgbClr val="1C305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EO data 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set B</a:t>
              </a:r>
              <a:endParaRPr/>
            </a:p>
          </p:txBody>
        </p:sp>
      </p:grpSp>
      <p:sp>
        <p:nvSpPr>
          <p:cNvPr id="756" name="Google Shape;756;p11"/>
          <p:cNvSpPr/>
          <p:nvPr/>
        </p:nvSpPr>
        <p:spPr>
          <a:xfrm>
            <a:off x="4782154" y="2618838"/>
            <a:ext cx="2895600" cy="2505612"/>
          </a:xfrm>
          <a:prstGeom prst="rect">
            <a:avLst/>
          </a:prstGeom>
          <a:solidFill>
            <a:schemeClr val="lt2"/>
          </a:solidFill>
          <a:ln cap="flat" cmpd="sng" w="127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Multimodal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Transformer</a:t>
            </a:r>
            <a:endParaRPr/>
          </a:p>
        </p:txBody>
      </p:sp>
      <p:sp>
        <p:nvSpPr>
          <p:cNvPr id="757" name="Google Shape;757;p11"/>
          <p:cNvSpPr/>
          <p:nvPr/>
        </p:nvSpPr>
        <p:spPr>
          <a:xfrm>
            <a:off x="4953604" y="5810517"/>
            <a:ext cx="2590800" cy="914401"/>
          </a:xfrm>
          <a:prstGeom prst="flowChartTerminator">
            <a:avLst/>
          </a:prstGeom>
          <a:solidFill>
            <a:schemeClr val="accent4"/>
          </a:solidFill>
          <a:ln cap="flat" cmpd="sng" w="12700">
            <a:solidFill>
              <a:srgbClr val="6B51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Inference</a:t>
            </a:r>
            <a:endParaRPr/>
          </a:p>
        </p:txBody>
      </p:sp>
      <p:cxnSp>
        <p:nvCxnSpPr>
          <p:cNvPr id="758" name="Google Shape;758;p11"/>
          <p:cNvCxnSpPr>
            <a:stCxn id="759" idx="2"/>
            <a:endCxn id="756" idx="3"/>
          </p:cNvCxnSpPr>
          <p:nvPr/>
        </p:nvCxnSpPr>
        <p:spPr>
          <a:xfrm flipH="1">
            <a:off x="7677608" y="3581400"/>
            <a:ext cx="1581900" cy="2901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grpSp>
        <p:nvGrpSpPr>
          <p:cNvPr id="760" name="Google Shape;760;p11"/>
          <p:cNvGrpSpPr/>
          <p:nvPr/>
        </p:nvGrpSpPr>
        <p:grpSpPr>
          <a:xfrm>
            <a:off x="3181954" y="2566719"/>
            <a:ext cx="1618646" cy="3115212"/>
            <a:chOff x="3181954" y="2566719"/>
            <a:chExt cx="1618646" cy="3115212"/>
          </a:xfrm>
        </p:grpSpPr>
        <p:cxnSp>
          <p:nvCxnSpPr>
            <p:cNvPr id="761" name="Google Shape;761;p11"/>
            <p:cNvCxnSpPr>
              <a:stCxn id="753" idx="0"/>
            </p:cNvCxnSpPr>
            <p:nvPr/>
          </p:nvCxnSpPr>
          <p:spPr>
            <a:xfrm>
              <a:off x="3200400" y="2566719"/>
              <a:ext cx="1600200" cy="609600"/>
            </a:xfrm>
            <a:prstGeom prst="straightConnector1">
              <a:avLst/>
            </a:prstGeom>
            <a:noFill/>
            <a:ln cap="flat" cmpd="sng" w="76200">
              <a:solidFill>
                <a:schemeClr val="dk1"/>
              </a:solidFill>
              <a:prstDash val="solid"/>
              <a:round/>
              <a:headEnd len="sm" w="sm" type="none"/>
              <a:tailEnd len="med" w="med" type="stealth"/>
            </a:ln>
          </p:spPr>
        </p:cxnSp>
        <p:cxnSp>
          <p:nvCxnSpPr>
            <p:cNvPr id="762" name="Google Shape;762;p11"/>
            <p:cNvCxnSpPr>
              <a:endCxn id="756" idx="1"/>
            </p:cNvCxnSpPr>
            <p:nvPr/>
          </p:nvCxnSpPr>
          <p:spPr>
            <a:xfrm flipH="1" rot="10800000">
              <a:off x="3181954" y="3871644"/>
              <a:ext cx="1600200" cy="243300"/>
            </a:xfrm>
            <a:prstGeom prst="straightConnector1">
              <a:avLst/>
            </a:prstGeom>
            <a:noFill/>
            <a:ln cap="flat" cmpd="sng" w="76200">
              <a:solidFill>
                <a:schemeClr val="dk1"/>
              </a:solidFill>
              <a:prstDash val="solid"/>
              <a:round/>
              <a:headEnd len="sm" w="sm" type="none"/>
              <a:tailEnd len="med" w="med" type="stealth"/>
            </a:ln>
          </p:spPr>
        </p:cxnSp>
        <p:cxnSp>
          <p:nvCxnSpPr>
            <p:cNvPr id="763" name="Google Shape;763;p11"/>
            <p:cNvCxnSpPr/>
            <p:nvPr/>
          </p:nvCxnSpPr>
          <p:spPr>
            <a:xfrm flipH="1" rot="10800000">
              <a:off x="3209321" y="4724399"/>
              <a:ext cx="1572833" cy="957532"/>
            </a:xfrm>
            <a:prstGeom prst="straightConnector1">
              <a:avLst/>
            </a:prstGeom>
            <a:noFill/>
            <a:ln cap="flat" cmpd="sng" w="76200">
              <a:solidFill>
                <a:schemeClr val="dk1"/>
              </a:solidFill>
              <a:prstDash val="solid"/>
              <a:round/>
              <a:headEnd len="sm" w="sm" type="none"/>
              <a:tailEnd len="med" w="med" type="stealth"/>
            </a:ln>
          </p:spPr>
        </p:cxnSp>
      </p:grpSp>
      <p:cxnSp>
        <p:nvCxnSpPr>
          <p:cNvPr id="764" name="Google Shape;764;p11"/>
          <p:cNvCxnSpPr>
            <a:stCxn id="765" idx="2"/>
          </p:cNvCxnSpPr>
          <p:nvPr/>
        </p:nvCxnSpPr>
        <p:spPr>
          <a:xfrm rot="10800000">
            <a:off x="7677608" y="4591317"/>
            <a:ext cx="1581900" cy="6096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766" name="Google Shape;766;p11"/>
          <p:cNvCxnSpPr/>
          <p:nvPr/>
        </p:nvCxnSpPr>
        <p:spPr>
          <a:xfrm flipH="1">
            <a:off x="7677754" y="2162042"/>
            <a:ext cx="1572833" cy="9144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grpSp>
        <p:nvGrpSpPr>
          <p:cNvPr id="767" name="Google Shape;767;p11"/>
          <p:cNvGrpSpPr/>
          <p:nvPr/>
        </p:nvGrpSpPr>
        <p:grpSpPr>
          <a:xfrm>
            <a:off x="9259508" y="1547276"/>
            <a:ext cx="1981200" cy="4263241"/>
            <a:chOff x="9259508" y="1547276"/>
            <a:chExt cx="1981200" cy="4263241"/>
          </a:xfrm>
        </p:grpSpPr>
        <p:sp>
          <p:nvSpPr>
            <p:cNvPr id="759" name="Google Shape;759;p11"/>
            <p:cNvSpPr/>
            <p:nvPr/>
          </p:nvSpPr>
          <p:spPr>
            <a:xfrm>
              <a:off x="9259508" y="2971800"/>
              <a:ext cx="1981200" cy="1219200"/>
            </a:xfrm>
            <a:prstGeom prst="snip1Rect">
              <a:avLst>
                <a:gd fmla="val 16667" name="adj"/>
              </a:avLst>
            </a:prstGeom>
            <a:solidFill>
              <a:srgbClr val="00B0F0"/>
            </a:solidFill>
            <a:ln cap="flat" cmpd="sng" w="12700">
              <a:solidFill>
                <a:srgbClr val="1C305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Socio-economic data</a:t>
              </a:r>
              <a:endParaRPr/>
            </a:p>
          </p:txBody>
        </p:sp>
        <p:sp>
          <p:nvSpPr>
            <p:cNvPr id="768" name="Google Shape;768;p11"/>
            <p:cNvSpPr/>
            <p:nvPr/>
          </p:nvSpPr>
          <p:spPr>
            <a:xfrm>
              <a:off x="9259508" y="1547276"/>
              <a:ext cx="1981200" cy="1219200"/>
            </a:xfrm>
            <a:prstGeom prst="snip1Rect">
              <a:avLst>
                <a:gd fmla="val 16667" name="adj"/>
              </a:avLst>
            </a:prstGeom>
            <a:solidFill>
              <a:srgbClr val="7030A0"/>
            </a:solidFill>
            <a:ln cap="flat" cmpd="sng" w="12700">
              <a:solidFill>
                <a:srgbClr val="1C305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Climate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data</a:t>
              </a:r>
              <a:endParaRPr/>
            </a:p>
          </p:txBody>
        </p:sp>
        <p:sp>
          <p:nvSpPr>
            <p:cNvPr id="765" name="Google Shape;765;p11"/>
            <p:cNvSpPr/>
            <p:nvPr/>
          </p:nvSpPr>
          <p:spPr>
            <a:xfrm>
              <a:off x="9259508" y="4591317"/>
              <a:ext cx="1981200" cy="1219200"/>
            </a:xfrm>
            <a:prstGeom prst="snip1Rect">
              <a:avLst>
                <a:gd fmla="val 16667" name="adj"/>
              </a:avLst>
            </a:prstGeom>
            <a:solidFill>
              <a:srgbClr val="92D050"/>
            </a:solidFill>
            <a:ln cap="flat" cmpd="sng" w="12700">
              <a:solidFill>
                <a:srgbClr val="1C305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Other 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geodata</a:t>
              </a:r>
              <a:endParaRPr/>
            </a:p>
          </p:txBody>
        </p:sp>
      </p:grpSp>
      <p:sp>
        <p:nvSpPr>
          <p:cNvPr id="769" name="Google Shape;769;p11"/>
          <p:cNvSpPr/>
          <p:nvPr/>
        </p:nvSpPr>
        <p:spPr>
          <a:xfrm>
            <a:off x="5582254" y="5124450"/>
            <a:ext cx="1295400" cy="686067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127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0" name="Google Shape;770;p11"/>
          <p:cNvSpPr txBox="1"/>
          <p:nvPr/>
        </p:nvSpPr>
        <p:spPr>
          <a:xfrm>
            <a:off x="3342027" y="1725393"/>
            <a:ext cx="4232249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Minimal input data [explicit]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manipulation and “prep”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4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12"/>
          <p:cNvSpPr txBox="1"/>
          <p:nvPr>
            <p:ph idx="1" type="body"/>
          </p:nvPr>
        </p:nvSpPr>
        <p:spPr>
          <a:xfrm>
            <a:off x="773762" y="1677854"/>
            <a:ext cx="11138153" cy="12105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r>
              <a:rPr lang="en-US" sz="4000"/>
              <a:t>“</a:t>
            </a:r>
            <a:r>
              <a:rPr i="1" lang="en-US" sz="4000"/>
              <a:t>Land-use change has caused the emergence of more than 30 percent of new diseases since 1960</a:t>
            </a:r>
            <a:r>
              <a:rPr lang="en-US" sz="4000"/>
              <a:t>.”*</a:t>
            </a:r>
            <a:endParaRPr/>
          </a:p>
        </p:txBody>
      </p:sp>
      <p:sp>
        <p:nvSpPr>
          <p:cNvPr id="776" name="Google Shape;776;p12"/>
          <p:cNvSpPr txBox="1"/>
          <p:nvPr/>
        </p:nvSpPr>
        <p:spPr>
          <a:xfrm>
            <a:off x="1524000" y="6291692"/>
            <a:ext cx="10293288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b="0" i="1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*Food and Agriculture Organization of the United Nations</a:t>
            </a: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2022. The State of the World’s Forests 2022. Forest pathways for green recovery and building inclusive, resilient and sustainable economies. Rome, FAO. https://doi.org/10.4060/cb9360e</a:t>
            </a:r>
            <a:endParaRPr/>
          </a:p>
        </p:txBody>
      </p:sp>
      <p:sp>
        <p:nvSpPr>
          <p:cNvPr id="777" name="Google Shape;777;p12"/>
          <p:cNvSpPr txBox="1"/>
          <p:nvPr/>
        </p:nvSpPr>
        <p:spPr>
          <a:xfrm>
            <a:off x="1066800" y="3164688"/>
            <a:ext cx="6174511" cy="35394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1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buFont typeface="Arial"/>
              <a:buChar char="•"/>
            </a:pPr>
            <a:r>
              <a:rPr b="0" i="0" lang="en-US" sz="32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Deforestation</a:t>
            </a:r>
            <a:endParaRPr/>
          </a:p>
          <a:p>
            <a:pPr indent="-285750" lvl="1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buFont typeface="Arial"/>
              <a:buChar char="•"/>
            </a:pPr>
            <a:r>
              <a:rPr b="0" i="0" lang="en-US" sz="32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Agricultural expansion</a:t>
            </a:r>
            <a:endParaRPr/>
          </a:p>
          <a:p>
            <a:pPr indent="-285750" lvl="1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buFont typeface="Arial"/>
              <a:buChar char="•"/>
            </a:pPr>
            <a:r>
              <a:rPr b="0" i="0" lang="en-US" sz="32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Urban development</a:t>
            </a:r>
            <a:endParaRPr/>
          </a:p>
          <a:p>
            <a:pPr indent="-285750" lvl="1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buFont typeface="Arial"/>
              <a:buChar char="•"/>
            </a:pPr>
            <a:r>
              <a:rPr b="0" i="0" lang="en-US" sz="32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Mining and extraction activities</a:t>
            </a:r>
            <a:endParaRPr/>
          </a:p>
          <a:p>
            <a:pPr indent="-285750" lvl="1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buFont typeface="Arial"/>
              <a:buChar char="•"/>
            </a:pPr>
            <a:r>
              <a:rPr b="0" i="0" lang="en-US" sz="32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Infrastructure development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8" name="Google Shape;778;p12"/>
          <p:cNvSpPr txBox="1"/>
          <p:nvPr/>
        </p:nvSpPr>
        <p:spPr>
          <a:xfrm>
            <a:off x="1053846" y="3164688"/>
            <a:ext cx="11138154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CC"/>
              </a:buClr>
              <a:buSzPts val="3200"/>
              <a:buFont typeface="Calibri"/>
              <a:buNone/>
            </a:pPr>
            <a:r>
              <a:rPr b="0" i="0" lang="en-US" sz="3200" u="sng" cap="none" strike="noStrike">
                <a:solidFill>
                  <a:srgbClr val="0000CC"/>
                </a:solidFill>
                <a:latin typeface="Calibri"/>
                <a:ea typeface="Calibri"/>
                <a:cs typeface="Calibri"/>
                <a:sym typeface="Calibri"/>
              </a:rPr>
              <a:t>Examples of land-use change that encroach upon wildlife habitat:</a:t>
            </a:r>
            <a:endParaRPr/>
          </a:p>
        </p:txBody>
      </p:sp>
      <p:pic>
        <p:nvPicPr>
          <p:cNvPr id="779" name="Google Shape;779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0470" y="6326725"/>
            <a:ext cx="1230385" cy="453155"/>
          </a:xfrm>
          <a:prstGeom prst="rect">
            <a:avLst/>
          </a:prstGeom>
          <a:noFill/>
          <a:ln>
            <a:noFill/>
          </a:ln>
        </p:spPr>
      </p:pic>
      <p:sp>
        <p:nvSpPr>
          <p:cNvPr id="780" name="Google Shape;780;p12"/>
          <p:cNvSpPr txBox="1"/>
          <p:nvPr/>
        </p:nvSpPr>
        <p:spPr>
          <a:xfrm>
            <a:off x="327708" y="78120"/>
            <a:ext cx="11489580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Earth observation community shared mission: </a:t>
            </a:r>
            <a:r>
              <a:rPr b="1" i="0" lang="en-US" sz="4000" u="none" cap="none" strike="noStrike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Public health</a:t>
            </a:r>
            <a:endParaRPr sz="4000">
              <a:solidFill>
                <a:srgbClr val="0000C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77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4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p13"/>
          <p:cNvSpPr txBox="1"/>
          <p:nvPr>
            <p:ph type="title"/>
          </p:nvPr>
        </p:nvSpPr>
        <p:spPr>
          <a:xfrm>
            <a:off x="154056" y="228600"/>
            <a:ext cx="4725856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br>
              <a:rPr b="1" lang="en-US" sz="6000">
                <a:latin typeface="Arial"/>
                <a:ea typeface="Arial"/>
                <a:cs typeface="Arial"/>
                <a:sym typeface="Arial"/>
              </a:rPr>
            </a:br>
            <a:r>
              <a:rPr b="1" lang="en-US">
                <a:latin typeface="Arial"/>
                <a:ea typeface="Arial"/>
                <a:cs typeface="Arial"/>
                <a:sym typeface="Arial"/>
              </a:rPr>
              <a:t>Risk assessment example for zoonotic disease spread</a:t>
            </a:r>
            <a:endParaRPr/>
          </a:p>
        </p:txBody>
      </p:sp>
      <p:pic>
        <p:nvPicPr>
          <p:cNvPr descr="Fig. 3" id="786" name="Google Shape;786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79912" y="0"/>
            <a:ext cx="73882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87" name="Google Shape;787;p13"/>
          <p:cNvSpPr txBox="1"/>
          <p:nvPr/>
        </p:nvSpPr>
        <p:spPr>
          <a:xfrm>
            <a:off x="154056" y="5224564"/>
            <a:ext cx="4564248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*Allen, T., Murray, K.A., Zambrana-Torrelio, C. </a:t>
            </a:r>
            <a:r>
              <a:rPr b="0" i="1" lang="en-US" sz="1800" u="none" cap="none" strike="noStrik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et al.</a:t>
            </a:r>
            <a:r>
              <a:rPr b="0" i="0" lang="en-US" sz="1800" u="none" cap="none" strike="noStrik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 Global hotspots and correlates of emerging zoonotic diseases. </a:t>
            </a:r>
            <a:r>
              <a:rPr b="0" i="1" lang="en-US" sz="1800" u="none" cap="none" strike="noStrik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Nature Communications</a:t>
            </a:r>
            <a:r>
              <a:rPr b="0" i="0" lang="en-US" sz="1800" u="none" cap="none" strike="noStrik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b="1" i="0" lang="en-US" sz="1800" u="none" cap="none" strike="noStrik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r>
              <a:rPr b="0" i="0" lang="en-US" sz="1800" u="none" cap="none" strike="noStrik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, 1124 (2017). https://doi.org/10.1038/s41467-017-00923-8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8" name="Google Shape;788;p13"/>
          <p:cNvSpPr txBox="1"/>
          <p:nvPr/>
        </p:nvSpPr>
        <p:spPr>
          <a:xfrm>
            <a:off x="199776" y="2533549"/>
            <a:ext cx="4472808" cy="23083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“Heat maps of predicted relative risk distribution of zoonotic EID events. </a:t>
            </a:r>
            <a:r>
              <a:rPr b="1" i="0" lang="en-US" sz="1800" u="none" cap="none" strike="noStrik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b="0" i="0" lang="en-US" sz="1800" u="none" cap="none" strike="noStrik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 shows the predicted distribution of new events being observed (weighted model output with current reporting effort); </a:t>
            </a:r>
            <a:r>
              <a:rPr b="1" i="0" lang="en-US" sz="1800" u="none" cap="none" strike="noStrik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  <a:r>
              <a:rPr b="0" i="0" lang="en-US" sz="1800" u="none" cap="none" strike="noStrik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 shows the estimated risk of event locations after factoring out reporting bias (weighted model output reweighted by population).” *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92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p1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4" name="Google Shape;794;p14"/>
          <p:cNvSpPr/>
          <p:nvPr/>
        </p:nvSpPr>
        <p:spPr>
          <a:xfrm flipH="1">
            <a:off x="0" y="-3"/>
            <a:ext cx="12192000" cy="68580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2F5496"/>
              </a:gs>
            </a:gsLst>
            <a:lin ang="66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5" name="Google Shape;795;p14"/>
          <p:cNvSpPr/>
          <p:nvPr/>
        </p:nvSpPr>
        <p:spPr>
          <a:xfrm flipH="1">
            <a:off x="480861" y="0"/>
            <a:ext cx="7661934" cy="6858000"/>
          </a:xfrm>
          <a:prstGeom prst="rect">
            <a:avLst/>
          </a:prstGeom>
          <a:gradFill>
            <a:gsLst>
              <a:gs pos="0">
                <a:srgbClr val="2F5496">
                  <a:alpha val="44705"/>
                </a:srgbClr>
              </a:gs>
              <a:gs pos="100000">
                <a:srgbClr val="000000">
                  <a:alpha val="28627"/>
                </a:srgbClr>
              </a:gs>
            </a:gsLst>
            <a:lin ang="120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6" name="Google Shape;796;p14"/>
          <p:cNvSpPr/>
          <p:nvPr/>
        </p:nvSpPr>
        <p:spPr>
          <a:xfrm flipH="1" rot="10800000">
            <a:off x="480862" y="-6"/>
            <a:ext cx="11711138" cy="6410334"/>
          </a:xfrm>
          <a:prstGeom prst="rect">
            <a:avLst/>
          </a:prstGeom>
          <a:gradFill>
            <a:gsLst>
              <a:gs pos="0">
                <a:srgbClr val="4472C4">
                  <a:alpha val="0"/>
                </a:srgbClr>
              </a:gs>
              <a:gs pos="100000">
                <a:srgbClr val="000000">
                  <a:alpha val="40784"/>
                </a:srgbClr>
              </a:gs>
            </a:gsLst>
            <a:lin ang="180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7" name="Google Shape;797;p14"/>
          <p:cNvSpPr txBox="1"/>
          <p:nvPr/>
        </p:nvSpPr>
        <p:spPr>
          <a:xfrm>
            <a:off x="1176188" y="3526887"/>
            <a:ext cx="5033031" cy="180974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The future of [implicit] integration of multimodal EO data is using AI Transformers</a:t>
            </a:r>
            <a:endParaRPr b="1" sz="6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8" name="Google Shape;798;p14"/>
          <p:cNvSpPr/>
          <p:nvPr/>
        </p:nvSpPr>
        <p:spPr>
          <a:xfrm rot="-5400000">
            <a:off x="4844797" y="-489206"/>
            <a:ext cx="2502408" cy="12191998"/>
          </a:xfrm>
          <a:prstGeom prst="rect">
            <a:avLst/>
          </a:prstGeom>
          <a:gradFill>
            <a:gsLst>
              <a:gs pos="0">
                <a:srgbClr val="4472C4">
                  <a:alpha val="23921"/>
                </a:srgbClr>
              </a:gs>
              <a:gs pos="78000">
                <a:srgbClr val="1F3864">
                  <a:alpha val="0"/>
                </a:srgbClr>
              </a:gs>
              <a:gs pos="100000">
                <a:srgbClr val="1F3864">
                  <a:alpha val="0"/>
                </a:srgbClr>
              </a:gs>
            </a:gsLst>
            <a:lin ang="102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9" name="Google Shape;799;p14"/>
          <p:cNvSpPr/>
          <p:nvPr/>
        </p:nvSpPr>
        <p:spPr>
          <a:xfrm>
            <a:off x="6390589" y="1062544"/>
            <a:ext cx="4756162" cy="475616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black background with a black square&#10;&#10;Description automatically generated with medium confidence" id="800" name="Google Shape;800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48400" y="1521363"/>
            <a:ext cx="5278664" cy="38152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4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5" name="Google Shape;805;p15"/>
          <p:cNvPicPr preferRelativeResize="0"/>
          <p:nvPr/>
        </p:nvPicPr>
        <p:blipFill rotWithShape="1">
          <a:blip r:embed="rId3">
            <a:alphaModFix/>
          </a:blip>
          <a:srcRect b="4444" l="0" r="0" t="4445"/>
          <a:stretch/>
        </p:blipFill>
        <p:spPr>
          <a:xfrm>
            <a:off x="0" y="304800"/>
            <a:ext cx="12192000" cy="624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2"/>
          <p:cNvSpPr txBox="1"/>
          <p:nvPr>
            <p:ph type="title"/>
          </p:nvPr>
        </p:nvSpPr>
        <p:spPr>
          <a:xfrm>
            <a:off x="728709" y="838200"/>
            <a:ext cx="9863198" cy="6461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6025" lIns="92075" spcFirstLastPara="1" rIns="92075" wrap="square" tIns="460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/>
              <a:t>Earth observation (EO) community shared mission</a:t>
            </a:r>
            <a:endParaRPr/>
          </a:p>
        </p:txBody>
      </p:sp>
      <p:sp>
        <p:nvSpPr>
          <p:cNvPr id="424" name="Google Shape;424;p2"/>
          <p:cNvSpPr txBox="1"/>
          <p:nvPr/>
        </p:nvSpPr>
        <p:spPr>
          <a:xfrm>
            <a:off x="739595" y="3276600"/>
            <a:ext cx="10878047" cy="1077218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Study the Earth’s surface to support the safeguarding of life, limb, property and natural resources.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" name="Google Shape;430;p3"/>
          <p:cNvGrpSpPr/>
          <p:nvPr/>
        </p:nvGrpSpPr>
        <p:grpSpPr>
          <a:xfrm>
            <a:off x="1914941" y="4336240"/>
            <a:ext cx="8554067" cy="109743"/>
            <a:chOff x="1914939" y="2202909"/>
            <a:chExt cx="8554067" cy="109743"/>
          </a:xfrm>
        </p:grpSpPr>
        <p:sp>
          <p:nvSpPr>
            <p:cNvPr id="431" name="Google Shape;431;p3"/>
            <p:cNvSpPr/>
            <p:nvPr/>
          </p:nvSpPr>
          <p:spPr>
            <a:xfrm>
              <a:off x="7263492" y="2204357"/>
              <a:ext cx="530679" cy="10406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2" name="Google Shape;432;p3"/>
            <p:cNvSpPr/>
            <p:nvPr/>
          </p:nvSpPr>
          <p:spPr>
            <a:xfrm>
              <a:off x="9938327" y="2204357"/>
              <a:ext cx="530679" cy="10406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3" name="Google Shape;433;p3"/>
            <p:cNvSpPr/>
            <p:nvPr/>
          </p:nvSpPr>
          <p:spPr>
            <a:xfrm>
              <a:off x="4579559" y="2208590"/>
              <a:ext cx="530679" cy="10406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4" name="Google Shape;434;p3"/>
            <p:cNvSpPr/>
            <p:nvPr/>
          </p:nvSpPr>
          <p:spPr>
            <a:xfrm>
              <a:off x="1914939" y="2202909"/>
              <a:ext cx="530679" cy="10406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35" name="Google Shape;435;p3"/>
          <p:cNvGrpSpPr/>
          <p:nvPr/>
        </p:nvGrpSpPr>
        <p:grpSpPr>
          <a:xfrm>
            <a:off x="493136" y="1615364"/>
            <a:ext cx="2657503" cy="3140154"/>
            <a:chOff x="3171298" y="1386395"/>
            <a:chExt cx="2657502" cy="3140153"/>
          </a:xfrm>
        </p:grpSpPr>
        <p:sp>
          <p:nvSpPr>
            <p:cNvPr id="436" name="Google Shape;436;p3"/>
            <p:cNvSpPr txBox="1"/>
            <p:nvPr/>
          </p:nvSpPr>
          <p:spPr>
            <a:xfrm>
              <a:off x="3229843" y="1386395"/>
              <a:ext cx="2556376" cy="830997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Calibri"/>
                <a:buNone/>
              </a:pPr>
              <a:r>
                <a:rPr b="1" i="0" lang="en-US" sz="24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Satellite 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Calibri"/>
                <a:buNone/>
              </a:pPr>
              <a:r>
                <a:rPr b="1" i="0" lang="en-US" sz="24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Operations</a:t>
              </a:r>
              <a:endParaRPr/>
            </a:p>
          </p:txBody>
        </p:sp>
        <p:pic>
          <p:nvPicPr>
            <p:cNvPr id="437" name="Google Shape;437;p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968935" y="3536231"/>
              <a:ext cx="1859865" cy="990317"/>
            </a:xfrm>
            <a:prstGeom prst="rect">
              <a:avLst/>
            </a:prstGeom>
            <a:noFill/>
            <a:ln>
              <a:noFill/>
            </a:ln>
            <a:effectLst>
              <a:outerShdw blurRad="292100" rotWithShape="0" algn="tl" dir="2700000" dist="139700">
                <a:srgbClr val="333333">
                  <a:alpha val="64705"/>
                </a:srgbClr>
              </a:outerShdw>
            </a:effectLst>
          </p:spPr>
        </p:pic>
        <p:pic>
          <p:nvPicPr>
            <p:cNvPr id="438" name="Google Shape;438;p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171298" y="2538656"/>
              <a:ext cx="1643590" cy="1231106"/>
            </a:xfrm>
            <a:prstGeom prst="rect">
              <a:avLst/>
            </a:prstGeom>
            <a:noFill/>
            <a:ln>
              <a:noFill/>
            </a:ln>
            <a:effectLst>
              <a:outerShdw blurRad="292100" rotWithShape="0" algn="tl" dir="2700000" dist="139700">
                <a:srgbClr val="333333">
                  <a:alpha val="64705"/>
                </a:srgbClr>
              </a:outerShdw>
            </a:effectLst>
          </p:spPr>
        </p:pic>
      </p:grpSp>
      <p:grpSp>
        <p:nvGrpSpPr>
          <p:cNvPr id="439" name="Google Shape;439;p3"/>
          <p:cNvGrpSpPr/>
          <p:nvPr/>
        </p:nvGrpSpPr>
        <p:grpSpPr>
          <a:xfrm>
            <a:off x="3523931" y="1615363"/>
            <a:ext cx="2316371" cy="3261437"/>
            <a:chOff x="6157963" y="1248276"/>
            <a:chExt cx="2316370" cy="3261437"/>
          </a:xfrm>
        </p:grpSpPr>
        <p:pic>
          <p:nvPicPr>
            <p:cNvPr id="440" name="Google Shape;440;p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171382" y="2365780"/>
              <a:ext cx="2254251" cy="2008202"/>
            </a:xfrm>
            <a:prstGeom prst="rect">
              <a:avLst/>
            </a:prstGeom>
            <a:noFill/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</p:pic>
        <p:sp>
          <p:nvSpPr>
            <p:cNvPr id="441" name="Google Shape;441;p3"/>
            <p:cNvSpPr/>
            <p:nvPr/>
          </p:nvSpPr>
          <p:spPr>
            <a:xfrm>
              <a:off x="6232937" y="3588998"/>
              <a:ext cx="1966803" cy="920715"/>
            </a:xfrm>
            <a:prstGeom prst="cloud">
              <a:avLst/>
            </a:prstGeom>
            <a:solidFill>
              <a:schemeClr val="lt1"/>
            </a:solidFill>
            <a:ln cap="flat" cmpd="sng" w="25400">
              <a:solidFill>
                <a:srgbClr val="42719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CC"/>
                </a:buClr>
                <a:buSzPts val="2400"/>
                <a:buFont typeface="Calibri"/>
                <a:buNone/>
              </a:pPr>
              <a:r>
                <a:rPr b="1" i="0" lang="en-US" sz="2400" u="none" cap="none" strike="noStrike">
                  <a:solidFill>
                    <a:srgbClr val="0000CC"/>
                  </a:solidFill>
                  <a:latin typeface="Calibri"/>
                  <a:ea typeface="Calibri"/>
                  <a:cs typeface="Calibri"/>
                  <a:sym typeface="Calibri"/>
                </a:rPr>
                <a:t>~20 PB in Cloud</a:t>
              </a:r>
              <a:endParaRPr/>
            </a:p>
          </p:txBody>
        </p:sp>
        <p:sp>
          <p:nvSpPr>
            <p:cNvPr id="442" name="Google Shape;442;p3"/>
            <p:cNvSpPr txBox="1"/>
            <p:nvPr/>
          </p:nvSpPr>
          <p:spPr>
            <a:xfrm>
              <a:off x="6206663" y="2625732"/>
              <a:ext cx="2267670" cy="132343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Calibri"/>
                <a:buNone/>
              </a:pPr>
              <a:r>
                <a:rPr b="1" i="0" lang="en-US" sz="22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~55 PB 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Calibri"/>
                <a:buNone/>
              </a:pPr>
              <a:r>
                <a:rPr b="1" i="0" lang="en-US" sz="22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on-prem </a:t>
              </a:r>
              <a:endParaRPr/>
            </a:p>
            <a:p>
              <a:pPr indent="-171436" lvl="0" marL="285737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3" name="Google Shape;443;p3"/>
            <p:cNvSpPr txBox="1"/>
            <p:nvPr/>
          </p:nvSpPr>
          <p:spPr>
            <a:xfrm>
              <a:off x="6157963" y="1248276"/>
              <a:ext cx="2267670" cy="830997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Calibri"/>
                <a:buNone/>
              </a:pPr>
              <a:r>
                <a:rPr b="1" i="0" lang="en-US" sz="24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Data Management</a:t>
              </a:r>
              <a:endParaRPr/>
            </a:p>
          </p:txBody>
        </p:sp>
      </p:grpSp>
      <p:grpSp>
        <p:nvGrpSpPr>
          <p:cNvPr id="444" name="Google Shape;444;p3"/>
          <p:cNvGrpSpPr/>
          <p:nvPr/>
        </p:nvGrpSpPr>
        <p:grpSpPr>
          <a:xfrm>
            <a:off x="6211507" y="1615364"/>
            <a:ext cx="2556375" cy="3107693"/>
            <a:chOff x="4658630" y="1023881"/>
            <a:chExt cx="1917281" cy="2330770"/>
          </a:xfrm>
        </p:grpSpPr>
        <p:sp>
          <p:nvSpPr>
            <p:cNvPr id="445" name="Google Shape;445;p3"/>
            <p:cNvSpPr txBox="1"/>
            <p:nvPr/>
          </p:nvSpPr>
          <p:spPr>
            <a:xfrm>
              <a:off x="4658630" y="1023881"/>
              <a:ext cx="1917281" cy="623248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Calibri"/>
                <a:buNone/>
              </a:pPr>
              <a:r>
                <a:rPr b="1" i="0" lang="en-US" sz="24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Science 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Calibri"/>
                <a:buNone/>
              </a:pPr>
              <a:r>
                <a:rPr b="1" i="0" lang="en-US" sz="24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Applications</a:t>
              </a:r>
              <a:endParaRPr/>
            </a:p>
          </p:txBody>
        </p:sp>
        <p:pic>
          <p:nvPicPr>
            <p:cNvPr id="446" name="Google Shape;446;p3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4687186" y="1862008"/>
              <a:ext cx="1888725" cy="1492643"/>
            </a:xfrm>
            <a:prstGeom prst="rect">
              <a:avLst/>
            </a:prstGeom>
            <a:noFill/>
            <a:ln>
              <a:noFill/>
            </a:ln>
            <a:effectLst>
              <a:outerShdw blurRad="50800" rotWithShape="0" algn="t" dir="5400000" dist="38100">
                <a:srgbClr val="000000">
                  <a:alpha val="40000"/>
                </a:srgbClr>
              </a:outerShdw>
            </a:effectLst>
          </p:spPr>
        </p:pic>
      </p:grpSp>
      <p:sp>
        <p:nvSpPr>
          <p:cNvPr id="447" name="Google Shape;447;p3"/>
          <p:cNvSpPr txBox="1"/>
          <p:nvPr/>
        </p:nvSpPr>
        <p:spPr>
          <a:xfrm>
            <a:off x="492127" y="5319123"/>
            <a:ext cx="1108188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Budget for FY24: $130M;  ~$3B in space and ground assets</a:t>
            </a:r>
            <a:endParaRPr/>
          </a:p>
        </p:txBody>
      </p:sp>
      <p:sp>
        <p:nvSpPr>
          <p:cNvPr id="448" name="Google Shape;448;p3"/>
          <p:cNvSpPr txBox="1"/>
          <p:nvPr/>
        </p:nvSpPr>
        <p:spPr>
          <a:xfrm>
            <a:off x="2253496" y="6112151"/>
            <a:ext cx="9570825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Staffing: ~700 personnel (80% contractor workforce)</a:t>
            </a:r>
            <a:endParaRPr/>
          </a:p>
        </p:txBody>
      </p:sp>
      <p:sp>
        <p:nvSpPr>
          <p:cNvPr id="449" name="Google Shape;449;p3"/>
          <p:cNvSpPr txBox="1"/>
          <p:nvPr/>
        </p:nvSpPr>
        <p:spPr>
          <a:xfrm>
            <a:off x="685800" y="219203"/>
            <a:ext cx="11506200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EROS organization</a:t>
            </a:r>
            <a:endParaRPr/>
          </a:p>
        </p:txBody>
      </p:sp>
      <p:pic>
        <p:nvPicPr>
          <p:cNvPr descr="Target with solid fill" id="450" name="Google Shape;450;p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253496" y="2740138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0607" y="6329022"/>
            <a:ext cx="1230385" cy="45315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52" name="Google Shape;452;p3"/>
          <p:cNvGrpSpPr/>
          <p:nvPr/>
        </p:nvGrpSpPr>
        <p:grpSpPr>
          <a:xfrm>
            <a:off x="9334672" y="1615364"/>
            <a:ext cx="1875525" cy="3125704"/>
            <a:chOff x="9334672" y="1615364"/>
            <a:chExt cx="1875525" cy="3125704"/>
          </a:xfrm>
        </p:grpSpPr>
        <p:sp>
          <p:nvSpPr>
            <p:cNvPr id="453" name="Google Shape;453;p3"/>
            <p:cNvSpPr txBox="1"/>
            <p:nvPr/>
          </p:nvSpPr>
          <p:spPr>
            <a:xfrm>
              <a:off x="9334673" y="1615364"/>
              <a:ext cx="1843063" cy="830997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Calibri"/>
                <a:buNone/>
              </a:pPr>
              <a:r>
                <a:rPr b="1" i="0" lang="en-US" sz="24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New 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Calibri"/>
                <a:buNone/>
              </a:pPr>
              <a:r>
                <a:rPr b="1" i="0" lang="en-US" sz="24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Missions</a:t>
              </a:r>
              <a:endParaRPr/>
            </a:p>
          </p:txBody>
        </p:sp>
        <p:pic>
          <p:nvPicPr>
            <p:cNvPr id="454" name="Google Shape;454;p3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9334672" y="2732866"/>
              <a:ext cx="1875525" cy="2008202"/>
            </a:xfrm>
            <a:prstGeom prst="rect">
              <a:avLst/>
            </a:prstGeom>
            <a:noFill/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</p:pic>
        <p:sp>
          <p:nvSpPr>
            <p:cNvPr id="455" name="Google Shape;455;p3"/>
            <p:cNvSpPr txBox="1"/>
            <p:nvPr/>
          </p:nvSpPr>
          <p:spPr>
            <a:xfrm>
              <a:off x="9487604" y="2753142"/>
              <a:ext cx="1569660" cy="120032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800" u="none" cap="none" strike="noStrike">
                  <a:solidFill>
                    <a:srgbClr val="FFC000"/>
                  </a:solidFill>
                  <a:latin typeface="Arial"/>
                  <a:ea typeface="Arial"/>
                  <a:cs typeface="Arial"/>
                  <a:sym typeface="Arial"/>
                </a:rPr>
                <a:t>Interagency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800">
                  <a:solidFill>
                    <a:srgbClr val="FFC000"/>
                  </a:solidFill>
                  <a:latin typeface="Arial"/>
                  <a:ea typeface="Arial"/>
                  <a:cs typeface="Arial"/>
                  <a:sym typeface="Arial"/>
                </a:rPr>
                <a:t>International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800">
                  <a:solidFill>
                    <a:srgbClr val="FFC000"/>
                  </a:solidFill>
                  <a:latin typeface="Arial"/>
                  <a:ea typeface="Arial"/>
                  <a:cs typeface="Arial"/>
                  <a:sym typeface="Arial"/>
                </a:rPr>
                <a:t>Commercial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80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4"/>
          <p:cNvSpPr txBox="1"/>
          <p:nvPr>
            <p:ph type="title"/>
          </p:nvPr>
        </p:nvSpPr>
        <p:spPr>
          <a:xfrm>
            <a:off x="228600" y="354605"/>
            <a:ext cx="10472798" cy="6461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6025" lIns="92075" spcFirstLastPara="1" rIns="92075" wrap="square" tIns="460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/>
              <a:t>Common data management activities</a:t>
            </a:r>
            <a:endParaRPr/>
          </a:p>
        </p:txBody>
      </p:sp>
      <p:grpSp>
        <p:nvGrpSpPr>
          <p:cNvPr id="461" name="Google Shape;461;p4"/>
          <p:cNvGrpSpPr/>
          <p:nvPr/>
        </p:nvGrpSpPr>
        <p:grpSpPr>
          <a:xfrm>
            <a:off x="1202065" y="1233710"/>
            <a:ext cx="6036935" cy="5624290"/>
            <a:chOff x="273282" y="2270183"/>
            <a:chExt cx="6036935" cy="5624290"/>
          </a:xfrm>
        </p:grpSpPr>
        <p:sp>
          <p:nvSpPr>
            <p:cNvPr id="462" name="Google Shape;462;p4"/>
            <p:cNvSpPr txBox="1"/>
            <p:nvPr/>
          </p:nvSpPr>
          <p:spPr>
            <a:xfrm>
              <a:off x="1582730" y="2385273"/>
              <a:ext cx="4727487" cy="5509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Acquisition / Storage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Processing/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Quality Control 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Distribution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Security / Governance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Multimodal integration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Database with solid fill" id="463" name="Google Shape;463;p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73282" y="2270183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Key with solid fill" id="464" name="Google Shape;464;p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73401" y="5592054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65" name="Google Shape;465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02065" y="2405271"/>
            <a:ext cx="914479" cy="9144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nternet Of Things outline" id="466" name="Google Shape;466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202065" y="3580544"/>
            <a:ext cx="914400" cy="914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67" name="Google Shape;467;p4"/>
          <p:cNvGrpSpPr/>
          <p:nvPr/>
        </p:nvGrpSpPr>
        <p:grpSpPr>
          <a:xfrm>
            <a:off x="725379" y="5385032"/>
            <a:ext cx="1835281" cy="1330013"/>
            <a:chOff x="5943600" y="2782440"/>
            <a:chExt cx="1835281" cy="1330013"/>
          </a:xfrm>
        </p:grpSpPr>
        <p:pic>
          <p:nvPicPr>
            <p:cNvPr descr="Puzzle outline" id="468" name="Google Shape;468;p4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 rot="-2743661">
              <a:off x="6132926" y="3008726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uzzle with solid fill" id="469" name="Google Shape;469;p4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 rot="-8125717">
              <a:off x="6675120" y="2971800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70" name="Google Shape;470;p4"/>
          <p:cNvSpPr txBox="1"/>
          <p:nvPr/>
        </p:nvSpPr>
        <p:spPr>
          <a:xfrm>
            <a:off x="9680487" y="2644170"/>
            <a:ext cx="1553630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600">
                <a:solidFill>
                  <a:srgbClr val="0000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AI</a:t>
            </a:r>
            <a:endParaRPr/>
          </a:p>
        </p:txBody>
      </p:sp>
      <p:pic>
        <p:nvPicPr>
          <p:cNvPr descr="Magnifying glass outline" id="471" name="Google Shape;471;p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rot="5400000">
            <a:off x="7514367" y="2004507"/>
            <a:ext cx="4498888" cy="4498888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Google Shape;472;p4"/>
          <p:cNvSpPr/>
          <p:nvPr/>
        </p:nvSpPr>
        <p:spPr>
          <a:xfrm>
            <a:off x="914400" y="1143000"/>
            <a:ext cx="6248400" cy="432698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7" name="Google Shape;477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92404" y="5244199"/>
            <a:ext cx="3608588" cy="1640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87236" y="6119784"/>
            <a:ext cx="327406" cy="327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20343" y="6311170"/>
            <a:ext cx="327406" cy="327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53790" y="5662584"/>
            <a:ext cx="327406" cy="32740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1" name="Google Shape;481;p5"/>
          <p:cNvGrpSpPr/>
          <p:nvPr/>
        </p:nvGrpSpPr>
        <p:grpSpPr>
          <a:xfrm>
            <a:off x="90273" y="5140850"/>
            <a:ext cx="3472422" cy="1608409"/>
            <a:chOff x="90273" y="5140850"/>
            <a:chExt cx="3472422" cy="1608409"/>
          </a:xfrm>
        </p:grpSpPr>
        <p:sp>
          <p:nvSpPr>
            <p:cNvPr id="482" name="Google Shape;482;p5"/>
            <p:cNvSpPr txBox="1"/>
            <p:nvPr/>
          </p:nvSpPr>
          <p:spPr>
            <a:xfrm>
              <a:off x="335037" y="6125688"/>
              <a:ext cx="1631502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6AED5"/>
                </a:buClr>
                <a:buSzPts val="1400"/>
                <a:buFont typeface="Calibri"/>
                <a:buNone/>
              </a:pPr>
              <a:r>
                <a:rPr b="0" i="0" lang="en-US" sz="1400" u="none" cap="none" strike="noStrike">
                  <a:solidFill>
                    <a:srgbClr val="06AED5"/>
                  </a:solidFill>
                  <a:latin typeface="Calibri"/>
                  <a:ea typeface="Calibri"/>
                  <a:cs typeface="Calibri"/>
                  <a:sym typeface="Calibri"/>
                </a:rPr>
                <a:t>US Government</a:t>
              </a:r>
              <a:endParaRPr/>
            </a:p>
          </p:txBody>
        </p:sp>
        <p:sp>
          <p:nvSpPr>
            <p:cNvPr id="483" name="Google Shape;483;p5"/>
            <p:cNvSpPr txBox="1"/>
            <p:nvPr/>
          </p:nvSpPr>
          <p:spPr>
            <a:xfrm>
              <a:off x="335036" y="5458494"/>
              <a:ext cx="2095785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5AF17"/>
                </a:buClr>
                <a:buSzPts val="1400"/>
                <a:buFont typeface="Calibri"/>
                <a:buNone/>
              </a:pPr>
              <a:r>
                <a:rPr b="0" i="0" lang="en-US" sz="1400" u="none" cap="none" strike="noStrike">
                  <a:solidFill>
                    <a:srgbClr val="15AF17"/>
                  </a:solidFill>
                  <a:latin typeface="Calibri"/>
                  <a:ea typeface="Calibri"/>
                  <a:cs typeface="Calibri"/>
                  <a:sym typeface="Calibri"/>
                </a:rPr>
                <a:t>European Space Agency</a:t>
              </a:r>
              <a:endParaRPr/>
            </a:p>
          </p:txBody>
        </p:sp>
        <p:sp>
          <p:nvSpPr>
            <p:cNvPr id="484" name="Google Shape;484;p5"/>
            <p:cNvSpPr txBox="1"/>
            <p:nvPr/>
          </p:nvSpPr>
          <p:spPr>
            <a:xfrm>
              <a:off x="335037" y="6441482"/>
              <a:ext cx="2423072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0C808"/>
                </a:buClr>
                <a:buSzPts val="1400"/>
                <a:buFont typeface="Calibri"/>
                <a:buNone/>
              </a:pPr>
              <a:r>
                <a:rPr b="0" i="0" lang="en-US" sz="1400" u="none" cap="none" strike="noStrike">
                  <a:solidFill>
                    <a:srgbClr val="F0C808"/>
                  </a:solidFill>
                  <a:latin typeface="Calibri"/>
                  <a:ea typeface="Calibri"/>
                  <a:cs typeface="Calibri"/>
                  <a:sym typeface="Calibri"/>
                </a:rPr>
                <a:t>Joint US / International</a:t>
              </a:r>
              <a:endParaRPr b="0" i="0" sz="1100" u="none" cap="none" strike="noStrike">
                <a:solidFill>
                  <a:srgbClr val="F0C808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5" name="Google Shape;485;p5"/>
            <p:cNvSpPr txBox="1"/>
            <p:nvPr/>
          </p:nvSpPr>
          <p:spPr>
            <a:xfrm>
              <a:off x="335037" y="5791053"/>
              <a:ext cx="2682816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D721A"/>
                </a:buClr>
                <a:buSzPts val="1400"/>
                <a:buFont typeface="Calibri"/>
                <a:buNone/>
              </a:pPr>
              <a:r>
                <a:rPr b="0" i="0" lang="en-US" sz="1400" u="none" cap="none" strike="noStrike">
                  <a:solidFill>
                    <a:srgbClr val="DD721A"/>
                  </a:solidFill>
                  <a:latin typeface="Calibri"/>
                  <a:ea typeface="Calibri"/>
                  <a:cs typeface="Calibri"/>
                  <a:sym typeface="Calibri"/>
                </a:rPr>
                <a:t>Commercial (EnhancedView)</a:t>
              </a:r>
              <a:endParaRPr/>
            </a:p>
          </p:txBody>
        </p:sp>
        <p:sp>
          <p:nvSpPr>
            <p:cNvPr id="486" name="Google Shape;486;p5"/>
            <p:cNvSpPr txBox="1"/>
            <p:nvPr/>
          </p:nvSpPr>
          <p:spPr>
            <a:xfrm>
              <a:off x="323870" y="5140850"/>
              <a:ext cx="3238825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A8CDC"/>
                </a:buClr>
                <a:buSzPts val="1400"/>
                <a:buFont typeface="Calibri"/>
                <a:buNone/>
              </a:pPr>
              <a:r>
                <a:rPr b="0" i="0" lang="en-US" sz="1400" u="none" cap="none" strike="noStrike">
                  <a:solidFill>
                    <a:srgbClr val="BA8CDC"/>
                  </a:solidFill>
                  <a:latin typeface="Calibri"/>
                  <a:ea typeface="Calibri"/>
                  <a:cs typeface="Calibri"/>
                  <a:sym typeface="Calibri"/>
                </a:rPr>
                <a:t>Indian Space Research Organization (ISRO)</a:t>
              </a:r>
              <a:endParaRPr/>
            </a:p>
          </p:txBody>
        </p:sp>
        <p:grpSp>
          <p:nvGrpSpPr>
            <p:cNvPr id="487" name="Google Shape;487;p5"/>
            <p:cNvGrpSpPr/>
            <p:nvPr/>
          </p:nvGrpSpPr>
          <p:grpSpPr>
            <a:xfrm>
              <a:off x="90273" y="5175520"/>
              <a:ext cx="239181" cy="1540681"/>
              <a:chOff x="90273" y="5175520"/>
              <a:chExt cx="239181" cy="1540681"/>
            </a:xfrm>
          </p:grpSpPr>
          <p:sp>
            <p:nvSpPr>
              <p:cNvPr id="488" name="Google Shape;488;p5"/>
              <p:cNvSpPr/>
              <p:nvPr/>
            </p:nvSpPr>
            <p:spPr>
              <a:xfrm>
                <a:off x="90273" y="6477020"/>
                <a:ext cx="239181" cy="239181"/>
              </a:xfrm>
              <a:prstGeom prst="rect">
                <a:avLst/>
              </a:prstGeom>
              <a:solidFill>
                <a:srgbClr val="F0C808"/>
              </a:solidFill>
              <a:ln cap="flat" cmpd="sng" w="12700">
                <a:solidFill>
                  <a:srgbClr val="31538F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9" name="Google Shape;489;p5"/>
              <p:cNvSpPr/>
              <p:nvPr/>
            </p:nvSpPr>
            <p:spPr>
              <a:xfrm>
                <a:off x="90273" y="6158715"/>
                <a:ext cx="239181" cy="239181"/>
              </a:xfrm>
              <a:prstGeom prst="rect">
                <a:avLst/>
              </a:prstGeom>
              <a:solidFill>
                <a:srgbClr val="06AED5"/>
              </a:solidFill>
              <a:ln cap="flat" cmpd="sng" w="12700">
                <a:solidFill>
                  <a:srgbClr val="31538F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0" name="Google Shape;490;p5"/>
              <p:cNvSpPr/>
              <p:nvPr/>
            </p:nvSpPr>
            <p:spPr>
              <a:xfrm>
                <a:off x="90273" y="5828831"/>
                <a:ext cx="239181" cy="239181"/>
              </a:xfrm>
              <a:prstGeom prst="rect">
                <a:avLst/>
              </a:prstGeom>
              <a:solidFill>
                <a:srgbClr val="DD721A"/>
              </a:solidFill>
              <a:ln cap="flat" cmpd="sng" w="12700">
                <a:solidFill>
                  <a:srgbClr val="31538F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1" name="Google Shape;491;p5"/>
              <p:cNvSpPr/>
              <p:nvPr/>
            </p:nvSpPr>
            <p:spPr>
              <a:xfrm>
                <a:off x="90273" y="5493164"/>
                <a:ext cx="239181" cy="239181"/>
              </a:xfrm>
              <a:prstGeom prst="rect">
                <a:avLst/>
              </a:prstGeom>
              <a:solidFill>
                <a:srgbClr val="15AF17"/>
              </a:solidFill>
              <a:ln cap="flat" cmpd="sng" w="12700">
                <a:solidFill>
                  <a:srgbClr val="31538F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2" name="Google Shape;492;p5"/>
              <p:cNvSpPr/>
              <p:nvPr/>
            </p:nvSpPr>
            <p:spPr>
              <a:xfrm>
                <a:off x="90273" y="5175520"/>
                <a:ext cx="239181" cy="239181"/>
              </a:xfrm>
              <a:prstGeom prst="rect">
                <a:avLst/>
              </a:prstGeom>
              <a:solidFill>
                <a:srgbClr val="BA8CDC"/>
              </a:solidFill>
              <a:ln cap="flat" cmpd="sng" w="12700">
                <a:solidFill>
                  <a:srgbClr val="7030A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93" name="Google Shape;493;p5"/>
          <p:cNvSpPr txBox="1"/>
          <p:nvPr/>
        </p:nvSpPr>
        <p:spPr>
          <a:xfrm>
            <a:off x="56011" y="4086525"/>
            <a:ext cx="1504931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A8CDC"/>
              </a:buClr>
              <a:buSzPts val="1400"/>
              <a:buFont typeface="Calibri"/>
              <a:buNone/>
            </a:pPr>
            <a:r>
              <a:rPr b="0" i="0" lang="en-US" sz="1400" u="none" cap="none" strike="noStrike">
                <a:solidFill>
                  <a:srgbClr val="BA8CDC"/>
                </a:solidFill>
                <a:latin typeface="Calibri"/>
                <a:ea typeface="Calibri"/>
                <a:cs typeface="Calibri"/>
                <a:sym typeface="Calibri"/>
              </a:rPr>
              <a:t>Resourcesat 3/3A</a:t>
            </a:r>
            <a:endParaRPr/>
          </a:p>
        </p:txBody>
      </p:sp>
      <p:sp>
        <p:nvSpPr>
          <p:cNvPr id="494" name="Google Shape;494;p5"/>
          <p:cNvSpPr txBox="1"/>
          <p:nvPr/>
        </p:nvSpPr>
        <p:spPr>
          <a:xfrm>
            <a:off x="11444242" y="4317711"/>
            <a:ext cx="85476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alibri"/>
              <a:buNone/>
            </a:pPr>
            <a:r>
              <a:rPr b="0" i="0" lang="en-US" sz="14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800km</a:t>
            </a:r>
            <a:endParaRPr/>
          </a:p>
        </p:txBody>
      </p:sp>
      <p:sp>
        <p:nvSpPr>
          <p:cNvPr id="495" name="Google Shape;495;p5"/>
          <p:cNvSpPr txBox="1"/>
          <p:nvPr/>
        </p:nvSpPr>
        <p:spPr>
          <a:xfrm>
            <a:off x="10475087" y="4880539"/>
            <a:ext cx="85476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alibri"/>
              <a:buNone/>
            </a:pPr>
            <a:r>
              <a:rPr b="0" i="0" lang="en-US" sz="14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700km</a:t>
            </a:r>
            <a:endParaRPr/>
          </a:p>
        </p:txBody>
      </p:sp>
      <p:sp>
        <p:nvSpPr>
          <p:cNvPr id="496" name="Google Shape;496;p5"/>
          <p:cNvSpPr txBox="1"/>
          <p:nvPr/>
        </p:nvSpPr>
        <p:spPr>
          <a:xfrm>
            <a:off x="9566082" y="5371181"/>
            <a:ext cx="85476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alibri"/>
              <a:buNone/>
            </a:pPr>
            <a:r>
              <a:rPr b="0" i="0" lang="en-US" sz="14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600km</a:t>
            </a:r>
            <a:endParaRPr/>
          </a:p>
        </p:txBody>
      </p:sp>
      <p:sp>
        <p:nvSpPr>
          <p:cNvPr id="497" name="Google Shape;497;p5"/>
          <p:cNvSpPr txBox="1"/>
          <p:nvPr/>
        </p:nvSpPr>
        <p:spPr>
          <a:xfrm>
            <a:off x="8162199" y="6350618"/>
            <a:ext cx="85476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alibri"/>
              <a:buNone/>
            </a:pPr>
            <a:r>
              <a:rPr b="0" i="0" lang="en-US" sz="14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400km</a:t>
            </a:r>
            <a:endParaRPr/>
          </a:p>
        </p:txBody>
      </p:sp>
      <p:sp>
        <p:nvSpPr>
          <p:cNvPr id="498" name="Google Shape;498;p5"/>
          <p:cNvSpPr txBox="1"/>
          <p:nvPr/>
        </p:nvSpPr>
        <p:spPr>
          <a:xfrm>
            <a:off x="8828119" y="5863600"/>
            <a:ext cx="85476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alibri"/>
              <a:buNone/>
            </a:pPr>
            <a:r>
              <a:rPr b="0" i="0" lang="en-US" sz="14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500km</a:t>
            </a:r>
            <a:endParaRPr/>
          </a:p>
        </p:txBody>
      </p:sp>
      <p:sp>
        <p:nvSpPr>
          <p:cNvPr id="499" name="Google Shape;499;p5"/>
          <p:cNvSpPr txBox="1"/>
          <p:nvPr/>
        </p:nvSpPr>
        <p:spPr>
          <a:xfrm>
            <a:off x="2234717" y="3077255"/>
            <a:ext cx="1194293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AF17"/>
              </a:buClr>
              <a:buSzPts val="1400"/>
              <a:buFont typeface="Calibri"/>
              <a:buNone/>
            </a:pPr>
            <a:r>
              <a:rPr b="0" i="0" lang="en-US" sz="1400" u="none" cap="none" strike="noStrike">
                <a:solidFill>
                  <a:srgbClr val="15AF17"/>
                </a:solidFill>
                <a:latin typeface="Calibri"/>
                <a:ea typeface="Calibri"/>
                <a:cs typeface="Calibri"/>
                <a:sym typeface="Calibri"/>
              </a:rPr>
              <a:t>Sentinel-1C</a:t>
            </a:r>
            <a:endParaRPr/>
          </a:p>
        </p:txBody>
      </p:sp>
      <p:sp>
        <p:nvSpPr>
          <p:cNvPr id="500" name="Google Shape;500;p5"/>
          <p:cNvSpPr txBox="1"/>
          <p:nvPr/>
        </p:nvSpPr>
        <p:spPr>
          <a:xfrm>
            <a:off x="4045852" y="3849917"/>
            <a:ext cx="1194293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AF17"/>
              </a:buClr>
              <a:buSzPts val="1400"/>
              <a:buFont typeface="Calibri"/>
              <a:buNone/>
            </a:pPr>
            <a:r>
              <a:rPr b="0" i="0" lang="en-US" sz="1400" u="none" cap="none" strike="noStrike">
                <a:solidFill>
                  <a:srgbClr val="15AF17"/>
                </a:solidFill>
                <a:latin typeface="Calibri"/>
                <a:ea typeface="Calibri"/>
                <a:cs typeface="Calibri"/>
                <a:sym typeface="Calibri"/>
              </a:rPr>
              <a:t>Biomass</a:t>
            </a:r>
            <a:endParaRPr/>
          </a:p>
        </p:txBody>
      </p:sp>
      <p:sp>
        <p:nvSpPr>
          <p:cNvPr id="501" name="Google Shape;501;p5"/>
          <p:cNvSpPr txBox="1"/>
          <p:nvPr/>
        </p:nvSpPr>
        <p:spPr>
          <a:xfrm>
            <a:off x="2346076" y="1823273"/>
            <a:ext cx="1194293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AF17"/>
              </a:buClr>
              <a:buSzPts val="1400"/>
              <a:buFont typeface="Calibri"/>
              <a:buNone/>
            </a:pPr>
            <a:r>
              <a:rPr b="0" i="0" lang="en-US" sz="1400" u="none" cap="none" strike="noStrike">
                <a:solidFill>
                  <a:srgbClr val="15AF17"/>
                </a:solidFill>
                <a:latin typeface="Calibri"/>
                <a:ea typeface="Calibri"/>
                <a:cs typeface="Calibri"/>
                <a:sym typeface="Calibri"/>
              </a:rPr>
              <a:t>Sentinel-3C</a:t>
            </a:r>
            <a:endParaRPr/>
          </a:p>
        </p:txBody>
      </p:sp>
      <p:sp>
        <p:nvSpPr>
          <p:cNvPr id="502" name="Google Shape;502;p5"/>
          <p:cNvSpPr txBox="1"/>
          <p:nvPr/>
        </p:nvSpPr>
        <p:spPr>
          <a:xfrm>
            <a:off x="3429868" y="2148321"/>
            <a:ext cx="1194293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AF17"/>
              </a:buClr>
              <a:buSzPts val="1400"/>
              <a:buFont typeface="Calibri"/>
              <a:buNone/>
            </a:pPr>
            <a:r>
              <a:rPr b="0" i="0" lang="en-US" sz="1400" u="none" cap="none" strike="noStrike">
                <a:solidFill>
                  <a:srgbClr val="15AF17"/>
                </a:solidFill>
                <a:latin typeface="Calibri"/>
                <a:ea typeface="Calibri"/>
                <a:cs typeface="Calibri"/>
                <a:sym typeface="Calibri"/>
              </a:rPr>
              <a:t>Sentinel-2C</a:t>
            </a:r>
            <a:endParaRPr/>
          </a:p>
        </p:txBody>
      </p:sp>
      <p:sp>
        <p:nvSpPr>
          <p:cNvPr id="503" name="Google Shape;503;p5"/>
          <p:cNvSpPr txBox="1"/>
          <p:nvPr/>
        </p:nvSpPr>
        <p:spPr>
          <a:xfrm>
            <a:off x="8240096" y="1893116"/>
            <a:ext cx="1194293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AF17"/>
              </a:buClr>
              <a:buSzPts val="1400"/>
              <a:buFont typeface="Calibri"/>
              <a:buNone/>
            </a:pPr>
            <a:r>
              <a:rPr b="0" i="0" lang="en-US" sz="1400" u="none" cap="none" strike="noStrike">
                <a:solidFill>
                  <a:srgbClr val="15AF17"/>
                </a:solidFill>
                <a:latin typeface="Calibri"/>
                <a:ea typeface="Calibri"/>
                <a:cs typeface="Calibri"/>
                <a:sym typeface="Calibri"/>
              </a:rPr>
              <a:t>Sentinel-2D</a:t>
            </a:r>
            <a:endParaRPr/>
          </a:p>
        </p:txBody>
      </p:sp>
      <p:sp>
        <p:nvSpPr>
          <p:cNvPr id="504" name="Google Shape;504;p5"/>
          <p:cNvSpPr txBox="1"/>
          <p:nvPr/>
        </p:nvSpPr>
        <p:spPr>
          <a:xfrm>
            <a:off x="5255883" y="1947824"/>
            <a:ext cx="1194293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AF17"/>
              </a:buClr>
              <a:buSzPts val="1400"/>
              <a:buFont typeface="Calibri"/>
              <a:buNone/>
            </a:pPr>
            <a:r>
              <a:rPr b="0" i="0" lang="en-US" sz="1400" u="none" cap="none" strike="noStrike">
                <a:solidFill>
                  <a:srgbClr val="15AF17"/>
                </a:solidFill>
                <a:latin typeface="Calibri"/>
                <a:ea typeface="Calibri"/>
                <a:cs typeface="Calibri"/>
                <a:sym typeface="Calibri"/>
              </a:rPr>
              <a:t>Sentinel-1D</a:t>
            </a:r>
            <a:endParaRPr/>
          </a:p>
        </p:txBody>
      </p:sp>
      <p:sp>
        <p:nvSpPr>
          <p:cNvPr id="505" name="Google Shape;505;p5"/>
          <p:cNvSpPr txBox="1"/>
          <p:nvPr/>
        </p:nvSpPr>
        <p:spPr>
          <a:xfrm>
            <a:off x="4321049" y="1444823"/>
            <a:ext cx="1194293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AF17"/>
              </a:buClr>
              <a:buSzPts val="1400"/>
              <a:buFont typeface="Calibri"/>
              <a:buNone/>
            </a:pPr>
            <a:r>
              <a:rPr b="0" i="0" lang="en-US" sz="1400" u="none" cap="none" strike="noStrike">
                <a:solidFill>
                  <a:srgbClr val="15AF17"/>
                </a:solidFill>
                <a:latin typeface="Calibri"/>
                <a:ea typeface="Calibri"/>
                <a:cs typeface="Calibri"/>
                <a:sym typeface="Calibri"/>
              </a:rPr>
              <a:t>Sentinel-3D</a:t>
            </a:r>
            <a:endParaRPr/>
          </a:p>
        </p:txBody>
      </p:sp>
      <p:sp>
        <p:nvSpPr>
          <p:cNvPr id="506" name="Google Shape;506;p5"/>
          <p:cNvSpPr txBox="1"/>
          <p:nvPr/>
        </p:nvSpPr>
        <p:spPr>
          <a:xfrm>
            <a:off x="5054107" y="685800"/>
            <a:ext cx="1194293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AF17"/>
              </a:buClr>
              <a:buSzPts val="1400"/>
              <a:buFont typeface="Calibri"/>
              <a:buNone/>
            </a:pPr>
            <a:r>
              <a:rPr b="0" i="0" lang="en-US" sz="1400" u="none" cap="none" strike="noStrike">
                <a:solidFill>
                  <a:srgbClr val="15AF17"/>
                </a:solidFill>
                <a:latin typeface="Calibri"/>
                <a:ea typeface="Calibri"/>
                <a:cs typeface="Calibri"/>
                <a:sym typeface="Calibri"/>
              </a:rPr>
              <a:t>Sentinel-6B</a:t>
            </a:r>
            <a:endParaRPr/>
          </a:p>
        </p:txBody>
      </p:sp>
      <p:sp>
        <p:nvSpPr>
          <p:cNvPr id="507" name="Google Shape;507;p5"/>
          <p:cNvSpPr txBox="1"/>
          <p:nvPr/>
        </p:nvSpPr>
        <p:spPr>
          <a:xfrm>
            <a:off x="3428380" y="958744"/>
            <a:ext cx="582562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AF17"/>
              </a:buClr>
              <a:buSzPts val="1400"/>
              <a:buFont typeface="Calibri"/>
              <a:buNone/>
            </a:pPr>
            <a:r>
              <a:rPr b="0" i="0" lang="en-US" sz="1400" u="none" cap="none" strike="noStrike">
                <a:solidFill>
                  <a:srgbClr val="15AF17"/>
                </a:solidFill>
                <a:latin typeface="Calibri"/>
                <a:ea typeface="Calibri"/>
                <a:cs typeface="Calibri"/>
                <a:sym typeface="Calibri"/>
              </a:rPr>
              <a:t>FLEX</a:t>
            </a:r>
            <a:endParaRPr/>
          </a:p>
        </p:txBody>
      </p:sp>
      <p:sp>
        <p:nvSpPr>
          <p:cNvPr id="508" name="Google Shape;508;p5"/>
          <p:cNvSpPr txBox="1"/>
          <p:nvPr/>
        </p:nvSpPr>
        <p:spPr>
          <a:xfrm>
            <a:off x="6248400" y="2706496"/>
            <a:ext cx="582562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AF17"/>
              </a:buClr>
              <a:buSzPts val="1400"/>
              <a:buFont typeface="Calibri"/>
              <a:buNone/>
            </a:pPr>
            <a:r>
              <a:rPr b="0" i="0" lang="en-US" sz="1400" u="none" cap="none" strike="noStrike">
                <a:solidFill>
                  <a:srgbClr val="15AF17"/>
                </a:solidFill>
                <a:latin typeface="Calibri"/>
                <a:ea typeface="Calibri"/>
                <a:cs typeface="Calibri"/>
                <a:sym typeface="Calibri"/>
              </a:rPr>
              <a:t>LSTM</a:t>
            </a:r>
            <a:endParaRPr/>
          </a:p>
        </p:txBody>
      </p:sp>
      <p:sp>
        <p:nvSpPr>
          <p:cNvPr id="509" name="Google Shape;509;p5"/>
          <p:cNvSpPr txBox="1"/>
          <p:nvPr/>
        </p:nvSpPr>
        <p:spPr>
          <a:xfrm>
            <a:off x="7757876" y="3045023"/>
            <a:ext cx="776524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AF17"/>
              </a:buClr>
              <a:buSzPts val="1400"/>
              <a:buFont typeface="Calibri"/>
              <a:buNone/>
            </a:pPr>
            <a:r>
              <a:rPr b="0" i="0" lang="en-US" sz="1400" u="none" cap="none" strike="noStrike">
                <a:solidFill>
                  <a:srgbClr val="15AF17"/>
                </a:solidFill>
                <a:latin typeface="Calibri"/>
                <a:ea typeface="Calibri"/>
                <a:cs typeface="Calibri"/>
                <a:sym typeface="Calibri"/>
              </a:rPr>
              <a:t>CHIME</a:t>
            </a:r>
            <a:endParaRPr/>
          </a:p>
        </p:txBody>
      </p:sp>
      <p:sp>
        <p:nvSpPr>
          <p:cNvPr id="510" name="Google Shape;510;p5"/>
          <p:cNvSpPr txBox="1"/>
          <p:nvPr/>
        </p:nvSpPr>
        <p:spPr>
          <a:xfrm>
            <a:off x="2579518" y="3818075"/>
            <a:ext cx="1539590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721A"/>
              </a:buClr>
              <a:buSzPts val="1400"/>
              <a:buFont typeface="Calibri"/>
              <a:buNone/>
            </a:pPr>
            <a:r>
              <a:rPr b="0" i="0" lang="en-US" sz="1400" u="none" cap="none" strike="noStrike">
                <a:solidFill>
                  <a:srgbClr val="DD721A"/>
                </a:solidFill>
                <a:latin typeface="Calibri"/>
                <a:ea typeface="Calibri"/>
                <a:cs typeface="Calibri"/>
                <a:sym typeface="Calibri"/>
              </a:rPr>
              <a:t>WorldView Legion</a:t>
            </a:r>
            <a:endParaRPr/>
          </a:p>
        </p:txBody>
      </p:sp>
      <p:sp>
        <p:nvSpPr>
          <p:cNvPr id="511" name="Google Shape;511;p5"/>
          <p:cNvSpPr txBox="1"/>
          <p:nvPr/>
        </p:nvSpPr>
        <p:spPr>
          <a:xfrm>
            <a:off x="6501505" y="4655187"/>
            <a:ext cx="109248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AED5"/>
              </a:buClr>
              <a:buSzPts val="1400"/>
              <a:buFont typeface="Calibri"/>
              <a:buNone/>
            </a:pPr>
            <a:r>
              <a:rPr b="0" i="0" lang="en-US" sz="1400" u="none" cap="none" strike="noStrike">
                <a:solidFill>
                  <a:srgbClr val="06AED5"/>
                </a:solidFill>
                <a:latin typeface="Calibri"/>
                <a:ea typeface="Calibri"/>
                <a:cs typeface="Calibri"/>
                <a:sym typeface="Calibri"/>
              </a:rPr>
              <a:t>ECOSTRESS</a:t>
            </a:r>
            <a:endParaRPr/>
          </a:p>
        </p:txBody>
      </p:sp>
      <p:sp>
        <p:nvSpPr>
          <p:cNvPr id="512" name="Google Shape;512;p5"/>
          <p:cNvSpPr txBox="1"/>
          <p:nvPr/>
        </p:nvSpPr>
        <p:spPr>
          <a:xfrm>
            <a:off x="9096522" y="4048508"/>
            <a:ext cx="1166779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AED5"/>
              </a:buClr>
              <a:buSzPts val="1400"/>
              <a:buFont typeface="Calibri"/>
              <a:buNone/>
            </a:pPr>
            <a:r>
              <a:rPr b="0" i="0" lang="en-US" sz="1400" u="none" cap="none" strike="noStrike">
                <a:solidFill>
                  <a:srgbClr val="06AED5"/>
                </a:solidFill>
                <a:latin typeface="Calibri"/>
                <a:ea typeface="Calibri"/>
                <a:cs typeface="Calibri"/>
                <a:sym typeface="Calibri"/>
              </a:rPr>
              <a:t>Landsat Next</a:t>
            </a:r>
            <a:endParaRPr/>
          </a:p>
        </p:txBody>
      </p:sp>
      <p:sp>
        <p:nvSpPr>
          <p:cNvPr id="513" name="Google Shape;513;p5"/>
          <p:cNvSpPr txBox="1"/>
          <p:nvPr/>
        </p:nvSpPr>
        <p:spPr>
          <a:xfrm>
            <a:off x="1802552" y="405892"/>
            <a:ext cx="1631502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AED5"/>
              </a:buClr>
              <a:buSzPts val="1400"/>
              <a:buFont typeface="Calibri"/>
              <a:buNone/>
            </a:pPr>
            <a:r>
              <a:rPr b="0" i="0" lang="en-US" sz="1400" u="none" cap="none" strike="noStrike">
                <a:solidFill>
                  <a:srgbClr val="06AED5"/>
                </a:solidFill>
                <a:latin typeface="Calibri"/>
                <a:ea typeface="Calibri"/>
                <a:cs typeface="Calibri"/>
                <a:sym typeface="Calibri"/>
              </a:rPr>
              <a:t>GOES-U ABI</a:t>
            </a:r>
            <a:endParaRPr/>
          </a:p>
        </p:txBody>
      </p:sp>
      <p:sp>
        <p:nvSpPr>
          <p:cNvPr id="514" name="Google Shape;514;p5"/>
          <p:cNvSpPr txBox="1"/>
          <p:nvPr/>
        </p:nvSpPr>
        <p:spPr>
          <a:xfrm>
            <a:off x="57550" y="2073766"/>
            <a:ext cx="1119021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AED5"/>
              </a:buClr>
              <a:buSzPts val="1400"/>
              <a:buFont typeface="Calibri"/>
              <a:buNone/>
            </a:pPr>
            <a:r>
              <a:rPr b="0" i="0" lang="en-US" sz="1400" u="none" cap="none" strike="noStrike">
                <a:solidFill>
                  <a:srgbClr val="06AED5"/>
                </a:solidFill>
                <a:latin typeface="Calibri"/>
                <a:ea typeface="Calibri"/>
                <a:cs typeface="Calibri"/>
                <a:sym typeface="Calibri"/>
              </a:rPr>
              <a:t>GOES-T ABI</a:t>
            </a:r>
            <a:endParaRPr/>
          </a:p>
        </p:txBody>
      </p:sp>
      <p:sp>
        <p:nvSpPr>
          <p:cNvPr id="515" name="Google Shape;515;p5"/>
          <p:cNvSpPr txBox="1"/>
          <p:nvPr/>
        </p:nvSpPr>
        <p:spPr>
          <a:xfrm>
            <a:off x="1471779" y="2057400"/>
            <a:ext cx="1119021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AED5"/>
              </a:buClr>
              <a:buSzPts val="1400"/>
              <a:buFont typeface="Calibri"/>
              <a:buNone/>
            </a:pPr>
            <a:r>
              <a:rPr b="0" i="0" lang="en-US" sz="1400" u="none" cap="none" strike="noStrike">
                <a:solidFill>
                  <a:srgbClr val="06AED5"/>
                </a:solidFill>
                <a:latin typeface="Calibri"/>
                <a:ea typeface="Calibri"/>
                <a:cs typeface="Calibri"/>
                <a:sym typeface="Calibri"/>
              </a:rPr>
              <a:t>JPSS-2 VIIRS</a:t>
            </a:r>
            <a:endParaRPr/>
          </a:p>
        </p:txBody>
      </p:sp>
      <p:sp>
        <p:nvSpPr>
          <p:cNvPr id="516" name="Google Shape;516;p5"/>
          <p:cNvSpPr txBox="1"/>
          <p:nvPr/>
        </p:nvSpPr>
        <p:spPr>
          <a:xfrm>
            <a:off x="1667292" y="3671248"/>
            <a:ext cx="1119021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AED5"/>
              </a:buClr>
              <a:buSzPts val="1400"/>
              <a:buFont typeface="Calibri"/>
              <a:buNone/>
            </a:pPr>
            <a:r>
              <a:rPr b="0" i="0" lang="en-US" sz="1400" u="none" cap="none" strike="noStrike">
                <a:solidFill>
                  <a:srgbClr val="06AED5"/>
                </a:solidFill>
                <a:latin typeface="Calibri"/>
                <a:ea typeface="Calibri"/>
                <a:cs typeface="Calibri"/>
                <a:sym typeface="Calibri"/>
              </a:rPr>
              <a:t>Landsat 9</a:t>
            </a:r>
            <a:endParaRPr/>
          </a:p>
        </p:txBody>
      </p:sp>
      <p:sp>
        <p:nvSpPr>
          <p:cNvPr id="517" name="Google Shape;517;p5"/>
          <p:cNvSpPr txBox="1"/>
          <p:nvPr/>
        </p:nvSpPr>
        <p:spPr>
          <a:xfrm>
            <a:off x="1114291" y="3045023"/>
            <a:ext cx="638309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AED5"/>
              </a:buClr>
              <a:buSzPts val="1400"/>
              <a:buFont typeface="Calibri"/>
              <a:buNone/>
            </a:pPr>
            <a:r>
              <a:rPr b="0" i="0" lang="en-US" sz="1400" u="none" cap="none" strike="noStrike">
                <a:solidFill>
                  <a:srgbClr val="06AED5"/>
                </a:solidFill>
                <a:latin typeface="Calibri"/>
                <a:ea typeface="Calibri"/>
                <a:cs typeface="Calibri"/>
                <a:sym typeface="Calibri"/>
              </a:rPr>
              <a:t>SWOT</a:t>
            </a:r>
            <a:endParaRPr/>
          </a:p>
        </p:txBody>
      </p:sp>
      <p:sp>
        <p:nvSpPr>
          <p:cNvPr id="518" name="Google Shape;518;p5"/>
          <p:cNvSpPr txBox="1"/>
          <p:nvPr/>
        </p:nvSpPr>
        <p:spPr>
          <a:xfrm>
            <a:off x="3488757" y="2820444"/>
            <a:ext cx="587480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AED5"/>
              </a:buClr>
              <a:buSzPts val="1400"/>
              <a:buFont typeface="Calibri"/>
              <a:buNone/>
            </a:pPr>
            <a:r>
              <a:rPr b="0" i="0" lang="en-US" sz="1400" u="none" cap="none" strike="noStrike">
                <a:solidFill>
                  <a:srgbClr val="06AED5"/>
                </a:solidFill>
                <a:latin typeface="Calibri"/>
                <a:ea typeface="Calibri"/>
                <a:cs typeface="Calibri"/>
                <a:sym typeface="Calibri"/>
              </a:rPr>
              <a:t>PACE</a:t>
            </a:r>
            <a:endParaRPr/>
          </a:p>
        </p:txBody>
      </p:sp>
      <p:sp>
        <p:nvSpPr>
          <p:cNvPr id="519" name="Google Shape;519;p5"/>
          <p:cNvSpPr txBox="1"/>
          <p:nvPr/>
        </p:nvSpPr>
        <p:spPr>
          <a:xfrm>
            <a:off x="9105111" y="2918909"/>
            <a:ext cx="1552776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AED5"/>
              </a:buClr>
              <a:buSzPts val="1400"/>
              <a:buFont typeface="Calibri"/>
              <a:buNone/>
            </a:pPr>
            <a:r>
              <a:rPr b="0" i="0" lang="en-US" sz="1400" u="none" cap="none" strike="noStrike">
                <a:solidFill>
                  <a:srgbClr val="06AED5"/>
                </a:solidFill>
                <a:latin typeface="Calibri"/>
                <a:ea typeface="Calibri"/>
                <a:cs typeface="Calibri"/>
                <a:sym typeface="Calibri"/>
              </a:rPr>
              <a:t>Surface Biology and Geology (SBG)</a:t>
            </a:r>
            <a:endParaRPr/>
          </a:p>
        </p:txBody>
      </p:sp>
      <p:sp>
        <p:nvSpPr>
          <p:cNvPr id="520" name="Google Shape;520;p5"/>
          <p:cNvSpPr txBox="1"/>
          <p:nvPr/>
        </p:nvSpPr>
        <p:spPr>
          <a:xfrm>
            <a:off x="8439899" y="4721702"/>
            <a:ext cx="1681729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AED5"/>
              </a:buClr>
              <a:buSzPts val="1400"/>
              <a:buFont typeface="Calibri"/>
              <a:buNone/>
            </a:pPr>
            <a:r>
              <a:rPr b="0" i="0" lang="en-US" sz="1400" u="none" cap="none" strike="noStrike">
                <a:solidFill>
                  <a:srgbClr val="06AED5"/>
                </a:solidFill>
                <a:latin typeface="Calibri"/>
                <a:ea typeface="Calibri"/>
                <a:cs typeface="Calibri"/>
                <a:sym typeface="Calibri"/>
              </a:rPr>
              <a:t>Surface Deformation and Change (SDC)</a:t>
            </a:r>
            <a:endParaRPr/>
          </a:p>
        </p:txBody>
      </p:sp>
      <p:sp>
        <p:nvSpPr>
          <p:cNvPr id="521" name="Google Shape;521;p5"/>
          <p:cNvSpPr txBox="1"/>
          <p:nvPr/>
        </p:nvSpPr>
        <p:spPr>
          <a:xfrm>
            <a:off x="598264" y="3280751"/>
            <a:ext cx="85476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alibri"/>
              <a:buNone/>
            </a:pPr>
            <a:r>
              <a:rPr b="0" i="0" lang="en-US" sz="14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800km</a:t>
            </a:r>
            <a:endParaRPr/>
          </a:p>
        </p:txBody>
      </p:sp>
      <p:sp>
        <p:nvSpPr>
          <p:cNvPr id="522" name="Google Shape;522;p5"/>
          <p:cNvSpPr txBox="1"/>
          <p:nvPr/>
        </p:nvSpPr>
        <p:spPr>
          <a:xfrm>
            <a:off x="1361994" y="3952283"/>
            <a:ext cx="85476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alibri"/>
              <a:buNone/>
            </a:pPr>
            <a:r>
              <a:rPr b="0" i="0" lang="en-US" sz="14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700km</a:t>
            </a:r>
            <a:endParaRPr/>
          </a:p>
        </p:txBody>
      </p:sp>
      <p:sp>
        <p:nvSpPr>
          <p:cNvPr id="523" name="Google Shape;523;p5"/>
          <p:cNvSpPr txBox="1"/>
          <p:nvPr/>
        </p:nvSpPr>
        <p:spPr>
          <a:xfrm>
            <a:off x="1917307" y="4909717"/>
            <a:ext cx="85476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alibri"/>
              <a:buNone/>
            </a:pPr>
            <a:r>
              <a:rPr b="0" i="0" lang="en-US" sz="14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600km</a:t>
            </a:r>
            <a:endParaRPr/>
          </a:p>
        </p:txBody>
      </p:sp>
      <p:sp>
        <p:nvSpPr>
          <p:cNvPr id="524" name="Google Shape;524;p5"/>
          <p:cNvSpPr txBox="1"/>
          <p:nvPr/>
        </p:nvSpPr>
        <p:spPr>
          <a:xfrm>
            <a:off x="3231048" y="6151325"/>
            <a:ext cx="85476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alibri"/>
              <a:buNone/>
            </a:pPr>
            <a:r>
              <a:rPr b="0" i="0" lang="en-US" sz="14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400km</a:t>
            </a:r>
            <a:endParaRPr/>
          </a:p>
        </p:txBody>
      </p:sp>
      <p:sp>
        <p:nvSpPr>
          <p:cNvPr id="525" name="Google Shape;525;p5"/>
          <p:cNvSpPr txBox="1"/>
          <p:nvPr/>
        </p:nvSpPr>
        <p:spPr>
          <a:xfrm>
            <a:off x="2592508" y="5453291"/>
            <a:ext cx="85476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alibri"/>
              <a:buNone/>
            </a:pPr>
            <a:r>
              <a:rPr b="0" i="0" lang="en-US" sz="14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500km</a:t>
            </a:r>
            <a:endParaRPr/>
          </a:p>
        </p:txBody>
      </p:sp>
      <p:sp>
        <p:nvSpPr>
          <p:cNvPr id="526" name="Google Shape;526;p5"/>
          <p:cNvSpPr txBox="1"/>
          <p:nvPr/>
        </p:nvSpPr>
        <p:spPr>
          <a:xfrm>
            <a:off x="258295" y="741107"/>
            <a:ext cx="136588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Calibri"/>
              <a:buNone/>
            </a:pPr>
            <a:r>
              <a:rPr b="0" i="0" lang="en-US" sz="18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~36,000 km</a:t>
            </a:r>
            <a:endParaRPr/>
          </a:p>
        </p:txBody>
      </p:sp>
      <p:pic>
        <p:nvPicPr>
          <p:cNvPr descr="IRS P6 (ResourceSat-1) | Belgian Platform on Earth Observation" id="527" name="Google Shape;527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33400" y="3733800"/>
            <a:ext cx="788543" cy="41094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SA satellite to map and quantify biomass in world's forests" id="528" name="Google Shape;528;p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979082" y="3371498"/>
            <a:ext cx="615563" cy="49929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COSTRESS" id="529" name="Google Shape;529;p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557299" y="4552950"/>
            <a:ext cx="1093881" cy="628650"/>
          </a:xfrm>
          <a:prstGeom prst="rect">
            <a:avLst/>
          </a:prstGeom>
          <a:noFill/>
          <a:ln>
            <a:noFill/>
          </a:ln>
        </p:spPr>
      </p:pic>
      <p:sp>
        <p:nvSpPr>
          <p:cNvPr id="530" name="Google Shape;530;p5"/>
          <p:cNvSpPr txBox="1"/>
          <p:nvPr/>
        </p:nvSpPr>
        <p:spPr>
          <a:xfrm>
            <a:off x="4563230" y="1977161"/>
            <a:ext cx="817661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808"/>
              </a:buClr>
              <a:buSzPts val="1400"/>
              <a:buFont typeface="Calibri"/>
              <a:buNone/>
            </a:pPr>
            <a:r>
              <a:rPr b="0" i="0" lang="en-US" sz="1400" u="none" cap="none" strike="noStrike">
                <a:solidFill>
                  <a:srgbClr val="F0C808"/>
                </a:solidFill>
                <a:latin typeface="Calibri"/>
                <a:ea typeface="Calibri"/>
                <a:cs typeface="Calibri"/>
                <a:sym typeface="Calibri"/>
              </a:rPr>
              <a:t>NISAR</a:t>
            </a:r>
            <a:endParaRPr b="0" i="0" sz="1100" u="none" cap="none" strike="noStrike">
              <a:solidFill>
                <a:srgbClr val="F0C80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1" name="Google Shape;531;p5"/>
          <p:cNvSpPr txBox="1"/>
          <p:nvPr/>
        </p:nvSpPr>
        <p:spPr>
          <a:xfrm>
            <a:off x="5081351" y="876292"/>
            <a:ext cx="992168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(1,366km)</a:t>
            </a:r>
            <a:endParaRPr/>
          </a:p>
        </p:txBody>
      </p:sp>
      <p:pic>
        <p:nvPicPr>
          <p:cNvPr descr="Sentinel-3 - Wikipedia" id="532" name="Google Shape;532;p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921007">
            <a:off x="2267014" y="1457994"/>
            <a:ext cx="660526" cy="52127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entinel-3 - Wikipedia" id="533" name="Google Shape;533;p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1226916">
            <a:off x="4323303" y="1051266"/>
            <a:ext cx="660526" cy="52127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entinel-3 - Wikipedia" id="534" name="Google Shape;534;p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352863" y="1441859"/>
            <a:ext cx="677331" cy="5345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olumbus Technologies and Services, Inc. – A Passion to Provide Excellence" id="535" name="Google Shape;535;p5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95901" y="1628820"/>
            <a:ext cx="874956" cy="4943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olumbus Technologies and Services, Inc. – A Passion to Provide Excellence" id="536" name="Google Shape;536;p5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 rot="-2183201">
            <a:off x="2291378" y="545479"/>
            <a:ext cx="868859" cy="49090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entinel-6B - Wikidata" id="537" name="Google Shape;537;p5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 rot="659594">
            <a:off x="4442892" y="608238"/>
            <a:ext cx="777719" cy="4648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entinel-2 - Wikipedia" id="538" name="Google Shape;538;p5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3279778" y="1646602"/>
            <a:ext cx="810701" cy="5790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andsat 9 Spacecraft Passes Latest Critical Design Review | Landsat Science" id="539" name="Google Shape;539;p5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415980" y="3306409"/>
            <a:ext cx="758990" cy="6883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urface Water and Ocean Topography - Wikipedia" id="540" name="Google Shape;540;p5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838200" y="2743200"/>
            <a:ext cx="798599" cy="5470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CI PACE - Genesis Engineering" id="541" name="Google Shape;541;p5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 rot="826849">
            <a:off x="2837380" y="2722462"/>
            <a:ext cx="778476" cy="62278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ome" id="542" name="Google Shape;542;p5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 rot="-153441">
            <a:off x="5282257" y="1469543"/>
            <a:ext cx="955674" cy="4905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ome" id="543" name="Google Shape;543;p5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 rot="-153441">
            <a:off x="2040579" y="2722107"/>
            <a:ext cx="908866" cy="46655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lex satellite will map Earth's plant glow - BBC News" id="544" name="Google Shape;544;p5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 rot="2446374">
            <a:off x="2866504" y="1123999"/>
            <a:ext cx="1052286" cy="757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5" name="Google Shape;545;p5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1354367" y="2057400"/>
            <a:ext cx="703033" cy="69199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ownload Artist Rendering Of The Nisar Satellite - Rigid Airship PNG Image  with No Background - PNGkey.com" id="546" name="Google Shape;546;p5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 rot="910413">
            <a:off x="4072020" y="1640105"/>
            <a:ext cx="613764" cy="70181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HIME (Sentinel 10) - Gunter's Space Page" id="547" name="Google Shape;547;p5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 rot="-3175268">
            <a:off x="7615722" y="2392509"/>
            <a:ext cx="879298" cy="64408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STM" id="548" name="Google Shape;548;p5"/>
          <p:cNvPicPr preferRelativeResize="0"/>
          <p:nvPr/>
        </p:nvPicPr>
        <p:blipFill rotWithShape="1">
          <a:blip r:embed="rId23">
            <a:alphaModFix/>
          </a:blip>
          <a:srcRect b="30841" l="12410" r="28887" t="17445"/>
          <a:stretch/>
        </p:blipFill>
        <p:spPr>
          <a:xfrm>
            <a:off x="5791200" y="2176073"/>
            <a:ext cx="1046374" cy="6433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andsat Next 22 Feb 2021" id="549" name="Google Shape;549;p5"/>
          <p:cNvPicPr preferRelativeResize="0"/>
          <p:nvPr/>
        </p:nvPicPr>
        <p:blipFill rotWithShape="1">
          <a:blip r:embed="rId24">
            <a:alphaModFix/>
          </a:blip>
          <a:srcRect b="0" l="0" r="0" t="0"/>
          <a:stretch/>
        </p:blipFill>
        <p:spPr>
          <a:xfrm rot="527519">
            <a:off x="8846869" y="3456049"/>
            <a:ext cx="1452413" cy="81708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Google Shape;550;p5"/>
          <p:cNvPicPr preferRelativeResize="0"/>
          <p:nvPr/>
        </p:nvPicPr>
        <p:blipFill rotWithShape="1">
          <a:blip r:embed="rId25">
            <a:alphaModFix/>
          </a:blip>
          <a:srcRect b="0" l="0" r="0" t="0"/>
          <a:stretch/>
        </p:blipFill>
        <p:spPr>
          <a:xfrm rot="-357476">
            <a:off x="8949187" y="2383459"/>
            <a:ext cx="1168400" cy="550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p5"/>
          <p:cNvPicPr preferRelativeResize="0"/>
          <p:nvPr/>
        </p:nvPicPr>
        <p:blipFill rotWithShape="1">
          <a:blip r:embed="rId26">
            <a:alphaModFix/>
          </a:blip>
          <a:srcRect b="71256" l="50733" r="33534" t="18784"/>
          <a:stretch/>
        </p:blipFill>
        <p:spPr>
          <a:xfrm rot="-424120">
            <a:off x="9601200" y="4953000"/>
            <a:ext cx="1569781" cy="743216"/>
          </a:xfrm>
          <a:prstGeom prst="rect">
            <a:avLst/>
          </a:prstGeom>
          <a:noFill/>
          <a:ln>
            <a:noFill/>
          </a:ln>
        </p:spPr>
      </p:pic>
      <p:sp>
        <p:nvSpPr>
          <p:cNvPr id="552" name="Google Shape;552;p5"/>
          <p:cNvSpPr txBox="1"/>
          <p:nvPr/>
        </p:nvSpPr>
        <p:spPr>
          <a:xfrm>
            <a:off x="5487484" y="4278095"/>
            <a:ext cx="440241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808"/>
              </a:buClr>
              <a:buSzPts val="1400"/>
              <a:buFont typeface="Calibri"/>
              <a:buNone/>
            </a:pPr>
            <a:r>
              <a:rPr b="0" i="0" lang="en-US" sz="1400" u="none" cap="none" strike="noStrike">
                <a:solidFill>
                  <a:srgbClr val="F0C808"/>
                </a:solidFill>
                <a:latin typeface="Calibri"/>
                <a:ea typeface="Calibri"/>
                <a:cs typeface="Calibri"/>
                <a:sym typeface="Calibri"/>
              </a:rPr>
              <a:t>ISS</a:t>
            </a:r>
            <a:endParaRPr b="0" i="0" sz="1100" u="none" cap="none" strike="noStrike">
              <a:solidFill>
                <a:srgbClr val="F0C80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3" name="Google Shape;553;p5"/>
          <p:cNvSpPr txBox="1"/>
          <p:nvPr/>
        </p:nvSpPr>
        <p:spPr>
          <a:xfrm>
            <a:off x="7989849" y="41565"/>
            <a:ext cx="4127334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101"/>
              </a:buClr>
              <a:buSzPts val="3200"/>
              <a:buFont typeface="Calibri"/>
              <a:buNone/>
            </a:pPr>
            <a:r>
              <a:rPr b="1" i="0" lang="en-US" sz="3200" u="none" cap="none" strike="noStrike">
                <a:solidFill>
                  <a:srgbClr val="FFC101"/>
                </a:solidFill>
                <a:latin typeface="Calibri"/>
                <a:ea typeface="Calibri"/>
                <a:cs typeface="Calibri"/>
                <a:sym typeface="Calibri"/>
              </a:rPr>
              <a:t>New/planned Land Imaging Satellite Missions</a:t>
            </a:r>
            <a:endParaRPr b="1" i="0" sz="3200" u="none" cap="none" strike="noStrike">
              <a:solidFill>
                <a:srgbClr val="FFC10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54" name="Google Shape;554;p5"/>
          <p:cNvPicPr preferRelativeResize="0"/>
          <p:nvPr/>
        </p:nvPicPr>
        <p:blipFill rotWithShape="1">
          <a:blip r:embed="rId27">
            <a:alphaModFix/>
          </a:blip>
          <a:srcRect b="0" l="0" r="0" t="0"/>
          <a:stretch/>
        </p:blipFill>
        <p:spPr>
          <a:xfrm>
            <a:off x="3029867" y="3085311"/>
            <a:ext cx="981075" cy="8858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, company name&#10;&#10;Description automatically generated" id="555" name="Google Shape;555;p5"/>
          <p:cNvPicPr preferRelativeResize="0"/>
          <p:nvPr/>
        </p:nvPicPr>
        <p:blipFill rotWithShape="1">
          <a:blip r:embed="rId28">
            <a:alphaModFix/>
          </a:blip>
          <a:srcRect b="0" l="0" r="0" t="0"/>
          <a:stretch/>
        </p:blipFill>
        <p:spPr>
          <a:xfrm>
            <a:off x="10682152" y="6200022"/>
            <a:ext cx="1295400" cy="5181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0" name="Google Shape;560;p6"/>
          <p:cNvPicPr preferRelativeResize="0"/>
          <p:nvPr/>
        </p:nvPicPr>
        <p:blipFill rotWithShape="1">
          <a:blip r:embed="rId3">
            <a:alphaModFix/>
          </a:blip>
          <a:srcRect b="10946" l="0" r="0" t="0"/>
          <a:stretch/>
        </p:blipFill>
        <p:spPr>
          <a:xfrm>
            <a:off x="152400" y="209549"/>
            <a:ext cx="11945631" cy="6636613"/>
          </a:xfrm>
          <a:prstGeom prst="rect">
            <a:avLst/>
          </a:prstGeom>
          <a:noFill/>
          <a:ln>
            <a:noFill/>
          </a:ln>
        </p:spPr>
      </p:pic>
      <p:sp>
        <p:nvSpPr>
          <p:cNvPr id="561" name="Google Shape;561;p6"/>
          <p:cNvSpPr txBox="1"/>
          <p:nvPr/>
        </p:nvSpPr>
        <p:spPr>
          <a:xfrm>
            <a:off x="0" y="6488668"/>
            <a:ext cx="704661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Public Sans"/>
              <a:buNone/>
            </a:pPr>
            <a:r>
              <a:rPr b="0" i="0" lang="en-US" sz="1800" u="none" cap="none" strike="noStrike">
                <a:solidFill>
                  <a:srgbClr val="666666"/>
                </a:solidFill>
                <a:latin typeface="Public Sans"/>
                <a:ea typeface="Public Sans"/>
                <a:cs typeface="Public Sans"/>
                <a:sym typeface="Public Sans"/>
              </a:rPr>
              <a:t>By </a:t>
            </a:r>
            <a:r>
              <a:rPr b="1" i="0" lang="en-US" sz="1800" u="sng" cap="none" strike="noStrike">
                <a:solidFill>
                  <a:srgbClr val="005EA2"/>
                </a:solidFill>
                <a:latin typeface="Public Sans"/>
                <a:ea typeface="Public Sans"/>
                <a:cs typeface="Public Sans"/>
                <a:sym typeface="Public Sans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EROS CalVal Center of Excellence (ECCOE)</a:t>
            </a:r>
            <a:r>
              <a:rPr b="0" i="0" lang="en-US" sz="1800" u="none" cap="none" strike="noStrike">
                <a:solidFill>
                  <a:srgbClr val="666666"/>
                </a:solidFill>
                <a:latin typeface="Public Sans"/>
                <a:ea typeface="Public Sans"/>
                <a:cs typeface="Public Sans"/>
                <a:sym typeface="Public Sans"/>
              </a:rPr>
              <a:t> </a:t>
            </a:r>
            <a:r>
              <a:rPr lang="en-US" sz="1800">
                <a:solidFill>
                  <a:srgbClr val="666666"/>
                </a:solidFill>
                <a:latin typeface="Public Sans"/>
                <a:ea typeface="Public Sans"/>
                <a:cs typeface="Public Sans"/>
                <a:sym typeface="Public Sans"/>
              </a:rPr>
              <a:t>JULY 30</a:t>
            </a:r>
            <a:r>
              <a:rPr b="0" i="0" lang="en-US" sz="1800" u="none" cap="none" strike="noStrike">
                <a:solidFill>
                  <a:srgbClr val="666666"/>
                </a:solidFill>
                <a:latin typeface="Public Sans"/>
                <a:ea typeface="Public Sans"/>
                <a:cs typeface="Public Sans"/>
                <a:sym typeface="Public Sans"/>
              </a:rPr>
              <a:t>, 2024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2" name="Google Shape;562;p6"/>
          <p:cNvSpPr txBox="1"/>
          <p:nvPr/>
        </p:nvSpPr>
        <p:spPr>
          <a:xfrm>
            <a:off x="2286000" y="-28575"/>
            <a:ext cx="9412864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CC"/>
              </a:buClr>
              <a:buSzPts val="4400"/>
              <a:buFont typeface="Merriweather"/>
              <a:buNone/>
            </a:pPr>
            <a:r>
              <a:rPr b="1" i="0" lang="en-US" sz="4400" u="none" cap="none" strike="noStrike">
                <a:solidFill>
                  <a:srgbClr val="0000CC"/>
                </a:solidFill>
                <a:latin typeface="Merriweather"/>
                <a:ea typeface="Merriweather"/>
                <a:cs typeface="Merriweather"/>
                <a:sym typeface="Merriweather"/>
              </a:rPr>
              <a:t>Earth observing satellite trends</a:t>
            </a:r>
            <a:endParaRPr b="1" i="0" sz="4400" u="none" cap="none" strike="noStrike">
              <a:solidFill>
                <a:srgbClr val="0000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63" name="Google Shape;563;p6"/>
          <p:cNvPicPr preferRelativeResize="0"/>
          <p:nvPr/>
        </p:nvPicPr>
        <p:blipFill rotWithShape="1">
          <a:blip r:embed="rId5">
            <a:alphaModFix/>
          </a:blip>
          <a:srcRect b="89397" l="83297" r="0" t="0"/>
          <a:stretch/>
        </p:blipFill>
        <p:spPr>
          <a:xfrm>
            <a:off x="5671330" y="1739944"/>
            <a:ext cx="3649485" cy="1153568"/>
          </a:xfrm>
          <a:prstGeom prst="rect">
            <a:avLst/>
          </a:prstGeom>
          <a:noFill/>
          <a:ln>
            <a:noFill/>
          </a:ln>
        </p:spPr>
      </p:pic>
      <p:sp>
        <p:nvSpPr>
          <p:cNvPr id="564" name="Google Shape;564;p6"/>
          <p:cNvSpPr txBox="1"/>
          <p:nvPr/>
        </p:nvSpPr>
        <p:spPr>
          <a:xfrm>
            <a:off x="2040895" y="2738428"/>
            <a:ext cx="3649485" cy="23083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Commercial business model generally favors smaller and cheaper systems that trades off rigor for more agility and resilience.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70" name="Google Shape;570;p7"/>
          <p:cNvCxnSpPr/>
          <p:nvPr/>
        </p:nvCxnSpPr>
        <p:spPr>
          <a:xfrm>
            <a:off x="2861435" y="1620580"/>
            <a:ext cx="8262" cy="3985295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dot"/>
            <a:miter lim="800000"/>
            <a:headEnd len="sm" w="sm" type="none"/>
            <a:tailEnd len="sm" w="sm" type="none"/>
          </a:ln>
        </p:spPr>
      </p:cxnSp>
      <p:pic>
        <p:nvPicPr>
          <p:cNvPr descr="Inline image 1" id="571" name="Google Shape;571;p7"/>
          <p:cNvPicPr preferRelativeResize="0"/>
          <p:nvPr/>
        </p:nvPicPr>
        <p:blipFill rotWithShape="1">
          <a:blip r:embed="rId3">
            <a:alphaModFix/>
          </a:blip>
          <a:srcRect b="0" l="2893" r="0" t="0"/>
          <a:stretch/>
        </p:blipFill>
        <p:spPr>
          <a:xfrm>
            <a:off x="1756012" y="1072288"/>
            <a:ext cx="8911988" cy="4533586"/>
          </a:xfrm>
          <a:prstGeom prst="rect">
            <a:avLst/>
          </a:prstGeom>
          <a:noFill/>
          <a:ln>
            <a:noFill/>
          </a:ln>
        </p:spPr>
      </p:pic>
      <p:sp>
        <p:nvSpPr>
          <p:cNvPr id="572" name="Google Shape;572;p7"/>
          <p:cNvSpPr/>
          <p:nvPr/>
        </p:nvSpPr>
        <p:spPr>
          <a:xfrm rot="5400000">
            <a:off x="2386642" y="5343170"/>
            <a:ext cx="206412" cy="771748"/>
          </a:xfrm>
          <a:prstGeom prst="rightBrace">
            <a:avLst>
              <a:gd fmla="val 36635" name="adj1"/>
              <a:gd fmla="val 50000" name="adj2"/>
            </a:avLst>
          </a:pr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3" name="Google Shape;573;p7"/>
          <p:cNvSpPr txBox="1"/>
          <p:nvPr/>
        </p:nvSpPr>
        <p:spPr>
          <a:xfrm>
            <a:off x="3394482" y="5871339"/>
            <a:ext cx="62709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NIR</a:t>
            </a:r>
            <a:endParaRPr b="0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4" name="Google Shape;574;p7"/>
          <p:cNvSpPr/>
          <p:nvPr/>
        </p:nvSpPr>
        <p:spPr>
          <a:xfrm rot="5400000">
            <a:off x="3688409" y="4807074"/>
            <a:ext cx="206407" cy="1843946"/>
          </a:xfrm>
          <a:prstGeom prst="rightBrace">
            <a:avLst>
              <a:gd fmla="val 36635" name="adj1"/>
              <a:gd fmla="val 50000" name="adj2"/>
            </a:avLst>
          </a:pr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5" name="Google Shape;575;p7"/>
          <p:cNvSpPr txBox="1"/>
          <p:nvPr/>
        </p:nvSpPr>
        <p:spPr>
          <a:xfrm>
            <a:off x="5679744" y="5871339"/>
            <a:ext cx="841256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SWIR</a:t>
            </a:r>
            <a:endParaRPr b="0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6" name="Google Shape;576;p7"/>
          <p:cNvSpPr/>
          <p:nvPr/>
        </p:nvSpPr>
        <p:spPr>
          <a:xfrm rot="5400000">
            <a:off x="6043529" y="4287269"/>
            <a:ext cx="224554" cy="2884440"/>
          </a:xfrm>
          <a:prstGeom prst="rightBrace">
            <a:avLst>
              <a:gd fmla="val 36635" name="adj1"/>
              <a:gd fmla="val 50000" name="adj2"/>
            </a:avLst>
          </a:pr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7" name="Google Shape;577;p7"/>
          <p:cNvSpPr txBox="1"/>
          <p:nvPr/>
        </p:nvSpPr>
        <p:spPr>
          <a:xfrm>
            <a:off x="8494043" y="5871339"/>
            <a:ext cx="1221809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Thermal</a:t>
            </a:r>
            <a:endParaRPr b="0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8" name="Google Shape;578;p7"/>
          <p:cNvSpPr/>
          <p:nvPr/>
        </p:nvSpPr>
        <p:spPr>
          <a:xfrm rot="5400000">
            <a:off x="8935273" y="4379720"/>
            <a:ext cx="233178" cy="2690912"/>
          </a:xfrm>
          <a:prstGeom prst="rightBrace">
            <a:avLst>
              <a:gd fmla="val 36635" name="adj1"/>
              <a:gd fmla="val 50000" name="adj2"/>
            </a:avLst>
          </a:pr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79" name="Google Shape;579;p7"/>
          <p:cNvGrpSpPr/>
          <p:nvPr/>
        </p:nvGrpSpPr>
        <p:grpSpPr>
          <a:xfrm>
            <a:off x="3796794" y="2082336"/>
            <a:ext cx="537327" cy="888147"/>
            <a:chOff x="2198369" y="2563369"/>
            <a:chExt cx="537327" cy="888147"/>
          </a:xfrm>
        </p:grpSpPr>
        <p:sp>
          <p:nvSpPr>
            <p:cNvPr id="580" name="Google Shape;580;p7"/>
            <p:cNvSpPr txBox="1"/>
            <p:nvPr/>
          </p:nvSpPr>
          <p:spPr>
            <a:xfrm>
              <a:off x="2198369" y="2563369"/>
              <a:ext cx="537327" cy="2769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b="1" i="0" lang="en-US" sz="12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60m </a:t>
              </a:r>
              <a:endParaRPr b="1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1" name="Google Shape;581;p7"/>
            <p:cNvSpPr txBox="1"/>
            <p:nvPr/>
          </p:nvSpPr>
          <p:spPr>
            <a:xfrm>
              <a:off x="2198369" y="2907043"/>
              <a:ext cx="537327" cy="2769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b="1" lang="en-US"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b="1" i="0" lang="en-US" sz="12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20m </a:t>
              </a:r>
              <a:endParaRPr/>
            </a:p>
          </p:txBody>
        </p:sp>
        <p:sp>
          <p:nvSpPr>
            <p:cNvPr id="582" name="Google Shape;582;p7"/>
            <p:cNvSpPr txBox="1"/>
            <p:nvPr/>
          </p:nvSpPr>
          <p:spPr>
            <a:xfrm>
              <a:off x="2198369" y="3174517"/>
              <a:ext cx="537327" cy="2769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b="1" i="0" lang="en-US" sz="12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10m </a:t>
              </a:r>
              <a:endParaRPr/>
            </a:p>
          </p:txBody>
        </p:sp>
      </p:grpSp>
      <p:sp>
        <p:nvSpPr>
          <p:cNvPr id="583" name="Google Shape;583;p7"/>
          <p:cNvSpPr txBox="1"/>
          <p:nvPr/>
        </p:nvSpPr>
        <p:spPr>
          <a:xfrm>
            <a:off x="9855939" y="3387261"/>
            <a:ext cx="579005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b="1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100m </a:t>
            </a:r>
            <a:endParaRPr b="1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4" name="Google Shape;584;p7"/>
          <p:cNvSpPr txBox="1"/>
          <p:nvPr/>
        </p:nvSpPr>
        <p:spPr>
          <a:xfrm>
            <a:off x="3796794" y="3396786"/>
            <a:ext cx="537327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b="1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30m </a:t>
            </a:r>
            <a:endParaRPr/>
          </a:p>
        </p:txBody>
      </p:sp>
      <p:sp>
        <p:nvSpPr>
          <p:cNvPr id="585" name="Google Shape;585;p7"/>
          <p:cNvSpPr txBox="1"/>
          <p:nvPr/>
        </p:nvSpPr>
        <p:spPr>
          <a:xfrm>
            <a:off x="2808567" y="3590080"/>
            <a:ext cx="500458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b="1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15m </a:t>
            </a:r>
            <a:endParaRPr/>
          </a:p>
        </p:txBody>
      </p:sp>
      <p:sp>
        <p:nvSpPr>
          <p:cNvPr id="586" name="Google Shape;586;p7"/>
          <p:cNvSpPr txBox="1"/>
          <p:nvPr/>
        </p:nvSpPr>
        <p:spPr>
          <a:xfrm>
            <a:off x="3796794" y="3158661"/>
            <a:ext cx="537327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b="1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30m </a:t>
            </a:r>
            <a:endParaRPr/>
          </a:p>
        </p:txBody>
      </p:sp>
      <p:sp>
        <p:nvSpPr>
          <p:cNvPr id="587" name="Google Shape;587;p7"/>
          <p:cNvSpPr/>
          <p:nvPr/>
        </p:nvSpPr>
        <p:spPr>
          <a:xfrm>
            <a:off x="1974851" y="1631485"/>
            <a:ext cx="5337175" cy="2730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88" name="Google Shape;588;p7"/>
          <p:cNvGrpSpPr/>
          <p:nvPr/>
        </p:nvGrpSpPr>
        <p:grpSpPr>
          <a:xfrm>
            <a:off x="2106614" y="1564028"/>
            <a:ext cx="3604416" cy="496856"/>
            <a:chOff x="582613" y="2045062"/>
            <a:chExt cx="3604416" cy="496856"/>
          </a:xfrm>
        </p:grpSpPr>
        <p:sp>
          <p:nvSpPr>
            <p:cNvPr id="589" name="Google Shape;589;p7"/>
            <p:cNvSpPr/>
            <p:nvPr/>
          </p:nvSpPr>
          <p:spPr>
            <a:xfrm>
              <a:off x="582613" y="2112519"/>
              <a:ext cx="195263" cy="133350"/>
            </a:xfrm>
            <a:prstGeom prst="rect">
              <a:avLst/>
            </a:prstGeom>
            <a:solidFill>
              <a:srgbClr val="0000FF"/>
            </a:solidFill>
            <a:ln cap="flat" cmpd="sng" w="9525">
              <a:solidFill>
                <a:srgbClr val="595959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0" name="Google Shape;590;p7"/>
            <p:cNvSpPr/>
            <p:nvPr/>
          </p:nvSpPr>
          <p:spPr>
            <a:xfrm>
              <a:off x="790575" y="2112519"/>
              <a:ext cx="222250" cy="133350"/>
            </a:xfrm>
            <a:prstGeom prst="rect">
              <a:avLst/>
            </a:prstGeom>
            <a:solidFill>
              <a:srgbClr val="008000"/>
            </a:solidFill>
            <a:ln cap="flat" cmpd="sng" w="9525">
              <a:solidFill>
                <a:srgbClr val="595959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1" name="Google Shape;591;p7"/>
            <p:cNvSpPr/>
            <p:nvPr/>
          </p:nvSpPr>
          <p:spPr>
            <a:xfrm>
              <a:off x="1023938" y="2112519"/>
              <a:ext cx="247650" cy="133350"/>
            </a:xfrm>
            <a:prstGeom prst="rect">
              <a:avLst/>
            </a:prstGeom>
            <a:solidFill>
              <a:srgbClr val="FF0000"/>
            </a:solidFill>
            <a:ln cap="flat" cmpd="sng" w="9525">
              <a:solidFill>
                <a:srgbClr val="595959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2" name="Google Shape;592;p7"/>
            <p:cNvSpPr/>
            <p:nvPr/>
          </p:nvSpPr>
          <p:spPr>
            <a:xfrm>
              <a:off x="1403350" y="2112519"/>
              <a:ext cx="433388" cy="133350"/>
            </a:xfrm>
            <a:prstGeom prst="rect">
              <a:avLst/>
            </a:prstGeom>
            <a:solidFill>
              <a:srgbClr val="800000"/>
            </a:solidFill>
            <a:ln cap="flat" cmpd="sng" w="9525">
              <a:solidFill>
                <a:srgbClr val="595959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3" name="Google Shape;593;p7"/>
            <p:cNvSpPr/>
            <p:nvPr/>
          </p:nvSpPr>
          <p:spPr>
            <a:xfrm>
              <a:off x="582613" y="2264919"/>
              <a:ext cx="1254125" cy="136525"/>
            </a:xfrm>
            <a:prstGeom prst="rect">
              <a:avLst/>
            </a:prstGeom>
            <a:solidFill>
              <a:srgbClr val="A6A6A6"/>
            </a:solidFill>
            <a:ln cap="flat" cmpd="sng" w="9525">
              <a:solidFill>
                <a:srgbClr val="595959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4" name="Google Shape;594;p7"/>
            <p:cNvSpPr/>
            <p:nvPr/>
          </p:nvSpPr>
          <p:spPr>
            <a:xfrm>
              <a:off x="609600" y="2125219"/>
              <a:ext cx="65" cy="2769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7"/>
            <p:cNvSpPr/>
            <p:nvPr/>
          </p:nvSpPr>
          <p:spPr>
            <a:xfrm>
              <a:off x="795338" y="2125219"/>
              <a:ext cx="65" cy="2769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7"/>
            <p:cNvSpPr/>
            <p:nvPr/>
          </p:nvSpPr>
          <p:spPr>
            <a:xfrm>
              <a:off x="1404938" y="2125219"/>
              <a:ext cx="65" cy="2769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7" name="Google Shape;597;p7"/>
            <p:cNvSpPr/>
            <p:nvPr/>
          </p:nvSpPr>
          <p:spPr>
            <a:xfrm>
              <a:off x="609600" y="2264919"/>
              <a:ext cx="65" cy="2769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98" name="Google Shape;598;p7"/>
            <p:cNvGrpSpPr/>
            <p:nvPr/>
          </p:nvGrpSpPr>
          <p:grpSpPr>
            <a:xfrm>
              <a:off x="592182" y="2045062"/>
              <a:ext cx="3594847" cy="415059"/>
              <a:chOff x="592182" y="2045062"/>
              <a:chExt cx="3594847" cy="415059"/>
            </a:xfrm>
          </p:grpSpPr>
          <p:sp>
            <p:nvSpPr>
              <p:cNvPr id="599" name="Google Shape;599;p7"/>
              <p:cNvSpPr/>
              <p:nvPr/>
            </p:nvSpPr>
            <p:spPr>
              <a:xfrm>
                <a:off x="1285286" y="2113970"/>
                <a:ext cx="105183" cy="133350"/>
              </a:xfrm>
              <a:prstGeom prst="rect">
                <a:avLst/>
              </a:prstGeom>
              <a:solidFill>
                <a:srgbClr val="CC0000"/>
              </a:solidFill>
              <a:ln cap="flat" cmpd="sng" w="9525">
                <a:solidFill>
                  <a:srgbClr val="595959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0" name="Google Shape;600;p7"/>
              <p:cNvSpPr txBox="1"/>
              <p:nvPr/>
            </p:nvSpPr>
            <p:spPr>
              <a:xfrm>
                <a:off x="1238068" y="2045062"/>
                <a:ext cx="174171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800"/>
                  <a:buFont typeface="Calibri"/>
                  <a:buNone/>
                </a:pPr>
                <a:r>
                  <a:rPr b="0" i="0" lang="en-US" sz="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R</a:t>
                </a:r>
                <a:endParaRPr/>
              </a:p>
            </p:txBody>
          </p:sp>
          <p:sp>
            <p:nvSpPr>
              <p:cNvPr id="601" name="Google Shape;601;p7"/>
              <p:cNvSpPr txBox="1"/>
              <p:nvPr/>
            </p:nvSpPr>
            <p:spPr>
              <a:xfrm>
                <a:off x="1737319" y="2048053"/>
                <a:ext cx="2449710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7F7F7F"/>
                  </a:buClr>
                  <a:buSzPts val="1600"/>
                  <a:buFont typeface="Arial"/>
                  <a:buNone/>
                </a:pPr>
                <a:r>
                  <a:rPr b="1" i="0" lang="en-US" sz="1600" u="none" cap="none" strike="noStrike">
                    <a:solidFill>
                      <a:srgbClr val="7F7F7F"/>
                    </a:solidFill>
                    <a:latin typeface="Arial"/>
                    <a:ea typeface="Arial"/>
                    <a:cs typeface="Arial"/>
                    <a:sym typeface="Arial"/>
                  </a:rPr>
                  <a:t>  </a:t>
                </a:r>
                <a:r>
                  <a:rPr b="0" i="0" lang="en-US" sz="1400" u="none" cap="none" strike="noStrike">
                    <a:solidFill>
                      <a:srgbClr val="7F7F7F"/>
                    </a:solidFill>
                    <a:latin typeface="Arial"/>
                    <a:ea typeface="Arial"/>
                    <a:cs typeface="Arial"/>
                    <a:sym typeface="Arial"/>
                  </a:rPr>
                  <a:t>Commercial satellites </a:t>
                </a:r>
                <a:r>
                  <a:rPr b="1" i="0" lang="en-US" sz="12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&lt; 5m </a:t>
                </a:r>
                <a:endParaRPr/>
              </a:p>
            </p:txBody>
          </p:sp>
          <p:sp>
            <p:nvSpPr>
              <p:cNvPr id="602" name="Google Shape;602;p7"/>
              <p:cNvSpPr txBox="1"/>
              <p:nvPr/>
            </p:nvSpPr>
            <p:spPr>
              <a:xfrm>
                <a:off x="592182" y="2058125"/>
                <a:ext cx="174171" cy="24622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000"/>
                  <a:buFont typeface="Calibri"/>
                  <a:buNone/>
                </a:pPr>
                <a:r>
                  <a:rPr b="0" i="0" lang="en-US" sz="10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B</a:t>
                </a:r>
                <a:endParaRPr/>
              </a:p>
            </p:txBody>
          </p:sp>
          <p:sp>
            <p:nvSpPr>
              <p:cNvPr id="603" name="Google Shape;603;p7"/>
              <p:cNvSpPr txBox="1"/>
              <p:nvPr/>
            </p:nvSpPr>
            <p:spPr>
              <a:xfrm>
                <a:off x="1276212" y="2101668"/>
                <a:ext cx="174171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800"/>
                  <a:buFont typeface="Calibri"/>
                  <a:buNone/>
                </a:pPr>
                <a:r>
                  <a:rPr b="0" i="0" lang="en-US" sz="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E</a:t>
                </a:r>
                <a:endParaRPr/>
              </a:p>
            </p:txBody>
          </p:sp>
          <p:sp>
            <p:nvSpPr>
              <p:cNvPr id="604" name="Google Shape;604;p7"/>
              <p:cNvSpPr txBox="1"/>
              <p:nvPr/>
            </p:nvSpPr>
            <p:spPr>
              <a:xfrm>
                <a:off x="811347" y="2058125"/>
                <a:ext cx="174171" cy="24622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000"/>
                  <a:buFont typeface="Calibri"/>
                  <a:buNone/>
                </a:pPr>
                <a:r>
                  <a:rPr b="0" i="0" lang="en-US" sz="10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G</a:t>
                </a:r>
                <a:endParaRPr/>
              </a:p>
            </p:txBody>
          </p:sp>
          <p:sp>
            <p:nvSpPr>
              <p:cNvPr id="605" name="Google Shape;605;p7"/>
              <p:cNvSpPr txBox="1"/>
              <p:nvPr/>
            </p:nvSpPr>
            <p:spPr>
              <a:xfrm>
                <a:off x="1056639" y="2058125"/>
                <a:ext cx="174171" cy="24622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000"/>
                  <a:buFont typeface="Calibri"/>
                  <a:buNone/>
                </a:pPr>
                <a:r>
                  <a:rPr b="0" i="0" lang="en-US" sz="10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R</a:t>
                </a:r>
                <a:endParaRPr/>
              </a:p>
            </p:txBody>
          </p:sp>
          <p:sp>
            <p:nvSpPr>
              <p:cNvPr id="606" name="Google Shape;606;p7"/>
              <p:cNvSpPr txBox="1"/>
              <p:nvPr/>
            </p:nvSpPr>
            <p:spPr>
              <a:xfrm>
                <a:off x="1380306" y="2058125"/>
                <a:ext cx="410755" cy="24622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000"/>
                  <a:buFont typeface="Calibri"/>
                  <a:buNone/>
                </a:pPr>
                <a:r>
                  <a:rPr b="0" i="0" lang="en-US" sz="10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NIR</a:t>
                </a:r>
                <a:endParaRPr/>
              </a:p>
            </p:txBody>
          </p:sp>
          <p:sp>
            <p:nvSpPr>
              <p:cNvPr id="607" name="Google Shape;607;p7"/>
              <p:cNvSpPr txBox="1"/>
              <p:nvPr/>
            </p:nvSpPr>
            <p:spPr>
              <a:xfrm>
                <a:off x="972454" y="2213900"/>
                <a:ext cx="410755" cy="24622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000"/>
                  <a:buFont typeface="Calibri"/>
                  <a:buNone/>
                </a:pPr>
                <a:r>
                  <a:rPr b="0" i="0" lang="en-US" sz="10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Pan</a:t>
                </a:r>
                <a:endParaRPr/>
              </a:p>
            </p:txBody>
          </p:sp>
        </p:grpSp>
      </p:grpSp>
      <p:sp>
        <p:nvSpPr>
          <p:cNvPr id="608" name="Google Shape;608;p7"/>
          <p:cNvSpPr/>
          <p:nvPr/>
        </p:nvSpPr>
        <p:spPr>
          <a:xfrm>
            <a:off x="2299412" y="4407273"/>
            <a:ext cx="2210677" cy="277978"/>
          </a:xfrm>
          <a:prstGeom prst="rect">
            <a:avLst/>
          </a:prstGeom>
          <a:solidFill>
            <a:srgbClr val="D9E0E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9" name="Google Shape;609;p7"/>
          <p:cNvSpPr/>
          <p:nvPr/>
        </p:nvSpPr>
        <p:spPr>
          <a:xfrm>
            <a:off x="6132880" y="4407273"/>
            <a:ext cx="1325499" cy="255808"/>
          </a:xfrm>
          <a:prstGeom prst="rect">
            <a:avLst/>
          </a:prstGeom>
          <a:solidFill>
            <a:srgbClr val="D9E0E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0" name="Google Shape;610;p7"/>
          <p:cNvSpPr/>
          <p:nvPr/>
        </p:nvSpPr>
        <p:spPr>
          <a:xfrm>
            <a:off x="7684822" y="4407273"/>
            <a:ext cx="2690912" cy="277978"/>
          </a:xfrm>
          <a:prstGeom prst="rect">
            <a:avLst/>
          </a:prstGeom>
          <a:solidFill>
            <a:srgbClr val="D9E0E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1" name="Google Shape;611;p7"/>
          <p:cNvSpPr/>
          <p:nvPr/>
        </p:nvSpPr>
        <p:spPr>
          <a:xfrm>
            <a:off x="4911789" y="4430051"/>
            <a:ext cx="790752" cy="233031"/>
          </a:xfrm>
          <a:prstGeom prst="rect">
            <a:avLst/>
          </a:prstGeom>
          <a:solidFill>
            <a:srgbClr val="D9E0E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2" name="Google Shape;612;p7"/>
          <p:cNvSpPr/>
          <p:nvPr/>
        </p:nvSpPr>
        <p:spPr>
          <a:xfrm flipH="1" rot="10800000">
            <a:off x="5702542" y="4475701"/>
            <a:ext cx="377945" cy="16135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3" name="Google Shape;613;p7"/>
          <p:cNvSpPr/>
          <p:nvPr/>
        </p:nvSpPr>
        <p:spPr>
          <a:xfrm>
            <a:off x="7458378" y="4475702"/>
            <a:ext cx="228390" cy="124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14" name="Google Shape;614;p7"/>
          <p:cNvGrpSpPr/>
          <p:nvPr/>
        </p:nvGrpSpPr>
        <p:grpSpPr>
          <a:xfrm>
            <a:off x="2173714" y="3987600"/>
            <a:ext cx="7730525" cy="437321"/>
            <a:chOff x="649713" y="4468633"/>
            <a:chExt cx="7730525" cy="437321"/>
          </a:xfrm>
        </p:grpSpPr>
        <p:sp>
          <p:nvSpPr>
            <p:cNvPr id="615" name="Google Shape;615;p7"/>
            <p:cNvSpPr/>
            <p:nvPr/>
          </p:nvSpPr>
          <p:spPr>
            <a:xfrm>
              <a:off x="649713" y="4468633"/>
              <a:ext cx="1226796" cy="413467"/>
            </a:xfrm>
            <a:prstGeom prst="rect">
              <a:avLst/>
            </a:prstGeom>
            <a:solidFill>
              <a:srgbClr val="D9E0E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6" name="Google Shape;616;p7"/>
            <p:cNvSpPr/>
            <p:nvPr/>
          </p:nvSpPr>
          <p:spPr>
            <a:xfrm>
              <a:off x="3450866" y="4469959"/>
              <a:ext cx="677188" cy="261068"/>
            </a:xfrm>
            <a:prstGeom prst="rect">
              <a:avLst/>
            </a:prstGeom>
            <a:solidFill>
              <a:srgbClr val="D9E0E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7" name="Google Shape;617;p7"/>
            <p:cNvSpPr/>
            <p:nvPr/>
          </p:nvSpPr>
          <p:spPr>
            <a:xfrm>
              <a:off x="4684644" y="4471283"/>
              <a:ext cx="1095954" cy="434671"/>
            </a:xfrm>
            <a:prstGeom prst="rect">
              <a:avLst/>
            </a:prstGeom>
            <a:solidFill>
              <a:srgbClr val="D9E0E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8" name="Google Shape;618;p7"/>
            <p:cNvSpPr/>
            <p:nvPr/>
          </p:nvSpPr>
          <p:spPr>
            <a:xfrm rot="-281336">
              <a:off x="5842619" y="4590100"/>
              <a:ext cx="69572" cy="143132"/>
            </a:xfrm>
            <a:prstGeom prst="rect">
              <a:avLst/>
            </a:prstGeom>
            <a:solidFill>
              <a:srgbClr val="D9E0E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9" name="Google Shape;619;p7"/>
            <p:cNvSpPr/>
            <p:nvPr/>
          </p:nvSpPr>
          <p:spPr>
            <a:xfrm>
              <a:off x="6169441" y="4586577"/>
              <a:ext cx="350283" cy="143132"/>
            </a:xfrm>
            <a:prstGeom prst="rect">
              <a:avLst/>
            </a:prstGeom>
            <a:solidFill>
              <a:srgbClr val="D9E0E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0" name="Google Shape;620;p7"/>
            <p:cNvSpPr/>
            <p:nvPr/>
          </p:nvSpPr>
          <p:spPr>
            <a:xfrm>
              <a:off x="6538548" y="4468932"/>
              <a:ext cx="1841690" cy="393773"/>
            </a:xfrm>
            <a:prstGeom prst="rect">
              <a:avLst/>
            </a:prstGeom>
            <a:solidFill>
              <a:srgbClr val="D9E0E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1" name="Google Shape;621;p7"/>
            <p:cNvSpPr/>
            <p:nvPr/>
          </p:nvSpPr>
          <p:spPr>
            <a:xfrm>
              <a:off x="5922458" y="4574643"/>
              <a:ext cx="232564" cy="16121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22" name="Google Shape;622;p7"/>
          <p:cNvSpPr/>
          <p:nvPr/>
        </p:nvSpPr>
        <p:spPr>
          <a:xfrm>
            <a:off x="2938508" y="4043917"/>
            <a:ext cx="65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23" name="Google Shape;623;p7"/>
          <p:cNvGrpSpPr/>
          <p:nvPr/>
        </p:nvGrpSpPr>
        <p:grpSpPr>
          <a:xfrm>
            <a:off x="2088739" y="4659523"/>
            <a:ext cx="8479229" cy="369659"/>
            <a:chOff x="560922" y="5140555"/>
            <a:chExt cx="8479229" cy="369658"/>
          </a:xfrm>
        </p:grpSpPr>
        <p:sp>
          <p:nvSpPr>
            <p:cNvPr id="624" name="Google Shape;624;p7"/>
            <p:cNvSpPr/>
            <p:nvPr/>
          </p:nvSpPr>
          <p:spPr>
            <a:xfrm>
              <a:off x="560922" y="5166285"/>
              <a:ext cx="2234665" cy="286778"/>
            </a:xfrm>
            <a:prstGeom prst="rect">
              <a:avLst/>
            </a:prstGeom>
            <a:solidFill>
              <a:srgbClr val="D9E0E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5" name="Google Shape;625;p7"/>
            <p:cNvSpPr/>
            <p:nvPr/>
          </p:nvSpPr>
          <p:spPr>
            <a:xfrm>
              <a:off x="3600450" y="5184307"/>
              <a:ext cx="285750" cy="286778"/>
            </a:xfrm>
            <a:prstGeom prst="rect">
              <a:avLst/>
            </a:prstGeom>
            <a:solidFill>
              <a:srgbClr val="D9E0E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6" name="Google Shape;626;p7"/>
            <p:cNvSpPr/>
            <p:nvPr/>
          </p:nvSpPr>
          <p:spPr>
            <a:xfrm>
              <a:off x="4857764" y="5166285"/>
              <a:ext cx="1076613" cy="343928"/>
            </a:xfrm>
            <a:prstGeom prst="rect">
              <a:avLst/>
            </a:prstGeom>
            <a:solidFill>
              <a:srgbClr val="D9E0E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7" name="Google Shape;627;p7"/>
            <p:cNvSpPr/>
            <p:nvPr/>
          </p:nvSpPr>
          <p:spPr>
            <a:xfrm>
              <a:off x="6150820" y="5184307"/>
              <a:ext cx="2772803" cy="286778"/>
            </a:xfrm>
            <a:prstGeom prst="rect">
              <a:avLst/>
            </a:prstGeom>
            <a:solidFill>
              <a:srgbClr val="D9E0E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8" name="Google Shape;628;p7"/>
            <p:cNvSpPr/>
            <p:nvPr/>
          </p:nvSpPr>
          <p:spPr>
            <a:xfrm>
              <a:off x="5937022" y="5166285"/>
              <a:ext cx="135165" cy="324878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9" name="Google Shape;629;p7"/>
            <p:cNvSpPr/>
            <p:nvPr/>
          </p:nvSpPr>
          <p:spPr>
            <a:xfrm>
              <a:off x="8904986" y="5177249"/>
              <a:ext cx="135165" cy="324878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0" name="Google Shape;630;p7"/>
            <p:cNvSpPr/>
            <p:nvPr/>
          </p:nvSpPr>
          <p:spPr>
            <a:xfrm>
              <a:off x="3025588" y="5140555"/>
              <a:ext cx="135165" cy="324878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31" name="Google Shape;631;p7"/>
          <p:cNvSpPr txBox="1"/>
          <p:nvPr/>
        </p:nvSpPr>
        <p:spPr>
          <a:xfrm>
            <a:off x="4512567" y="4405785"/>
            <a:ext cx="102883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Calibri"/>
              <a:buNone/>
            </a:pPr>
            <a:r>
              <a:rPr b="0" i="0" lang="en-US" sz="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9</a:t>
            </a:r>
            <a:endParaRPr/>
          </a:p>
        </p:txBody>
      </p:sp>
      <p:cxnSp>
        <p:nvCxnSpPr>
          <p:cNvPr id="632" name="Google Shape;632;p7"/>
          <p:cNvCxnSpPr/>
          <p:nvPr/>
        </p:nvCxnSpPr>
        <p:spPr>
          <a:xfrm>
            <a:off x="2078107" y="3942762"/>
            <a:ext cx="8346205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lgDash"/>
            <a:miter lim="800000"/>
            <a:headEnd len="sm" w="sm" type="none"/>
            <a:tailEnd len="sm" w="sm" type="none"/>
          </a:ln>
        </p:spPr>
      </p:cxnSp>
      <p:cxnSp>
        <p:nvCxnSpPr>
          <p:cNvPr id="633" name="Google Shape;633;p7"/>
          <p:cNvCxnSpPr/>
          <p:nvPr/>
        </p:nvCxnSpPr>
        <p:spPr>
          <a:xfrm>
            <a:off x="2088739" y="3116968"/>
            <a:ext cx="8346205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lgDash"/>
            <a:miter lim="800000"/>
            <a:headEnd len="sm" w="sm" type="none"/>
            <a:tailEnd len="sm" w="sm" type="none"/>
          </a:ln>
        </p:spPr>
      </p:cxnSp>
      <p:grpSp>
        <p:nvGrpSpPr>
          <p:cNvPr id="634" name="Google Shape;634;p7"/>
          <p:cNvGrpSpPr/>
          <p:nvPr/>
        </p:nvGrpSpPr>
        <p:grpSpPr>
          <a:xfrm>
            <a:off x="2128298" y="1929537"/>
            <a:ext cx="6281532" cy="1164128"/>
            <a:chOff x="604298" y="2410570"/>
            <a:chExt cx="6281532" cy="1164128"/>
          </a:xfrm>
        </p:grpSpPr>
        <p:sp>
          <p:nvSpPr>
            <p:cNvPr id="635" name="Google Shape;635;p7"/>
            <p:cNvSpPr/>
            <p:nvPr/>
          </p:nvSpPr>
          <p:spPr>
            <a:xfrm>
              <a:off x="604298" y="2433099"/>
              <a:ext cx="1407381" cy="1009816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6" name="Google Shape;636;p7"/>
            <p:cNvSpPr/>
            <p:nvPr/>
          </p:nvSpPr>
          <p:spPr>
            <a:xfrm>
              <a:off x="2935356" y="2410570"/>
              <a:ext cx="324680" cy="483704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7" name="Google Shape;637;p7"/>
            <p:cNvSpPr/>
            <p:nvPr/>
          </p:nvSpPr>
          <p:spPr>
            <a:xfrm>
              <a:off x="3538164" y="2935413"/>
              <a:ext cx="285750" cy="286778"/>
            </a:xfrm>
            <a:prstGeom prst="rect">
              <a:avLst/>
            </a:prstGeom>
            <a:solidFill>
              <a:srgbClr val="D9E0E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8" name="Google Shape;638;p7"/>
            <p:cNvSpPr/>
            <p:nvPr/>
          </p:nvSpPr>
          <p:spPr>
            <a:xfrm>
              <a:off x="4875307" y="2928787"/>
              <a:ext cx="595189" cy="286778"/>
            </a:xfrm>
            <a:prstGeom prst="rect">
              <a:avLst/>
            </a:prstGeom>
            <a:solidFill>
              <a:srgbClr val="D9E0E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9" name="Google Shape;639;p7"/>
            <p:cNvSpPr/>
            <p:nvPr/>
          </p:nvSpPr>
          <p:spPr>
            <a:xfrm>
              <a:off x="6480314" y="2857225"/>
              <a:ext cx="405516" cy="286778"/>
            </a:xfrm>
            <a:prstGeom prst="rect">
              <a:avLst/>
            </a:prstGeom>
            <a:solidFill>
              <a:srgbClr val="D9E0E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0" name="Google Shape;640;p7"/>
            <p:cNvSpPr/>
            <p:nvPr/>
          </p:nvSpPr>
          <p:spPr>
            <a:xfrm>
              <a:off x="5767345" y="2690190"/>
              <a:ext cx="307451" cy="760675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1" name="Google Shape;641;p7"/>
            <p:cNvSpPr/>
            <p:nvPr/>
          </p:nvSpPr>
          <p:spPr>
            <a:xfrm>
              <a:off x="5918420" y="2822714"/>
              <a:ext cx="545990" cy="19083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2" name="Google Shape;642;p7"/>
            <p:cNvSpPr/>
            <p:nvPr/>
          </p:nvSpPr>
          <p:spPr>
            <a:xfrm>
              <a:off x="5449127" y="3132814"/>
              <a:ext cx="236055" cy="441884"/>
            </a:xfrm>
            <a:prstGeom prst="rect">
              <a:avLst/>
            </a:prstGeom>
            <a:solidFill>
              <a:srgbClr val="D9E0E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3" name="Google Shape;643;p7"/>
            <p:cNvSpPr/>
            <p:nvPr/>
          </p:nvSpPr>
          <p:spPr>
            <a:xfrm>
              <a:off x="5637475" y="2631882"/>
              <a:ext cx="159026" cy="502257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4" name="Google Shape;644;p7"/>
            <p:cNvSpPr/>
            <p:nvPr/>
          </p:nvSpPr>
          <p:spPr>
            <a:xfrm>
              <a:off x="5555311" y="2450327"/>
              <a:ext cx="137823" cy="22926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5" name="Google Shape;645;p7"/>
            <p:cNvSpPr/>
            <p:nvPr/>
          </p:nvSpPr>
          <p:spPr>
            <a:xfrm>
              <a:off x="5536592" y="2695492"/>
              <a:ext cx="108834" cy="346470"/>
            </a:xfrm>
            <a:prstGeom prst="rect">
              <a:avLst/>
            </a:prstGeom>
            <a:solidFill>
              <a:srgbClr val="D9E0E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46" name="Google Shape;646;p7"/>
          <p:cNvGrpSpPr/>
          <p:nvPr/>
        </p:nvGrpSpPr>
        <p:grpSpPr>
          <a:xfrm>
            <a:off x="1978775" y="3937446"/>
            <a:ext cx="7749768" cy="997136"/>
            <a:chOff x="454775" y="4418480"/>
            <a:chExt cx="7749768" cy="997136"/>
          </a:xfrm>
        </p:grpSpPr>
        <p:cxnSp>
          <p:nvCxnSpPr>
            <p:cNvPr id="647" name="Google Shape;647;p7"/>
            <p:cNvCxnSpPr/>
            <p:nvPr/>
          </p:nvCxnSpPr>
          <p:spPr>
            <a:xfrm>
              <a:off x="6048573" y="5062439"/>
              <a:ext cx="0" cy="353177"/>
            </a:xfrm>
            <a:prstGeom prst="straightConnector1">
              <a:avLst/>
            </a:prstGeom>
            <a:noFill/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  <p:grpSp>
          <p:nvGrpSpPr>
            <p:cNvPr id="648" name="Google Shape;648;p7"/>
            <p:cNvGrpSpPr/>
            <p:nvPr/>
          </p:nvGrpSpPr>
          <p:grpSpPr>
            <a:xfrm>
              <a:off x="454775" y="4418480"/>
              <a:ext cx="7749768" cy="926318"/>
              <a:chOff x="454775" y="4418480"/>
              <a:chExt cx="7749768" cy="926318"/>
            </a:xfrm>
          </p:grpSpPr>
          <p:sp>
            <p:nvSpPr>
              <p:cNvPr id="649" name="Google Shape;649;p7"/>
              <p:cNvSpPr/>
              <p:nvPr/>
            </p:nvSpPr>
            <p:spPr>
              <a:xfrm>
                <a:off x="1322909" y="4763454"/>
                <a:ext cx="57708" cy="12311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rPr b="0" i="0" lang="en-US" sz="8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5</a:t>
                </a:r>
                <a:endParaRPr/>
              </a:p>
            </p:txBody>
          </p:sp>
          <p:sp>
            <p:nvSpPr>
              <p:cNvPr id="650" name="Google Shape;650;p7"/>
              <p:cNvSpPr txBox="1"/>
              <p:nvPr/>
            </p:nvSpPr>
            <p:spPr>
              <a:xfrm>
                <a:off x="3711447" y="4418480"/>
                <a:ext cx="2558714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3F3F3F"/>
                  </a:buClr>
                  <a:buSzPts val="1600"/>
                  <a:buFont typeface="Arial"/>
                  <a:buNone/>
                </a:pPr>
                <a:r>
                  <a:rPr b="0" i="0" lang="en-US" sz="1600" u="none" cap="none" strike="noStrike">
                    <a:solidFill>
                      <a:srgbClr val="3F3F3F"/>
                    </a:solidFill>
                    <a:latin typeface="Arial"/>
                    <a:ea typeface="Arial"/>
                    <a:cs typeface="Arial"/>
                    <a:sym typeface="Arial"/>
                  </a:rPr>
                  <a:t>  Landsat Next (proposed)</a:t>
                </a:r>
                <a:endParaRPr b="1" i="0" sz="1600" u="none" cap="none" strike="noStrike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1" name="Google Shape;651;p7"/>
              <p:cNvSpPr/>
              <p:nvPr/>
            </p:nvSpPr>
            <p:spPr>
              <a:xfrm>
                <a:off x="925339" y="5128400"/>
                <a:ext cx="86950" cy="215174"/>
              </a:xfrm>
              <a:prstGeom prst="rect">
                <a:avLst/>
              </a:prstGeom>
              <a:solidFill>
                <a:srgbClr val="29975B"/>
              </a:solidFill>
              <a:ln cap="flat" cmpd="sng" w="9525">
                <a:solidFill>
                  <a:srgbClr val="595959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2" name="Google Shape;652;p7"/>
              <p:cNvSpPr/>
              <p:nvPr/>
            </p:nvSpPr>
            <p:spPr>
              <a:xfrm>
                <a:off x="1567902" y="5129354"/>
                <a:ext cx="283863" cy="215174"/>
              </a:xfrm>
              <a:prstGeom prst="rect">
                <a:avLst/>
              </a:prstGeom>
              <a:solidFill>
                <a:srgbClr val="FFD966"/>
              </a:solidFill>
              <a:ln cap="flat" cmpd="sng" w="9525">
                <a:solidFill>
                  <a:srgbClr val="595959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3" name="Google Shape;653;p7"/>
              <p:cNvSpPr/>
              <p:nvPr/>
            </p:nvSpPr>
            <p:spPr>
              <a:xfrm>
                <a:off x="1326536" y="4881179"/>
                <a:ext cx="45720" cy="215174"/>
              </a:xfrm>
              <a:prstGeom prst="rect">
                <a:avLst/>
              </a:prstGeom>
              <a:solidFill>
                <a:srgbClr val="FFD966"/>
              </a:solidFill>
              <a:ln cap="flat" cmpd="sng" w="9525">
                <a:solidFill>
                  <a:srgbClr val="595959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4" name="Google Shape;654;p7"/>
              <p:cNvSpPr/>
              <p:nvPr/>
            </p:nvSpPr>
            <p:spPr>
              <a:xfrm>
                <a:off x="637553" y="4635631"/>
                <a:ext cx="64454" cy="215174"/>
              </a:xfrm>
              <a:prstGeom prst="rect">
                <a:avLst/>
              </a:prstGeom>
              <a:solidFill>
                <a:srgbClr val="5AA8D4"/>
              </a:solidFill>
              <a:ln cap="flat" cmpd="sng" w="9525">
                <a:solidFill>
                  <a:srgbClr val="595959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5" name="Google Shape;655;p7"/>
              <p:cNvSpPr/>
              <p:nvPr/>
            </p:nvSpPr>
            <p:spPr>
              <a:xfrm>
                <a:off x="1728761" y="4881179"/>
                <a:ext cx="64455" cy="215174"/>
              </a:xfrm>
              <a:prstGeom prst="rect">
                <a:avLst/>
              </a:prstGeom>
              <a:solidFill>
                <a:srgbClr val="FFD966"/>
              </a:solidFill>
              <a:ln cap="flat" cmpd="sng" w="9525">
                <a:solidFill>
                  <a:srgbClr val="595959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6" name="Google Shape;656;p7"/>
              <p:cNvSpPr/>
              <p:nvPr/>
            </p:nvSpPr>
            <p:spPr>
              <a:xfrm>
                <a:off x="1414572" y="4881179"/>
                <a:ext cx="45720" cy="215174"/>
              </a:xfrm>
              <a:prstGeom prst="rect">
                <a:avLst/>
              </a:prstGeom>
              <a:solidFill>
                <a:srgbClr val="FFD966"/>
              </a:solidFill>
              <a:ln cap="flat" cmpd="sng" w="9525">
                <a:solidFill>
                  <a:srgbClr val="595959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7" name="Google Shape;657;p7"/>
              <p:cNvSpPr/>
              <p:nvPr/>
            </p:nvSpPr>
            <p:spPr>
              <a:xfrm>
                <a:off x="1514671" y="4881179"/>
                <a:ext cx="54864" cy="215174"/>
              </a:xfrm>
              <a:prstGeom prst="rect">
                <a:avLst/>
              </a:prstGeom>
              <a:solidFill>
                <a:srgbClr val="FFD966"/>
              </a:solidFill>
              <a:ln cap="flat" cmpd="sng" w="9525">
                <a:solidFill>
                  <a:srgbClr val="595959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8" name="Google Shape;658;p7"/>
              <p:cNvSpPr/>
              <p:nvPr/>
            </p:nvSpPr>
            <p:spPr>
              <a:xfrm>
                <a:off x="698912" y="5128400"/>
                <a:ext cx="173736" cy="215174"/>
              </a:xfrm>
              <a:prstGeom prst="rect">
                <a:avLst/>
              </a:prstGeom>
              <a:solidFill>
                <a:srgbClr val="216583"/>
              </a:solidFill>
              <a:ln cap="flat" cmpd="sng" w="9525">
                <a:solidFill>
                  <a:srgbClr val="595959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9" name="Google Shape;659;p7"/>
              <p:cNvSpPr/>
              <p:nvPr/>
            </p:nvSpPr>
            <p:spPr>
              <a:xfrm>
                <a:off x="1203852" y="5128400"/>
                <a:ext cx="75821" cy="215174"/>
              </a:xfrm>
              <a:prstGeom prst="rect">
                <a:avLst/>
              </a:prstGeom>
              <a:solidFill>
                <a:srgbClr val="C00000"/>
              </a:solidFill>
              <a:ln cap="flat" cmpd="sng" w="9525">
                <a:solidFill>
                  <a:srgbClr val="595959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0" name="Google Shape;660;p7"/>
              <p:cNvSpPr/>
              <p:nvPr/>
            </p:nvSpPr>
            <p:spPr>
              <a:xfrm>
                <a:off x="1104007" y="4881179"/>
                <a:ext cx="64454" cy="215174"/>
              </a:xfrm>
              <a:prstGeom prst="rect">
                <a:avLst/>
              </a:prstGeom>
              <a:solidFill>
                <a:srgbClr val="FF9900"/>
              </a:solidFill>
              <a:ln cap="flat" cmpd="sng" w="9525">
                <a:solidFill>
                  <a:srgbClr val="595959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1" name="Google Shape;661;p7"/>
              <p:cNvSpPr/>
              <p:nvPr/>
            </p:nvSpPr>
            <p:spPr>
              <a:xfrm>
                <a:off x="1947615" y="4635631"/>
                <a:ext cx="64455" cy="215174"/>
              </a:xfrm>
              <a:prstGeom prst="rect">
                <a:avLst/>
              </a:prstGeom>
              <a:solidFill>
                <a:srgbClr val="9954CC"/>
              </a:solidFill>
              <a:ln cap="flat" cmpd="sng" w="9525">
                <a:solidFill>
                  <a:srgbClr val="595959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2" name="Google Shape;662;p7"/>
              <p:cNvSpPr/>
              <p:nvPr/>
            </p:nvSpPr>
            <p:spPr>
              <a:xfrm>
                <a:off x="559955" y="4635631"/>
                <a:ext cx="64454" cy="215174"/>
              </a:xfrm>
              <a:prstGeom prst="rect">
                <a:avLst/>
              </a:prstGeom>
              <a:solidFill>
                <a:srgbClr val="5AA8D4"/>
              </a:solidFill>
              <a:ln cap="flat" cmpd="sng" w="9525">
                <a:solidFill>
                  <a:srgbClr val="595959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800"/>
                  <a:buFont typeface="Arial"/>
                  <a:buNone/>
                </a:pPr>
                <a:r>
                  <a:t/>
                </a:r>
                <a:endParaRPr b="0" i="0" sz="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3" name="Google Shape;663;p7"/>
              <p:cNvSpPr txBox="1"/>
              <p:nvPr/>
            </p:nvSpPr>
            <p:spPr>
              <a:xfrm>
                <a:off x="454775" y="4469388"/>
                <a:ext cx="388345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rPr b="0" i="0" lang="en-US" sz="8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r>
                  <a:rPr b="0" i="0" lang="en-US" sz="6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a</a:t>
                </a:r>
                <a:r>
                  <a:rPr b="0" i="0" lang="en-US" sz="8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1</a:t>
                </a:r>
                <a:endParaRPr/>
              </a:p>
            </p:txBody>
          </p:sp>
          <p:sp>
            <p:nvSpPr>
              <p:cNvPr id="664" name="Google Shape;664;p7"/>
              <p:cNvSpPr txBox="1"/>
              <p:nvPr/>
            </p:nvSpPr>
            <p:spPr>
              <a:xfrm>
                <a:off x="762371" y="5129354"/>
                <a:ext cx="57940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800"/>
                  <a:buFont typeface="Arial"/>
                  <a:buNone/>
                </a:pPr>
                <a:r>
                  <a:rPr b="0" i="0" lang="en-US" sz="800" u="none" cap="none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</a:t>
                </a:r>
                <a:endParaRPr/>
              </a:p>
            </p:txBody>
          </p:sp>
          <p:sp>
            <p:nvSpPr>
              <p:cNvPr id="665" name="Google Shape;665;p7"/>
              <p:cNvSpPr txBox="1"/>
              <p:nvPr/>
            </p:nvSpPr>
            <p:spPr>
              <a:xfrm>
                <a:off x="928100" y="5129354"/>
                <a:ext cx="86717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800"/>
                  <a:buFont typeface="Arial"/>
                  <a:buNone/>
                </a:pPr>
                <a:r>
                  <a:rPr b="0" i="0" lang="en-US" sz="800" u="none" cap="none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3</a:t>
                </a:r>
                <a:endParaRPr/>
              </a:p>
            </p:txBody>
          </p:sp>
          <p:sp>
            <p:nvSpPr>
              <p:cNvPr id="666" name="Google Shape;666;p7"/>
              <p:cNvSpPr txBox="1"/>
              <p:nvPr/>
            </p:nvSpPr>
            <p:spPr>
              <a:xfrm>
                <a:off x="1218409" y="5129354"/>
                <a:ext cx="45719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800"/>
                  <a:buFont typeface="Calibri"/>
                  <a:buNone/>
                </a:pPr>
                <a:r>
                  <a:rPr b="0" i="0" lang="en-US" sz="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4</a:t>
                </a:r>
                <a:endParaRPr/>
              </a:p>
            </p:txBody>
          </p:sp>
          <p:sp>
            <p:nvSpPr>
              <p:cNvPr id="667" name="Google Shape;667;p7"/>
              <p:cNvSpPr txBox="1"/>
              <p:nvPr/>
            </p:nvSpPr>
            <p:spPr>
              <a:xfrm>
                <a:off x="996936" y="4714347"/>
                <a:ext cx="343050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rPr b="0" i="0" lang="en-US" sz="8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4a</a:t>
                </a:r>
                <a:endParaRPr/>
              </a:p>
            </p:txBody>
          </p:sp>
          <p:sp>
            <p:nvSpPr>
              <p:cNvPr id="668" name="Google Shape;668;p7"/>
              <p:cNvSpPr/>
              <p:nvPr/>
            </p:nvSpPr>
            <p:spPr>
              <a:xfrm>
                <a:off x="1410837" y="4763454"/>
                <a:ext cx="57708" cy="12311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rPr b="0" i="0" lang="en-US" sz="8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6</a:t>
                </a:r>
                <a:endParaRPr/>
              </a:p>
            </p:txBody>
          </p:sp>
          <p:sp>
            <p:nvSpPr>
              <p:cNvPr id="669" name="Google Shape;669;p7"/>
              <p:cNvSpPr/>
              <p:nvPr/>
            </p:nvSpPr>
            <p:spPr>
              <a:xfrm>
                <a:off x="1519877" y="4763454"/>
                <a:ext cx="57708" cy="12311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rPr b="0" i="0" lang="en-US" sz="8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7</a:t>
                </a:r>
                <a:endParaRPr/>
              </a:p>
            </p:txBody>
          </p:sp>
          <p:sp>
            <p:nvSpPr>
              <p:cNvPr id="670" name="Google Shape;670;p7"/>
              <p:cNvSpPr txBox="1"/>
              <p:nvPr/>
            </p:nvSpPr>
            <p:spPr>
              <a:xfrm>
                <a:off x="1632644" y="5129354"/>
                <a:ext cx="102883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800"/>
                  <a:buFont typeface="Arial"/>
                  <a:buNone/>
                </a:pPr>
                <a:r>
                  <a:rPr b="0" i="0" lang="en-US" sz="800" u="none" cap="none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8</a:t>
                </a:r>
                <a:endParaRPr/>
              </a:p>
            </p:txBody>
          </p:sp>
          <p:sp>
            <p:nvSpPr>
              <p:cNvPr id="671" name="Google Shape;671;p7"/>
              <p:cNvSpPr/>
              <p:nvPr/>
            </p:nvSpPr>
            <p:spPr>
              <a:xfrm>
                <a:off x="2169514" y="4884220"/>
                <a:ext cx="64455" cy="215174"/>
              </a:xfrm>
              <a:prstGeom prst="rect">
                <a:avLst/>
              </a:prstGeom>
              <a:solidFill>
                <a:srgbClr val="FFD966"/>
              </a:solidFill>
              <a:ln cap="flat" cmpd="sng" w="9525">
                <a:solidFill>
                  <a:srgbClr val="595959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2" name="Google Shape;672;p7"/>
              <p:cNvSpPr/>
              <p:nvPr/>
            </p:nvSpPr>
            <p:spPr>
              <a:xfrm>
                <a:off x="3050611" y="4638672"/>
                <a:ext cx="75821" cy="215174"/>
              </a:xfrm>
              <a:prstGeom prst="rect">
                <a:avLst/>
              </a:prstGeom>
              <a:solidFill>
                <a:srgbClr val="3F6793"/>
              </a:solidFill>
              <a:ln cap="flat" cmpd="sng" w="9525">
                <a:solidFill>
                  <a:srgbClr val="595959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3" name="Google Shape;673;p7"/>
              <p:cNvSpPr txBox="1"/>
              <p:nvPr/>
            </p:nvSpPr>
            <p:spPr>
              <a:xfrm>
                <a:off x="2939209" y="4472429"/>
                <a:ext cx="304827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rPr b="0" i="0" lang="en-US" sz="8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10</a:t>
                </a:r>
                <a:endParaRPr/>
              </a:p>
            </p:txBody>
          </p:sp>
          <p:sp>
            <p:nvSpPr>
              <p:cNvPr id="674" name="Google Shape;674;p7"/>
              <p:cNvSpPr/>
              <p:nvPr/>
            </p:nvSpPr>
            <p:spPr>
              <a:xfrm>
                <a:off x="3575298" y="4884220"/>
                <a:ext cx="232493" cy="215174"/>
              </a:xfrm>
              <a:prstGeom prst="rect">
                <a:avLst/>
              </a:prstGeom>
              <a:solidFill>
                <a:srgbClr val="CCA382"/>
              </a:solidFill>
              <a:ln cap="flat" cmpd="sng" w="9525">
                <a:solidFill>
                  <a:srgbClr val="595959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5" name="Google Shape;675;p7"/>
              <p:cNvSpPr/>
              <p:nvPr/>
            </p:nvSpPr>
            <p:spPr>
              <a:xfrm>
                <a:off x="4781168" y="4884220"/>
                <a:ext cx="75821" cy="215174"/>
              </a:xfrm>
              <a:prstGeom prst="rect">
                <a:avLst/>
              </a:prstGeom>
              <a:solidFill>
                <a:srgbClr val="548135"/>
              </a:solidFill>
              <a:ln cap="flat" cmpd="sng" w="9525">
                <a:solidFill>
                  <a:srgbClr val="595959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6" name="Google Shape;676;p7"/>
              <p:cNvSpPr txBox="1"/>
              <p:nvPr/>
            </p:nvSpPr>
            <p:spPr>
              <a:xfrm>
                <a:off x="4644830" y="4719273"/>
                <a:ext cx="404742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Calibri"/>
                  <a:buNone/>
                </a:pPr>
                <a:r>
                  <a:rPr b="0" i="0" lang="en-US" sz="8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12a</a:t>
                </a:r>
                <a:endParaRPr/>
              </a:p>
            </p:txBody>
          </p:sp>
          <p:sp>
            <p:nvSpPr>
              <p:cNvPr id="677" name="Google Shape;677;p7"/>
              <p:cNvSpPr/>
              <p:nvPr/>
            </p:nvSpPr>
            <p:spPr>
              <a:xfrm>
                <a:off x="4918973" y="4884220"/>
                <a:ext cx="102577" cy="215174"/>
              </a:xfrm>
              <a:prstGeom prst="rect">
                <a:avLst/>
              </a:prstGeom>
              <a:solidFill>
                <a:srgbClr val="548135"/>
              </a:solidFill>
              <a:ln cap="flat" cmpd="sng" w="9525">
                <a:solidFill>
                  <a:srgbClr val="595959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8" name="Google Shape;678;p7"/>
              <p:cNvSpPr txBox="1"/>
              <p:nvPr/>
            </p:nvSpPr>
            <p:spPr>
              <a:xfrm>
                <a:off x="4817980" y="4719273"/>
                <a:ext cx="404742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Calibri"/>
                  <a:buNone/>
                </a:pPr>
                <a:r>
                  <a:rPr b="0" i="0" lang="en-US" sz="8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12b</a:t>
                </a:r>
                <a:endParaRPr/>
              </a:p>
            </p:txBody>
          </p:sp>
          <p:sp>
            <p:nvSpPr>
              <p:cNvPr id="679" name="Google Shape;679;p7"/>
              <p:cNvSpPr/>
              <p:nvPr/>
            </p:nvSpPr>
            <p:spPr>
              <a:xfrm>
                <a:off x="5182804" y="4884220"/>
                <a:ext cx="102577" cy="215174"/>
              </a:xfrm>
              <a:prstGeom prst="rect">
                <a:avLst/>
              </a:prstGeom>
              <a:solidFill>
                <a:srgbClr val="548135"/>
              </a:solidFill>
              <a:ln cap="flat" cmpd="sng" w="9525">
                <a:solidFill>
                  <a:srgbClr val="595959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0" name="Google Shape;680;p7"/>
              <p:cNvSpPr txBox="1"/>
              <p:nvPr/>
            </p:nvSpPr>
            <p:spPr>
              <a:xfrm>
                <a:off x="5066190" y="4719273"/>
                <a:ext cx="404742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Calibri"/>
                  <a:buNone/>
                </a:pPr>
                <a:r>
                  <a:rPr b="0" i="0" lang="en-US" sz="8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12c</a:t>
                </a:r>
                <a:endParaRPr/>
              </a:p>
            </p:txBody>
          </p:sp>
          <p:sp>
            <p:nvSpPr>
              <p:cNvPr id="681" name="Google Shape;681;p7"/>
              <p:cNvSpPr/>
              <p:nvPr/>
            </p:nvSpPr>
            <p:spPr>
              <a:xfrm>
                <a:off x="7302790" y="4638672"/>
                <a:ext cx="371299" cy="215174"/>
              </a:xfrm>
              <a:prstGeom prst="rect">
                <a:avLst/>
              </a:prstGeom>
              <a:solidFill>
                <a:srgbClr val="BC7E87"/>
              </a:solidFill>
              <a:ln cap="flat" cmpd="sng" w="9525">
                <a:solidFill>
                  <a:srgbClr val="595959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2" name="Google Shape;682;p7"/>
              <p:cNvSpPr/>
              <p:nvPr/>
            </p:nvSpPr>
            <p:spPr>
              <a:xfrm>
                <a:off x="7833244" y="4638672"/>
                <a:ext cx="371299" cy="215174"/>
              </a:xfrm>
              <a:prstGeom prst="rect">
                <a:avLst/>
              </a:prstGeom>
              <a:solidFill>
                <a:srgbClr val="BC7E87"/>
              </a:solidFill>
              <a:ln cap="flat" cmpd="sng" w="9525">
                <a:solidFill>
                  <a:srgbClr val="595959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3" name="Google Shape;683;p7"/>
              <p:cNvSpPr txBox="1"/>
              <p:nvPr/>
            </p:nvSpPr>
            <p:spPr>
              <a:xfrm>
                <a:off x="7868605" y="4634526"/>
                <a:ext cx="313741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800"/>
                  <a:buFont typeface="Calibri"/>
                  <a:buNone/>
                </a:pPr>
                <a:r>
                  <a:rPr b="0" i="0" lang="en-US" sz="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16</a:t>
                </a:r>
                <a:endParaRPr/>
              </a:p>
            </p:txBody>
          </p:sp>
          <p:sp>
            <p:nvSpPr>
              <p:cNvPr id="684" name="Google Shape;684;p7"/>
              <p:cNvSpPr txBox="1"/>
              <p:nvPr/>
            </p:nvSpPr>
            <p:spPr>
              <a:xfrm>
                <a:off x="7340002" y="4634526"/>
                <a:ext cx="313741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800"/>
                  <a:buFont typeface="Calibri"/>
                  <a:buNone/>
                </a:pPr>
                <a:r>
                  <a:rPr b="0" i="0" lang="en-US" sz="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15</a:t>
                </a:r>
                <a:endParaRPr/>
              </a:p>
            </p:txBody>
          </p:sp>
          <p:sp>
            <p:nvSpPr>
              <p:cNvPr id="685" name="Google Shape;685;p7"/>
              <p:cNvSpPr txBox="1"/>
              <p:nvPr/>
            </p:nvSpPr>
            <p:spPr>
              <a:xfrm>
                <a:off x="3539737" y="4875354"/>
                <a:ext cx="295397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800"/>
                  <a:buFont typeface="Calibri"/>
                  <a:buNone/>
                </a:pPr>
                <a:r>
                  <a:rPr b="0" i="0" lang="en-US" sz="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11</a:t>
                </a:r>
                <a:endParaRPr/>
              </a:p>
            </p:txBody>
          </p:sp>
          <p:sp>
            <p:nvSpPr>
              <p:cNvPr id="686" name="Google Shape;686;p7"/>
              <p:cNvSpPr txBox="1"/>
              <p:nvPr/>
            </p:nvSpPr>
            <p:spPr>
              <a:xfrm>
                <a:off x="1900670" y="4469388"/>
                <a:ext cx="102883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rPr b="0" i="0" lang="en-US" sz="8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9</a:t>
                </a:r>
                <a:endParaRPr/>
              </a:p>
            </p:txBody>
          </p:sp>
          <p:sp>
            <p:nvSpPr>
              <p:cNvPr id="687" name="Google Shape;687;p7"/>
              <p:cNvSpPr txBox="1"/>
              <p:nvPr/>
            </p:nvSpPr>
            <p:spPr>
              <a:xfrm>
                <a:off x="1607113" y="4717121"/>
                <a:ext cx="321854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rPr b="0" i="0" lang="en-US" sz="8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8a</a:t>
                </a:r>
                <a:endParaRPr/>
              </a:p>
            </p:txBody>
          </p:sp>
          <p:sp>
            <p:nvSpPr>
              <p:cNvPr id="688" name="Google Shape;688;p7"/>
              <p:cNvSpPr txBox="1"/>
              <p:nvPr/>
            </p:nvSpPr>
            <p:spPr>
              <a:xfrm>
                <a:off x="2044843" y="4720533"/>
                <a:ext cx="321854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rPr b="0" i="0" lang="en-US" sz="8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8b</a:t>
                </a:r>
                <a:endParaRPr/>
              </a:p>
            </p:txBody>
          </p:sp>
          <p:sp>
            <p:nvSpPr>
              <p:cNvPr id="689" name="Google Shape;689;p7"/>
              <p:cNvSpPr txBox="1"/>
              <p:nvPr/>
            </p:nvSpPr>
            <p:spPr>
              <a:xfrm>
                <a:off x="5556010" y="4764262"/>
                <a:ext cx="998991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rPr b="1" i="0" lang="en-US" sz="8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13, 14, 14a, 14b</a:t>
                </a:r>
                <a:endParaRPr/>
              </a:p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rPr b="1" i="0" lang="en-US" sz="8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[ MWIR and TIR ]</a:t>
                </a:r>
                <a:endParaRPr/>
              </a:p>
            </p:txBody>
          </p:sp>
        </p:grpSp>
      </p:grpSp>
      <p:sp>
        <p:nvSpPr>
          <p:cNvPr id="690" name="Google Shape;690;p7"/>
          <p:cNvSpPr txBox="1"/>
          <p:nvPr/>
        </p:nvSpPr>
        <p:spPr>
          <a:xfrm>
            <a:off x="8062549" y="3119025"/>
            <a:ext cx="689612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alibri"/>
              <a:buNone/>
            </a:pPr>
            <a:r>
              <a:rPr lang="en-US" sz="16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b="0" i="0" lang="en-US" sz="16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9</a:t>
            </a:r>
            <a:endParaRPr/>
          </a:p>
        </p:txBody>
      </p:sp>
      <p:cxnSp>
        <p:nvCxnSpPr>
          <p:cNvPr id="691" name="Google Shape;691;p7"/>
          <p:cNvCxnSpPr/>
          <p:nvPr/>
        </p:nvCxnSpPr>
        <p:spPr>
          <a:xfrm>
            <a:off x="2863987" y="1285175"/>
            <a:ext cx="5653" cy="4337628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dot"/>
            <a:miter lim="800000"/>
            <a:headEnd len="sm" w="sm" type="none"/>
            <a:tailEnd len="sm" w="sm" type="none"/>
          </a:ln>
        </p:spPr>
      </p:cxnSp>
      <p:sp>
        <p:nvSpPr>
          <p:cNvPr id="692" name="Google Shape;692;p7"/>
          <p:cNvSpPr txBox="1"/>
          <p:nvPr/>
        </p:nvSpPr>
        <p:spPr>
          <a:xfrm>
            <a:off x="1919289" y="5880865"/>
            <a:ext cx="1065003" cy="4616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VIS</a:t>
            </a:r>
            <a:endParaRPr b="0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93" name="Google Shape;693;p7"/>
          <p:cNvGrpSpPr/>
          <p:nvPr/>
        </p:nvGrpSpPr>
        <p:grpSpPr>
          <a:xfrm>
            <a:off x="3796795" y="4118233"/>
            <a:ext cx="537327" cy="770012"/>
            <a:chOff x="2272794" y="4599267"/>
            <a:chExt cx="537327" cy="770012"/>
          </a:xfrm>
        </p:grpSpPr>
        <p:sp>
          <p:nvSpPr>
            <p:cNvPr id="694" name="Google Shape;694;p7"/>
            <p:cNvSpPr txBox="1"/>
            <p:nvPr/>
          </p:nvSpPr>
          <p:spPr>
            <a:xfrm>
              <a:off x="2272794" y="4850805"/>
              <a:ext cx="537327" cy="2769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b="1" i="0" lang="en-US" sz="12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20m </a:t>
              </a:r>
              <a:endParaRPr/>
            </a:p>
          </p:txBody>
        </p:sp>
        <p:sp>
          <p:nvSpPr>
            <p:cNvPr id="695" name="Google Shape;695;p7"/>
            <p:cNvSpPr txBox="1"/>
            <p:nvPr/>
          </p:nvSpPr>
          <p:spPr>
            <a:xfrm>
              <a:off x="2272794" y="5092280"/>
              <a:ext cx="537327" cy="2769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b="1" i="0" lang="en-US" sz="12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10m </a:t>
              </a:r>
              <a:endParaRPr/>
            </a:p>
          </p:txBody>
        </p:sp>
        <p:sp>
          <p:nvSpPr>
            <p:cNvPr id="696" name="Google Shape;696;p7"/>
            <p:cNvSpPr txBox="1"/>
            <p:nvPr/>
          </p:nvSpPr>
          <p:spPr>
            <a:xfrm>
              <a:off x="2272794" y="4599267"/>
              <a:ext cx="537327" cy="2769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b="1" i="0" lang="en-US" sz="12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60m </a:t>
              </a:r>
              <a:endParaRPr/>
            </a:p>
          </p:txBody>
        </p:sp>
      </p:grpSp>
      <p:sp>
        <p:nvSpPr>
          <p:cNvPr id="697" name="Google Shape;697;p7"/>
          <p:cNvSpPr txBox="1"/>
          <p:nvPr/>
        </p:nvSpPr>
        <p:spPr>
          <a:xfrm>
            <a:off x="9706347" y="4120194"/>
            <a:ext cx="502061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b="1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60m </a:t>
            </a:r>
            <a:endParaRPr b="1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8" name="Google Shape;698;p7"/>
          <p:cNvSpPr txBox="1"/>
          <p:nvPr/>
        </p:nvSpPr>
        <p:spPr>
          <a:xfrm>
            <a:off x="356406" y="141351"/>
            <a:ext cx="9950770" cy="7104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</a:pPr>
            <a:r>
              <a:rPr b="1" lang="en-US"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Inter-modal</a:t>
            </a:r>
            <a:r>
              <a:rPr b="1" i="0" lang="en-US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comparison example</a:t>
            </a:r>
            <a:endParaRPr/>
          </a:p>
        </p:txBody>
      </p:sp>
      <p:sp>
        <p:nvSpPr>
          <p:cNvPr id="699" name="Google Shape;699;p7"/>
          <p:cNvSpPr/>
          <p:nvPr/>
        </p:nvSpPr>
        <p:spPr>
          <a:xfrm>
            <a:off x="1974851" y="1195754"/>
            <a:ext cx="4367129" cy="234188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rgbClr val="E7E6E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Logo, company name&#10;&#10;Description automatically generated" id="700" name="Google Shape;700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8017" y="6238598"/>
            <a:ext cx="1295400" cy="5181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01" name="Google Shape;701;p7"/>
          <p:cNvGrpSpPr/>
          <p:nvPr/>
        </p:nvGrpSpPr>
        <p:grpSpPr>
          <a:xfrm>
            <a:off x="10463726" y="609599"/>
            <a:ext cx="1404552" cy="4093675"/>
            <a:chOff x="10463726" y="685800"/>
            <a:chExt cx="1404552" cy="3947202"/>
          </a:xfrm>
        </p:grpSpPr>
        <p:sp>
          <p:nvSpPr>
            <p:cNvPr id="702" name="Google Shape;702;p7"/>
            <p:cNvSpPr txBox="1"/>
            <p:nvPr/>
          </p:nvSpPr>
          <p:spPr>
            <a:xfrm>
              <a:off x="10673906" y="3304453"/>
              <a:ext cx="1091966" cy="4616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rgbClr val="0000CC"/>
                  </a:solidFill>
                  <a:latin typeface="Arial"/>
                  <a:ea typeface="Arial"/>
                  <a:cs typeface="Arial"/>
                  <a:sym typeface="Arial"/>
                </a:rPr>
                <a:t>8 days</a:t>
              </a:r>
              <a:endParaRPr/>
            </a:p>
          </p:txBody>
        </p:sp>
        <p:sp>
          <p:nvSpPr>
            <p:cNvPr id="703" name="Google Shape;703;p7"/>
            <p:cNvSpPr txBox="1"/>
            <p:nvPr/>
          </p:nvSpPr>
          <p:spPr>
            <a:xfrm>
              <a:off x="10698293" y="4171337"/>
              <a:ext cx="1091966" cy="4616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rgbClr val="0000CC"/>
                  </a:solidFill>
                  <a:latin typeface="Arial"/>
                  <a:ea typeface="Arial"/>
                  <a:cs typeface="Arial"/>
                  <a:sym typeface="Arial"/>
                </a:rPr>
                <a:t>6 days</a:t>
              </a:r>
              <a:endParaRPr/>
            </a:p>
          </p:txBody>
        </p:sp>
        <p:sp>
          <p:nvSpPr>
            <p:cNvPr id="704" name="Google Shape;704;p7"/>
            <p:cNvSpPr txBox="1"/>
            <p:nvPr/>
          </p:nvSpPr>
          <p:spPr>
            <a:xfrm>
              <a:off x="10647714" y="2447754"/>
              <a:ext cx="1091966" cy="4616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rgbClr val="0000CC"/>
                  </a:solidFill>
                  <a:latin typeface="Arial"/>
                  <a:ea typeface="Arial"/>
                  <a:cs typeface="Arial"/>
                  <a:sym typeface="Arial"/>
                </a:rPr>
                <a:t>5 days</a:t>
              </a:r>
              <a:endParaRPr/>
            </a:p>
          </p:txBody>
        </p:sp>
        <p:sp>
          <p:nvSpPr>
            <p:cNvPr id="705" name="Google Shape;705;p7"/>
            <p:cNvSpPr txBox="1"/>
            <p:nvPr/>
          </p:nvSpPr>
          <p:spPr>
            <a:xfrm>
              <a:off x="10654513" y="1609755"/>
              <a:ext cx="938078" cy="4616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rgbClr val="0000CC"/>
                  </a:solidFill>
                  <a:latin typeface="Arial"/>
                  <a:ea typeface="Arial"/>
                  <a:cs typeface="Arial"/>
                  <a:sym typeface="Arial"/>
                </a:rPr>
                <a:t>1 day</a:t>
              </a:r>
              <a:endParaRPr/>
            </a:p>
          </p:txBody>
        </p:sp>
        <p:sp>
          <p:nvSpPr>
            <p:cNvPr id="706" name="Google Shape;706;p7"/>
            <p:cNvSpPr txBox="1"/>
            <p:nvPr/>
          </p:nvSpPr>
          <p:spPr>
            <a:xfrm>
              <a:off x="10463726" y="685800"/>
              <a:ext cx="1404552" cy="9541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800">
                  <a:solidFill>
                    <a:srgbClr val="0000CC"/>
                  </a:solidFill>
                  <a:latin typeface="Arial"/>
                  <a:ea typeface="Arial"/>
                  <a:cs typeface="Arial"/>
                  <a:sym typeface="Arial"/>
                </a:rPr>
                <a:t>Global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800">
                  <a:solidFill>
                    <a:srgbClr val="0000CC"/>
                  </a:solidFill>
                  <a:latin typeface="Arial"/>
                  <a:ea typeface="Arial"/>
                  <a:cs typeface="Arial"/>
                  <a:sym typeface="Arial"/>
                </a:rPr>
                <a:t>refresh</a:t>
              </a:r>
              <a:endParaRPr/>
            </a:p>
          </p:txBody>
        </p:sp>
      </p:grpSp>
      <p:cxnSp>
        <p:nvCxnSpPr>
          <p:cNvPr id="707" name="Google Shape;707;p7"/>
          <p:cNvCxnSpPr/>
          <p:nvPr/>
        </p:nvCxnSpPr>
        <p:spPr>
          <a:xfrm>
            <a:off x="2051113" y="1981200"/>
            <a:ext cx="8346205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lgDash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2000"/>
                                        <p:tgtEl>
                                          <p:spTgt spid="6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2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8"/>
          <p:cNvSpPr/>
          <p:nvPr/>
        </p:nvSpPr>
        <p:spPr>
          <a:xfrm>
            <a:off x="2239027" y="6329973"/>
            <a:ext cx="826262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Claverie, M., Ju, J., Masek, J., Dungan, J., Vermote, E., et al. “The Harmonized Landsat and Sentinel-2 surface reflectance data set.” </a:t>
            </a:r>
            <a:r>
              <a:rPr b="0" i="1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Remote Sens. Environ</a:t>
            </a: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2018.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4" name="Google Shape;714;p8"/>
          <p:cNvSpPr txBox="1"/>
          <p:nvPr/>
        </p:nvSpPr>
        <p:spPr>
          <a:xfrm>
            <a:off x="0" y="-32873"/>
            <a:ext cx="12192000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Multimodal example: [</a:t>
            </a:r>
            <a:r>
              <a:rPr b="1" lang="en-US" sz="3400">
                <a:solidFill>
                  <a:srgbClr val="0000CC"/>
                </a:solidFill>
                <a:latin typeface="Calibri"/>
                <a:ea typeface="Calibri"/>
                <a:cs typeface="Calibri"/>
                <a:sym typeface="Calibri"/>
              </a:rPr>
              <a:t>Explicit</a:t>
            </a:r>
            <a:r>
              <a:rPr b="1" lang="en-US" sz="3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] Harmonized Landsat-Sentinel (HLS)</a:t>
            </a:r>
            <a:endParaRPr b="1" i="0" sz="3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5" name="Google Shape;715;p8"/>
          <p:cNvSpPr txBox="1"/>
          <p:nvPr>
            <p:ph idx="12" type="sldNum"/>
          </p:nvPr>
        </p:nvSpPr>
        <p:spPr>
          <a:xfrm>
            <a:off x="11338491" y="6161210"/>
            <a:ext cx="532951" cy="401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6" name="Google Shape;716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29801" y="3030993"/>
            <a:ext cx="8266625" cy="333630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images of landsat 8" id="717" name="Google Shape;717;p8"/>
          <p:cNvPicPr preferRelativeResize="0"/>
          <p:nvPr/>
        </p:nvPicPr>
        <p:blipFill rotWithShape="1">
          <a:blip r:embed="rId4">
            <a:alphaModFix/>
          </a:blip>
          <a:srcRect b="0" l="8768" r="0" t="11169"/>
          <a:stretch/>
        </p:blipFill>
        <p:spPr>
          <a:xfrm>
            <a:off x="181054" y="779481"/>
            <a:ext cx="3691099" cy="2021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718" name="Google Shape;718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406241" y="779481"/>
            <a:ext cx="2604705" cy="1986087"/>
          </a:xfrm>
          <a:prstGeom prst="rect">
            <a:avLst/>
          </a:prstGeom>
          <a:noFill/>
          <a:ln>
            <a:noFill/>
          </a:ln>
        </p:spPr>
      </p:pic>
      <p:sp>
        <p:nvSpPr>
          <p:cNvPr id="719" name="Google Shape;719;p8"/>
          <p:cNvSpPr txBox="1"/>
          <p:nvPr/>
        </p:nvSpPr>
        <p:spPr>
          <a:xfrm>
            <a:off x="9855338" y="2685722"/>
            <a:ext cx="2422458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Sentinel 2a-b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(ESA)</a:t>
            </a:r>
            <a:endParaRPr/>
          </a:p>
        </p:txBody>
      </p:sp>
      <p:sp>
        <p:nvSpPr>
          <p:cNvPr id="720" name="Google Shape;720;p8"/>
          <p:cNvSpPr txBox="1"/>
          <p:nvPr/>
        </p:nvSpPr>
        <p:spPr>
          <a:xfrm>
            <a:off x="181054" y="2780212"/>
            <a:ext cx="2164375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Landsat 8/9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(USGS)</a:t>
            </a:r>
            <a:endParaRPr/>
          </a:p>
        </p:txBody>
      </p:sp>
      <p:grpSp>
        <p:nvGrpSpPr>
          <p:cNvPr id="721" name="Google Shape;721;p8"/>
          <p:cNvGrpSpPr/>
          <p:nvPr/>
        </p:nvGrpSpPr>
        <p:grpSpPr>
          <a:xfrm>
            <a:off x="3126660" y="3295488"/>
            <a:ext cx="6765955" cy="935324"/>
            <a:chOff x="3126660" y="3295488"/>
            <a:chExt cx="6765955" cy="935324"/>
          </a:xfrm>
        </p:grpSpPr>
        <p:grpSp>
          <p:nvGrpSpPr>
            <p:cNvPr id="722" name="Google Shape;722;p8"/>
            <p:cNvGrpSpPr/>
            <p:nvPr/>
          </p:nvGrpSpPr>
          <p:grpSpPr>
            <a:xfrm>
              <a:off x="3126660" y="3502866"/>
              <a:ext cx="1389079" cy="727946"/>
              <a:chOff x="10096420" y="4198550"/>
              <a:chExt cx="1389079" cy="727946"/>
            </a:xfrm>
          </p:grpSpPr>
          <p:sp>
            <p:nvSpPr>
              <p:cNvPr id="723" name="Google Shape;723;p8"/>
              <p:cNvSpPr/>
              <p:nvPr/>
            </p:nvSpPr>
            <p:spPr>
              <a:xfrm>
                <a:off x="10096420" y="4312914"/>
                <a:ext cx="178491" cy="17973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1" i="0" sz="1200" u="none" cap="none" strike="noStrike">
                  <a:solidFill>
                    <a:srgbClr val="E7E6E6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4" name="Google Shape;724;p8"/>
              <p:cNvSpPr/>
              <p:nvPr/>
            </p:nvSpPr>
            <p:spPr>
              <a:xfrm>
                <a:off x="10096420" y="4643120"/>
                <a:ext cx="178491" cy="179469"/>
              </a:xfrm>
              <a:prstGeom prst="rect">
                <a:avLst/>
              </a:prstGeom>
              <a:noFill/>
              <a:ln cap="flat" cmpd="sng" w="190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1" i="0" sz="1200" u="none" cap="none" strike="noStrike">
                  <a:solidFill>
                    <a:srgbClr val="E7E6E6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5" name="Google Shape;725;p8"/>
              <p:cNvSpPr txBox="1"/>
              <p:nvPr/>
            </p:nvSpPr>
            <p:spPr>
              <a:xfrm>
                <a:off x="10274911" y="4198550"/>
                <a:ext cx="1197764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b="0" i="0" lang="en-US" sz="18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Landsat 8</a:t>
                </a:r>
                <a:endParaRPr/>
              </a:p>
            </p:txBody>
          </p:sp>
          <p:sp>
            <p:nvSpPr>
              <p:cNvPr id="726" name="Google Shape;726;p8"/>
              <p:cNvSpPr txBox="1"/>
              <p:nvPr/>
            </p:nvSpPr>
            <p:spPr>
              <a:xfrm>
                <a:off x="10274911" y="4557164"/>
                <a:ext cx="1210588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b="0" i="0" lang="en-US" sz="18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Sentinel 2</a:t>
                </a:r>
                <a:endParaRPr/>
              </a:p>
            </p:txBody>
          </p:sp>
        </p:grpSp>
        <p:sp>
          <p:nvSpPr>
            <p:cNvPr id="727" name="Google Shape;727;p8"/>
            <p:cNvSpPr txBox="1"/>
            <p:nvPr/>
          </p:nvSpPr>
          <p:spPr>
            <a:xfrm>
              <a:off x="8399899" y="3295488"/>
              <a:ext cx="1492716" cy="9233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ts val="1800"/>
                <a:buFont typeface="Arial"/>
                <a:buNone/>
              </a:pPr>
              <a:r>
                <a:rPr b="1" i="0" lang="en-US" sz="1800" u="none" cap="none" strike="noStrike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Red Band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6FF99"/>
                </a:buClr>
                <a:buSzPts val="1800"/>
                <a:buFont typeface="Arial"/>
                <a:buNone/>
              </a:pPr>
              <a:r>
                <a:rPr b="1" i="0" lang="en-US" sz="1800" u="none" cap="none" strike="noStrike">
                  <a:solidFill>
                    <a:srgbClr val="66FF99"/>
                  </a:solidFill>
                  <a:latin typeface="Arial"/>
                  <a:ea typeface="Arial"/>
                  <a:cs typeface="Arial"/>
                  <a:sym typeface="Arial"/>
                </a:rPr>
                <a:t>Green Band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1" i="0" lang="en-US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NDVI</a:t>
              </a:r>
              <a:endParaRPr/>
            </a:p>
          </p:txBody>
        </p:sp>
      </p:grpSp>
      <p:sp>
        <p:nvSpPr>
          <p:cNvPr id="728" name="Google Shape;728;p8"/>
          <p:cNvSpPr txBox="1"/>
          <p:nvPr/>
        </p:nvSpPr>
        <p:spPr>
          <a:xfrm>
            <a:off x="4445099" y="698935"/>
            <a:ext cx="4825358" cy="19389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0000CC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Spatial down sampling of Sentinel from 10m to 30m 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0000CC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Spectral band matching and bandpass adjustment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0000CC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BRDF corrections</a:t>
            </a:r>
            <a:endParaRPr/>
          </a:p>
        </p:txBody>
      </p:sp>
      <p:sp>
        <p:nvSpPr>
          <p:cNvPr id="729" name="Google Shape;729;p8"/>
          <p:cNvSpPr txBox="1"/>
          <p:nvPr/>
        </p:nvSpPr>
        <p:spPr>
          <a:xfrm>
            <a:off x="4011064" y="2548331"/>
            <a:ext cx="5128327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Effective integrated bands for time-series: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(Blue, green, red, NIR, SWIR1, SWIR2 @ 30M)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2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2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2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3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9"/>
          <p:cNvSpPr txBox="1"/>
          <p:nvPr/>
        </p:nvSpPr>
        <p:spPr>
          <a:xfrm>
            <a:off x="-9525" y="2875955"/>
            <a:ext cx="7100872" cy="40010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understands </a:t>
            </a:r>
            <a:r>
              <a:rPr b="1" i="1" lang="en-US" sz="2800" u="none" cap="none" strike="noStrike">
                <a:solidFill>
                  <a:srgbClr val="0000CC"/>
                </a:solidFill>
                <a:latin typeface="Calibri"/>
                <a:ea typeface="Calibri"/>
                <a:cs typeface="Calibri"/>
                <a:sym typeface="Calibri"/>
              </a:rPr>
              <a:t>meaning </a:t>
            </a:r>
            <a:r>
              <a:rPr b="1" i="1" lang="en-US" sz="2800" u="sng" cap="none" strike="noStrike">
                <a:solidFill>
                  <a:srgbClr val="0000CC"/>
                </a:solidFill>
                <a:latin typeface="Calibri"/>
                <a:ea typeface="Calibri"/>
                <a:cs typeface="Calibri"/>
                <a:sym typeface="Calibri"/>
              </a:rPr>
              <a:t>implicitly</a:t>
            </a:r>
            <a:r>
              <a:rPr b="1" i="1" lang="en-US" sz="2800" u="none" cap="none" strike="noStrike">
                <a:solidFill>
                  <a:srgbClr val="0000CC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1" lang="en-US" sz="2800">
                <a:solidFill>
                  <a:srgbClr val="0000CC"/>
                </a:solidFill>
                <a:latin typeface="Calibri"/>
                <a:ea typeface="Calibri"/>
                <a:cs typeface="Calibri"/>
                <a:sym typeface="Calibri"/>
              </a:rPr>
              <a:t>through</a:t>
            </a:r>
            <a:r>
              <a:rPr b="1" i="1" lang="en-US" sz="2800" u="none" cap="none" strike="noStrike">
                <a:solidFill>
                  <a:srgbClr val="0000CC"/>
                </a:solidFill>
                <a:latin typeface="Calibri"/>
                <a:ea typeface="Calibri"/>
                <a:cs typeface="Calibri"/>
                <a:sym typeface="Calibri"/>
              </a:rPr>
              <a:t> context, </a:t>
            </a: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by assigning weights between every word pair.</a:t>
            </a:r>
            <a:endParaRPr/>
          </a:p>
          <a:p>
            <a:pPr indent="-457200" lvl="0" marL="457200" marR="0" rtl="0" algn="l">
              <a:spcBef>
                <a:spcPts val="1800"/>
              </a:spcBef>
              <a:spcAft>
                <a:spcPts val="0"/>
              </a:spcAft>
              <a:buClr>
                <a:srgbClr val="0000CC"/>
              </a:buClr>
              <a:buSzPts val="2800"/>
              <a:buFont typeface="Arial"/>
              <a:buChar char="•"/>
            </a:pPr>
            <a:r>
              <a:rPr b="1" i="1" lang="en-US" sz="2800">
                <a:solidFill>
                  <a:srgbClr val="0000CC"/>
                </a:solidFill>
                <a:latin typeface="Calibri"/>
                <a:ea typeface="Calibri"/>
                <a:cs typeface="Calibri"/>
                <a:sym typeface="Calibri"/>
              </a:rPr>
              <a:t>self-supervised learning </a:t>
            </a:r>
            <a:r>
              <a:rPr b="0" i="1" lang="en-US" sz="2800" u="none" cap="none" strike="noStrike">
                <a:solidFill>
                  <a:srgbClr val="0000CC"/>
                </a:solidFill>
                <a:latin typeface="Calibri"/>
                <a:ea typeface="Calibri"/>
                <a:cs typeface="Calibri"/>
                <a:sym typeface="Calibri"/>
              </a:rPr>
              <a:t>by masking</a:t>
            </a:r>
            <a:r>
              <a:rPr b="0" i="1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– no labels needed.</a:t>
            </a:r>
            <a:endParaRPr/>
          </a:p>
          <a:p>
            <a:pPr indent="-457200" lvl="0" marL="45720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CC"/>
              </a:buClr>
              <a:buSzPts val="2800"/>
              <a:buFont typeface="Arial"/>
              <a:buChar char="•"/>
            </a:pPr>
            <a:r>
              <a:rPr b="1" i="1" lang="en-US" sz="2800">
                <a:solidFill>
                  <a:srgbClr val="0000CC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b="1" i="1" lang="en-US" sz="2800" u="none" cap="none" strike="noStrike">
                <a:solidFill>
                  <a:srgbClr val="0000CC"/>
                </a:solidFill>
                <a:latin typeface="Calibri"/>
                <a:ea typeface="Calibri"/>
                <a:cs typeface="Calibri"/>
                <a:sym typeface="Calibri"/>
              </a:rPr>
              <a:t>ransforms</a:t>
            </a: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1" lang="en-US" sz="2800" u="none" cap="none" strike="noStrike">
                <a:solidFill>
                  <a:srgbClr val="0000CC"/>
                </a:solidFill>
                <a:latin typeface="Calibri"/>
                <a:ea typeface="Calibri"/>
                <a:cs typeface="Calibri"/>
                <a:sym typeface="Calibri"/>
              </a:rPr>
              <a:t>multimodal text </a:t>
            </a: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inputs</a:t>
            </a: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into a high-dimensional</a:t>
            </a: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(100s-D)</a:t>
            </a: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numerical feature space</a:t>
            </a: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from which to draw inference.</a:t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5" name="Google Shape;735;p9"/>
          <p:cNvSpPr txBox="1"/>
          <p:nvPr/>
        </p:nvSpPr>
        <p:spPr>
          <a:xfrm>
            <a:off x="76200" y="0"/>
            <a:ext cx="11583609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alibri"/>
              <a:buNone/>
            </a:pPr>
            <a:r>
              <a:rPr b="1" i="0" lang="en-US" sz="4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Rise of the </a:t>
            </a:r>
            <a:r>
              <a:rPr b="1" i="1" lang="en-US" sz="4800" u="none" cap="none" strike="noStrike">
                <a:solidFill>
                  <a:srgbClr val="0000CC"/>
                </a:solidFill>
                <a:latin typeface="Calibri"/>
                <a:ea typeface="Calibri"/>
                <a:cs typeface="Calibri"/>
                <a:sym typeface="Calibri"/>
              </a:rPr>
              <a:t>Transformer</a:t>
            </a:r>
            <a:r>
              <a:rPr b="1" i="0" lang="en-US" sz="4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alibri"/>
              <a:buNone/>
            </a:pPr>
            <a:r>
              <a:rPr b="1" i="0" lang="en-US" sz="4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and “self-attention”</a:t>
            </a:r>
            <a:endParaRPr/>
          </a:p>
        </p:txBody>
      </p:sp>
      <p:sp>
        <p:nvSpPr>
          <p:cNvPr id="736" name="Google Shape;736;p9"/>
          <p:cNvSpPr txBox="1"/>
          <p:nvPr/>
        </p:nvSpPr>
        <p:spPr>
          <a:xfrm>
            <a:off x="76200" y="1452939"/>
            <a:ext cx="6723139" cy="138499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Vaswani, A., et al. (</a:t>
            </a:r>
            <a:r>
              <a:rPr b="1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2017</a:t>
            </a: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). </a:t>
            </a:r>
            <a:r>
              <a:rPr b="1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Attention Is All You Need</a:t>
            </a: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b="0" i="1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Advances in Neural Information Processing Systems, 30</a:t>
            </a: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5998-6008.</a:t>
            </a:r>
            <a:endParaRPr/>
          </a:p>
        </p:txBody>
      </p:sp>
      <p:grpSp>
        <p:nvGrpSpPr>
          <p:cNvPr id="737" name="Google Shape;737;p9"/>
          <p:cNvGrpSpPr/>
          <p:nvPr/>
        </p:nvGrpSpPr>
        <p:grpSpPr>
          <a:xfrm>
            <a:off x="7186263" y="-1"/>
            <a:ext cx="5005736" cy="6816881"/>
            <a:chOff x="7186264" y="-8767"/>
            <a:chExt cx="4930679" cy="6825648"/>
          </a:xfrm>
        </p:grpSpPr>
        <p:pic>
          <p:nvPicPr>
            <p:cNvPr id="738" name="Google Shape;738;p9"/>
            <p:cNvPicPr preferRelativeResize="0"/>
            <p:nvPr/>
          </p:nvPicPr>
          <p:blipFill rotWithShape="1">
            <a:blip r:embed="rId3">
              <a:alphaModFix/>
            </a:blip>
            <a:srcRect b="0" l="4623" r="4275" t="0"/>
            <a:stretch/>
          </p:blipFill>
          <p:spPr>
            <a:xfrm>
              <a:off x="7186264" y="-8767"/>
              <a:ext cx="4920344" cy="6257508"/>
            </a:xfrm>
            <a:prstGeom prst="rect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739" name="Google Shape;739;p9"/>
            <p:cNvSpPr txBox="1"/>
            <p:nvPr/>
          </p:nvSpPr>
          <p:spPr>
            <a:xfrm>
              <a:off x="7186264" y="5862774"/>
              <a:ext cx="4930679" cy="954107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r>
                <a:rPr b="0" i="0" lang="en-US" sz="1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Graphic cropped and rotated 90deg from: Devopedia. 2019. "Attention Mechanism in Neural Networks." Version 3, November 16. </a:t>
              </a:r>
              <a:r>
                <a:rPr b="0" i="0" lang="en-US" sz="1400" u="sng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  <a:hlinkClick r:id="rId4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https://devopedia.org/attention-mechanism-in-neural-networks</a:t>
              </a:r>
              <a:r>
                <a:rPr b="0" i="0" lang="en-US" sz="1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  (cropped and rotated) Licensed under </a:t>
              </a:r>
              <a:r>
                <a:rPr b="0" i="0" lang="en-US" sz="1400" u="sng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  <a:hlinkClick r:id="rId5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CC BY-SA</a:t>
              </a:r>
              <a:endPara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3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3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3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5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Landsat 9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2_Landsat 9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3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2019-07-19T16:34:34Z</dcterms:creat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0x010100BE1938C9D201614C8DA6C284796E9E5F</vt:lpwstr>
  </property>
</Properties>
</file>