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797675" cy="9872650"/>
  <p:embeddedFontLst>
    <p:embeddedFont>
      <p:font typeface="Short Stack"/>
      <p:regular r:id="rId29"/>
    </p:embeddedFont>
    <p:embeddedFont>
      <p:font typeface="Helvetica Neue"/>
      <p:regular r:id="rId30"/>
      <p:bold r:id="rId31"/>
      <p:italic r:id="rId32"/>
      <p:boldItalic r:id="rId33"/>
    </p:embeddedFont>
    <p:embeddedFont>
      <p:font typeface="Helvetica Neue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5YnH7w1q1YwFSl6ZwatYMCAgG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F80041-83EA-4D47-95F9-6141D4DE23F2}">
  <a:tblStyle styleId="{EFF80041-83EA-4D47-95F9-6141D4DE23F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2354AA2-97D3-4847-991D-15A2D4195DCF}"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ShortStack-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5.xml"/><Relationship Id="rId33" Type="http://schemas.openxmlformats.org/officeDocument/2006/relationships/font" Target="fonts/HelveticaNeue-boldItalic.fntdata"/><Relationship Id="rId10" Type="http://schemas.openxmlformats.org/officeDocument/2006/relationships/slide" Target="slides/slide4.xml"/><Relationship Id="rId32" Type="http://schemas.openxmlformats.org/officeDocument/2006/relationships/font" Target="fonts/HelveticaNeue-italic.fntdata"/><Relationship Id="rId13" Type="http://schemas.openxmlformats.org/officeDocument/2006/relationships/slide" Target="slides/slide7.xml"/><Relationship Id="rId35" Type="http://schemas.openxmlformats.org/officeDocument/2006/relationships/font" Target="fonts/HelveticaNeueLight-bold.fntdata"/><Relationship Id="rId12" Type="http://schemas.openxmlformats.org/officeDocument/2006/relationships/slide" Target="slides/slide6.xml"/><Relationship Id="rId34" Type="http://schemas.openxmlformats.org/officeDocument/2006/relationships/font" Target="fonts/HelveticaNeueLight-regular.fntdata"/><Relationship Id="rId15" Type="http://schemas.openxmlformats.org/officeDocument/2006/relationships/slide" Target="slides/slide9.xml"/><Relationship Id="rId37" Type="http://schemas.openxmlformats.org/officeDocument/2006/relationships/font" Target="fonts/HelveticaNeueLight-boldItalic.fntdata"/><Relationship Id="rId14" Type="http://schemas.openxmlformats.org/officeDocument/2006/relationships/slide" Target="slides/slide8.xml"/><Relationship Id="rId36" Type="http://schemas.openxmlformats.org/officeDocument/2006/relationships/font" Target="fonts/HelveticaNeueLight-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1:notes"/>
          <p:cNvSpPr/>
          <p:nvPr>
            <p:ph idx="2" type="sldImg"/>
          </p:nvPr>
        </p:nvSpPr>
        <p:spPr>
          <a:xfrm>
            <a:off x="107950" y="739775"/>
            <a:ext cx="6581775"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10: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Outstanding deliverables 22-01, 23-02 and 20-03 – all from Q1 2024. Another 6 for end Q4 2024</a:t>
            </a:r>
            <a:endParaRPr/>
          </a:p>
        </p:txBody>
      </p:sp>
      <p:sp>
        <p:nvSpPr>
          <p:cNvPr id="207" name="Google Shape;207;p11: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DATA-22-05 has expired and DATA-22-01 and DATA-23-01 are due at the end of Q4 2025</a:t>
            </a:r>
            <a:endParaRPr/>
          </a:p>
        </p:txBody>
      </p:sp>
      <p:sp>
        <p:nvSpPr>
          <p:cNvPr id="213" name="Google Shape;213;p12: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13: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LSI VC in Japan, VH-RODA </a:t>
            </a:r>
            <a:r>
              <a:rPr b="0" i="0" lang="en-GB">
                <a:solidFill>
                  <a:srgbClr val="4D5156"/>
                </a:solidFill>
                <a:latin typeface="Arial"/>
                <a:ea typeface="Arial"/>
                <a:cs typeface="Arial"/>
                <a:sym typeface="Arial"/>
              </a:rPr>
              <a:t>Very High-resolution Radar &amp; Optical Data Assessment (</a:t>
            </a:r>
            <a:r>
              <a:rPr b="1" i="0" lang="en-GB">
                <a:solidFill>
                  <a:srgbClr val="5F6368"/>
                </a:solidFill>
                <a:latin typeface="Arial"/>
                <a:ea typeface="Arial"/>
                <a:cs typeface="Arial"/>
                <a:sym typeface="Arial"/>
              </a:rPr>
              <a:t>VH</a:t>
            </a:r>
            <a:r>
              <a:rPr b="0" i="0" lang="en-GB">
                <a:solidFill>
                  <a:srgbClr val="4D5156"/>
                </a:solidFill>
                <a:latin typeface="Arial"/>
                <a:ea typeface="Arial"/>
                <a:cs typeface="Arial"/>
                <a:sym typeface="Arial"/>
              </a:rPr>
              <a:t>-</a:t>
            </a:r>
            <a:r>
              <a:rPr b="1" i="0" lang="en-GB">
                <a:solidFill>
                  <a:srgbClr val="5F6368"/>
                </a:solidFill>
                <a:latin typeface="Arial"/>
                <a:ea typeface="Arial"/>
                <a:cs typeface="Arial"/>
                <a:sym typeface="Arial"/>
              </a:rPr>
              <a:t>RODA</a:t>
            </a:r>
            <a:r>
              <a:rPr b="0" i="0" lang="en-GB">
                <a:solidFill>
                  <a:srgbClr val="4D5156"/>
                </a:solidFill>
                <a:latin typeface="Arial"/>
                <a:ea typeface="Arial"/>
                <a:cs typeface="Arial"/>
                <a:sym typeface="Arial"/>
              </a:rPr>
              <a:t>) </a:t>
            </a:r>
            <a:r>
              <a:rPr b="1" i="0" lang="en-GB">
                <a:solidFill>
                  <a:srgbClr val="5F6368"/>
                </a:solidFill>
                <a:latin typeface="Arial"/>
                <a:ea typeface="Arial"/>
                <a:cs typeface="Arial"/>
                <a:sym typeface="Arial"/>
              </a:rPr>
              <a:t>2024</a:t>
            </a:r>
            <a:r>
              <a:rPr b="0" i="0" lang="en-GB">
                <a:solidFill>
                  <a:srgbClr val="4D5156"/>
                </a:solidFill>
                <a:latin typeface="Arial"/>
                <a:ea typeface="Arial"/>
                <a:cs typeface="Arial"/>
                <a:sym typeface="Arial"/>
              </a:rPr>
              <a:t> early Dec in ESA, ARD</a:t>
            </a:r>
            <a:endParaRPr/>
          </a:p>
        </p:txBody>
      </p:sp>
      <p:sp>
        <p:nvSpPr>
          <p:cNvPr id="227" name="Google Shape;227;p14: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5: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6: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2: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0: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1: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1: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Comms Plan from Nov 2023, section 5.1 talks about the 40th anniversary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4: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CEOS Plenary 2025 – 14, 15, 16 YO pre university age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6: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CEOS Study Team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7: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CEOS Plenary 2025 – 14, 15, 16 YO pre university 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89" name="Google Shape;18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16.png"/><Relationship Id="rId6"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text and picture">
  <p:cSld name="Content slide text and picture">
    <p:bg>
      <p:bgPr>
        <a:solidFill>
          <a:srgbClr val="FFF7D6"/>
        </a:solidFill>
      </p:bgPr>
    </p:bg>
    <p:spTree>
      <p:nvGrpSpPr>
        <p:cNvPr id="88" name="Shape 88"/>
        <p:cNvGrpSpPr/>
        <p:nvPr/>
      </p:nvGrpSpPr>
      <p:grpSpPr>
        <a:xfrm>
          <a:off x="0" y="0"/>
          <a:ext cx="0" cy="0"/>
          <a:chOff x="0" y="0"/>
          <a:chExt cx="0" cy="0"/>
        </a:xfrm>
      </p:grpSpPr>
      <p:sp>
        <p:nvSpPr>
          <p:cNvPr id="89" name="Google Shape;89;p34"/>
          <p:cNvSpPr txBox="1"/>
          <p:nvPr>
            <p:ph idx="1" type="body"/>
          </p:nvPr>
        </p:nvSpPr>
        <p:spPr>
          <a:xfrm>
            <a:off x="603248" y="1871708"/>
            <a:ext cx="4889498" cy="4567588"/>
          </a:xfrm>
          <a:prstGeom prst="rect">
            <a:avLst/>
          </a:prstGeom>
          <a:noFill/>
          <a:ln>
            <a:noFill/>
          </a:ln>
        </p:spPr>
        <p:txBody>
          <a:bodyPr anchorCtr="0" anchor="t" bIns="45700" lIns="91400" spcFirstLastPara="1" rIns="91400" wrap="square" tIns="45700">
            <a:noAutofit/>
          </a:bodyPr>
          <a:lstStyle>
            <a:lvl1pPr indent="-603504" lvl="0" marL="457200" marR="0" rtl="0" algn="l">
              <a:lnSpc>
                <a:spcPct val="90000"/>
              </a:lnSpc>
              <a:spcBef>
                <a:spcPts val="2250"/>
              </a:spcBef>
              <a:spcAft>
                <a:spcPts val="0"/>
              </a:spcAft>
              <a:buClr>
                <a:srgbClr val="000000"/>
              </a:buClr>
              <a:buSzPts val="5904"/>
              <a:buFont typeface="Helvetica Neue"/>
              <a:buChar char="•"/>
              <a:defRPr b="0" i="0" sz="24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90" name="Google Shape;90;p34"/>
          <p:cNvSpPr txBox="1"/>
          <p:nvPr>
            <p:ph type="title"/>
          </p:nvPr>
        </p:nvSpPr>
        <p:spPr>
          <a:xfrm>
            <a:off x="603248" y="909389"/>
            <a:ext cx="4889498" cy="717548"/>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5500"/>
              <a:buFont typeface="Helvetica Neue"/>
              <a:buNone/>
              <a:defRPr b="1" i="0" sz="550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34"/>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pic>
        <p:nvPicPr>
          <p:cNvPr id="92" name="Google Shape;92;p34"/>
          <p:cNvPicPr preferRelativeResize="0"/>
          <p:nvPr/>
        </p:nvPicPr>
        <p:blipFill rotWithShape="1">
          <a:blip r:embed="rId2">
            <a:alphaModFix/>
          </a:blip>
          <a:srcRect b="0" l="0" r="0" t="0"/>
          <a:stretch/>
        </p:blipFill>
        <p:spPr>
          <a:xfrm>
            <a:off x="146656" y="173128"/>
            <a:ext cx="1044917" cy="360859"/>
          </a:xfrm>
          <a:prstGeom prst="rect">
            <a:avLst/>
          </a:prstGeom>
          <a:noFill/>
          <a:ln>
            <a:noFill/>
          </a:ln>
        </p:spPr>
      </p:pic>
      <p:pic>
        <p:nvPicPr>
          <p:cNvPr id="93" name="Google Shape;93;p34"/>
          <p:cNvPicPr preferRelativeResize="0"/>
          <p:nvPr/>
        </p:nvPicPr>
        <p:blipFill rotWithShape="1">
          <a:blip r:embed="rId3">
            <a:alphaModFix/>
          </a:blip>
          <a:srcRect b="0" l="0" r="0" t="0"/>
          <a:stretch/>
        </p:blipFill>
        <p:spPr>
          <a:xfrm>
            <a:off x="10812391" y="-85688"/>
            <a:ext cx="1379610" cy="13796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lide 2">
  <p:cSld name="Content text slide 2">
    <p:bg>
      <p:bgPr>
        <a:solidFill>
          <a:srgbClr val="FFF7D6"/>
        </a:solidFill>
      </p:bgPr>
    </p:bg>
    <p:spTree>
      <p:nvGrpSpPr>
        <p:cNvPr id="94" name="Shape 94"/>
        <p:cNvGrpSpPr/>
        <p:nvPr/>
      </p:nvGrpSpPr>
      <p:grpSpPr>
        <a:xfrm>
          <a:off x="0" y="0"/>
          <a:ext cx="0" cy="0"/>
          <a:chOff x="0" y="0"/>
          <a:chExt cx="0" cy="0"/>
        </a:xfrm>
      </p:grpSpPr>
      <p:sp>
        <p:nvSpPr>
          <p:cNvPr id="95" name="Google Shape;95;p35"/>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sp>
        <p:nvSpPr>
          <p:cNvPr id="96" name="Google Shape;96;p35"/>
          <p:cNvSpPr txBox="1"/>
          <p:nvPr>
            <p:ph idx="1" type="body"/>
          </p:nvPr>
        </p:nvSpPr>
        <p:spPr>
          <a:xfrm>
            <a:off x="642142" y="2412205"/>
            <a:ext cx="10985501" cy="3909220"/>
          </a:xfrm>
          <a:prstGeom prst="rect">
            <a:avLst/>
          </a:prstGeom>
          <a:noFill/>
          <a:ln>
            <a:noFill/>
          </a:ln>
        </p:spPr>
        <p:txBody>
          <a:bodyPr anchorCtr="0" anchor="t" bIns="45700" lIns="91400" spcFirstLastPara="1" rIns="91400" wrap="square" tIns="45700">
            <a:noAutofit/>
          </a:bodyPr>
          <a:lstStyle>
            <a:lvl1pPr indent="-603504" lvl="0" marL="457200" marR="0" rtl="0" algn="l">
              <a:lnSpc>
                <a:spcPct val="90000"/>
              </a:lnSpc>
              <a:spcBef>
                <a:spcPts val="2250"/>
              </a:spcBef>
              <a:spcAft>
                <a:spcPts val="0"/>
              </a:spcAft>
              <a:buClr>
                <a:srgbClr val="000000"/>
              </a:buClr>
              <a:buSzPts val="5904"/>
              <a:buFont typeface="Helvetica Neue"/>
              <a:buChar char="•"/>
              <a:defRPr b="0" i="0" sz="24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97" name="Google Shape;97;p35"/>
          <p:cNvSpPr txBox="1"/>
          <p:nvPr>
            <p:ph type="title"/>
          </p:nvPr>
        </p:nvSpPr>
        <p:spPr>
          <a:xfrm>
            <a:off x="642142" y="1335536"/>
            <a:ext cx="10985501" cy="717548"/>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6000"/>
              <a:buFont typeface="Helvetica Neue"/>
              <a:buNone/>
              <a:defRPr b="1" i="0" sz="600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8" name="Google Shape;98;p35"/>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pic>
        <p:nvPicPr>
          <p:cNvPr id="99" name="Google Shape;99;p35"/>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bg>
      <p:bgPr>
        <a:solidFill>
          <a:srgbClr val="CEE0E5"/>
        </a:solidFill>
      </p:bgPr>
    </p:bg>
    <p:spTree>
      <p:nvGrpSpPr>
        <p:cNvPr id="100" name="Shape 100"/>
        <p:cNvGrpSpPr/>
        <p:nvPr/>
      </p:nvGrpSpPr>
      <p:grpSpPr>
        <a:xfrm>
          <a:off x="0" y="0"/>
          <a:ext cx="0" cy="0"/>
          <a:chOff x="0" y="0"/>
          <a:chExt cx="0" cy="0"/>
        </a:xfrm>
      </p:grpSpPr>
      <p:sp>
        <p:nvSpPr>
          <p:cNvPr id="101" name="Google Shape;101;p36"/>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solidFill>
                  <a:srgbClr val="FFFFFF"/>
                </a:solidFill>
              </a:defRPr>
            </a:lvl1pPr>
            <a:lvl2pPr indent="0" lvl="1" marL="0" marR="0" algn="ctr">
              <a:lnSpc>
                <a:spcPct val="100000"/>
              </a:lnSpc>
              <a:spcBef>
                <a:spcPts val="0"/>
              </a:spcBef>
              <a:spcAft>
                <a:spcPts val="0"/>
              </a:spcAft>
              <a:buClr>
                <a:srgbClr val="000000"/>
              </a:buClr>
              <a:buSzPts val="900"/>
              <a:buFont typeface="Arial"/>
              <a:buNone/>
              <a:defRPr>
                <a:solidFill>
                  <a:srgbClr val="FFFFFF"/>
                </a:solidFill>
              </a:defRPr>
            </a:lvl2pPr>
            <a:lvl3pPr indent="0" lvl="2" marL="0" marR="0" algn="ctr">
              <a:lnSpc>
                <a:spcPct val="100000"/>
              </a:lnSpc>
              <a:spcBef>
                <a:spcPts val="0"/>
              </a:spcBef>
              <a:spcAft>
                <a:spcPts val="0"/>
              </a:spcAft>
              <a:buClr>
                <a:srgbClr val="000000"/>
              </a:buClr>
              <a:buSzPts val="900"/>
              <a:buFont typeface="Arial"/>
              <a:buNone/>
              <a:defRPr>
                <a:solidFill>
                  <a:srgbClr val="FFFFFF"/>
                </a:solidFill>
              </a:defRPr>
            </a:lvl3pPr>
            <a:lvl4pPr indent="0" lvl="3" marL="0" marR="0" algn="ctr">
              <a:lnSpc>
                <a:spcPct val="100000"/>
              </a:lnSpc>
              <a:spcBef>
                <a:spcPts val="0"/>
              </a:spcBef>
              <a:spcAft>
                <a:spcPts val="0"/>
              </a:spcAft>
              <a:buClr>
                <a:srgbClr val="000000"/>
              </a:buClr>
              <a:buSzPts val="900"/>
              <a:buFont typeface="Arial"/>
              <a:buNone/>
              <a:defRPr>
                <a:solidFill>
                  <a:srgbClr val="FFFFFF"/>
                </a:solidFill>
              </a:defRPr>
            </a:lvl4pPr>
            <a:lvl5pPr indent="0" lvl="4" marL="0" marR="0" algn="ctr">
              <a:lnSpc>
                <a:spcPct val="100000"/>
              </a:lnSpc>
              <a:spcBef>
                <a:spcPts val="0"/>
              </a:spcBef>
              <a:spcAft>
                <a:spcPts val="0"/>
              </a:spcAft>
              <a:buClr>
                <a:srgbClr val="000000"/>
              </a:buClr>
              <a:buSzPts val="900"/>
              <a:buFont typeface="Arial"/>
              <a:buNone/>
              <a:defRPr>
                <a:solidFill>
                  <a:srgbClr val="FFFFFF"/>
                </a:solidFill>
              </a:defRPr>
            </a:lvl5pPr>
            <a:lvl6pPr indent="0" lvl="5" marL="0" marR="0" algn="ctr">
              <a:lnSpc>
                <a:spcPct val="100000"/>
              </a:lnSpc>
              <a:spcBef>
                <a:spcPts val="0"/>
              </a:spcBef>
              <a:spcAft>
                <a:spcPts val="0"/>
              </a:spcAft>
              <a:buClr>
                <a:srgbClr val="000000"/>
              </a:buClr>
              <a:buSzPts val="900"/>
              <a:buFont typeface="Arial"/>
              <a:buNone/>
              <a:defRPr>
                <a:solidFill>
                  <a:srgbClr val="FFFFFF"/>
                </a:solidFill>
              </a:defRPr>
            </a:lvl6pPr>
            <a:lvl7pPr indent="0" lvl="6" marL="0" marR="0" algn="ctr">
              <a:lnSpc>
                <a:spcPct val="100000"/>
              </a:lnSpc>
              <a:spcBef>
                <a:spcPts val="0"/>
              </a:spcBef>
              <a:spcAft>
                <a:spcPts val="0"/>
              </a:spcAft>
              <a:buClr>
                <a:srgbClr val="000000"/>
              </a:buClr>
              <a:buSzPts val="900"/>
              <a:buFont typeface="Arial"/>
              <a:buNone/>
              <a:defRPr>
                <a:solidFill>
                  <a:srgbClr val="FFFFFF"/>
                </a:solidFill>
              </a:defRPr>
            </a:lvl7pPr>
            <a:lvl8pPr indent="0" lvl="7" marL="0" marR="0" algn="ctr">
              <a:lnSpc>
                <a:spcPct val="100000"/>
              </a:lnSpc>
              <a:spcBef>
                <a:spcPts val="0"/>
              </a:spcBef>
              <a:spcAft>
                <a:spcPts val="0"/>
              </a:spcAft>
              <a:buClr>
                <a:srgbClr val="000000"/>
              </a:buClr>
              <a:buSzPts val="900"/>
              <a:buFont typeface="Arial"/>
              <a:buNone/>
              <a:defRPr>
                <a:solidFill>
                  <a:srgbClr val="FFFFFF"/>
                </a:solidFill>
              </a:defRPr>
            </a:lvl8pPr>
            <a:lvl9pPr indent="0" lvl="8" marL="0" marR="0" algn="ctr">
              <a:lnSpc>
                <a:spcPct val="100000"/>
              </a:lnSpc>
              <a:spcBef>
                <a:spcPts val="0"/>
              </a:spcBef>
              <a:spcAft>
                <a:spcPts val="0"/>
              </a:spcAft>
              <a:buClr>
                <a:srgbClr val="000000"/>
              </a:buClr>
              <a:buSzPts val="900"/>
              <a:buFont typeface="Arial"/>
              <a:buNone/>
              <a:defRPr>
                <a:solidFill>
                  <a:srgbClr val="FFFFFF"/>
                </a:solidFill>
              </a:defRPr>
            </a:lvl9pPr>
          </a:lstStyle>
          <a:p>
            <a:pPr indent="0" lvl="0" marL="0" rtl="0" algn="ctr">
              <a:spcBef>
                <a:spcPts val="0"/>
              </a:spcBef>
              <a:spcAft>
                <a:spcPts val="0"/>
              </a:spcAft>
              <a:buNone/>
            </a:pPr>
            <a:fld id="{00000000-1234-1234-1234-123412341234}" type="slidenum">
              <a:rPr lang="en-GB"/>
              <a:t>‹#›</a:t>
            </a:fld>
            <a:endParaRPr b="0" i="0" sz="900" u="none" cap="none" strike="noStrike">
              <a:latin typeface="Helvetica Neue"/>
              <a:ea typeface="Helvetica Neue"/>
              <a:cs typeface="Helvetica Neue"/>
              <a:sym typeface="Helvetica Neue"/>
            </a:endParaRPr>
          </a:p>
        </p:txBody>
      </p:sp>
      <p:sp>
        <p:nvSpPr>
          <p:cNvPr id="102" name="Google Shape;102;p36"/>
          <p:cNvSpPr txBox="1"/>
          <p:nvPr/>
        </p:nvSpPr>
        <p:spPr>
          <a:xfrm>
            <a:off x="2724757" y="1293922"/>
            <a:ext cx="6920490" cy="3235431"/>
          </a:xfrm>
          <a:prstGeom prst="rect">
            <a:avLst/>
          </a:prstGeom>
          <a:noFill/>
          <a:ln>
            <a:noFill/>
          </a:ln>
        </p:spPr>
        <p:txBody>
          <a:bodyPr anchorCtr="0" anchor="b" bIns="25400" lIns="25400" spcFirstLastPara="1" rIns="25400" wrap="square" tIns="25400">
            <a:normAutofit fontScale="85000" lnSpcReduction="20000"/>
          </a:bodyPr>
          <a:lstStyle/>
          <a:p>
            <a:pPr indent="0" lvl="0" marL="0" marR="0" rtl="0" algn="l">
              <a:lnSpc>
                <a:spcPct val="33549"/>
              </a:lnSpc>
              <a:spcBef>
                <a:spcPts val="0"/>
              </a:spcBef>
              <a:spcAft>
                <a:spcPts val="0"/>
              </a:spcAft>
              <a:buClr>
                <a:srgbClr val="000000"/>
              </a:buClr>
              <a:buSzPct val="100000"/>
              <a:buFont typeface="Arial"/>
              <a:buNone/>
            </a:pPr>
            <a:r>
              <a:rPr b="0" i="0" lang="en-GB" sz="23100" u="none" cap="none" strike="noStrike">
                <a:solidFill>
                  <a:srgbClr val="2F83BA"/>
                </a:solidFill>
                <a:latin typeface="Helvetica Neue"/>
                <a:ea typeface="Helvetica Neue"/>
                <a:cs typeface="Helvetica Neue"/>
                <a:sym typeface="Helvetica Neue"/>
              </a:rPr>
              <a:t>Thank you for your attention!</a:t>
            </a:r>
            <a:endParaRPr b="0" i="0" sz="7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ct val="100000"/>
              <a:buFont typeface="Arial"/>
              <a:buNone/>
            </a:pPr>
            <a:r>
              <a:rPr b="1" i="0" lang="en-GB" sz="7525" u="none" cap="none" strike="noStrike">
                <a:solidFill>
                  <a:srgbClr val="FFFFFF"/>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p:txBody>
      </p:sp>
      <p:pic>
        <p:nvPicPr>
          <p:cNvPr id="103" name="Google Shape;103;p36"/>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pic>
        <p:nvPicPr>
          <p:cNvPr id="104" name="Google Shape;104;p36"/>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breaker slide 2">
  <p:cSld name="Session breaker slide 2">
    <p:bg>
      <p:bgPr>
        <a:solidFill>
          <a:srgbClr val="CEE0E5"/>
        </a:solidFill>
      </p:bgPr>
    </p:bg>
    <p:spTree>
      <p:nvGrpSpPr>
        <p:cNvPr id="105" name="Shape 105"/>
        <p:cNvGrpSpPr/>
        <p:nvPr/>
      </p:nvGrpSpPr>
      <p:grpSpPr>
        <a:xfrm>
          <a:off x="0" y="0"/>
          <a:ext cx="0" cy="0"/>
          <a:chOff x="0" y="0"/>
          <a:chExt cx="0" cy="0"/>
        </a:xfrm>
      </p:grpSpPr>
      <p:sp>
        <p:nvSpPr>
          <p:cNvPr id="106" name="Google Shape;106;p37"/>
          <p:cNvSpPr txBox="1"/>
          <p:nvPr>
            <p:ph type="title"/>
          </p:nvPr>
        </p:nvSpPr>
        <p:spPr>
          <a:xfrm>
            <a:off x="499921" y="2227437"/>
            <a:ext cx="10985501" cy="716583"/>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6050"/>
              <a:buFont typeface="Helvetica Neue"/>
              <a:buNone/>
              <a:defRPr b="0" i="0" sz="605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37"/>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cxnSp>
        <p:nvCxnSpPr>
          <p:cNvPr id="108" name="Google Shape;108;p37"/>
          <p:cNvCxnSpPr/>
          <p:nvPr/>
        </p:nvCxnSpPr>
        <p:spPr>
          <a:xfrm>
            <a:off x="499921" y="2211897"/>
            <a:ext cx="6652407" cy="0"/>
          </a:xfrm>
          <a:prstGeom prst="straightConnector1">
            <a:avLst/>
          </a:prstGeom>
          <a:noFill/>
          <a:ln cap="flat" cmpd="sng" w="25400">
            <a:solidFill>
              <a:srgbClr val="000000"/>
            </a:solidFill>
            <a:prstDash val="solid"/>
            <a:round/>
            <a:headEnd len="sm" w="sm" type="none"/>
            <a:tailEnd len="sm" w="sm" type="none"/>
          </a:ln>
        </p:spPr>
      </p:cxnSp>
      <p:sp>
        <p:nvSpPr>
          <p:cNvPr id="109" name="Google Shape;109;p37"/>
          <p:cNvSpPr txBox="1"/>
          <p:nvPr>
            <p:ph idx="1" type="body"/>
          </p:nvPr>
        </p:nvSpPr>
        <p:spPr>
          <a:xfrm>
            <a:off x="493913" y="1716086"/>
            <a:ext cx="505617" cy="469901"/>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0000"/>
              </a:lnSpc>
              <a:spcBef>
                <a:spcPts val="2250"/>
              </a:spcBef>
              <a:spcAft>
                <a:spcPts val="0"/>
              </a:spcAft>
              <a:buClr>
                <a:srgbClr val="000000"/>
              </a:buClr>
              <a:buSzPts val="4000"/>
              <a:buFont typeface="Arial"/>
              <a:buNone/>
              <a:defRPr b="0" i="0" sz="40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pic>
        <p:nvPicPr>
          <p:cNvPr id="110" name="Google Shape;110;p37"/>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pic>
        <p:nvPicPr>
          <p:cNvPr id="111" name="Google Shape;111;p37"/>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breaker slide 3">
  <p:cSld name="Session breaker slide 3">
    <p:bg>
      <p:bgPr>
        <a:solidFill>
          <a:srgbClr val="FFF7D6"/>
        </a:solidFill>
      </p:bgPr>
    </p:bg>
    <p:spTree>
      <p:nvGrpSpPr>
        <p:cNvPr id="112" name="Shape 112"/>
        <p:cNvGrpSpPr/>
        <p:nvPr/>
      </p:nvGrpSpPr>
      <p:grpSpPr>
        <a:xfrm>
          <a:off x="0" y="0"/>
          <a:ext cx="0" cy="0"/>
          <a:chOff x="0" y="0"/>
          <a:chExt cx="0" cy="0"/>
        </a:xfrm>
      </p:grpSpPr>
      <p:sp>
        <p:nvSpPr>
          <p:cNvPr id="113" name="Google Shape;113;p38"/>
          <p:cNvSpPr txBox="1"/>
          <p:nvPr>
            <p:ph type="title"/>
          </p:nvPr>
        </p:nvSpPr>
        <p:spPr>
          <a:xfrm>
            <a:off x="499921" y="2227437"/>
            <a:ext cx="10985501" cy="716583"/>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6050"/>
              <a:buFont typeface="Helvetica Neue"/>
              <a:buNone/>
              <a:defRPr b="0" i="0" sz="605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38"/>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cxnSp>
        <p:nvCxnSpPr>
          <p:cNvPr id="115" name="Google Shape;115;p38"/>
          <p:cNvCxnSpPr/>
          <p:nvPr/>
        </p:nvCxnSpPr>
        <p:spPr>
          <a:xfrm>
            <a:off x="499921" y="2211897"/>
            <a:ext cx="6652407" cy="0"/>
          </a:xfrm>
          <a:prstGeom prst="straightConnector1">
            <a:avLst/>
          </a:prstGeom>
          <a:noFill/>
          <a:ln cap="flat" cmpd="sng" w="25400">
            <a:solidFill>
              <a:srgbClr val="000000"/>
            </a:solidFill>
            <a:prstDash val="solid"/>
            <a:round/>
            <a:headEnd len="sm" w="sm" type="none"/>
            <a:tailEnd len="sm" w="sm" type="none"/>
          </a:ln>
        </p:spPr>
      </p:cxnSp>
      <p:sp>
        <p:nvSpPr>
          <p:cNvPr id="116" name="Google Shape;116;p38"/>
          <p:cNvSpPr txBox="1"/>
          <p:nvPr>
            <p:ph idx="1" type="body"/>
          </p:nvPr>
        </p:nvSpPr>
        <p:spPr>
          <a:xfrm>
            <a:off x="493913" y="1716086"/>
            <a:ext cx="505617" cy="469901"/>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0000"/>
              </a:lnSpc>
              <a:spcBef>
                <a:spcPts val="2250"/>
              </a:spcBef>
              <a:spcAft>
                <a:spcPts val="0"/>
              </a:spcAft>
              <a:buClr>
                <a:srgbClr val="000000"/>
              </a:buClr>
              <a:buSzPts val="4000"/>
              <a:buFont typeface="Arial"/>
              <a:buNone/>
              <a:defRPr b="0" i="0" sz="40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pic>
        <p:nvPicPr>
          <p:cNvPr id="117" name="Google Shape;117;p38"/>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pic>
        <p:nvPicPr>
          <p:cNvPr id="118" name="Google Shape;118;p38"/>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25"/>
          <p:cNvSpPr txBox="1"/>
          <p:nvPr/>
        </p:nvSpPr>
        <p:spPr>
          <a:xfrm>
            <a:off x="-24372" y="6562800"/>
            <a:ext cx="64488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accent1"/>
                </a:solidFill>
                <a:latin typeface="Arial"/>
                <a:ea typeface="Arial"/>
                <a:cs typeface="Arial"/>
                <a:sym typeface="Arial"/>
              </a:rPr>
              <a:t>CEOS Overview</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25"/>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2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2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2" name="Shape 42"/>
        <p:cNvGrpSpPr/>
        <p:nvPr/>
      </p:nvGrpSpPr>
      <p:grpSpPr>
        <a:xfrm>
          <a:off x="0" y="0"/>
          <a:ext cx="0" cy="0"/>
          <a:chOff x="0" y="0"/>
          <a:chExt cx="0" cy="0"/>
        </a:xfrm>
      </p:grpSpPr>
      <p:sp>
        <p:nvSpPr>
          <p:cNvPr id="43" name="Google Shape;43;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2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0" name="Google Shape;50;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1" name="Google Shape;51;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2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lide">
  <p:cSld name="Content text slide">
    <p:spTree>
      <p:nvGrpSpPr>
        <p:cNvPr id="55" name="Shape 55"/>
        <p:cNvGrpSpPr/>
        <p:nvPr/>
      </p:nvGrpSpPr>
      <p:grpSpPr>
        <a:xfrm>
          <a:off x="0" y="0"/>
          <a:ext cx="0" cy="0"/>
          <a:chOff x="0" y="0"/>
          <a:chExt cx="0" cy="0"/>
        </a:xfrm>
      </p:grpSpPr>
      <p:sp>
        <p:nvSpPr>
          <p:cNvPr id="56" name="Google Shape;56;p27"/>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sp>
        <p:nvSpPr>
          <p:cNvPr id="57" name="Google Shape;57;p27"/>
          <p:cNvSpPr txBox="1"/>
          <p:nvPr>
            <p:ph type="title"/>
          </p:nvPr>
        </p:nvSpPr>
        <p:spPr>
          <a:xfrm>
            <a:off x="450849" y="1077117"/>
            <a:ext cx="10985501" cy="717548"/>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6000"/>
              <a:buFont typeface="Helvetica Neue"/>
              <a:buNone/>
              <a:defRPr b="1" i="0" sz="600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7"/>
          <p:cNvSpPr txBox="1"/>
          <p:nvPr>
            <p:ph idx="1" type="body"/>
          </p:nvPr>
        </p:nvSpPr>
        <p:spPr>
          <a:xfrm>
            <a:off x="500062" y="1959770"/>
            <a:ext cx="10936288" cy="4414042"/>
          </a:xfrm>
          <a:prstGeom prst="rect">
            <a:avLst/>
          </a:prstGeom>
          <a:noFill/>
          <a:ln>
            <a:noFill/>
          </a:ln>
        </p:spPr>
        <p:txBody>
          <a:bodyPr anchorCtr="0" anchor="t" bIns="45700" lIns="91400" spcFirstLastPara="1" rIns="91400" wrap="square" tIns="45700">
            <a:noAutofit/>
          </a:bodyPr>
          <a:lstStyle>
            <a:lvl1pPr indent="-603504" lvl="0" marL="457200" marR="0" rtl="0" algn="l">
              <a:lnSpc>
                <a:spcPct val="90000"/>
              </a:lnSpc>
              <a:spcBef>
                <a:spcPts val="2250"/>
              </a:spcBef>
              <a:spcAft>
                <a:spcPts val="0"/>
              </a:spcAft>
              <a:buClr>
                <a:srgbClr val="000000"/>
              </a:buClr>
              <a:buSzPts val="5904"/>
              <a:buFont typeface="Helvetica Neue"/>
              <a:buChar char="•"/>
              <a:defRPr b="0" i="0" sz="24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pic>
        <p:nvPicPr>
          <p:cNvPr id="59" name="Google Shape;59;p27"/>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pic>
        <p:nvPicPr>
          <p:cNvPr id="60" name="Google Shape;60;p27"/>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7D6"/>
        </a:solidFill>
      </p:bgPr>
    </p:bg>
    <p:spTree>
      <p:nvGrpSpPr>
        <p:cNvPr id="61" name="Shape 61"/>
        <p:cNvGrpSpPr/>
        <p:nvPr/>
      </p:nvGrpSpPr>
      <p:grpSpPr>
        <a:xfrm>
          <a:off x="0" y="0"/>
          <a:ext cx="0" cy="0"/>
          <a:chOff x="0" y="0"/>
          <a:chExt cx="0" cy="0"/>
        </a:xfrm>
      </p:grpSpPr>
      <p:sp>
        <p:nvSpPr>
          <p:cNvPr id="62" name="Google Shape;62;p30"/>
          <p:cNvSpPr txBox="1"/>
          <p:nvPr>
            <p:ph idx="1" type="body"/>
          </p:nvPr>
        </p:nvSpPr>
        <p:spPr>
          <a:xfrm>
            <a:off x="600669" y="5555680"/>
            <a:ext cx="10985501" cy="31849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Light"/>
                <a:ea typeface="Helvetica Neue Light"/>
                <a:cs typeface="Helvetica Neue Light"/>
                <a:sym typeface="Helvetica Neue Light"/>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63" name="Google Shape;63;p30"/>
          <p:cNvSpPr txBox="1"/>
          <p:nvPr>
            <p:ph type="title"/>
          </p:nvPr>
        </p:nvSpPr>
        <p:spPr>
          <a:xfrm>
            <a:off x="600669" y="1409365"/>
            <a:ext cx="7575489" cy="1370795"/>
          </a:xfrm>
          <a:prstGeom prst="rect">
            <a:avLst/>
          </a:prstGeom>
          <a:noFill/>
          <a:ln>
            <a:noFill/>
          </a:ln>
        </p:spPr>
        <p:txBody>
          <a:bodyPr anchorCtr="0" anchor="b" bIns="45700" lIns="91400" spcFirstLastPara="1" rIns="91400" wrap="square" tIns="45700">
            <a:normAutofit/>
          </a:bodyPr>
          <a:lstStyle>
            <a:lvl1pPr lvl="0" marR="0" rtl="0" algn="l">
              <a:lnSpc>
                <a:spcPct val="80000"/>
              </a:lnSpc>
              <a:spcBef>
                <a:spcPts val="0"/>
              </a:spcBef>
              <a:spcAft>
                <a:spcPts val="0"/>
              </a:spcAft>
              <a:buClr>
                <a:srgbClr val="2F83BA"/>
              </a:buClr>
              <a:buSzPts val="5500"/>
              <a:buFont typeface="Helvetica Neue"/>
              <a:buNone/>
              <a:defRPr b="1" i="0" sz="5500" u="none" cap="none" strike="noStrike">
                <a:solidFill>
                  <a:srgbClr val="2F83BA"/>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30"/>
          <p:cNvSpPr txBox="1"/>
          <p:nvPr>
            <p:ph idx="2" type="body"/>
          </p:nvPr>
        </p:nvSpPr>
        <p:spPr>
          <a:xfrm>
            <a:off x="600669" y="2812480"/>
            <a:ext cx="7575489" cy="952503"/>
          </a:xfrm>
          <a:prstGeom prst="rect">
            <a:avLst/>
          </a:prstGeom>
          <a:noFill/>
          <a:ln>
            <a:noFill/>
          </a:ln>
        </p:spPr>
        <p:txBody>
          <a:bodyPr anchorCtr="0" anchor="t" bIns="45700" lIns="91400" spcFirstLastPara="1" rIns="91400" wrap="square" tIns="45700">
            <a:normAutofit/>
          </a:bodyPr>
          <a:lstStyle>
            <a:lvl1pPr indent="-228600" lvl="0" marL="457200" marR="0" rtl="0" algn="l">
              <a:lnSpc>
                <a:spcPct val="100000"/>
              </a:lnSpc>
              <a:spcBef>
                <a:spcPts val="0"/>
              </a:spcBef>
              <a:spcAft>
                <a:spcPts val="0"/>
              </a:spcAft>
              <a:buClr>
                <a:srgbClr val="2F83BA"/>
              </a:buClr>
              <a:buSzPts val="4000"/>
              <a:buFont typeface="Arial"/>
              <a:buNone/>
              <a:defRPr b="0" i="0" sz="4000" u="none" cap="none" strike="noStrike">
                <a:solidFill>
                  <a:srgbClr val="2F83BA"/>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65" name="Google Shape;65;p30"/>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pic>
        <p:nvPicPr>
          <p:cNvPr descr="A black and white poster" id="66" name="Google Shape;66;p30"/>
          <p:cNvPicPr preferRelativeResize="0"/>
          <p:nvPr/>
        </p:nvPicPr>
        <p:blipFill rotWithShape="1">
          <a:blip r:embed="rId2">
            <a:alphaModFix/>
          </a:blip>
          <a:srcRect b="0" l="0" r="0" t="0"/>
          <a:stretch/>
        </p:blipFill>
        <p:spPr>
          <a:xfrm>
            <a:off x="7599071" y="156870"/>
            <a:ext cx="4592931" cy="4592931"/>
          </a:xfrm>
          <a:prstGeom prst="rect">
            <a:avLst/>
          </a:prstGeom>
          <a:noFill/>
          <a:ln>
            <a:noFill/>
          </a:ln>
        </p:spPr>
      </p:pic>
      <p:sp>
        <p:nvSpPr>
          <p:cNvPr id="67" name="Google Shape;67;p30"/>
          <p:cNvSpPr txBox="1"/>
          <p:nvPr>
            <p:ph idx="3" type="body"/>
          </p:nvPr>
        </p:nvSpPr>
        <p:spPr>
          <a:xfrm>
            <a:off x="600669" y="6014452"/>
            <a:ext cx="2955926" cy="192879"/>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0000"/>
              </a:lnSpc>
              <a:spcBef>
                <a:spcPts val="2250"/>
              </a:spcBef>
              <a:spcAft>
                <a:spcPts val="0"/>
              </a:spcAft>
              <a:buClr>
                <a:srgbClr val="000000"/>
              </a:buClr>
              <a:buSzPts val="1000"/>
              <a:buFont typeface="Arial"/>
              <a:buNone/>
              <a:defRPr b="0" i="0" sz="10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slide">
  <p:cSld name="Table of contents slide">
    <p:bg>
      <p:bgPr>
        <a:solidFill>
          <a:srgbClr val="CEE0E5"/>
        </a:solidFill>
      </p:bgPr>
    </p:bg>
    <p:spTree>
      <p:nvGrpSpPr>
        <p:cNvPr id="68" name="Shape 68"/>
        <p:cNvGrpSpPr/>
        <p:nvPr/>
      </p:nvGrpSpPr>
      <p:grpSpPr>
        <a:xfrm>
          <a:off x="0" y="0"/>
          <a:ext cx="0" cy="0"/>
          <a:chOff x="0" y="0"/>
          <a:chExt cx="0" cy="0"/>
        </a:xfrm>
      </p:grpSpPr>
      <p:sp>
        <p:nvSpPr>
          <p:cNvPr id="69" name="Google Shape;69;p31"/>
          <p:cNvSpPr txBox="1"/>
          <p:nvPr>
            <p:ph type="title"/>
          </p:nvPr>
        </p:nvSpPr>
        <p:spPr>
          <a:xfrm>
            <a:off x="454991" y="1399695"/>
            <a:ext cx="10985501" cy="717548"/>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6000"/>
              <a:buFont typeface="Helvetica Neue"/>
              <a:buNone/>
              <a:defRPr b="1" i="0" sz="600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31"/>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cxnSp>
        <p:nvCxnSpPr>
          <p:cNvPr id="71" name="Google Shape;71;p31"/>
          <p:cNvCxnSpPr/>
          <p:nvPr/>
        </p:nvCxnSpPr>
        <p:spPr>
          <a:xfrm>
            <a:off x="533694" y="2630427"/>
            <a:ext cx="10235021" cy="0"/>
          </a:xfrm>
          <a:prstGeom prst="straightConnector1">
            <a:avLst/>
          </a:prstGeom>
          <a:noFill/>
          <a:ln cap="flat" cmpd="sng" w="25400">
            <a:solidFill>
              <a:srgbClr val="000000"/>
            </a:solidFill>
            <a:prstDash val="solid"/>
            <a:round/>
            <a:headEnd len="sm" w="sm" type="none"/>
            <a:tailEnd len="sm" w="sm" type="none"/>
          </a:ln>
        </p:spPr>
      </p:cxnSp>
      <p:cxnSp>
        <p:nvCxnSpPr>
          <p:cNvPr id="72" name="Google Shape;72;p31"/>
          <p:cNvCxnSpPr/>
          <p:nvPr/>
        </p:nvCxnSpPr>
        <p:spPr>
          <a:xfrm>
            <a:off x="499921" y="6089904"/>
            <a:ext cx="10268795" cy="0"/>
          </a:xfrm>
          <a:prstGeom prst="straightConnector1">
            <a:avLst/>
          </a:prstGeom>
          <a:noFill/>
          <a:ln cap="flat" cmpd="sng" w="25400">
            <a:solidFill>
              <a:srgbClr val="000000"/>
            </a:solidFill>
            <a:prstDash val="solid"/>
            <a:round/>
            <a:headEnd len="sm" w="sm" type="none"/>
            <a:tailEnd len="sm" w="sm" type="none"/>
          </a:ln>
        </p:spPr>
      </p:cxnSp>
      <p:pic>
        <p:nvPicPr>
          <p:cNvPr id="73" name="Google Shape;73;p31"/>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sp>
        <p:nvSpPr>
          <p:cNvPr id="74" name="Google Shape;74;p31"/>
          <p:cNvSpPr txBox="1"/>
          <p:nvPr>
            <p:ph idx="1" type="body"/>
          </p:nvPr>
        </p:nvSpPr>
        <p:spPr>
          <a:xfrm>
            <a:off x="576264" y="2725740"/>
            <a:ext cx="10063955" cy="3265487"/>
          </a:xfrm>
          <a:prstGeom prst="rect">
            <a:avLst/>
          </a:prstGeom>
          <a:noFill/>
          <a:ln>
            <a:noFill/>
          </a:ln>
        </p:spPr>
        <p:txBody>
          <a:bodyPr anchorCtr="0" anchor="t" bIns="45700" lIns="91400" spcFirstLastPara="1" rIns="91400" wrap="square" tIns="45700">
            <a:noAutofit/>
          </a:bodyPr>
          <a:lstStyle>
            <a:lvl1pPr indent="-603504" lvl="0" marL="457200" marR="0" rtl="0" algn="l">
              <a:lnSpc>
                <a:spcPct val="90000"/>
              </a:lnSpc>
              <a:spcBef>
                <a:spcPts val="2250"/>
              </a:spcBef>
              <a:spcAft>
                <a:spcPts val="0"/>
              </a:spcAft>
              <a:buClr>
                <a:srgbClr val="000000"/>
              </a:buClr>
              <a:buSzPts val="5904"/>
              <a:buFont typeface="Helvetica Neue"/>
              <a:buChar char="•"/>
              <a:defRPr b="0" i="0" sz="24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pic>
        <p:nvPicPr>
          <p:cNvPr id="75" name="Google Shape;75;p31"/>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breaker slide">
  <p:cSld name="Session breaker slide">
    <p:bg>
      <p:bgPr>
        <a:solidFill>
          <a:srgbClr val="FCC79B"/>
        </a:solidFill>
      </p:bgPr>
    </p:bg>
    <p:spTree>
      <p:nvGrpSpPr>
        <p:cNvPr id="76" name="Shape 76"/>
        <p:cNvGrpSpPr/>
        <p:nvPr/>
      </p:nvGrpSpPr>
      <p:grpSpPr>
        <a:xfrm>
          <a:off x="0" y="0"/>
          <a:ext cx="0" cy="0"/>
          <a:chOff x="0" y="0"/>
          <a:chExt cx="0" cy="0"/>
        </a:xfrm>
      </p:grpSpPr>
      <p:sp>
        <p:nvSpPr>
          <p:cNvPr id="77" name="Google Shape;77;p32"/>
          <p:cNvSpPr txBox="1"/>
          <p:nvPr>
            <p:ph type="title"/>
          </p:nvPr>
        </p:nvSpPr>
        <p:spPr>
          <a:xfrm>
            <a:off x="499921" y="2227437"/>
            <a:ext cx="10985501" cy="716583"/>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6050"/>
              <a:buFont typeface="Helvetica Neue"/>
              <a:buNone/>
              <a:defRPr b="0" i="0" sz="605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32"/>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cxnSp>
        <p:nvCxnSpPr>
          <p:cNvPr id="79" name="Google Shape;79;p32"/>
          <p:cNvCxnSpPr/>
          <p:nvPr/>
        </p:nvCxnSpPr>
        <p:spPr>
          <a:xfrm>
            <a:off x="499921" y="2211897"/>
            <a:ext cx="6652407" cy="0"/>
          </a:xfrm>
          <a:prstGeom prst="straightConnector1">
            <a:avLst/>
          </a:prstGeom>
          <a:noFill/>
          <a:ln cap="flat" cmpd="sng" w="25400">
            <a:solidFill>
              <a:srgbClr val="000000"/>
            </a:solidFill>
            <a:prstDash val="solid"/>
            <a:round/>
            <a:headEnd len="sm" w="sm" type="none"/>
            <a:tailEnd len="sm" w="sm" type="none"/>
          </a:ln>
        </p:spPr>
      </p:cxnSp>
      <p:sp>
        <p:nvSpPr>
          <p:cNvPr id="80" name="Google Shape;80;p32"/>
          <p:cNvSpPr txBox="1"/>
          <p:nvPr>
            <p:ph idx="1" type="body"/>
          </p:nvPr>
        </p:nvSpPr>
        <p:spPr>
          <a:xfrm>
            <a:off x="493913" y="1716086"/>
            <a:ext cx="505617" cy="469901"/>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0000"/>
              </a:lnSpc>
              <a:spcBef>
                <a:spcPts val="2250"/>
              </a:spcBef>
              <a:spcAft>
                <a:spcPts val="0"/>
              </a:spcAft>
              <a:buClr>
                <a:srgbClr val="000000"/>
              </a:buClr>
              <a:buSzPts val="4000"/>
              <a:buFont typeface="Arial"/>
              <a:buNone/>
              <a:defRPr b="0" i="0" sz="4000" u="none" cap="none" strike="noStrike">
                <a:solidFill>
                  <a:srgbClr val="000000"/>
                </a:solidFill>
                <a:latin typeface="Helvetica Neue"/>
                <a:ea typeface="Helvetica Neue"/>
                <a:cs typeface="Helvetica Neue"/>
                <a:sym typeface="Helvetica Neue"/>
              </a:defRPr>
            </a:lvl1pPr>
            <a:lvl2pPr indent="-304800" lvl="1" marL="914400" marR="0" rtl="0" algn="l">
              <a:lnSpc>
                <a:spcPct val="90000"/>
              </a:lnSpc>
              <a:spcBef>
                <a:spcPts val="25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2100" lvl="2" marL="1371600" marR="0" rtl="0" algn="l">
              <a:lnSpc>
                <a:spcPct val="90000"/>
              </a:lnSpc>
              <a:spcBef>
                <a:spcPts val="25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85750" lvl="3" marL="1828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90000"/>
              </a:lnSpc>
              <a:spcBef>
                <a:spcPts val="25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pic>
        <p:nvPicPr>
          <p:cNvPr id="81" name="Google Shape;81;p32"/>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pic>
        <p:nvPicPr>
          <p:cNvPr id="82" name="Google Shape;82;p32"/>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icture slide">
  <p:cSld name="Content Picture slide">
    <p:spTree>
      <p:nvGrpSpPr>
        <p:cNvPr id="83" name="Shape 83"/>
        <p:cNvGrpSpPr/>
        <p:nvPr/>
      </p:nvGrpSpPr>
      <p:grpSpPr>
        <a:xfrm>
          <a:off x="0" y="0"/>
          <a:ext cx="0" cy="0"/>
          <a:chOff x="0" y="0"/>
          <a:chExt cx="0" cy="0"/>
        </a:xfrm>
      </p:grpSpPr>
      <p:sp>
        <p:nvSpPr>
          <p:cNvPr id="84" name="Google Shape;84;p33"/>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GB"/>
              <a:t>‹#›</a:t>
            </a:fld>
            <a:endParaRPr b="0" i="0" sz="900" u="none" cap="none" strike="noStrike">
              <a:solidFill>
                <a:srgbClr val="000000"/>
              </a:solidFill>
              <a:latin typeface="Helvetica Neue"/>
              <a:ea typeface="Helvetica Neue"/>
              <a:cs typeface="Helvetica Neue"/>
              <a:sym typeface="Helvetica Neue"/>
            </a:endParaRPr>
          </a:p>
        </p:txBody>
      </p:sp>
      <p:sp>
        <p:nvSpPr>
          <p:cNvPr id="85" name="Google Shape;85;p33"/>
          <p:cNvSpPr txBox="1"/>
          <p:nvPr>
            <p:ph type="title"/>
          </p:nvPr>
        </p:nvSpPr>
        <p:spPr>
          <a:xfrm>
            <a:off x="450849" y="1077117"/>
            <a:ext cx="10985501" cy="717548"/>
          </a:xfrm>
          <a:prstGeom prst="rect">
            <a:avLst/>
          </a:prstGeom>
          <a:noFill/>
          <a:ln>
            <a:noFill/>
          </a:ln>
        </p:spPr>
        <p:txBody>
          <a:bodyPr anchorCtr="0" anchor="t" bIns="45700" lIns="91400" spcFirstLastPara="1" rIns="91400" wrap="square" tIns="45700">
            <a:noAutofit/>
          </a:bodyPr>
          <a:lstStyle>
            <a:lvl1pPr lvl="0" marR="0" rtl="0" algn="l">
              <a:lnSpc>
                <a:spcPct val="80000"/>
              </a:lnSpc>
              <a:spcBef>
                <a:spcPts val="0"/>
              </a:spcBef>
              <a:spcAft>
                <a:spcPts val="0"/>
              </a:spcAft>
              <a:buClr>
                <a:srgbClr val="000000"/>
              </a:buClr>
              <a:buSzPts val="6000"/>
              <a:buFont typeface="Helvetica Neue"/>
              <a:buNone/>
              <a:defRPr b="1" i="0" sz="6000" u="none" cap="none" strike="noStrike">
                <a:solidFill>
                  <a:srgbClr val="00000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6" name="Google Shape;86;p33"/>
          <p:cNvPicPr preferRelativeResize="0"/>
          <p:nvPr/>
        </p:nvPicPr>
        <p:blipFill rotWithShape="1">
          <a:blip r:embed="rId2">
            <a:alphaModFix/>
          </a:blip>
          <a:srcRect b="0" l="0" r="0" t="0"/>
          <a:stretch/>
        </p:blipFill>
        <p:spPr>
          <a:xfrm>
            <a:off x="10812391" y="-85688"/>
            <a:ext cx="1379610" cy="1379610"/>
          </a:xfrm>
          <a:prstGeom prst="rect">
            <a:avLst/>
          </a:prstGeom>
          <a:noFill/>
          <a:ln>
            <a:noFill/>
          </a:ln>
        </p:spPr>
      </p:pic>
      <p:pic>
        <p:nvPicPr>
          <p:cNvPr id="87" name="Google Shape;87;p33"/>
          <p:cNvPicPr preferRelativeResize="0"/>
          <p:nvPr/>
        </p:nvPicPr>
        <p:blipFill rotWithShape="1">
          <a:blip r:embed="rId3">
            <a:alphaModFix/>
          </a:blip>
          <a:srcRect b="0" l="0" r="0" t="0"/>
          <a:stretch/>
        </p:blipFill>
        <p:spPr>
          <a:xfrm>
            <a:off x="146656" y="173128"/>
            <a:ext cx="1044917" cy="3608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theme" Target="../theme/theme1.xml"/><Relationship Id="rId10" Type="http://schemas.openxmlformats.org/officeDocument/2006/relationships/slideLayout" Target="../slideLayouts/slideLayout14.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26"/>
          <p:cNvSpPr txBox="1"/>
          <p:nvPr>
            <p:ph idx="12" type="sldNum"/>
          </p:nvPr>
        </p:nvSpPr>
        <p:spPr>
          <a:xfrm>
            <a:off x="6000750" y="6209699"/>
            <a:ext cx="184252" cy="518099"/>
          </a:xfrm>
          <a:prstGeom prst="rect">
            <a:avLst/>
          </a:prstGeom>
          <a:noFill/>
          <a:ln>
            <a:noFill/>
          </a:ln>
        </p:spPr>
        <p:txBody>
          <a:bodyPr anchorCtr="1"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hyperlink" Target="http://deliverables.ceos.org/" TargetMode="External"/><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ceos.org/cal/" TargetMode="External"/><Relationship Id="rId4" Type="http://schemas.openxmlformats.org/officeDocument/2006/relationships/hyperlink" Target="https://github.com/ceos-seo/odc-colab" TargetMode="External"/><Relationship Id="rId5" Type="http://schemas.openxmlformats.org/officeDocument/2006/relationships/hyperlink" Target="https://github.com/ceos-org/ceos-ar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jpg"/><Relationship Id="rId4" Type="http://schemas.openxmlformats.org/officeDocument/2006/relationships/image" Target="../media/image24.jpg"/><Relationship Id="rId5"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eos.org/document_management/Publications/Governing_Docs/CEOS_New-Initiatives-Process-Paper_Oct2020.pdf" TargetMode="External"/><Relationship Id="rId4" Type="http://schemas.openxmlformats.org/officeDocument/2006/relationships/hyperlink" Target="https://ceos.org/document_management/Publications/Governing_Docs/CEOS_New-Initiatives-Process-Paper_Oct2020.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ph type="title"/>
          </p:nvPr>
        </p:nvSpPr>
        <p:spPr>
          <a:xfrm>
            <a:off x="176046" y="175938"/>
            <a:ext cx="80394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4600"/>
              <a:t>Committee on</a:t>
            </a:r>
            <a:br>
              <a:rPr lang="en-GB" sz="4600"/>
            </a:br>
            <a:r>
              <a:rPr lang="en-GB" sz="4600"/>
              <a:t>Earth</a:t>
            </a:r>
            <a:br>
              <a:rPr lang="en-GB" sz="4600"/>
            </a:br>
            <a:r>
              <a:rPr lang="en-GB" sz="4600"/>
              <a:t>Observation</a:t>
            </a:r>
            <a:br>
              <a:rPr lang="en-GB" sz="4600"/>
            </a:br>
            <a:r>
              <a:rPr lang="en-GB" sz="4600"/>
              <a:t>Satellites</a:t>
            </a:r>
            <a:endParaRPr i="1" sz="4000"/>
          </a:p>
        </p:txBody>
      </p:sp>
      <p:sp>
        <p:nvSpPr>
          <p:cNvPr id="124" name="Google Shape;124;p1"/>
          <p:cNvSpPr/>
          <p:nvPr/>
        </p:nvSpPr>
        <p:spPr>
          <a:xfrm>
            <a:off x="6704630" y="4599473"/>
            <a:ext cx="5148262"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1" lang="en-GB" sz="2200" u="none" cap="none" strike="noStrike">
                <a:solidFill>
                  <a:schemeClr val="accent1"/>
                </a:solidFill>
                <a:latin typeface="Arial"/>
                <a:ea typeface="Arial"/>
                <a:cs typeface="Arial"/>
                <a:sym typeface="Arial"/>
              </a:rPr>
              <a:t>Steven Ramage, CEO Update</a:t>
            </a:r>
            <a:endParaRPr/>
          </a:p>
          <a:p>
            <a:pPr indent="0" lvl="0" marL="0" marR="0" rtl="0" algn="r">
              <a:lnSpc>
                <a:spcPct val="150000"/>
              </a:lnSpc>
              <a:spcBef>
                <a:spcPts val="0"/>
              </a:spcBef>
              <a:spcAft>
                <a:spcPts val="0"/>
              </a:spcAft>
              <a:buClr>
                <a:srgbClr val="000000"/>
              </a:buClr>
              <a:buSzPts val="2200"/>
              <a:buFont typeface="Arial"/>
              <a:buNone/>
            </a:pPr>
            <a:r>
              <a:rPr b="1" i="1" lang="en-GB" sz="2200" u="none" cap="none" strike="noStrike">
                <a:solidFill>
                  <a:schemeClr val="accent1"/>
                </a:solidFill>
                <a:latin typeface="Arial"/>
                <a:ea typeface="Arial"/>
                <a:cs typeface="Arial"/>
                <a:sym typeface="Arial"/>
              </a:rPr>
              <a:t>October 2024</a:t>
            </a:r>
            <a:endParaRPr b="1" i="1"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p:txBody>
      </p:sp>
      <p:sp>
        <p:nvSpPr>
          <p:cNvPr id="125" name="Google Shape;125;p1"/>
          <p:cNvSpPr txBox="1"/>
          <p:nvPr/>
        </p:nvSpPr>
        <p:spPr>
          <a:xfrm>
            <a:off x="7575884" y="327095"/>
            <a:ext cx="2971800" cy="83099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1" lang="en-GB" sz="2400" u="none" cap="none" strike="noStrike">
                <a:solidFill>
                  <a:schemeClr val="lt1"/>
                </a:solidFill>
                <a:latin typeface="Short Stack"/>
                <a:ea typeface="Short Stack"/>
                <a:cs typeface="Short Stack"/>
                <a:sym typeface="Short Stack"/>
              </a:rPr>
              <a:t>Viewing Earth</a:t>
            </a:r>
            <a:endParaRPr/>
          </a:p>
          <a:p>
            <a:pPr indent="-541338" lvl="2" marL="541338" marR="0" rtl="0" algn="l">
              <a:lnSpc>
                <a:spcPct val="100000"/>
              </a:lnSpc>
              <a:spcBef>
                <a:spcPts val="0"/>
              </a:spcBef>
              <a:spcAft>
                <a:spcPts val="0"/>
              </a:spcAft>
              <a:buNone/>
            </a:pPr>
            <a:r>
              <a:rPr b="0" i="1" lang="en-GB" sz="2400" u="none" cap="none" strike="noStrike">
                <a:solidFill>
                  <a:schemeClr val="lt1"/>
                </a:solidFill>
                <a:latin typeface="Short Stack"/>
                <a:ea typeface="Short Stack"/>
                <a:cs typeface="Short Stack"/>
                <a:sym typeface="Short Stack"/>
              </a:rPr>
              <a:t>	Serving Society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ph idx="1" type="body"/>
          </p:nvPr>
        </p:nvSpPr>
        <p:spPr>
          <a:xfrm>
            <a:off x="2532768" y="1268212"/>
            <a:ext cx="9443814" cy="253691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GB" sz="2000"/>
              <a:t>3-year plan re-evaluated and updated annually by all CEOS entities and presented for formal endorsement in Q1 of each calendar year.</a:t>
            </a:r>
            <a:endParaRPr/>
          </a:p>
          <a:p>
            <a:pPr indent="0" lvl="0" marL="0" rtl="0" algn="l">
              <a:lnSpc>
                <a:spcPct val="90000"/>
              </a:lnSpc>
              <a:spcBef>
                <a:spcPts val="1000"/>
              </a:spcBef>
              <a:spcAft>
                <a:spcPts val="0"/>
              </a:spcAft>
              <a:buSzPts val="2800"/>
              <a:buNone/>
            </a:pPr>
            <a:r>
              <a:rPr lang="en-GB" sz="2000"/>
              <a:t>CEOS undertakes rigorous work planning, monitoring and implementation of its activities, all of which ensure CEOS’s internal accountability and external credibility.</a:t>
            </a:r>
            <a:endParaRPr/>
          </a:p>
          <a:p>
            <a:pPr indent="0" lvl="0" marL="0" rtl="0" algn="l">
              <a:lnSpc>
                <a:spcPct val="90000"/>
              </a:lnSpc>
              <a:spcBef>
                <a:spcPts val="1000"/>
              </a:spcBef>
              <a:spcAft>
                <a:spcPts val="0"/>
              </a:spcAft>
              <a:buSzPts val="2800"/>
              <a:buNone/>
            </a:pPr>
            <a:r>
              <a:rPr b="0" i="0" lang="en-GB" sz="2000" u="none" cap="none" strike="noStrike">
                <a:solidFill>
                  <a:srgbClr val="000000"/>
                </a:solidFill>
                <a:latin typeface="Arial"/>
                <a:ea typeface="Arial"/>
                <a:cs typeface="Arial"/>
                <a:sym typeface="Arial"/>
              </a:rPr>
              <a:t>The Work Plan informs the spectrum of </a:t>
            </a:r>
            <a:r>
              <a:rPr b="0" i="1" lang="en-GB" sz="2000" u="none" cap="none" strike="noStrike">
                <a:solidFill>
                  <a:srgbClr val="000000"/>
                </a:solidFill>
                <a:latin typeface="Arial"/>
                <a:ea typeface="Arial"/>
                <a:cs typeface="Arial"/>
                <a:sym typeface="Arial"/>
              </a:rPr>
              <a:t>deliverables</a:t>
            </a:r>
            <a:r>
              <a:rPr b="0" i="0" lang="en-GB" sz="2000" u="none" cap="none" strike="noStrike">
                <a:solidFill>
                  <a:srgbClr val="000000"/>
                </a:solidFill>
                <a:latin typeface="Arial"/>
                <a:ea typeface="Arial"/>
                <a:cs typeface="Arial"/>
                <a:sym typeface="Arial"/>
              </a:rPr>
              <a:t> that CEOS membership agree to undertake.</a:t>
            </a:r>
            <a:endParaRPr/>
          </a:p>
          <a:p>
            <a:pPr indent="0" lvl="0" marL="0" rtl="0" algn="l">
              <a:lnSpc>
                <a:spcPct val="90000"/>
              </a:lnSpc>
              <a:spcBef>
                <a:spcPts val="1000"/>
              </a:spcBef>
              <a:spcAft>
                <a:spcPts val="0"/>
              </a:spcAft>
              <a:buSzPts val="2800"/>
              <a:buNone/>
            </a:pPr>
            <a:r>
              <a:t/>
            </a:r>
            <a:endParaRPr sz="2000"/>
          </a:p>
        </p:txBody>
      </p:sp>
      <p:sp>
        <p:nvSpPr>
          <p:cNvPr id="200" name="Google Shape;200;p10"/>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CEOS Work Plan</a:t>
            </a:r>
            <a:endParaRPr sz="3600"/>
          </a:p>
        </p:txBody>
      </p:sp>
      <p:pic>
        <p:nvPicPr>
          <p:cNvPr id="201" name="Google Shape;201;p10"/>
          <p:cNvPicPr preferRelativeResize="0"/>
          <p:nvPr/>
        </p:nvPicPr>
        <p:blipFill rotWithShape="1">
          <a:blip r:embed="rId3">
            <a:alphaModFix/>
          </a:blip>
          <a:srcRect b="0" l="0" r="0" t="0"/>
          <a:stretch/>
        </p:blipFill>
        <p:spPr>
          <a:xfrm>
            <a:off x="7597902" y="3823785"/>
            <a:ext cx="4392748" cy="2361140"/>
          </a:xfrm>
          <a:prstGeom prst="rect">
            <a:avLst/>
          </a:prstGeom>
          <a:noFill/>
          <a:ln>
            <a:noFill/>
          </a:ln>
        </p:spPr>
      </p:pic>
      <p:sp>
        <p:nvSpPr>
          <p:cNvPr id="202" name="Google Shape;202;p10"/>
          <p:cNvSpPr txBox="1"/>
          <p:nvPr/>
        </p:nvSpPr>
        <p:spPr>
          <a:xfrm>
            <a:off x="215418" y="4244670"/>
            <a:ext cx="7368416" cy="117977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000"/>
              </a:spcBef>
              <a:spcAft>
                <a:spcPts val="0"/>
              </a:spcAft>
              <a:buNone/>
            </a:pPr>
            <a:r>
              <a:rPr b="0" i="0" lang="en-GB" sz="2000" u="none" cap="none" strike="noStrike">
                <a:solidFill>
                  <a:srgbClr val="000000"/>
                </a:solidFill>
                <a:latin typeface="Arial"/>
                <a:ea typeface="Arial"/>
                <a:cs typeface="Arial"/>
                <a:sym typeface="Arial"/>
              </a:rPr>
              <a:t>CEOS </a:t>
            </a:r>
            <a:r>
              <a:rPr b="0" i="0" lang="en-GB" sz="2000" u="none" cap="none" strike="noStrike">
                <a:solidFill>
                  <a:schemeClr val="dk1"/>
                </a:solidFill>
                <a:latin typeface="Arial"/>
                <a:ea typeface="Arial"/>
                <a:cs typeface="Arial"/>
                <a:sym typeface="Arial"/>
              </a:rPr>
              <a:t>deliverables are reconciled and tracked with a dedicated CEOS deliverable tracking tool.  </a:t>
            </a:r>
            <a:endParaRPr/>
          </a:p>
          <a:p>
            <a:pPr indent="0" lvl="0" marL="0" marR="0" rtl="0" algn="l">
              <a:lnSpc>
                <a:spcPct val="90000"/>
              </a:lnSpc>
              <a:spcBef>
                <a:spcPts val="1000"/>
              </a:spcBef>
              <a:spcAft>
                <a:spcPts val="0"/>
              </a:spcAft>
              <a:buNone/>
            </a:pPr>
            <a:r>
              <a:rPr b="0" i="0" lang="en-GB" sz="2000" u="none" cap="none" strike="noStrike">
                <a:solidFill>
                  <a:schemeClr val="dk1"/>
                </a:solidFill>
                <a:latin typeface="Arial"/>
                <a:ea typeface="Arial"/>
                <a:cs typeface="Arial"/>
                <a:sym typeface="Arial"/>
              </a:rPr>
              <a:t>The CEOS 2023-2025 Work Plan defines 130 deliverables.</a:t>
            </a:r>
            <a:endParaRPr b="0" i="0" sz="2000" u="none" cap="none" strike="noStrike">
              <a:solidFill>
                <a:srgbClr val="000000"/>
              </a:solidFill>
              <a:latin typeface="Arial"/>
              <a:ea typeface="Arial"/>
              <a:cs typeface="Arial"/>
              <a:sym typeface="Arial"/>
            </a:endParaRPr>
          </a:p>
        </p:txBody>
      </p:sp>
      <p:sp>
        <p:nvSpPr>
          <p:cNvPr id="203" name="Google Shape;203;p10"/>
          <p:cNvSpPr txBox="1"/>
          <p:nvPr/>
        </p:nvSpPr>
        <p:spPr>
          <a:xfrm>
            <a:off x="5850102" y="6165068"/>
            <a:ext cx="612648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http://deliverables.ceos.org/</a:t>
            </a:r>
            <a:endParaRPr b="0" i="0" sz="1400" u="none" cap="none" strike="noStrike">
              <a:solidFill>
                <a:srgbClr val="000000"/>
              </a:solidFill>
              <a:latin typeface="Arial"/>
              <a:ea typeface="Arial"/>
              <a:cs typeface="Arial"/>
              <a:sym typeface="Arial"/>
            </a:endParaRPr>
          </a:p>
        </p:txBody>
      </p:sp>
      <p:pic>
        <p:nvPicPr>
          <p:cNvPr id="204" name="Google Shape;204;p10"/>
          <p:cNvPicPr preferRelativeResize="0"/>
          <p:nvPr/>
        </p:nvPicPr>
        <p:blipFill rotWithShape="1">
          <a:blip r:embed="rId5">
            <a:alphaModFix/>
          </a:blip>
          <a:srcRect b="0" l="0" r="0" t="0"/>
          <a:stretch/>
        </p:blipFill>
        <p:spPr>
          <a:xfrm>
            <a:off x="409486" y="1443982"/>
            <a:ext cx="1824171" cy="23611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CEOS Work Plan – WGCV</a:t>
            </a:r>
            <a:endParaRPr sz="3600"/>
          </a:p>
        </p:txBody>
      </p:sp>
      <p:graphicFrame>
        <p:nvGraphicFramePr>
          <p:cNvPr id="210" name="Google Shape;210;p11"/>
          <p:cNvGraphicFramePr/>
          <p:nvPr/>
        </p:nvGraphicFramePr>
        <p:xfrm>
          <a:off x="1775770" y="1204697"/>
          <a:ext cx="3000000" cy="3000000"/>
        </p:xfrm>
        <a:graphic>
          <a:graphicData uri="http://schemas.openxmlformats.org/drawingml/2006/table">
            <a:tbl>
              <a:tblPr>
                <a:noFill/>
                <a:tableStyleId>{92354AA2-97D3-4847-991D-15A2D4195DCF}</a:tableStyleId>
              </a:tblPr>
              <a:tblGrid>
                <a:gridCol w="551050"/>
                <a:gridCol w="2263350"/>
                <a:gridCol w="1342800"/>
                <a:gridCol w="4706175"/>
              </a:tblGrid>
              <a:tr h="136725">
                <a:tc>
                  <a:txBody>
                    <a:bodyPr/>
                    <a:lstStyle/>
                    <a:p>
                      <a:pPr indent="0" lvl="0" marL="0" marR="0" rtl="0" algn="ctr">
                        <a:lnSpc>
                          <a:spcPct val="100000"/>
                        </a:lnSpc>
                        <a:spcBef>
                          <a:spcPts val="0"/>
                        </a:spcBef>
                        <a:spcAft>
                          <a:spcPts val="0"/>
                        </a:spcAft>
                        <a:buNone/>
                      </a:pPr>
                      <a:r>
                        <a:rPr lang="en-GB" sz="700" u="none" cap="none" strike="noStrike"/>
                        <a:t>Number</a:t>
                      </a:r>
                      <a:endParaRPr b="1" i="0" sz="700" u="none" cap="none" strike="noStrike">
                        <a:latin typeface="Arial"/>
                        <a:ea typeface="Arial"/>
                        <a:cs typeface="Arial"/>
                        <a:sym typeface="Arial"/>
                      </a:endParaRPr>
                    </a:p>
                  </a:txBody>
                  <a:tcPr marT="5975" marB="0" marR="5975" marL="5975" anchor="b"/>
                </a:tc>
                <a:tc>
                  <a:txBody>
                    <a:bodyPr/>
                    <a:lstStyle/>
                    <a:p>
                      <a:pPr indent="0" lvl="0" marL="0" marR="0" rtl="0" algn="ctr">
                        <a:lnSpc>
                          <a:spcPct val="100000"/>
                        </a:lnSpc>
                        <a:spcBef>
                          <a:spcPts val="0"/>
                        </a:spcBef>
                        <a:spcAft>
                          <a:spcPts val="0"/>
                        </a:spcAft>
                        <a:buNone/>
                      </a:pPr>
                      <a:r>
                        <a:rPr lang="en-GB" sz="700" u="none" cap="none" strike="noStrike"/>
                        <a:t>Title</a:t>
                      </a:r>
                      <a:endParaRPr b="1" i="0" sz="700" u="none" cap="none" strike="noStrike">
                        <a:latin typeface="Arial"/>
                        <a:ea typeface="Arial"/>
                        <a:cs typeface="Arial"/>
                        <a:sym typeface="Arial"/>
                      </a:endParaRPr>
                    </a:p>
                  </a:txBody>
                  <a:tcPr marT="5975" marB="0" marR="5975" marL="5975" anchor="b"/>
                </a:tc>
                <a:tc>
                  <a:txBody>
                    <a:bodyPr/>
                    <a:lstStyle/>
                    <a:p>
                      <a:pPr indent="0" lvl="0" marL="0" marR="0" rtl="0" algn="ctr">
                        <a:lnSpc>
                          <a:spcPct val="100000"/>
                        </a:lnSpc>
                        <a:spcBef>
                          <a:spcPts val="0"/>
                        </a:spcBef>
                        <a:spcAft>
                          <a:spcPts val="0"/>
                        </a:spcAft>
                        <a:buNone/>
                      </a:pPr>
                      <a:r>
                        <a:rPr lang="en-GB" sz="700" u="none" cap="none" strike="noStrike"/>
                        <a:t>Completion date</a:t>
                      </a:r>
                      <a:endParaRPr b="1" i="0" sz="700" u="none" cap="none" strike="noStrike">
                        <a:latin typeface="Arial"/>
                        <a:ea typeface="Arial"/>
                        <a:cs typeface="Arial"/>
                        <a:sym typeface="Arial"/>
                      </a:endParaRPr>
                    </a:p>
                  </a:txBody>
                  <a:tcPr marT="5975" marB="0" marR="5975" marL="5975" anchor="b"/>
                </a:tc>
                <a:tc>
                  <a:txBody>
                    <a:bodyPr/>
                    <a:lstStyle/>
                    <a:p>
                      <a:pPr indent="0" lvl="0" marL="0" marR="0" rtl="0" algn="ctr">
                        <a:lnSpc>
                          <a:spcPct val="100000"/>
                        </a:lnSpc>
                        <a:spcBef>
                          <a:spcPts val="0"/>
                        </a:spcBef>
                        <a:spcAft>
                          <a:spcPts val="0"/>
                        </a:spcAft>
                        <a:buNone/>
                      </a:pPr>
                      <a:r>
                        <a:rPr lang="en-GB" sz="700" u="none" cap="none" strike="noStrike"/>
                        <a:t>Description</a:t>
                      </a:r>
                      <a:endParaRPr b="1" i="0" sz="700" u="none" cap="none" strike="noStrike">
                        <a:latin typeface="Arial"/>
                        <a:ea typeface="Arial"/>
                        <a:cs typeface="Arial"/>
                        <a:sym typeface="Arial"/>
                      </a:endParaRPr>
                    </a:p>
                  </a:txBody>
                  <a:tcPr marT="5975" marB="0" marR="5975" marL="5975" anchor="b"/>
                </a:tc>
              </a:tr>
              <a:tr h="893300">
                <a:tc>
                  <a:txBody>
                    <a:bodyPr/>
                    <a:lstStyle/>
                    <a:p>
                      <a:pPr indent="0" lvl="0" marL="0" marR="0" rtl="0" algn="l">
                        <a:lnSpc>
                          <a:spcPct val="100000"/>
                        </a:lnSpc>
                        <a:spcBef>
                          <a:spcPts val="0"/>
                        </a:spcBef>
                        <a:spcAft>
                          <a:spcPts val="0"/>
                        </a:spcAft>
                        <a:buNone/>
                      </a:pPr>
                      <a:r>
                        <a:rPr lang="en-GB" sz="600" u="none" cap="none" strike="noStrike"/>
                        <a:t>CV-24-01</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Third Cabauw INtercomparison of DOAS-like Instruments (CINDI-3), May-June 2024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Q1 2025</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Semi-blind intercalibration and intercomparison field campaign of ground-based UV-Visible DOAS instruments with external referee. Complemented by mobile DOAS systems and an exhaustive range of measurements of aerosols, ozone and other UV-Visible trace gases. Primary goals: (i) to intercalibrate instruments and assess mutual consistency of their measurements, (ii) to get NDACC/ACTRIS-CREGARS certification for new instruments, (iii) to assess and improve FRM maturity of the measurements for the validation of the Air Quality and Ozone satellite constellations. Primary target species: atmospheric NO2 and O3; secondary targets: HCHO, CHOCHO and aerosols; others: HONO, BrO and H2O. </a:t>
                      </a:r>
                      <a:endParaRPr b="0" i="0" sz="600" u="none" cap="none" strike="noStrike">
                        <a:latin typeface="Arial"/>
                        <a:ea typeface="Arial"/>
                        <a:cs typeface="Arial"/>
                        <a:sym typeface="Arial"/>
                      </a:endParaRPr>
                    </a:p>
                  </a:txBody>
                  <a:tcPr marT="5975" marB="0" marR="5975" marL="5975" anchor="b"/>
                </a:tc>
              </a:tr>
              <a:tr h="255225">
                <a:tc>
                  <a:txBody>
                    <a:bodyPr/>
                    <a:lstStyle/>
                    <a:p>
                      <a:pPr indent="0" lvl="0" marL="0" marR="0" rtl="0" algn="l">
                        <a:lnSpc>
                          <a:spcPct val="100000"/>
                        </a:lnSpc>
                        <a:spcBef>
                          <a:spcPts val="0"/>
                        </a:spcBef>
                        <a:spcAft>
                          <a:spcPts val="0"/>
                        </a:spcAft>
                        <a:buNone/>
                      </a:pPr>
                      <a:r>
                        <a:rPr lang="en-GB" sz="600" u="none" cap="none" strike="noStrike"/>
                        <a:t>CV-24-02</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Good Practices Protocol on Land Cover</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A community developed document detailing standards and methods for validating land cover classification from a variety of satellite platforms</a:t>
                      </a:r>
                      <a:endParaRPr b="0" i="0" sz="600" u="none" cap="none" strike="noStrike">
                        <a:latin typeface="Arial"/>
                        <a:ea typeface="Arial"/>
                        <a:cs typeface="Arial"/>
                        <a:sym typeface="Arial"/>
                      </a:endParaRPr>
                    </a:p>
                  </a:txBody>
                  <a:tcPr marT="5975" marB="0" marR="5975" marL="5975" anchor="b"/>
                </a:tc>
              </a:tr>
              <a:tr h="127625">
                <a:tc>
                  <a:txBody>
                    <a:bodyPr/>
                    <a:lstStyle/>
                    <a:p>
                      <a:pPr indent="0" lvl="0" marL="0" marR="0" rtl="0" algn="l">
                        <a:lnSpc>
                          <a:spcPct val="100000"/>
                        </a:lnSpc>
                        <a:spcBef>
                          <a:spcPts val="0"/>
                        </a:spcBef>
                        <a:spcAft>
                          <a:spcPts val="0"/>
                        </a:spcAft>
                        <a:buNone/>
                      </a:pPr>
                      <a:r>
                        <a:rPr lang="en-GB" sz="600" u="none" cap="none" strike="noStrike"/>
                        <a:t>CV-24-03</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Good Practices Protocol on Vegetation Indices</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A community developed document detailing review of practices for vegetation index validation and intercomparison.</a:t>
                      </a:r>
                      <a:endParaRPr b="0" i="0" sz="600" u="none" cap="none" strike="noStrike">
                        <a:latin typeface="Arial"/>
                        <a:ea typeface="Arial"/>
                        <a:cs typeface="Arial"/>
                        <a:sym typeface="Arial"/>
                      </a:endParaRPr>
                    </a:p>
                  </a:txBody>
                  <a:tcPr marT="5975" marB="0" marR="5975" marL="5975" anchor="b"/>
                </a:tc>
              </a:tr>
              <a:tr h="255225">
                <a:tc>
                  <a:txBody>
                    <a:bodyPr/>
                    <a:lstStyle/>
                    <a:p>
                      <a:pPr indent="0" lvl="0" marL="0" marR="0" rtl="0" algn="l">
                        <a:lnSpc>
                          <a:spcPct val="100000"/>
                        </a:lnSpc>
                        <a:spcBef>
                          <a:spcPts val="0"/>
                        </a:spcBef>
                        <a:spcAft>
                          <a:spcPts val="0"/>
                        </a:spcAft>
                        <a:buNone/>
                      </a:pPr>
                      <a:r>
                        <a:rPr lang="en-GB" sz="600" u="none" cap="none" strike="noStrike"/>
                        <a:t>CV-22-01</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Validation protocols for atmospheric aerosol and cloud profiles</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Q1 2024</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Development of validation protocols for atmospheric aerosol and cloud profiles</a:t>
                      </a:r>
                      <a:endParaRPr b="1" i="0" sz="600" u="none" cap="none" strike="noStrike">
                        <a:latin typeface="Arial"/>
                        <a:ea typeface="Arial"/>
                        <a:cs typeface="Arial"/>
                        <a:sym typeface="Arial"/>
                      </a:endParaRPr>
                    </a:p>
                  </a:txBody>
                  <a:tcPr marT="5975" marB="0" marR="5975" marL="5975" anchor="b"/>
                </a:tc>
              </a:tr>
              <a:tr h="255225">
                <a:tc>
                  <a:txBody>
                    <a:bodyPr/>
                    <a:lstStyle/>
                    <a:p>
                      <a:pPr indent="0" lvl="0" marL="0" marR="0" rtl="0" algn="l">
                        <a:lnSpc>
                          <a:spcPct val="100000"/>
                        </a:lnSpc>
                        <a:spcBef>
                          <a:spcPts val="0"/>
                        </a:spcBef>
                        <a:spcAft>
                          <a:spcPts val="0"/>
                        </a:spcAft>
                        <a:buNone/>
                      </a:pPr>
                      <a:r>
                        <a:rPr lang="en-GB" sz="600" u="none" cap="none" strike="noStrike"/>
                        <a:t>CV-22-02</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CEOS Terms and Definitions Wiki</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Compilation of an agreed list of terms to ensure consistent use across CEOS. Covering words on: Earth observation systems, measurement and metrology, observation properties, and data stewardship.</a:t>
                      </a:r>
                      <a:endParaRPr b="0" i="0" sz="600" u="none" cap="none" strike="noStrike">
                        <a:latin typeface="Arial"/>
                        <a:ea typeface="Arial"/>
                        <a:cs typeface="Arial"/>
                        <a:sym typeface="Arial"/>
                      </a:endParaRPr>
                    </a:p>
                  </a:txBody>
                  <a:tcPr marT="5975" marB="0" marR="5975" marL="5975" anchor="b"/>
                </a:tc>
              </a:tr>
              <a:tr h="127625">
                <a:tc>
                  <a:txBody>
                    <a:bodyPr/>
                    <a:lstStyle/>
                    <a:p>
                      <a:pPr indent="0" lvl="0" marL="0" marR="0" rtl="0" algn="l">
                        <a:lnSpc>
                          <a:spcPct val="100000"/>
                        </a:lnSpc>
                        <a:spcBef>
                          <a:spcPts val="0"/>
                        </a:spcBef>
                        <a:spcAft>
                          <a:spcPts val="0"/>
                        </a:spcAft>
                        <a:buNone/>
                      </a:pPr>
                      <a:r>
                        <a:rPr lang="en-GB" sz="600" u="none" cap="none" strike="noStrike"/>
                        <a:t>CV-23-01</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Develop an FRM Assessment Framework</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Fiducial Reference Measurement Self Assessment process will be put in place and proposed at WGCV-52.</a:t>
                      </a:r>
                      <a:endParaRPr b="0" i="0" sz="600" u="none" cap="none" strike="noStrike">
                        <a:latin typeface="Arial"/>
                        <a:ea typeface="Arial"/>
                        <a:cs typeface="Arial"/>
                        <a:sym typeface="Arial"/>
                      </a:endParaRPr>
                    </a:p>
                  </a:txBody>
                  <a:tcPr marT="5975" marB="0" marR="5975" marL="5975" anchor="b"/>
                </a:tc>
              </a:tr>
              <a:tr h="510450">
                <a:tc>
                  <a:txBody>
                    <a:bodyPr/>
                    <a:lstStyle/>
                    <a:p>
                      <a:pPr indent="0" lvl="0" marL="0" marR="0" rtl="0" algn="l">
                        <a:lnSpc>
                          <a:spcPct val="100000"/>
                        </a:lnSpc>
                        <a:spcBef>
                          <a:spcPts val="0"/>
                        </a:spcBef>
                        <a:spcAft>
                          <a:spcPts val="0"/>
                        </a:spcAft>
                        <a:buNone/>
                      </a:pPr>
                      <a:r>
                        <a:rPr lang="en-GB" sz="600" u="none" cap="none" strike="noStrike"/>
                        <a:t>CV-23-02</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SARCalnet: Establishment of initial SARCalnet processes and network initiation</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Q1 2024</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Network of curated calibration sites for SAR cal/val. It includes standard information on targets as well as their characterisation and should facilitate the use of multiple calibration sites by experts and non-experts, while also promoting cross-comparisons between data of different missions.  The SARCalnet webesite will be set-up by Q4 2023 or Q1 2024.  </a:t>
                      </a:r>
                      <a:endParaRPr b="1" i="0" sz="600" u="none" cap="none" strike="noStrike">
                        <a:latin typeface="Arial"/>
                        <a:ea typeface="Arial"/>
                        <a:cs typeface="Arial"/>
                        <a:sym typeface="Arial"/>
                      </a:endParaRPr>
                    </a:p>
                  </a:txBody>
                  <a:tcPr marT="5975" marB="0" marR="5975" marL="5975" anchor="b"/>
                </a:tc>
              </a:tr>
              <a:tr h="382850">
                <a:tc>
                  <a:txBody>
                    <a:bodyPr/>
                    <a:lstStyle/>
                    <a:p>
                      <a:pPr indent="0" lvl="0" marL="0" marR="0" rtl="0" algn="l">
                        <a:lnSpc>
                          <a:spcPct val="100000"/>
                        </a:lnSpc>
                        <a:spcBef>
                          <a:spcPts val="0"/>
                        </a:spcBef>
                        <a:spcAft>
                          <a:spcPts val="0"/>
                        </a:spcAft>
                        <a:buNone/>
                      </a:pPr>
                      <a:r>
                        <a:rPr lang="en-GB" sz="600" u="none" cap="none" strike="noStrike"/>
                        <a:t>CV-23-03</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TIRCalNet: Establishment of initial TIRCalNet processes and network initiation</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2026</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Development of a network for Top Of Atmosphere Brightness Temperature Measurements at Fiducial Reference Measurements standard. A working group will be constituted with initial sites selections and roadmap toward the establishment of the network.</a:t>
                      </a:r>
                      <a:endParaRPr b="0" i="0" sz="600" u="none" cap="none" strike="noStrike">
                        <a:latin typeface="Arial"/>
                        <a:ea typeface="Arial"/>
                        <a:cs typeface="Arial"/>
                        <a:sym typeface="Arial"/>
                      </a:endParaRPr>
                    </a:p>
                  </a:txBody>
                  <a:tcPr marT="5975" marB="0" marR="5975" marL="5975" anchor="b"/>
                </a:tc>
              </a:tr>
              <a:tr h="255225">
                <a:tc>
                  <a:txBody>
                    <a:bodyPr/>
                    <a:lstStyle/>
                    <a:p>
                      <a:pPr indent="0" lvl="0" marL="0" marR="0" rtl="0" algn="l">
                        <a:lnSpc>
                          <a:spcPct val="100000"/>
                        </a:lnSpc>
                        <a:spcBef>
                          <a:spcPts val="0"/>
                        </a:spcBef>
                        <a:spcAft>
                          <a:spcPts val="0"/>
                        </a:spcAft>
                        <a:buNone/>
                      </a:pPr>
                      <a:r>
                        <a:rPr lang="en-GB" sz="600" u="none" cap="none" strike="noStrike"/>
                        <a:t>CV-23-04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Launch of a GCP Intercomparison Exercise</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Develop tools for quantifying colocation between different agencies GCP references (to be discussed and endorsed at next TMSG plenary)</a:t>
                      </a:r>
                      <a:endParaRPr b="0" i="0" sz="600" u="none" cap="none" strike="noStrike">
                        <a:latin typeface="Arial"/>
                        <a:ea typeface="Arial"/>
                        <a:cs typeface="Arial"/>
                        <a:sym typeface="Arial"/>
                      </a:endParaRPr>
                    </a:p>
                  </a:txBody>
                  <a:tcPr marT="5975" marB="0" marR="5975" marL="5975" anchor="b"/>
                </a:tc>
              </a:tr>
              <a:tr h="510450">
                <a:tc>
                  <a:txBody>
                    <a:bodyPr/>
                    <a:lstStyle/>
                    <a:p>
                      <a:pPr indent="0" lvl="0" marL="0" marR="0" rtl="0" algn="l">
                        <a:lnSpc>
                          <a:spcPct val="100000"/>
                        </a:lnSpc>
                        <a:spcBef>
                          <a:spcPts val="0"/>
                        </a:spcBef>
                        <a:spcAft>
                          <a:spcPts val="0"/>
                        </a:spcAft>
                        <a:buNone/>
                      </a:pPr>
                      <a:r>
                        <a:rPr lang="en-GB" sz="600" u="none" cap="none" strike="noStrike"/>
                        <a:t>CV-23-05</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Retrieval and validation of high winds with combined active-passive microwave measurements</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Q2 2025</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The combination of measurements by radar scatterometers and microwave radiometers capable of improving the measurement and retrieval of high winds. It is good time to explore the combined information. This task will provide a comparison of respective wind results from both type of sensors and examples of joint application methods for high wind retrievals.</a:t>
                      </a:r>
                      <a:endParaRPr b="0" i="0" sz="600" u="none" cap="none" strike="noStrike">
                        <a:latin typeface="Arial"/>
                        <a:ea typeface="Arial"/>
                        <a:cs typeface="Arial"/>
                        <a:sym typeface="Arial"/>
                      </a:endParaRPr>
                    </a:p>
                  </a:txBody>
                  <a:tcPr marT="5975" marB="0" marR="5975" marL="5975" anchor="b"/>
                </a:tc>
              </a:tr>
              <a:tr h="382850">
                <a:tc>
                  <a:txBody>
                    <a:bodyPr/>
                    <a:lstStyle/>
                    <a:p>
                      <a:pPr indent="0" lvl="0" marL="0" marR="0" rtl="0" algn="l">
                        <a:lnSpc>
                          <a:spcPct val="100000"/>
                        </a:lnSpc>
                        <a:spcBef>
                          <a:spcPts val="0"/>
                        </a:spcBef>
                        <a:spcAft>
                          <a:spcPts val="0"/>
                        </a:spcAft>
                        <a:buNone/>
                      </a:pPr>
                      <a:r>
                        <a:rPr lang="en-GB" sz="600" u="none" cap="none" strike="noStrike"/>
                        <a:t>CV-23-06</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Retrieval and validation of sea surface atmospheric pressure with microwave remote sensing</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Q2 2025</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Retrieval of sea surface atmospheric pressure with microwave measurements have the advantage for all weather capabilities, which is essential for the application of forecast and analysis of typhoon/hurricane. This task will develop the retrievals and assessment for this sea surface atmospheric pressure with microwave remote sensing.</a:t>
                      </a:r>
                      <a:endParaRPr b="0" i="0" sz="600" u="none" cap="none" strike="noStrike">
                        <a:latin typeface="Arial"/>
                        <a:ea typeface="Arial"/>
                        <a:cs typeface="Arial"/>
                        <a:sym typeface="Arial"/>
                      </a:endParaRPr>
                    </a:p>
                  </a:txBody>
                  <a:tcPr marT="5975" marB="0" marR="5975" marL="5975" anchor="b"/>
                </a:tc>
              </a:tr>
              <a:tr h="127625">
                <a:tc>
                  <a:txBody>
                    <a:bodyPr/>
                    <a:lstStyle/>
                    <a:p>
                      <a:pPr indent="0" lvl="0" marL="0" marR="0" rtl="0" algn="l">
                        <a:lnSpc>
                          <a:spcPct val="100000"/>
                        </a:lnSpc>
                        <a:spcBef>
                          <a:spcPts val="0"/>
                        </a:spcBef>
                        <a:spcAft>
                          <a:spcPts val="0"/>
                        </a:spcAft>
                        <a:buNone/>
                      </a:pPr>
                      <a:r>
                        <a:rPr lang="en-GB" sz="600" u="none" cap="none" strike="noStrike"/>
                        <a:t>CV-20-03</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DEMIX</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Q1 2024</a:t>
                      </a:r>
                      <a:endParaRPr b="1"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Intecomparison of publicly-available DEM</a:t>
                      </a:r>
                      <a:endParaRPr b="1" i="0" sz="600" u="none" cap="none" strike="noStrike">
                        <a:latin typeface="Arial"/>
                        <a:ea typeface="Arial"/>
                        <a:cs typeface="Arial"/>
                        <a:sym typeface="Arial"/>
                      </a:endParaRPr>
                    </a:p>
                  </a:txBody>
                  <a:tcPr marT="5975" marB="0" marR="5975" marL="5975" anchor="b"/>
                </a:tc>
              </a:tr>
              <a:tr h="127625">
                <a:tc>
                  <a:txBody>
                    <a:bodyPr/>
                    <a:lstStyle/>
                    <a:p>
                      <a:pPr indent="0" lvl="0" marL="0" marR="0" rtl="0" algn="l">
                        <a:lnSpc>
                          <a:spcPct val="100000"/>
                        </a:lnSpc>
                        <a:spcBef>
                          <a:spcPts val="0"/>
                        </a:spcBef>
                        <a:spcAft>
                          <a:spcPts val="0"/>
                        </a:spcAft>
                        <a:buNone/>
                      </a:pPr>
                      <a:r>
                        <a:rPr lang="en-GB" sz="600" u="none" cap="none" strike="noStrike"/>
                        <a:t>CV-17-01</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L1 top-of-atmosphere  interoperability</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2025</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Develop an initial recommendation of a community reference in collaboration with GSICS.</a:t>
                      </a:r>
                      <a:endParaRPr b="0" i="0" sz="600" u="none" cap="none" strike="noStrike">
                        <a:latin typeface="Arial"/>
                        <a:ea typeface="Arial"/>
                        <a:cs typeface="Arial"/>
                        <a:sym typeface="Arial"/>
                      </a:endParaRPr>
                    </a:p>
                  </a:txBody>
                  <a:tcPr marT="5975" marB="0" marR="5975" marL="5975" anchor="b"/>
                </a:tc>
              </a:tr>
              <a:tr h="255225">
                <a:tc>
                  <a:txBody>
                    <a:bodyPr/>
                    <a:lstStyle/>
                    <a:p>
                      <a:pPr indent="0" lvl="0" marL="0" marR="0" rtl="0" algn="l">
                        <a:lnSpc>
                          <a:spcPct val="100000"/>
                        </a:lnSpc>
                        <a:spcBef>
                          <a:spcPts val="0"/>
                        </a:spcBef>
                        <a:spcAft>
                          <a:spcPts val="0"/>
                        </a:spcAft>
                        <a:buNone/>
                      </a:pPr>
                      <a:r>
                        <a:rPr lang="en-GB" sz="600" u="none" cap="none" strike="noStrike"/>
                        <a:t>CV-14-03</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Workshop on state of the art for pre-flight calibration techniques</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2025</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Hold an open-invitation workshop to discuss and promote best practices on pre-flight and onboard calibration of sensors;initially focusing on optical.</a:t>
                      </a:r>
                      <a:endParaRPr b="0" i="0" sz="600" u="none" cap="none" strike="noStrike">
                        <a:latin typeface="Arial"/>
                        <a:ea typeface="Arial"/>
                        <a:cs typeface="Arial"/>
                        <a:sym typeface="Arial"/>
                      </a:endParaRPr>
                    </a:p>
                  </a:txBody>
                  <a:tcPr marT="5975" marB="0" marR="5975" marL="5975" anchor="b"/>
                </a:tc>
              </a:tr>
              <a:tr h="382850">
                <a:tc>
                  <a:txBody>
                    <a:bodyPr/>
                    <a:lstStyle/>
                    <a:p>
                      <a:pPr indent="0" lvl="0" marL="0" marR="0" rtl="0" algn="l">
                        <a:lnSpc>
                          <a:spcPct val="100000"/>
                        </a:lnSpc>
                        <a:spcBef>
                          <a:spcPts val="0"/>
                        </a:spcBef>
                        <a:spcAft>
                          <a:spcPts val="0"/>
                        </a:spcAft>
                        <a:buNone/>
                      </a:pPr>
                      <a:r>
                        <a:rPr lang="en-GB" sz="600" u="none" cap="none" strike="noStrike"/>
                        <a:t>CV-20-01</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Surface Reflectance measurements Intercomparison exercise for vegetation (SRIX 4Veg)</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Q4 2024</a:t>
                      </a:r>
                      <a:endParaRPr b="0" i="0" sz="600" u="none" cap="none" strike="noStrike">
                        <a:latin typeface="Arial"/>
                        <a:ea typeface="Arial"/>
                        <a:cs typeface="Arial"/>
                        <a:sym typeface="Arial"/>
                      </a:endParaRPr>
                    </a:p>
                  </a:txBody>
                  <a:tcPr marT="5975" marB="0" marR="5975" marL="5975" anchor="b"/>
                </a:tc>
                <a:tc>
                  <a:txBody>
                    <a:bodyPr/>
                    <a:lstStyle/>
                    <a:p>
                      <a:pPr indent="0" lvl="0" marL="0" marR="0" rtl="0" algn="l">
                        <a:lnSpc>
                          <a:spcPct val="100000"/>
                        </a:lnSpc>
                        <a:spcBef>
                          <a:spcPts val="0"/>
                        </a:spcBef>
                        <a:spcAft>
                          <a:spcPts val="0"/>
                        </a:spcAft>
                        <a:buNone/>
                      </a:pPr>
                      <a:r>
                        <a:rPr lang="en-GB" sz="600" u="none" cap="none" strike="noStrike"/>
                        <a:t>Intercomparison exercise for surface reflectance fiducial measurements for vegetation to test user-based differences in surface reflectance fiducial reference measurements (FRM) used for validation of current SR satellite products;and to ensure consensus on global SR validation protocols.</a:t>
                      </a:r>
                      <a:endParaRPr b="0" i="0" sz="600" u="none" cap="none" strike="noStrike">
                        <a:latin typeface="Arial"/>
                        <a:ea typeface="Arial"/>
                        <a:cs typeface="Arial"/>
                        <a:sym typeface="Arial"/>
                      </a:endParaRPr>
                    </a:p>
                  </a:txBody>
                  <a:tcPr marT="5975" marB="0" marR="5975" marL="5975" anchor="b"/>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CEOS Work Plan – WGISS</a:t>
            </a:r>
            <a:endParaRPr sz="3600"/>
          </a:p>
        </p:txBody>
      </p:sp>
      <p:graphicFrame>
        <p:nvGraphicFramePr>
          <p:cNvPr id="216" name="Google Shape;216;p12"/>
          <p:cNvGraphicFramePr/>
          <p:nvPr/>
        </p:nvGraphicFramePr>
        <p:xfrm>
          <a:off x="704339" y="1544593"/>
          <a:ext cx="3000000" cy="3000000"/>
        </p:xfrm>
        <a:graphic>
          <a:graphicData uri="http://schemas.openxmlformats.org/drawingml/2006/table">
            <a:tbl>
              <a:tblPr>
                <a:noFill/>
                <a:tableStyleId>{92354AA2-97D3-4847-991D-15A2D4195DCF}</a:tableStyleId>
              </a:tblPr>
              <a:tblGrid>
                <a:gridCol w="714125"/>
                <a:gridCol w="2692325"/>
                <a:gridCol w="1633450"/>
                <a:gridCol w="5844325"/>
              </a:tblGrid>
              <a:tr h="346650">
                <a:tc>
                  <a:txBody>
                    <a:bodyPr/>
                    <a:lstStyle/>
                    <a:p>
                      <a:pPr indent="0" lvl="0" marL="0" marR="0" rtl="0" algn="l">
                        <a:lnSpc>
                          <a:spcPct val="100000"/>
                        </a:lnSpc>
                        <a:spcBef>
                          <a:spcPts val="0"/>
                        </a:spcBef>
                        <a:spcAft>
                          <a:spcPts val="0"/>
                        </a:spcAft>
                        <a:buNone/>
                      </a:pPr>
                      <a:r>
                        <a:rPr lang="en-GB" sz="800" u="none" cap="none" strike="noStrike"/>
                        <a:t>DATA-23-01</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AI/ML White Paper</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Q4 2024</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Use cases of AI/ML technologies for the Earth Observations will be collected, categolized and summarized as a white paper.</a:t>
                      </a:r>
                      <a:endParaRPr b="0" i="0" sz="800" u="none" cap="none" strike="noStrike">
                        <a:latin typeface="Arial"/>
                        <a:ea typeface="Arial"/>
                        <a:cs typeface="Arial"/>
                        <a:sym typeface="Arial"/>
                      </a:endParaRPr>
                    </a:p>
                  </a:txBody>
                  <a:tcPr marT="7925" marB="0" marR="7925" marL="7925" anchor="b"/>
                </a:tc>
              </a:tr>
              <a:tr h="173325">
                <a:tc>
                  <a:txBody>
                    <a:bodyPr/>
                    <a:lstStyle/>
                    <a:p>
                      <a:pPr indent="0" lvl="0" marL="0" marR="0" rtl="0" algn="l">
                        <a:lnSpc>
                          <a:spcPct val="100000"/>
                        </a:lnSpc>
                        <a:spcBef>
                          <a:spcPts val="0"/>
                        </a:spcBef>
                        <a:spcAft>
                          <a:spcPts val="0"/>
                        </a:spcAft>
                        <a:buNone/>
                      </a:pPr>
                      <a:r>
                        <a:rPr lang="en-GB" sz="800" u="none" cap="none" strike="noStrike"/>
                        <a:t>DATA-22-01</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Jupyter Notebook Best Practice</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Q4 2024</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Knowledge sharing with Jupyter Notebook will be investigated and the best practice will be issued. </a:t>
                      </a:r>
                      <a:endParaRPr b="0" i="0" sz="800" u="none" cap="none" strike="noStrike">
                        <a:latin typeface="Arial"/>
                        <a:ea typeface="Arial"/>
                        <a:cs typeface="Arial"/>
                        <a:sym typeface="Arial"/>
                      </a:endParaRPr>
                    </a:p>
                  </a:txBody>
                  <a:tcPr marT="7925" marB="0" marR="7925" marL="7925" anchor="b"/>
                </a:tc>
              </a:tr>
              <a:tr h="520000">
                <a:tc>
                  <a:txBody>
                    <a:bodyPr/>
                    <a:lstStyle/>
                    <a:p>
                      <a:pPr indent="0" lvl="0" marL="0" marR="0" rtl="0" algn="l">
                        <a:lnSpc>
                          <a:spcPct val="100000"/>
                        </a:lnSpc>
                        <a:spcBef>
                          <a:spcPts val="0"/>
                        </a:spcBef>
                        <a:spcAft>
                          <a:spcPts val="0"/>
                        </a:spcAft>
                        <a:buNone/>
                      </a:pPr>
                      <a:r>
                        <a:rPr lang="en-GB" sz="800" u="none" cap="none" strike="noStrike"/>
                        <a:t>DATA-24-01</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White Paper on EO Data collections management and governance</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Q1 2025</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This white paper would address topics including management of data collections in the Cloud, Preservation of "MASTER" collections, reproducibility of previous collections versions (algorithm availability), cross-collection validation, and general Interoperability and Governance approaches.</a:t>
                      </a:r>
                      <a:endParaRPr b="0" i="0" sz="800" u="none" cap="none" strike="noStrike">
                        <a:latin typeface="Arial"/>
                        <a:ea typeface="Arial"/>
                        <a:cs typeface="Arial"/>
                        <a:sym typeface="Arial"/>
                      </a:endParaRPr>
                    </a:p>
                  </a:txBody>
                  <a:tcPr marT="7925" marB="0" marR="7925" marL="7925" anchor="b"/>
                </a:tc>
              </a:tr>
              <a:tr h="346650">
                <a:tc>
                  <a:txBody>
                    <a:bodyPr/>
                    <a:lstStyle/>
                    <a:p>
                      <a:pPr indent="0" lvl="0" marL="0" marR="0" rtl="0" algn="l">
                        <a:lnSpc>
                          <a:spcPct val="100000"/>
                        </a:lnSpc>
                        <a:spcBef>
                          <a:spcPts val="0"/>
                        </a:spcBef>
                        <a:spcAft>
                          <a:spcPts val="0"/>
                        </a:spcAft>
                        <a:buNone/>
                      </a:pPr>
                      <a:r>
                        <a:rPr lang="en-GB" sz="800" u="none" cap="none" strike="noStrike"/>
                        <a:t>DATA-24-02</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White paper on Software preservation</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Q3 2025</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This white paper would address and recommend techniques to ensure preservation and reusability of software tools related to EO missions (e.g. processors, exploitation and visualization tools). </a:t>
                      </a:r>
                      <a:endParaRPr b="0" i="0" sz="800" u="none" cap="none" strike="noStrike">
                        <a:latin typeface="Arial"/>
                        <a:ea typeface="Arial"/>
                        <a:cs typeface="Arial"/>
                        <a:sym typeface="Arial"/>
                      </a:endParaRPr>
                    </a:p>
                  </a:txBody>
                  <a:tcPr marT="7925" marB="0" marR="7925" marL="7925" anchor="b"/>
                </a:tc>
              </a:tr>
              <a:tr h="520000">
                <a:tc>
                  <a:txBody>
                    <a:bodyPr/>
                    <a:lstStyle/>
                    <a:p>
                      <a:pPr indent="0" lvl="0" marL="0" marR="0" rtl="0" algn="l">
                        <a:lnSpc>
                          <a:spcPct val="100000"/>
                        </a:lnSpc>
                        <a:spcBef>
                          <a:spcPts val="0"/>
                        </a:spcBef>
                        <a:spcAft>
                          <a:spcPts val="0"/>
                        </a:spcAft>
                        <a:buNone/>
                      </a:pPr>
                      <a:r>
                        <a:rPr lang="en-GB" sz="800" u="none" cap="none" strike="noStrike"/>
                        <a:t>DATA-24-03</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CEOS Interoperability Handbook 2.0</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Q1 2025</a:t>
                      </a:r>
                      <a:endParaRPr b="0"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This Interoperabilty Handbook would be revised version of the handbook originally published by WGISS in 2008 and provided guidance toward the implementation of the recently endorsed CEOS Interoperability Framework (2023).</a:t>
                      </a:r>
                      <a:endParaRPr b="0" i="0" sz="800" u="none" cap="none" strike="noStrike">
                        <a:latin typeface="Arial"/>
                        <a:ea typeface="Arial"/>
                        <a:cs typeface="Arial"/>
                        <a:sym typeface="Arial"/>
                      </a:endParaRPr>
                    </a:p>
                  </a:txBody>
                  <a:tcPr marT="7925" marB="0" marR="7925" marL="7925" anchor="b"/>
                </a:tc>
              </a:tr>
              <a:tr h="866650">
                <a:tc>
                  <a:txBody>
                    <a:bodyPr/>
                    <a:lstStyle/>
                    <a:p>
                      <a:pPr indent="0" lvl="0" marL="0" marR="0" rtl="0" algn="l">
                        <a:lnSpc>
                          <a:spcPct val="100000"/>
                        </a:lnSpc>
                        <a:spcBef>
                          <a:spcPts val="0"/>
                        </a:spcBef>
                        <a:spcAft>
                          <a:spcPts val="0"/>
                        </a:spcAft>
                        <a:buNone/>
                      </a:pPr>
                      <a:r>
                        <a:rPr lang="en-GB" sz="800" u="none" cap="none" strike="noStrike"/>
                        <a:t>DATA-22-05</a:t>
                      </a:r>
                      <a:endParaRPr b="1"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Feasibility Study for Common Guidlines for the STAC Implementations</a:t>
                      </a:r>
                      <a:endParaRPr b="1"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Q3 2024</a:t>
                      </a:r>
                      <a:endParaRPr b="1" i="0" sz="800" u="none" cap="none" strike="noStrike">
                        <a:latin typeface="Arial"/>
                        <a:ea typeface="Arial"/>
                        <a:cs typeface="Arial"/>
                        <a:sym typeface="Arial"/>
                      </a:endParaRPr>
                    </a:p>
                  </a:txBody>
                  <a:tcPr marT="7925" marB="0" marR="7925" marL="7925" anchor="b"/>
                </a:tc>
                <a:tc>
                  <a:txBody>
                    <a:bodyPr/>
                    <a:lstStyle/>
                    <a:p>
                      <a:pPr indent="0" lvl="0" marL="0" marR="0" rtl="0" algn="l">
                        <a:lnSpc>
                          <a:spcPct val="100000"/>
                        </a:lnSpc>
                        <a:spcBef>
                          <a:spcPts val="0"/>
                        </a:spcBef>
                        <a:spcAft>
                          <a:spcPts val="0"/>
                        </a:spcAft>
                        <a:buNone/>
                      </a:pPr>
                      <a:r>
                        <a:rPr lang="en-GB" sz="800" u="none" cap="none" strike="noStrike"/>
                        <a:t>Evaluate the possibility of defining a guideline/best practice for the STAC at CEOS level, By that act for an alignment in implementing STAC (in all forms API, static search or metadata modelling) </a:t>
                      </a:r>
                      <a:br>
                        <a:rPr lang="en-GB" sz="800" u="none" cap="none" strike="noStrike"/>
                      </a:br>
                      <a:r>
                        <a:rPr lang="en-GB" sz="800" u="none" cap="none" strike="noStrike"/>
                        <a:t> </a:t>
                      </a:r>
                      <a:br>
                        <a:rPr lang="en-GB" sz="800" u="none" cap="none" strike="noStrike"/>
                      </a:br>
                      <a:br>
                        <a:rPr lang="en-GB" sz="800" u="none" cap="none" strike="noStrike"/>
                      </a:br>
                      <a:r>
                        <a:rPr lang="en-GB" sz="800" u="none" cap="none" strike="noStrike"/>
                        <a:t> </a:t>
                      </a:r>
                      <a:endParaRPr b="1" i="0" sz="800" u="none" cap="none" strike="noStrike">
                        <a:latin typeface="Arial"/>
                        <a:ea typeface="Arial"/>
                        <a:cs typeface="Arial"/>
                        <a:sym typeface="Arial"/>
                      </a:endParaRPr>
                    </a:p>
                  </a:txBody>
                  <a:tcPr marT="7925" marB="0" marR="7925" marL="7925" anchor="b"/>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WGISS CEO Team Action</a:t>
            </a:r>
            <a:endParaRPr sz="3600"/>
          </a:p>
        </p:txBody>
      </p:sp>
      <p:sp>
        <p:nvSpPr>
          <p:cNvPr id="222" name="Google Shape;222;p13"/>
          <p:cNvSpPr/>
          <p:nvPr/>
        </p:nvSpPr>
        <p:spPr>
          <a:xfrm>
            <a:off x="3390899" y="2428775"/>
            <a:ext cx="13997481" cy="63827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223" name="Google Shape;223;p13"/>
          <p:cNvGraphicFramePr/>
          <p:nvPr/>
        </p:nvGraphicFramePr>
        <p:xfrm>
          <a:off x="851335" y="1481068"/>
          <a:ext cx="3000000" cy="3000000"/>
        </p:xfrm>
        <a:graphic>
          <a:graphicData uri="http://schemas.openxmlformats.org/drawingml/2006/table">
            <a:tbl>
              <a:tblPr>
                <a:noFill/>
                <a:tableStyleId>{EFF80041-83EA-4D47-95F9-6141D4DE23F2}</a:tableStyleId>
              </a:tblPr>
              <a:tblGrid>
                <a:gridCol w="2160650"/>
                <a:gridCol w="6241900"/>
                <a:gridCol w="2086775"/>
              </a:tblGrid>
              <a:tr h="2698675">
                <a:tc rowSpan="2">
                  <a:txBody>
                    <a:bodyPr/>
                    <a:lstStyle/>
                    <a:p>
                      <a:pPr indent="0" lvl="0" marL="0" marR="0" rtl="0" algn="ctr">
                        <a:lnSpc>
                          <a:spcPct val="100000"/>
                        </a:lnSpc>
                        <a:spcBef>
                          <a:spcPts val="0"/>
                        </a:spcBef>
                        <a:spcAft>
                          <a:spcPts val="0"/>
                        </a:spcAft>
                        <a:buNone/>
                      </a:pPr>
                      <a:r>
                        <a:rPr b="1" i="0" lang="en-GB" sz="2100" u="none" cap="none" strike="noStrike">
                          <a:solidFill>
                            <a:srgbClr val="FFFFFF"/>
                          </a:solidFill>
                          <a:latin typeface="Calibri"/>
                          <a:ea typeface="Calibri"/>
                          <a:cs typeface="Calibri"/>
                          <a:sym typeface="Calibri"/>
                        </a:rPr>
                        <a:t>SIT-TW-2024-03</a:t>
                      </a:r>
                      <a:endParaRPr sz="2700" u="none" cap="none" strike="noStrike"/>
                    </a:p>
                  </a:txBody>
                  <a:tcPr marT="49250" marB="49250" marR="49250" marL="49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c>
                  <a:txBody>
                    <a:bodyPr/>
                    <a:lstStyle/>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CEOS Executive Officer will support the WGISS Interoperability team in securing the appropriate engagement from across CEOS, as well as identify potential approaches and opportunities for CEOS to consider for engagement with the means and opportunities for commercial sector engagement. WGISS is to report on progress regularly at CEOS Secretariat meetings.</a:t>
                      </a:r>
                      <a:endParaRPr sz="1800" u="none" cap="none" strike="noStrike"/>
                    </a:p>
                  </a:txBody>
                  <a:tcPr marT="49250" marB="49250" marR="49250" marL="49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SIT-40</a:t>
                      </a:r>
                      <a:endParaRPr sz="1800" u="none" cap="none" strike="noStrike"/>
                    </a:p>
                  </a:txBody>
                  <a:tcPr marT="49250" marB="49250" marR="49250" marL="49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23600">
                <a:tc vMerge="1"/>
                <a:tc gridSpan="2">
                  <a:txBody>
                    <a:bodyPr/>
                    <a:lstStyle/>
                    <a:p>
                      <a:pPr indent="0" lvl="0" marL="0" marR="0" rtl="0" algn="l">
                        <a:lnSpc>
                          <a:spcPct val="100000"/>
                        </a:lnSpc>
                        <a:spcBef>
                          <a:spcPts val="0"/>
                        </a:spcBef>
                        <a:spcAft>
                          <a:spcPts val="0"/>
                        </a:spcAft>
                        <a:buNone/>
                      </a:pPr>
                      <a:r>
                        <a:rPr b="0" i="1" lang="en-GB" sz="1800" u="none" cap="none" strike="noStrike">
                          <a:solidFill>
                            <a:srgbClr val="000000"/>
                          </a:solidFill>
                          <a:latin typeface="Calibri"/>
                          <a:ea typeface="Calibri"/>
                          <a:cs typeface="Calibri"/>
                          <a:sym typeface="Calibri"/>
                        </a:rPr>
                        <a:t>The Interoperability Handbook in development should have engagement from across CEOS and beyond, as it is an issue that affects all aspects of EO. The CEOS Secretariat is the appropriate forum to discuss if well placed to ensure the proposed engagement is advised before suggesting it to the broader CEOS community work has the correct engagement.</a:t>
                      </a:r>
                      <a:endParaRPr sz="1800" u="none" cap="none" strike="noStrike"/>
                    </a:p>
                  </a:txBody>
                  <a:tcPr marT="49250" marB="49250" marR="49250" marL="49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
        <p:nvSpPr>
          <p:cNvPr id="224" name="Google Shape;224;p13"/>
          <p:cNvSpPr/>
          <p:nvPr/>
        </p:nvSpPr>
        <p:spPr>
          <a:xfrm>
            <a:off x="-2332060" y="2336969"/>
            <a:ext cx="23637920" cy="88642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CEOS Work Plan – New Space</a:t>
            </a:r>
            <a:endParaRPr sz="3600"/>
          </a:p>
        </p:txBody>
      </p:sp>
      <p:graphicFrame>
        <p:nvGraphicFramePr>
          <p:cNvPr id="230" name="Google Shape;230;p14"/>
          <p:cNvGraphicFramePr/>
          <p:nvPr/>
        </p:nvGraphicFramePr>
        <p:xfrm>
          <a:off x="2339229" y="1070149"/>
          <a:ext cx="3000000" cy="3000000"/>
        </p:xfrm>
        <a:graphic>
          <a:graphicData uri="http://schemas.openxmlformats.org/drawingml/2006/table">
            <a:tbl>
              <a:tblPr>
                <a:noFill/>
                <a:tableStyleId>{92354AA2-97D3-4847-991D-15A2D4195DCF}</a:tableStyleId>
              </a:tblPr>
              <a:tblGrid>
                <a:gridCol w="996650"/>
                <a:gridCol w="626175"/>
                <a:gridCol w="2045475"/>
                <a:gridCol w="1593250"/>
                <a:gridCol w="1106225"/>
                <a:gridCol w="939250"/>
              </a:tblGrid>
              <a:tr h="192900">
                <a:tc>
                  <a:txBody>
                    <a:bodyPr/>
                    <a:lstStyle/>
                    <a:p>
                      <a:pPr indent="0" lvl="0" marL="0" marR="0" rtl="0" algn="l">
                        <a:lnSpc>
                          <a:spcPct val="100000"/>
                        </a:lnSpc>
                        <a:spcBef>
                          <a:spcPts val="0"/>
                        </a:spcBef>
                        <a:spcAft>
                          <a:spcPts val="0"/>
                        </a:spcAft>
                        <a:buNone/>
                      </a:pPr>
                      <a:r>
                        <a:rPr lang="en-GB" sz="600" u="none" cap="none" strike="noStrike"/>
                        <a:t>Title</a:t>
                      </a:r>
                      <a:endParaRPr b="0" i="0" sz="600" u="none" cap="none" strike="noStrike">
                        <a:solidFill>
                          <a:srgbClr val="000000"/>
                        </a:solidFill>
                        <a:latin typeface="Calibri"/>
                        <a:ea typeface="Calibri"/>
                        <a:cs typeface="Calibri"/>
                        <a:sym typeface="Calibri"/>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Completion Date</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Description</a:t>
                      </a:r>
                      <a:endParaRPr b="0" i="0" sz="600" u="none" cap="none" strike="noStrike">
                        <a:solidFill>
                          <a:srgbClr val="000000"/>
                        </a:solidFill>
                        <a:latin typeface="Calibri"/>
                        <a:ea typeface="Calibri"/>
                        <a:cs typeface="Calibri"/>
                        <a:sym typeface="Calibri"/>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Responsible User(s) - including email address</a:t>
                      </a:r>
                      <a:endParaRPr b="0" i="0" sz="600" u="none" cap="none" strike="noStrike">
                        <a:solidFill>
                          <a:srgbClr val="000000"/>
                        </a:solidFill>
                        <a:latin typeface="Calibri"/>
                        <a:ea typeface="Calibri"/>
                        <a:cs typeface="Calibri"/>
                        <a:sym typeface="Calibri"/>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Responsible CEOS Entity(ies)</a:t>
                      </a:r>
                      <a:endParaRPr b="0" i="0" sz="600" u="none" cap="none" strike="noStrike">
                        <a:solidFill>
                          <a:srgbClr val="000000"/>
                        </a:solidFill>
                        <a:latin typeface="Calibri"/>
                        <a:ea typeface="Calibri"/>
                        <a:cs typeface="Calibri"/>
                        <a:sym typeface="Calibri"/>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Contributing Agency(ies)</a:t>
                      </a:r>
                      <a:endParaRPr b="0" i="0" sz="600" u="none" cap="none" strike="noStrike">
                        <a:solidFill>
                          <a:srgbClr val="000000"/>
                        </a:solidFill>
                        <a:latin typeface="Calibri"/>
                        <a:ea typeface="Calibri"/>
                        <a:cs typeface="Calibri"/>
                        <a:sym typeface="Calibri"/>
                      </a:endParaRPr>
                    </a:p>
                  </a:txBody>
                  <a:tcPr marT="5225" marB="0" marR="5225" marL="5225" anchor="b"/>
                </a:tc>
              </a:tr>
              <a:tr h="1259600">
                <a:tc>
                  <a:txBody>
                    <a:bodyPr/>
                    <a:lstStyle/>
                    <a:p>
                      <a:pPr indent="0" lvl="0" marL="0" marR="0" rtl="0" algn="l">
                        <a:lnSpc>
                          <a:spcPct val="100000"/>
                        </a:lnSpc>
                        <a:spcBef>
                          <a:spcPts val="0"/>
                        </a:spcBef>
                        <a:spcAft>
                          <a:spcPts val="0"/>
                        </a:spcAft>
                        <a:buNone/>
                      </a:pPr>
                      <a:r>
                        <a:rPr lang="en-GB" sz="600" u="none" cap="none" strike="noStrike"/>
                        <a:t>Include New Space sessions at CEOS meetings where appropriate</a:t>
                      </a:r>
                      <a:endParaRPr b="0" i="0" sz="600" u="none" cap="none" strike="noStrike">
                        <a:solidFill>
                          <a:srgbClr val="000000"/>
                        </a:solidFill>
                        <a:latin typeface="Calibri"/>
                        <a:ea typeface="Calibri"/>
                        <a:cs typeface="Calibri"/>
                        <a:sym typeface="Calibri"/>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Q4 2026</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CEOS Members and Associates should strive to continue to share information on relevant events and activities related to New Space, including commercial data evaluation results when possible, as detailed in recommendation 2 from the 2023 CEOS New Space White Paper. CEOS Agencies should also investigate ways to work together on cooperation agreements with New Space actors possibly including common lines to take on end-user licence agreements and IPR issues.  The CEOS and SIT Chairs should thus consider, where appropriate, options to include discussions on New Space and the commercial sector in the SIT, SIT TW and CEOS Plenary agendas for 2024, 2025 and 2026.</a:t>
                      </a:r>
                      <a:endParaRPr b="0" i="0" sz="600" u="none" cap="none" strike="noStrike">
                        <a:latin typeface="Cambria"/>
                        <a:ea typeface="Cambria"/>
                        <a:cs typeface="Cambria"/>
                        <a:sym typeface="Cambria"/>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Eric Laliberte (eric.laliberte@asc-csa.gc.ca); Frederic Fournier (frederic.fournier@asc-csa.gc.ca); Osamu Ochiai (ochiai.osamu@jaxa.jp); Matthew Steventon (matthew@symbioscomms.com)</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CEOS Chair; SIT Chair</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CSA, JAXA</a:t>
                      </a:r>
                      <a:endParaRPr b="0" i="0" sz="500" u="none" cap="none" strike="noStrike">
                        <a:latin typeface="Arial"/>
                        <a:ea typeface="Arial"/>
                        <a:cs typeface="Arial"/>
                        <a:sym typeface="Arial"/>
                      </a:endParaRPr>
                    </a:p>
                  </a:txBody>
                  <a:tcPr marT="5225" marB="0" marR="5225" marL="5225" anchor="b"/>
                </a:tc>
              </a:tr>
              <a:tr h="1398775">
                <a:tc>
                  <a:txBody>
                    <a:bodyPr/>
                    <a:lstStyle/>
                    <a:p>
                      <a:pPr indent="0" lvl="0" marL="0" marR="0" rtl="0" algn="l">
                        <a:lnSpc>
                          <a:spcPct val="100000"/>
                        </a:lnSpc>
                        <a:spcBef>
                          <a:spcPts val="0"/>
                        </a:spcBef>
                        <a:spcAft>
                          <a:spcPts val="0"/>
                        </a:spcAft>
                        <a:buNone/>
                      </a:pPr>
                      <a:r>
                        <a:rPr lang="en-GB" sz="600" u="none" cap="none" strike="noStrike"/>
                        <a:t>Increase engagement with the commercial sector on CEOS-ARD</a:t>
                      </a:r>
                      <a:endParaRPr b="0" i="0" sz="600" u="none" cap="none" strike="noStrike">
                        <a:solidFill>
                          <a:srgbClr val="000000"/>
                        </a:solidFill>
                        <a:latin typeface="Calibri"/>
                        <a:ea typeface="Calibri"/>
                        <a:cs typeface="Calibri"/>
                        <a:sym typeface="Calibri"/>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Q4 2024</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Recommended deliverable from the 2023 CEOS New Space White Paper: To ensure users can benefit from increased complementarity and interoperability of CEOS Agency and New Space datasets, the CEOS-ARD initiative should identify and implement mechanisms to deepen engagement with the New Space sector, consistent with CEOS Governing Documents. Examples include establishing a mechanism to consult the New Space sector during the development and review of CEOS-ARD Product Family Specifications (PFS), encouraging commercial sector participation in the ISO-AGC ARD Standards Working Group, and encouraging and assisting New Space entities to undertake self-assessments of their datasets against CEOS-ARD PFSs. </a:t>
                      </a:r>
                      <a:endParaRPr b="0" i="0" sz="600" u="none" cap="none" strike="noStrike">
                        <a:latin typeface="Cambria"/>
                        <a:ea typeface="Cambria"/>
                        <a:cs typeface="Cambria"/>
                        <a:sym typeface="Cambria"/>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Ferran Gascon (ferran.gascon@esa.int); matthew Steventon (matthew@symbioscomms.com)</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CEOS ARD Oversight Group</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All ARD OG members, All Virtual Constellations, WGCV CEOS-ARD POCs</a:t>
                      </a:r>
                      <a:endParaRPr b="0" i="0" sz="500" u="none" cap="none" strike="noStrike">
                        <a:solidFill>
                          <a:srgbClr val="000000"/>
                        </a:solidFill>
                        <a:latin typeface="Arial"/>
                        <a:ea typeface="Arial"/>
                        <a:cs typeface="Arial"/>
                        <a:sym typeface="Arial"/>
                      </a:endParaRPr>
                    </a:p>
                  </a:txBody>
                  <a:tcPr marT="5225" marB="0" marR="5225" marL="5225" anchor="b"/>
                </a:tc>
              </a:tr>
              <a:tr h="709825">
                <a:tc>
                  <a:txBody>
                    <a:bodyPr/>
                    <a:lstStyle/>
                    <a:p>
                      <a:pPr indent="0" lvl="0" marL="0" marR="0" rtl="0" algn="l">
                        <a:lnSpc>
                          <a:spcPct val="100000"/>
                        </a:lnSpc>
                        <a:spcBef>
                          <a:spcPts val="0"/>
                        </a:spcBef>
                        <a:spcAft>
                          <a:spcPts val="0"/>
                        </a:spcAft>
                        <a:buNone/>
                      </a:pPr>
                      <a:r>
                        <a:rPr lang="en-GB" sz="500" u="none" cap="none" strike="noStrike"/>
                        <a:t>Unify CEOS engagement with the commercial sector at at key meetings with respect to ARD and Cal/Val</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Q4 2026</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Recommended deliverable from the 2023 CEOS New Space White Paper: CEOS Members and Associates should continue unified engagement with New Space actors on key topics such as ARD, Cal/Val and data quality via CEOS representation at key meetings including VH-RODA, JACIE, IGARSS, Living Planet Symposium, and ARD2x. </a:t>
                      </a:r>
                      <a:endParaRPr b="0" i="0" sz="600" u="none" cap="none" strike="noStrike">
                        <a:latin typeface="Cambria"/>
                        <a:ea typeface="Cambria"/>
                        <a:cs typeface="Cambria"/>
                        <a:sym typeface="Cambria"/>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Ferran Gascon (ferran.gascon@esa.int); Philippe Goryl (philippe.goryl@esa.int); Matthew Steventon (matthew@symbioscomms.com); Riza Singh (riza@symbioscomms.com)</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CEOS ARD Oversight Group; WGCV</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All ARD OG members</a:t>
                      </a:r>
                      <a:endParaRPr b="0" i="0" sz="500" u="none" cap="none" strike="noStrike">
                        <a:latin typeface="Arial"/>
                        <a:ea typeface="Arial"/>
                        <a:cs typeface="Arial"/>
                        <a:sym typeface="Arial"/>
                      </a:endParaRPr>
                    </a:p>
                  </a:txBody>
                  <a:tcPr marT="5225" marB="0" marR="5225" marL="5225" anchor="b"/>
                </a:tc>
              </a:tr>
              <a:tr h="626325">
                <a:tc>
                  <a:txBody>
                    <a:bodyPr/>
                    <a:lstStyle/>
                    <a:p>
                      <a:pPr indent="0" lvl="0" marL="0" marR="0" rtl="0" algn="l">
                        <a:lnSpc>
                          <a:spcPct val="100000"/>
                        </a:lnSpc>
                        <a:spcBef>
                          <a:spcPts val="0"/>
                        </a:spcBef>
                        <a:spcAft>
                          <a:spcPts val="0"/>
                        </a:spcAft>
                        <a:buNone/>
                      </a:pPr>
                      <a:r>
                        <a:rPr lang="en-GB" sz="500" u="none" cap="none" strike="noStrike"/>
                        <a:t>Revise the CEOS-ARD Industry Engagement Strategy </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Q4 2024</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Recommended deliverable from the 2023 CEOS New Space White Paper: A revision of CEOS-ARD Industry Engagement Strategy should include consideration of aspects of specific relevance to the New Space sector, and the CEOS-ARD Oversight Group should consider the merits of organising a dedicated New Space workshop. </a:t>
                      </a:r>
                      <a:endParaRPr b="0" i="0" sz="600" u="none" cap="none" strike="noStrike">
                        <a:latin typeface="Cambria"/>
                        <a:ea typeface="Cambria"/>
                        <a:cs typeface="Cambria"/>
                        <a:sym typeface="Cambria"/>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Andreia Siqueira (Andreia.Siqueira@ga.gov.au);  Matthew Steventon (matthew@symbioscomms.com)</a:t>
                      </a:r>
                      <a:endParaRPr b="0" i="0" sz="500" u="none" cap="none" strike="noStrike">
                        <a:solidFill>
                          <a:srgbClr val="000000"/>
                        </a:solidFill>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CEOS ARD Oversight Group; LSI-VC</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All ARD OG and LSI-VC members</a:t>
                      </a:r>
                      <a:endParaRPr b="0" i="0" sz="500" u="none" cap="none" strike="noStrike">
                        <a:latin typeface="Arial"/>
                        <a:ea typeface="Arial"/>
                        <a:cs typeface="Arial"/>
                        <a:sym typeface="Arial"/>
                      </a:endParaRPr>
                    </a:p>
                  </a:txBody>
                  <a:tcPr marT="5225" marB="0" marR="5225" marL="5225" anchor="b"/>
                </a:tc>
              </a:tr>
              <a:tr h="730700">
                <a:tc>
                  <a:txBody>
                    <a:bodyPr/>
                    <a:lstStyle/>
                    <a:p>
                      <a:pPr indent="0" lvl="0" marL="0" marR="0" rtl="0" algn="l">
                        <a:lnSpc>
                          <a:spcPct val="100000"/>
                        </a:lnSpc>
                        <a:spcBef>
                          <a:spcPts val="0"/>
                        </a:spcBef>
                        <a:spcAft>
                          <a:spcPts val="0"/>
                        </a:spcAft>
                        <a:buNone/>
                      </a:pPr>
                      <a:r>
                        <a:rPr lang="en-GB" sz="500" u="none" cap="none" strike="noStrike"/>
                        <a:t>Ensure that legacy and new public and commercial datasets can be used more interoperably </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Q4 2024</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Recommended deliverable from the 2023 CEOS New Space White Paper: The CEOS Interoperability Roadmap will ensure that legacy and new public and commercial datasets can be used more interoperably to generate advanced decision-support products and new research applications. As such, adequate resources should be made available to complete its development and maturation </a:t>
                      </a:r>
                      <a:endParaRPr b="0" i="0" sz="600" u="none" cap="none" strike="noStrike">
                        <a:latin typeface="Cambria"/>
                        <a:ea typeface="Cambria"/>
                        <a:cs typeface="Cambria"/>
                        <a:sym typeface="Cambria"/>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Tom Sohre (tsohre@usgs.gov); Libby Rose (libby@symbioscomms.com)</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WGISS</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All WGISS members</a:t>
                      </a:r>
                      <a:endParaRPr b="0" i="0" sz="500" u="none" cap="none" strike="noStrike">
                        <a:latin typeface="Arial"/>
                        <a:ea typeface="Arial"/>
                        <a:cs typeface="Arial"/>
                        <a:sym typeface="Arial"/>
                      </a:endParaRPr>
                    </a:p>
                  </a:txBody>
                  <a:tcPr marT="5225" marB="0" marR="5225" marL="5225" anchor="b"/>
                </a:tc>
              </a:tr>
              <a:tr h="521925">
                <a:tc>
                  <a:txBody>
                    <a:bodyPr/>
                    <a:lstStyle/>
                    <a:p>
                      <a:pPr indent="0" lvl="0" marL="0" marR="0" rtl="0" algn="l">
                        <a:lnSpc>
                          <a:spcPct val="100000"/>
                        </a:lnSpc>
                        <a:spcBef>
                          <a:spcPts val="0"/>
                        </a:spcBef>
                        <a:spcAft>
                          <a:spcPts val="0"/>
                        </a:spcAft>
                        <a:buNone/>
                      </a:pPr>
                      <a:r>
                        <a:rPr lang="en-GB" sz="500" u="none" cap="none" strike="noStrike"/>
                        <a:t>Integrate New Space data into the CEOS Analytics Lab </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Q4 2024</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600" u="none" cap="none" strike="noStrike"/>
                        <a:t>Recommended deliverable from the 2023 CEOS New Space White Paper: The CEOS Systems Engineering Office should demonstrate the integration of New Space data into the CEOS Analytics Lab and evaluate its interoperability with common CEOS datasets. </a:t>
                      </a:r>
                      <a:endParaRPr b="0" i="0" sz="600" u="none" cap="none" strike="noStrike">
                        <a:latin typeface="Cambria"/>
                        <a:ea typeface="Cambria"/>
                        <a:cs typeface="Cambria"/>
                        <a:sym typeface="Cambria"/>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David Borges (david.borges@nasa.gov)</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SEO</a:t>
                      </a:r>
                      <a:endParaRPr b="0" i="0" sz="500" u="none" cap="none" strike="noStrike">
                        <a:latin typeface="Arial"/>
                        <a:ea typeface="Arial"/>
                        <a:cs typeface="Arial"/>
                        <a:sym typeface="Arial"/>
                      </a:endParaRPr>
                    </a:p>
                  </a:txBody>
                  <a:tcPr marT="5225" marB="0" marR="5225" marL="5225" anchor="b"/>
                </a:tc>
                <a:tc>
                  <a:txBody>
                    <a:bodyPr/>
                    <a:lstStyle/>
                    <a:p>
                      <a:pPr indent="0" lvl="0" marL="0" marR="0" rtl="0" algn="l">
                        <a:lnSpc>
                          <a:spcPct val="100000"/>
                        </a:lnSpc>
                        <a:spcBef>
                          <a:spcPts val="0"/>
                        </a:spcBef>
                        <a:spcAft>
                          <a:spcPts val="0"/>
                        </a:spcAft>
                        <a:buNone/>
                      </a:pPr>
                      <a:r>
                        <a:rPr lang="en-GB" sz="500" u="none" cap="none" strike="noStrike"/>
                        <a:t>NASA</a:t>
                      </a:r>
                      <a:endParaRPr b="0" i="0" sz="500" u="none" cap="none" strike="noStrike">
                        <a:latin typeface="Arial"/>
                        <a:ea typeface="Arial"/>
                        <a:cs typeface="Arial"/>
                        <a:sym typeface="Arial"/>
                      </a:endParaRPr>
                    </a:p>
                  </a:txBody>
                  <a:tcPr marT="5225" marB="0" marR="5225" marL="5225" anchor="b"/>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5"/>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CEO Work Plan Action</a:t>
            </a:r>
            <a:endParaRPr sz="3600"/>
          </a:p>
        </p:txBody>
      </p:sp>
      <p:sp>
        <p:nvSpPr>
          <p:cNvPr id="236" name="Google Shape;236;p15"/>
          <p:cNvSpPr/>
          <p:nvPr/>
        </p:nvSpPr>
        <p:spPr>
          <a:xfrm>
            <a:off x="3390899" y="2428775"/>
            <a:ext cx="13997481" cy="63827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15"/>
          <p:cNvSpPr/>
          <p:nvPr/>
        </p:nvSpPr>
        <p:spPr>
          <a:xfrm>
            <a:off x="-2332060" y="2336969"/>
            <a:ext cx="23637920" cy="88642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38" name="Google Shape;238;p15"/>
          <p:cNvPicPr preferRelativeResize="0"/>
          <p:nvPr/>
        </p:nvPicPr>
        <p:blipFill rotWithShape="1">
          <a:blip r:embed="rId3">
            <a:alphaModFix/>
          </a:blip>
          <a:srcRect b="0" l="0" r="0" t="0"/>
          <a:stretch/>
        </p:blipFill>
        <p:spPr>
          <a:xfrm>
            <a:off x="1511796" y="1173893"/>
            <a:ext cx="9386864" cy="4843848"/>
          </a:xfrm>
          <a:prstGeom prst="rect">
            <a:avLst/>
          </a:prstGeom>
          <a:noFill/>
          <a:ln cap="flat" cmpd="sng" w="12700">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COAST CEO Team Action</a:t>
            </a:r>
            <a:endParaRPr sz="3600"/>
          </a:p>
        </p:txBody>
      </p:sp>
      <p:graphicFrame>
        <p:nvGraphicFramePr>
          <p:cNvPr id="244" name="Google Shape;244;p16"/>
          <p:cNvGraphicFramePr/>
          <p:nvPr/>
        </p:nvGraphicFramePr>
        <p:xfrm>
          <a:off x="1790164" y="1209210"/>
          <a:ext cx="3000000" cy="3000000"/>
        </p:xfrm>
        <a:graphic>
          <a:graphicData uri="http://schemas.openxmlformats.org/drawingml/2006/table">
            <a:tbl>
              <a:tblPr>
                <a:noFill/>
                <a:tableStyleId>{EFF80041-83EA-4D47-95F9-6141D4DE23F2}</a:tableStyleId>
              </a:tblPr>
              <a:tblGrid>
                <a:gridCol w="1678925"/>
                <a:gridCol w="4850250"/>
                <a:gridCol w="1621525"/>
              </a:tblGrid>
              <a:tr h="3471225">
                <a:tc rowSpan="2">
                  <a:txBody>
                    <a:bodyPr/>
                    <a:lstStyle/>
                    <a:p>
                      <a:pPr indent="0" lvl="0" marL="0" marR="0" rtl="0" algn="ctr">
                        <a:lnSpc>
                          <a:spcPct val="100000"/>
                        </a:lnSpc>
                        <a:spcBef>
                          <a:spcPts val="0"/>
                        </a:spcBef>
                        <a:spcAft>
                          <a:spcPts val="0"/>
                        </a:spcAft>
                        <a:buNone/>
                      </a:pPr>
                      <a:r>
                        <a:rPr b="1" i="0" lang="en-GB" sz="1400" u="none" cap="none" strike="noStrike">
                          <a:solidFill>
                            <a:srgbClr val="FFFFFF"/>
                          </a:solidFill>
                          <a:latin typeface="Calibri"/>
                          <a:ea typeface="Calibri"/>
                          <a:cs typeface="Calibri"/>
                          <a:sym typeface="Calibri"/>
                        </a:rPr>
                        <a:t>SIT-TW-2024-08</a:t>
                      </a:r>
                      <a:endParaRPr sz="1800" u="none" cap="none" strike="noStrike"/>
                    </a:p>
                  </a:txBody>
                  <a:tcPr marT="60000" marB="60000" marR="120000" marL="12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c>
                  <a:txBody>
                    <a:bodyPr/>
                    <a:lstStyle/>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CEOS Executive Officer and COAST-VC to formulate a letter to IOC/UNESCO to detail opportunities for remote sensing, in particular for activities that will advance goals of the surrounding the UN Decade of Ocean Science for Sustainable Development (UN Ocean Decade). The letter should encourage IOC and the UN Ocean Decade to highlight remote sensing capabilities in future communications. The CEOS Secretariat will assist with development and final review of the letter support formulation and review of any resulting correspondence.</a:t>
                      </a:r>
                      <a:endParaRPr sz="1800" u="none" cap="none" strike="noStrike"/>
                    </a:p>
                  </a:txBody>
                  <a:tcPr marT="33325" marB="33325" marR="33325" marL="333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CEOS Plenary 2024</a:t>
                      </a:r>
                      <a:endParaRPr sz="1800" u="none" cap="none" strike="noStrike"/>
                    </a:p>
                  </a:txBody>
                  <a:tcPr marT="33325" marB="33325" marR="33325" marL="333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28600">
                <a:tc vMerge="1"/>
                <a:tc gridSpan="2">
                  <a:txBody>
                    <a:bodyPr/>
                    <a:lstStyle/>
                    <a:p>
                      <a:pPr indent="0" lvl="0" marL="0" marR="0" rtl="0" algn="l">
                        <a:lnSpc>
                          <a:spcPct val="100000"/>
                        </a:lnSpc>
                        <a:spcBef>
                          <a:spcPts val="0"/>
                        </a:spcBef>
                        <a:spcAft>
                          <a:spcPts val="0"/>
                        </a:spcAft>
                        <a:buNone/>
                      </a:pPr>
                      <a:r>
                        <a:rPr b="0" i="1" lang="en-GB" sz="1800" u="none" cap="none" strike="noStrike">
                          <a:solidFill>
                            <a:srgbClr val="000000"/>
                          </a:solidFill>
                          <a:latin typeface="Calibri"/>
                          <a:ea typeface="Calibri"/>
                          <a:cs typeface="Calibri"/>
                          <a:sym typeface="Calibri"/>
                        </a:rPr>
                        <a:t>COAST-VC has identified a marked imbalance in the highlighting of in situ and satellite Earth observations  lack of remote sensing identified in IOC and UN Ocean Decade communications. Said imbalance underrepresents the significance of satellite Earth Observations and the added value of their complementarity with in situ observations.   </a:t>
                      </a:r>
                      <a:endParaRPr sz="1800" u="none" cap="none" strike="noStrike"/>
                    </a:p>
                  </a:txBody>
                  <a:tcPr marT="60000" marB="60000" marR="120000" marL="120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
        <p:nvSpPr>
          <p:cNvPr id="245" name="Google Shape;245;p16"/>
          <p:cNvSpPr/>
          <p:nvPr/>
        </p:nvSpPr>
        <p:spPr>
          <a:xfrm>
            <a:off x="3390899" y="2428775"/>
            <a:ext cx="13997481" cy="63827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SEO Support - https://github.com/ceos-org</a:t>
            </a:r>
            <a:endParaRPr/>
          </a:p>
        </p:txBody>
      </p:sp>
      <p:pic>
        <p:nvPicPr>
          <p:cNvPr descr="A screenshot of a web page&#10;&#10;Description automatically generated" id="251" name="Google Shape;251;p17"/>
          <p:cNvPicPr preferRelativeResize="0"/>
          <p:nvPr/>
        </p:nvPicPr>
        <p:blipFill rotWithShape="1">
          <a:blip r:embed="rId3">
            <a:alphaModFix/>
          </a:blip>
          <a:srcRect b="0" l="0" r="0" t="0"/>
          <a:stretch/>
        </p:blipFill>
        <p:spPr>
          <a:xfrm>
            <a:off x="1915298" y="1244872"/>
            <a:ext cx="7772400" cy="43682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SEO Support</a:t>
            </a:r>
            <a:endParaRPr/>
          </a:p>
        </p:txBody>
      </p:sp>
      <p:sp>
        <p:nvSpPr>
          <p:cNvPr id="257" name="Google Shape;257;p18"/>
          <p:cNvSpPr txBox="1"/>
          <p:nvPr>
            <p:ph idx="1" type="body"/>
          </p:nvPr>
        </p:nvSpPr>
        <p:spPr>
          <a:xfrm>
            <a:off x="324233" y="1558533"/>
            <a:ext cx="4453829"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GB"/>
              <a:t>CEOS Analytics Lab</a:t>
            </a:r>
            <a:endParaRPr/>
          </a:p>
          <a:p>
            <a:pPr indent="0" lvl="0" marL="50800" rtl="0" algn="l">
              <a:lnSpc>
                <a:spcPct val="90000"/>
              </a:lnSpc>
              <a:spcBef>
                <a:spcPts val="1000"/>
              </a:spcBef>
              <a:spcAft>
                <a:spcPts val="0"/>
              </a:spcAft>
              <a:buSzPts val="2800"/>
              <a:buNone/>
            </a:pPr>
            <a:r>
              <a:rPr lang="en-GB" u="sng">
                <a:solidFill>
                  <a:schemeClr val="hlink"/>
                </a:solidFill>
                <a:hlinkClick r:id="rId3"/>
              </a:rPr>
              <a:t>https://ceos.org/cal/</a:t>
            </a:r>
            <a:endParaRPr/>
          </a:p>
          <a:p>
            <a:pPr indent="0" lvl="0" marL="50800" rtl="0" algn="l">
              <a:lnSpc>
                <a:spcPct val="90000"/>
              </a:lnSpc>
              <a:spcBef>
                <a:spcPts val="1000"/>
              </a:spcBef>
              <a:spcAft>
                <a:spcPts val="0"/>
              </a:spcAft>
              <a:buSzPts val="2800"/>
              <a:buNone/>
            </a:pPr>
            <a:r>
              <a:rPr lang="en-GB" sz="2400"/>
              <a:t>A Shared Platform </a:t>
            </a:r>
            <a:endParaRPr/>
          </a:p>
          <a:p>
            <a:pPr indent="0" lvl="0" marL="50800" rtl="0" algn="l">
              <a:lnSpc>
                <a:spcPct val="90000"/>
              </a:lnSpc>
              <a:spcBef>
                <a:spcPts val="1000"/>
              </a:spcBef>
              <a:spcAft>
                <a:spcPts val="0"/>
              </a:spcAft>
              <a:buSzPts val="2800"/>
              <a:buNone/>
            </a:pPr>
            <a:r>
              <a:rPr lang="en-GB" sz="2400"/>
              <a:t>Current utilization includes the Ecosystem Extent Task Team, COAST Virtual Constellation, and WGDisasters Flood Pilot. </a:t>
            </a:r>
            <a:endParaRPr/>
          </a:p>
          <a:p>
            <a:pPr indent="0" lvl="0" marL="50800" rtl="0" algn="l">
              <a:lnSpc>
                <a:spcPct val="90000"/>
              </a:lnSpc>
              <a:spcBef>
                <a:spcPts val="1000"/>
              </a:spcBef>
              <a:spcAft>
                <a:spcPts val="0"/>
              </a:spcAft>
              <a:buSzPts val="2800"/>
              <a:buNone/>
            </a:pPr>
            <a:r>
              <a:rPr lang="en-GB" sz="2400"/>
              <a:t>The CEOS Analytics Lab is freely and openly available for use by all CEOS Members and Associate Members. </a:t>
            </a:r>
            <a:endParaRPr/>
          </a:p>
        </p:txBody>
      </p:sp>
      <p:sp>
        <p:nvSpPr>
          <p:cNvPr id="258" name="Google Shape;258;p18"/>
          <p:cNvSpPr txBox="1"/>
          <p:nvPr/>
        </p:nvSpPr>
        <p:spPr>
          <a:xfrm>
            <a:off x="5187025" y="1558533"/>
            <a:ext cx="4453829"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0" i="0" lang="en-GB" sz="2800" u="none" cap="none" strike="noStrike">
                <a:solidFill>
                  <a:schemeClr val="dk1"/>
                </a:solidFill>
                <a:latin typeface="Arial"/>
                <a:ea typeface="Arial"/>
                <a:cs typeface="Arial"/>
                <a:sym typeface="Arial"/>
              </a:rPr>
              <a:t>CEOS Github</a:t>
            </a:r>
            <a:endParaRPr/>
          </a:p>
          <a:p>
            <a:pPr indent="0" lvl="0" marL="50800" marR="0" rtl="0" algn="l">
              <a:lnSpc>
                <a:spcPct val="90000"/>
              </a:lnSpc>
              <a:spcBef>
                <a:spcPts val="1000"/>
              </a:spcBef>
              <a:spcAft>
                <a:spcPts val="0"/>
              </a:spcAft>
              <a:buClr>
                <a:schemeClr val="dk1"/>
              </a:buClr>
              <a:buSzPts val="2800"/>
              <a:buFont typeface="Noto Sans Symbols"/>
              <a:buNone/>
            </a:pPr>
            <a:r>
              <a:rPr b="0" i="0" lang="en-GB" sz="2800" u="sng" cap="none" strike="noStrike">
                <a:solidFill>
                  <a:schemeClr val="dk1"/>
                </a:solidFill>
                <a:latin typeface="Arial"/>
                <a:ea typeface="Arial"/>
                <a:cs typeface="Arial"/>
                <a:sym typeface="Arial"/>
                <a:hlinkClick r:id="rId4">
                  <a:extLst>
                    <a:ext uri="{A12FA001-AC4F-418D-AE19-62706E023703}">
                      <ahyp:hlinkClr val="tx"/>
                    </a:ext>
                  </a:extLst>
                </a:hlinkClick>
              </a:rPr>
              <a:t>https://github.com/ceos-seo/odc-colab</a:t>
            </a:r>
            <a:endParaRPr b="0" i="0" sz="2800" u="none" cap="none" strike="noStrike">
              <a:solidFill>
                <a:schemeClr val="dk1"/>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800"/>
              <a:buFont typeface="Noto Sans Symbols"/>
              <a:buNone/>
            </a:pPr>
            <a:r>
              <a:rPr b="0" i="0" lang="en-GB" sz="2800" u="none" cap="none" strike="noStrike">
                <a:solidFill>
                  <a:schemeClr val="dk1"/>
                </a:solidFill>
                <a:latin typeface="Arial"/>
                <a:ea typeface="Arial"/>
                <a:cs typeface="Arial"/>
                <a:sym typeface="Arial"/>
              </a:rPr>
              <a:t>Open Data Cube and Google Earth Engine</a:t>
            </a:r>
            <a:endParaRPr/>
          </a:p>
          <a:p>
            <a:pPr indent="0" lvl="0" marL="50800" marR="0" rtl="0" algn="l">
              <a:lnSpc>
                <a:spcPct val="90000"/>
              </a:lnSpc>
              <a:spcBef>
                <a:spcPts val="1000"/>
              </a:spcBef>
              <a:spcAft>
                <a:spcPts val="0"/>
              </a:spcAft>
              <a:buClr>
                <a:schemeClr val="dk1"/>
              </a:buClr>
              <a:buSzPts val="2800"/>
              <a:buFont typeface="Noto Sans Symbols"/>
              <a:buNone/>
            </a:pPr>
            <a:r>
              <a:rPr b="0" i="0" lang="en-GB" sz="2800" u="sng" cap="none" strike="noStrike">
                <a:solidFill>
                  <a:schemeClr val="dk1"/>
                </a:solidFill>
                <a:latin typeface="Arial"/>
                <a:ea typeface="Arial"/>
                <a:cs typeface="Arial"/>
                <a:sym typeface="Arial"/>
                <a:hlinkClick r:id="rId5">
                  <a:extLst>
                    <a:ext uri="{A12FA001-AC4F-418D-AE19-62706E023703}">
                      <ahyp:hlinkClr val="tx"/>
                    </a:ext>
                  </a:extLst>
                </a:hlinkClick>
              </a:rPr>
              <a:t>https://github.com/ceos-org/ceos-ard</a:t>
            </a:r>
            <a:endParaRPr b="0" i="0" sz="2800" u="none" cap="none" strike="noStrike">
              <a:solidFill>
                <a:schemeClr val="dk1"/>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800"/>
              <a:buFont typeface="Noto Sans Symbols"/>
              <a:buNone/>
            </a:pPr>
            <a:r>
              <a:rPr b="0" i="0" lang="en-GB" sz="2800" u="none" cap="none" strike="noStrike">
                <a:solidFill>
                  <a:schemeClr val="dk1"/>
                </a:solidFill>
                <a:latin typeface="Arial"/>
                <a:ea typeface="Arial"/>
                <a:cs typeface="Arial"/>
                <a:sym typeface="Arial"/>
              </a:rPr>
              <a:t>CEOS ARD and PFS</a:t>
            </a:r>
            <a:endParaRPr/>
          </a:p>
          <a:p>
            <a:pPr indent="0" lvl="0" marL="50800" marR="0" rtl="0" algn="l">
              <a:lnSpc>
                <a:spcPct val="90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9"/>
          <p:cNvSpPr txBox="1"/>
          <p:nvPr>
            <p:ph idx="1" type="body"/>
          </p:nvPr>
        </p:nvSpPr>
        <p:spPr>
          <a:xfrm>
            <a:off x="324233" y="1163114"/>
            <a:ext cx="11495400" cy="466287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GB" sz="2400">
                <a:latin typeface="Calibri"/>
                <a:ea typeface="Calibri"/>
                <a:cs typeface="Calibri"/>
                <a:sym typeface="Calibri"/>
              </a:rPr>
              <a:t>CEOS Plenary decision items</a:t>
            </a:r>
            <a:endParaRPr/>
          </a:p>
          <a:p>
            <a:pPr indent="-228600" lvl="0" marL="285750" rtl="0" algn="l">
              <a:lnSpc>
                <a:spcPct val="115000"/>
              </a:lnSpc>
              <a:spcBef>
                <a:spcPts val="1000"/>
              </a:spcBef>
              <a:spcAft>
                <a:spcPts val="0"/>
              </a:spcAft>
              <a:buSzPts val="1900"/>
              <a:buChar char="❖"/>
            </a:pPr>
            <a:r>
              <a:rPr lang="en-GB" sz="1800">
                <a:latin typeface="Calibri"/>
                <a:ea typeface="Calibri"/>
                <a:cs typeface="Calibri"/>
                <a:sym typeface="Calibri"/>
              </a:rPr>
              <a:t>   Item 1.3: Endorsement of the minor revision to the CEOS Strategic Guidance Document.</a:t>
            </a:r>
            <a:endParaRPr sz="1800">
              <a:latin typeface="Arial"/>
              <a:ea typeface="Arial"/>
              <a:cs typeface="Arial"/>
              <a:sym typeface="Arial"/>
            </a:endParaRPr>
          </a:p>
          <a:p>
            <a:pPr indent="-349250" lvl="0" marL="457200" rtl="0" algn="l">
              <a:lnSpc>
                <a:spcPct val="115000"/>
              </a:lnSpc>
              <a:spcBef>
                <a:spcPts val="1000"/>
              </a:spcBef>
              <a:spcAft>
                <a:spcPts val="0"/>
              </a:spcAft>
              <a:buSzPts val="1900"/>
              <a:buChar char="❖"/>
            </a:pPr>
            <a:r>
              <a:rPr lang="en-GB" sz="1800">
                <a:latin typeface="Calibri"/>
                <a:ea typeface="Calibri"/>
                <a:cs typeface="Calibri"/>
                <a:sym typeface="Calibri"/>
              </a:rPr>
              <a:t>Item 2.4: Proposal regarding evolution of the EETT and way forward to a sustained presence for biodiversity in CEOS.</a:t>
            </a:r>
            <a:endParaRPr sz="1800">
              <a:latin typeface="Arial"/>
              <a:ea typeface="Arial"/>
              <a:cs typeface="Arial"/>
              <a:sym typeface="Arial"/>
            </a:endParaRPr>
          </a:p>
          <a:p>
            <a:pPr indent="-349250" lvl="0" marL="457200" rtl="0" algn="l">
              <a:lnSpc>
                <a:spcPct val="115000"/>
              </a:lnSpc>
              <a:spcBef>
                <a:spcPts val="1000"/>
              </a:spcBef>
              <a:spcAft>
                <a:spcPts val="0"/>
              </a:spcAft>
              <a:buSzPts val="1900"/>
              <a:buChar char="❖"/>
            </a:pPr>
            <a:r>
              <a:rPr lang="en-GB" sz="1800">
                <a:latin typeface="Calibri"/>
                <a:ea typeface="Calibri"/>
                <a:cs typeface="Calibri"/>
                <a:sym typeface="Calibri"/>
              </a:rPr>
              <a:t>Item 3.2: Endorsement of Medhavy Thankappan from Geoscience Australia (GA) as the next Working Group Calibration and Validation (WGCV) Vice Chair (2025-2026) and subsequently WGCV Chair (2027-2028). </a:t>
            </a:r>
            <a:endParaRPr sz="1800">
              <a:latin typeface="Arial"/>
              <a:ea typeface="Arial"/>
              <a:cs typeface="Arial"/>
              <a:sym typeface="Arial"/>
            </a:endParaRPr>
          </a:p>
          <a:p>
            <a:pPr indent="-349250" lvl="0" marL="457200" rtl="0" algn="l">
              <a:lnSpc>
                <a:spcPct val="115000"/>
              </a:lnSpc>
              <a:spcBef>
                <a:spcPts val="1000"/>
              </a:spcBef>
              <a:spcAft>
                <a:spcPts val="0"/>
              </a:spcAft>
              <a:buSzPts val="1900"/>
              <a:buChar char="❖"/>
            </a:pPr>
            <a:r>
              <a:rPr lang="en-GB" sz="1800">
                <a:latin typeface="Calibri"/>
                <a:ea typeface="Calibri"/>
                <a:cs typeface="Calibri"/>
                <a:sym typeface="Calibri"/>
              </a:rPr>
              <a:t>Item 3.5: Endorsement of the updated WGISS Terms of Reference.</a:t>
            </a:r>
            <a:endParaRPr sz="1800">
              <a:latin typeface="Arial"/>
              <a:ea typeface="Arial"/>
              <a:cs typeface="Arial"/>
              <a:sym typeface="Arial"/>
            </a:endParaRPr>
          </a:p>
          <a:p>
            <a:pPr indent="-349250" lvl="0" marL="457200" rtl="0" algn="l">
              <a:lnSpc>
                <a:spcPct val="115000"/>
              </a:lnSpc>
              <a:spcBef>
                <a:spcPts val="1000"/>
              </a:spcBef>
              <a:spcAft>
                <a:spcPts val="0"/>
              </a:spcAft>
              <a:buSzPts val="1900"/>
              <a:buChar char="❖"/>
            </a:pPr>
            <a:r>
              <a:rPr lang="en-GB" sz="1800">
                <a:latin typeface="Calibri"/>
                <a:ea typeface="Calibri"/>
                <a:cs typeface="Calibri"/>
                <a:sym typeface="Calibri"/>
              </a:rPr>
              <a:t>Item 3.6: Endorsement of Vincent-Henri Peuch from European Centre for Medium-Range Weather Forecasts (ECMWF) for position of next WG Climate Vice Chair (2025-2026) and subsequently WG Climate Chair (2027-2028).</a:t>
            </a:r>
            <a:endParaRPr sz="1800">
              <a:latin typeface="Arial"/>
              <a:ea typeface="Arial"/>
              <a:cs typeface="Arial"/>
              <a:sym typeface="Arial"/>
            </a:endParaRPr>
          </a:p>
          <a:p>
            <a:pPr indent="-349250" lvl="0" marL="457200" rtl="0" algn="l">
              <a:lnSpc>
                <a:spcPct val="115000"/>
              </a:lnSpc>
              <a:spcBef>
                <a:spcPts val="1000"/>
              </a:spcBef>
              <a:spcAft>
                <a:spcPts val="0"/>
              </a:spcAft>
              <a:buSzPts val="1900"/>
              <a:buChar char="❖"/>
            </a:pPr>
            <a:r>
              <a:rPr lang="en-GB" sz="1800">
                <a:latin typeface="Calibri"/>
                <a:ea typeface="Calibri"/>
                <a:cs typeface="Calibri"/>
                <a:sym typeface="Calibri"/>
              </a:rPr>
              <a:t>Item 3.6: Endorsement of the merged gap analysis and coordinated action plan for the prior two ECV Inventory analyses (v4.0, v4.1).</a:t>
            </a:r>
            <a:endParaRPr sz="1800">
              <a:latin typeface="Arial"/>
              <a:ea typeface="Arial"/>
              <a:cs typeface="Arial"/>
              <a:sym typeface="Arial"/>
            </a:endParaRPr>
          </a:p>
          <a:p>
            <a:pPr indent="-349250" lvl="0" marL="457200" rtl="0" algn="l">
              <a:lnSpc>
                <a:spcPct val="115000"/>
              </a:lnSpc>
              <a:spcBef>
                <a:spcPts val="1000"/>
              </a:spcBef>
              <a:spcAft>
                <a:spcPts val="0"/>
              </a:spcAft>
              <a:buSzPts val="1900"/>
              <a:buChar char="❖"/>
            </a:pPr>
            <a:r>
              <a:rPr lang="en-GB" sz="1800">
                <a:latin typeface="Calibri"/>
                <a:ea typeface="Calibri"/>
                <a:cs typeface="Calibri"/>
                <a:sym typeface="Calibri"/>
              </a:rPr>
              <a:t>Item 4.4: Endorsement of Issue 2 of the CEOS-CGMS Greenhouse Gas Roadmap</a:t>
            </a:r>
            <a:endParaRPr sz="1800">
              <a:latin typeface="Arial"/>
              <a:ea typeface="Arial"/>
              <a:cs typeface="Arial"/>
              <a:sym typeface="Arial"/>
            </a:endParaRPr>
          </a:p>
          <a:p>
            <a:pPr indent="-349250" lvl="0" marL="457200" rtl="0" algn="l">
              <a:lnSpc>
                <a:spcPct val="115000"/>
              </a:lnSpc>
              <a:spcBef>
                <a:spcPts val="1000"/>
              </a:spcBef>
              <a:spcAft>
                <a:spcPts val="0"/>
              </a:spcAft>
              <a:buSzPts val="1900"/>
              <a:buChar char="❖"/>
            </a:pPr>
            <a:r>
              <a:rPr lang="en-GB" sz="1800">
                <a:latin typeface="Calibri"/>
                <a:ea typeface="Calibri"/>
                <a:cs typeface="Calibri"/>
                <a:sym typeface="Calibri"/>
              </a:rPr>
              <a:t>Item 7.2: Endorsement of the</a:t>
            </a:r>
            <a:r>
              <a:rPr lang="en-GB" sz="1800" u="sng">
                <a:latin typeface="Calibri"/>
                <a:ea typeface="Calibri"/>
                <a:cs typeface="Calibri"/>
                <a:sym typeface="Calibri"/>
              </a:rPr>
              <a:t> </a:t>
            </a:r>
            <a:r>
              <a:rPr lang="en-GB" sz="1800">
                <a:latin typeface="Calibri"/>
                <a:ea typeface="Calibri"/>
                <a:cs typeface="Calibri"/>
                <a:sym typeface="Calibri"/>
              </a:rPr>
              <a:t>CEOS-ARD Strategy 2024</a:t>
            </a:r>
            <a:endParaRPr sz="1800">
              <a:latin typeface="Arial"/>
              <a:ea typeface="Arial"/>
              <a:cs typeface="Arial"/>
              <a:sym typeface="Arial"/>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264" name="Google Shape;264;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Plenary decision items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txBox="1"/>
          <p:nvPr/>
        </p:nvSpPr>
        <p:spPr>
          <a:xfrm>
            <a:off x="304800" y="126304"/>
            <a:ext cx="9146984" cy="91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600" u="none" cap="none" strike="noStrike">
              <a:solidFill>
                <a:schemeClr val="lt1"/>
              </a:solidFill>
              <a:latin typeface="Arial"/>
              <a:ea typeface="Arial"/>
              <a:cs typeface="Arial"/>
              <a:sym typeface="Arial"/>
            </a:endParaRPr>
          </a:p>
        </p:txBody>
      </p:sp>
      <p:graphicFrame>
        <p:nvGraphicFramePr>
          <p:cNvPr id="131" name="Google Shape;131;p2"/>
          <p:cNvGraphicFramePr/>
          <p:nvPr/>
        </p:nvGraphicFramePr>
        <p:xfrm>
          <a:off x="1699977" y="1385324"/>
          <a:ext cx="3000000" cy="3000000"/>
        </p:xfrm>
        <a:graphic>
          <a:graphicData uri="http://schemas.openxmlformats.org/drawingml/2006/table">
            <a:tbl>
              <a:tblPr>
                <a:noFill/>
                <a:tableStyleId>{EFF80041-83EA-4D47-95F9-6141D4DE23F2}</a:tableStyleId>
              </a:tblPr>
              <a:tblGrid>
                <a:gridCol w="8086575"/>
              </a:tblGrid>
              <a:tr h="355600">
                <a:tc>
                  <a:txBody>
                    <a:bodyPr/>
                    <a:lstStyle/>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CEOS Working Groups</a:t>
                      </a:r>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SIT Technical Workshop 2024/Plenary 2024</a:t>
                      </a:r>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Work Plan Activities</a:t>
                      </a:r>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CEOS Communications </a:t>
                      </a:r>
                      <a:br>
                        <a:rPr b="0" i="0" lang="en-GB" sz="2800" u="none" cap="none" strike="noStrike">
                          <a:solidFill>
                            <a:srgbClr val="000000"/>
                          </a:solidFill>
                          <a:latin typeface="Arial"/>
                          <a:ea typeface="Arial"/>
                          <a:cs typeface="Arial"/>
                          <a:sym typeface="Arial"/>
                        </a:rPr>
                      </a:br>
                      <a:r>
                        <a:rPr b="0" i="0" lang="en-GB" sz="2800" u="none" cap="none" strike="noStrike">
                          <a:solidFill>
                            <a:srgbClr val="000000"/>
                          </a:solidFill>
                          <a:latin typeface="Arial"/>
                          <a:ea typeface="Arial"/>
                          <a:cs typeface="Arial"/>
                          <a:sym typeface="Arial"/>
                        </a:rPr>
                        <a:t>(40th Anniversary of CEOS)</a:t>
                      </a:r>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CEOS Organizational GitHub </a:t>
                      </a:r>
                      <a:br>
                        <a:rPr b="0" i="0" lang="en-GB" sz="2800" u="none" cap="none" strike="noStrike">
                          <a:solidFill>
                            <a:srgbClr val="000000"/>
                          </a:solidFill>
                          <a:latin typeface="Arial"/>
                          <a:ea typeface="Arial"/>
                          <a:cs typeface="Arial"/>
                          <a:sym typeface="Arial"/>
                        </a:rPr>
                      </a:br>
                      <a:r>
                        <a:rPr b="0" i="0" lang="en-GB" sz="2800" u="none" cap="none" strike="noStrike">
                          <a:solidFill>
                            <a:srgbClr val="000000"/>
                          </a:solidFill>
                          <a:latin typeface="Arial"/>
                          <a:ea typeface="Arial"/>
                          <a:cs typeface="Arial"/>
                          <a:sym typeface="Arial"/>
                        </a:rPr>
                        <a:t>(on behalf of SEO)</a:t>
                      </a:r>
                      <a:endParaRPr/>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32" name="Google Shape;132;p2"/>
          <p:cNvSpPr/>
          <p:nvPr/>
        </p:nvSpPr>
        <p:spPr>
          <a:xfrm>
            <a:off x="3355784" y="1912513"/>
            <a:ext cx="12192000" cy="457200"/>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2"/>
          <p:cNvSpPr txBox="1"/>
          <p:nvPr/>
        </p:nvSpPr>
        <p:spPr>
          <a:xfrm>
            <a:off x="1128119" y="4569217"/>
            <a:ext cx="7496897" cy="1877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Some items in this presentation are subject to approval </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of the SIT-TW meeting notes and actions, </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as well as CEOS Plenary discussion and outcomes.</a:t>
            </a:r>
            <a:endParaRPr/>
          </a:p>
        </p:txBody>
      </p:sp>
      <p:sp>
        <p:nvSpPr>
          <p:cNvPr id="134" name="Google Shape;134;p2"/>
          <p:cNvSpPr txBox="1"/>
          <p:nvPr/>
        </p:nvSpPr>
        <p:spPr>
          <a:xfrm>
            <a:off x="275576" y="179188"/>
            <a:ext cx="866851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600" u="none" cap="none" strike="noStrike">
                <a:solidFill>
                  <a:schemeClr val="lt1"/>
                </a:solidFill>
                <a:latin typeface="Arial"/>
                <a:ea typeface="Arial"/>
                <a:cs typeface="Arial"/>
                <a:sym typeface="Arial"/>
              </a:rPr>
              <a:t>CEOS Executive Officer Report</a:t>
            </a:r>
            <a:endParaRPr b="0" i="0" sz="3600" u="none" cap="none" strike="noStrike">
              <a:solidFill>
                <a:srgbClr val="000000"/>
              </a:solidFill>
              <a:latin typeface="Arial"/>
              <a:ea typeface="Arial"/>
              <a:cs typeface="Arial"/>
              <a:sym typeface="Arial"/>
            </a:endParaRPr>
          </a:p>
        </p:txBody>
      </p:sp>
      <p:pic>
        <p:nvPicPr>
          <p:cNvPr descr="A planet earth with a green logo&#10;&#10;Description automatically generated" id="135" name="Google Shape;135;p2"/>
          <p:cNvPicPr preferRelativeResize="0"/>
          <p:nvPr/>
        </p:nvPicPr>
        <p:blipFill rotWithShape="1">
          <a:blip r:embed="rId3">
            <a:alphaModFix/>
          </a:blip>
          <a:srcRect b="0" l="0" r="0" t="0"/>
          <a:stretch/>
        </p:blipFill>
        <p:spPr>
          <a:xfrm>
            <a:off x="8205851" y="2369713"/>
            <a:ext cx="2286172" cy="19036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0"/>
          <p:cNvSpPr txBox="1"/>
          <p:nvPr>
            <p:ph idx="1" type="body"/>
          </p:nvPr>
        </p:nvSpPr>
        <p:spPr>
          <a:xfrm>
            <a:off x="324233" y="1224899"/>
            <a:ext cx="11495400" cy="466287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GB" sz="2400">
                <a:latin typeface="Calibri"/>
                <a:ea typeface="Calibri"/>
                <a:cs typeface="Calibri"/>
                <a:sym typeface="Calibri"/>
              </a:rPr>
              <a:t>CEOS Plenary decision items</a:t>
            </a:r>
            <a:endParaRPr/>
          </a:p>
          <a:p>
            <a:pPr indent="-406400" lvl="0" marL="457200" rtl="0" algn="l">
              <a:lnSpc>
                <a:spcPct val="115000"/>
              </a:lnSpc>
              <a:spcBef>
                <a:spcPts val="1000"/>
              </a:spcBef>
              <a:spcAft>
                <a:spcPts val="0"/>
              </a:spcAft>
              <a:buSzPts val="2800"/>
              <a:buChar char="❖"/>
            </a:pPr>
            <a:r>
              <a:rPr lang="en-GB" sz="1800">
                <a:latin typeface="Calibri"/>
                <a:ea typeface="Calibri"/>
                <a:cs typeface="Calibri"/>
                <a:sym typeface="Calibri"/>
              </a:rPr>
              <a:t>Item 8.1: Endorsement of the joint SST-VC and COAST-VC Statement - Recommending Masking Requirements in Coastal Areas for Upcoming SST Missions </a:t>
            </a:r>
            <a:endParaRPr sz="1800">
              <a:latin typeface="Arial"/>
              <a:ea typeface="Arial"/>
              <a:cs typeface="Arial"/>
              <a:sym typeface="Arial"/>
            </a:endParaRPr>
          </a:p>
          <a:p>
            <a:pPr indent="-406400" lvl="0" marL="457200" rtl="0" algn="l">
              <a:lnSpc>
                <a:spcPct val="115000"/>
              </a:lnSpc>
              <a:spcBef>
                <a:spcPts val="1000"/>
              </a:spcBef>
              <a:spcAft>
                <a:spcPts val="0"/>
              </a:spcAft>
              <a:buSzPts val="2800"/>
              <a:buChar char="❖"/>
            </a:pPr>
            <a:r>
              <a:rPr lang="en-GB" sz="1800">
                <a:latin typeface="Calibri"/>
                <a:ea typeface="Calibri"/>
                <a:cs typeface="Calibri"/>
                <a:sym typeface="Calibri"/>
              </a:rPr>
              <a:t>Item 10.4: Decide on CEOS representation in the future UNOC3/Ocean Space Alliance</a:t>
            </a:r>
            <a:endParaRPr sz="1800">
              <a:latin typeface="Arial"/>
              <a:ea typeface="Arial"/>
              <a:cs typeface="Arial"/>
              <a:sym typeface="Arial"/>
            </a:endParaRPr>
          </a:p>
          <a:p>
            <a:pPr indent="-406400" lvl="0" marL="457200" rtl="0" algn="l">
              <a:lnSpc>
                <a:spcPct val="115000"/>
              </a:lnSpc>
              <a:spcBef>
                <a:spcPts val="1000"/>
              </a:spcBef>
              <a:spcAft>
                <a:spcPts val="0"/>
              </a:spcAft>
              <a:buSzPts val="2800"/>
              <a:buChar char="❖"/>
            </a:pPr>
            <a:r>
              <a:rPr lang="en-GB" sz="1800">
                <a:latin typeface="Calibri"/>
                <a:ea typeface="Calibri"/>
                <a:cs typeface="Calibri"/>
                <a:sym typeface="Calibri"/>
              </a:rPr>
              <a:t>Item 11.1: Endorse the 2024 CEOS Plenary Montréal Statement</a:t>
            </a:r>
            <a:endParaRPr sz="1800">
              <a:latin typeface="Arial"/>
              <a:ea typeface="Arial"/>
              <a:cs typeface="Arial"/>
              <a:sym typeface="Arial"/>
            </a:endParaRPr>
          </a:p>
          <a:p>
            <a:pPr indent="-406400" lvl="0" marL="457200" rtl="0" algn="l">
              <a:lnSpc>
                <a:spcPct val="115000"/>
              </a:lnSpc>
              <a:spcBef>
                <a:spcPts val="1000"/>
              </a:spcBef>
              <a:spcAft>
                <a:spcPts val="0"/>
              </a:spcAft>
              <a:buSzPts val="2800"/>
              <a:buChar char="❖"/>
            </a:pPr>
            <a:r>
              <a:rPr lang="en-GB" sz="1800">
                <a:latin typeface="Calibri"/>
                <a:ea typeface="Calibri"/>
                <a:cs typeface="Calibri"/>
                <a:sym typeface="Calibri"/>
              </a:rPr>
              <a:t>Item 11.2: Endorse the nomination for the 2026 CEOS Chair</a:t>
            </a:r>
            <a:endParaRPr sz="1800">
              <a:latin typeface="Arial"/>
              <a:ea typeface="Arial"/>
              <a:cs typeface="Arial"/>
              <a:sym typeface="Arial"/>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270" name="Google Shape;27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Plenary decision items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CEOS 40th Anniversary Videos</a:t>
            </a:r>
            <a:endParaRPr/>
          </a:p>
        </p:txBody>
      </p:sp>
      <p:pic>
        <p:nvPicPr>
          <p:cNvPr descr="A person in a white shirt&#10;&#10;Description automatically generated" id="276" name="Google Shape;276;p21"/>
          <p:cNvPicPr preferRelativeResize="0"/>
          <p:nvPr/>
        </p:nvPicPr>
        <p:blipFill rotWithShape="1">
          <a:blip r:embed="rId3">
            <a:alphaModFix/>
          </a:blip>
          <a:srcRect b="0" l="0" r="0" t="0"/>
          <a:stretch/>
        </p:blipFill>
        <p:spPr>
          <a:xfrm>
            <a:off x="1729943" y="1271475"/>
            <a:ext cx="8639919" cy="45114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ph type="title"/>
          </p:nvPr>
        </p:nvSpPr>
        <p:spPr>
          <a:xfrm>
            <a:off x="169589" y="491591"/>
            <a:ext cx="10259513"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5400"/>
              <a:t>executive_officer@lists.ceos.org</a:t>
            </a:r>
            <a:br>
              <a:rPr lang="en-GB" sz="5400"/>
            </a:br>
            <a:r>
              <a:rPr lang="en-GB" sz="5400"/>
              <a:t>@steven_ramage</a:t>
            </a:r>
            <a:br>
              <a:rPr lang="en-GB" sz="5400"/>
            </a:br>
            <a:br>
              <a:rPr lang="en-GB" sz="5400"/>
            </a:br>
            <a:r>
              <a:rPr lang="en-GB" sz="5400"/>
              <a:t>Thanks for listening.</a:t>
            </a:r>
            <a:endParaRPr i="1" sz="5400"/>
          </a:p>
        </p:txBody>
      </p:sp>
      <p:sp>
        <p:nvSpPr>
          <p:cNvPr id="282" name="Google Shape;282;p22"/>
          <p:cNvSpPr/>
          <p:nvPr/>
        </p:nvSpPr>
        <p:spPr>
          <a:xfrm>
            <a:off x="7043738" y="3925705"/>
            <a:ext cx="5148262"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nvSpPr>
        <p:spPr>
          <a:xfrm>
            <a:off x="275576" y="179188"/>
            <a:ext cx="866851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600" u="none" cap="none" strike="noStrike">
                <a:solidFill>
                  <a:schemeClr val="lt1"/>
                </a:solidFill>
                <a:latin typeface="Arial"/>
                <a:ea typeface="Arial"/>
                <a:cs typeface="Arial"/>
                <a:sym typeface="Arial"/>
              </a:rPr>
              <a:t>CEOS Executive Office Team</a:t>
            </a:r>
            <a:endParaRPr b="0" i="0" sz="3600" u="none" cap="none" strike="noStrike">
              <a:solidFill>
                <a:srgbClr val="000000"/>
              </a:solidFill>
              <a:latin typeface="Arial"/>
              <a:ea typeface="Arial"/>
              <a:cs typeface="Arial"/>
              <a:sym typeface="Arial"/>
            </a:endParaRPr>
          </a:p>
        </p:txBody>
      </p:sp>
      <p:pic>
        <p:nvPicPr>
          <p:cNvPr descr="A person in a white shirt&#10;&#10;Description automatically generated" id="141" name="Google Shape;141;p3"/>
          <p:cNvPicPr preferRelativeResize="0"/>
          <p:nvPr/>
        </p:nvPicPr>
        <p:blipFill rotWithShape="1">
          <a:blip r:embed="rId3">
            <a:alphaModFix/>
          </a:blip>
          <a:srcRect b="0" l="0" r="0" t="0"/>
          <a:stretch/>
        </p:blipFill>
        <p:spPr>
          <a:xfrm>
            <a:off x="103164" y="1306096"/>
            <a:ext cx="1251323" cy="1251323"/>
          </a:xfrm>
          <a:prstGeom prst="rect">
            <a:avLst/>
          </a:prstGeom>
          <a:noFill/>
          <a:ln>
            <a:noFill/>
          </a:ln>
        </p:spPr>
      </p:pic>
      <p:pic>
        <p:nvPicPr>
          <p:cNvPr id="142" name="Google Shape;142;p3"/>
          <p:cNvPicPr preferRelativeResize="0"/>
          <p:nvPr/>
        </p:nvPicPr>
        <p:blipFill rotWithShape="1">
          <a:blip r:embed="rId4">
            <a:alphaModFix/>
          </a:blip>
          <a:srcRect b="0" l="0" r="0" t="0"/>
          <a:stretch/>
        </p:blipFill>
        <p:spPr>
          <a:xfrm>
            <a:off x="181137" y="4694625"/>
            <a:ext cx="1095375" cy="1094740"/>
          </a:xfrm>
          <a:prstGeom prst="rect">
            <a:avLst/>
          </a:prstGeom>
          <a:noFill/>
          <a:ln>
            <a:noFill/>
          </a:ln>
        </p:spPr>
      </p:pic>
      <p:pic>
        <p:nvPicPr>
          <p:cNvPr descr="A person posing for the camera&#10;&#10;Description automatically generated" id="143" name="Google Shape;143;p3"/>
          <p:cNvPicPr preferRelativeResize="0"/>
          <p:nvPr/>
        </p:nvPicPr>
        <p:blipFill rotWithShape="1">
          <a:blip r:embed="rId5">
            <a:alphaModFix/>
          </a:blip>
          <a:srcRect b="0" l="33053" r="22499" t="0"/>
          <a:stretch/>
        </p:blipFill>
        <p:spPr>
          <a:xfrm>
            <a:off x="305507" y="3003241"/>
            <a:ext cx="846634" cy="1260945"/>
          </a:xfrm>
          <a:prstGeom prst="rect">
            <a:avLst/>
          </a:prstGeom>
          <a:noFill/>
          <a:ln cap="flat" cmpd="sng" w="9525">
            <a:solidFill>
              <a:srgbClr val="000000"/>
            </a:solidFill>
            <a:prstDash val="solid"/>
            <a:miter lim="800000"/>
            <a:headEnd len="sm" w="sm" type="none"/>
            <a:tailEnd len="sm" w="sm" type="none"/>
          </a:ln>
        </p:spPr>
      </p:pic>
      <p:sp>
        <p:nvSpPr>
          <p:cNvPr id="144" name="Google Shape;144;p3"/>
          <p:cNvSpPr txBox="1"/>
          <p:nvPr/>
        </p:nvSpPr>
        <p:spPr>
          <a:xfrm>
            <a:off x="1242116" y="1568999"/>
            <a:ext cx="4037191" cy="1025409"/>
          </a:xfrm>
          <a:prstGeom prst="rect">
            <a:avLst/>
          </a:prstGeom>
          <a:noFill/>
          <a:ln>
            <a:noFill/>
          </a:ln>
        </p:spPr>
        <p:txBody>
          <a:bodyPr anchorCtr="0" anchor="t" bIns="45700" lIns="91425" spcFirstLastPara="1" rIns="91425" wrap="square" tIns="45700">
            <a:spAutoFit/>
          </a:bodyPr>
          <a:lstStyle/>
          <a:p>
            <a:pPr indent="-214312" lvl="1" marL="671512" marR="0" rtl="0" algn="l">
              <a:lnSpc>
                <a:spcPct val="150000"/>
              </a:lnSpc>
              <a:spcBef>
                <a:spcPts val="0"/>
              </a:spcBef>
              <a:spcAft>
                <a:spcPts val="0"/>
              </a:spcAft>
              <a:buClr>
                <a:schemeClr val="dk1"/>
              </a:buClr>
              <a:buSzPts val="1600"/>
              <a:buFont typeface="Montserrat"/>
              <a:buChar char="❖"/>
            </a:pPr>
            <a:r>
              <a:rPr b="0" i="0" lang="en-GB" sz="1400" u="none" cap="none" strike="noStrike">
                <a:solidFill>
                  <a:srgbClr val="000000"/>
                </a:solidFill>
                <a:latin typeface="Arial"/>
                <a:ea typeface="Arial"/>
                <a:cs typeface="Arial"/>
                <a:sym typeface="Arial"/>
              </a:rPr>
              <a:t>Steven Ramage</a:t>
            </a:r>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CEOS Executive Officer (CEO)</a:t>
            </a:r>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Founder &amp; CEO, Réseau Consulting</a:t>
            </a:r>
            <a:endParaRPr/>
          </a:p>
        </p:txBody>
      </p:sp>
      <p:sp>
        <p:nvSpPr>
          <p:cNvPr id="145" name="Google Shape;145;p3"/>
          <p:cNvSpPr txBox="1"/>
          <p:nvPr/>
        </p:nvSpPr>
        <p:spPr>
          <a:xfrm>
            <a:off x="1242116" y="3274932"/>
            <a:ext cx="4915403" cy="1025345"/>
          </a:xfrm>
          <a:prstGeom prst="rect">
            <a:avLst/>
          </a:prstGeom>
          <a:noFill/>
          <a:ln>
            <a:noFill/>
          </a:ln>
        </p:spPr>
        <p:txBody>
          <a:bodyPr anchorCtr="0" anchor="t" bIns="45700" lIns="91425" spcFirstLastPara="1" rIns="91425" wrap="square" tIns="45700">
            <a:spAutoFit/>
          </a:bodyPr>
          <a:lstStyle/>
          <a:p>
            <a:pPr indent="-214312" lvl="1" marL="671512" marR="0" rtl="0" algn="l">
              <a:lnSpc>
                <a:spcPct val="150000"/>
              </a:lnSpc>
              <a:spcBef>
                <a:spcPts val="0"/>
              </a:spcBef>
              <a:spcAft>
                <a:spcPts val="0"/>
              </a:spcAft>
              <a:buClr>
                <a:schemeClr val="dk1"/>
              </a:buClr>
              <a:buSzPts val="1600"/>
              <a:buFont typeface="Montserrat"/>
              <a:buChar char="❖"/>
            </a:pPr>
            <a:r>
              <a:rPr b="0" i="0" lang="en-GB" sz="1400" u="none" cap="none" strike="noStrike">
                <a:solidFill>
                  <a:srgbClr val="000000"/>
                </a:solidFill>
                <a:latin typeface="Arial"/>
                <a:ea typeface="Arial"/>
                <a:cs typeface="Arial"/>
                <a:sym typeface="Arial"/>
              </a:rPr>
              <a:t>Lefteris Mamais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rgbClr val="000000"/>
                </a:solidFill>
                <a:latin typeface="Arial"/>
                <a:ea typeface="Arial"/>
                <a:cs typeface="Arial"/>
                <a:sym typeface="Arial"/>
              </a:rPr>
              <a:t>Strategic support to the CEO team</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Co-Founder &amp; CEO, Evenflow </a:t>
            </a:r>
            <a:endParaRPr b="0" i="0" sz="1400" u="none" cap="none" strike="noStrike">
              <a:solidFill>
                <a:schemeClr val="dk1"/>
              </a:solidFill>
              <a:latin typeface="Arial"/>
              <a:ea typeface="Arial"/>
              <a:cs typeface="Arial"/>
              <a:sym typeface="Arial"/>
            </a:endParaRPr>
          </a:p>
        </p:txBody>
      </p:sp>
      <p:sp>
        <p:nvSpPr>
          <p:cNvPr id="146" name="Google Shape;146;p3"/>
          <p:cNvSpPr txBox="1"/>
          <p:nvPr/>
        </p:nvSpPr>
        <p:spPr>
          <a:xfrm>
            <a:off x="1256098" y="4773379"/>
            <a:ext cx="4915403" cy="1025345"/>
          </a:xfrm>
          <a:prstGeom prst="rect">
            <a:avLst/>
          </a:prstGeom>
          <a:noFill/>
          <a:ln>
            <a:noFill/>
          </a:ln>
        </p:spPr>
        <p:txBody>
          <a:bodyPr anchorCtr="0" anchor="t" bIns="45700" lIns="91425" spcFirstLastPara="1" rIns="91425" wrap="square" tIns="45700">
            <a:spAutoFit/>
          </a:bodyPr>
          <a:lstStyle/>
          <a:p>
            <a:pPr indent="-214312" lvl="1" marL="671512" marR="0" rtl="0" algn="l">
              <a:lnSpc>
                <a:spcPct val="150000"/>
              </a:lnSpc>
              <a:spcBef>
                <a:spcPts val="0"/>
              </a:spcBef>
              <a:spcAft>
                <a:spcPts val="0"/>
              </a:spcAft>
              <a:buClr>
                <a:schemeClr val="dk1"/>
              </a:buClr>
              <a:buSzPts val="1600"/>
              <a:buFont typeface="Montserrat"/>
              <a:buChar char="❖"/>
            </a:pPr>
            <a:r>
              <a:rPr b="0" i="0" lang="en-GB" sz="1400" u="none" cap="none" strike="noStrike">
                <a:solidFill>
                  <a:srgbClr val="000000"/>
                </a:solidFill>
                <a:latin typeface="Arial"/>
                <a:ea typeface="Arial"/>
                <a:cs typeface="Arial"/>
                <a:sym typeface="Arial"/>
              </a:rPr>
              <a:t>Irena Drakopoulou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rgbClr val="000000"/>
                </a:solidFill>
                <a:latin typeface="Arial"/>
                <a:ea typeface="Arial"/>
                <a:cs typeface="Arial"/>
                <a:sym typeface="Arial"/>
              </a:rPr>
              <a:t>Operational support to the CEO team</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Programme Manager, Evenflow </a:t>
            </a:r>
            <a:endParaRPr b="0" i="0" sz="1400" u="none" cap="none" strike="noStrike">
              <a:solidFill>
                <a:schemeClr val="dk1"/>
              </a:solidFill>
              <a:latin typeface="Arial"/>
              <a:ea typeface="Arial"/>
              <a:cs typeface="Arial"/>
              <a:sym typeface="Arial"/>
            </a:endParaRPr>
          </a:p>
        </p:txBody>
      </p:sp>
      <p:sp>
        <p:nvSpPr>
          <p:cNvPr id="147" name="Google Shape;147;p3"/>
          <p:cNvSpPr/>
          <p:nvPr/>
        </p:nvSpPr>
        <p:spPr>
          <a:xfrm>
            <a:off x="6171502" y="1104901"/>
            <a:ext cx="6020498" cy="5740399"/>
          </a:xfrm>
          <a:prstGeom prst="rect">
            <a:avLst/>
          </a:prstGeom>
          <a:no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Work on the CEOS Work Plan with Working Groups, Virtual Constellations and others to ensure contributions and track deliverables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Support the CEOS Chair and Strategic Implementation Team (SIT) Chair, including representing CEOS at meetings of CEOS partners and stakeholders upon request of the CEOS Chair and CEOS SIT Chair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Routinely liaise with CEOS Working Groups, Virtual Constellations, the CEOS Systems Engineering Office (SEO)</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Consult and coordinate with the GEO Executive Committee, GEO Programme Board, GEO Secretariat and GEO Work Programme activities, e.g. GEO BON, GEOGLAM, GFOI and GEO LDN</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Provide input to CEOS leadership on prospects for continued/expanded internal and external cooperation</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Track and report on upcoming internal and external meetings and events where CEOS representation/participation is required/invited; report on the status of CEOS representation at relevant meetings during monthly CEOS Secretariat teleconferences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Review and manage the CEOS mailing and contact lists and consult with the SEO in updating the CEOS mailing list servers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Monthly work package report delivered to EUMETSAT, CEOS Chair and CEOS SIT Chair</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Additional tasks in the framework of activities listed in the tasks above</a:t>
            </a:r>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nvSpPr>
        <p:spPr>
          <a:xfrm>
            <a:off x="333486" y="1095684"/>
            <a:ext cx="4902114" cy="3170099"/>
          </a:xfrm>
          <a:prstGeom prst="rect">
            <a:avLst/>
          </a:prstGeom>
          <a:noFill/>
          <a:ln>
            <a:noFill/>
          </a:ln>
        </p:spPr>
        <p:txBody>
          <a:bodyPr anchorCtr="0" anchor="t" bIns="45700" lIns="91425" spcFirstLastPara="1" rIns="91425" wrap="square" tIns="45700">
            <a:spAutoFit/>
          </a:bodyPr>
          <a:lstStyle/>
          <a:p>
            <a:pPr indent="0" lvl="0" marL="10160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Now in its fourth decade,</a:t>
            </a:r>
            <a:endParaRPr/>
          </a:p>
          <a:p>
            <a:pPr indent="0" lvl="0" marL="10160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CEOS comprises</a:t>
            </a:r>
            <a:endParaRPr/>
          </a:p>
          <a:p>
            <a:pPr indent="-342900" lvl="0" marL="444500" marR="0" rtl="0" algn="l">
              <a:lnSpc>
                <a:spcPct val="100000"/>
              </a:lnSpc>
              <a:spcBef>
                <a:spcPts val="0"/>
              </a:spcBef>
              <a:spcAft>
                <a:spcPts val="0"/>
              </a:spcAft>
              <a:buClr>
                <a:srgbClr val="000000"/>
              </a:buClr>
              <a:buSzPts val="2000"/>
              <a:buFont typeface="Arial"/>
              <a:buChar char="•"/>
            </a:pPr>
            <a:r>
              <a:rPr b="1" i="0" lang="en-GB" sz="2000" u="none" cap="none" strike="noStrike">
                <a:solidFill>
                  <a:srgbClr val="000000"/>
                </a:solidFill>
                <a:latin typeface="Arial"/>
                <a:ea typeface="Arial"/>
                <a:cs typeface="Arial"/>
                <a:sym typeface="Arial"/>
              </a:rPr>
              <a:t>34 Members</a:t>
            </a:r>
            <a:endParaRPr/>
          </a:p>
          <a:p>
            <a:pPr indent="0" lvl="0" marL="10160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	(</a:t>
            </a:r>
            <a:r>
              <a:rPr b="0" i="1" lang="en-GB" sz="2000" u="none" cap="none" strike="noStrike">
                <a:solidFill>
                  <a:srgbClr val="000000"/>
                </a:solidFill>
                <a:latin typeface="Arial"/>
                <a:ea typeface="Arial"/>
                <a:cs typeface="Arial"/>
                <a:sym typeface="Arial"/>
              </a:rPr>
              <a:t>Space Agencies</a:t>
            </a:r>
            <a:r>
              <a:rPr b="0" i="0" lang="en-GB" sz="2000" u="none" cap="none" strike="noStrike">
                <a:solidFill>
                  <a:srgbClr val="000000"/>
                </a:solidFill>
                <a:latin typeface="Arial"/>
                <a:ea typeface="Arial"/>
                <a:cs typeface="Arial"/>
                <a:sym typeface="Arial"/>
              </a:rPr>
              <a:t>) and</a:t>
            </a:r>
            <a:endParaRPr/>
          </a:p>
          <a:p>
            <a:pPr indent="-342900" lvl="0" marL="444500" marR="0" rtl="0" algn="l">
              <a:lnSpc>
                <a:spcPct val="100000"/>
              </a:lnSpc>
              <a:spcBef>
                <a:spcPts val="0"/>
              </a:spcBef>
              <a:spcAft>
                <a:spcPts val="0"/>
              </a:spcAft>
              <a:buClr>
                <a:srgbClr val="000000"/>
              </a:buClr>
              <a:buSzPts val="2000"/>
              <a:buFont typeface="Arial"/>
              <a:buChar char="•"/>
            </a:pPr>
            <a:r>
              <a:rPr b="1" i="0" lang="en-GB" sz="2000" u="none" cap="none" strike="noStrike">
                <a:solidFill>
                  <a:srgbClr val="000000"/>
                </a:solidFill>
                <a:latin typeface="Arial"/>
                <a:ea typeface="Arial"/>
                <a:cs typeface="Arial"/>
                <a:sym typeface="Arial"/>
              </a:rPr>
              <a:t>30 Associates</a:t>
            </a:r>
            <a:endParaRPr/>
          </a:p>
          <a:p>
            <a:pPr indent="-831850" lvl="0" marL="93345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	(</a:t>
            </a:r>
            <a:r>
              <a:rPr b="0" i="1" lang="en-GB" sz="2000" u="none" cap="none" strike="noStrike">
                <a:solidFill>
                  <a:srgbClr val="000000"/>
                </a:solidFill>
                <a:latin typeface="Arial"/>
                <a:ea typeface="Arial"/>
                <a:cs typeface="Arial"/>
                <a:sym typeface="Arial"/>
              </a:rPr>
              <a:t>UN Agencies, Phase A programmes or supporting ground facility programmes</a:t>
            </a:r>
            <a:r>
              <a:rPr b="0" i="0" lang="en-GB" sz="2000" u="none" cap="none" strike="noStrike">
                <a:solidFill>
                  <a:srgbClr val="000000"/>
                </a:solidFill>
                <a:latin typeface="Arial"/>
                <a:ea typeface="Arial"/>
                <a:cs typeface="Arial"/>
                <a:sym typeface="Arial"/>
              </a:rPr>
              <a:t>)</a:t>
            </a:r>
            <a:endParaRPr/>
          </a:p>
          <a:p>
            <a:pPr indent="0" lvl="0" marL="1016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All of whom contribute to CEOS on a ‘best efforts’ and voluntary basis.</a:t>
            </a:r>
            <a:endParaRPr b="0" i="0" sz="2000" u="none" cap="none" strike="noStrike">
              <a:solidFill>
                <a:srgbClr val="000000"/>
              </a:solidFill>
              <a:latin typeface="Arial"/>
              <a:ea typeface="Arial"/>
              <a:cs typeface="Arial"/>
              <a:sym typeface="Arial"/>
            </a:endParaRPr>
          </a:p>
        </p:txBody>
      </p:sp>
      <p:sp>
        <p:nvSpPr>
          <p:cNvPr id="153" name="Google Shape;153;p4"/>
          <p:cNvSpPr txBox="1"/>
          <p:nvPr/>
        </p:nvSpPr>
        <p:spPr>
          <a:xfrm>
            <a:off x="304800" y="126304"/>
            <a:ext cx="9146984" cy="91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3600" u="none" cap="none" strike="noStrike">
                <a:solidFill>
                  <a:schemeClr val="lt1"/>
                </a:solidFill>
                <a:latin typeface="Arial"/>
                <a:ea typeface="Arial"/>
                <a:cs typeface="Arial"/>
                <a:sym typeface="Arial"/>
              </a:rPr>
              <a:t>CEOS Membership</a:t>
            </a:r>
            <a:endParaRPr/>
          </a:p>
        </p:txBody>
      </p:sp>
      <p:pic>
        <p:nvPicPr>
          <p:cNvPr id="154" name="Google Shape;154;p4"/>
          <p:cNvPicPr preferRelativeResize="0"/>
          <p:nvPr/>
        </p:nvPicPr>
        <p:blipFill rotWithShape="1">
          <a:blip r:embed="rId3">
            <a:alphaModFix/>
          </a:blip>
          <a:srcRect b="13957" l="0" r="0" t="0"/>
          <a:stretch/>
        </p:blipFill>
        <p:spPr>
          <a:xfrm>
            <a:off x="5235600" y="1260487"/>
            <a:ext cx="6808518" cy="3154044"/>
          </a:xfrm>
          <a:prstGeom prst="rect">
            <a:avLst/>
          </a:prstGeom>
          <a:noFill/>
          <a:ln>
            <a:noFill/>
          </a:ln>
        </p:spPr>
      </p:pic>
      <p:pic>
        <p:nvPicPr>
          <p:cNvPr id="155" name="Google Shape;155;p4"/>
          <p:cNvPicPr preferRelativeResize="0"/>
          <p:nvPr/>
        </p:nvPicPr>
        <p:blipFill rotWithShape="1">
          <a:blip r:embed="rId4">
            <a:alphaModFix/>
          </a:blip>
          <a:srcRect b="0" l="0" r="4000" t="8437"/>
          <a:stretch/>
        </p:blipFill>
        <p:spPr>
          <a:xfrm>
            <a:off x="5262141" y="3831654"/>
            <a:ext cx="806565" cy="589799"/>
          </a:xfrm>
          <a:prstGeom prst="rect">
            <a:avLst/>
          </a:prstGeom>
          <a:noFill/>
          <a:ln>
            <a:noFill/>
          </a:ln>
        </p:spPr>
      </p:pic>
      <p:pic>
        <p:nvPicPr>
          <p:cNvPr descr="A red maple leaf and stars&#10;&#10;Description automatically generated" id="156" name="Google Shape;156;p4"/>
          <p:cNvPicPr preferRelativeResize="0"/>
          <p:nvPr/>
        </p:nvPicPr>
        <p:blipFill rotWithShape="1">
          <a:blip r:embed="rId5">
            <a:alphaModFix/>
          </a:blip>
          <a:srcRect b="0" l="0" r="0" t="0"/>
          <a:stretch/>
        </p:blipFill>
        <p:spPr>
          <a:xfrm>
            <a:off x="9893261" y="2589594"/>
            <a:ext cx="488905" cy="491787"/>
          </a:xfrm>
          <a:prstGeom prst="rect">
            <a:avLst/>
          </a:prstGeom>
          <a:solidFill>
            <a:schemeClr val="lt1"/>
          </a:solidFill>
          <a:ln>
            <a:noFill/>
          </a:ln>
        </p:spPr>
      </p:pic>
      <p:sp>
        <p:nvSpPr>
          <p:cNvPr id="157" name="Google Shape;157;p4"/>
          <p:cNvSpPr txBox="1"/>
          <p:nvPr>
            <p:ph idx="1" type="body"/>
          </p:nvPr>
        </p:nvSpPr>
        <p:spPr>
          <a:xfrm>
            <a:off x="333486" y="4780842"/>
            <a:ext cx="11582400" cy="962796"/>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1000"/>
              </a:spcBef>
              <a:spcAft>
                <a:spcPts val="0"/>
              </a:spcAft>
              <a:buSzPts val="2800"/>
              <a:buNone/>
            </a:pPr>
            <a:r>
              <a:rPr lang="en-GB" sz="2000"/>
              <a:t>Recent discussions with </a:t>
            </a:r>
            <a:r>
              <a:rPr b="1" lang="en-GB" sz="2000"/>
              <a:t>Azerbaijan, Ethiopia, Ghana, Greece, Kenya, Malaysia, Nigeria </a:t>
            </a:r>
            <a:r>
              <a:rPr lang="en-GB" sz="2000"/>
              <a:t>and </a:t>
            </a:r>
            <a:r>
              <a:rPr b="1" lang="en-GB" sz="2000"/>
              <a:t>Rwanda</a:t>
            </a:r>
            <a:r>
              <a:rPr lang="en-GB" sz="2000"/>
              <a:t> regarding greater engagement with CEOS – numerous topics of interest to all agencies. </a:t>
            </a:r>
            <a:endParaRPr/>
          </a:p>
          <a:p>
            <a:pPr indent="0" lvl="0" marL="101600" rtl="0" algn="l">
              <a:lnSpc>
                <a:spcPct val="90000"/>
              </a:lnSpc>
              <a:spcBef>
                <a:spcPts val="1000"/>
              </a:spcBef>
              <a:spcAft>
                <a:spcPts val="0"/>
              </a:spcAft>
              <a:buSzPts val="2800"/>
              <a:buNone/>
            </a:pPr>
            <a:r>
              <a:rPr lang="en-GB" sz="2000"/>
              <a:t>This is a concerted effort through WG Capacity Building and Data Democracy (WG CapD).</a:t>
            </a:r>
            <a:endParaRPr sz="2000"/>
          </a:p>
          <a:p>
            <a:pPr indent="0" lvl="0" marL="101600" rtl="0" algn="l">
              <a:lnSpc>
                <a:spcPct val="90000"/>
              </a:lnSpc>
              <a:spcBef>
                <a:spcPts val="1000"/>
              </a:spcBef>
              <a:spcAft>
                <a:spcPts val="0"/>
              </a:spcAft>
              <a:buSzPts val="28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nvSpPr>
        <p:spPr>
          <a:xfrm>
            <a:off x="224150" y="145812"/>
            <a:ext cx="8121316" cy="757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3600" u="none" cap="none" strike="noStrike">
                <a:solidFill>
                  <a:schemeClr val="lt1"/>
                </a:solidFill>
                <a:latin typeface="Arial"/>
                <a:ea typeface="Arial"/>
                <a:cs typeface="Arial"/>
                <a:sym typeface="Arial"/>
              </a:rPr>
              <a:t>CEOS Chair Themes</a:t>
            </a:r>
            <a:endParaRPr/>
          </a:p>
        </p:txBody>
      </p:sp>
      <p:sp>
        <p:nvSpPr>
          <p:cNvPr id="163" name="Google Shape;163;p5"/>
          <p:cNvSpPr txBox="1"/>
          <p:nvPr>
            <p:ph idx="1" type="body"/>
          </p:nvPr>
        </p:nvSpPr>
        <p:spPr>
          <a:xfrm>
            <a:off x="463080" y="2201085"/>
            <a:ext cx="11265840" cy="1120273"/>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GB"/>
              <a:t>Canadian Space Agency 2023/4 – biodiversity monitoring </a:t>
            </a:r>
            <a:br>
              <a:rPr lang="en-GB"/>
            </a:br>
            <a:r>
              <a:rPr lang="en-GB"/>
              <a:t>from space, plus commercial space engagement</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CEOS Biodiversity</a:t>
            </a:r>
            <a:endParaRPr/>
          </a:p>
        </p:txBody>
      </p:sp>
      <p:graphicFrame>
        <p:nvGraphicFramePr>
          <p:cNvPr id="169" name="Google Shape;169;p6"/>
          <p:cNvGraphicFramePr/>
          <p:nvPr/>
        </p:nvGraphicFramePr>
        <p:xfrm>
          <a:off x="935387" y="2099254"/>
          <a:ext cx="3000000" cy="3000000"/>
        </p:xfrm>
        <a:graphic>
          <a:graphicData uri="http://schemas.openxmlformats.org/drawingml/2006/table">
            <a:tbl>
              <a:tblPr>
                <a:noFill/>
                <a:tableStyleId>{EFF80041-83EA-4D47-95F9-6141D4DE23F2}</a:tableStyleId>
              </a:tblPr>
              <a:tblGrid>
                <a:gridCol w="2126025"/>
                <a:gridCol w="6141850"/>
                <a:gridCol w="2053350"/>
              </a:tblGrid>
              <a:tr h="2335600">
                <a:tc rowSpan="2">
                  <a:txBody>
                    <a:bodyPr/>
                    <a:lstStyle/>
                    <a:p>
                      <a:pPr indent="0" lvl="0" marL="0" marR="0" rtl="0" algn="ctr">
                        <a:lnSpc>
                          <a:spcPct val="100000"/>
                        </a:lnSpc>
                        <a:spcBef>
                          <a:spcPts val="0"/>
                        </a:spcBef>
                        <a:spcAft>
                          <a:spcPts val="0"/>
                        </a:spcAft>
                        <a:buNone/>
                      </a:pPr>
                      <a:r>
                        <a:rPr b="1" i="0" lang="en-GB" sz="2100" u="none" cap="none" strike="noStrike">
                          <a:solidFill>
                            <a:srgbClr val="FFFFFF"/>
                          </a:solidFill>
                          <a:latin typeface="Calibri"/>
                          <a:ea typeface="Calibri"/>
                          <a:cs typeface="Calibri"/>
                          <a:sym typeface="Calibri"/>
                        </a:rPr>
                        <a:t>SIT-TW-2024-01</a:t>
                      </a:r>
                      <a:endParaRPr sz="2700" u="none" cap="none" strike="noStrike"/>
                    </a:p>
                  </a:txBody>
                  <a:tcPr marT="87225" marB="87225" marR="174450" marL="174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c>
                  <a:txBody>
                    <a:bodyPr/>
                    <a:lstStyle/>
                    <a:p>
                      <a:pPr indent="0" lvl="0" marL="0" marR="0" rtl="0" algn="l">
                        <a:lnSpc>
                          <a:spcPct val="100000"/>
                        </a:lnSpc>
                        <a:spcBef>
                          <a:spcPts val="0"/>
                        </a:spcBef>
                        <a:spcAft>
                          <a:spcPts val="0"/>
                        </a:spcAft>
                        <a:buNone/>
                      </a:pPr>
                      <a:r>
                        <a:rPr b="0" i="0" lang="en-GB" sz="2100" u="none" cap="none" strike="noStrike">
                          <a:solidFill>
                            <a:srgbClr val="000000"/>
                          </a:solidFill>
                          <a:latin typeface="Calibri"/>
                          <a:ea typeface="Calibri"/>
                          <a:cs typeface="Calibri"/>
                          <a:sym typeface="Calibri"/>
                        </a:rPr>
                        <a:t>CEOS Chair Team to work with Ecosystem Extent Task Team to develop a proposal on the way forward for evolution of the Task Team and a sustained presence for biodiversity in CEOS. The proposal should be informed by, and comply with,</a:t>
                      </a:r>
                      <a:r>
                        <a:rPr b="0" i="0" lang="en-GB" sz="2100" u="sng" cap="none" strike="noStrike">
                          <a:solidFill>
                            <a:srgbClr val="1155CC"/>
                          </a:solidFill>
                          <a:latin typeface="Calibri"/>
                          <a:ea typeface="Calibri"/>
                          <a:cs typeface="Calibri"/>
                          <a:sym typeface="Calibri"/>
                          <a:hlinkClick r:id="rId3">
                            <a:extLst>
                              <a:ext uri="{A12FA001-AC4F-418D-AE19-62706E023703}">
                                <ahyp:hlinkClr val="tx"/>
                              </a:ext>
                            </a:extLst>
                          </a:hlinkClick>
                        </a:rPr>
                        <a:t> CEOS governance documents on new initiatives and entities</a:t>
                      </a:r>
                      <a:r>
                        <a:rPr b="0" i="0" lang="en-GB" sz="2100" u="none" cap="none" strike="noStrike">
                          <a:solidFill>
                            <a:srgbClr val="000000"/>
                          </a:solidFill>
                          <a:latin typeface="Calibri"/>
                          <a:ea typeface="Calibri"/>
                          <a:cs typeface="Calibri"/>
                          <a:sym typeface="Calibri"/>
                        </a:rPr>
                        <a:t>., and comply with them.</a:t>
                      </a:r>
                      <a:endParaRPr sz="2700" u="none" cap="none" strike="noStrike"/>
                    </a:p>
                  </a:txBody>
                  <a:tcPr marT="48450" marB="48450" marR="48450" marL="48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GB" sz="2100" u="none" cap="none" strike="noStrike">
                          <a:solidFill>
                            <a:srgbClr val="000000"/>
                          </a:solidFill>
                          <a:latin typeface="Calibri"/>
                          <a:ea typeface="Calibri"/>
                          <a:cs typeface="Calibri"/>
                          <a:sym typeface="Calibri"/>
                        </a:rPr>
                        <a:t>CEOS Plenary 2024</a:t>
                      </a:r>
                      <a:endParaRPr sz="2700" u="none" cap="none" strike="noStrike"/>
                    </a:p>
                  </a:txBody>
                  <a:tcPr marT="48450" marB="48450" marR="48450" marL="48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6350">
                <a:tc vMerge="1"/>
                <a:tc gridSpan="2">
                  <a:txBody>
                    <a:bodyPr/>
                    <a:lstStyle/>
                    <a:p>
                      <a:pPr indent="0" lvl="0" marL="0" marR="0" rtl="0" algn="l">
                        <a:lnSpc>
                          <a:spcPct val="100000"/>
                        </a:lnSpc>
                        <a:spcBef>
                          <a:spcPts val="0"/>
                        </a:spcBef>
                        <a:spcAft>
                          <a:spcPts val="0"/>
                        </a:spcAft>
                        <a:buNone/>
                      </a:pPr>
                      <a:r>
                        <a:rPr b="0" i="1" lang="en-GB" sz="2100" u="none" cap="none" strike="noStrike">
                          <a:solidFill>
                            <a:srgbClr val="000000"/>
                          </a:solidFill>
                          <a:latin typeface="Calibri"/>
                          <a:ea typeface="Calibri"/>
                          <a:cs typeface="Calibri"/>
                          <a:sym typeface="Calibri"/>
                        </a:rPr>
                        <a:t>Ecosystem Extent Task Team recommends an expanded mandate to include other aspects of biodiversity, and to continue working over the next year to set a course for define CEOS contributions to Biodiversity.</a:t>
                      </a:r>
                      <a:endParaRPr sz="2700" u="none" cap="none" strike="noStrike"/>
                    </a:p>
                  </a:txBody>
                  <a:tcPr marT="87225" marB="87225" marR="174450" marL="174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
        <p:nvSpPr>
          <p:cNvPr id="170" name="Google Shape;170;p6">
            <a:hlinkClick r:id="rId4"/>
          </p:cNvPr>
          <p:cNvSpPr/>
          <p:nvPr/>
        </p:nvSpPr>
        <p:spPr>
          <a:xfrm>
            <a:off x="3390900" y="311308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nvSpPr>
        <p:spPr>
          <a:xfrm>
            <a:off x="224150" y="145812"/>
            <a:ext cx="8121316" cy="757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3600" u="none" cap="none" strike="noStrike">
                <a:solidFill>
                  <a:schemeClr val="lt1"/>
                </a:solidFill>
                <a:latin typeface="Arial"/>
                <a:ea typeface="Arial"/>
                <a:cs typeface="Arial"/>
                <a:sym typeface="Arial"/>
              </a:rPr>
              <a:t>CEOS Chair Themes</a:t>
            </a:r>
            <a:endParaRPr/>
          </a:p>
        </p:txBody>
      </p:sp>
      <p:sp>
        <p:nvSpPr>
          <p:cNvPr id="176" name="Google Shape;176;p7"/>
          <p:cNvSpPr txBox="1"/>
          <p:nvPr>
            <p:ph idx="1" type="body"/>
          </p:nvPr>
        </p:nvSpPr>
        <p:spPr>
          <a:xfrm>
            <a:off x="553793" y="1558533"/>
            <a:ext cx="11265840" cy="1120273"/>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GB"/>
              <a:t>UK Space Agency 2024/5 – Unlocking EO for Society </a:t>
            </a:r>
            <a:br>
              <a:rPr lang="en-GB"/>
            </a:br>
            <a:r>
              <a:rPr lang="en-GB"/>
              <a:t>1. Unlocking EO for public service</a:t>
            </a:r>
            <a:br>
              <a:rPr lang="en-GB"/>
            </a:br>
            <a:r>
              <a:rPr lang="en-GB"/>
              <a:t>2. Unlocking EO for UNFCCC global stocktakes</a:t>
            </a:r>
            <a:br>
              <a:rPr lang="en-GB"/>
            </a:br>
            <a:r>
              <a:rPr lang="en-GB"/>
              <a:t>3. Unlocking EO for the Global Methane Pledge</a:t>
            </a:r>
            <a:br>
              <a:rPr lang="en-GB"/>
            </a:br>
            <a:r>
              <a:rPr lang="en-GB"/>
              <a:t>4. CEOS in Schools and the Youth Summit</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idx="1" type="body"/>
          </p:nvPr>
        </p:nvSpPr>
        <p:spPr>
          <a:xfrm>
            <a:off x="1908936" y="1056818"/>
            <a:ext cx="10128992" cy="5142452"/>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GB" sz="2000"/>
              <a:t>Ensure that climate observation requirements identified by the Global Climate Observing System (GCOS) – and implications of the Paris Climate Agreement – are addressed. </a:t>
            </a:r>
            <a:endParaRPr/>
          </a:p>
          <a:p>
            <a:pPr indent="0" lvl="0" marL="101600" rtl="0" algn="l">
              <a:lnSpc>
                <a:spcPct val="90000"/>
              </a:lnSpc>
              <a:spcBef>
                <a:spcPts val="1000"/>
              </a:spcBef>
              <a:spcAft>
                <a:spcPts val="0"/>
              </a:spcAft>
              <a:buSzPts val="2800"/>
              <a:buNone/>
            </a:pPr>
            <a:r>
              <a:t/>
            </a:r>
            <a:endParaRPr sz="2000"/>
          </a:p>
          <a:p>
            <a:pPr indent="0" lvl="0" marL="50800" rtl="0" algn="l">
              <a:lnSpc>
                <a:spcPct val="90000"/>
              </a:lnSpc>
              <a:spcBef>
                <a:spcPts val="1000"/>
              </a:spcBef>
              <a:spcAft>
                <a:spcPts val="0"/>
              </a:spcAft>
              <a:buSzPts val="2800"/>
              <a:buNone/>
            </a:pPr>
            <a:r>
              <a:rPr lang="en-GB" sz="2000"/>
              <a:t>Ensure, in the context of the Sendai Framework for Disaster Risk Reduction 2015-2030, that CEOS Agency data are made available in support of disaster risk reduction and that CEOS continues engagement with UN agencies and authorities. </a:t>
            </a:r>
            <a:endParaRPr/>
          </a:p>
          <a:p>
            <a:pPr indent="0" lvl="0" marL="101600" rtl="0" algn="l">
              <a:lnSpc>
                <a:spcPct val="90000"/>
              </a:lnSpc>
              <a:spcBef>
                <a:spcPts val="1000"/>
              </a:spcBef>
              <a:spcAft>
                <a:spcPts val="0"/>
              </a:spcAft>
              <a:buSzPts val="2800"/>
              <a:buNone/>
            </a:pPr>
            <a:r>
              <a:t/>
            </a:r>
            <a:endParaRPr sz="2000"/>
          </a:p>
          <a:p>
            <a:pPr indent="0" lvl="0" marL="50800" rtl="0" algn="l">
              <a:lnSpc>
                <a:spcPct val="90000"/>
              </a:lnSpc>
              <a:spcBef>
                <a:spcPts val="1000"/>
              </a:spcBef>
              <a:spcAft>
                <a:spcPts val="0"/>
              </a:spcAft>
              <a:buSzPts val="2800"/>
              <a:buNone/>
            </a:pPr>
            <a:r>
              <a:rPr lang="en-GB" sz="2000"/>
              <a:t>Ensure that space-based Earth observation data and products are integral to the success of the next decade of the Group on Earth Observations (GEO), and that CEOS contributions to, and engagement in, GEO governance and leadership are further enhanced.</a:t>
            </a:r>
            <a:endParaRPr/>
          </a:p>
          <a:p>
            <a:pPr indent="0" lvl="0" marL="50800" rtl="0" algn="l">
              <a:lnSpc>
                <a:spcPct val="90000"/>
              </a:lnSpc>
              <a:spcBef>
                <a:spcPts val="1000"/>
              </a:spcBef>
              <a:spcAft>
                <a:spcPts val="0"/>
              </a:spcAft>
              <a:buSzPts val="2800"/>
              <a:buNone/>
            </a:pPr>
            <a:r>
              <a:t/>
            </a:r>
            <a:endParaRPr sz="2000"/>
          </a:p>
          <a:p>
            <a:pPr indent="0" lvl="0" marL="50800" rtl="0" algn="l">
              <a:lnSpc>
                <a:spcPct val="90000"/>
              </a:lnSpc>
              <a:spcBef>
                <a:spcPts val="1000"/>
              </a:spcBef>
              <a:spcAft>
                <a:spcPts val="0"/>
              </a:spcAft>
              <a:buSzPts val="2800"/>
              <a:buNone/>
            </a:pPr>
            <a:r>
              <a:rPr lang="en-GB" sz="2000"/>
              <a:t>Systematically engage in and contribute to global efforts on the critical challenges that face humanity in support of the UN 2030 Agenda for Sustainable Development.</a:t>
            </a:r>
            <a:endParaRPr/>
          </a:p>
          <a:p>
            <a:pPr indent="0" lvl="0" marL="50800" rtl="0" algn="l">
              <a:lnSpc>
                <a:spcPct val="90000"/>
              </a:lnSpc>
              <a:spcBef>
                <a:spcPts val="1000"/>
              </a:spcBef>
              <a:spcAft>
                <a:spcPts val="0"/>
              </a:spcAft>
              <a:buSzPts val="2800"/>
              <a:buNone/>
            </a:pPr>
            <a:r>
              <a:t/>
            </a:r>
            <a:endParaRPr sz="2000"/>
          </a:p>
        </p:txBody>
      </p:sp>
      <p:sp>
        <p:nvSpPr>
          <p:cNvPr id="182" name="Google Shape;182;p8"/>
          <p:cNvSpPr txBox="1"/>
          <p:nvPr/>
        </p:nvSpPr>
        <p:spPr>
          <a:xfrm>
            <a:off x="224150" y="145812"/>
            <a:ext cx="8121316" cy="757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3600" u="none" cap="none" strike="noStrike">
                <a:solidFill>
                  <a:schemeClr val="lt1"/>
                </a:solidFill>
                <a:latin typeface="Arial"/>
                <a:ea typeface="Arial"/>
                <a:cs typeface="Arial"/>
                <a:sym typeface="Arial"/>
              </a:rPr>
              <a:t>CEOS Long-term Priorities</a:t>
            </a:r>
            <a:endParaRPr/>
          </a:p>
        </p:txBody>
      </p:sp>
      <p:pic>
        <p:nvPicPr>
          <p:cNvPr id="183" name="Google Shape;183;p8"/>
          <p:cNvPicPr preferRelativeResize="0"/>
          <p:nvPr/>
        </p:nvPicPr>
        <p:blipFill rotWithShape="1">
          <a:blip r:embed="rId3">
            <a:alphaModFix/>
          </a:blip>
          <a:srcRect b="0" l="0" r="0" t="0"/>
          <a:stretch/>
        </p:blipFill>
        <p:spPr>
          <a:xfrm>
            <a:off x="914400" y="2581029"/>
            <a:ext cx="838200" cy="767763"/>
          </a:xfrm>
          <a:prstGeom prst="rect">
            <a:avLst/>
          </a:prstGeom>
          <a:noFill/>
          <a:ln>
            <a:noFill/>
          </a:ln>
        </p:spPr>
      </p:pic>
      <p:pic>
        <p:nvPicPr>
          <p:cNvPr id="184" name="Google Shape;184;p8"/>
          <p:cNvPicPr preferRelativeResize="0"/>
          <p:nvPr/>
        </p:nvPicPr>
        <p:blipFill rotWithShape="1">
          <a:blip r:embed="rId4">
            <a:alphaModFix/>
          </a:blip>
          <a:srcRect b="0" l="0" r="0" t="0"/>
          <a:stretch/>
        </p:blipFill>
        <p:spPr>
          <a:xfrm>
            <a:off x="654080" y="4275758"/>
            <a:ext cx="1079470" cy="444634"/>
          </a:xfrm>
          <a:prstGeom prst="rect">
            <a:avLst/>
          </a:prstGeom>
          <a:noFill/>
          <a:ln>
            <a:noFill/>
          </a:ln>
        </p:spPr>
      </p:pic>
      <p:pic>
        <p:nvPicPr>
          <p:cNvPr id="185" name="Google Shape;185;p8"/>
          <p:cNvPicPr preferRelativeResize="0"/>
          <p:nvPr/>
        </p:nvPicPr>
        <p:blipFill rotWithShape="1">
          <a:blip r:embed="rId5">
            <a:alphaModFix/>
          </a:blip>
          <a:srcRect b="0" l="0" r="0" t="0"/>
          <a:stretch/>
        </p:blipFill>
        <p:spPr>
          <a:xfrm>
            <a:off x="894678" y="5552829"/>
            <a:ext cx="869880" cy="767763"/>
          </a:xfrm>
          <a:prstGeom prst="rect">
            <a:avLst/>
          </a:prstGeom>
          <a:noFill/>
          <a:ln>
            <a:noFill/>
          </a:ln>
        </p:spPr>
      </p:pic>
      <p:pic>
        <p:nvPicPr>
          <p:cNvPr id="186" name="Google Shape;186;p8"/>
          <p:cNvPicPr preferRelativeResize="0"/>
          <p:nvPr/>
        </p:nvPicPr>
        <p:blipFill rotWithShape="1">
          <a:blip r:embed="rId6">
            <a:alphaModFix/>
          </a:blip>
          <a:srcRect b="0" l="0" r="0" t="0"/>
          <a:stretch/>
        </p:blipFill>
        <p:spPr>
          <a:xfrm>
            <a:off x="639480" y="1229111"/>
            <a:ext cx="1125078" cy="3670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type="title"/>
          </p:nvPr>
        </p:nvSpPr>
        <p:spPr>
          <a:xfrm>
            <a:off x="95559" y="67122"/>
            <a:ext cx="10621044" cy="596230"/>
          </a:xfrm>
          <a:prstGeom prst="rect">
            <a:avLst/>
          </a:prstGeom>
          <a:solidFill>
            <a:srgbClr val="FFFFFF"/>
          </a:solidFill>
          <a:ln>
            <a:noFill/>
          </a:ln>
        </p:spPr>
        <p:txBody>
          <a:bodyPr anchorCtr="0" anchor="ctr" bIns="45700" lIns="91400" spcFirstLastPara="1" rIns="91400" wrap="square" tIns="45700">
            <a:noAutofit/>
          </a:bodyPr>
          <a:lstStyle/>
          <a:p>
            <a:pPr indent="0" lvl="0" marL="0" rtl="0" algn="l">
              <a:lnSpc>
                <a:spcPct val="80000"/>
              </a:lnSpc>
              <a:spcBef>
                <a:spcPts val="0"/>
              </a:spcBef>
              <a:spcAft>
                <a:spcPts val="0"/>
              </a:spcAft>
              <a:buClr>
                <a:srgbClr val="000000"/>
              </a:buClr>
              <a:buSzPts val="3000"/>
              <a:buFont typeface="Helvetica Neue"/>
              <a:buNone/>
            </a:pPr>
            <a:r>
              <a:rPr lang="en-GB" sz="3000"/>
              <a:t>Space-based Data – Open Data Open Knowledge</a:t>
            </a:r>
            <a:endParaRPr/>
          </a:p>
        </p:txBody>
      </p:sp>
      <p:sp>
        <p:nvSpPr>
          <p:cNvPr id="192" name="Google Shape;192;p9"/>
          <p:cNvSpPr txBox="1"/>
          <p:nvPr/>
        </p:nvSpPr>
        <p:spPr>
          <a:xfrm>
            <a:off x="368010" y="808535"/>
            <a:ext cx="5397171" cy="3091953"/>
          </a:xfrm>
          <a:prstGeom prst="rect">
            <a:avLst/>
          </a:prstGeom>
          <a:solidFill>
            <a:srgbClr val="FFF8D7"/>
          </a:solidFill>
          <a:ln cap="flat" cmpd="sng" w="9525">
            <a:solidFill>
              <a:srgbClr val="F2F2F2"/>
            </a:solidFill>
            <a:prstDash val="solid"/>
            <a:round/>
            <a:headEnd len="sm" w="sm" type="none"/>
            <a:tailEnd len="sm" w="sm" type="none"/>
          </a:ln>
        </p:spPr>
        <p:txBody>
          <a:bodyPr anchorCtr="0" anchor="t" bIns="22850" lIns="45700" spcFirstLastPara="1" rIns="45700" wrap="square" tIns="22850">
            <a:noAutofit/>
          </a:bodyPr>
          <a:lstStyle/>
          <a:p>
            <a:pPr indent="-117157" lvl="0" marL="304802" marR="0" rtl="0" algn="l">
              <a:lnSpc>
                <a:spcPct val="90000"/>
              </a:lnSpc>
              <a:spcBef>
                <a:spcPts val="0"/>
              </a:spcBef>
              <a:spcAft>
                <a:spcPts val="0"/>
              </a:spcAft>
              <a:buNone/>
            </a:pPr>
            <a:r>
              <a:rPr b="1" i="0" lang="en-GB" sz="2200" u="none" cap="none" strike="noStrike">
                <a:solidFill>
                  <a:srgbClr val="000000"/>
                </a:solidFill>
                <a:latin typeface="Helvetica Neue"/>
                <a:ea typeface="Helvetica Neue"/>
                <a:cs typeface="Helvetica Neue"/>
                <a:sym typeface="Helvetica Neue"/>
              </a:rPr>
              <a:t>Challenges</a:t>
            </a:r>
            <a:endParaRPr/>
          </a:p>
          <a:p>
            <a:pPr indent="0" lvl="0" marL="473394" marR="0" rtl="0" algn="l">
              <a:lnSpc>
                <a:spcPct val="90000"/>
              </a:lnSpc>
              <a:spcBef>
                <a:spcPts val="0"/>
              </a:spcBef>
              <a:spcAft>
                <a:spcPts val="0"/>
              </a:spcAft>
              <a:buClr>
                <a:srgbClr val="000000"/>
              </a:buClr>
              <a:buSzPts val="5904"/>
              <a:buFont typeface="Helvetica Neue"/>
              <a:buNone/>
            </a:pPr>
            <a:r>
              <a:t/>
            </a:r>
            <a:endParaRPr b="0" i="0" sz="1600" u="none" cap="none" strike="noStrike">
              <a:solidFill>
                <a:srgbClr val="000000"/>
              </a:solidFill>
              <a:latin typeface="Helvetica Neue"/>
              <a:ea typeface="Helvetica Neue"/>
              <a:cs typeface="Helvetica Neue"/>
              <a:sym typeface="Helvetica Neue"/>
            </a:endParaRPr>
          </a:p>
          <a:p>
            <a:pPr indent="0"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The variety of remote sensing data keeps increasing, leading to a greater demand for access and applications.</a:t>
            </a:r>
            <a:endParaRPr/>
          </a:p>
          <a:p>
            <a:pPr indent="0"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Awareness of open data policies is an urgent need for the EO community. </a:t>
            </a:r>
            <a:endParaRPr/>
          </a:p>
          <a:p>
            <a:pPr indent="0"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A large variety of satellite imagery formats means there is a need for standardized RS product specifications. </a:t>
            </a:r>
            <a:endParaRPr/>
          </a:p>
          <a:p>
            <a:pPr indent="0"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Research and applications of models and methods using Big Earth data are inadequate. </a:t>
            </a:r>
            <a:endParaRPr/>
          </a:p>
          <a:p>
            <a:pPr indent="0"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Insufficient/outdated resources on data cubes in GEO.</a:t>
            </a:r>
            <a:endParaRPr/>
          </a:p>
          <a:p>
            <a:pPr indent="0" lvl="0" marL="473394" marR="0" rtl="0" algn="l">
              <a:lnSpc>
                <a:spcPct val="90000"/>
              </a:lnSpc>
              <a:spcBef>
                <a:spcPts val="0"/>
              </a:spcBef>
              <a:spcAft>
                <a:spcPts val="0"/>
              </a:spcAft>
              <a:buClr>
                <a:srgbClr val="000000"/>
              </a:buClr>
              <a:buSzPts val="5904"/>
              <a:buFont typeface="Helvetica Neue"/>
              <a:buNone/>
            </a:pPr>
            <a:r>
              <a:t/>
            </a:r>
            <a:endParaRPr b="0" i="0" sz="1600" u="none" cap="none" strike="noStrike">
              <a:solidFill>
                <a:srgbClr val="000000"/>
              </a:solidFill>
              <a:latin typeface="Helvetica Neue"/>
              <a:ea typeface="Helvetica Neue"/>
              <a:cs typeface="Helvetica Neue"/>
              <a:sym typeface="Helvetica Neue"/>
            </a:endParaRPr>
          </a:p>
          <a:p>
            <a:pPr indent="-117157" lvl="0" marL="304802" marR="0" rtl="0" algn="l">
              <a:lnSpc>
                <a:spcPct val="90000"/>
              </a:lnSpc>
              <a:spcBef>
                <a:spcPts val="0"/>
              </a:spcBef>
              <a:spcAft>
                <a:spcPts val="0"/>
              </a:spcAft>
              <a:buNone/>
            </a:pPr>
            <a:r>
              <a:t/>
            </a:r>
            <a:endParaRPr b="1" i="0" sz="2200" u="none" cap="none" strike="noStrike">
              <a:solidFill>
                <a:srgbClr val="000000"/>
              </a:solidFill>
              <a:latin typeface="Helvetica Neue"/>
              <a:ea typeface="Helvetica Neue"/>
              <a:cs typeface="Helvetica Neue"/>
              <a:sym typeface="Helvetica Neue"/>
            </a:endParaRPr>
          </a:p>
        </p:txBody>
      </p:sp>
      <p:sp>
        <p:nvSpPr>
          <p:cNvPr id="193" name="Google Shape;193;p9"/>
          <p:cNvSpPr txBox="1"/>
          <p:nvPr/>
        </p:nvSpPr>
        <p:spPr>
          <a:xfrm>
            <a:off x="6031706" y="855243"/>
            <a:ext cx="5792285" cy="3045245"/>
          </a:xfrm>
          <a:prstGeom prst="rect">
            <a:avLst/>
          </a:prstGeom>
          <a:solidFill>
            <a:srgbClr val="CFE0E5"/>
          </a:solidFill>
          <a:ln cap="flat" cmpd="sng" w="9525">
            <a:solidFill>
              <a:srgbClr val="F2F2F2"/>
            </a:solidFill>
            <a:prstDash val="solid"/>
            <a:round/>
            <a:headEnd len="sm" w="sm" type="none"/>
            <a:tailEnd len="sm" w="sm" type="none"/>
          </a:ln>
        </p:spPr>
        <p:txBody>
          <a:bodyPr anchorCtr="0" anchor="t" bIns="22850" lIns="45700" spcFirstLastPara="1" rIns="45700" wrap="square" tIns="22850">
            <a:noAutofit/>
          </a:bodyPr>
          <a:lstStyle/>
          <a:p>
            <a:pPr indent="-117157" lvl="0" marL="187644" marR="0" rtl="0" algn="l">
              <a:lnSpc>
                <a:spcPct val="90000"/>
              </a:lnSpc>
              <a:spcBef>
                <a:spcPts val="0"/>
              </a:spcBef>
              <a:spcAft>
                <a:spcPts val="0"/>
              </a:spcAft>
              <a:buNone/>
            </a:pPr>
            <a:r>
              <a:rPr b="1" i="0" lang="en-GB" sz="2200" u="none" cap="none" strike="noStrike">
                <a:solidFill>
                  <a:srgbClr val="000000"/>
                </a:solidFill>
                <a:latin typeface="Helvetica Neue"/>
                <a:ea typeface="Helvetica Neue"/>
                <a:cs typeface="Helvetica Neue"/>
                <a:sym typeface="Helvetica Neue"/>
              </a:rPr>
              <a:t>Actions</a:t>
            </a:r>
            <a:endParaRPr/>
          </a:p>
          <a:p>
            <a:pPr indent="-117157"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Advocate for greater adoption of open standards and open data cubes in the GEO community.</a:t>
            </a:r>
            <a:endParaRPr/>
          </a:p>
          <a:p>
            <a:pPr indent="-117157"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Build on existing [CEOS] Analysis Ready Data specifications </a:t>
            </a:r>
            <a:endParaRPr/>
          </a:p>
          <a:p>
            <a:pPr indent="-117157"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Adopt developing technologies (Cloud and Quantum Computing, Docker, Kubernetes, Deep Learning). </a:t>
            </a:r>
            <a:endParaRPr/>
          </a:p>
          <a:p>
            <a:pPr indent="0" lvl="0" marL="70487"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Enhance capabilities for joint calibration and validation of remote sensing data &amp; products. See QA4EO and CEOS WG CalVal.</a:t>
            </a:r>
            <a:endParaRPr/>
          </a:p>
          <a:p>
            <a:pPr indent="-117157"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Strengthen regional collaboration and capacity building around space-based data in GEO.</a:t>
            </a:r>
            <a:endParaRPr/>
          </a:p>
          <a:p>
            <a:pPr indent="-117157" lvl="0" marL="187644" marR="0" rtl="0" algn="l">
              <a:lnSpc>
                <a:spcPct val="90000"/>
              </a:lnSpc>
              <a:spcBef>
                <a:spcPts val="0"/>
              </a:spcBef>
              <a:spcAft>
                <a:spcPts val="0"/>
              </a:spcAft>
              <a:buNone/>
            </a:pPr>
            <a:r>
              <a:rPr b="0" i="0" lang="en-GB" sz="1600" u="none" cap="none" strike="noStrike">
                <a:solidFill>
                  <a:srgbClr val="000000"/>
                </a:solidFill>
                <a:latin typeface="Helvetica Neue"/>
                <a:ea typeface="Helvetica Neue"/>
                <a:cs typeface="Helvetica Neue"/>
                <a:sym typeface="Helvetica Neue"/>
              </a:rPr>
              <a:t>- Support open data policies and efforts and technologies based on CARE, FAIR and TRUST</a:t>
            </a:r>
            <a:endParaRPr/>
          </a:p>
        </p:txBody>
      </p:sp>
      <p:sp>
        <p:nvSpPr>
          <p:cNvPr id="194" name="Google Shape;194;p9"/>
          <p:cNvSpPr txBox="1"/>
          <p:nvPr/>
        </p:nvSpPr>
        <p:spPr>
          <a:xfrm>
            <a:off x="368011" y="4248831"/>
            <a:ext cx="11074690" cy="2386747"/>
          </a:xfrm>
          <a:prstGeom prst="rect">
            <a:avLst/>
          </a:prstGeom>
          <a:solidFill>
            <a:srgbClr val="FDC79B"/>
          </a:solidFill>
          <a:ln cap="flat" cmpd="sng" w="9525">
            <a:solidFill>
              <a:srgbClr val="F2F2F2"/>
            </a:solidFill>
            <a:prstDash val="solid"/>
            <a:round/>
            <a:headEnd len="sm" w="sm" type="none"/>
            <a:tailEnd len="sm" w="sm" type="none"/>
          </a:ln>
        </p:spPr>
        <p:txBody>
          <a:bodyPr anchorCtr="0" anchor="t" bIns="22850" lIns="45700" spcFirstLastPara="1" rIns="45700" wrap="square" tIns="22850">
            <a:noAutofit/>
          </a:bodyPr>
          <a:lstStyle/>
          <a:p>
            <a:pPr indent="-117157" lvl="0" marL="304802" marR="0" rtl="0" algn="l">
              <a:lnSpc>
                <a:spcPct val="90000"/>
              </a:lnSpc>
              <a:spcBef>
                <a:spcPts val="0"/>
              </a:spcBef>
              <a:spcAft>
                <a:spcPts val="0"/>
              </a:spcAft>
              <a:buNone/>
            </a:pPr>
            <a:r>
              <a:rPr b="1" i="0" lang="en-GB" sz="2200" u="none" cap="none" strike="noStrike">
                <a:solidFill>
                  <a:srgbClr val="000000"/>
                </a:solidFill>
                <a:latin typeface="Helvetica Neue"/>
                <a:ea typeface="Helvetica Neue"/>
                <a:cs typeface="Helvetica Neue"/>
                <a:sym typeface="Helvetica Neue"/>
              </a:rPr>
              <a:t>Suggestions for the GEO Infrastructure</a:t>
            </a:r>
            <a:endParaRPr/>
          </a:p>
          <a:p>
            <a:pPr indent="0" lvl="0" marL="187644" marR="0" rtl="0" algn="l">
              <a:lnSpc>
                <a:spcPct val="90000"/>
              </a:lnSpc>
              <a:spcBef>
                <a:spcPts val="0"/>
              </a:spcBef>
              <a:spcAft>
                <a:spcPts val="0"/>
              </a:spcAft>
              <a:buNone/>
            </a:pPr>
            <a:r>
              <a:t/>
            </a:r>
            <a:endParaRPr b="0" i="0" sz="1400" u="none" cap="none" strike="noStrike">
              <a:solidFill>
                <a:srgbClr val="000000"/>
              </a:solidFill>
              <a:latin typeface="Helvetica Neue"/>
              <a:ea typeface="Helvetica Neue"/>
              <a:cs typeface="Helvetica Neue"/>
              <a:sym typeface="Helvetica Neue"/>
            </a:endParaRPr>
          </a:p>
          <a:p>
            <a:pPr indent="0" lvl="0" marL="187644" marR="0" rtl="0" algn="l">
              <a:lnSpc>
                <a:spcPct val="90000"/>
              </a:lnSpc>
              <a:spcBef>
                <a:spcPts val="0"/>
              </a:spcBef>
              <a:spcAft>
                <a:spcPts val="0"/>
              </a:spcAft>
              <a:buNone/>
            </a:pPr>
            <a:r>
              <a:rPr b="0" i="0" lang="en-GB" sz="1800" u="none" cap="none" strike="noStrike">
                <a:solidFill>
                  <a:srgbClr val="000000"/>
                </a:solidFill>
                <a:latin typeface="Helvetica Neue"/>
                <a:ea typeface="Helvetica Neue"/>
                <a:cs typeface="Helvetica Neue"/>
                <a:sym typeface="Helvetica Neue"/>
              </a:rPr>
              <a:t>- GIDTT should look at the UN API Strategy from the UN Environment Programme and CODES.</a:t>
            </a:r>
            <a:endParaRPr/>
          </a:p>
          <a:p>
            <a:pPr indent="0" lvl="0" marL="187644" marR="0" rtl="0" algn="l">
              <a:lnSpc>
                <a:spcPct val="90000"/>
              </a:lnSpc>
              <a:spcBef>
                <a:spcPts val="0"/>
              </a:spcBef>
              <a:spcAft>
                <a:spcPts val="0"/>
              </a:spcAft>
              <a:buNone/>
            </a:pPr>
            <a:r>
              <a:rPr b="0" i="0" lang="en-GB" sz="1800" u="none" cap="none" strike="noStrike">
                <a:solidFill>
                  <a:srgbClr val="000000"/>
                </a:solidFill>
                <a:latin typeface="Helvetica Neue"/>
                <a:ea typeface="Helvetica Neue"/>
                <a:cs typeface="Helvetica Neue"/>
                <a:sym typeface="Helvetica Neue"/>
              </a:rPr>
              <a:t>- GKH should be seen as the place to find out how to cook, including the recipes and the contents.</a:t>
            </a:r>
            <a:endParaRPr/>
          </a:p>
          <a:p>
            <a:pPr indent="0" lvl="0" marL="187644" marR="0" rtl="0" algn="l">
              <a:lnSpc>
                <a:spcPct val="90000"/>
              </a:lnSpc>
              <a:spcBef>
                <a:spcPts val="0"/>
              </a:spcBef>
              <a:spcAft>
                <a:spcPts val="0"/>
              </a:spcAft>
              <a:buNone/>
            </a:pPr>
            <a:r>
              <a:rPr b="0" i="0" lang="en-GB" sz="1800" u="none" cap="none" strike="noStrike">
                <a:solidFill>
                  <a:srgbClr val="000000"/>
                </a:solidFill>
                <a:latin typeface="Helvetica Neue"/>
                <a:ea typeface="Helvetica Neue"/>
                <a:cs typeface="Helvetica Neue"/>
                <a:sym typeface="Helvetica Neue"/>
              </a:rPr>
              <a:t>  Greater input was requested from across the GEO Work Programme, as well as CEOS.</a:t>
            </a:r>
            <a:endParaRPr/>
          </a:p>
          <a:p>
            <a:pPr indent="0" lvl="0" marL="187644" marR="0" rtl="0" algn="l">
              <a:lnSpc>
                <a:spcPct val="90000"/>
              </a:lnSpc>
              <a:spcBef>
                <a:spcPts val="0"/>
              </a:spcBef>
              <a:spcAft>
                <a:spcPts val="0"/>
              </a:spcAft>
              <a:buNone/>
            </a:pPr>
            <a:r>
              <a:rPr b="0" i="0" lang="en-GB" sz="1800" u="none" cap="none" strike="noStrike">
                <a:solidFill>
                  <a:srgbClr val="000000"/>
                </a:solidFill>
                <a:latin typeface="Helvetica Neue"/>
                <a:ea typeface="Helvetica Neue"/>
                <a:cs typeface="Helvetica Neue"/>
                <a:sym typeface="Helvetica Neue"/>
              </a:rPr>
              <a:t>- Communication around tools and services should be improved.</a:t>
            </a:r>
            <a:endParaRPr/>
          </a:p>
          <a:p>
            <a:pPr indent="0" lvl="0" marL="187644" marR="0" rtl="0" algn="l">
              <a:lnSpc>
                <a:spcPct val="90000"/>
              </a:lnSpc>
              <a:spcBef>
                <a:spcPts val="0"/>
              </a:spcBef>
              <a:spcAft>
                <a:spcPts val="0"/>
              </a:spcAft>
              <a:buNone/>
            </a:pPr>
            <a:r>
              <a:rPr b="0" i="0" lang="en-GB" sz="1800" u="none" cap="none" strike="noStrike">
                <a:solidFill>
                  <a:srgbClr val="000000"/>
                </a:solidFill>
                <a:latin typeface="Helvetica Neue"/>
                <a:ea typeface="Helvetica Neue"/>
                <a:cs typeface="Helvetica Neue"/>
                <a:sym typeface="Helvetica Neue"/>
              </a:rPr>
              <a:t>- There is a lot of effort around the platform additional efforts on the content would also be welcome.</a:t>
            </a:r>
            <a:endParaRPr/>
          </a:p>
          <a:p>
            <a:pPr indent="0" lvl="0" marL="187644" marR="0" rtl="0" algn="l">
              <a:lnSpc>
                <a:spcPct val="90000"/>
              </a:lnSpc>
              <a:spcBef>
                <a:spcPts val="0"/>
              </a:spcBef>
              <a:spcAft>
                <a:spcPts val="0"/>
              </a:spcAft>
              <a:buNone/>
            </a:pPr>
            <a:r>
              <a:rPr b="0" i="0" lang="en-GB" sz="1800" u="none" cap="none" strike="noStrike">
                <a:solidFill>
                  <a:srgbClr val="000000"/>
                </a:solidFill>
                <a:latin typeface="Helvetica Neue"/>
                <a:ea typeface="Helvetica Neue"/>
                <a:cs typeface="Helvetica Neue"/>
                <a:sym typeface="Helvetica Neue"/>
              </a:rPr>
              <a:t>- GEO should foster collaboration, data accessibility, and capacity development </a:t>
            </a:r>
            <a:br>
              <a:rPr b="0" i="0" lang="en-GB" sz="1800" u="none" cap="none" strike="noStrike">
                <a:solidFill>
                  <a:srgbClr val="000000"/>
                </a:solidFill>
                <a:latin typeface="Helvetica Neue"/>
                <a:ea typeface="Helvetica Neue"/>
                <a:cs typeface="Helvetica Neue"/>
                <a:sym typeface="Helvetica Neue"/>
              </a:rPr>
            </a:br>
            <a:r>
              <a:rPr b="0" i="0" lang="en-GB" sz="1800" u="none" cap="none" strike="noStrike">
                <a:solidFill>
                  <a:srgbClr val="000000"/>
                </a:solidFill>
                <a:latin typeface="Helvetica Neue"/>
                <a:ea typeface="Helvetica Neue"/>
                <a:cs typeface="Helvetica Neue"/>
                <a:sym typeface="Helvetica Neue"/>
              </a:rPr>
              <a:t>  (on the technology and the data analysis aspects).</a:t>
            </a:r>
            <a:endParaRPr/>
          </a:p>
          <a:p>
            <a:pPr indent="-117157" lvl="0" marL="304802" marR="0" rtl="0" algn="l">
              <a:lnSpc>
                <a:spcPct val="90000"/>
              </a:lnSpc>
              <a:spcBef>
                <a:spcPts val="0"/>
              </a:spcBef>
              <a:spcAft>
                <a:spcPts val="0"/>
              </a:spcAft>
              <a:buNone/>
            </a:pPr>
            <a:r>
              <a:t/>
            </a:r>
            <a:endParaRPr b="1" i="0" sz="22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Steven Ramage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y fmtid="{D5CDD505-2E9C-101B-9397-08002B2CF9AE}" pid="3" name="MediaServiceImageTags">
    <vt:lpwstr/>
  </property>
</Properties>
</file>