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12"/>
  </p:notesMasterIdLst>
  <p:sldIdLst>
    <p:sldId id="256" r:id="rId2"/>
    <p:sldId id="259" r:id="rId3"/>
    <p:sldId id="260" r:id="rId4"/>
    <p:sldId id="264" r:id="rId5"/>
    <p:sldId id="266" r:id="rId6"/>
    <p:sldId id="267" r:id="rId7"/>
    <p:sldId id="2856" r:id="rId8"/>
    <p:sldId id="265" r:id="rId9"/>
    <p:sldId id="263" r:id="rId10"/>
    <p:sldId id="262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8" autoAdjust="0"/>
    <p:restoredTop sz="87600" autoAdjust="0"/>
  </p:normalViewPr>
  <p:slideViewPr>
    <p:cSldViewPr snapToGrid="0">
      <p:cViewPr varScale="1">
        <p:scale>
          <a:sx n="76" d="100"/>
          <a:sy n="76" d="100"/>
        </p:scale>
        <p:origin x="832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68716329a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268716329a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7128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4052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8120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72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/>
          <p:nvPr/>
        </p:nvSpPr>
        <p:spPr>
          <a:xfrm flipH="1">
            <a:off x="4092296" y="1476329"/>
            <a:ext cx="5063603" cy="367583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 flipH="1">
            <a:off x="-6599" y="-10906"/>
            <a:ext cx="9152384" cy="5161407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>
            <a:spLocks noGrp="1"/>
          </p:cNvSpPr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sz="60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6" name="Google Shape;26;p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31" name="Google Shape;31;p3"/>
          <p:cNvSpPr txBox="1"/>
          <p:nvPr/>
        </p:nvSpPr>
        <p:spPr>
          <a:xfrm>
            <a:off x="-40725" y="4872750"/>
            <a:ext cx="50727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WGCV-54, 16-17 October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6" name="Google Shape;36;p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2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" name="Google Shape;42;p4"/>
          <p:cNvSpPr txBox="1"/>
          <p:nvPr/>
        </p:nvSpPr>
        <p:spPr>
          <a:xfrm>
            <a:off x="-40725" y="4872750"/>
            <a:ext cx="50727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WGCV-54, 16-17 October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7" name="Google Shape;47;p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" sz="11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1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sz="33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1" name="Google Shape;51;p5"/>
          <p:cNvSpPr txBox="1"/>
          <p:nvPr/>
        </p:nvSpPr>
        <p:spPr>
          <a:xfrm>
            <a:off x="-40725" y="4872750"/>
            <a:ext cx="50727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WGCV-54, 16-17 October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6">
            <a:alphaModFix amt="34000"/>
          </a:blip>
          <a:srcRect l="51339" t="39269" r="-2839" b="3541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-40725" y="4872750"/>
            <a:ext cx="50727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WGCV-54, 16-17 October 2024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orc.jaxa.jp/AMSR/satellite/gosat-gw_en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hyperlink" Target="https://doi.org/10.1109/IGARSS.2019.8897892" TargetMode="External"/><Relationship Id="rId10" Type="http://schemas.openxmlformats.org/officeDocument/2006/relationships/image" Target="../media/image25.png"/><Relationship Id="rId4" Type="http://schemas.openxmlformats.org/officeDocument/2006/relationships/hyperlink" Target="https://doi.org/10.3390/rs12010069" TargetMode="External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132025" y="131950"/>
            <a:ext cx="6691200" cy="297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WGISS / WGCV Joint Meeting </a:t>
            </a:r>
            <a:br>
              <a:rPr lang="en" sz="3600" dirty="0"/>
            </a:br>
            <a:r>
              <a:rPr lang="en" sz="3600" dirty="0"/>
              <a:t>JAXA Agency report</a:t>
            </a:r>
            <a:endParaRPr sz="3600" dirty="0"/>
          </a:p>
        </p:txBody>
      </p:sp>
      <p:sp>
        <p:nvSpPr>
          <p:cNvPr id="57" name="Google Shape;57;p6"/>
          <p:cNvSpPr txBox="1"/>
          <p:nvPr/>
        </p:nvSpPr>
        <p:spPr>
          <a:xfrm>
            <a:off x="4971725" y="2781408"/>
            <a:ext cx="3962700" cy="15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K. Tanada,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Y. </a:t>
            </a:r>
            <a:r>
              <a:rPr lang="en" sz="1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Ikehata, </a:t>
            </a:r>
            <a:endParaRPr lang="en" sz="18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A. Kuze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B.2 </a:t>
            </a:r>
            <a:endParaRPr sz="18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WGISS-WGCV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16-17 October 2024</a:t>
            </a:r>
            <a:endParaRPr sz="18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Sioux Falls, South Dakota, USA</a:t>
            </a:r>
            <a:endParaRPr sz="18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DDC0D-2BE9-41B3-6E1F-AB964E6DF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4A8718CA-F4CF-E4E2-38E3-66F1D713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GOSAT Series CAL-VAL </a:t>
            </a:r>
            <a:endParaRPr kumimoji="1" lang="ja-JP" altLang="en-US" dirty="0"/>
          </a:p>
        </p:txBody>
      </p:sp>
      <p:sp>
        <p:nvSpPr>
          <p:cNvPr id="4" name="タイトル 6">
            <a:extLst>
              <a:ext uri="{FF2B5EF4-FFF2-40B4-BE49-F238E27FC236}">
                <a16:creationId xmlns:a16="http://schemas.microsoft.com/office/drawing/2014/main" id="{73047D6D-0C49-697C-9CC9-F4105379EE26}"/>
              </a:ext>
            </a:extLst>
          </p:cNvPr>
          <p:cNvSpPr txBox="1">
            <a:spLocks/>
          </p:cNvSpPr>
          <p:nvPr/>
        </p:nvSpPr>
        <p:spPr>
          <a:xfrm>
            <a:off x="24694" y="818055"/>
            <a:ext cx="4670228" cy="2416658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/>
            <a:r>
              <a:rPr lang="en-US" altLang="ja-JP" sz="15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GOSAT (2009-)</a:t>
            </a:r>
          </a:p>
          <a:p>
            <a:pPr algn="l"/>
            <a:r>
              <a:rPr lang="en-US" altLang="ja-JP" sz="1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 Condition &amp; Calibration</a:t>
            </a:r>
          </a:p>
          <a:p>
            <a:pPr algn="l"/>
            <a:r>
              <a:rPr lang="en-US" altLang="ja-JP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 fuel, healthy four batteries are healthy</a:t>
            </a:r>
          </a:p>
          <a:p>
            <a:pPr algn="l"/>
            <a:r>
              <a:rPr lang="en-US" altLang="ja-JP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15-year solar irradiance calibration data set </a:t>
            </a:r>
          </a:p>
          <a:p>
            <a:pPr algn="l"/>
            <a:endParaRPr lang="en-US" altLang="ja-JP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ja-JP" sz="1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1 V300.300 (released in March 2023)</a:t>
            </a:r>
          </a:p>
          <a:p>
            <a:pPr algn="l"/>
            <a:r>
              <a:rPr lang="en-US" altLang="ja-JP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Best-estimate radiance spectra using TSIS-HSRS</a:t>
            </a:r>
          </a:p>
          <a:p>
            <a:pPr algn="l"/>
            <a:endParaRPr lang="en-US" altLang="ja-JP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ja-JP" sz="1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JAXA Level 2 Partial Column product V3</a:t>
            </a:r>
          </a:p>
          <a:p>
            <a:pPr algn="l"/>
            <a:r>
              <a:rPr lang="en-US" altLang="ja-JP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GOSAT (15-year ) and GOSAT-2 (6-year) </a:t>
            </a:r>
          </a:p>
        </p:txBody>
      </p:sp>
      <p:sp>
        <p:nvSpPr>
          <p:cNvPr id="5" name="タイトル 6">
            <a:extLst>
              <a:ext uri="{FF2B5EF4-FFF2-40B4-BE49-F238E27FC236}">
                <a16:creationId xmlns:a16="http://schemas.microsoft.com/office/drawing/2014/main" id="{43973AAE-8A9B-1367-FCB9-47653248CCB0}"/>
              </a:ext>
            </a:extLst>
          </p:cNvPr>
          <p:cNvSpPr txBox="1">
            <a:spLocks/>
          </p:cNvSpPr>
          <p:nvPr/>
        </p:nvSpPr>
        <p:spPr>
          <a:xfrm>
            <a:off x="4694923" y="797692"/>
            <a:ext cx="4427948" cy="2438950"/>
          </a:xfrm>
          <a:prstGeom prst="rect">
            <a:avLst/>
          </a:prstGeom>
          <a:solidFill>
            <a:srgbClr val="FFCCFF"/>
          </a:solidFill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/>
            <a:r>
              <a:rPr lang="en-US" altLang="ja-JP" sz="15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GOSAT-2 (2018-)</a:t>
            </a:r>
          </a:p>
          <a:p>
            <a:pPr algn="l"/>
            <a:r>
              <a:rPr lang="en-US" altLang="ja-JP" sz="15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Intense target observations </a:t>
            </a:r>
          </a:p>
          <a:p>
            <a:pPr algn="l"/>
            <a:r>
              <a:rPr lang="en-US" altLang="ja-JP" sz="15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flexible and  wider angle pointing </a:t>
            </a:r>
          </a:p>
          <a:p>
            <a:pPr algn="l"/>
            <a:endParaRPr lang="en-US" altLang="ja-JP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ja-JP" sz="1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l"/>
            <a:r>
              <a:rPr lang="en-US" altLang="ja-JP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6-year monthly lunar calibration  with phase of 7 deg. </a:t>
            </a:r>
          </a:p>
          <a:p>
            <a:pPr algn="l"/>
            <a:endParaRPr lang="en-US" altLang="ja-JP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ja-JP" sz="1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1 V221 (released in March 2024)</a:t>
            </a:r>
          </a:p>
          <a:p>
            <a:pPr algn="l"/>
            <a:r>
              <a:rPr kumimoji="0" lang="en-US" altLang="ja-JP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Updated Best-estimate radiance spectra</a:t>
            </a:r>
            <a:endParaRPr lang="en-US" altLang="ja-JP" sz="18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図 1" descr="リーフレット最終背景なし高.jpg">
            <a:extLst>
              <a:ext uri="{FF2B5EF4-FFF2-40B4-BE49-F238E27FC236}">
                <a16:creationId xmlns:a16="http://schemas.microsoft.com/office/drawing/2014/main" id="{AF85E166-93BE-6AF4-C06D-D23316A51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7212" y="818054"/>
            <a:ext cx="1301276" cy="74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571FC1BC-9D05-4E23-17CC-A546CB6C2434}"/>
              </a:ext>
            </a:extLst>
          </p:cNvPr>
          <p:cNvGrpSpPr/>
          <p:nvPr/>
        </p:nvGrpSpPr>
        <p:grpSpPr>
          <a:xfrm>
            <a:off x="7861161" y="818054"/>
            <a:ext cx="1134658" cy="857251"/>
            <a:chOff x="3673830" y="3328468"/>
            <a:chExt cx="800441" cy="465138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9150B72E-2FAA-4EBD-5756-5B31856C3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73830" y="3328468"/>
              <a:ext cx="800441" cy="465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EDB461A1-BA95-9F44-DFF1-2C526602C413}"/>
                </a:ext>
              </a:extLst>
            </p:cNvPr>
            <p:cNvCxnSpPr/>
            <p:nvPr/>
          </p:nvCxnSpPr>
          <p:spPr>
            <a:xfrm flipH="1" flipV="1">
              <a:off x="3692525" y="3336925"/>
              <a:ext cx="353408" cy="161593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DC606B7F-9139-B5AE-CD67-83CAF3F87C40}"/>
                </a:ext>
              </a:extLst>
            </p:cNvPr>
            <p:cNvCxnSpPr/>
            <p:nvPr/>
          </p:nvCxnSpPr>
          <p:spPr>
            <a:xfrm flipH="1" flipV="1">
              <a:off x="3717925" y="3533775"/>
              <a:ext cx="361263" cy="118717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6">
            <a:extLst>
              <a:ext uri="{FF2B5EF4-FFF2-40B4-BE49-F238E27FC236}">
                <a16:creationId xmlns:a16="http://schemas.microsoft.com/office/drawing/2014/main" id="{CADF328E-F25E-E404-89B0-E4AEDF7F279B}"/>
              </a:ext>
            </a:extLst>
          </p:cNvPr>
          <p:cNvSpPr txBox="1">
            <a:spLocks/>
          </p:cNvSpPr>
          <p:nvPr/>
        </p:nvSpPr>
        <p:spPr>
          <a:xfrm>
            <a:off x="4691358" y="3234713"/>
            <a:ext cx="4427948" cy="1590299"/>
          </a:xfrm>
          <a:prstGeom prst="rect">
            <a:avLst/>
          </a:prstGeom>
          <a:solidFill>
            <a:srgbClr val="FFFFCC"/>
          </a:solidFill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/>
            <a:r>
              <a:rPr lang="en-US" altLang="ja-JP" sz="1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GOSAT-GW </a:t>
            </a:r>
            <a:r>
              <a:rPr lang="en-US" altLang="ja-JP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 be launched in FY2024)</a:t>
            </a:r>
          </a:p>
          <a:p>
            <a:pPr algn="l"/>
            <a:r>
              <a:rPr lang="en-US" altLang="ja-JP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Anthropogenic and Natural emissions mapping SpectrOmeter-3 (TANSO-3)</a:t>
            </a:r>
          </a:p>
          <a:p>
            <a:pPr algn="l"/>
            <a:r>
              <a:rPr lang="en-US" altLang="ja-JP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NO</a:t>
            </a:r>
            <a:r>
              <a:rPr lang="en-US" altLang="ja-JP" sz="135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an emission proxy for CO</a:t>
            </a:r>
            <a:r>
              <a:rPr lang="en-US" altLang="ja-JP" sz="135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en-US" altLang="ja-JP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Imaging Spectrometers</a:t>
            </a:r>
          </a:p>
          <a:p>
            <a:pPr algn="l"/>
            <a:r>
              <a:rPr lang="en-US" altLang="ja-JP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Advanced Microwave Scanning </a:t>
            </a:r>
          </a:p>
          <a:p>
            <a:pPr algn="l"/>
            <a:r>
              <a:rPr lang="en-US" altLang="ja-JP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Radiometer 3 (AMSR-3)</a:t>
            </a:r>
          </a:p>
          <a:p>
            <a:pPr algn="l"/>
            <a:endParaRPr lang="en-US" altLang="ja-JP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altLang="ja-JP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6F68D73D-B456-72FF-0A4A-540C6129D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689" y="3947065"/>
            <a:ext cx="1538166" cy="9329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AFAB6E6-17AD-2DC9-5698-94BF6C773A05}"/>
              </a:ext>
            </a:extLst>
          </p:cNvPr>
          <p:cNvSpPr txBox="1"/>
          <p:nvPr/>
        </p:nvSpPr>
        <p:spPr>
          <a:xfrm>
            <a:off x="132036" y="3234713"/>
            <a:ext cx="48362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ja-JP" sz="12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July 2024 16</a:t>
            </a:r>
            <a:r>
              <a:rPr lang="en-US" altLang="ja-JP" sz="1200" u="sng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ja-JP" sz="12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Joint campaign in NV GHG V-Calibration Portal 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F15A8605-781C-D059-C7BA-C0E84B0DC2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511712"/>
            <a:ext cx="2566131" cy="1302312"/>
          </a:xfrm>
          <a:prstGeom prst="rect">
            <a:avLst/>
          </a:prstGeom>
        </p:spPr>
      </p:pic>
      <p:pic>
        <p:nvPicPr>
          <p:cNvPr id="17" name="Google Shape;97;p8">
            <a:extLst>
              <a:ext uri="{FF2B5EF4-FFF2-40B4-BE49-F238E27FC236}">
                <a16:creationId xmlns:a16="http://schemas.microsoft.com/office/drawing/2014/main" id="{6092688B-F773-EE45-AF94-D8D4808CA56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50170" y="3522698"/>
            <a:ext cx="2021830" cy="1302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3612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132036" y="131954"/>
            <a:ext cx="7040250" cy="58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4400"/>
            </a:pPr>
            <a:endParaRPr dirty="0"/>
          </a:p>
        </p:txBody>
      </p:sp>
      <p:pic>
        <p:nvPicPr>
          <p:cNvPr id="4" name="図 3" descr="タイムライン が含まれている画像&#10;&#10;自動的に生成された説明">
            <a:extLst>
              <a:ext uri="{FF2B5EF4-FFF2-40B4-BE49-F238E27FC236}">
                <a16:creationId xmlns:a16="http://schemas.microsoft.com/office/drawing/2014/main" id="{E8A8FA5C-7AB1-97D2-5667-3DB29FD93D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44"/>
          <a:stretch/>
        </p:blipFill>
        <p:spPr>
          <a:xfrm>
            <a:off x="0" y="0"/>
            <a:ext cx="9144000" cy="49084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55DBD2FB-C76C-21ED-5B9A-3A4E65AC9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History and Launch Schedule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5441161-81FF-8200-3387-AD664A8A26A4}"/>
              </a:ext>
            </a:extLst>
          </p:cNvPr>
          <p:cNvSpPr txBox="1"/>
          <p:nvPr/>
        </p:nvSpPr>
        <p:spPr>
          <a:xfrm>
            <a:off x="96179" y="2633611"/>
            <a:ext cx="8951642" cy="212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500" dirty="0"/>
              <a:t>March 2023:  ALOS-3 (Optical) was lost due to H3 Test Flight #1 (TF1) rocket failure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500" dirty="0"/>
              <a:t>Feb 17, 2024: H3 TF2 rocket launch (successful) 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500" dirty="0"/>
              <a:t>May 29, 2024: </a:t>
            </a:r>
            <a:r>
              <a:rPr lang="en-US" altLang="ja-JP" sz="1500" b="1" dirty="0" err="1"/>
              <a:t>EarthCARE</a:t>
            </a:r>
            <a:r>
              <a:rPr lang="en-US" altLang="ja-JP" sz="1500" dirty="0"/>
              <a:t> (</a:t>
            </a:r>
            <a:r>
              <a:rPr lang="en-US" altLang="ja-JP" sz="1500" dirty="0" err="1"/>
              <a:t>Hakuryu</a:t>
            </a:r>
            <a:r>
              <a:rPr lang="en-US" altLang="ja-JP" sz="1500" dirty="0"/>
              <a:t>) launched by Space X Falcon 9, JAXA provides Cloud Profiling Radar (CPR). (Successful)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500" dirty="0"/>
              <a:t>July 1, 2024: </a:t>
            </a:r>
            <a:r>
              <a:rPr lang="en-US" altLang="ja-JP" sz="1500" b="1" dirty="0"/>
              <a:t>ALOS-4</a:t>
            </a:r>
            <a:r>
              <a:rPr lang="en-US" altLang="ja-JP" sz="1500" dirty="0"/>
              <a:t>  (Daichi 4) (SAR) by H3 F3 (successful) 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500" dirty="0"/>
              <a:t>FY2024: </a:t>
            </a:r>
            <a:r>
              <a:rPr lang="en-US" altLang="ja-JP" sz="1500" b="1" dirty="0"/>
              <a:t>GOSAT-GW</a:t>
            </a:r>
            <a:r>
              <a:rPr lang="en-US" altLang="ja-JP" sz="1500" dirty="0"/>
              <a:t> (GHG spectrometers and microwave radiometer) launched by H-IIA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F884360-A891-10D6-B684-BFCE1B262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81" b="-491"/>
          <a:stretch/>
        </p:blipFill>
        <p:spPr>
          <a:xfrm>
            <a:off x="0" y="788732"/>
            <a:ext cx="9145644" cy="184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94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8BEF0BF-FA14-16E7-0045-9122F9F1A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EarthCARE</a:t>
            </a:r>
            <a:r>
              <a:rPr kumimoji="1" lang="en-US" altLang="ja-JP" dirty="0"/>
              <a:t> (2024.5 launched)</a:t>
            </a:r>
            <a:endParaRPr kumimoji="1" lang="ja-JP" altLang="en-US" dirty="0"/>
          </a:p>
        </p:txBody>
      </p:sp>
      <p:sp>
        <p:nvSpPr>
          <p:cNvPr id="9" name="コンテンツ プレースホルダ 9">
            <a:extLst>
              <a:ext uri="{FF2B5EF4-FFF2-40B4-BE49-F238E27FC236}">
                <a16:creationId xmlns:a16="http://schemas.microsoft.com/office/drawing/2014/main" id="{FF33E857-5DC8-AB40-B71E-C45C8F6C55DE}"/>
              </a:ext>
            </a:extLst>
          </p:cNvPr>
          <p:cNvSpPr txBox="1">
            <a:spLocks/>
          </p:cNvSpPr>
          <p:nvPr/>
        </p:nvSpPr>
        <p:spPr>
          <a:xfrm>
            <a:off x="24579" y="769842"/>
            <a:ext cx="4533616" cy="2410916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ja-JP" sz="1600" b="1" dirty="0" err="1">
                <a:latin typeface="+mj-lt"/>
                <a:cs typeface="Arial" pitchFamily="34" charset="0"/>
              </a:rPr>
              <a:t>EarthCARE</a:t>
            </a:r>
            <a:r>
              <a:rPr lang="en-US" altLang="ja-JP" sz="1600" dirty="0">
                <a:latin typeface="+mj-lt"/>
                <a:cs typeface="Arial" pitchFamily="34" charset="0"/>
              </a:rPr>
              <a:t> successfully launched on May 28th, 2024 UTC.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ja-JP" sz="1600" u="sng" dirty="0">
                <a:latin typeface="+mj-lt"/>
                <a:cs typeface="Arial" pitchFamily="34" charset="0"/>
              </a:rPr>
              <a:t>L1 &amp; L2 products are planned to be released in Jan. 2025 and Mar. 2025, respectively</a:t>
            </a:r>
            <a:r>
              <a:rPr lang="en-US" altLang="ja-JP" sz="1600" dirty="0">
                <a:latin typeface="+mj-lt"/>
                <a:cs typeface="Arial" pitchFamily="34" charset="0"/>
              </a:rPr>
              <a:t>.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ja-JP" sz="1600" b="1" dirty="0">
                <a:solidFill>
                  <a:srgbClr val="00B050"/>
                </a:solidFill>
                <a:latin typeface="+mj-lt"/>
                <a:cs typeface="Arial" pitchFamily="34" charset="0"/>
              </a:rPr>
              <a:t>CPR</a:t>
            </a:r>
            <a:r>
              <a:rPr lang="en-US" altLang="ja-JP" sz="1600" dirty="0">
                <a:latin typeface="+mj-lt"/>
                <a:cs typeface="Arial" pitchFamily="34" charset="0"/>
              </a:rPr>
              <a:t> provided by JAXA/NICT is the world’s first W-band Doppler radar (94GHz) which can observe the vertical structure of clouds, as well as the ascending and descending movement of clouds.</a:t>
            </a:r>
            <a:r>
              <a:rPr lang="en-US" altLang="ja-JP" sz="1600" dirty="0">
                <a:latin typeface="+mj-lt"/>
              </a:rPr>
              <a:t> </a:t>
            </a:r>
            <a:endParaRPr lang="en-US" altLang="ja-JP" sz="1600" dirty="0">
              <a:latin typeface="+mj-lt"/>
              <a:cs typeface="Arial" pitchFamily="34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DFADF18-D735-9571-9484-D9D21731F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8675" y="2803700"/>
            <a:ext cx="3082702" cy="134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5E69E92-66C6-922D-0379-791CDB79FB51}"/>
              </a:ext>
            </a:extLst>
          </p:cNvPr>
          <p:cNvSpPr txBox="1"/>
          <p:nvPr/>
        </p:nvSpPr>
        <p:spPr>
          <a:xfrm>
            <a:off x="4465674" y="2065036"/>
            <a:ext cx="467832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The </a:t>
            </a:r>
            <a:r>
              <a:rPr lang="en-US" altLang="ja-JP" b="1" dirty="0">
                <a:solidFill>
                  <a:srgbClr val="00B050"/>
                </a:solidFill>
              </a:rPr>
              <a:t>CPR</a:t>
            </a:r>
            <a:r>
              <a:rPr lang="en-US" altLang="ja-JP" dirty="0"/>
              <a:t> is sensitive to thick cloud, while the </a:t>
            </a:r>
            <a:r>
              <a:rPr lang="en-US" altLang="ja-JP" b="1" dirty="0">
                <a:solidFill>
                  <a:srgbClr val="FF0000"/>
                </a:solidFill>
              </a:rPr>
              <a:t>ATLID</a:t>
            </a:r>
            <a:r>
              <a:rPr lang="en-US" altLang="ja-JP" dirty="0"/>
              <a:t> is sensitive to thin cloud. Combining the CPR and the ATLID allows observation of a wider range of cloud types</a:t>
            </a:r>
            <a:endParaRPr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284F204-5405-F3C8-2718-FDF73D7CC9AB}"/>
              </a:ext>
            </a:extLst>
          </p:cNvPr>
          <p:cNvSpPr txBox="1"/>
          <p:nvPr/>
        </p:nvSpPr>
        <p:spPr>
          <a:xfrm>
            <a:off x="285756" y="4382553"/>
            <a:ext cx="3724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4 sensors simultaneous observation </a:t>
            </a:r>
            <a:br>
              <a:rPr kumimoji="1" lang="en-US" altLang="ja-JP" dirty="0"/>
            </a:br>
            <a:r>
              <a:rPr kumimoji="1" lang="en-US" altLang="ja-JP" dirty="0"/>
              <a:t>(CPR, ATLID, MSI, BBR) 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9BCC255-1F9A-C440-B828-C763053AC618}"/>
              </a:ext>
            </a:extLst>
          </p:cNvPr>
          <p:cNvSpPr txBox="1"/>
          <p:nvPr/>
        </p:nvSpPr>
        <p:spPr>
          <a:xfrm>
            <a:off x="4465674" y="4132814"/>
            <a:ext cx="45336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Vertical distribution of the </a:t>
            </a:r>
            <a:r>
              <a:rPr lang="en-US" altLang="ja-JP" b="1" dirty="0">
                <a:solidFill>
                  <a:srgbClr val="00B050"/>
                </a:solidFill>
              </a:rPr>
              <a:t>CPR Doppler velocity </a:t>
            </a:r>
            <a:r>
              <a:rPr lang="en-US" altLang="ja-JP" dirty="0"/>
              <a:t>for a tropical cyclone in the northeast Pacific</a:t>
            </a:r>
          </a:p>
          <a:p>
            <a:r>
              <a:rPr lang="en-US" altLang="ja-JP" dirty="0"/>
              <a:t>(22 UTC, 22 August 2024) </a:t>
            </a:r>
            <a:endParaRPr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A8BCDB2-079D-0FF4-337F-2BDA8AA2C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817515"/>
            <a:ext cx="4442460" cy="137922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65EC861-B511-BC7E-48F4-50B4B12B74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425" y="3089962"/>
            <a:ext cx="2552700" cy="131064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F2A148A-C19B-5365-F47F-A6E163E7E8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2907" y="2836566"/>
            <a:ext cx="130302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41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314FD0C-972A-5F86-3B91-1A338A115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378" y="777240"/>
            <a:ext cx="3566160" cy="3840480"/>
          </a:xfrm>
          <a:prstGeom prst="rect">
            <a:avLst/>
          </a:prstGeo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4201BFCC-1B11-87B4-75AE-7E6B30FC0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AOS Collaboration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(2029~?)</a:t>
            </a:r>
            <a:endParaRPr kumimoji="1" lang="ja-JP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50AE5B-2CFE-8D01-7962-BFAB2AA29330}"/>
              </a:ext>
            </a:extLst>
          </p:cNvPr>
          <p:cNvSpPr txBox="1">
            <a:spLocks/>
          </p:cNvSpPr>
          <p:nvPr/>
        </p:nvSpPr>
        <p:spPr bwMode="auto">
          <a:xfrm>
            <a:off x="105004" y="897400"/>
            <a:ext cx="5138374" cy="360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Char char=""/>
              <a:defRPr kumimoji="1" sz="2000" kern="1200">
                <a:solidFill>
                  <a:schemeClr val="tx1"/>
                </a:solidFill>
                <a:latin typeface="+mn-lt"/>
                <a:ea typeface="HG丸ｺﾞｼｯｸM-PRO" charset="0"/>
                <a:cs typeface="+mn-cs"/>
              </a:defRPr>
            </a:lvl1pPr>
            <a:lvl2pPr marL="5207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itchFamily="18" charset="2"/>
              <a:buChar char=""/>
              <a:defRPr kumimoji="1" kern="1200">
                <a:solidFill>
                  <a:schemeClr val="tx1"/>
                </a:solidFill>
                <a:latin typeface="+mn-lt"/>
                <a:ea typeface="HG丸ｺﾞｼｯｸM-PRO" charset="0"/>
                <a:cs typeface="+mn-cs"/>
              </a:defRPr>
            </a:lvl2pPr>
            <a:lvl3pPr marL="7588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60000"/>
              <a:buFont typeface="Wingdings" pitchFamily="2" charset="2"/>
              <a:buChar char=""/>
              <a:defRPr kumimoji="1" sz="1600" kern="1200">
                <a:solidFill>
                  <a:schemeClr val="tx1"/>
                </a:solidFill>
                <a:latin typeface="+mn-lt"/>
                <a:ea typeface="HG丸ｺﾞｼｯｸM-PRO" charset="0"/>
                <a:cs typeface="+mn-cs"/>
              </a:defRPr>
            </a:lvl3pPr>
            <a:lvl4pPr marL="1004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itchFamily="18" charset="2"/>
              <a:buChar char=""/>
              <a:defRPr kumimoji="1" sz="1400" kern="1200">
                <a:solidFill>
                  <a:schemeClr val="tx1"/>
                </a:solidFill>
                <a:latin typeface="+mn-lt"/>
                <a:ea typeface="HG丸ｺﾞｼｯｸM-PRO" charset="0"/>
                <a:cs typeface="+mn-cs"/>
              </a:defRPr>
            </a:lvl4pPr>
            <a:lvl5pPr marL="12795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 kumimoji="1" sz="1200" kern="1200">
                <a:solidFill>
                  <a:schemeClr val="tx1"/>
                </a:solidFill>
                <a:latin typeface="+mn-lt"/>
                <a:ea typeface="HG丸ｺﾞｼｯｸM-PRO" charset="0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1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ea typeface="Cambria" panose="02040503050406030204" pitchFamily="18" charset="0"/>
              </a:rPr>
              <a:t>JAXA GPM + </a:t>
            </a:r>
            <a:r>
              <a:rPr lang="en-US" sz="1600" dirty="0" err="1">
                <a:ea typeface="Cambria" panose="02040503050406030204" pitchFamily="18" charset="0"/>
              </a:rPr>
              <a:t>EarthCARE</a:t>
            </a:r>
            <a:r>
              <a:rPr lang="en-US" sz="1600" dirty="0">
                <a:ea typeface="Cambria" panose="02040503050406030204" pitchFamily="18" charset="0"/>
              </a:rPr>
              <a:t> community has agreed to join the AOS project with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PMM (Precipitation Measurement Mission) /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KuDPR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ea typeface="Cambria" panose="02040503050406030204" pitchFamily="18" charset="0"/>
              </a:rPr>
              <a:t> (Ku-band Doppler Precipitation Radar</a:t>
            </a:r>
            <a:r>
              <a:rPr lang="en-US" sz="1600" b="1" dirty="0">
                <a:ea typeface="Cambria" panose="02040503050406030204" pitchFamily="18" charset="0"/>
              </a:rPr>
              <a:t>)</a:t>
            </a:r>
            <a:r>
              <a:rPr lang="en-US" sz="1600" dirty="0">
                <a:ea typeface="Cambria" panose="02040503050406030204" pitchFamily="18" charset="0"/>
              </a:rPr>
              <a:t> in inclined orbit with following new/advanced functions improved from GPM/DPR</a:t>
            </a:r>
          </a:p>
          <a:p>
            <a:pPr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ea typeface="Cambria" panose="02040503050406030204" pitchFamily="18" charset="0"/>
              </a:rPr>
              <a:t>AOS delivers globally distributed measurements​ over a range of temporal scales</a:t>
            </a:r>
          </a:p>
          <a:p>
            <a:pPr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ea typeface="Cambria" panose="02040503050406030204" pitchFamily="18" charset="0"/>
              </a:rPr>
              <a:t>Polar-orbiting observatories will provide measurements central to understanding aerosol-cloud interactions for climate and aerosol studies</a:t>
            </a:r>
          </a:p>
          <a:p>
            <a:pPr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ea typeface="Cambria" panose="02040503050406030204" pitchFamily="18" charset="0"/>
              </a:rPr>
              <a:t>PMM/AOS-Storm will enable observations of convective storms/precipitation over varying times of day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BC47A3B5-2C77-895B-50DE-D2D01A95AA2A}"/>
              </a:ext>
            </a:extLst>
          </p:cNvPr>
          <p:cNvSpPr txBox="1"/>
          <p:nvPr/>
        </p:nvSpPr>
        <p:spPr>
          <a:xfrm>
            <a:off x="5289520" y="4594709"/>
            <a:ext cx="3727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Architecture contingent on funding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5B2720C-DAA9-F440-463D-686AD48CA17E}"/>
              </a:ext>
            </a:extLst>
          </p:cNvPr>
          <p:cNvSpPr txBox="1"/>
          <p:nvPr/>
        </p:nvSpPr>
        <p:spPr>
          <a:xfrm>
            <a:off x="5289520" y="746502"/>
            <a:ext cx="35703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400" b="1" dirty="0">
                <a:solidFill>
                  <a:schemeClr val="bg1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Atmosphere Observing System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4C83651-251F-BE84-8819-DB7A8618CEF2}"/>
              </a:ext>
            </a:extLst>
          </p:cNvPr>
          <p:cNvSpPr/>
          <p:nvPr/>
        </p:nvSpPr>
        <p:spPr>
          <a:xfrm>
            <a:off x="5324474" y="2697480"/>
            <a:ext cx="1622425" cy="12213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5713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6E300E41-2DFA-5144-9234-2B77B3DCC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36" y="131954"/>
            <a:ext cx="7167924" cy="584400"/>
          </a:xfrm>
        </p:spPr>
        <p:txBody>
          <a:bodyPr/>
          <a:lstStyle/>
          <a:p>
            <a:r>
              <a:rPr kumimoji="1" lang="en-US" altLang="ja-JP" dirty="0"/>
              <a:t>GOSAT-GW / AMSR3 (JFY 2024~)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98E4A0-5BB4-17A3-9D3C-C803622C0C8F}"/>
              </a:ext>
            </a:extLst>
          </p:cNvPr>
          <p:cNvSpPr txBox="1"/>
          <p:nvPr/>
        </p:nvSpPr>
        <p:spPr>
          <a:xfrm>
            <a:off x="75329" y="869200"/>
            <a:ext cx="6826758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dirty="0"/>
              <a:t>GOSAT-GW</a:t>
            </a:r>
            <a:r>
              <a:rPr lang="en-US" altLang="ja-JP" sz="1600" dirty="0"/>
              <a:t> will carry two instruments, AMSR3 &amp; TANSO-3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b="1" dirty="0">
                <a:solidFill>
                  <a:schemeClr val="accent5">
                    <a:lumMod val="75000"/>
                  </a:schemeClr>
                </a:solidFill>
              </a:rPr>
              <a:t>AMSR3</a:t>
            </a:r>
            <a:r>
              <a:rPr lang="en-US" altLang="ja-JP" dirty="0"/>
              <a:t>, developed by JAXA, will succeed AMSR series observations adding new high-frequency channels for solid precipitation retrievals and water vapor analysis in NWP.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b="1" dirty="0">
                <a:solidFill>
                  <a:schemeClr val="accent2">
                    <a:lumMod val="75000"/>
                  </a:schemeClr>
                </a:solidFill>
              </a:rPr>
              <a:t>TANSO-3</a:t>
            </a:r>
            <a:r>
              <a:rPr lang="en-US" altLang="ja-JP" dirty="0"/>
              <a:t>, led by Japanese Ministry of the Environment (MOE), will improve observation capability of greenhouse gases from GOSAT-2/TANSO-2. (Choose grating spectrometer to enable spatially detailed observation)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b="1" u="sng" dirty="0"/>
              <a:t>Target launch is JFY2024 (Apr. 2024 - Mar. 2025) 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FE8DE8D-E682-A2ED-18DC-3FD726F4BC4F}"/>
              </a:ext>
            </a:extLst>
          </p:cNvPr>
          <p:cNvSpPr txBox="1"/>
          <p:nvPr/>
        </p:nvSpPr>
        <p:spPr>
          <a:xfrm>
            <a:off x="6751140" y="4202917"/>
            <a:ext cx="2392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AMSR3 sensor in production. </a:t>
            </a:r>
            <a:br>
              <a:rPr kumimoji="1" lang="en-US" altLang="ja-JP" sz="1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1" lang="en-US" altLang="ja-JP" sz="12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Photo: AMSR3 Main Reflector at Tsukuba Space Center</a:t>
            </a:r>
            <a:endParaRPr kumimoji="1" lang="ja-JP" altLang="en-US" sz="12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AFAC982-AB04-6786-645E-BB030CFD018E}"/>
              </a:ext>
            </a:extLst>
          </p:cNvPr>
          <p:cNvSpPr/>
          <p:nvPr/>
        </p:nvSpPr>
        <p:spPr>
          <a:xfrm>
            <a:off x="257627" y="2823130"/>
            <a:ext cx="6386831" cy="1384995"/>
          </a:xfrm>
          <a:prstGeom prst="rect">
            <a:avLst/>
          </a:prstGeom>
          <a:solidFill>
            <a:srgbClr val="FDEADA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ea"/>
              <a:buAutoNum type="circleNumDbPlain"/>
            </a:pPr>
            <a:endParaRPr lang="en-US" altLang="ja-JP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ja-JP" dirty="0">
                <a:ea typeface="Calibri" panose="020F0502020204030204" pitchFamily="34" charset="0"/>
                <a:cs typeface="Calibri" panose="020F0502020204030204" pitchFamily="34" charset="0"/>
              </a:rPr>
              <a:t>AMSR3 specifications:</a:t>
            </a:r>
            <a:r>
              <a:rPr lang="ja-JP" alt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1200" dirty="0"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https://www.eorc.jaxa.jp/AMSR/satellite/gosat-gw_en.html</a:t>
            </a:r>
            <a:endParaRPr lang="en-US" altLang="ja-JP" sz="1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ea"/>
              <a:buAutoNum type="circleNumDbPlain"/>
            </a:pPr>
            <a:r>
              <a:rPr lang="en-US" altLang="ja-JP" dirty="0">
                <a:ea typeface="Calibri" panose="020F0502020204030204" pitchFamily="34" charset="0"/>
                <a:cs typeface="Calibri" panose="020F0502020204030204" pitchFamily="34" charset="0"/>
              </a:rPr>
              <a:t>Additional</a:t>
            </a:r>
            <a:r>
              <a:rPr lang="en-US" altLang="ja-JP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166 &amp; 183 GHz</a:t>
            </a:r>
            <a:r>
              <a:rPr lang="en-US" altLang="ja-JP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dirty="0">
                <a:ea typeface="Calibri" panose="020F0502020204030204" pitchFamily="34" charset="0"/>
                <a:cs typeface="Calibri" panose="020F0502020204030204" pitchFamily="34" charset="0"/>
              </a:rPr>
              <a:t>channels to enable monitoring of global precipitation (rain &amp; snow) and contribute to water vapor analysis in NWP</a:t>
            </a:r>
            <a:endParaRPr lang="ja-JP" altLang="en-US" dirty="0">
              <a:cs typeface="Calibri" panose="020F0502020204030204" pitchFamily="34" charset="0"/>
            </a:endParaRPr>
          </a:p>
          <a:p>
            <a:pPr marL="342900" indent="-342900">
              <a:buFont typeface="+mj-ea"/>
              <a:buAutoNum type="circleNumDbPlain"/>
            </a:pPr>
            <a:r>
              <a:rPr lang="en-US" altLang="ja-JP" dirty="0">
                <a:ea typeface="Calibri" panose="020F0502020204030204" pitchFamily="34" charset="0"/>
                <a:cs typeface="Calibri" panose="020F0502020204030204" pitchFamily="34" charset="0"/>
              </a:rPr>
              <a:t>Additional </a:t>
            </a:r>
            <a:r>
              <a:rPr lang="en-US" altLang="ja-JP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10.25 GHz channels with improved NEDT</a:t>
            </a:r>
            <a:r>
              <a:rPr lang="en-US" altLang="ja-JP" dirty="0">
                <a:ea typeface="Calibri" panose="020F0502020204030204" pitchFamily="34" charset="0"/>
                <a:cs typeface="Calibri" panose="020F0502020204030204" pitchFamily="34" charset="0"/>
              </a:rPr>
              <a:t> to enable robust SST retrievals in higher spatial resolution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FAD5D8B-3B7C-91C1-5054-2B9F646276F3}"/>
              </a:ext>
            </a:extLst>
          </p:cNvPr>
          <p:cNvSpPr txBox="1"/>
          <p:nvPr/>
        </p:nvSpPr>
        <p:spPr>
          <a:xfrm>
            <a:off x="192299" y="2713051"/>
            <a:ext cx="155844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AMSR3 Features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8A0489-EAEF-ED81-17F8-DAB9041394E5}"/>
              </a:ext>
            </a:extLst>
          </p:cNvPr>
          <p:cNvSpPr txBox="1"/>
          <p:nvPr/>
        </p:nvSpPr>
        <p:spPr>
          <a:xfrm>
            <a:off x="75329" y="4281987"/>
            <a:ext cx="6197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en-US" altLang="ja-JP" dirty="0"/>
              <a:t>AMSR series (AMSR-E, AMSR2, AMSR3: Microwave channels of 6.9-89GHz) achieve continuous observation </a:t>
            </a:r>
            <a:r>
              <a:rPr lang="en-US" altLang="ja-JP" b="1" dirty="0">
                <a:solidFill>
                  <a:srgbClr val="FF0000"/>
                </a:solidFill>
              </a:rPr>
              <a:t>+22 years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EE3FE6F-E4E2-D1BA-4BE3-8482546BE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2087" y="842497"/>
            <a:ext cx="1981200" cy="336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17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68C4DBDB-205F-2D95-9C07-232CBE4CEC5E}"/>
              </a:ext>
            </a:extLst>
          </p:cNvPr>
          <p:cNvGrpSpPr/>
          <p:nvPr/>
        </p:nvGrpSpPr>
        <p:grpSpPr>
          <a:xfrm>
            <a:off x="10296" y="950568"/>
            <a:ext cx="5279967" cy="3929864"/>
            <a:chOff x="57526" y="1114794"/>
            <a:chExt cx="7319138" cy="5447614"/>
          </a:xfrm>
        </p:grpSpPr>
        <p:pic>
          <p:nvPicPr>
            <p:cNvPr id="30" name="図 29" descr="グラフ&#10;&#10;自動的に生成された説明">
              <a:extLst>
                <a:ext uri="{FF2B5EF4-FFF2-40B4-BE49-F238E27FC236}">
                  <a16:creationId xmlns:a16="http://schemas.microsoft.com/office/drawing/2014/main" id="{A9250D74-6427-C668-B05A-C694EDDF1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894266" y="2030248"/>
              <a:ext cx="1533065" cy="6953536"/>
            </a:xfrm>
            <a:prstGeom prst="rect">
              <a:avLst/>
            </a:prstGeom>
          </p:spPr>
        </p:pic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E2C3C524-3829-A49C-3258-BDD52E2FC5D1}"/>
                </a:ext>
              </a:extLst>
            </p:cNvPr>
            <p:cNvGrpSpPr/>
            <p:nvPr/>
          </p:nvGrpSpPr>
          <p:grpSpPr>
            <a:xfrm>
              <a:off x="57526" y="1114794"/>
              <a:ext cx="6929634" cy="3308591"/>
              <a:chOff x="-122197" y="1721381"/>
              <a:chExt cx="6929634" cy="3308591"/>
            </a:xfrm>
          </p:grpSpPr>
          <p:pic>
            <p:nvPicPr>
              <p:cNvPr id="32" name="図 31" descr="衛星のcg&#10;&#10;中程度の精度で自動的に生成された説明">
                <a:extLst>
                  <a:ext uri="{FF2B5EF4-FFF2-40B4-BE49-F238E27FC236}">
                    <a16:creationId xmlns:a16="http://schemas.microsoft.com/office/drawing/2014/main" id="{4D6AD36A-77FF-B459-E8EE-1E760C25C8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3659" y="1721381"/>
                <a:ext cx="4070188" cy="1576214"/>
              </a:xfrm>
              <a:prstGeom prst="rect">
                <a:avLst/>
              </a:prstGeom>
            </p:spPr>
          </p:pic>
          <p:cxnSp>
            <p:nvCxnSpPr>
              <p:cNvPr id="33" name="直線矢印コネクタ 32">
                <a:extLst>
                  <a:ext uri="{FF2B5EF4-FFF2-40B4-BE49-F238E27FC236}">
                    <a16:creationId xmlns:a16="http://schemas.microsoft.com/office/drawing/2014/main" id="{494BF892-11D9-55A7-B621-AC8F73C3D5E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681983" y="2068773"/>
                <a:ext cx="1006488" cy="685482"/>
              </a:xfrm>
              <a:prstGeom prst="straightConnector1">
                <a:avLst/>
              </a:prstGeom>
              <a:ln w="12700">
                <a:solidFill>
                  <a:srgbClr val="CC9900">
                    <a:alpha val="80000"/>
                  </a:srgb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4" name="図 33" descr="レゴで作ったロボット&#10;&#10;低い精度で自動的に生成された説明">
                <a:extLst>
                  <a:ext uri="{FF2B5EF4-FFF2-40B4-BE49-F238E27FC236}">
                    <a16:creationId xmlns:a16="http://schemas.microsoft.com/office/drawing/2014/main" id="{0C3B17D5-730C-9B0E-52D8-3ECE6E38EB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934087">
                <a:off x="1344255" y="2884666"/>
                <a:ext cx="1472255" cy="1207482"/>
              </a:xfrm>
              <a:prstGeom prst="rect">
                <a:avLst/>
              </a:prstGeom>
            </p:spPr>
          </p:pic>
          <p:pic>
            <p:nvPicPr>
              <p:cNvPr id="35" name="Picture 2" descr="VNI_NP">
                <a:extLst>
                  <a:ext uri="{FF2B5EF4-FFF2-40B4-BE49-F238E27FC236}">
                    <a16:creationId xmlns:a16="http://schemas.microsoft.com/office/drawing/2014/main" id="{57DBD323-FA6A-98CF-7A97-98BC93873C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9494" y="2515791"/>
                <a:ext cx="848493" cy="852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" name="Picture 3" descr="VNI_P">
                <a:extLst>
                  <a:ext uri="{FF2B5EF4-FFF2-40B4-BE49-F238E27FC236}">
                    <a16:creationId xmlns:a16="http://schemas.microsoft.com/office/drawing/2014/main" id="{12B856C8-815D-C4EB-7602-736CF84059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170798">
                <a:off x="3616176" y="2392733"/>
                <a:ext cx="965527" cy="10386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" name="Text Box 36">
                <a:extLst>
                  <a:ext uri="{FF2B5EF4-FFF2-40B4-BE49-F238E27FC236}">
                    <a16:creationId xmlns:a16="http://schemas.microsoft.com/office/drawing/2014/main" id="{49AD08CF-918B-3B43-C6C2-56A624B9F4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6670" y="3242290"/>
                <a:ext cx="1717316" cy="8106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40500" rIns="40500">
                <a:spAutoFit/>
              </a:bodyPr>
              <a:lstStyle/>
              <a:p>
                <a:pPr lvl="0" fontAlgn="base">
                  <a:spcAft>
                    <a:spcPct val="0"/>
                  </a:spcAft>
                </a:pPr>
                <a:r>
                  <a:rPr lang="en-US" altLang="ja-JP" sz="1200" b="1" dirty="0">
                    <a:solidFill>
                      <a:srgbClr val="00B050"/>
                    </a:solidFill>
                    <a:latin typeface="+mn-lt"/>
                    <a:ea typeface="Yu Gothic UI Semilight" panose="020B0400000000000000" pitchFamily="50" charset="-128"/>
                  </a:rPr>
                  <a:t>VNR-NP</a:t>
                </a:r>
              </a:p>
              <a:p>
                <a:pPr fontAlgn="base">
                  <a:spcAft>
                    <a:spcPct val="0"/>
                  </a:spcAft>
                </a:pPr>
                <a:r>
                  <a:rPr lang="en-US" altLang="ja-JP" sz="1000" b="1" dirty="0">
                    <a:solidFill>
                      <a:srgbClr val="00B050"/>
                    </a:solidFill>
                    <a:latin typeface="+mn-lt"/>
                    <a:ea typeface="Yu Gothic UI Semilight" panose="020B0400000000000000" pitchFamily="50" charset="-128"/>
                  </a:rPr>
                  <a:t>11 channel three telescopes</a:t>
                </a:r>
              </a:p>
            </p:txBody>
          </p:sp>
          <p:sp>
            <p:nvSpPr>
              <p:cNvPr id="38" name="Text Box 36">
                <a:extLst>
                  <a:ext uri="{FF2B5EF4-FFF2-40B4-BE49-F238E27FC236}">
                    <a16:creationId xmlns:a16="http://schemas.microsoft.com/office/drawing/2014/main" id="{CB37883C-061F-B424-57DE-EE261F13DA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38712" y="3090292"/>
                <a:ext cx="1937478" cy="959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40500" rIns="40500">
                <a:spAutoFit/>
              </a:bodyPr>
              <a:lstStyle/>
              <a:p>
                <a:pPr fontAlgn="base">
                  <a:spcAft>
                    <a:spcPct val="0"/>
                  </a:spcAft>
                </a:pPr>
                <a:r>
                  <a:rPr lang="en-US" altLang="ja-JP" sz="1200" b="1" dirty="0">
                    <a:solidFill>
                      <a:srgbClr val="FFC000"/>
                    </a:solidFill>
                    <a:latin typeface="+mn-lt"/>
                    <a:ea typeface="Yu Gothic UI Semilight" panose="020B0400000000000000" pitchFamily="50" charset="-128"/>
                  </a:rPr>
                  <a:t>VNR-POL</a:t>
                </a:r>
              </a:p>
              <a:p>
                <a:pPr fontAlgn="base">
                  <a:spcAft>
                    <a:spcPct val="0"/>
                  </a:spcAft>
                </a:pPr>
                <a:r>
                  <a:rPr lang="en-US" altLang="ja-JP" sz="900" b="1" dirty="0">
                    <a:solidFill>
                      <a:srgbClr val="FFC000"/>
                    </a:solidFill>
                    <a:latin typeface="+mn-lt"/>
                    <a:ea typeface="Yu Gothic UI Semilight" panose="020B0400000000000000" pitchFamily="50" charset="-128"/>
                  </a:rPr>
                  <a:t>Polarization two telescopes (670nm and 865nm)</a:t>
                </a:r>
              </a:p>
            </p:txBody>
          </p:sp>
          <p:sp>
            <p:nvSpPr>
              <p:cNvPr id="39" name="Text Box 19">
                <a:extLst>
                  <a:ext uri="{FF2B5EF4-FFF2-40B4-BE49-F238E27FC236}">
                    <a16:creationId xmlns:a16="http://schemas.microsoft.com/office/drawing/2014/main" id="{568D1414-1D8A-9435-AB08-C89679E8EA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22197" y="4012557"/>
                <a:ext cx="3066546" cy="597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40500" rIns="4050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200" b="1" dirty="0">
                    <a:solidFill>
                      <a:srgbClr val="FF0000"/>
                    </a:solidFill>
                    <a:latin typeface="+mn-lt"/>
                    <a:ea typeface="Yu Gothic UI Semilight" panose="020B0400000000000000" pitchFamily="50" charset="-128"/>
                  </a:rPr>
                  <a:t>InfraRed Scanner (SGLI-IRS)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000" b="1" dirty="0">
                    <a:solidFill>
                      <a:srgbClr val="FF0000"/>
                    </a:solidFill>
                    <a:latin typeface="+mn-lt"/>
                    <a:ea typeface="Yu Gothic UI Semilight" panose="020B0400000000000000" pitchFamily="50" charset="-128"/>
                  </a:rPr>
                  <a:t>(4 SWIR, 2 TIR channels)</a:t>
                </a:r>
              </a:p>
            </p:txBody>
          </p:sp>
          <p:cxnSp>
            <p:nvCxnSpPr>
              <p:cNvPr id="40" name="直線矢印コネクタ 39">
                <a:extLst>
                  <a:ext uri="{FF2B5EF4-FFF2-40B4-BE49-F238E27FC236}">
                    <a16:creationId xmlns:a16="http://schemas.microsoft.com/office/drawing/2014/main" id="{9C611431-5AE7-95EA-D567-39007A3E63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645098" y="2219127"/>
                <a:ext cx="2732212" cy="460619"/>
              </a:xfrm>
              <a:prstGeom prst="straightConnector1">
                <a:avLst/>
              </a:prstGeom>
              <a:ln w="12700">
                <a:solidFill>
                  <a:srgbClr val="00B050">
                    <a:alpha val="80000"/>
                  </a:srgb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矢印コネクタ 40">
                <a:extLst>
                  <a:ext uri="{FF2B5EF4-FFF2-40B4-BE49-F238E27FC236}">
                    <a16:creationId xmlns:a16="http://schemas.microsoft.com/office/drawing/2014/main" id="{15BBA608-A831-F304-B2F2-67FF48F9A4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68379" y="2320788"/>
                <a:ext cx="580659" cy="852730"/>
              </a:xfrm>
              <a:prstGeom prst="straightConnector1">
                <a:avLst/>
              </a:prstGeom>
              <a:ln w="12700">
                <a:solidFill>
                  <a:srgbClr val="FF3300">
                    <a:alpha val="80000"/>
                  </a:srgb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 Box 19">
                <a:extLst>
                  <a:ext uri="{FF2B5EF4-FFF2-40B4-BE49-F238E27FC236}">
                    <a16:creationId xmlns:a16="http://schemas.microsoft.com/office/drawing/2014/main" id="{13038872-D21F-8A2C-9A9E-20CE480AC2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38712" y="4014741"/>
                <a:ext cx="3868725" cy="6399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40500" rIns="4050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200" b="1" dirty="0">
                    <a:solidFill>
                      <a:srgbClr val="92D050"/>
                    </a:solidFill>
                    <a:latin typeface="+mn-lt"/>
                    <a:ea typeface="Yu Gothic UI Semilight" panose="020B0400000000000000" pitchFamily="50" charset="-128"/>
                  </a:rPr>
                  <a:t>Visible and Near-infrared Radiometer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200" b="1" dirty="0">
                    <a:solidFill>
                      <a:srgbClr val="92D050"/>
                    </a:solidFill>
                    <a:latin typeface="+mn-lt"/>
                    <a:ea typeface="Yu Gothic UI Semilight" panose="020B0400000000000000" pitchFamily="50" charset="-128"/>
                  </a:rPr>
                  <a:t>(SGLI-VNR)</a:t>
                </a:r>
              </a:p>
            </p:txBody>
          </p:sp>
          <p:sp>
            <p:nvSpPr>
              <p:cNvPr id="43" name="右中かっこ 42">
                <a:extLst>
                  <a:ext uri="{FF2B5EF4-FFF2-40B4-BE49-F238E27FC236}">
                    <a16:creationId xmlns:a16="http://schemas.microsoft.com/office/drawing/2014/main" id="{261EC53D-CCD2-EF46-D460-1F482908097B}"/>
                  </a:ext>
                </a:extLst>
              </p:cNvPr>
              <p:cNvSpPr/>
              <p:nvPr/>
            </p:nvSpPr>
            <p:spPr>
              <a:xfrm rot="16200000" flipH="1">
                <a:off x="4931730" y="2270662"/>
                <a:ext cx="208464" cy="3528114"/>
              </a:xfrm>
              <a:prstGeom prst="rightBrace">
                <a:avLst>
                  <a:gd name="adj1" fmla="val 38401"/>
                  <a:gd name="adj2" fmla="val 44676"/>
                </a:avLst>
              </a:prstGeom>
              <a:ln w="9525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050"/>
              </a:p>
            </p:txBody>
          </p:sp>
          <p:sp>
            <p:nvSpPr>
              <p:cNvPr id="44" name="Rectangle 135">
                <a:extLst>
                  <a:ext uri="{FF2B5EF4-FFF2-40B4-BE49-F238E27FC236}">
                    <a16:creationId xmlns:a16="http://schemas.microsoft.com/office/drawing/2014/main" id="{83DAFFF4-C640-F8C4-5D6F-B90F17C31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571" y="4730398"/>
                <a:ext cx="3704288" cy="299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40500" tIns="27000" rIns="40500" bIns="2700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297656" algn="l"/>
                  </a:tabLst>
                  <a:defRPr/>
                </a:pPr>
                <a:r>
                  <a:rPr lang="en-US" altLang="ja-JP" sz="1050" b="1" dirty="0">
                    <a:ln w="900" cmpd="sng">
                      <a:noFill/>
                      <a:prstDash val="solid"/>
                    </a:ln>
                    <a:solidFill>
                      <a:srgbClr val="4472C4"/>
                    </a:solidFill>
                    <a:effectLst>
                      <a:innerShdw blurRad="101600" dist="76200" dir="5400000">
                        <a:srgbClr val="D4B685">
                          <a:alpha val="73000"/>
                        </a:srgbClr>
                      </a:innerShdw>
                    </a:effectLst>
                    <a:latin typeface="+mn-lt"/>
                    <a:ea typeface="Yu Gothic UI" panose="020B0500000000000000" pitchFamily="50" charset="-128"/>
                  </a:rPr>
                  <a:t>Second-generation Global Imager (SGLI)</a:t>
                </a:r>
              </a:p>
            </p:txBody>
          </p:sp>
          <p:sp>
            <p:nvSpPr>
              <p:cNvPr id="45" name="右中かっこ 44">
                <a:extLst>
                  <a:ext uri="{FF2B5EF4-FFF2-40B4-BE49-F238E27FC236}">
                    <a16:creationId xmlns:a16="http://schemas.microsoft.com/office/drawing/2014/main" id="{14209FFB-4B59-76C1-9F0B-64A85A2577DE}"/>
                  </a:ext>
                </a:extLst>
              </p:cNvPr>
              <p:cNvSpPr/>
              <p:nvPr/>
            </p:nvSpPr>
            <p:spPr>
              <a:xfrm rot="16200000" flipH="1">
                <a:off x="3524459" y="2753225"/>
                <a:ext cx="227144" cy="3782138"/>
              </a:xfrm>
              <a:prstGeom prst="rightBrace">
                <a:avLst>
                  <a:gd name="adj1" fmla="val 38401"/>
                  <a:gd name="adj2" fmla="val 44676"/>
                </a:avLst>
              </a:prstGeom>
              <a:ln w="9525">
                <a:solidFill>
                  <a:srgbClr val="4472C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1050"/>
              </a:p>
            </p:txBody>
          </p:sp>
        </p:grp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251BB36E-9BD9-70C3-9D51-B6FCF4D13F50}"/>
                </a:ext>
              </a:extLst>
            </p:cNvPr>
            <p:cNvSpPr txBox="1"/>
            <p:nvPr/>
          </p:nvSpPr>
          <p:spPr>
            <a:xfrm>
              <a:off x="470626" y="4396045"/>
              <a:ext cx="5622351" cy="35198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342900" marR="0" lvl="0" indent="-342900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altLang="ja-JP" sz="1050" i="0" u="none" strike="noStrike" kern="1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Yu Gothic UI" panose="020B0500000000000000" pitchFamily="50" charset="-128"/>
                  <a:cs typeface="Times New Roman" panose="02020603050405020304" pitchFamily="18" charset="0"/>
                </a:rPr>
                <a:t>Global environmental minoring by NUV-TIR optical imagers</a:t>
              </a:r>
              <a:endParaRPr kumimoji="0" lang="ja-JP" altLang="ja-JP" sz="105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Yu Gothic UI" panose="020B05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4F27F187-B33B-843B-FDAE-E633E69B9188}"/>
                </a:ext>
              </a:extLst>
            </p:cNvPr>
            <p:cNvSpPr txBox="1"/>
            <p:nvPr/>
          </p:nvSpPr>
          <p:spPr>
            <a:xfrm>
              <a:off x="258842" y="6210427"/>
              <a:ext cx="7117822" cy="351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latin typeface="+mn-lt"/>
                  <a:ea typeface="Yu Gothic UI" panose="020B0500000000000000" pitchFamily="50" charset="-128"/>
                </a:rPr>
                <a:t>Long-term </a:t>
              </a:r>
              <a:r>
                <a:rPr lang="en-US" altLang="ja-JP" sz="1050" dirty="0">
                  <a:latin typeface="+mn-lt"/>
                  <a:ea typeface="Yu Gothic UI" panose="020B0500000000000000" pitchFamily="50" charset="-128"/>
                </a:rPr>
                <a:t>timeseries of </a:t>
              </a:r>
              <a:r>
                <a:rPr kumimoji="1" lang="en-US" altLang="ja-JP" sz="1050" dirty="0">
                  <a:latin typeface="+mn-lt"/>
                  <a:ea typeface="Yu Gothic UI" panose="020B0500000000000000" pitchFamily="50" charset="-128"/>
                </a:rPr>
                <a:t>60N-60S monthly mean </a:t>
              </a:r>
              <a:r>
                <a:rPr kumimoji="1" lang="en-US" altLang="ja-JP" sz="1050" dirty="0" err="1">
                  <a:latin typeface="+mn-lt"/>
                  <a:ea typeface="Yu Gothic UI" panose="020B0500000000000000" pitchFamily="50" charset="-128"/>
                </a:rPr>
                <a:t>Chl</a:t>
              </a:r>
              <a:r>
                <a:rPr kumimoji="1" lang="en-US" altLang="ja-JP" sz="1050" dirty="0">
                  <a:latin typeface="+mn-lt"/>
                  <a:ea typeface="Yu Gothic UI" panose="020B0500000000000000" pitchFamily="50" charset="-128"/>
                </a:rPr>
                <a:t>-a anomaly </a:t>
              </a:r>
              <a:r>
                <a:rPr lang="en-US" altLang="ja-JP" sz="1050" dirty="0">
                  <a:latin typeface="+mn-lt"/>
                  <a:ea typeface="Yu Gothic UI" panose="020B0500000000000000" pitchFamily="50" charset="-128"/>
                </a:rPr>
                <a:t>by multiple </a:t>
              </a:r>
              <a:r>
                <a:rPr kumimoji="1" lang="en-US" altLang="ja-JP" sz="1050" dirty="0">
                  <a:latin typeface="+mn-lt"/>
                  <a:ea typeface="Yu Gothic UI" panose="020B0500000000000000" pitchFamily="50" charset="-128"/>
                </a:rPr>
                <a:t>sensors</a:t>
              </a: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CCB16C50-71FE-24A6-A319-01AE96CBE138}"/>
                </a:ext>
              </a:extLst>
            </p:cNvPr>
            <p:cNvSpPr txBox="1"/>
            <p:nvPr/>
          </p:nvSpPr>
          <p:spPr>
            <a:xfrm>
              <a:off x="873052" y="5072383"/>
              <a:ext cx="1004832" cy="341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000" dirty="0">
                  <a:solidFill>
                    <a:srgbClr val="00B050"/>
                  </a:solidFill>
                  <a:latin typeface="+mn-lt"/>
                  <a:ea typeface="Yu Gothic UI" panose="020B0500000000000000" pitchFamily="50" charset="-128"/>
                </a:rPr>
                <a:t>SeaWiFS</a:t>
              </a:r>
              <a:endParaRPr kumimoji="1" lang="ja-JP" altLang="en-US" sz="1000" dirty="0">
                <a:solidFill>
                  <a:srgbClr val="00B050"/>
                </a:solidFill>
                <a:latin typeface="+mn-lt"/>
                <a:ea typeface="Yu Gothic UI" panose="020B0500000000000000" pitchFamily="50" charset="-128"/>
              </a:endParaRP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14C1422D-C752-64FE-3809-510010FDD3EC}"/>
                </a:ext>
              </a:extLst>
            </p:cNvPr>
            <p:cNvSpPr txBox="1"/>
            <p:nvPr/>
          </p:nvSpPr>
          <p:spPr>
            <a:xfrm>
              <a:off x="513382" y="4954242"/>
              <a:ext cx="749292" cy="341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000" dirty="0">
                  <a:solidFill>
                    <a:schemeClr val="accent3">
                      <a:lumMod val="50000"/>
                    </a:schemeClr>
                  </a:solidFill>
                  <a:latin typeface="+mn-lt"/>
                  <a:ea typeface="Yu Gothic UI" panose="020B0500000000000000" pitchFamily="50" charset="-128"/>
                </a:rPr>
                <a:t>OCTS</a:t>
              </a:r>
              <a:endParaRPr kumimoji="1" lang="ja-JP" altLang="en-US" sz="1000" dirty="0">
                <a:solidFill>
                  <a:schemeClr val="accent3">
                    <a:lumMod val="50000"/>
                  </a:schemeClr>
                </a:solidFill>
                <a:latin typeface="+mn-lt"/>
                <a:ea typeface="Yu Gothic UI" panose="020B0500000000000000" pitchFamily="50" charset="-128"/>
              </a:endParaRP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E75F6997-65A2-3C3D-74F4-CF88746A5279}"/>
                </a:ext>
              </a:extLst>
            </p:cNvPr>
            <p:cNvSpPr txBox="1"/>
            <p:nvPr/>
          </p:nvSpPr>
          <p:spPr>
            <a:xfrm>
              <a:off x="4034768" y="4893758"/>
              <a:ext cx="718184" cy="341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000" dirty="0">
                  <a:solidFill>
                    <a:srgbClr val="CC00CC"/>
                  </a:solidFill>
                  <a:latin typeface="+mn-lt"/>
                  <a:ea typeface="Yu Gothic UI" panose="020B0500000000000000" pitchFamily="50" charset="-128"/>
                </a:rPr>
                <a:t>VIIRS</a:t>
              </a:r>
              <a:endParaRPr kumimoji="1" lang="ja-JP" altLang="en-US" sz="1000" dirty="0">
                <a:solidFill>
                  <a:srgbClr val="CC00CC"/>
                </a:solidFill>
                <a:latin typeface="+mn-lt"/>
                <a:ea typeface="Yu Gothic UI" panose="020B0500000000000000" pitchFamily="50" charset="-128"/>
              </a:endParaRP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7714960D-C8B6-29E9-1646-5D8D4E0F015E}"/>
                </a:ext>
              </a:extLst>
            </p:cNvPr>
            <p:cNvSpPr txBox="1"/>
            <p:nvPr/>
          </p:nvSpPr>
          <p:spPr>
            <a:xfrm>
              <a:off x="1838864" y="5750911"/>
              <a:ext cx="1298150" cy="341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000" dirty="0">
                  <a:solidFill>
                    <a:srgbClr val="0070C0"/>
                  </a:solidFill>
                  <a:latin typeface="+mn-lt"/>
                  <a:ea typeface="Yu Gothic UI" panose="020B0500000000000000" pitchFamily="50" charset="-128"/>
                </a:rPr>
                <a:t>Aqua MODIS</a:t>
              </a:r>
              <a:endParaRPr kumimoji="1" lang="ja-JP" altLang="en-US" sz="1000" dirty="0">
                <a:solidFill>
                  <a:srgbClr val="0070C0"/>
                </a:solidFill>
                <a:latin typeface="+mn-lt"/>
                <a:ea typeface="Yu Gothic UI" panose="020B0500000000000000" pitchFamily="50" charset="-128"/>
              </a:endParaRP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5906A115-73B2-76EE-EFDC-0B0B4FF2EFD9}"/>
                </a:ext>
              </a:extLst>
            </p:cNvPr>
            <p:cNvSpPr txBox="1"/>
            <p:nvPr/>
          </p:nvSpPr>
          <p:spPr>
            <a:xfrm>
              <a:off x="1366875" y="5688774"/>
              <a:ext cx="680407" cy="341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000" dirty="0">
                  <a:solidFill>
                    <a:srgbClr val="0070C0"/>
                  </a:solidFill>
                  <a:latin typeface="+mn-lt"/>
                  <a:ea typeface="Yu Gothic UI" panose="020B0500000000000000" pitchFamily="50" charset="-128"/>
                </a:rPr>
                <a:t>Terra</a:t>
              </a:r>
              <a:endParaRPr kumimoji="1" lang="ja-JP" altLang="en-US" sz="1000" dirty="0">
                <a:solidFill>
                  <a:srgbClr val="0070C0"/>
                </a:solidFill>
                <a:latin typeface="+mn-lt"/>
                <a:ea typeface="Yu Gothic UI" panose="020B0500000000000000" pitchFamily="50" charset="-128"/>
              </a:endParaRPr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D876734C-2C80-5BD5-DF05-1C52CD625739}"/>
                </a:ext>
              </a:extLst>
            </p:cNvPr>
            <p:cNvSpPr txBox="1"/>
            <p:nvPr/>
          </p:nvSpPr>
          <p:spPr>
            <a:xfrm>
              <a:off x="5061791" y="5776302"/>
              <a:ext cx="669296" cy="341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000" dirty="0">
                  <a:solidFill>
                    <a:srgbClr val="CCCC00"/>
                  </a:solidFill>
                  <a:latin typeface="+mn-lt"/>
                  <a:ea typeface="Yu Gothic UI" panose="020B0500000000000000" pitchFamily="50" charset="-128"/>
                </a:rPr>
                <a:t>OLCI</a:t>
              </a:r>
              <a:endParaRPr kumimoji="1" lang="ja-JP" altLang="en-US" sz="1000" dirty="0">
                <a:solidFill>
                  <a:srgbClr val="CCCC00"/>
                </a:solidFill>
                <a:latin typeface="+mn-lt"/>
                <a:ea typeface="Yu Gothic UI" panose="020B0500000000000000" pitchFamily="50" charset="-128"/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3EE13041-C2AD-EB28-EFD5-C9B20189A792}"/>
                </a:ext>
              </a:extLst>
            </p:cNvPr>
            <p:cNvSpPr txBox="1"/>
            <p:nvPr/>
          </p:nvSpPr>
          <p:spPr>
            <a:xfrm>
              <a:off x="5372777" y="4740919"/>
              <a:ext cx="1764790" cy="426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>
                  <a:solidFill>
                    <a:srgbClr val="FF0000"/>
                  </a:solidFill>
                  <a:latin typeface="+mn-lt"/>
                  <a:ea typeface="Yu Gothic UI" panose="020B0500000000000000" pitchFamily="50" charset="-128"/>
                </a:rPr>
                <a:t>SGLI (2018~)</a:t>
              </a:r>
              <a:endParaRPr kumimoji="1" lang="ja-JP" altLang="en-US" b="1" dirty="0">
                <a:solidFill>
                  <a:srgbClr val="FF0000"/>
                </a:solidFill>
                <a:latin typeface="+mn-lt"/>
                <a:ea typeface="Yu Gothic UI" panose="020B0500000000000000" pitchFamily="50" charset="-128"/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47EC73FC-391B-13CE-2594-21DFD789E789}"/>
                </a:ext>
              </a:extLst>
            </p:cNvPr>
            <p:cNvSpPr txBox="1"/>
            <p:nvPr/>
          </p:nvSpPr>
          <p:spPr>
            <a:xfrm>
              <a:off x="2192490" y="5525175"/>
              <a:ext cx="540414" cy="341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>
                  <a:solidFill>
                    <a:srgbClr val="FFC000"/>
                  </a:solidFill>
                  <a:latin typeface="+mn-lt"/>
                  <a:ea typeface="Yu Gothic UI" panose="020B0500000000000000" pitchFamily="50" charset="-128"/>
                </a:rPr>
                <a:t>GLI</a:t>
              </a:r>
              <a:endParaRPr kumimoji="1" lang="ja-JP" altLang="en-US" sz="1000" dirty="0">
                <a:solidFill>
                  <a:srgbClr val="FFC000"/>
                </a:solidFill>
                <a:latin typeface="+mn-lt"/>
                <a:ea typeface="Yu Gothic UI" panose="020B0500000000000000" pitchFamily="50" charset="-128"/>
              </a:endParaRPr>
            </a:p>
          </p:txBody>
        </p:sp>
      </p:grpSp>
      <p:sp>
        <p:nvSpPr>
          <p:cNvPr id="57" name="タイトル 2">
            <a:extLst>
              <a:ext uri="{FF2B5EF4-FFF2-40B4-BE49-F238E27FC236}">
                <a16:creationId xmlns:a16="http://schemas.microsoft.com/office/drawing/2014/main" id="{EA538310-758C-EC95-CC1E-D466BC088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36" y="131954"/>
            <a:ext cx="7040100" cy="584400"/>
          </a:xfrm>
        </p:spPr>
        <p:txBody>
          <a:bodyPr/>
          <a:lstStyle/>
          <a:p>
            <a:r>
              <a:rPr kumimoji="1" lang="en-US" altLang="ja-JP" dirty="0"/>
              <a:t>GCOM-C CAL-VAL</a:t>
            </a:r>
            <a:br>
              <a:rPr kumimoji="1" lang="en-US" altLang="ja-JP" sz="1400" dirty="0"/>
            </a:br>
            <a:endParaRPr kumimoji="1" lang="ja-JP" altLang="en-US" dirty="0"/>
          </a:p>
        </p:txBody>
      </p: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4CF1D513-E57F-E530-6295-EB43C59FE53B}"/>
              </a:ext>
            </a:extLst>
          </p:cNvPr>
          <p:cNvCxnSpPr>
            <a:cxnSpLocks/>
          </p:cNvCxnSpPr>
          <p:nvPr/>
        </p:nvCxnSpPr>
        <p:spPr>
          <a:xfrm>
            <a:off x="3977596" y="3843424"/>
            <a:ext cx="10263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Group 229">
            <a:extLst>
              <a:ext uri="{FF2B5EF4-FFF2-40B4-BE49-F238E27FC236}">
                <a16:creationId xmlns:a16="http://schemas.microsoft.com/office/drawing/2014/main" id="{D05E151D-03C1-C9F0-E7F6-762832026B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57530"/>
              </p:ext>
            </p:extLst>
          </p:nvPr>
        </p:nvGraphicFramePr>
        <p:xfrm>
          <a:off x="5236698" y="1337553"/>
          <a:ext cx="3901356" cy="3652740"/>
        </p:xfrm>
        <a:graphic>
          <a:graphicData uri="http://schemas.openxmlformats.org/drawingml/2006/table">
            <a:tbl>
              <a:tblPr/>
              <a:tblGrid>
                <a:gridCol w="357457">
                  <a:extLst>
                    <a:ext uri="{9D8B030D-6E8A-4147-A177-3AD203B41FA5}">
                      <a16:colId xmlns:a16="http://schemas.microsoft.com/office/drawing/2014/main" val="3135751515"/>
                    </a:ext>
                  </a:extLst>
                </a:gridCol>
                <a:gridCol w="366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24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35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77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6471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SGLI channel</a:t>
                      </a:r>
                      <a:r>
                        <a:rPr kumimoji="1" lang="ja-JP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 </a:t>
                      </a:r>
                      <a:r>
                        <a:rPr kumimoji="1" lang="en-US" altLang="ja-JP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specification</a:t>
                      </a: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Specification of SGLI spectral bands</a:t>
                      </a:r>
                      <a:endParaRPr kumimoji="1" lang="en-US" altLang="ja-JP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3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swath</a:t>
                      </a: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CH</a:t>
                      </a:r>
                      <a:endParaRPr kumimoji="1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  <a:sym typeface="Symbol" pitchFamily="18" charset="2"/>
                        </a:rPr>
                        <a:t></a:t>
                      </a: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  <a:sym typeface="Symbol" pitchFamily="18" charset="2"/>
                        </a:rPr>
                        <a:t></a:t>
                      </a: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L</a:t>
                      </a:r>
                      <a:r>
                        <a:rPr kumimoji="1" lang="en-US" altLang="ja-JP" sz="9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std</a:t>
                      </a:r>
                      <a:endParaRPr kumimoji="1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L</a:t>
                      </a:r>
                      <a:r>
                        <a:rPr kumimoji="1" lang="en-US" altLang="ja-JP" sz="9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max</a:t>
                      </a:r>
                      <a:endParaRPr kumimoji="1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SNR@L</a:t>
                      </a:r>
                      <a:r>
                        <a:rPr kumimoji="1" lang="en-US" altLang="ja-JP" sz="9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std</a:t>
                      </a: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IFOV</a:t>
                      </a:r>
                      <a:endParaRPr kumimoji="1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2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km</a:t>
                      </a:r>
                      <a:endParaRPr kumimoji="1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nm</a:t>
                      </a:r>
                      <a:endParaRPr kumimoji="1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charset="0"/>
                        </a:rPr>
                        <a:t>W/m</a:t>
                      </a:r>
                      <a:r>
                        <a:rPr kumimoji="1" lang="de-DE" altLang="ja-JP" sz="9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charset="0"/>
                        </a:rPr>
                        <a:t>2</a:t>
                      </a:r>
                      <a:r>
                        <a:rPr kumimoji="1" lang="de-DE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charset="0"/>
                        </a:rPr>
                        <a:t>/sr/</a:t>
                      </a: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charset="0"/>
                          <a:sym typeface="Symbol" pitchFamily="18" charset="2"/>
                        </a:rPr>
                        <a:t></a:t>
                      </a:r>
                      <a:r>
                        <a:rPr kumimoji="1" lang="de-DE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charset="0"/>
                        </a:rPr>
                        <a:t>m</a:t>
                      </a:r>
                      <a:endParaRPr kumimoji="1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charset="0"/>
                          <a:sym typeface="Symbol" pitchFamily="18" charset="2"/>
                        </a:rPr>
                        <a:t>K: Kelvin</a:t>
                      </a:r>
                      <a:endParaRPr kumimoji="1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charset="0"/>
                        </a:rPr>
                        <a:t>-</a:t>
                      </a:r>
                      <a:endParaRPr kumimoji="1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charset="0"/>
                        </a:rPr>
                        <a:t>K: NE</a:t>
                      </a:r>
                      <a:r>
                        <a:rPr kumimoji="1" lang="de-DE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charset="0"/>
                          <a:sym typeface="Symbol" pitchFamily="18" charset="2"/>
                        </a:rPr>
                        <a:t></a:t>
                      </a:r>
                      <a:r>
                        <a:rPr kumimoji="1" lang="de-DE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charset="0"/>
                        </a:rPr>
                        <a:t>T</a:t>
                      </a:r>
                      <a:endParaRPr kumimoji="1" lang="en-US" altLang="ja-JP" sz="9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itchFamily="18" charset="0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charset="0"/>
                        </a:rPr>
                        <a:t>m</a:t>
                      </a:r>
                      <a:endParaRPr kumimoji="1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361861"/>
                  </a:ext>
                </a:extLst>
              </a:tr>
              <a:tr h="140326">
                <a:tc rowSpan="1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1150km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(</a:t>
                      </a: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VNR: </a:t>
                      </a: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push-broom electric scan)</a:t>
                      </a:r>
                      <a:endParaRPr kumimoji="1" lang="de-DE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vert="vert27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VN01</a:t>
                      </a:r>
                      <a:endParaRPr kumimoji="1" lang="de-DE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00" dirty="0">
                          <a:solidFill>
                            <a:srgbClr val="FF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anose="02020603050405020304" pitchFamily="18" charset="0"/>
                        </a:rPr>
                        <a:t>380.0</a:t>
                      </a:r>
                      <a:endParaRPr lang="ja-JP" sz="900" kern="100" dirty="0">
                        <a:solidFill>
                          <a:srgbClr val="FF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de-DE" sz="900" kern="12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10.6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de-DE" sz="900" kern="12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60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de-DE" sz="900" kern="12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240-241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00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624-675</a:t>
                      </a:r>
                      <a:endParaRPr lang="ja-JP" sz="900" kern="100" dirty="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250</a:t>
                      </a:r>
                      <a:r>
                        <a:rPr kumimoji="1" lang="de-DE" altLang="ja-JP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de-DE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/1000</a:t>
                      </a:r>
                      <a:endParaRPr kumimoji="1" lang="de-DE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32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de-DE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 Semilight" panose="020B0400000000000000" pitchFamily="50" charset="-128"/>
                        <a:ea typeface="Yu Gothic UI Semilight" panose="020B04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VN02</a:t>
                      </a:r>
                      <a:endParaRPr kumimoji="1" lang="de-DE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anose="02020603050405020304" pitchFamily="18" charset="0"/>
                        </a:rPr>
                        <a:t>412.5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de-DE" sz="900" kern="1200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10.3</a:t>
                      </a:r>
                      <a:endParaRPr lang="ja-JP" sz="900" kern="100" dirty="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de-DE" sz="900" kern="1200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75</a:t>
                      </a:r>
                      <a:endParaRPr lang="ja-JP" sz="900" kern="100" dirty="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de-DE" sz="900" kern="12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305-318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00" dirty="0">
                          <a:solidFill>
                            <a:srgbClr val="FF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786-826</a:t>
                      </a:r>
                      <a:endParaRPr lang="ja-JP" sz="900" kern="100" dirty="0">
                        <a:solidFill>
                          <a:srgbClr val="FF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de-DE" altLang="ja-JP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250</a:t>
                      </a:r>
                      <a:r>
                        <a:rPr kumimoji="1" lang="de-DE" altLang="ja-JP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de-DE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/1000</a:t>
                      </a:r>
                      <a:endParaRPr kumimoji="1" lang="de-DE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32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 Semilight" panose="020B0400000000000000" pitchFamily="50" charset="-128"/>
                        <a:ea typeface="Yu Gothic UI Semilight" panose="020B04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VN03</a:t>
                      </a:r>
                      <a:endParaRPr kumimoji="1" lang="de-DE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anose="02020603050405020304" pitchFamily="18" charset="0"/>
                        </a:rPr>
                        <a:t>443.2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de-DE" sz="900" kern="1200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10.1</a:t>
                      </a:r>
                      <a:endParaRPr lang="ja-JP" sz="900" kern="100" dirty="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de-DE" sz="900" kern="1200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64</a:t>
                      </a:r>
                      <a:endParaRPr lang="ja-JP" sz="900" kern="100" dirty="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de-DE" sz="900" kern="12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457-467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487-531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250</a:t>
                      </a:r>
                      <a:r>
                        <a:rPr kumimoji="1" lang="de-DE" altLang="ja-JP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de-DE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/1000</a:t>
                      </a:r>
                      <a:endParaRPr kumimoji="1" lang="de-DE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032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 Semilight" panose="020B0400000000000000" pitchFamily="50" charset="-128"/>
                        <a:ea typeface="Yu Gothic UI Semilight" panose="020B04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VN04</a:t>
                      </a:r>
                      <a:endParaRPr kumimoji="1" lang="de-DE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anose="02020603050405020304" pitchFamily="18" charset="0"/>
                        </a:rPr>
                        <a:t>489.8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de-DE" sz="900" kern="12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10.3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de-DE" sz="900" kern="1200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53</a:t>
                      </a:r>
                      <a:endParaRPr lang="ja-JP" sz="900" kern="100" dirty="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de-DE" sz="900" kern="1200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147-150</a:t>
                      </a:r>
                      <a:endParaRPr lang="ja-JP" sz="900" kern="100" dirty="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00" dirty="0">
                          <a:solidFill>
                            <a:srgbClr val="FF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858-870</a:t>
                      </a:r>
                      <a:endParaRPr lang="ja-JP" sz="900" kern="100" dirty="0">
                        <a:solidFill>
                          <a:srgbClr val="FF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250</a:t>
                      </a:r>
                      <a:r>
                        <a:rPr kumimoji="1" lang="de-DE" altLang="ja-JP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de-DE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/1000</a:t>
                      </a:r>
                      <a:endParaRPr kumimoji="1" lang="de-DE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032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 Semilight" panose="020B0400000000000000" pitchFamily="50" charset="-128"/>
                        <a:ea typeface="Yu Gothic UI Semilight" panose="020B04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VN05</a:t>
                      </a:r>
                      <a:endParaRPr kumimoji="1" lang="de-DE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anose="02020603050405020304" pitchFamily="18" charset="0"/>
                        </a:rPr>
                        <a:t>529.6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de-DE" sz="900" kern="1200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19.1</a:t>
                      </a:r>
                      <a:endParaRPr lang="ja-JP" sz="900" kern="100" dirty="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de-DE" sz="900" kern="12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41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de-DE" sz="900" kern="12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361-364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00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457-522</a:t>
                      </a:r>
                      <a:endParaRPr lang="ja-JP" sz="900" kern="100" dirty="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250</a:t>
                      </a:r>
                      <a:r>
                        <a:rPr kumimoji="1" lang="de-DE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de-DE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/1000</a:t>
                      </a:r>
                      <a:endParaRPr kumimoji="1" lang="de-DE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032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 Semilight" panose="020B0400000000000000" pitchFamily="50" charset="-128"/>
                        <a:ea typeface="Yu Gothic UI Semilight" panose="020B04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VN06</a:t>
                      </a:r>
                      <a:endParaRPr kumimoji="1" lang="de-DE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00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anose="02020603050405020304" pitchFamily="18" charset="0"/>
                        </a:rPr>
                        <a:t>566.2</a:t>
                      </a:r>
                      <a:endParaRPr lang="ja-JP" sz="900" kern="100" dirty="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de-DE" sz="900" kern="12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19.8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de-DE" sz="900" kern="1200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33</a:t>
                      </a:r>
                      <a:endParaRPr lang="ja-JP" sz="900" kern="100" dirty="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de-DE" sz="900" kern="1200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95-96</a:t>
                      </a:r>
                      <a:endParaRPr lang="ja-JP" sz="900" kern="100" dirty="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00" dirty="0">
                          <a:solidFill>
                            <a:srgbClr val="FF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1027-1064</a:t>
                      </a:r>
                      <a:endParaRPr lang="ja-JP" sz="900" kern="100" dirty="0">
                        <a:solidFill>
                          <a:srgbClr val="FF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250</a:t>
                      </a:r>
                      <a:r>
                        <a:rPr kumimoji="1" lang="de-DE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de-DE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/1000</a:t>
                      </a:r>
                      <a:endParaRPr kumimoji="1" lang="de-DE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032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 Semilight" panose="020B0400000000000000" pitchFamily="50" charset="-128"/>
                        <a:ea typeface="Yu Gothic UI Semilight" panose="020B04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VN07</a:t>
                      </a:r>
                      <a:endParaRPr kumimoji="1" lang="de-DE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anose="02020603050405020304" pitchFamily="18" charset="0"/>
                        </a:rPr>
                        <a:t>672.0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de-DE" sz="900" kern="12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22.0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de-DE" sz="900" kern="12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23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de-DE" sz="900" kern="12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69-70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00" dirty="0">
                          <a:solidFill>
                            <a:srgbClr val="FF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988-1088</a:t>
                      </a:r>
                      <a:endParaRPr lang="ja-JP" sz="900" kern="100" dirty="0">
                        <a:solidFill>
                          <a:srgbClr val="FF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250</a:t>
                      </a:r>
                      <a:r>
                        <a:rPr kumimoji="1" lang="de-DE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de-DE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/1000</a:t>
                      </a:r>
                      <a:endParaRPr kumimoji="1" lang="de-DE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032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 Semilight" panose="020B0400000000000000" pitchFamily="50" charset="-128"/>
                        <a:ea typeface="Yu Gothic UI Semilight" panose="020B04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VN08</a:t>
                      </a:r>
                      <a:endParaRPr kumimoji="1" lang="de-DE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anose="02020603050405020304" pitchFamily="18" charset="0"/>
                        </a:rPr>
                        <a:t>672.1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de-DE" sz="900" kern="12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21.9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de-DE" sz="900" kern="12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25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de-DE" sz="900" kern="1200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213-217</a:t>
                      </a:r>
                      <a:endParaRPr lang="ja-JP" sz="900" kern="100" dirty="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537-564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250</a:t>
                      </a:r>
                      <a:r>
                        <a:rPr kumimoji="1" lang="de-DE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de-DE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/1000</a:t>
                      </a:r>
                      <a:endParaRPr kumimoji="1" lang="de-DE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032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 Semilight" panose="020B0400000000000000" pitchFamily="50" charset="-128"/>
                        <a:ea typeface="Yu Gothic UI Semilight" panose="020B04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VN09</a:t>
                      </a:r>
                      <a:endParaRPr kumimoji="1" lang="de-DE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anose="02020603050405020304" pitchFamily="18" charset="0"/>
                        </a:rPr>
                        <a:t>763.1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11.4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40</a:t>
                      </a:r>
                      <a:endParaRPr lang="ja-JP" sz="900" kern="100" dirty="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351-359</a:t>
                      </a:r>
                      <a:endParaRPr lang="ja-JP" sz="900" kern="100" dirty="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00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1592-1746</a:t>
                      </a:r>
                      <a:r>
                        <a:rPr lang="en-US" sz="900" kern="100" baseline="30000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*</a:t>
                      </a:r>
                      <a:endParaRPr lang="ja-JP" sz="900" kern="100" dirty="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250</a:t>
                      </a: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de-DE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/</a:t>
                      </a:r>
                      <a:r>
                        <a:rPr kumimoji="1" lang="de-DE" altLang="ja-JP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1000*</a:t>
                      </a:r>
                      <a:endParaRPr kumimoji="1" lang="de-DE" altLang="ja-JP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032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 Semilight" panose="020B0400000000000000" pitchFamily="50" charset="-128"/>
                        <a:ea typeface="Yu Gothic UI Semilight" panose="020B04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VN10</a:t>
                      </a:r>
                      <a:endParaRPr kumimoji="1" lang="de-DE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anose="02020603050405020304" pitchFamily="18" charset="0"/>
                        </a:rPr>
                        <a:t>866.8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de-DE" sz="900" kern="12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20.9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de-DE" sz="900" kern="12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8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de-DE" sz="900" kern="12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37-38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00" dirty="0">
                          <a:solidFill>
                            <a:srgbClr val="FF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470-510</a:t>
                      </a:r>
                      <a:endParaRPr lang="ja-JP" sz="900" kern="100" dirty="0">
                        <a:solidFill>
                          <a:srgbClr val="FF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250</a:t>
                      </a:r>
                      <a:r>
                        <a:rPr kumimoji="1" lang="de-DE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de-DE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/1000</a:t>
                      </a:r>
                      <a:endParaRPr kumimoji="1" lang="de-DE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032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 Semilight" panose="020B0400000000000000" pitchFamily="50" charset="-128"/>
                        <a:ea typeface="Yu Gothic UI Semilight" panose="020B04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VN11</a:t>
                      </a:r>
                      <a:endParaRPr kumimoji="1" lang="de-DE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anose="02020603050405020304" pitchFamily="18" charset="0"/>
                        </a:rPr>
                        <a:t>867.1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de-DE" sz="900" kern="12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20.8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de-DE" sz="900" kern="12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30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de-DE" sz="900" kern="12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305-306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00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471-511</a:t>
                      </a:r>
                      <a:endParaRPr lang="ja-JP" sz="900" kern="100" dirty="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250</a:t>
                      </a:r>
                      <a:r>
                        <a:rPr kumimoji="1" lang="de-DE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de-DE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/1000</a:t>
                      </a:r>
                      <a:endParaRPr kumimoji="1" lang="de-DE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032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 Semilight" panose="020B0400000000000000" pitchFamily="50" charset="-128"/>
                        <a:ea typeface="Yu Gothic UI Semilight" panose="020B04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PL01</a:t>
                      </a:r>
                      <a:endParaRPr kumimoji="1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anose="02020603050405020304" pitchFamily="18" charset="0"/>
                        </a:rPr>
                        <a:t>671.9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20.6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25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293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609</a:t>
                      </a:r>
                      <a:endParaRPr lang="ja-JP" sz="900" kern="100" dirty="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1000</a:t>
                      </a: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@nadir</a:t>
                      </a:r>
                      <a:endParaRPr kumimoji="1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032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 Semilight" panose="020B0400000000000000" pitchFamily="50" charset="-128"/>
                        <a:ea typeface="Yu Gothic UI Semilight" panose="020B04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PL02</a:t>
                      </a:r>
                      <a:endParaRPr kumimoji="1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anose="02020603050405020304" pitchFamily="18" charset="0"/>
                        </a:rPr>
                        <a:t>866.2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20.3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200"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anose="02020603050405020304" pitchFamily="18" charset="0"/>
                        </a:rPr>
                        <a:t>30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396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de-DE" sz="900" kern="1200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646</a:t>
                      </a:r>
                      <a:endParaRPr lang="ja-JP" sz="900" kern="100" dirty="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1000</a:t>
                      </a: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@nadir</a:t>
                      </a:r>
                      <a:endParaRPr kumimoji="1" lang="en-US" altLang="ja-JP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0326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1400km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(IRS: whisk-broom)</a:t>
                      </a:r>
                    </a:p>
                  </a:txBody>
                  <a:tcPr marL="0" marR="0" marT="10800" marB="10800" vert="vert27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SW01</a:t>
                      </a:r>
                      <a:endParaRPr kumimoji="1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anose="02020603050405020304" pitchFamily="18" charset="0"/>
                        </a:rPr>
                        <a:t>1055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21.1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57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289.2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951.8</a:t>
                      </a:r>
                      <a:endParaRPr lang="ja-JP" sz="900" kern="100" dirty="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1000</a:t>
                      </a:r>
                      <a:endParaRPr kumimoji="1" lang="en-US" altLang="ja-JP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032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SW02</a:t>
                      </a:r>
                      <a:endParaRPr kumimoji="1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anose="02020603050405020304" pitchFamily="18" charset="0"/>
                        </a:rPr>
                        <a:t>1385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20.1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8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118.9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347.3</a:t>
                      </a:r>
                      <a:endParaRPr lang="ja-JP" sz="900" kern="100" dirty="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1000</a:t>
                      </a:r>
                      <a:endParaRPr kumimoji="1" lang="en-US" altLang="ja-JP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032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SW03</a:t>
                      </a:r>
                      <a:endParaRPr kumimoji="1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anose="02020603050405020304" pitchFamily="18" charset="0"/>
                        </a:rPr>
                        <a:t>1635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195.0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3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50.6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100.5</a:t>
                      </a:r>
                      <a:endParaRPr lang="ja-JP" sz="900" kern="100" dirty="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250 </a:t>
                      </a: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/1000</a:t>
                      </a:r>
                      <a:endParaRPr kumimoji="1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032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SW04</a:t>
                      </a:r>
                      <a:endParaRPr kumimoji="1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anose="02020603050405020304" pitchFamily="18" charset="0"/>
                        </a:rPr>
                        <a:t>2209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50.4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1.9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21.7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378.7</a:t>
                      </a:r>
                      <a:endParaRPr lang="ja-JP" sz="900" kern="100" dirty="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1000</a:t>
                      </a:r>
                      <a:endParaRPr kumimoji="1" lang="en-US" altLang="ja-JP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032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TI01</a:t>
                      </a:r>
                      <a:endParaRPr kumimoji="1" lang="de-DE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00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anose="02020603050405020304" pitchFamily="18" charset="0"/>
                        </a:rPr>
                        <a:t>10793</a:t>
                      </a:r>
                      <a:endParaRPr lang="ja-JP" sz="900" kern="100" dirty="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de-DE" sz="900" kern="12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756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300K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340K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0.08K</a:t>
                      </a:r>
                      <a:endParaRPr lang="ja-JP" sz="900" kern="100" dirty="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250/</a:t>
                      </a:r>
                      <a:r>
                        <a:rPr kumimoji="1" lang="en-US" altLang="ja-JP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500</a:t>
                      </a: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/1000</a:t>
                      </a:r>
                      <a:endParaRPr kumimoji="1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TI02</a:t>
                      </a:r>
                      <a:endParaRPr kumimoji="1" lang="de-DE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00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anose="02020603050405020304" pitchFamily="18" charset="0"/>
                        </a:rPr>
                        <a:t>11956</a:t>
                      </a:r>
                      <a:endParaRPr lang="ja-JP" sz="900" kern="100" dirty="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de-DE" sz="900" kern="12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759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300K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340K</a:t>
                      </a:r>
                      <a:endParaRPr lang="ja-JP" sz="900" kern="10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panose="020B0604020202020204" pitchFamily="34" charset="0"/>
                        </a:rPr>
                        <a:t>0.13K</a:t>
                      </a:r>
                      <a:endParaRPr lang="ja-JP" sz="900" kern="100" dirty="0"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" marB="10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250/</a:t>
                      </a:r>
                      <a:r>
                        <a:rPr kumimoji="1" lang="en-US" altLang="ja-JP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500</a:t>
                      </a:r>
                      <a:r>
                        <a:rPr kumimoji="1" lang="en-US" altLang="ja-JP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</a:rPr>
                        <a:t>/1000</a:t>
                      </a:r>
                      <a:endParaRPr kumimoji="1" lang="en-US" altLang="ja-JP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3E6DB8D2-2566-580A-1D19-8A1507D99764}"/>
              </a:ext>
            </a:extLst>
          </p:cNvPr>
          <p:cNvSpPr/>
          <p:nvPr/>
        </p:nvSpPr>
        <p:spPr>
          <a:xfrm>
            <a:off x="5532580" y="6316271"/>
            <a:ext cx="38972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000" b="1" dirty="0">
                <a:solidFill>
                  <a:srgbClr val="0070C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https://suzaku.eorc.jaxa.jp/GCOM_C/data/prelaunch/index.html</a:t>
            </a:r>
            <a:endParaRPr lang="ja-JP" altLang="en-US" sz="1000" b="1" dirty="0">
              <a:solidFill>
                <a:srgbClr val="0070C0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graphicFrame>
        <p:nvGraphicFramePr>
          <p:cNvPr id="70" name="Group 248">
            <a:extLst>
              <a:ext uri="{FF2B5EF4-FFF2-40B4-BE49-F238E27FC236}">
                <a16:creationId xmlns:a16="http://schemas.microsoft.com/office/drawing/2014/main" id="{843D0F4F-2799-3EF0-8FA4-0A9B9C3180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298332"/>
              </p:ext>
            </p:extLst>
          </p:nvPr>
        </p:nvGraphicFramePr>
        <p:xfrm>
          <a:off x="5236698" y="780693"/>
          <a:ext cx="3901356" cy="558780"/>
        </p:xfrm>
        <a:graphic>
          <a:graphicData uri="http://schemas.openxmlformats.org/drawingml/2006/table">
            <a:tbl>
              <a:tblPr/>
              <a:tblGrid>
                <a:gridCol w="764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6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58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GCOM-C characteristics</a:t>
                      </a:r>
                      <a:endParaRPr kumimoji="1" lang="en-US" altLang="ja-JP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27000" marR="27000" marT="1350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Launch Date</a:t>
                      </a:r>
                    </a:p>
                  </a:txBody>
                  <a:tcPr marL="27000" marR="27000" marT="1350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  <a:sym typeface="Symbol"/>
                        </a:rPr>
                        <a:t>23 Dec. 2017 (data</a:t>
                      </a:r>
                      <a:r>
                        <a:rPr kumimoji="1" lang="ja-JP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  <a:sym typeface="Symbol"/>
                        </a:rPr>
                        <a:t> </a:t>
                      </a:r>
                      <a:r>
                        <a:rPr kumimoji="1" lang="en-US" altLang="ja-JP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  <a:sym typeface="Symbol"/>
                        </a:rPr>
                        <a:t>available </a:t>
                      </a: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  <a:sym typeface="Symbol"/>
                        </a:rPr>
                        <a:t>since 1 Jan 2018</a:t>
                      </a:r>
                      <a:r>
                        <a:rPr kumimoji="1" lang="en-US" altLang="ja-JP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Times New Roman" pitchFamily="18" charset="0"/>
                          <a:sym typeface="Symbol"/>
                        </a:rPr>
                        <a:t>)</a:t>
                      </a:r>
                      <a:endParaRPr kumimoji="1" lang="en-US" altLang="ja-JP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  <a:cs typeface="Times New Roman" pitchFamily="18" charset="0"/>
                      </a:endParaRPr>
                    </a:p>
                  </a:txBody>
                  <a:tcPr marL="27000" marR="27000" marT="1350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Orbit</a:t>
                      </a:r>
                    </a:p>
                  </a:txBody>
                  <a:tcPr marL="27000" marR="27000" marT="1350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Sun-synchronous (descending local time: </a:t>
                      </a:r>
                      <a:r>
                        <a:rPr kumimoji="1" lang="en-US" altLang="zh-TW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10:30</a:t>
                      </a:r>
                      <a:r>
                        <a:rPr kumimoji="1" lang="en-US" altLang="ja-JP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am</a:t>
                      </a:r>
                      <a:r>
                        <a:rPr kumimoji="1" lang="en-US" altLang="ja-JP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), Altitude: 798km, </a:t>
                      </a:r>
                      <a:r>
                        <a:rPr kumimoji="1" lang="en-US" altLang="ja-JP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  <a:cs typeface="Arial" charset="0"/>
                        </a:rPr>
                        <a:t>Inclination</a:t>
                      </a:r>
                      <a:r>
                        <a:rPr kumimoji="1" lang="en-US" altLang="ja-JP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: </a:t>
                      </a:r>
                      <a:r>
                        <a:rPr kumimoji="1" lang="en-US" altLang="zh-TW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9</a:t>
                      </a:r>
                      <a:r>
                        <a:rPr kumimoji="1" lang="en-US" altLang="ja-JP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8.6</a:t>
                      </a:r>
                      <a:r>
                        <a:rPr kumimoji="1" lang="en-US" altLang="zh-TW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deg</a:t>
                      </a:r>
                      <a:endParaRPr kumimoji="1" lang="en-US" altLang="ja-JP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marL="27000" marR="27000" marT="1350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CE650FFC-C347-84CB-3C50-CE67F99CDAD6}"/>
              </a:ext>
            </a:extLst>
          </p:cNvPr>
          <p:cNvSpPr txBox="1"/>
          <p:nvPr/>
        </p:nvSpPr>
        <p:spPr>
          <a:xfrm>
            <a:off x="10296" y="736171"/>
            <a:ext cx="53163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b="1" dirty="0"/>
              <a:t>Global Change Observation Mission – Climate, "SHIKISAI" </a:t>
            </a:r>
          </a:p>
        </p:txBody>
      </p:sp>
    </p:spTree>
    <p:extLst>
      <p:ext uri="{BB962C8B-B14F-4D97-AF65-F5344CB8AC3E}">
        <p14:creationId xmlns:p14="http://schemas.microsoft.com/office/powerpoint/2010/main" val="1395748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6F55ABAF-6C34-3886-53A7-64EF2A81DAE8}"/>
              </a:ext>
            </a:extLst>
          </p:cNvPr>
          <p:cNvSpPr/>
          <p:nvPr/>
        </p:nvSpPr>
        <p:spPr>
          <a:xfrm>
            <a:off x="4418533" y="2284455"/>
            <a:ext cx="4716579" cy="25539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6D42578-A646-EC29-F957-9E430B8FA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GCOM-C CAL-VAL</a:t>
            </a:r>
            <a:br>
              <a:rPr kumimoji="1" lang="en-US" altLang="ja-JP" dirty="0"/>
            </a:br>
            <a:r>
              <a:rPr kumimoji="1" lang="it-IT" altLang="ja-JP" sz="1400" dirty="0"/>
              <a:t>SGLI Lunar CAL by GIRO</a:t>
            </a:r>
            <a:br>
              <a:rPr kumimoji="1" lang="en-US" altLang="ja-JP" sz="1200" dirty="0"/>
            </a:b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正方形/長方形 57">
                <a:extLst>
                  <a:ext uri="{FF2B5EF4-FFF2-40B4-BE49-F238E27FC236}">
                    <a16:creationId xmlns:a16="http://schemas.microsoft.com/office/drawing/2014/main" id="{393C8AFF-F30F-40EF-B290-3937979664CE}"/>
                  </a:ext>
                </a:extLst>
              </p:cNvPr>
              <p:cNvSpPr/>
              <p:nvPr/>
            </p:nvSpPr>
            <p:spPr>
              <a:xfrm>
                <a:off x="140359" y="1544594"/>
                <a:ext cx="7439394" cy="9546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33350" indent="-133350" defTabSz="342900">
                  <a:spcBef>
                    <a:spcPts val="300"/>
                  </a:spcBef>
                  <a:buFont typeface="Wingdings" panose="05000000000000000000" pitchFamily="2" charset="2"/>
                  <a:buChar char="ü"/>
                  <a:tabLst>
                    <a:tab pos="133350" algn="l"/>
                  </a:tabLst>
                  <a:defRPr/>
                </a:pPr>
                <a:r>
                  <a:rPr lang="en-US" altLang="ja-JP" sz="1200" kern="1200" dirty="0">
                    <a:solidFill>
                      <a:prstClr val="black"/>
                    </a:solidFill>
                    <a:latin typeface="+mn-lt"/>
                    <a:ea typeface="Yu Gothic UI" panose="020B0500000000000000" pitchFamily="50" charset="-128"/>
                  </a:rPr>
                  <a:t>The temporal change, </a:t>
                </a:r>
                <a:r>
                  <a:rPr lang="en-US" altLang="ja-JP" sz="1200" i="1" dirty="0">
                    <a:solidFill>
                      <a:srgbClr val="0070C0"/>
                    </a:solidFill>
                    <a:latin typeface="+mn-lt"/>
                    <a:ea typeface="Yu Gothic UI" panose="020B0500000000000000" pitchFamily="50" charset="-128"/>
                  </a:rPr>
                  <a:t>b</a:t>
                </a:r>
                <a:r>
                  <a:rPr lang="en-US" altLang="ja-JP" sz="1200" i="1" baseline="-25000" dirty="0">
                    <a:solidFill>
                      <a:srgbClr val="0070C0"/>
                    </a:solidFill>
                    <a:latin typeface="+mn-lt"/>
                    <a:ea typeface="Yu Gothic UI" panose="020B0500000000000000" pitchFamily="50" charset="-128"/>
                  </a:rPr>
                  <a:t>ch</a:t>
                </a:r>
                <a:r>
                  <a:rPr lang="en-US" altLang="ja-JP" sz="1200" kern="1200" dirty="0">
                    <a:solidFill>
                      <a:prstClr val="black"/>
                    </a:solidFill>
                    <a:latin typeface="+mn-lt"/>
                    <a:ea typeface="Yu Gothic UI" panose="020B0500000000000000" pitchFamily="50" charset="-128"/>
                  </a:rPr>
                  <a:t>, is estimated by the multiple regression with </a:t>
                </a:r>
                <a:r>
                  <a:rPr lang="en-US" altLang="ja-JP" sz="1200" dirty="0">
                    <a:solidFill>
                      <a:prstClr val="black"/>
                    </a:solidFill>
                    <a:latin typeface="+mn-lt"/>
                    <a:ea typeface="Yu Gothic UI" panose="020B0500000000000000" pitchFamily="50" charset="-128"/>
                  </a:rPr>
                  <a:t>the lunar phase angle, </a:t>
                </a:r>
                <a:r>
                  <a:rPr lang="en-US" altLang="ja-JP" sz="1200" i="1" dirty="0" err="1">
                    <a:solidFill>
                      <a:srgbClr val="FF3300"/>
                    </a:solidFill>
                    <a:latin typeface="+mn-lt"/>
                    <a:ea typeface="Yu Gothic UI" panose="020B0500000000000000" pitchFamily="50" charset="-128"/>
                  </a:rPr>
                  <a:t>g</a:t>
                </a:r>
                <a:r>
                  <a:rPr lang="en-US" altLang="ja-JP" sz="1200" i="1" baseline="-25000" dirty="0" err="1">
                    <a:solidFill>
                      <a:srgbClr val="FF3300"/>
                    </a:solidFill>
                    <a:latin typeface="+mn-lt"/>
                    <a:ea typeface="Yu Gothic UI" panose="020B0500000000000000" pitchFamily="50" charset="-128"/>
                  </a:rPr>
                  <a:t>n</a:t>
                </a:r>
                <a:endParaRPr lang="en-US" altLang="ja-JP" sz="1200" kern="1200" dirty="0">
                  <a:solidFill>
                    <a:prstClr val="black"/>
                  </a:solidFill>
                  <a:latin typeface="+mn-lt"/>
                  <a:ea typeface="Yu Gothic UI" panose="020B0500000000000000" pitchFamily="50" charset="-128"/>
                </a:endParaRPr>
              </a:p>
              <a:p>
                <a:pPr marL="401241" lvl="2" defTabSz="685800">
                  <a:spcBef>
                    <a:spcPts val="300"/>
                  </a:spcBef>
                  <a:buClrTx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ja-JP" sz="1200" i="1" kern="12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200" i="1" kern="120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ja-JP" sz="1200" i="1" kern="1200">
                            <a:latin typeface="Cambria Math" panose="02040503050406030204" pitchFamily="18" charset="0"/>
                          </a:rPr>
                          <m:t>𝑐h</m:t>
                        </m:r>
                        <m:r>
                          <a:rPr kumimoji="1" lang="en-US" altLang="ja-JP" sz="1200" i="1" kern="12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1200" i="1" kern="120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ja-JP" sz="1200" kern="12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ja-JP" altLang="ja-JP" sz="1200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200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1200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𝑐h</m:t>
                        </m:r>
                      </m:sub>
                    </m:sSub>
                    <m:r>
                      <a:rPr kumimoji="1" lang="en-US" altLang="ja-JP" sz="1200" kern="12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kumimoji="1" lang="ja-JP" altLang="ja-JP" sz="1200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200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kumimoji="1" lang="en-US" altLang="ja-JP" sz="1200" i="1" kern="1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ja-JP" sz="1200" kern="12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ja-JP" altLang="ja-JP" sz="1200" i="1" kern="12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200" i="1" kern="12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ja-JP" sz="1200" i="1" kern="12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𝑐h</m:t>
                        </m:r>
                      </m:sub>
                    </m:sSub>
                    <m:r>
                      <a:rPr kumimoji="1" lang="en-US" altLang="ja-JP" sz="1200" kern="12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kumimoji="1" lang="ja-JP" altLang="ja-JP" sz="1200" i="1" kern="12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200" i="1" kern="12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kumimoji="1" lang="en-US" altLang="ja-JP" sz="1200" i="1" kern="12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ja-JP" sz="1200" kern="12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ja-JP" altLang="ja-JP" sz="1200" i="1" kern="120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200" i="1" kern="120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kumimoji="1" lang="en-US" altLang="ja-JP" sz="1200" i="1" kern="1200">
                            <a:latin typeface="Cambria Math" panose="02040503050406030204" pitchFamily="18" charset="0"/>
                          </a:rPr>
                          <m:t>𝑐h</m:t>
                        </m:r>
                      </m:sub>
                    </m:sSub>
                  </m:oMath>
                </a14:m>
                <a:r>
                  <a:rPr lang="en-US" altLang="ja-JP" sz="1200" kern="1200" dirty="0">
                    <a:solidFill>
                      <a:prstClr val="black"/>
                    </a:solidFill>
                    <a:latin typeface="+mn-lt"/>
                    <a:ea typeface="Yu Gothic UI" panose="020B0500000000000000" pitchFamily="50" charset="-128"/>
                  </a:rPr>
                  <a:t> (d: days from launch, </a:t>
                </a:r>
                <a:r>
                  <a:rPr lang="en-US" altLang="ja-JP" sz="1200" kern="1200" dirty="0" err="1">
                    <a:solidFill>
                      <a:prstClr val="black"/>
                    </a:solidFill>
                    <a:latin typeface="+mn-lt"/>
                    <a:ea typeface="Yu Gothic UI" panose="020B0500000000000000" pitchFamily="50" charset="-128"/>
                  </a:rPr>
                  <a:t>ch</a:t>
                </a:r>
                <a:r>
                  <a:rPr lang="en-US" altLang="ja-JP" sz="1200" kern="1200" dirty="0">
                    <a:solidFill>
                      <a:prstClr val="black"/>
                    </a:solidFill>
                    <a:latin typeface="+mn-lt"/>
                    <a:ea typeface="Yu Gothic UI" panose="020B0500000000000000" pitchFamily="50" charset="-128"/>
                  </a:rPr>
                  <a:t>: SGLI channels)</a:t>
                </a:r>
              </a:p>
              <a:p>
                <a:pPr marL="133350" indent="-133350" defTabSz="342900">
                  <a:spcBef>
                    <a:spcPts val="300"/>
                  </a:spcBef>
                  <a:buClrTx/>
                  <a:buFont typeface="Wingdings" panose="05000000000000000000" pitchFamily="2" charset="2"/>
                  <a:buChar char="ü"/>
                  <a:tabLst>
                    <a:tab pos="133350" algn="l"/>
                  </a:tabLst>
                  <a:defRPr/>
                </a:pPr>
                <a:r>
                  <a:rPr lang="en-US" altLang="ja-JP" sz="1200" i="1" kern="1200" dirty="0">
                    <a:solidFill>
                      <a:srgbClr val="0070C0"/>
                    </a:solidFill>
                    <a:latin typeface="+mn-lt"/>
                    <a:ea typeface="Yu Gothic UI" panose="020B0500000000000000" pitchFamily="50" charset="-128"/>
                  </a:rPr>
                  <a:t>b</a:t>
                </a:r>
                <a:r>
                  <a:rPr lang="en-US" altLang="ja-JP" sz="1200" i="1" kern="1200" baseline="-25000" dirty="0">
                    <a:solidFill>
                      <a:srgbClr val="0070C0"/>
                    </a:solidFill>
                    <a:latin typeface="+mn-lt"/>
                    <a:ea typeface="Yu Gothic UI" panose="020B0500000000000000" pitchFamily="50" charset="-128"/>
                  </a:rPr>
                  <a:t>ch</a:t>
                </a:r>
                <a:r>
                  <a:rPr lang="ja-JP" altLang="en-US" sz="1200" kern="1200" dirty="0">
                    <a:solidFill>
                      <a:prstClr val="black"/>
                    </a:solidFill>
                    <a:latin typeface="+mn-lt"/>
                    <a:ea typeface="Yu Gothic UI" panose="020B0500000000000000" pitchFamily="50" charset="-128"/>
                  </a:rPr>
                  <a:t> </a:t>
                </a:r>
                <a:r>
                  <a:rPr lang="en-US" altLang="ja-JP" sz="1200" kern="1200" dirty="0">
                    <a:solidFill>
                      <a:prstClr val="black"/>
                    </a:solidFill>
                    <a:latin typeface="+mn-lt"/>
                    <a:ea typeface="Yu Gothic UI" panose="020B0500000000000000" pitchFamily="50" charset="-128"/>
                  </a:rPr>
                  <a:t>is updated half-yearly, and </a:t>
                </a:r>
                <a:r>
                  <a:rPr lang="en-US" altLang="ja-JP" sz="1200" i="1" kern="1200" dirty="0" err="1">
                    <a:solidFill>
                      <a:srgbClr val="FF3300"/>
                    </a:solidFill>
                    <a:latin typeface="+mn-lt"/>
                    <a:ea typeface="Yu Gothic UI" panose="020B0500000000000000" pitchFamily="50" charset="-128"/>
                  </a:rPr>
                  <a:t>L</a:t>
                </a:r>
                <a:r>
                  <a:rPr lang="en-US" altLang="ja-JP" sz="1200" i="1" kern="1200" baseline="-25000" dirty="0" err="1">
                    <a:solidFill>
                      <a:srgbClr val="FF3300"/>
                    </a:solidFill>
                    <a:latin typeface="+mn-lt"/>
                    <a:ea typeface="Yu Gothic UI" panose="020B0500000000000000" pitchFamily="50" charset="-128"/>
                  </a:rPr>
                  <a:t>ch</a:t>
                </a:r>
                <a:r>
                  <a:rPr lang="en-US" altLang="ja-JP" sz="1200" i="1" kern="1200" baseline="30000" dirty="0" err="1">
                    <a:solidFill>
                      <a:srgbClr val="FF3300"/>
                    </a:solidFill>
                    <a:latin typeface="+mn-lt"/>
                    <a:ea typeface="Yu Gothic UI" panose="020B0500000000000000" pitchFamily="50" charset="-128"/>
                  </a:rPr>
                  <a:t>orig</a:t>
                </a:r>
                <a:r>
                  <a:rPr lang="en-US" altLang="ja-JP" sz="1200" i="1" kern="1200" dirty="0">
                    <a:solidFill>
                      <a:srgbClr val="FF3300"/>
                    </a:solidFill>
                    <a:latin typeface="+mn-lt"/>
                    <a:ea typeface="Yu Gothic UI" panose="020B0500000000000000" pitchFamily="50" charset="-128"/>
                  </a:rPr>
                  <a:t> </a:t>
                </a:r>
                <a:r>
                  <a:rPr lang="ja-JP" altLang="en-US" sz="1200" kern="1200" dirty="0">
                    <a:solidFill>
                      <a:srgbClr val="FF3300"/>
                    </a:solidFill>
                    <a:latin typeface="+mn-lt"/>
                    <a:ea typeface="Yu Gothic UI" panose="020B0500000000000000" pitchFamily="50" charset="-128"/>
                  </a:rPr>
                  <a:t> </a:t>
                </a:r>
                <a:r>
                  <a:rPr lang="en-US" altLang="ja-JP" sz="1200" kern="1200" dirty="0">
                    <a:solidFill>
                      <a:srgbClr val="FF3300"/>
                    </a:solidFill>
                    <a:latin typeface="+mn-lt"/>
                    <a:ea typeface="Yu Gothic UI" panose="020B0500000000000000" pitchFamily="50" charset="-128"/>
                  </a:rPr>
                  <a:t>is corrected to </a:t>
                </a:r>
                <a:r>
                  <a:rPr lang="en-US" altLang="ja-JP" sz="1200" i="1" kern="1200" dirty="0">
                    <a:solidFill>
                      <a:srgbClr val="FF3300"/>
                    </a:solidFill>
                    <a:latin typeface="+mn-lt"/>
                    <a:ea typeface="Yu Gothic UI" panose="020B0500000000000000" pitchFamily="50" charset="-128"/>
                  </a:rPr>
                  <a:t>L</a:t>
                </a:r>
                <a:r>
                  <a:rPr lang="en-US" altLang="ja-JP" sz="1200" i="1" kern="1200" baseline="-25000" dirty="0">
                    <a:solidFill>
                      <a:srgbClr val="FF3300"/>
                    </a:solidFill>
                    <a:latin typeface="+mn-lt"/>
                    <a:ea typeface="Yu Gothic UI" panose="020B0500000000000000" pitchFamily="50" charset="-128"/>
                  </a:rPr>
                  <a:t>ch</a:t>
                </a:r>
                <a:r>
                  <a:rPr lang="en-US" altLang="ja-JP" sz="1200" i="1" kern="1200" baseline="30000" dirty="0">
                    <a:solidFill>
                      <a:srgbClr val="FF3300"/>
                    </a:solidFill>
                    <a:latin typeface="+mn-lt"/>
                    <a:ea typeface="Yu Gothic UI" panose="020B0500000000000000" pitchFamily="50" charset="-128"/>
                  </a:rPr>
                  <a:t>L1B</a:t>
                </a:r>
                <a:r>
                  <a:rPr lang="en-US" altLang="ja-JP" sz="1200" i="1" kern="1200" dirty="0">
                    <a:solidFill>
                      <a:srgbClr val="FF3300"/>
                    </a:solidFill>
                    <a:latin typeface="+mn-lt"/>
                    <a:ea typeface="Yu Gothic UI" panose="020B0500000000000000" pitchFamily="50" charset="-128"/>
                  </a:rPr>
                  <a:t> </a:t>
                </a:r>
                <a:r>
                  <a:rPr lang="ja-JP" altLang="en-US" sz="1200" kern="1200" dirty="0">
                    <a:solidFill>
                      <a:srgbClr val="FF3300"/>
                    </a:solidFill>
                    <a:latin typeface="+mn-lt"/>
                    <a:ea typeface="Yu Gothic UI" panose="020B0500000000000000" pitchFamily="50" charset="-128"/>
                  </a:rPr>
                  <a:t> </a:t>
                </a:r>
                <a:r>
                  <a:rPr lang="en-US" altLang="ja-JP" sz="1200" kern="1200" dirty="0">
                    <a:solidFill>
                      <a:srgbClr val="FF3300"/>
                    </a:solidFill>
                    <a:latin typeface="+mn-lt"/>
                    <a:ea typeface="Yu Gothic UI" panose="020B0500000000000000" pitchFamily="50" charset="-128"/>
                  </a:rPr>
                  <a:t>in the Level-1B processing</a:t>
                </a:r>
              </a:p>
              <a:p>
                <a:pPr marL="401241" lvl="1" defTabSz="342900">
                  <a:spcBef>
                    <a:spcPts val="300"/>
                  </a:spcBef>
                  <a:buClrTx/>
                  <a:defRPr/>
                </a:pPr>
                <a:r>
                  <a:rPr lang="en-US" altLang="ja-JP" sz="1200" i="1" kern="1200" dirty="0">
                    <a:latin typeface="+mn-lt"/>
                    <a:ea typeface="Cambria Math" panose="02040503050406030204" pitchFamily="18" charset="0"/>
                  </a:rPr>
                  <a:t>L</a:t>
                </a:r>
                <a:r>
                  <a:rPr lang="en-US" altLang="ja-JP" sz="1200" i="1" kern="1200" baseline="-25000" dirty="0">
                    <a:latin typeface="+mn-lt"/>
                    <a:ea typeface="Cambria Math" panose="02040503050406030204" pitchFamily="18" charset="0"/>
                  </a:rPr>
                  <a:t>ch</a:t>
                </a:r>
                <a:r>
                  <a:rPr lang="en-US" altLang="ja-JP" sz="1200" i="1" kern="1200" baseline="30000" dirty="0">
                    <a:latin typeface="+mn-lt"/>
                    <a:ea typeface="Cambria Math" panose="02040503050406030204" pitchFamily="18" charset="0"/>
                  </a:rPr>
                  <a:t>L1B</a:t>
                </a:r>
                <a:r>
                  <a:rPr lang="el-GR" altLang="ja-JP" sz="1200" i="1" kern="1200" dirty="0">
                    <a:latin typeface="+mn-lt"/>
                    <a:ea typeface="Cambria Math" panose="02040503050406030204" pitchFamily="18" charset="0"/>
                  </a:rPr>
                  <a:t> = </a:t>
                </a:r>
                <a:r>
                  <a:rPr lang="en-US" altLang="ja-JP" sz="1200" i="1" kern="1200" dirty="0" err="1">
                    <a:latin typeface="+mn-lt"/>
                    <a:ea typeface="Cambria Math" panose="02040503050406030204" pitchFamily="18" charset="0"/>
                  </a:rPr>
                  <a:t>L</a:t>
                </a:r>
                <a:r>
                  <a:rPr lang="en-US" altLang="ja-JP" sz="1200" i="1" kern="1200" baseline="-25000" dirty="0" err="1">
                    <a:latin typeface="+mn-lt"/>
                    <a:ea typeface="Cambria Math" panose="02040503050406030204" pitchFamily="18" charset="0"/>
                  </a:rPr>
                  <a:t>ch</a:t>
                </a:r>
                <a:r>
                  <a:rPr lang="en-US" altLang="ja-JP" sz="1200" i="1" kern="1200" baseline="30000" dirty="0" err="1">
                    <a:latin typeface="+mn-lt"/>
                    <a:ea typeface="Cambria Math" panose="02040503050406030204" pitchFamily="18" charset="0"/>
                  </a:rPr>
                  <a:t>orig</a:t>
                </a:r>
                <a:r>
                  <a:rPr lang="el-GR" altLang="ja-JP" sz="1200" i="1" kern="1200" dirty="0">
                    <a:latin typeface="+mn-lt"/>
                    <a:ea typeface="Cambria Math" panose="02040503050406030204" pitchFamily="18" charset="0"/>
                  </a:rPr>
                  <a:t> /</a:t>
                </a:r>
                <a:r>
                  <a:rPr lang="en-US" altLang="ja-JP" sz="1200" i="1" kern="1200" dirty="0">
                    <a:latin typeface="+mn-lt"/>
                    <a:ea typeface="Cambria Math" panose="02040503050406030204" pitchFamily="18" charset="0"/>
                  </a:rPr>
                  <a:t> </a:t>
                </a:r>
                <a:r>
                  <a:rPr lang="el-GR" altLang="ja-JP" sz="1200" i="1" kern="1200" dirty="0">
                    <a:latin typeface="+mn-lt"/>
                    <a:ea typeface="Cambria Math" panose="02040503050406030204" pitchFamily="18" charset="0"/>
                  </a:rPr>
                  <a:t>(1.0 + </a:t>
                </a:r>
                <a:r>
                  <a:rPr lang="en-US" altLang="ja-JP" sz="1200" i="1" kern="1200" dirty="0">
                    <a:solidFill>
                      <a:srgbClr val="0070C0"/>
                    </a:solidFill>
                    <a:latin typeface="+mn-lt"/>
                    <a:ea typeface="Cambria Math" panose="02040503050406030204" pitchFamily="18" charset="0"/>
                  </a:rPr>
                  <a:t>b</a:t>
                </a:r>
                <a:r>
                  <a:rPr lang="en-US" altLang="ja-JP" sz="1200" i="1" kern="1200" baseline="-25000" dirty="0">
                    <a:solidFill>
                      <a:srgbClr val="0070C0"/>
                    </a:solidFill>
                    <a:latin typeface="+mn-lt"/>
                    <a:ea typeface="Cambria Math" panose="02040503050406030204" pitchFamily="18" charset="0"/>
                  </a:rPr>
                  <a:t>ch</a:t>
                </a:r>
                <a:r>
                  <a:rPr lang="el-GR" altLang="ja-JP" sz="1200" i="1" kern="1200" dirty="0">
                    <a:solidFill>
                      <a:srgbClr val="0070C0"/>
                    </a:solidFill>
                    <a:latin typeface="+mn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1200" kern="12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sz="1200" i="1" kern="12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200" i="1" kern="1200" dirty="0">
                    <a:solidFill>
                      <a:srgbClr val="0070C0"/>
                    </a:solidFill>
                    <a:latin typeface="+mn-lt"/>
                    <a:ea typeface="Cambria Math" panose="02040503050406030204" pitchFamily="18" charset="0"/>
                  </a:rPr>
                  <a:t>d</a:t>
                </a:r>
                <a:r>
                  <a:rPr lang="en-US" altLang="ja-JP" sz="1200" i="1" kern="1200" dirty="0">
                    <a:latin typeface="+mn-lt"/>
                    <a:ea typeface="Cambria Math" panose="02040503050406030204" pitchFamily="18" charset="0"/>
                  </a:rPr>
                  <a:t>)</a:t>
                </a:r>
                <a:endParaRPr lang="en-US" altLang="ja-JP" sz="1050" dirty="0">
                  <a:solidFill>
                    <a:srgbClr val="FF0000"/>
                  </a:solidFill>
                  <a:latin typeface="+mn-l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8" name="正方形/長方形 57">
                <a:extLst>
                  <a:ext uri="{FF2B5EF4-FFF2-40B4-BE49-F238E27FC236}">
                    <a16:creationId xmlns:a16="http://schemas.microsoft.com/office/drawing/2014/main" id="{393C8AFF-F30F-40EF-B290-3937979664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59" y="1544594"/>
                <a:ext cx="7439394" cy="954620"/>
              </a:xfrm>
              <a:prstGeom prst="rect">
                <a:avLst/>
              </a:prstGeom>
              <a:blipFill>
                <a:blip r:embed="rId3"/>
                <a:stretch>
                  <a:fillRect t="-637" b="-31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CB316093-DE27-4E2F-9B65-58793AA0C1C2}"/>
              </a:ext>
            </a:extLst>
          </p:cNvPr>
          <p:cNvSpPr/>
          <p:nvPr/>
        </p:nvSpPr>
        <p:spPr>
          <a:xfrm>
            <a:off x="237499" y="4250482"/>
            <a:ext cx="41392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>
                <a:latin typeface="+mn-lt"/>
                <a:ea typeface="Yu Gothic UI Semilight" panose="020B0400000000000000" pitchFamily="50" charset="-128"/>
              </a:rPr>
              <a:t>Time series of SGLI/GIRO trend (Normalized by 2018/2/1)</a:t>
            </a:r>
            <a:endParaRPr lang="ja-JP" altLang="en-US" sz="1200" dirty="0">
              <a:latin typeface="+mn-lt"/>
              <a:ea typeface="Yu Gothic UI Semilight" panose="020B0400000000000000" pitchFamily="50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C97FA7C9-0780-4E87-A835-773026C13AE1}"/>
              </a:ext>
            </a:extLst>
          </p:cNvPr>
          <p:cNvSpPr txBox="1"/>
          <p:nvPr/>
        </p:nvSpPr>
        <p:spPr>
          <a:xfrm>
            <a:off x="2126814" y="4537726"/>
            <a:ext cx="229902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6675" indent="-66675">
              <a:buFont typeface="Arial" panose="020B0604020202020204" pitchFamily="34" charset="0"/>
              <a:buChar char="•"/>
            </a:pPr>
            <a:r>
              <a:rPr lang="en-US" altLang="ja-JP" sz="700" dirty="0">
                <a:solidFill>
                  <a:srgbClr val="3E3F40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Urabe et al. (2020). DOI: </a:t>
            </a:r>
            <a:r>
              <a:rPr lang="en-US" altLang="ja-JP" sz="700" dirty="0">
                <a:solidFill>
                  <a:srgbClr val="00369F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hlinkClick r:id="rId4"/>
              </a:rPr>
              <a:t>10.3390/rs12010069</a:t>
            </a:r>
            <a:r>
              <a:rPr lang="en-US" altLang="ja-JP" sz="700" b="1" dirty="0">
                <a:solidFill>
                  <a:srgbClr val="3E3F40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; </a:t>
            </a:r>
          </a:p>
          <a:p>
            <a:pPr marL="66675" indent="-66675">
              <a:buFont typeface="Arial" panose="020B0604020202020204" pitchFamily="34" charset="0"/>
              <a:buChar char="•"/>
            </a:pPr>
            <a:r>
              <a:rPr lang="en-US" altLang="ja-JP" sz="700" dirty="0">
                <a:solidFill>
                  <a:srgbClr val="3E3F40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Urabe et al. (2019) DOI: </a:t>
            </a:r>
            <a:r>
              <a:rPr lang="en-US" altLang="ja-JP" sz="700" dirty="0">
                <a:solidFill>
                  <a:srgbClr val="00369F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hlinkClick r:id="rId5"/>
              </a:rPr>
              <a:t>10.1109/IGARSS.2019.8897892</a:t>
            </a:r>
            <a:endParaRPr lang="en-US" altLang="ja-JP" sz="700" dirty="0">
              <a:solidFill>
                <a:srgbClr val="3E3F40"/>
              </a:solidFill>
              <a:latin typeface="Yu Gothic UI Semilight" panose="020B0400000000000000" pitchFamily="50" charset="-128"/>
              <a:ea typeface="Yu Gothic UI Semilight" panose="020B0400000000000000" pitchFamily="50" charset="-128"/>
            </a:endParaRP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24ACF9D2-C0B0-EF99-9293-E9963C503D8F}"/>
              </a:ext>
            </a:extLst>
          </p:cNvPr>
          <p:cNvGrpSpPr/>
          <p:nvPr/>
        </p:nvGrpSpPr>
        <p:grpSpPr>
          <a:xfrm>
            <a:off x="7488623" y="1313695"/>
            <a:ext cx="1385521" cy="715501"/>
            <a:chOff x="7397492" y="1337038"/>
            <a:chExt cx="1385521" cy="715501"/>
          </a:xfrm>
        </p:grpSpPr>
        <p:pic>
          <p:nvPicPr>
            <p:cNvPr id="61" name="図 60">
              <a:extLst>
                <a:ext uri="{FF2B5EF4-FFF2-40B4-BE49-F238E27FC236}">
                  <a16:creationId xmlns:a16="http://schemas.microsoft.com/office/drawing/2014/main" id="{68A118D9-F363-BE1E-9AA2-F24CD76302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33155" b="32414"/>
            <a:stretch/>
          </p:blipFill>
          <p:spPr>
            <a:xfrm>
              <a:off x="7425941" y="1337038"/>
              <a:ext cx="1357072" cy="671102"/>
            </a:xfrm>
            <a:prstGeom prst="rect">
              <a:avLst/>
            </a:prstGeom>
          </p:spPr>
        </p:pic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E280D095-F0DC-5032-7DD3-6FF6BD715939}"/>
                </a:ext>
              </a:extLst>
            </p:cNvPr>
            <p:cNvSpPr/>
            <p:nvPr/>
          </p:nvSpPr>
          <p:spPr>
            <a:xfrm>
              <a:off x="7397492" y="1812874"/>
              <a:ext cx="428322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900">
                  <a:solidFill>
                    <a:schemeClr val="bg1"/>
                  </a:solidFill>
                  <a:latin typeface="+mn-lt"/>
                  <a:ea typeface="Yu Gothic UI Semilight" panose="020B0400000000000000" pitchFamily="50" charset="-128"/>
                </a:rPr>
                <a:t>VNR</a:t>
              </a:r>
              <a:endParaRPr lang="ja-JP" altLang="en-US" sz="900">
                <a:solidFill>
                  <a:schemeClr val="bg1"/>
                </a:solidFill>
                <a:latin typeface="+mn-lt"/>
                <a:ea typeface="Yu Gothic UI Semilight" panose="020B0400000000000000" pitchFamily="50" charset="-128"/>
              </a:endParaRPr>
            </a:p>
          </p:txBody>
        </p:sp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2B8E6DDD-F85F-76B1-69D4-8DDD6521658B}"/>
                </a:ext>
              </a:extLst>
            </p:cNvPr>
            <p:cNvSpPr/>
            <p:nvPr/>
          </p:nvSpPr>
          <p:spPr>
            <a:xfrm>
              <a:off x="8266703" y="1821707"/>
              <a:ext cx="37702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900">
                  <a:solidFill>
                    <a:schemeClr val="bg1"/>
                  </a:solidFill>
                  <a:latin typeface="+mn-lt"/>
                  <a:ea typeface="Yu Gothic UI Semilight" panose="020B0400000000000000" pitchFamily="50" charset="-128"/>
                </a:rPr>
                <a:t>IRS</a:t>
              </a:r>
              <a:endParaRPr lang="ja-JP" altLang="en-US" sz="900">
                <a:solidFill>
                  <a:schemeClr val="bg1"/>
                </a:solidFill>
                <a:latin typeface="+mn-lt"/>
                <a:ea typeface="Yu Gothic UI Semilight" panose="020B0400000000000000" pitchFamily="50" charset="-128"/>
              </a:endParaRPr>
            </a:p>
          </p:txBody>
        </p:sp>
      </p:grp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0DF48B04-F7B9-55D4-6541-3DAA1CA02FB6}"/>
              </a:ext>
            </a:extLst>
          </p:cNvPr>
          <p:cNvSpPr txBox="1"/>
          <p:nvPr/>
        </p:nvSpPr>
        <p:spPr>
          <a:xfrm>
            <a:off x="124330" y="793259"/>
            <a:ext cx="8658683" cy="777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685800" fontAlgn="base">
              <a:spcBef>
                <a:spcPts val="3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n-US" altLang="ja-JP" u="sng" kern="1200" dirty="0">
                <a:latin typeface="+mn-lt"/>
                <a:ea typeface="Yu Gothic UI" panose="020B0500000000000000" pitchFamily="50" charset="-128"/>
              </a:rPr>
              <a:t>GCOM-C SGLI </a:t>
            </a:r>
            <a:r>
              <a:rPr lang="en-US" altLang="ja-JP" b="1" u="sng" kern="1200" dirty="0">
                <a:latin typeface="+mn-lt"/>
                <a:ea typeface="Yu Gothic UI" panose="020B0500000000000000" pitchFamily="50" charset="-128"/>
              </a:rPr>
              <a:t>lunar calibration </a:t>
            </a:r>
            <a:r>
              <a:rPr lang="en-US" altLang="ja-JP" u="sng" kern="1200" dirty="0">
                <a:latin typeface="+mn-lt"/>
                <a:ea typeface="Yu Gothic UI" panose="020B0500000000000000" pitchFamily="50" charset="-128"/>
              </a:rPr>
              <a:t>is regularly updated by the monthly (phase angle ~+7</a:t>
            </a:r>
            <a:r>
              <a:rPr lang="en-US" altLang="ja-JP" u="sng" kern="1200" dirty="0">
                <a:latin typeface="+mn-lt"/>
                <a:ea typeface="Yu Gothic UI" panose="020B0500000000000000" pitchFamily="50" charset="-128"/>
                <a:sym typeface="Symbol" panose="05050102010706020507" pitchFamily="18" charset="2"/>
              </a:rPr>
              <a:t></a:t>
            </a:r>
            <a:r>
              <a:rPr lang="en-US" altLang="ja-JP" u="sng" kern="1200" dirty="0">
                <a:latin typeface="+mn-lt"/>
                <a:ea typeface="Yu Gothic UI" panose="020B0500000000000000" pitchFamily="50" charset="-128"/>
              </a:rPr>
              <a:t>) lunar observation operations </a:t>
            </a:r>
            <a:r>
              <a:rPr lang="en-US" altLang="ja-JP" kern="1200" dirty="0">
                <a:latin typeface="+mn-lt"/>
                <a:ea typeface="Yu Gothic UI" panose="020B0500000000000000" pitchFamily="50" charset="-128"/>
              </a:rPr>
              <a:t>(by the pitch maneuver; </a:t>
            </a:r>
            <a:r>
              <a:rPr lang="en-US" altLang="ja-JP" kern="1200" dirty="0">
                <a:solidFill>
                  <a:srgbClr val="FF0000"/>
                </a:solidFill>
                <a:latin typeface="+mn-lt"/>
                <a:ea typeface="Yu Gothic UI" panose="020B0500000000000000" pitchFamily="50" charset="-128"/>
              </a:rPr>
              <a:t>80 times </a:t>
            </a:r>
            <a:r>
              <a:rPr lang="en-US" altLang="ja-JP" dirty="0">
                <a:solidFill>
                  <a:srgbClr val="FF0000"/>
                </a:solidFill>
                <a:latin typeface="+mn-lt"/>
                <a:ea typeface="Yu Gothic UI" panose="020B0500000000000000" pitchFamily="50" charset="-128"/>
              </a:rPr>
              <a:t>from</a:t>
            </a:r>
            <a:r>
              <a:rPr lang="en-US" altLang="ja-JP" kern="1200" dirty="0">
                <a:solidFill>
                  <a:srgbClr val="FF0000"/>
                </a:solidFill>
                <a:latin typeface="+mn-lt"/>
                <a:ea typeface="Yu Gothic UI" panose="020B0500000000000000" pitchFamily="50" charset="-128"/>
              </a:rPr>
              <a:t> Jan. 2018 to Feb. 2024</a:t>
            </a:r>
            <a:r>
              <a:rPr lang="en-US" altLang="ja-JP" kern="1200" dirty="0">
                <a:latin typeface="+mn-lt"/>
                <a:ea typeface="Yu Gothic UI" panose="020B0500000000000000" pitchFamily="50" charset="-128"/>
              </a:rPr>
              <a:t>) with GIRO</a:t>
            </a:r>
          </a:p>
          <a:p>
            <a:pPr marL="285750" indent="-285750" defTabSz="685800" fontAlgn="base">
              <a:spcBef>
                <a:spcPts val="3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n-US" altLang="ja-JP" kern="1200" dirty="0">
                <a:latin typeface="+mn-lt"/>
                <a:ea typeface="Yu Gothic UI" panose="020B0500000000000000" pitchFamily="50" charset="-128"/>
              </a:rPr>
              <a:t>All SGLI lunar observation data (GIRO input/output files) </a:t>
            </a:r>
            <a:r>
              <a:rPr lang="en-US" altLang="ja-JP" kern="1200" dirty="0">
                <a:solidFill>
                  <a:srgbClr val="FF0000"/>
                </a:solidFill>
                <a:latin typeface="+mn-lt"/>
                <a:ea typeface="Yu Gothic UI" panose="020B0500000000000000" pitchFamily="50" charset="-128"/>
              </a:rPr>
              <a:t>have been submitted to GLOD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E53DA3A-A682-6C65-278E-0128EEF5C0DF}"/>
              </a:ext>
            </a:extLst>
          </p:cNvPr>
          <p:cNvGrpSpPr/>
          <p:nvPr/>
        </p:nvGrpSpPr>
        <p:grpSpPr>
          <a:xfrm>
            <a:off x="-15330" y="2670082"/>
            <a:ext cx="2137620" cy="1566119"/>
            <a:chOff x="210109" y="2155130"/>
            <a:chExt cx="3991514" cy="2341267"/>
          </a:xfrm>
        </p:grpSpPr>
        <p:pic>
          <p:nvPicPr>
            <p:cNvPr id="56" name="図 55" descr="グラフ, 折れ線グラフ&#10;&#10;自動的に生成された説明">
              <a:extLst>
                <a:ext uri="{FF2B5EF4-FFF2-40B4-BE49-F238E27FC236}">
                  <a16:creationId xmlns:a16="http://schemas.microsoft.com/office/drawing/2014/main" id="{44B20E48-D544-9246-D686-EB7ADCFE1F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97" b="20874"/>
            <a:stretch/>
          </p:blipFill>
          <p:spPr>
            <a:xfrm>
              <a:off x="715964" y="2651488"/>
              <a:ext cx="3200400" cy="1584894"/>
            </a:xfrm>
            <a:prstGeom prst="rect">
              <a:avLst/>
            </a:prstGeom>
          </p:spPr>
        </p:pic>
        <p:pic>
          <p:nvPicPr>
            <p:cNvPr id="65" name="図 64" descr="グラフ, 折れ線グラフ&#10;&#10;自動的に生成された説明">
              <a:extLst>
                <a:ext uri="{FF2B5EF4-FFF2-40B4-BE49-F238E27FC236}">
                  <a16:creationId xmlns:a16="http://schemas.microsoft.com/office/drawing/2014/main" id="{6E375988-A783-C7A9-CE52-E814223B0B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254" b="529"/>
            <a:stretch/>
          </p:blipFill>
          <p:spPr>
            <a:xfrm>
              <a:off x="511135" y="4296643"/>
              <a:ext cx="3690488" cy="199754"/>
            </a:xfrm>
            <a:prstGeom prst="rect">
              <a:avLst/>
            </a:prstGeom>
          </p:spPr>
        </p:pic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C7CFCF6D-C8F3-650A-08B4-86E1F9CA9F2C}"/>
                </a:ext>
              </a:extLst>
            </p:cNvPr>
            <p:cNvSpPr txBox="1"/>
            <p:nvPr/>
          </p:nvSpPr>
          <p:spPr>
            <a:xfrm rot="16200000">
              <a:off x="-138064" y="3479117"/>
              <a:ext cx="973343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kern="1200" dirty="0">
                  <a:latin typeface="+mn-lt"/>
                  <a:ea typeface="Yu Gothic UI Semilight" panose="020B0400000000000000" pitchFamily="50" charset="-128"/>
                  <a:cs typeface="+mn-cs"/>
                </a:rPr>
                <a:t>SGLI/GIRO</a:t>
              </a:r>
              <a:endParaRPr kumimoji="1" lang="ja-JP" altLang="en-US" sz="1050" dirty="0">
                <a:latin typeface="+mn-lt"/>
              </a:endParaRPr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ED67B69E-AEE8-908B-311B-91A8B0FEC5A3}"/>
                </a:ext>
              </a:extLst>
            </p:cNvPr>
            <p:cNvSpPr txBox="1"/>
            <p:nvPr/>
          </p:nvSpPr>
          <p:spPr>
            <a:xfrm>
              <a:off x="930108" y="2155130"/>
              <a:ext cx="15776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kern="1200" dirty="0">
                  <a:latin typeface="+mn-lt"/>
                  <a:ea typeface="Yu Gothic UI Semilight" panose="020B0400000000000000" pitchFamily="50" charset="-128"/>
                  <a:cs typeface="+mn-cs"/>
                </a:rPr>
                <a:t>VNR 380nm~865nm</a:t>
              </a:r>
              <a:endParaRPr kumimoji="1" lang="ja-JP" altLang="en-US" sz="1050" dirty="0">
                <a:latin typeface="+mn-lt"/>
              </a:endParaRPr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1990EB41-52DF-C66B-3037-6DCF96CD8A83}"/>
                </a:ext>
              </a:extLst>
            </p:cNvPr>
            <p:cNvSpPr txBox="1"/>
            <p:nvPr/>
          </p:nvSpPr>
          <p:spPr>
            <a:xfrm>
              <a:off x="447282" y="3605895"/>
              <a:ext cx="482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kern="1200" dirty="0">
                  <a:latin typeface="+mn-lt"/>
                  <a:ea typeface="Yu Gothic UI Semilight" panose="020B0400000000000000" pitchFamily="50" charset="-128"/>
                  <a:cs typeface="+mn-cs"/>
                </a:rPr>
                <a:t>0.85</a:t>
              </a:r>
              <a:endParaRPr kumimoji="1" lang="ja-JP" altLang="en-US" sz="1050" dirty="0">
                <a:latin typeface="+mn-lt"/>
              </a:endParaRPr>
            </a:p>
          </p:txBody>
        </p:sp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69BFDA29-F5AE-F917-6EEC-5E9DCB11516F}"/>
                </a:ext>
              </a:extLst>
            </p:cNvPr>
            <p:cNvSpPr txBox="1"/>
            <p:nvPr/>
          </p:nvSpPr>
          <p:spPr>
            <a:xfrm>
              <a:off x="409562" y="2412923"/>
              <a:ext cx="482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kern="1200" dirty="0">
                  <a:latin typeface="+mn-lt"/>
                  <a:ea typeface="Yu Gothic UI Semilight" panose="020B0400000000000000" pitchFamily="50" charset="-128"/>
                  <a:cs typeface="+mn-cs"/>
                </a:rPr>
                <a:t>1.01</a:t>
              </a:r>
              <a:endParaRPr kumimoji="1" lang="ja-JP" altLang="en-US" sz="1050" dirty="0">
                <a:latin typeface="+mn-lt"/>
              </a:endParaRPr>
            </a:p>
          </p:txBody>
        </p:sp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id="{6FAD5D9A-7A81-5A7E-8332-E23B15E8915E}"/>
                </a:ext>
              </a:extLst>
            </p:cNvPr>
            <p:cNvCxnSpPr/>
            <p:nvPr/>
          </p:nvCxnSpPr>
          <p:spPr>
            <a:xfrm>
              <a:off x="866615" y="2819803"/>
              <a:ext cx="30662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C4E9AF38-0A0E-FF69-C9F1-4362A8BEB872}"/>
                </a:ext>
              </a:extLst>
            </p:cNvPr>
            <p:cNvSpPr txBox="1"/>
            <p:nvPr/>
          </p:nvSpPr>
          <p:spPr>
            <a:xfrm rot="5400000">
              <a:off x="3618044" y="4015047"/>
              <a:ext cx="59663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kern="1200" dirty="0">
                  <a:latin typeface="+mn-lt"/>
                  <a:ea typeface="Yu Gothic UI Semilight" panose="020B0400000000000000" pitchFamily="50" charset="-128"/>
                  <a:cs typeface="+mn-cs"/>
                </a:rPr>
                <a:t>2024/02</a:t>
              </a:r>
              <a:endParaRPr kumimoji="1" lang="ja-JP" altLang="en-US" sz="1050" dirty="0">
                <a:latin typeface="+mn-lt"/>
              </a:endParaRPr>
            </a:p>
          </p:txBody>
        </p:sp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40E9A7C7-8BD1-6F94-9B77-59111D938B32}"/>
                </a:ext>
              </a:extLst>
            </p:cNvPr>
            <p:cNvSpPr txBox="1"/>
            <p:nvPr/>
          </p:nvSpPr>
          <p:spPr>
            <a:xfrm rot="5400000">
              <a:off x="609400" y="4052009"/>
              <a:ext cx="60144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kern="1200" dirty="0">
                  <a:latin typeface="+mn-lt"/>
                  <a:ea typeface="Yu Gothic UI Semilight" panose="020B0400000000000000" pitchFamily="50" charset="-128"/>
                  <a:cs typeface="+mn-cs"/>
                </a:rPr>
                <a:t>2018/01</a:t>
              </a:r>
              <a:endParaRPr kumimoji="1" lang="ja-JP" altLang="en-US" sz="1050" dirty="0">
                <a:latin typeface="+mn-lt"/>
              </a:endParaRP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C3CA890-A8D3-631A-67AD-71B7F8FCF81B}"/>
              </a:ext>
            </a:extLst>
          </p:cNvPr>
          <p:cNvGrpSpPr/>
          <p:nvPr/>
        </p:nvGrpSpPr>
        <p:grpSpPr>
          <a:xfrm>
            <a:off x="2052085" y="2662398"/>
            <a:ext cx="2219696" cy="1554905"/>
            <a:chOff x="4115630" y="2305210"/>
            <a:chExt cx="3854976" cy="2161976"/>
          </a:xfrm>
        </p:grpSpPr>
        <p:pic>
          <p:nvPicPr>
            <p:cNvPr id="57" name="図 56" descr="グラフィカル ユーザー インターフェイス, グラフ&#10;&#10;自動的に生成された説明">
              <a:extLst>
                <a:ext uri="{FF2B5EF4-FFF2-40B4-BE49-F238E27FC236}">
                  <a16:creationId xmlns:a16="http://schemas.microsoft.com/office/drawing/2014/main" id="{2AF8C6BF-123D-6AD0-0381-CB31A111D7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85" b="20905"/>
            <a:stretch/>
          </p:blipFill>
          <p:spPr>
            <a:xfrm>
              <a:off x="4623623" y="2679686"/>
              <a:ext cx="3200400" cy="1582038"/>
            </a:xfrm>
            <a:prstGeom prst="rect">
              <a:avLst/>
            </a:prstGeom>
          </p:spPr>
        </p:pic>
        <p:pic>
          <p:nvPicPr>
            <p:cNvPr id="66" name="図 65" descr="グラフィカル ユーザー インターフェイス, グラフ&#10;&#10;自動的に生成された説明">
              <a:extLst>
                <a:ext uri="{FF2B5EF4-FFF2-40B4-BE49-F238E27FC236}">
                  <a16:creationId xmlns:a16="http://schemas.microsoft.com/office/drawing/2014/main" id="{59E4EAB6-C5BE-3096-C31E-0DCE6FE4D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15" t="91683" r="30845" b="2034"/>
            <a:stretch/>
          </p:blipFill>
          <p:spPr>
            <a:xfrm>
              <a:off x="5550783" y="4269469"/>
              <a:ext cx="1591882" cy="197717"/>
            </a:xfrm>
            <a:prstGeom prst="rect">
              <a:avLst/>
            </a:prstGeom>
          </p:spPr>
        </p:pic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5E8687D2-B3CA-1F55-CE6B-B7A0803A6704}"/>
                </a:ext>
              </a:extLst>
            </p:cNvPr>
            <p:cNvSpPr txBox="1"/>
            <p:nvPr/>
          </p:nvSpPr>
          <p:spPr>
            <a:xfrm rot="16200000">
              <a:off x="3767458" y="3425232"/>
              <a:ext cx="973343" cy="277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kern="1200" dirty="0">
                  <a:latin typeface="+mn-lt"/>
                  <a:ea typeface="Yu Gothic UI Semilight" panose="020B0400000000000000" pitchFamily="50" charset="-128"/>
                  <a:cs typeface="+mn-cs"/>
                </a:rPr>
                <a:t>SGLI/GIRO</a:t>
              </a:r>
              <a:endParaRPr kumimoji="1" lang="ja-JP" altLang="en-US" sz="1050" dirty="0">
                <a:latin typeface="+mn-lt"/>
              </a:endParaRPr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2B2F3D46-868C-F8A4-87EC-71D92ABE08C8}"/>
                </a:ext>
              </a:extLst>
            </p:cNvPr>
            <p:cNvSpPr txBox="1"/>
            <p:nvPr/>
          </p:nvSpPr>
          <p:spPr>
            <a:xfrm>
              <a:off x="4802167" y="2305210"/>
              <a:ext cx="17491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kern="1200" dirty="0">
                  <a:latin typeface="+mn-lt"/>
                  <a:ea typeface="Yu Gothic UI Semilight" panose="020B0400000000000000" pitchFamily="50" charset="-128"/>
                  <a:cs typeface="+mn-cs"/>
                </a:rPr>
                <a:t>SWIR 1.05</a:t>
              </a:r>
              <a:r>
                <a:rPr lang="en-US" altLang="ja-JP" sz="1200" kern="1200" dirty="0">
                  <a:latin typeface="+mn-lt"/>
                  <a:ea typeface="Yu Gothic UI Semilight" panose="020B0400000000000000" pitchFamily="50" charset="-128"/>
                  <a:cs typeface="+mn-cs"/>
                  <a:sym typeface="Symbol" panose="05050102010706020507" pitchFamily="18" charset="2"/>
                </a:rPr>
                <a:t></a:t>
              </a:r>
              <a:r>
                <a:rPr lang="en-US" altLang="ja-JP" sz="1200" kern="1200" dirty="0">
                  <a:latin typeface="+mn-lt"/>
                  <a:ea typeface="Yu Gothic UI Semilight" panose="020B0400000000000000" pitchFamily="50" charset="-128"/>
                  <a:cs typeface="+mn-cs"/>
                </a:rPr>
                <a:t>m~2.21</a:t>
              </a:r>
              <a:r>
                <a:rPr lang="en-US" altLang="ja-JP" sz="1200" kern="1200" dirty="0">
                  <a:latin typeface="+mn-lt"/>
                  <a:ea typeface="Yu Gothic UI Semilight" panose="020B0400000000000000" pitchFamily="50" charset="-128"/>
                  <a:cs typeface="+mn-cs"/>
                  <a:sym typeface="Symbol" panose="05050102010706020507" pitchFamily="18" charset="2"/>
                </a:rPr>
                <a:t></a:t>
              </a:r>
              <a:r>
                <a:rPr lang="en-US" altLang="ja-JP" sz="1200" kern="1200" dirty="0">
                  <a:latin typeface="+mn-lt"/>
                  <a:ea typeface="Yu Gothic UI Semilight" panose="020B0400000000000000" pitchFamily="50" charset="-128"/>
                  <a:cs typeface="+mn-cs"/>
                </a:rPr>
                <a:t>m</a:t>
              </a:r>
              <a:endParaRPr kumimoji="1" lang="ja-JP" altLang="en-US" sz="1050" dirty="0">
                <a:latin typeface="+mn-lt"/>
              </a:endParaRPr>
            </a:p>
          </p:txBody>
        </p:sp>
        <p:cxnSp>
          <p:nvCxnSpPr>
            <p:cNvPr id="74" name="直線コネクタ 73">
              <a:extLst>
                <a:ext uri="{FF2B5EF4-FFF2-40B4-BE49-F238E27FC236}">
                  <a16:creationId xmlns:a16="http://schemas.microsoft.com/office/drawing/2014/main" id="{EF02D3B1-0E64-CEB8-C0F1-6267B1C454E6}"/>
                </a:ext>
              </a:extLst>
            </p:cNvPr>
            <p:cNvCxnSpPr/>
            <p:nvPr/>
          </p:nvCxnSpPr>
          <p:spPr>
            <a:xfrm>
              <a:off x="4792567" y="2982713"/>
              <a:ext cx="30662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7CA15C01-BB42-A53B-AC87-36EBC5684870}"/>
                </a:ext>
              </a:extLst>
            </p:cNvPr>
            <p:cNvSpPr txBox="1"/>
            <p:nvPr/>
          </p:nvSpPr>
          <p:spPr>
            <a:xfrm>
              <a:off x="4363962" y="3616710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kern="1200" dirty="0">
                  <a:latin typeface="+mn-lt"/>
                  <a:ea typeface="Yu Gothic UI Semilight" panose="020B0400000000000000" pitchFamily="50" charset="-128"/>
                  <a:cs typeface="+mn-cs"/>
                </a:rPr>
                <a:t>0.90</a:t>
              </a:r>
              <a:endParaRPr kumimoji="1" lang="ja-JP" altLang="en-US" sz="1050" dirty="0">
                <a:latin typeface="+mn-lt"/>
              </a:endParaRPr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90B0B29C-C5BA-24E0-8CBD-40B93270D827}"/>
                </a:ext>
              </a:extLst>
            </p:cNvPr>
            <p:cNvSpPr txBox="1"/>
            <p:nvPr/>
          </p:nvSpPr>
          <p:spPr>
            <a:xfrm>
              <a:off x="4347392" y="2558459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kern="1200" dirty="0">
                  <a:latin typeface="+mn-lt"/>
                  <a:ea typeface="Yu Gothic UI Semilight" panose="020B0400000000000000" pitchFamily="50" charset="-128"/>
                  <a:cs typeface="+mn-cs"/>
                </a:rPr>
                <a:t>1.02</a:t>
              </a:r>
              <a:endParaRPr kumimoji="1" lang="ja-JP" altLang="en-US" sz="1050" dirty="0">
                <a:latin typeface="+mn-lt"/>
              </a:endParaRPr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C9BAF6A8-56D3-B783-20DB-C718804073DC}"/>
                </a:ext>
              </a:extLst>
            </p:cNvPr>
            <p:cNvSpPr txBox="1"/>
            <p:nvPr/>
          </p:nvSpPr>
          <p:spPr>
            <a:xfrm rot="5400000">
              <a:off x="7556871" y="4023572"/>
              <a:ext cx="59663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kern="1200" dirty="0">
                  <a:latin typeface="+mn-lt"/>
                  <a:ea typeface="Yu Gothic UI Semilight" panose="020B0400000000000000" pitchFamily="50" charset="-128"/>
                  <a:cs typeface="+mn-cs"/>
                </a:rPr>
                <a:t>2024/02</a:t>
              </a:r>
              <a:endParaRPr kumimoji="1" lang="ja-JP" altLang="en-US" sz="1050" dirty="0">
                <a:latin typeface="+mn-lt"/>
              </a:endParaRPr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5E8EE897-2A1E-132B-799B-19D2366454BF}"/>
                </a:ext>
              </a:extLst>
            </p:cNvPr>
            <p:cNvSpPr txBox="1"/>
            <p:nvPr/>
          </p:nvSpPr>
          <p:spPr>
            <a:xfrm rot="5400000">
              <a:off x="4530306" y="4048243"/>
              <a:ext cx="60144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kern="1200" dirty="0">
                  <a:latin typeface="+mn-lt"/>
                  <a:ea typeface="Yu Gothic UI Semilight" panose="020B0400000000000000" pitchFamily="50" charset="-128"/>
                  <a:cs typeface="+mn-cs"/>
                </a:rPr>
                <a:t>2018/01</a:t>
              </a:r>
              <a:endParaRPr kumimoji="1" lang="ja-JP" altLang="en-US" sz="1050" dirty="0">
                <a:latin typeface="+mn-lt"/>
              </a:endParaRPr>
            </a:p>
          </p:txBody>
        </p:sp>
      </p:grpSp>
      <p:pic>
        <p:nvPicPr>
          <p:cNvPr id="81" name="Picture 2" descr="D:\Documents\KJWOC\GCOMC_1s.png">
            <a:extLst>
              <a:ext uri="{FF2B5EF4-FFF2-40B4-BE49-F238E27FC236}">
                <a16:creationId xmlns:a16="http://schemas.microsoft.com/office/drawing/2014/main" id="{D9C954B9-314B-8D86-3D33-939D3335B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0831">
            <a:off x="4119809" y="1420"/>
            <a:ext cx="2319445" cy="89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B2918AA-1138-5DEC-34B2-50369EA61C9B}"/>
              </a:ext>
            </a:extLst>
          </p:cNvPr>
          <p:cNvGrpSpPr/>
          <p:nvPr/>
        </p:nvGrpSpPr>
        <p:grpSpPr>
          <a:xfrm>
            <a:off x="4646618" y="3233963"/>
            <a:ext cx="2007393" cy="1530074"/>
            <a:chOff x="269664" y="1818605"/>
            <a:chExt cx="2705113" cy="1530074"/>
          </a:xfrm>
        </p:grpSpPr>
        <p:pic>
          <p:nvPicPr>
            <p:cNvPr id="6" name="図 5" descr="グラフ, 折れ線グラフ&#10;&#10;自動的に生成された説明">
              <a:extLst>
                <a:ext uri="{FF2B5EF4-FFF2-40B4-BE49-F238E27FC236}">
                  <a16:creationId xmlns:a16="http://schemas.microsoft.com/office/drawing/2014/main" id="{05A64894-6ECF-0277-DE07-69F1ED377A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1082"/>
            <a:stretch/>
          </p:blipFill>
          <p:spPr>
            <a:xfrm>
              <a:off x="516944" y="2052219"/>
              <a:ext cx="2438096" cy="1296460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145A69AF-CAAA-3F83-A5DC-E084F1CB9B1B}"/>
                </a:ext>
              </a:extLst>
            </p:cNvPr>
            <p:cNvSpPr txBox="1"/>
            <p:nvPr/>
          </p:nvSpPr>
          <p:spPr>
            <a:xfrm>
              <a:off x="1035995" y="1818605"/>
              <a:ext cx="1555753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342900">
                <a:spcBef>
                  <a:spcPts val="450"/>
                </a:spcBef>
                <a:tabLst>
                  <a:tab pos="133350" algn="l"/>
                </a:tabLst>
                <a:defRPr/>
              </a:pPr>
              <a:r>
                <a:rPr lang="en-US" altLang="ja-JP" sz="1200" b="1" dirty="0">
                  <a:latin typeface="Yu Gothic UI" panose="020B0500000000000000" pitchFamily="50" charset="-128"/>
                  <a:ea typeface="Yu Gothic UI" panose="020B0500000000000000" pitchFamily="50" charset="-128"/>
                </a:rPr>
                <a:t>VN02: 412 nm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E888C8A9-DB5F-D7CA-9C22-B1D4E3589A25}"/>
                </a:ext>
              </a:extLst>
            </p:cNvPr>
            <p:cNvSpPr txBox="1"/>
            <p:nvPr/>
          </p:nvSpPr>
          <p:spPr>
            <a:xfrm rot="988914">
              <a:off x="1346867" y="2466838"/>
              <a:ext cx="1488788" cy="2308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342900">
                <a:spcBef>
                  <a:spcPts val="450"/>
                </a:spcBef>
                <a:tabLst>
                  <a:tab pos="133350" algn="l"/>
                </a:tabLst>
                <a:defRPr/>
              </a:pPr>
              <a:r>
                <a:rPr lang="en-US" altLang="ja-JP" sz="900" dirty="0">
                  <a:solidFill>
                    <a:srgbClr val="FF000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Internal-lamp CAL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F35A2686-5ED3-FEBA-C488-995F04002AFA}"/>
                </a:ext>
              </a:extLst>
            </p:cNvPr>
            <p:cNvSpPr txBox="1"/>
            <p:nvPr/>
          </p:nvSpPr>
          <p:spPr>
            <a:xfrm>
              <a:off x="581948" y="2899871"/>
              <a:ext cx="1390124" cy="2135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342900">
                <a:tabLst>
                  <a:tab pos="133350" algn="l"/>
                </a:tabLst>
                <a:defRPr/>
              </a:pPr>
              <a:r>
                <a:rPr lang="en-US" altLang="ja-JP" sz="788" dirty="0">
                  <a:latin typeface="Yu Gothic UI" panose="020B0500000000000000" pitchFamily="50" charset="-128"/>
                  <a:ea typeface="Yu Gothic UI" panose="020B0500000000000000" pitchFamily="50" charset="-128"/>
                </a:rPr>
                <a:t>Normalized by 31 Jan 2018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505B0408-90A8-7B0D-0EAC-8AF380DA296D}"/>
                </a:ext>
              </a:extLst>
            </p:cNvPr>
            <p:cNvSpPr txBox="1"/>
            <p:nvPr/>
          </p:nvSpPr>
          <p:spPr>
            <a:xfrm rot="834822">
              <a:off x="1694101" y="2151648"/>
              <a:ext cx="905542" cy="2308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342900">
                <a:spcBef>
                  <a:spcPts val="450"/>
                </a:spcBef>
                <a:tabLst>
                  <a:tab pos="133350" algn="l"/>
                </a:tabLst>
                <a:defRPr/>
              </a:pPr>
              <a:r>
                <a:rPr lang="en-US" altLang="ja-JP" sz="900" dirty="0">
                  <a:solidFill>
                    <a:schemeClr val="accent3">
                      <a:lumMod val="50000"/>
                    </a:schemeClr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Solar CAL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51F27017-6B29-5EE1-DE30-5AEC31AB09D2}"/>
                </a:ext>
              </a:extLst>
            </p:cNvPr>
            <p:cNvSpPr txBox="1"/>
            <p:nvPr/>
          </p:nvSpPr>
          <p:spPr>
            <a:xfrm rot="1091477">
              <a:off x="1331020" y="2681399"/>
              <a:ext cx="946585" cy="2308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342900">
                <a:spcBef>
                  <a:spcPts val="450"/>
                </a:spcBef>
                <a:tabLst>
                  <a:tab pos="133350" algn="l"/>
                </a:tabLst>
                <a:defRPr/>
              </a:pPr>
              <a:r>
                <a:rPr lang="en-US" altLang="ja-JP" sz="900" dirty="0">
                  <a:solidFill>
                    <a:srgbClr val="0070C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Lunar CAL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EFBBE53B-2CE7-D27F-E24A-F4EB67EB027A}"/>
                </a:ext>
              </a:extLst>
            </p:cNvPr>
            <p:cNvSpPr txBox="1"/>
            <p:nvPr/>
          </p:nvSpPr>
          <p:spPr>
            <a:xfrm>
              <a:off x="273314" y="2052219"/>
              <a:ext cx="370614" cy="2135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342900">
                <a:tabLst>
                  <a:tab pos="133350" algn="l"/>
                </a:tabLst>
                <a:defRPr/>
              </a:pPr>
              <a:r>
                <a:rPr lang="en-US" altLang="ja-JP" sz="788">
                  <a:latin typeface="Yu Gothic UI" panose="020B0500000000000000" pitchFamily="50" charset="-128"/>
                  <a:ea typeface="Yu Gothic UI" panose="020B0500000000000000" pitchFamily="50" charset="-128"/>
                </a:rPr>
                <a:t>1.03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2B089A5D-11E6-34EF-0283-A8EA7BFC5E27}"/>
                </a:ext>
              </a:extLst>
            </p:cNvPr>
            <p:cNvSpPr txBox="1"/>
            <p:nvPr/>
          </p:nvSpPr>
          <p:spPr>
            <a:xfrm>
              <a:off x="283518" y="2980816"/>
              <a:ext cx="370614" cy="2135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342900">
                <a:tabLst>
                  <a:tab pos="133350" algn="l"/>
                </a:tabLst>
                <a:defRPr/>
              </a:pPr>
              <a:r>
                <a:rPr lang="en-US" altLang="ja-JP" sz="788">
                  <a:latin typeface="Yu Gothic UI" panose="020B0500000000000000" pitchFamily="50" charset="-128"/>
                  <a:ea typeface="Yu Gothic UI" panose="020B0500000000000000" pitchFamily="50" charset="-128"/>
                </a:rPr>
                <a:t>0.89</a:t>
              </a:r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49603717-F636-1713-787C-5E5A68FF6008}"/>
                </a:ext>
              </a:extLst>
            </p:cNvPr>
            <p:cNvCxnSpPr/>
            <p:nvPr/>
          </p:nvCxnSpPr>
          <p:spPr>
            <a:xfrm>
              <a:off x="643204" y="2344386"/>
              <a:ext cx="23315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3753F63A-2456-6C9C-55DD-0F4E2859E33C}"/>
                </a:ext>
              </a:extLst>
            </p:cNvPr>
            <p:cNvSpPr txBox="1"/>
            <p:nvPr/>
          </p:nvSpPr>
          <p:spPr>
            <a:xfrm>
              <a:off x="269664" y="2242212"/>
              <a:ext cx="370614" cy="2135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342900">
                <a:tabLst>
                  <a:tab pos="133350" algn="l"/>
                </a:tabLst>
                <a:defRPr/>
              </a:pPr>
              <a:r>
                <a:rPr lang="en-US" altLang="ja-JP" sz="788">
                  <a:latin typeface="Yu Gothic UI" panose="020B0500000000000000" pitchFamily="50" charset="-128"/>
                  <a:ea typeface="Yu Gothic UI" panose="020B0500000000000000" pitchFamily="50" charset="-128"/>
                </a:rPr>
                <a:t>1.00</a:t>
              </a: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CAF9CA16-FA71-F04C-8CA0-DA7658BF99D6}"/>
              </a:ext>
            </a:extLst>
          </p:cNvPr>
          <p:cNvGrpSpPr/>
          <p:nvPr/>
        </p:nvGrpSpPr>
        <p:grpSpPr>
          <a:xfrm>
            <a:off x="6822014" y="3233847"/>
            <a:ext cx="2269255" cy="1564225"/>
            <a:chOff x="3348177" y="1812549"/>
            <a:chExt cx="3057992" cy="1564225"/>
          </a:xfrm>
        </p:grpSpPr>
        <p:pic>
          <p:nvPicPr>
            <p:cNvPr id="17" name="図 16" descr="グラフ&#10;&#10;自動的に生成された説明">
              <a:extLst>
                <a:ext uri="{FF2B5EF4-FFF2-40B4-BE49-F238E27FC236}">
                  <a16:creationId xmlns:a16="http://schemas.microsoft.com/office/drawing/2014/main" id="{D1898CC4-1E0C-EBD8-DC0F-B6E0DE3ED7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314"/>
            <a:stretch/>
          </p:blipFill>
          <p:spPr>
            <a:xfrm>
              <a:off x="3584707" y="2044601"/>
              <a:ext cx="2438095" cy="1332173"/>
            </a:xfrm>
            <a:prstGeom prst="rect">
              <a:avLst/>
            </a:prstGeom>
          </p:spPr>
        </p:pic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EE2035A0-CBA0-C27C-4CD8-63C9C825CC6A}"/>
                </a:ext>
              </a:extLst>
            </p:cNvPr>
            <p:cNvSpPr txBox="1"/>
            <p:nvPr/>
          </p:nvSpPr>
          <p:spPr>
            <a:xfrm>
              <a:off x="3699169" y="2884740"/>
              <a:ext cx="1390124" cy="2135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342900">
                <a:tabLst>
                  <a:tab pos="133350" algn="l"/>
                </a:tabLst>
                <a:defRPr/>
              </a:pPr>
              <a:r>
                <a:rPr lang="en-US" altLang="ja-JP" sz="788" dirty="0">
                  <a:latin typeface="Yu Gothic UI" panose="020B0500000000000000" pitchFamily="50" charset="-128"/>
                  <a:ea typeface="Yu Gothic UI" panose="020B0500000000000000" pitchFamily="50" charset="-128"/>
                </a:rPr>
                <a:t>Normalized by 31 Jan 2018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C071F69A-D5FB-B011-AD2D-C2AACCA34E5A}"/>
                </a:ext>
              </a:extLst>
            </p:cNvPr>
            <p:cNvSpPr txBox="1"/>
            <p:nvPr/>
          </p:nvSpPr>
          <p:spPr>
            <a:xfrm>
              <a:off x="4124736" y="1812549"/>
              <a:ext cx="1581675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342900">
                <a:spcBef>
                  <a:spcPts val="450"/>
                </a:spcBef>
                <a:tabLst>
                  <a:tab pos="133350" algn="l"/>
                </a:tabLst>
                <a:defRPr/>
              </a:pPr>
              <a:r>
                <a:rPr lang="en-US" altLang="ja-JP" sz="1200" b="1" dirty="0">
                  <a:latin typeface="Yu Gothic UI" panose="020B0500000000000000" pitchFamily="50" charset="-128"/>
                  <a:ea typeface="Yu Gothic UI" panose="020B0500000000000000" pitchFamily="50" charset="-128"/>
                </a:rPr>
                <a:t>VN05: 530 nm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1EA6DCF2-0A90-D40C-FCE8-F920A715CC50}"/>
                </a:ext>
              </a:extLst>
            </p:cNvPr>
            <p:cNvSpPr txBox="1"/>
            <p:nvPr/>
          </p:nvSpPr>
          <p:spPr>
            <a:xfrm>
              <a:off x="3934494" y="2675767"/>
              <a:ext cx="1488788" cy="2308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342900">
                <a:spcBef>
                  <a:spcPts val="450"/>
                </a:spcBef>
                <a:tabLst>
                  <a:tab pos="133350" algn="l"/>
                </a:tabLst>
                <a:defRPr/>
              </a:pPr>
              <a:r>
                <a:rPr lang="en-US" altLang="ja-JP" sz="900" dirty="0">
                  <a:solidFill>
                    <a:srgbClr val="FF000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Internal-lamp CAL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53739094-28C5-3ECD-7473-575DB9536F5B}"/>
                </a:ext>
              </a:extLst>
            </p:cNvPr>
            <p:cNvSpPr txBox="1"/>
            <p:nvPr/>
          </p:nvSpPr>
          <p:spPr>
            <a:xfrm>
              <a:off x="5027336" y="2375458"/>
              <a:ext cx="905543" cy="2308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342900">
                <a:spcBef>
                  <a:spcPts val="450"/>
                </a:spcBef>
                <a:tabLst>
                  <a:tab pos="133350" algn="l"/>
                </a:tabLst>
                <a:defRPr/>
              </a:pPr>
              <a:r>
                <a:rPr lang="en-US" altLang="ja-JP" sz="900" dirty="0">
                  <a:solidFill>
                    <a:schemeClr val="accent3">
                      <a:lumMod val="50000"/>
                    </a:schemeClr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Solar CAL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977BD817-1F02-2FF1-8220-53F18B57D471}"/>
                </a:ext>
              </a:extLst>
            </p:cNvPr>
            <p:cNvSpPr txBox="1"/>
            <p:nvPr/>
          </p:nvSpPr>
          <p:spPr>
            <a:xfrm>
              <a:off x="5459585" y="2866430"/>
              <a:ext cx="946584" cy="2308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342900">
                <a:spcBef>
                  <a:spcPts val="450"/>
                </a:spcBef>
                <a:tabLst>
                  <a:tab pos="133350" algn="l"/>
                </a:tabLst>
                <a:defRPr/>
              </a:pPr>
              <a:r>
                <a:rPr lang="en-US" altLang="ja-JP" sz="900" dirty="0">
                  <a:solidFill>
                    <a:srgbClr val="0070C0"/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Lunar CAL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AEE79699-8DB6-5839-313C-E5474798B1F3}"/>
                </a:ext>
              </a:extLst>
            </p:cNvPr>
            <p:cNvSpPr txBox="1"/>
            <p:nvPr/>
          </p:nvSpPr>
          <p:spPr>
            <a:xfrm>
              <a:off x="3354438" y="2048693"/>
              <a:ext cx="370614" cy="2135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342900">
                <a:tabLst>
                  <a:tab pos="133350" algn="l"/>
                </a:tabLst>
                <a:defRPr/>
              </a:pPr>
              <a:r>
                <a:rPr lang="en-US" altLang="ja-JP" sz="788">
                  <a:latin typeface="Yu Gothic UI" panose="020B0500000000000000" pitchFamily="50" charset="-128"/>
                  <a:ea typeface="Yu Gothic UI" panose="020B0500000000000000" pitchFamily="50" charset="-128"/>
                </a:rPr>
                <a:t>1.03</a:t>
              </a: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C0BA9A08-0A8C-E8BC-C1B2-9499982CF7C3}"/>
                </a:ext>
              </a:extLst>
            </p:cNvPr>
            <p:cNvSpPr txBox="1"/>
            <p:nvPr/>
          </p:nvSpPr>
          <p:spPr>
            <a:xfrm>
              <a:off x="3348177" y="2977290"/>
              <a:ext cx="370614" cy="2135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342900">
                <a:tabLst>
                  <a:tab pos="133350" algn="l"/>
                </a:tabLst>
                <a:defRPr/>
              </a:pPr>
              <a:r>
                <a:rPr lang="en-US" altLang="ja-JP" sz="788">
                  <a:latin typeface="Yu Gothic UI" panose="020B0500000000000000" pitchFamily="50" charset="-128"/>
                  <a:ea typeface="Yu Gothic UI" panose="020B0500000000000000" pitchFamily="50" charset="-128"/>
                </a:rPr>
                <a:t>0.89</a:t>
              </a:r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C22987B5-8306-EA78-7169-F140543C44F1}"/>
                </a:ext>
              </a:extLst>
            </p:cNvPr>
            <p:cNvCxnSpPr/>
            <p:nvPr/>
          </p:nvCxnSpPr>
          <p:spPr>
            <a:xfrm>
              <a:off x="3707863" y="2340860"/>
              <a:ext cx="23315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8EC71280-0A18-AF28-EC1C-05916A3607FF}"/>
                </a:ext>
              </a:extLst>
            </p:cNvPr>
            <p:cNvSpPr txBox="1"/>
            <p:nvPr/>
          </p:nvSpPr>
          <p:spPr>
            <a:xfrm>
              <a:off x="3351187" y="2238686"/>
              <a:ext cx="370614" cy="2135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342900">
                <a:tabLst>
                  <a:tab pos="133350" algn="l"/>
                </a:tabLst>
                <a:defRPr/>
              </a:pPr>
              <a:r>
                <a:rPr lang="en-US" altLang="ja-JP" sz="788">
                  <a:latin typeface="Yu Gothic UI" panose="020B0500000000000000" pitchFamily="50" charset="-128"/>
                  <a:ea typeface="Yu Gothic UI" panose="020B0500000000000000" pitchFamily="50" charset="-128"/>
                </a:rPr>
                <a:t>1.00</a:t>
              </a:r>
            </a:p>
          </p:txBody>
        </p:sp>
        <p:cxnSp>
          <p:nvCxnSpPr>
            <p:cNvPr id="29" name="直線矢印コネクタ 28">
              <a:extLst>
                <a:ext uri="{FF2B5EF4-FFF2-40B4-BE49-F238E27FC236}">
                  <a16:creationId xmlns:a16="http://schemas.microsoft.com/office/drawing/2014/main" id="{609A4EAA-775E-A0B7-FC5A-DE46982EF9EC}"/>
                </a:ext>
              </a:extLst>
            </p:cNvPr>
            <p:cNvCxnSpPr>
              <a:cxnSpLocks/>
            </p:cNvCxnSpPr>
            <p:nvPr/>
          </p:nvCxnSpPr>
          <p:spPr>
            <a:xfrm>
              <a:off x="6039436" y="2798393"/>
              <a:ext cx="0" cy="79967"/>
            </a:xfrm>
            <a:prstGeom prst="straightConnector1">
              <a:avLst/>
            </a:prstGeom>
            <a:ln w="9525">
              <a:solidFill>
                <a:srgbClr val="FF0000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B317062-D233-FD07-1641-0708261531D6}"/>
              </a:ext>
            </a:extLst>
          </p:cNvPr>
          <p:cNvSpPr txBox="1"/>
          <p:nvPr/>
        </p:nvSpPr>
        <p:spPr>
          <a:xfrm>
            <a:off x="4484060" y="2492451"/>
            <a:ext cx="44921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ja-JP" sz="1200" kern="1200" dirty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Because of the diffuser reflectance change especially in shorter wavelengths, the difference among the on-board CAL results </a:t>
            </a:r>
            <a:r>
              <a:rPr lang="en-US" altLang="ja-JP" sz="1200" dirty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becomes large (e.g., VN02), </a:t>
            </a:r>
            <a:r>
              <a:rPr lang="en-US" altLang="ja-JP" sz="1200" kern="1200" dirty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however, it is small (</a:t>
            </a:r>
            <a:r>
              <a:rPr lang="en-US" altLang="ja-JP" sz="1200" u="sng" kern="1200" dirty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less than about </a:t>
            </a:r>
            <a:r>
              <a:rPr kumimoji="1" lang="ja-JP" altLang="en-US" sz="1200" u="sng" kern="1200" dirty="0">
                <a:solidFill>
                  <a:prstClr val="black"/>
                </a:solidFill>
                <a:latin typeface="+mn-lt"/>
                <a:ea typeface="Yu Gothic UI" panose="020B0500000000000000" pitchFamily="50" charset="-128"/>
                <a:sym typeface="Symbol" panose="05050102010706020507" pitchFamily="18" charset="2"/>
              </a:rPr>
              <a:t></a:t>
            </a:r>
            <a:r>
              <a:rPr kumimoji="1" lang="en-US" altLang="ja-JP" sz="1200" u="sng" kern="1200" dirty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0.5%) </a:t>
            </a:r>
            <a:r>
              <a:rPr kumimoji="1" lang="en-US" altLang="ja-JP" sz="1200" kern="1200" dirty="0">
                <a:solidFill>
                  <a:prstClr val="black"/>
                </a:solidFill>
                <a:latin typeface="+mn-lt"/>
                <a:ea typeface="Yu Gothic UI" panose="020B0500000000000000" pitchFamily="50" charset="-128"/>
              </a:rPr>
              <a:t>in other wavelengths.</a:t>
            </a:r>
            <a:endParaRPr kumimoji="1" lang="ja-JP" altLang="en-US" sz="1200" kern="1200" dirty="0">
              <a:solidFill>
                <a:srgbClr val="FF0000"/>
              </a:solidFill>
              <a:latin typeface="+mn-lt"/>
              <a:ea typeface="Yu Gothic UI" panose="020B05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C8AA97C-D809-9CEB-C712-7A07581901E3}"/>
              </a:ext>
            </a:extLst>
          </p:cNvPr>
          <p:cNvSpPr txBox="1"/>
          <p:nvPr/>
        </p:nvSpPr>
        <p:spPr>
          <a:xfrm>
            <a:off x="4329912" y="2281882"/>
            <a:ext cx="491993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342900">
              <a:spcBef>
                <a:spcPts val="450"/>
              </a:spcBef>
              <a:tabLst>
                <a:tab pos="133350" algn="l"/>
              </a:tabLst>
              <a:defRPr/>
            </a:pPr>
            <a:r>
              <a:rPr lang="en-US" altLang="ja-JP" sz="1200" b="1" u="sng" dirty="0">
                <a:latin typeface="+mn-lt"/>
                <a:ea typeface="Yu Gothic UI" panose="020B0500000000000000" pitchFamily="50" charset="-128"/>
              </a:rPr>
              <a:t>Post-launch calibration comparison (lunar, solar, internal lamp)</a:t>
            </a: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3FE3A0D3-52E9-4953-CFD2-224E9B24ACF7}"/>
              </a:ext>
            </a:extLst>
          </p:cNvPr>
          <p:cNvCxnSpPr>
            <a:cxnSpLocks/>
          </p:cNvCxnSpPr>
          <p:nvPr/>
        </p:nvCxnSpPr>
        <p:spPr>
          <a:xfrm>
            <a:off x="6686144" y="3947360"/>
            <a:ext cx="0" cy="55771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BB4D633A-AC8C-C10B-8562-466702C61FF6}"/>
              </a:ext>
            </a:extLst>
          </p:cNvPr>
          <p:cNvCxnSpPr>
            <a:cxnSpLocks/>
          </p:cNvCxnSpPr>
          <p:nvPr/>
        </p:nvCxnSpPr>
        <p:spPr>
          <a:xfrm>
            <a:off x="8902719" y="4131985"/>
            <a:ext cx="0" cy="19243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820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73E5F-2C61-114D-871B-9A2E24393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F00E9BF3-16A2-C845-48C7-CA1D8A08A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ALOS-4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8E33A3C-6C40-2F77-1B3C-8124F0D8CEAD}"/>
              </a:ext>
            </a:extLst>
          </p:cNvPr>
          <p:cNvSpPr txBox="1"/>
          <p:nvPr/>
        </p:nvSpPr>
        <p:spPr>
          <a:xfrm>
            <a:off x="125835" y="3959200"/>
            <a:ext cx="90119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/>
              <a:t>(2) Demo Successful achievement of the world's fastest optical inter-satellite communication at a speed of 1.8 Gbps between the Laser Utilizing Communication System (LUCAS) and the Advanced Land Observing Satellite-4 (ALOS-4).(Oct 8, 2024)</a:t>
            </a:r>
            <a:endParaRPr lang="ja-JP" altLang="en-US" sz="18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141D25D-59A0-2959-2200-79C86CF369A5}"/>
              </a:ext>
            </a:extLst>
          </p:cNvPr>
          <p:cNvSpPr txBox="1"/>
          <p:nvPr/>
        </p:nvSpPr>
        <p:spPr>
          <a:xfrm>
            <a:off x="125836" y="814506"/>
            <a:ext cx="90181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/>
              <a:t>(1) First images from Advanced Land Observing Satellite-4 “DAICHI-4” (ALOS-4) / Phased Array type L-band Synthetic Aperture Radar-3 (PALSAR-3)</a:t>
            </a:r>
          </a:p>
          <a:p>
            <a:r>
              <a:rPr lang="en-US" altLang="ja-JP" sz="1800" dirty="0"/>
              <a:t>- Extended swath width to 200 km with world's highest resolution (3 m) –(July 31, 2024)</a:t>
            </a:r>
            <a:endParaRPr lang="ja-JP" altLang="en-US" sz="18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8294A4D-839D-ACE0-5E8C-D12BEC69F7A2}"/>
              </a:ext>
            </a:extLst>
          </p:cNvPr>
          <p:cNvSpPr txBox="1"/>
          <p:nvPr/>
        </p:nvSpPr>
        <p:spPr>
          <a:xfrm>
            <a:off x="7172136" y="2937718"/>
            <a:ext cx="18896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Enlarged images of the vicinity of Mount Fuji and downtown Tokyo by PALSAR-3</a:t>
            </a:r>
            <a:endParaRPr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6FB9A50-EFB9-BC35-3331-AC608796F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47" y="1737835"/>
            <a:ext cx="3229388" cy="215398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0ACEA8D-F636-0E36-BB05-8FCAC98D9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086" y="1737835"/>
            <a:ext cx="3229388" cy="215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60023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6830</TotalTime>
  <Words>1439</Words>
  <Application>Microsoft Office PowerPoint</Application>
  <PresentationFormat>画面に合わせる (16:9)</PresentationFormat>
  <Paragraphs>295</Paragraphs>
  <Slides>10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20" baseType="lpstr">
      <vt:lpstr>Yu Gothic UI</vt:lpstr>
      <vt:lpstr>Yu Gothic UI Semilight</vt:lpstr>
      <vt:lpstr>Arial</vt:lpstr>
      <vt:lpstr>Calibri</vt:lpstr>
      <vt:lpstr>Cambria</vt:lpstr>
      <vt:lpstr>Cambria Math</vt:lpstr>
      <vt:lpstr>Montserrat</vt:lpstr>
      <vt:lpstr>Montserrat Medium</vt:lpstr>
      <vt:lpstr>Wingdings</vt:lpstr>
      <vt:lpstr>ceos</vt:lpstr>
      <vt:lpstr>WGISS / WGCV Joint Meeting  JAXA Agency report</vt:lpstr>
      <vt:lpstr>PowerPoint プレゼンテーション</vt:lpstr>
      <vt:lpstr>History and Launch Schedule</vt:lpstr>
      <vt:lpstr>EarthCARE (2024.5 launched)</vt:lpstr>
      <vt:lpstr>AOS Collaboration (2029~?)</vt:lpstr>
      <vt:lpstr>GOSAT-GW / AMSR3 (JFY 2024~)</vt:lpstr>
      <vt:lpstr>GCOM-C CAL-VAL </vt:lpstr>
      <vt:lpstr>GCOM-C CAL-VAL SGLI Lunar CAL by GIRO </vt:lpstr>
      <vt:lpstr>ALOS-4</vt:lpstr>
      <vt:lpstr>GOSAT Series CAL-VAL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Akihiko KUZE</dc:creator>
  <cp:lastModifiedBy>久世　暁彦</cp:lastModifiedBy>
  <cp:revision>282</cp:revision>
  <dcterms:modified xsi:type="dcterms:W3CDTF">2024-10-13T01:54:06Z</dcterms:modified>
</cp:coreProperties>
</file>