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Sarabun"/>
      <p:regular r:id="rId18"/>
      <p:bold r:id="rId19"/>
      <p:italic r:id="rId20"/>
      <p:boldItalic r:id="rId21"/>
    </p:embeddedFont>
    <p:embeddedFont>
      <p:font typeface="Roboto"/>
      <p:regular r:id="rId22"/>
      <p:bold r:id="rId23"/>
      <p:italic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  <p:embeddedFont>
      <p:font typeface="Montserrat Medium"/>
      <p:regular r:id="rId30"/>
      <p:bold r:id="rId31"/>
      <p:italic r:id="rId32"/>
      <p:boldItalic r:id="rId33"/>
    </p:embeddedFont>
    <p:embeddedFont>
      <p:font typeface="Oswal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6" roundtripDataSignature="AMtx7mi5NxRcYWOOslFRrHh/x0ymAwP4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4C1EBB0-0EF4-44F5-AB3E-1E4BAA2F4FCC}">
  <a:tblStyle styleId="{14C1EBB0-0EF4-44F5-AB3E-1E4BAA2F4FC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8E9"/>
          </a:solidFill>
        </a:fill>
      </a:tcStyle>
    </a:wholeTbl>
    <a:band1H>
      <a:tcTxStyle/>
      <a:tcStyle>
        <a:fill>
          <a:solidFill>
            <a:srgbClr val="CCCDD1"/>
          </a:solidFill>
        </a:fill>
      </a:tcStyle>
    </a:band1H>
    <a:band2H>
      <a:tcTxStyle/>
    </a:band2H>
    <a:band1V>
      <a:tcTxStyle/>
      <a:tcStyle>
        <a:fill>
          <a:solidFill>
            <a:srgbClr val="CCCDD1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arabun-italic.fntdata"/><Relationship Id="rId22" Type="http://schemas.openxmlformats.org/officeDocument/2006/relationships/font" Target="fonts/Roboto-regular.fntdata"/><Relationship Id="rId21" Type="http://schemas.openxmlformats.org/officeDocument/2006/relationships/font" Target="fonts/Sarabun-boldItalic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Medium-bold.fntdata"/><Relationship Id="rId30" Type="http://schemas.openxmlformats.org/officeDocument/2006/relationships/font" Target="fonts/MontserratMedium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Medium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Medium-italic.fntdata"/><Relationship Id="rId13" Type="http://schemas.openxmlformats.org/officeDocument/2006/relationships/slide" Target="slides/slide7.xml"/><Relationship Id="rId35" Type="http://schemas.openxmlformats.org/officeDocument/2006/relationships/font" Target="fonts/Oswald-bold.fntdata"/><Relationship Id="rId12" Type="http://schemas.openxmlformats.org/officeDocument/2006/relationships/slide" Target="slides/slide6.xml"/><Relationship Id="rId34" Type="http://schemas.openxmlformats.org/officeDocument/2006/relationships/font" Target="fonts/Oswald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Sarabun-bold.fntdata"/><Relationship Id="rId18" Type="http://schemas.openxmlformats.org/officeDocument/2006/relationships/font" Target="fonts/Sarabun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9.jpg"/><Relationship Id="rId4" Type="http://schemas.openxmlformats.org/officeDocument/2006/relationships/image" Target="../media/image3.jp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3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5" name="Google Shape;1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3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3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9" name="Google Shape;19;p13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20" name="Google Shape;20;p13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1" name="Google Shape;21;p13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6" name="Google Shape;26;p1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4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14"/>
          <p:cNvSpPr txBox="1"/>
          <p:nvPr/>
        </p:nvSpPr>
        <p:spPr>
          <a:xfrm>
            <a:off x="-40725" y="4872750"/>
            <a:ext cx="5072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WGCV-54, 16-17 October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6" name="Google Shape;36;p15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5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5"/>
          <p:cNvSpPr txBox="1"/>
          <p:nvPr>
            <p:ph idx="1" type="body"/>
          </p:nvPr>
        </p:nvSpPr>
        <p:spPr>
          <a:xfrm>
            <a:off x="289974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5"/>
          <p:cNvSpPr txBox="1"/>
          <p:nvPr>
            <p:ph idx="2" type="body"/>
          </p:nvPr>
        </p:nvSpPr>
        <p:spPr>
          <a:xfrm>
            <a:off x="4722271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0" name="Google Shape;40;p1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15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42;p15"/>
          <p:cNvSpPr txBox="1"/>
          <p:nvPr/>
        </p:nvSpPr>
        <p:spPr>
          <a:xfrm>
            <a:off x="-40725" y="4872750"/>
            <a:ext cx="5072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WGCV-54, 16-17 October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7" name="Google Shape;47;p16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6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6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16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16"/>
          <p:cNvSpPr txBox="1"/>
          <p:nvPr/>
        </p:nvSpPr>
        <p:spPr>
          <a:xfrm>
            <a:off x="-40725" y="4872750"/>
            <a:ext cx="5072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WGCV-54, 16-17 October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2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2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2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2"/>
          <p:cNvSpPr txBox="1"/>
          <p:nvPr/>
        </p:nvSpPr>
        <p:spPr>
          <a:xfrm>
            <a:off x="-40725" y="4872750"/>
            <a:ext cx="5072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WGCV-54, 16-17 October 2024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jpg"/><Relationship Id="rId4" Type="http://schemas.openxmlformats.org/officeDocument/2006/relationships/image" Target="../media/image6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6.jpg"/><Relationship Id="rId5" Type="http://schemas.openxmlformats.org/officeDocument/2006/relationships/image" Target="../media/image14.png"/><Relationship Id="rId6" Type="http://schemas.openxmlformats.org/officeDocument/2006/relationships/image" Target="../media/image10.jpg"/><Relationship Id="rId7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27.jpg"/><Relationship Id="rId13" Type="http://schemas.openxmlformats.org/officeDocument/2006/relationships/image" Target="../media/image40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31.png"/><Relationship Id="rId9" Type="http://schemas.openxmlformats.org/officeDocument/2006/relationships/image" Target="../media/image45.png"/><Relationship Id="rId5" Type="http://schemas.openxmlformats.org/officeDocument/2006/relationships/image" Target="../media/image23.png"/><Relationship Id="rId6" Type="http://schemas.openxmlformats.org/officeDocument/2006/relationships/image" Target="../media/image49.png"/><Relationship Id="rId7" Type="http://schemas.openxmlformats.org/officeDocument/2006/relationships/image" Target="../media/image28.png"/><Relationship Id="rId8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3" Type="http://schemas.openxmlformats.org/officeDocument/2006/relationships/image" Target="../media/image39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41.png"/><Relationship Id="rId9" Type="http://schemas.openxmlformats.org/officeDocument/2006/relationships/image" Target="../media/image25.png"/><Relationship Id="rId5" Type="http://schemas.openxmlformats.org/officeDocument/2006/relationships/image" Target="../media/image32.png"/><Relationship Id="rId6" Type="http://schemas.openxmlformats.org/officeDocument/2006/relationships/image" Target="../media/image42.png"/><Relationship Id="rId7" Type="http://schemas.openxmlformats.org/officeDocument/2006/relationships/image" Target="../media/image33.png"/><Relationship Id="rId8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7" Type="http://schemas.openxmlformats.org/officeDocument/2006/relationships/image" Target="../media/image53.png"/><Relationship Id="rId8" Type="http://schemas.openxmlformats.org/officeDocument/2006/relationships/image" Target="../media/image51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png"/><Relationship Id="rId10" Type="http://schemas.openxmlformats.org/officeDocument/2006/relationships/image" Target="../media/image62.png"/><Relationship Id="rId13" Type="http://schemas.openxmlformats.org/officeDocument/2006/relationships/image" Target="../media/image55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jp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5" Type="http://schemas.openxmlformats.org/officeDocument/2006/relationships/image" Target="../media/image69.png"/><Relationship Id="rId14" Type="http://schemas.openxmlformats.org/officeDocument/2006/relationships/image" Target="../media/image64.png"/><Relationship Id="rId17" Type="http://schemas.openxmlformats.org/officeDocument/2006/relationships/image" Target="../media/image68.png"/><Relationship Id="rId16" Type="http://schemas.openxmlformats.org/officeDocument/2006/relationships/image" Target="../media/image63.png"/><Relationship Id="rId5" Type="http://schemas.openxmlformats.org/officeDocument/2006/relationships/image" Target="../media/image65.png"/><Relationship Id="rId6" Type="http://schemas.openxmlformats.org/officeDocument/2006/relationships/image" Target="../media/image61.png"/><Relationship Id="rId18" Type="http://schemas.openxmlformats.org/officeDocument/2006/relationships/hyperlink" Target="https://sds.gistda.or.th/" TargetMode="External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/>
          <p:nvPr>
            <p:ph type="title"/>
          </p:nvPr>
        </p:nvSpPr>
        <p:spPr>
          <a:xfrm>
            <a:off x="132025" y="131950"/>
            <a:ext cx="7765066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4800"/>
              <a:t>WGCV / WGISS</a:t>
            </a:r>
            <a:br>
              <a:rPr lang="en-US" sz="4800"/>
            </a:br>
            <a:r>
              <a:rPr lang="en-US" sz="4000"/>
              <a:t>GISTDA Agency Report</a:t>
            </a:r>
            <a:endParaRPr sz="4800"/>
          </a:p>
        </p:txBody>
      </p:sp>
      <p:sp>
        <p:nvSpPr>
          <p:cNvPr id="57" name="Google Shape;57;p1"/>
          <p:cNvSpPr txBox="1"/>
          <p:nvPr/>
        </p:nvSpPr>
        <p:spPr>
          <a:xfrm>
            <a:off x="5181450" y="3511250"/>
            <a:ext cx="3962700" cy="1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Prayot, GISTDA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B.7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WGISS / WGCV Joint Meeting</a:t>
            </a:r>
            <a:endParaRPr/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 &amp; 18 October 2024</a:t>
            </a:r>
            <a:endParaRPr/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Sioux Falls, South Dakota, USA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0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US"/>
              <a:t>Upcoming Events</a:t>
            </a:r>
            <a:endParaRPr/>
          </a:p>
        </p:txBody>
      </p:sp>
      <p:pic>
        <p:nvPicPr>
          <p:cNvPr id="322" name="Google Shape;32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003" y="1001453"/>
            <a:ext cx="2644037" cy="3739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 photo description available." id="323" name="Google Shape;32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0802" y="1001453"/>
            <a:ext cx="5610603" cy="373963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0"/>
          <p:cNvSpPr txBox="1"/>
          <p:nvPr/>
        </p:nvSpPr>
        <p:spPr>
          <a:xfrm>
            <a:off x="3344741" y="1058486"/>
            <a:ext cx="253466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WGISS 59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24 – 28 March, 2025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Bangkok, Thailand</a:t>
            </a:r>
            <a:endParaRPr b="1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t/>
            </a:r>
            <a:endParaRPr/>
          </a:p>
        </p:txBody>
      </p:sp>
      <p:pic>
        <p:nvPicPr>
          <p:cNvPr id="330" name="Google Shape;330;p11"/>
          <p:cNvPicPr preferRelativeResize="0"/>
          <p:nvPr/>
        </p:nvPicPr>
        <p:blipFill rotWithShape="1">
          <a:blip r:embed="rId3">
            <a:alphaModFix/>
          </a:blip>
          <a:srcRect b="15625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9015" y="-168650"/>
            <a:ext cx="1914985" cy="108935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1"/>
          <p:cNvSpPr txBox="1"/>
          <p:nvPr/>
        </p:nvSpPr>
        <p:spPr>
          <a:xfrm>
            <a:off x="3158709" y="1925419"/>
            <a:ext cx="282658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b="1" i="0" sz="3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11"/>
          <p:cNvSpPr txBox="1"/>
          <p:nvPr/>
        </p:nvSpPr>
        <p:spPr>
          <a:xfrm>
            <a:off x="7516631" y="716354"/>
            <a:ext cx="162736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further information,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contact: </a:t>
            </a:r>
            <a:r>
              <a:rPr b="0" i="0" lang="en-US" sz="7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prayot@gistda.or.th.</a:t>
            </a:r>
            <a:endParaRPr b="0" i="0" sz="7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"/>
          <p:cNvPicPr preferRelativeResize="0"/>
          <p:nvPr/>
        </p:nvPicPr>
        <p:blipFill rotWithShape="1">
          <a:blip r:embed="rId3">
            <a:alphaModFix/>
          </a:blip>
          <a:srcRect b="8719" l="2014" r="4158" t="4452"/>
          <a:stretch/>
        </p:blipFill>
        <p:spPr>
          <a:xfrm>
            <a:off x="4226214" y="1404993"/>
            <a:ext cx="4761938" cy="216611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 txBox="1"/>
          <p:nvPr>
            <p:ph idx="1" type="body"/>
          </p:nvPr>
        </p:nvSpPr>
        <p:spPr>
          <a:xfrm>
            <a:off x="132036" y="1032124"/>
            <a:ext cx="3982764" cy="36848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1200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-US" sz="1200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Geo-Informatics and Space Technology Development Agency (Public Organization)</a:t>
            </a:r>
            <a:endParaRPr/>
          </a:p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-US" sz="1100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Established: </a:t>
            </a: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November 3, 2000</a:t>
            </a:r>
            <a:endParaRPr/>
          </a:p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-US" sz="1100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Headquarters: </a:t>
            </a: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Bangkok, Thailand</a:t>
            </a:r>
            <a:endParaRPr/>
          </a:p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-US" sz="1100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Ground Station: </a:t>
            </a: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Located in Chon Buri, Thailand </a:t>
            </a:r>
            <a:endParaRPr/>
          </a:p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-US" sz="1100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Mission: </a:t>
            </a: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Focused on developing space and geo-informatics technology</a:t>
            </a:r>
            <a:endParaRPr/>
          </a:p>
          <a:p>
            <a:pPr indent="0" lvl="0" marL="9525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-US" sz="1100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Vision: </a:t>
            </a: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Delivering the value of space to Thai society and the global community</a:t>
            </a:r>
            <a:endParaRPr/>
          </a:p>
        </p:txBody>
      </p:sp>
      <p:sp>
        <p:nvSpPr>
          <p:cNvPr id="64" name="Google Shape;64;p2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US"/>
              <a:t>About GISTDA</a:t>
            </a:r>
            <a:endParaRPr/>
          </a:p>
        </p:txBody>
      </p:sp>
      <p:pic>
        <p:nvPicPr>
          <p:cNvPr id="65" name="Google Shape;65;p2"/>
          <p:cNvPicPr preferRelativeResize="0"/>
          <p:nvPr/>
        </p:nvPicPr>
        <p:blipFill rotWithShape="1">
          <a:blip r:embed="rId4">
            <a:alphaModFix/>
          </a:blip>
          <a:srcRect b="29283" l="15830" r="18314" t="17832"/>
          <a:stretch/>
        </p:blipFill>
        <p:spPr>
          <a:xfrm>
            <a:off x="4210098" y="3723965"/>
            <a:ext cx="1781594" cy="108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1094" y="3724695"/>
            <a:ext cx="1592168" cy="1085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ace Inspirium: แหล่งการเรียนรู้ที่ชวนคนทุกวัยท่องอวกาศไปด้วยกัน – The  Potential" id="67" name="Google Shape;67;p2"/>
          <p:cNvPicPr preferRelativeResize="0"/>
          <p:nvPr/>
        </p:nvPicPr>
        <p:blipFill rotWithShape="1">
          <a:blip r:embed="rId6">
            <a:alphaModFix/>
          </a:blip>
          <a:srcRect b="0" l="9348" r="13252" t="11292"/>
          <a:stretch/>
        </p:blipFill>
        <p:spPr>
          <a:xfrm>
            <a:off x="7583261" y="3724694"/>
            <a:ext cx="1420597" cy="108597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/>
          <p:nvPr/>
        </p:nvSpPr>
        <p:spPr>
          <a:xfrm>
            <a:off x="5274569" y="947326"/>
            <a:ext cx="2665228" cy="380873"/>
          </a:xfrm>
          <a:prstGeom prst="rect">
            <a:avLst/>
          </a:prstGeom>
          <a:solidFill>
            <a:srgbClr val="CFD6E5">
              <a:alpha val="7372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GISTDA Ground Station (SKP)</a:t>
            </a:r>
            <a:endParaRPr b="1" i="0" sz="1050" u="none" cap="none" strike="noStrik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25" u="none" cap="none" strike="noStrike">
                <a:solidFill>
                  <a:srgbClr val="19222F"/>
                </a:solidFill>
                <a:latin typeface="Roboto"/>
                <a:ea typeface="Roboto"/>
                <a:cs typeface="Roboto"/>
                <a:sym typeface="Roboto"/>
              </a:rPr>
              <a:t>Thung Sukhla, Si Racha District, Chon Buri 20230</a:t>
            </a:r>
            <a:endParaRPr b="1" i="0" sz="1200" u="none" cap="none" strike="noStrike">
              <a:solidFill>
                <a:srgbClr val="1922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4405874" y="4603436"/>
            <a:ext cx="1582907" cy="200055"/>
          </a:xfrm>
          <a:prstGeom prst="rect">
            <a:avLst/>
          </a:prstGeom>
          <a:solidFill>
            <a:srgbClr val="F5D8D4">
              <a:alpha val="7372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0" u="none" cap="none" strike="noStrike">
                <a:solidFill>
                  <a:srgbClr val="19222F"/>
                </a:solidFill>
                <a:latin typeface="Roboto"/>
                <a:ea typeface="Roboto"/>
                <a:cs typeface="Roboto"/>
                <a:sym typeface="Roboto"/>
              </a:rPr>
              <a:t>THEOS Satellites Operation Center</a:t>
            </a:r>
            <a:endParaRPr b="1" i="0" sz="700" u="none" cap="none" strike="noStrike">
              <a:solidFill>
                <a:srgbClr val="1922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6255396" y="4610054"/>
            <a:ext cx="1327864" cy="200055"/>
          </a:xfrm>
          <a:prstGeom prst="rect">
            <a:avLst/>
          </a:prstGeom>
          <a:solidFill>
            <a:srgbClr val="F5D8D4">
              <a:alpha val="7372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0" u="none" cap="none" strike="noStrike">
                <a:solidFill>
                  <a:srgbClr val="19222F"/>
                </a:solidFill>
                <a:latin typeface="Roboto"/>
                <a:ea typeface="Roboto"/>
                <a:cs typeface="Roboto"/>
                <a:sym typeface="Roboto"/>
              </a:rPr>
              <a:t>National Space Data Center</a:t>
            </a:r>
            <a:endParaRPr b="1" i="0" sz="700" u="none" cap="none" strike="noStrike">
              <a:solidFill>
                <a:srgbClr val="1922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8173096" y="4610054"/>
            <a:ext cx="830762" cy="200055"/>
          </a:xfrm>
          <a:prstGeom prst="rect">
            <a:avLst/>
          </a:prstGeom>
          <a:solidFill>
            <a:srgbClr val="F5D8D4">
              <a:alpha val="7372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0" u="none" cap="none" strike="noStrike">
                <a:solidFill>
                  <a:srgbClr val="19222F"/>
                </a:solidFill>
                <a:latin typeface="Roboto"/>
                <a:ea typeface="Roboto"/>
                <a:cs typeface="Roboto"/>
                <a:sym typeface="Roboto"/>
              </a:rPr>
              <a:t>Space Museum</a:t>
            </a:r>
            <a:endParaRPr b="1" i="0" sz="700" u="none" cap="none" strike="noStrike">
              <a:solidFill>
                <a:srgbClr val="1922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Geo-Informatics and Space Technology Development Agency ..." id="72" name="Google Shape;7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716354"/>
            <a:ext cx="1781594" cy="10125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/>
          <p:nvPr/>
        </p:nvSpPr>
        <p:spPr>
          <a:xfrm>
            <a:off x="6514214" y="3381463"/>
            <a:ext cx="2473938" cy="200055"/>
          </a:xfrm>
          <a:prstGeom prst="rect">
            <a:avLst/>
          </a:prstGeom>
          <a:solidFill>
            <a:srgbClr val="F5D8D4">
              <a:alpha val="7372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0" u="none" cap="none" strike="noStrike">
                <a:solidFill>
                  <a:srgbClr val="19222F"/>
                </a:solidFill>
                <a:latin typeface="Roboto"/>
                <a:ea typeface="Roboto"/>
                <a:cs typeface="Roboto"/>
                <a:sym typeface="Roboto"/>
              </a:rPr>
              <a:t>National Assembly Integration and Test (AIT) Center</a:t>
            </a:r>
            <a:endParaRPr b="1" i="0" sz="700" u="none" cap="none" strike="noStrike">
              <a:solidFill>
                <a:srgbClr val="1922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US" sz="3200"/>
              <a:t>THEOS Satellite Missions</a:t>
            </a:r>
            <a:endParaRPr sz="3200"/>
          </a:p>
        </p:txBody>
      </p:sp>
      <p:graphicFrame>
        <p:nvGraphicFramePr>
          <p:cNvPr id="79" name="Google Shape;79;p3"/>
          <p:cNvGraphicFramePr/>
          <p:nvPr/>
        </p:nvGraphicFramePr>
        <p:xfrm>
          <a:off x="179240" y="97548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{14C1EBB0-0EF4-44F5-AB3E-1E4BAA2F4FCC}</a:tableStyleId>
              </a:tblPr>
              <a:tblGrid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  <a:gridCol w="549100"/>
              </a:tblGrid>
              <a:tr h="251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2020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2021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2022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2023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2024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2025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2026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2027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2028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2029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2030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2031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2032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2033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2034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/>
                        <a:t>2035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</a:tr>
              <a:tr h="265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80" name="Google Shape;80;p3"/>
          <p:cNvSpPr txBox="1"/>
          <p:nvPr/>
        </p:nvSpPr>
        <p:spPr>
          <a:xfrm>
            <a:off x="688859" y="1269899"/>
            <a:ext cx="1844094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THEOS-1 (CCD)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MS 15 m (90 km swath)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Pan 2 m (22 km swath)</a:t>
            </a:r>
            <a:endParaRPr/>
          </a:p>
        </p:txBody>
      </p:sp>
      <p:sp>
        <p:nvSpPr>
          <p:cNvPr id="81" name="Google Shape;81;p3"/>
          <p:cNvSpPr txBox="1"/>
          <p:nvPr/>
        </p:nvSpPr>
        <p:spPr>
          <a:xfrm>
            <a:off x="3232443" y="2494635"/>
            <a:ext cx="1844094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THEOS-2A SmallSat (CMOS)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RGB 1.1 m (5.9 km swath)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2" name="Google Shape;82;p3"/>
          <p:cNvCxnSpPr/>
          <p:nvPr/>
        </p:nvCxnSpPr>
        <p:spPr>
          <a:xfrm rot="10800000">
            <a:off x="230750" y="1742219"/>
            <a:ext cx="2574878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triangle"/>
            <a:tailEnd len="sm" w="sm" type="triangle"/>
          </a:ln>
        </p:spPr>
      </p:cxnSp>
      <p:pic>
        <p:nvPicPr>
          <p:cNvPr id="83" name="Google Shape;8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69" y="1105783"/>
            <a:ext cx="738191" cy="7381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3"/>
          <p:cNvCxnSpPr/>
          <p:nvPr/>
        </p:nvCxnSpPr>
        <p:spPr>
          <a:xfrm>
            <a:off x="2257102" y="2271362"/>
            <a:ext cx="5477198" cy="0"/>
          </a:xfrm>
          <a:prstGeom prst="straightConnector1">
            <a:avLst/>
          </a:prstGeom>
          <a:noFill/>
          <a:ln cap="flat" cmpd="sng" w="38100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3"/>
          <p:cNvCxnSpPr/>
          <p:nvPr/>
        </p:nvCxnSpPr>
        <p:spPr>
          <a:xfrm>
            <a:off x="3144574" y="2820237"/>
            <a:ext cx="1408376" cy="0"/>
          </a:xfrm>
          <a:prstGeom prst="straightConnector1">
            <a:avLst/>
          </a:prstGeom>
          <a:noFill/>
          <a:ln cap="flat" cmpd="sng" w="38100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6" name="Google Shape;8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9271" y="2595621"/>
            <a:ext cx="490606" cy="42868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"/>
          <p:cNvSpPr txBox="1"/>
          <p:nvPr/>
        </p:nvSpPr>
        <p:spPr>
          <a:xfrm>
            <a:off x="-151556" y="1841708"/>
            <a:ext cx="18440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Launched on Oct 1, 2008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&gt; 16 years In-orbit</a:t>
            </a:r>
            <a:endParaRPr/>
          </a:p>
        </p:txBody>
      </p:sp>
      <p:sp>
        <p:nvSpPr>
          <p:cNvPr id="88" name="Google Shape;88;p3"/>
          <p:cNvSpPr txBox="1"/>
          <p:nvPr/>
        </p:nvSpPr>
        <p:spPr>
          <a:xfrm>
            <a:off x="1327035" y="2380936"/>
            <a:ext cx="18440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Launched on Oct 9, 2023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year In-orbit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3"/>
          <p:cNvSpPr txBox="1"/>
          <p:nvPr/>
        </p:nvSpPr>
        <p:spPr>
          <a:xfrm>
            <a:off x="2300717" y="3010924"/>
            <a:ext cx="166346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Planned to launch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in Q1, 2025</a:t>
            </a:r>
            <a:endParaRPr b="1" i="0" sz="7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4259677" y="2291910"/>
            <a:ext cx="2214900" cy="200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Mission Operation (10 years)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2875940" y="2817522"/>
            <a:ext cx="2214900" cy="200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Mission Operation (3 years)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4035496" y="3119946"/>
            <a:ext cx="282758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THEOS-3, 4, 5, 6, 7 (</a:t>
            </a:r>
            <a:r>
              <a:rPr b="0" i="0" lang="en-US" sz="8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Roadmap for the next 15 years</a:t>
            </a: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/>
          </a:p>
        </p:txBody>
      </p:sp>
      <p:sp>
        <p:nvSpPr>
          <p:cNvPr id="93" name="Google Shape;93;p3"/>
          <p:cNvSpPr txBox="1"/>
          <p:nvPr/>
        </p:nvSpPr>
        <p:spPr>
          <a:xfrm>
            <a:off x="3056634" y="1841708"/>
            <a:ext cx="1844094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THEOS-2 MainSat (CCD)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MS 2 m (10.3 km swath)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Pan 0.5 m (10.3 km swath)</a:t>
            </a:r>
            <a:endParaRPr/>
          </a:p>
        </p:txBody>
      </p:sp>
      <p:sp>
        <p:nvSpPr>
          <p:cNvPr id="94" name="Google Shape;94;p3"/>
          <p:cNvSpPr txBox="1"/>
          <p:nvPr/>
        </p:nvSpPr>
        <p:spPr>
          <a:xfrm>
            <a:off x="217177" y="3949806"/>
            <a:ext cx="370646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▪"/>
            </a:pPr>
            <a:r>
              <a:rPr b="0" i="0" lang="en-US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THEOS-1 is operating normally in-orbit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▪"/>
            </a:pPr>
            <a:r>
              <a:rPr b="0" i="0" lang="en-US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THEOS-2 was successfully launched on Oct 9, 2023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▪"/>
            </a:pPr>
            <a:r>
              <a:rPr b="0" i="0" lang="en-US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THEOS-2A is planned to launch in quarter 1, 2025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▪"/>
            </a:pPr>
            <a:r>
              <a:rPr b="0" i="0" lang="en-US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THEOS-3, 4, 5, 6, 7 project is </a:t>
            </a:r>
            <a:r>
              <a:rPr b="0" i="0" lang="en-US" sz="10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under discussion</a:t>
            </a:r>
            <a:endParaRPr b="0" i="0" sz="10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9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4010" y="3621432"/>
            <a:ext cx="268324" cy="23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8172" y="3332419"/>
            <a:ext cx="268325" cy="2344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3"/>
          <p:cNvCxnSpPr/>
          <p:nvPr/>
        </p:nvCxnSpPr>
        <p:spPr>
          <a:xfrm>
            <a:off x="3489960" y="3566878"/>
            <a:ext cx="5474800" cy="0"/>
          </a:xfrm>
          <a:prstGeom prst="straightConnector1">
            <a:avLst/>
          </a:prstGeom>
          <a:noFill/>
          <a:ln cap="flat" cmpd="sng" w="38100">
            <a:solidFill>
              <a:srgbClr val="D9A2A5"/>
            </a:solidFill>
            <a:prstDash val="dash"/>
            <a:round/>
            <a:headEnd len="sm" w="sm" type="none"/>
            <a:tailEnd len="med" w="med" type="triangle"/>
          </a:ln>
        </p:spPr>
      </p:cxnSp>
      <p:pic>
        <p:nvPicPr>
          <p:cNvPr id="98" name="Google Shape;9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8250" y="3276359"/>
            <a:ext cx="420077" cy="36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2994" y="3303286"/>
            <a:ext cx="268324" cy="23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4824" y="3430902"/>
            <a:ext cx="384463" cy="3359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3"/>
          <p:cNvCxnSpPr/>
          <p:nvPr/>
        </p:nvCxnSpPr>
        <p:spPr>
          <a:xfrm rot="10800000">
            <a:off x="2253657" y="2271362"/>
            <a:ext cx="551971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triangle"/>
            <a:tailEnd len="sm" w="sm" type="none"/>
          </a:ln>
        </p:spPr>
      </p:cxnSp>
      <p:pic>
        <p:nvPicPr>
          <p:cNvPr id="102" name="Google Shape;10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5480" y="1651343"/>
            <a:ext cx="967205" cy="97029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4900728" y="4172944"/>
            <a:ext cx="344196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Thailand Earth Observation System (THEOS)</a:t>
            </a:r>
            <a:endParaRPr b="1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US"/>
              <a:t>Satellite Imagery Services</a:t>
            </a:r>
            <a:endParaRPr/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 b="22275" l="0" r="0" t="0"/>
          <a:stretch/>
        </p:blipFill>
        <p:spPr>
          <a:xfrm>
            <a:off x="383908" y="820620"/>
            <a:ext cx="8376184" cy="39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191" y="4647676"/>
            <a:ext cx="3082284" cy="17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801873">
            <a:off x="114602" y="1858323"/>
            <a:ext cx="582539" cy="58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OS-2" id="112" name="Google Shape;112;p4"/>
          <p:cNvPicPr preferRelativeResize="0"/>
          <p:nvPr/>
        </p:nvPicPr>
        <p:blipFill rotWithShape="1">
          <a:blip r:embed="rId6">
            <a:alphaModFix/>
          </a:blip>
          <a:srcRect b="19456" l="17191" r="27551" t="3202"/>
          <a:stretch/>
        </p:blipFill>
        <p:spPr>
          <a:xfrm>
            <a:off x="405872" y="2285395"/>
            <a:ext cx="359873" cy="283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st of all Satellites | GISTDA สำนักงานพัฒนาเทคโนโลยีอวกาศและภูมิสารสนเทศ  (องค์การมหาชน)" id="113" name="Google Shape;113;p4"/>
          <p:cNvPicPr preferRelativeResize="0"/>
          <p:nvPr/>
        </p:nvPicPr>
        <p:blipFill rotWithShape="1">
          <a:blip r:embed="rId7">
            <a:alphaModFix/>
          </a:blip>
          <a:srcRect b="21434" l="8968" r="12927" t="20932"/>
          <a:stretch/>
        </p:blipFill>
        <p:spPr>
          <a:xfrm>
            <a:off x="2235645" y="1868192"/>
            <a:ext cx="565400" cy="41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28046" y="3981583"/>
            <a:ext cx="673101" cy="489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4274668" y="4477907"/>
            <a:ext cx="1579859" cy="21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25" u="none" cap="none" strike="noStrike">
                <a:solidFill>
                  <a:srgbClr val="19222F"/>
                </a:solidFill>
                <a:latin typeface="Roboto"/>
                <a:ea typeface="Roboto"/>
                <a:cs typeface="Roboto"/>
                <a:sym typeface="Roboto"/>
              </a:rPr>
              <a:t>National Space Data Center</a:t>
            </a:r>
            <a:endParaRPr b="1" i="0" sz="900" u="none" cap="none" strike="noStrike">
              <a:solidFill>
                <a:srgbClr val="1922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 b="59969" l="0" r="0" t="0"/>
          <a:stretch/>
        </p:blipFill>
        <p:spPr>
          <a:xfrm>
            <a:off x="5180110" y="942538"/>
            <a:ext cx="3753183" cy="9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US"/>
              <a:t>THEOS Catalogue</a:t>
            </a:r>
            <a:endParaRPr/>
          </a:p>
        </p:txBody>
      </p:sp>
      <p:sp>
        <p:nvSpPr>
          <p:cNvPr id="122" name="Google Shape;122;p5"/>
          <p:cNvSpPr txBox="1"/>
          <p:nvPr/>
        </p:nvSpPr>
        <p:spPr>
          <a:xfrm>
            <a:off x="5813333" y="4371319"/>
            <a:ext cx="24867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THEOS Catalogue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https://awagard.gistda.or.th/</a:t>
            </a:r>
            <a:endParaRPr/>
          </a:p>
        </p:txBody>
      </p:sp>
      <p:grpSp>
        <p:nvGrpSpPr>
          <p:cNvPr id="123" name="Google Shape;123;p5"/>
          <p:cNvGrpSpPr/>
          <p:nvPr/>
        </p:nvGrpSpPr>
        <p:grpSpPr>
          <a:xfrm>
            <a:off x="210707" y="942538"/>
            <a:ext cx="4743450" cy="957384"/>
            <a:chOff x="2707358" y="3397104"/>
            <a:chExt cx="6304606" cy="1400579"/>
          </a:xfrm>
        </p:grpSpPr>
        <p:pic>
          <p:nvPicPr>
            <p:cNvPr id="124" name="Google Shape;124;p5"/>
            <p:cNvPicPr preferRelativeResize="0"/>
            <p:nvPr/>
          </p:nvPicPr>
          <p:blipFill rotWithShape="1">
            <a:blip r:embed="rId4">
              <a:alphaModFix/>
            </a:blip>
            <a:srcRect b="3784" l="16146" r="16061" t="0"/>
            <a:stretch/>
          </p:blipFill>
          <p:spPr>
            <a:xfrm>
              <a:off x="2707359" y="3397105"/>
              <a:ext cx="2031649" cy="1396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5"/>
            <p:cNvSpPr txBox="1"/>
            <p:nvPr/>
          </p:nvSpPr>
          <p:spPr>
            <a:xfrm>
              <a:off x="2707358" y="4482501"/>
              <a:ext cx="2031650" cy="315178"/>
            </a:xfrm>
            <a:prstGeom prst="rect">
              <a:avLst/>
            </a:prstGeom>
            <a:solidFill>
              <a:schemeClr val="accent6">
                <a:alpha val="2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"/>
                <a:buFont typeface="Arial"/>
                <a:buNone/>
              </a:pPr>
              <a:r>
                <a:rPr b="1" i="0" lang="en-US" sz="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2011 Tohoku Earthquake and Tsunami (2011.03.12)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"/>
                <a:buFont typeface="Arial"/>
                <a:buNone/>
              </a:pPr>
              <a:r>
                <a:rPr b="1" i="0" lang="en-US" sz="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Fukushima, Japan</a:t>
              </a:r>
              <a:endParaRPr/>
            </a:p>
          </p:txBody>
        </p:sp>
        <p:pic>
          <p:nvPicPr>
            <p:cNvPr id="126" name="Google Shape;126;p5"/>
            <p:cNvPicPr preferRelativeResize="0"/>
            <p:nvPr/>
          </p:nvPicPr>
          <p:blipFill rotWithShape="1">
            <a:blip r:embed="rId5">
              <a:alphaModFix/>
            </a:blip>
            <a:srcRect b="3493" l="11335" r="20854" t="4756"/>
            <a:stretch/>
          </p:blipFill>
          <p:spPr>
            <a:xfrm>
              <a:off x="4877121" y="3397104"/>
              <a:ext cx="2031649" cy="1396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5"/>
            <p:cNvSpPr txBox="1"/>
            <p:nvPr/>
          </p:nvSpPr>
          <p:spPr>
            <a:xfrm>
              <a:off x="4877120" y="4482504"/>
              <a:ext cx="2031649" cy="315178"/>
            </a:xfrm>
            <a:prstGeom prst="rect">
              <a:avLst/>
            </a:prstGeom>
            <a:solidFill>
              <a:schemeClr val="accent6">
                <a:alpha val="2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"/>
                <a:buFont typeface="Arial"/>
                <a:buNone/>
              </a:pPr>
              <a:r>
                <a:rPr b="1" i="0" lang="en-US" sz="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Wildfire in Namaji National Park</a:t>
              </a:r>
              <a:r>
                <a:rPr b="1" i="0" lang="en-US" sz="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(2020.02.02)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"/>
                <a:buFont typeface="Arial"/>
                <a:buNone/>
              </a:pPr>
              <a:r>
                <a:rPr b="1" i="0" lang="en-US" sz="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Canberra, Australia</a:t>
              </a:r>
              <a:endParaRPr/>
            </a:p>
          </p:txBody>
        </p:sp>
        <p:pic>
          <p:nvPicPr>
            <p:cNvPr id="128" name="Google Shape;128;p5"/>
            <p:cNvPicPr preferRelativeResize="0"/>
            <p:nvPr/>
          </p:nvPicPr>
          <p:blipFill rotWithShape="1">
            <a:blip r:embed="rId6">
              <a:alphaModFix/>
            </a:blip>
            <a:srcRect b="3927" l="10853" r="16715" t="806"/>
            <a:stretch/>
          </p:blipFill>
          <p:spPr>
            <a:xfrm>
              <a:off x="7046882" y="3397104"/>
              <a:ext cx="1965082" cy="1396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5"/>
            <p:cNvSpPr txBox="1"/>
            <p:nvPr/>
          </p:nvSpPr>
          <p:spPr>
            <a:xfrm>
              <a:off x="7046883" y="4482505"/>
              <a:ext cx="1965081" cy="315178"/>
            </a:xfrm>
            <a:prstGeom prst="rect">
              <a:avLst/>
            </a:prstGeom>
            <a:solidFill>
              <a:schemeClr val="accent6">
                <a:alpha val="24705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"/>
                <a:buFont typeface="Arial"/>
                <a:buNone/>
              </a:pPr>
              <a:r>
                <a:rPr b="1" i="0" lang="en-US" sz="4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Stromboli Volcano Eruption </a:t>
              </a:r>
              <a:r>
                <a:rPr b="1" i="0" lang="en-US" sz="4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(2022.12.25)</a:t>
              </a:r>
              <a:endParaRPr b="0" i="0" sz="4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"/>
                <a:buFont typeface="Arial"/>
                <a:buNone/>
              </a:pPr>
              <a:r>
                <a:rPr b="1" i="0" lang="en-US" sz="400" u="none" cap="none" strike="noStrike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Stromboli, Italy</a:t>
              </a:r>
              <a:endParaRPr b="0" i="0" sz="4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pic>
        <p:nvPicPr>
          <p:cNvPr id="130" name="Google Shape;13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80110" y="1847113"/>
            <a:ext cx="3753183" cy="241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8">
            <a:alphaModFix/>
          </a:blip>
          <a:srcRect b="51740" l="36030" r="22192" t="0"/>
          <a:stretch/>
        </p:blipFill>
        <p:spPr>
          <a:xfrm>
            <a:off x="210707" y="2123418"/>
            <a:ext cx="1529439" cy="95469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210707" y="2862670"/>
            <a:ext cx="1528570" cy="215444"/>
          </a:xfrm>
          <a:prstGeom prst="rect">
            <a:avLst/>
          </a:prstGeom>
          <a:solidFill>
            <a:schemeClr val="accent6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Sea Ice Cracking (2022.11.23)</a:t>
            </a:r>
            <a:endParaRPr b="0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Antarctica</a:t>
            </a:r>
            <a:endParaRPr b="0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9">
            <a:alphaModFix/>
          </a:blip>
          <a:srcRect b="10093" l="0" r="0" t="0"/>
          <a:stretch/>
        </p:blipFill>
        <p:spPr>
          <a:xfrm>
            <a:off x="1843189" y="2123419"/>
            <a:ext cx="1528569" cy="95469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 txBox="1"/>
          <p:nvPr/>
        </p:nvSpPr>
        <p:spPr>
          <a:xfrm>
            <a:off x="1842320" y="2862670"/>
            <a:ext cx="1528570" cy="215444"/>
          </a:xfrm>
          <a:prstGeom prst="rect">
            <a:avLst/>
          </a:prstGeom>
          <a:solidFill>
            <a:schemeClr val="accent6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Waterloo City (2022.08.31)</a:t>
            </a:r>
            <a:endParaRPr b="0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IOWA, USA</a:t>
            </a:r>
            <a:endParaRPr b="0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No photo description available." id="135" name="Google Shape;135;p5"/>
          <p:cNvPicPr preferRelativeResize="0"/>
          <p:nvPr/>
        </p:nvPicPr>
        <p:blipFill rotWithShape="1">
          <a:blip r:embed="rId10">
            <a:alphaModFix/>
          </a:blip>
          <a:srcRect b="12028" l="3168" r="10499" t="32224"/>
          <a:stretch/>
        </p:blipFill>
        <p:spPr>
          <a:xfrm>
            <a:off x="3473063" y="2123418"/>
            <a:ext cx="1478485" cy="95469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/>
        </p:nvSpPr>
        <p:spPr>
          <a:xfrm>
            <a:off x="3473063" y="2862669"/>
            <a:ext cx="1478485" cy="215444"/>
          </a:xfrm>
          <a:prstGeom prst="rect">
            <a:avLst/>
          </a:prstGeom>
          <a:solidFill>
            <a:schemeClr val="accent6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Suez Canal Obstruction (29.03.2022)</a:t>
            </a:r>
            <a:endParaRPr b="0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Egypt</a:t>
            </a:r>
            <a:endParaRPr b="0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11">
            <a:alphaModFix/>
          </a:blip>
          <a:srcRect b="3612" l="17675" r="19446" t="22418"/>
          <a:stretch/>
        </p:blipFill>
        <p:spPr>
          <a:xfrm>
            <a:off x="3473063" y="3353488"/>
            <a:ext cx="1478485" cy="90997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3473063" y="4048015"/>
            <a:ext cx="1478485" cy="215444"/>
          </a:xfrm>
          <a:prstGeom prst="rect">
            <a:avLst/>
          </a:prstGeom>
          <a:solidFill>
            <a:schemeClr val="accent6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Francis Scott Key Bridge Collapse (28.03.2024)</a:t>
            </a:r>
            <a:endParaRPr b="1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USA</a:t>
            </a:r>
            <a:endParaRPr/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12">
            <a:alphaModFix/>
          </a:blip>
          <a:srcRect b="47537" l="29183" r="39144" t="22737"/>
          <a:stretch/>
        </p:blipFill>
        <p:spPr>
          <a:xfrm>
            <a:off x="210707" y="3353488"/>
            <a:ext cx="1528570" cy="90997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 txBox="1"/>
          <p:nvPr/>
        </p:nvSpPr>
        <p:spPr>
          <a:xfrm>
            <a:off x="210708" y="4048015"/>
            <a:ext cx="1528570" cy="215444"/>
          </a:xfrm>
          <a:prstGeom prst="rect">
            <a:avLst/>
          </a:prstGeom>
          <a:solidFill>
            <a:schemeClr val="accent6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Arras (03.08.2018)</a:t>
            </a:r>
            <a:endParaRPr b="1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France</a:t>
            </a:r>
            <a:endParaRPr/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13">
            <a:alphaModFix/>
          </a:blip>
          <a:srcRect b="18911" l="10779" r="14352" t="10217"/>
          <a:stretch/>
        </p:blipFill>
        <p:spPr>
          <a:xfrm>
            <a:off x="1842320" y="3353488"/>
            <a:ext cx="1528570" cy="90997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1841450" y="4040863"/>
            <a:ext cx="1528569" cy="215444"/>
          </a:xfrm>
          <a:prstGeom prst="rect">
            <a:avLst/>
          </a:prstGeom>
          <a:solidFill>
            <a:schemeClr val="accent6">
              <a:alpha val="2470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Dunedin (07.10.2022)</a:t>
            </a:r>
            <a:endParaRPr b="1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b="1" i="0" lang="en-US" sz="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Newzealand</a:t>
            </a:r>
            <a:endParaRPr b="1" i="0" sz="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5"/>
          <p:cNvSpPr txBox="1"/>
          <p:nvPr/>
        </p:nvSpPr>
        <p:spPr>
          <a:xfrm>
            <a:off x="1362366" y="4270934"/>
            <a:ext cx="24867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THEOS gallery</a:t>
            </a:r>
            <a:endParaRPr b="1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-6572" y="4485177"/>
            <a:ext cx="349169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 more information,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contact GISTDA’s user service: </a:t>
            </a:r>
            <a:r>
              <a:rPr b="0" i="0" lang="en-US" sz="1000" u="none" cap="none" strike="noStrike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usd@gistda.or.th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US"/>
              <a:t>GISTDA Cal/Val Activities</a:t>
            </a:r>
            <a:endParaRPr/>
          </a:p>
        </p:txBody>
      </p:sp>
      <p:cxnSp>
        <p:nvCxnSpPr>
          <p:cNvPr id="150" name="Google Shape;150;p6"/>
          <p:cNvCxnSpPr/>
          <p:nvPr/>
        </p:nvCxnSpPr>
        <p:spPr>
          <a:xfrm>
            <a:off x="3235499" y="869815"/>
            <a:ext cx="0" cy="3933749"/>
          </a:xfrm>
          <a:prstGeom prst="straightConnector1">
            <a:avLst/>
          </a:prstGeom>
          <a:noFill/>
          <a:ln cap="flat" cmpd="sng" w="9525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6"/>
          <p:cNvCxnSpPr/>
          <p:nvPr/>
        </p:nvCxnSpPr>
        <p:spPr>
          <a:xfrm>
            <a:off x="6285023" y="869815"/>
            <a:ext cx="0" cy="3933749"/>
          </a:xfrm>
          <a:prstGeom prst="straightConnector1">
            <a:avLst/>
          </a:prstGeom>
          <a:noFill/>
          <a:ln cap="flat" cmpd="sng" w="9525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2" name="Google Shape;152;p6"/>
          <p:cNvSpPr txBox="1"/>
          <p:nvPr/>
        </p:nvSpPr>
        <p:spPr>
          <a:xfrm>
            <a:off x="46335" y="924522"/>
            <a:ext cx="3105337" cy="1131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Radiometric Calibration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- Dark Signal Non-Uniformity (DSNU)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- Photo Response Non-Uniformity (PRNU)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- Modulation Transfer Function (MTF)</a:t>
            </a:r>
            <a:endParaRPr b="1"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- Absolute Radiometric Calibration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- etc.</a:t>
            </a:r>
            <a:endParaRPr b="0"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3489011" y="924522"/>
            <a:ext cx="2165978" cy="792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Geometric Calibration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Pointing Accuracy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Location Accuracy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etc.</a:t>
            </a:r>
            <a:endParaRPr b="0" i="0" sz="105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C:\Documents and Settings\Administrator\My Documents\Downloads\0257-0312-2AB3-2990 (3).jpg" id="154" name="Google Shape;154;p6"/>
          <p:cNvPicPr preferRelativeResize="0"/>
          <p:nvPr/>
        </p:nvPicPr>
        <p:blipFill rotWithShape="1">
          <a:blip r:embed="rId3">
            <a:alphaModFix/>
          </a:blip>
          <a:srcRect b="0" l="27935" r="5383" t="0"/>
          <a:stretch/>
        </p:blipFill>
        <p:spPr>
          <a:xfrm>
            <a:off x="254243" y="2265250"/>
            <a:ext cx="1285460" cy="101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8690" y="1299277"/>
            <a:ext cx="2686778" cy="239207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"/>
          <p:cNvSpPr txBox="1"/>
          <p:nvPr/>
        </p:nvSpPr>
        <p:spPr>
          <a:xfrm>
            <a:off x="6187317" y="828033"/>
            <a:ext cx="30495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THEOS Cal/Val Test Sites</a:t>
            </a:r>
            <a:endParaRPr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5">
            <a:alphaModFix/>
          </a:blip>
          <a:srcRect b="16880" l="22359" r="19914" t="22027"/>
          <a:stretch/>
        </p:blipFill>
        <p:spPr>
          <a:xfrm>
            <a:off x="1746395" y="2265250"/>
            <a:ext cx="1193351" cy="101563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 txBox="1"/>
          <p:nvPr/>
        </p:nvSpPr>
        <p:spPr>
          <a:xfrm>
            <a:off x="6320107" y="3688984"/>
            <a:ext cx="2783943" cy="21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25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https://sites.google.com/gistda.or.th/calval/calval-sites</a:t>
            </a:r>
            <a:endParaRPr/>
          </a:p>
        </p:txBody>
      </p:sp>
      <p:sp>
        <p:nvSpPr>
          <p:cNvPr id="159" name="Google Shape;159;p6"/>
          <p:cNvSpPr txBox="1"/>
          <p:nvPr/>
        </p:nvSpPr>
        <p:spPr>
          <a:xfrm>
            <a:off x="527160" y="3300442"/>
            <a:ext cx="806631" cy="196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75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DSNU &amp; PRNU</a:t>
            </a:r>
            <a:endParaRPr b="1" i="0" sz="675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2132441" y="3300442"/>
            <a:ext cx="391698" cy="196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75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MTF</a:t>
            </a:r>
            <a:endParaRPr b="1" i="0" sz="675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2363" y="1690375"/>
            <a:ext cx="3019162" cy="1076363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grpSp>
        <p:nvGrpSpPr>
          <p:cNvPr id="162" name="Google Shape;162;p6"/>
          <p:cNvGrpSpPr/>
          <p:nvPr/>
        </p:nvGrpSpPr>
        <p:grpSpPr>
          <a:xfrm>
            <a:off x="3319166" y="3020836"/>
            <a:ext cx="1277489" cy="1342762"/>
            <a:chOff x="135230" y="729842"/>
            <a:chExt cx="4349750" cy="4572000"/>
          </a:xfrm>
        </p:grpSpPr>
        <p:pic>
          <p:nvPicPr>
            <p:cNvPr id="163" name="Google Shape;163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35230" y="729842"/>
              <a:ext cx="4349750" cy="45720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64" name="Google Shape;164;p6"/>
            <p:cNvSpPr/>
            <p:nvPr/>
          </p:nvSpPr>
          <p:spPr>
            <a:xfrm>
              <a:off x="1308683" y="2013357"/>
              <a:ext cx="2214693" cy="2197915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165" name="Google Shape;165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94642" y="1294204"/>
              <a:ext cx="1828800" cy="5899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6"/>
          <p:cNvSpPr txBox="1"/>
          <p:nvPr/>
        </p:nvSpPr>
        <p:spPr>
          <a:xfrm>
            <a:off x="3893770" y="4413078"/>
            <a:ext cx="1730198" cy="213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8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Geolocation Error Monitoring</a:t>
            </a:r>
            <a:endParaRPr b="1" i="0" sz="788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4044604" y="2714114"/>
            <a:ext cx="1594688" cy="213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8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Pointing Error Monitoring</a:t>
            </a:r>
            <a:endParaRPr b="1" i="0" sz="788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6779897" y="4009962"/>
            <a:ext cx="1864364" cy="761714"/>
            <a:chOff x="9094947" y="5087761"/>
            <a:chExt cx="2485818" cy="1015618"/>
          </a:xfrm>
        </p:grpSpPr>
        <p:pic>
          <p:nvPicPr>
            <p:cNvPr descr="Water with solid fill" id="169" name="Google Shape;169;p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flipH="1" rot="10800000">
              <a:off x="9098446" y="5087761"/>
              <a:ext cx="285125" cy="285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ater with solid fill" id="170" name="Google Shape;170;p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flipH="1" rot="10800000">
              <a:off x="9094947" y="5437619"/>
              <a:ext cx="285125" cy="285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ater with solid fill" id="171" name="Google Shape;171;p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 flipH="1" rot="10800000">
              <a:off x="9094947" y="5787477"/>
              <a:ext cx="285125" cy="28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6"/>
            <p:cNvSpPr txBox="1"/>
            <p:nvPr/>
          </p:nvSpPr>
          <p:spPr>
            <a:xfrm>
              <a:off x="9313711" y="5100926"/>
              <a:ext cx="2267054" cy="292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5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Radiometry</a:t>
              </a:r>
              <a:endParaRPr b="1" i="0" sz="825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 txBox="1"/>
            <p:nvPr/>
          </p:nvSpPr>
          <p:spPr>
            <a:xfrm>
              <a:off x="9313711" y="5461134"/>
              <a:ext cx="2267054" cy="292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5" u="none" cap="none" strike="noStrik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Geometry</a:t>
              </a:r>
              <a:endParaRPr b="1" i="0" sz="825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 txBox="1"/>
            <p:nvPr/>
          </p:nvSpPr>
          <p:spPr>
            <a:xfrm>
              <a:off x="9313711" y="5810991"/>
              <a:ext cx="2267054" cy="292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25" u="none" cap="none" strike="noStrik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Spatial</a:t>
              </a:r>
              <a:endParaRPr b="1" i="0" sz="825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9213716" y="5158656"/>
              <a:ext cx="57869" cy="57869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151C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9210541" y="5507906"/>
              <a:ext cx="57869" cy="57869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151C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9208574" y="5853617"/>
              <a:ext cx="57869" cy="57869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151C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6"/>
          <p:cNvSpPr txBox="1"/>
          <p:nvPr/>
        </p:nvSpPr>
        <p:spPr>
          <a:xfrm>
            <a:off x="654977" y="4636250"/>
            <a:ext cx="1869162" cy="213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8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Sensor Degradation Monitoring</a:t>
            </a:r>
            <a:endParaRPr b="1" i="0" sz="788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9" name="Google Shape;179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77724" y="3498156"/>
            <a:ext cx="2784715" cy="116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648548" y="3001179"/>
            <a:ext cx="1552809" cy="1398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US"/>
              <a:t>Future Goals</a:t>
            </a:r>
            <a:endParaRPr/>
          </a:p>
        </p:txBody>
      </p:sp>
      <p:pic>
        <p:nvPicPr>
          <p:cNvPr id="186" name="Google Shape;18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220" y="1252295"/>
            <a:ext cx="6143813" cy="287827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7" name="Google Shape;187;p7"/>
          <p:cNvSpPr txBox="1"/>
          <p:nvPr/>
        </p:nvSpPr>
        <p:spPr>
          <a:xfrm>
            <a:off x="6348497" y="1252295"/>
            <a:ext cx="2663467" cy="2990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AutoNum type="arabicPeriod"/>
            </a:pPr>
            <a:r>
              <a:rPr b="0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Improving GISTDA's Cal/Val processes in accordance with </a:t>
            </a:r>
            <a:r>
              <a:rPr b="1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ISO/TS 19124 standards.</a:t>
            </a:r>
            <a:endParaRPr b="0" i="0" sz="900" u="none" cap="none" strike="noStrik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AutoNum type="arabicPeriod"/>
            </a:pPr>
            <a:r>
              <a:rPr b="0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Developing THEOS-1 and THEOS-2 satellite products in ARD format, in line with </a:t>
            </a:r>
            <a:r>
              <a:rPr b="1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CEOS SR-ARD</a:t>
            </a:r>
            <a:r>
              <a:rPr b="0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 standards.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AutoNum type="arabicPeriod"/>
            </a:pPr>
            <a:r>
              <a:rPr b="0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Developing an </a:t>
            </a:r>
            <a:r>
              <a:rPr b="1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Open Data Cube</a:t>
            </a:r>
            <a:r>
              <a:rPr b="0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 system for the efficient distribution of satellite imagery.</a:t>
            </a:r>
            <a:endParaRPr b="0" i="0" sz="900" u="none" cap="none" strike="noStrik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AutoNum type="arabicPeriod"/>
            </a:pP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Improving GISTDA satellite services to fully comply with </a:t>
            </a:r>
            <a:r>
              <a:rPr b="1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CEOS DMSMM </a:t>
            </a: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guidelines.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AutoNum type="arabicPeriod"/>
            </a:pPr>
            <a:r>
              <a:rPr b="0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Exploring collaboration opportunities within </a:t>
            </a:r>
            <a:r>
              <a:rPr b="1" i="0" lang="en-US" sz="9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CEOS Cal/Val and WGISS networks.</a:t>
            </a:r>
            <a:endParaRPr/>
          </a:p>
        </p:txBody>
      </p:sp>
      <p:sp>
        <p:nvSpPr>
          <p:cNvPr id="188" name="Google Shape;188;p7"/>
          <p:cNvSpPr txBox="1"/>
          <p:nvPr/>
        </p:nvSpPr>
        <p:spPr>
          <a:xfrm>
            <a:off x="35588" y="4169157"/>
            <a:ext cx="635705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GISTDA </a:t>
            </a:r>
            <a:r>
              <a:rPr b="0" i="0" lang="en-US" sz="105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aims to enhance our collaboration with CEOS community to ensure our satellite data meets international standards.</a:t>
            </a:r>
            <a:endParaRPr b="0" i="0" sz="9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US"/>
              <a:t>Self Assessments</a:t>
            </a:r>
            <a:endParaRPr/>
          </a:p>
        </p:txBody>
      </p:sp>
      <p:graphicFrame>
        <p:nvGraphicFramePr>
          <p:cNvPr id="194" name="Google Shape;194;p8"/>
          <p:cNvGraphicFramePr/>
          <p:nvPr/>
        </p:nvGraphicFramePr>
        <p:xfrm>
          <a:off x="188290" y="1003629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{14C1EBB0-0EF4-44F5-AB3E-1E4BAA2F4FCC}</a:tableStyleId>
              </a:tblPr>
              <a:tblGrid>
                <a:gridCol w="1754975"/>
                <a:gridCol w="500750"/>
                <a:gridCol w="500750"/>
                <a:gridCol w="478275"/>
                <a:gridCol w="478275"/>
              </a:tblGrid>
              <a:tr h="77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lt1"/>
                          </a:solidFill>
                        </a:rPr>
                        <a:t> </a:t>
                      </a:r>
                      <a:endParaRPr sz="600" u="none" cap="none" strike="noStrike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lt1"/>
                          </a:solidFill>
                        </a:rPr>
                        <a:t>Threshold</a:t>
                      </a:r>
                      <a:endParaRPr b="1" sz="600" u="none" cap="none" strike="noStrike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lt1"/>
                          </a:solidFill>
                        </a:rPr>
                        <a:t>Goal</a:t>
                      </a:r>
                      <a:endParaRPr b="1" sz="600" u="none" cap="none" strike="noStrike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 hMerge="1"/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1. General Metadata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THEOS1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THEOS2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THEOS1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THEOS2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1.1 Traceability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1.2 Metadata Machine Readability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1.3 Data Collection Time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1.4 Geographical Area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1.5 Coordinate Reference System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1.6 Map Projection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1.7 Geometric Correction Methods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1676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1.8 Geometric Accuracy of the Data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1.9 Instrument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1.10 Spectral Bands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1.11 Sensor Calibration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1.12 Radiometric Accuracy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1.13 Algorithms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1.14 Auxiliary Data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1.15 Processing Chain Provenance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1.16 Data Access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1547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1.17 Overall Data Quality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applicable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applicable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2. Per-Pixel Metadata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2.1 Metadata Machine Readability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2.2 No Data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2.3 Incomplete Testing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2.4 Saturation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2.5 Cloud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2.6 Cloud Shadow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2.7 Land/Water Mask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2.8 Snow/Ice Mask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2.9 Terrain Shadow Mask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2.10 Terrain Occlusion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2.11 Solar and Viewing Geometry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2.12 Terrain Illumination Correction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2.13 Aerosol Optical Depth Parameters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3. Radiometric and Atmospheric Corrections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3.1 Measurement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3.2 Measurement Uncertainty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3.3 Measurement Normalisation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3.4 Directional Atmospheric Scattering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3.5 Water Vapour Corrections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3.6 Ozone Corrections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Not required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500" u="none" cap="none" strike="noStrike">
                          <a:solidFill>
                            <a:schemeClr val="dk1"/>
                          </a:solidFill>
                        </a:rPr>
                        <a:t>4. Geometric Corrections</a:t>
                      </a:r>
                      <a:endParaRPr b="1"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 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CECE"/>
                    </a:solidFill>
                  </a:tcPr>
                </a:tc>
              </a:tr>
              <a:tr h="773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4.1 Geometric Correction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Yes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solidFill>
                            <a:schemeClr val="dk1"/>
                          </a:solidFill>
                        </a:rPr>
                        <a:t>No</a:t>
                      </a:r>
                      <a:endParaRPr sz="600" u="none" cap="none" strike="noStrike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0" marB="0" marR="12925" marL="129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95" name="Google Shape;195;p8"/>
          <p:cNvSpPr txBox="1"/>
          <p:nvPr/>
        </p:nvSpPr>
        <p:spPr>
          <a:xfrm>
            <a:off x="132036" y="772797"/>
            <a:ext cx="285760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SR-ARD Self Assessments</a:t>
            </a:r>
            <a:endParaRPr b="0" i="0" sz="9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6" name="Google Shape;196;p8"/>
          <p:cNvGraphicFramePr/>
          <p:nvPr/>
        </p:nvGraphicFramePr>
        <p:xfrm>
          <a:off x="4224632" y="100363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{14C1EBB0-0EF4-44F5-AB3E-1E4BAA2F4FCC}</a:tableStyleId>
              </a:tblPr>
              <a:tblGrid>
                <a:gridCol w="802875"/>
                <a:gridCol w="1995600"/>
                <a:gridCol w="845350"/>
                <a:gridCol w="875500"/>
              </a:tblGrid>
              <a:tr h="264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Areas</a:t>
                      </a:r>
                      <a:endParaRPr b="1"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Components</a:t>
                      </a:r>
                      <a:endParaRPr b="1" sz="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THEOS-1</a:t>
                      </a:r>
                      <a:endParaRPr b="1" sz="11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 u="none" cap="none" strike="noStrik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THEOS-2</a:t>
                      </a:r>
                      <a:endParaRPr b="1" sz="110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2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Discoverability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MMP1: Metadata for Discovery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Accessibility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MMP2: Online Access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1875"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Usability</a:t>
                      </a:r>
                      <a:endParaRPr/>
                    </a:p>
                  </a:txBody>
                  <a:tcPr marT="44300" marB="44300" marR="88625" marL="88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MMP3: Data encoding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18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MMP4: Data Documentation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18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MMP5: Data Traceability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18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7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MMP6: Data Validation</a:t>
                      </a:r>
                      <a:endParaRPr b="0" sz="7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18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7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MMP7: Data Metrology </a:t>
                      </a:r>
                      <a:endParaRPr b="0" sz="7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18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MMP8: Data Quality Control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187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Preservation</a:t>
                      </a:r>
                      <a:endParaRPr/>
                    </a:p>
                  </a:txBody>
                  <a:tcPr marT="44300" marB="44300" marR="88625" marL="88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MMP9: Data Preservation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18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MMP10: Data Verification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322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7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Curation</a:t>
                      </a:r>
                      <a:endParaRPr b="0" sz="7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300" marB="44300" marR="88625" marL="88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b="0" lang="en-US" sz="7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MMP11: Data Processing/Reprocessing</a:t>
                      </a:r>
                      <a:endParaRPr/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322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7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MMP12: Persistent &amp; Resolvable Identifier</a:t>
                      </a:r>
                      <a:endParaRPr b="0" sz="7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50" u="none" cap="none" strike="noStrik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T="32525" marB="32525" marR="65025" marL="65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descr="Star with solid fill" id="197" name="Google Shape;19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0558" y="145859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198" name="Google Shape;1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7971" y="145859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199" name="Google Shape;19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5384" y="145859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0" name="Google Shape;20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02797" y="145859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1" name="Google Shape;20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7199" y="175315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2" name="Google Shape;20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4612" y="175315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3" name="Google Shape;20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02025" y="175315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4" name="Google Shape;20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9438" y="175315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5" name="Google Shape;20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10558" y="201850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6" name="Google Shape;20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7971" y="201850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7" name="Google Shape;20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5384" y="201850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8" name="Google Shape;20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02797" y="201850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09" name="Google Shape;20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10558" y="2271831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0" name="Google Shape;21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7971" y="2271831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1" name="Google Shape;21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5384" y="2271831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2" name="Google Shape;21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02797" y="2271831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3" name="Google Shape;21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93708" y="250338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4" name="Google Shape;21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91121" y="250338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5" name="Google Shape;21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8534" y="250338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6" name="Google Shape;21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5947" y="250338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7" name="Google Shape;21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95062" y="2753648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8" name="Google Shape;21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92475" y="2753648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19" name="Google Shape;21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89888" y="2753648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0" name="Google Shape;22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7301" y="2753648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1" name="Google Shape;22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7325" y="300391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2" name="Google Shape;22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84738" y="300391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3" name="Google Shape;22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2151" y="300391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4" name="Google Shape;22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9564" y="300391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5" name="Google Shape;22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93708" y="326926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6" name="Google Shape;22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91121" y="326926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7" name="Google Shape;22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8534" y="326926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8" name="Google Shape;22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5947" y="326926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29" name="Google Shape;22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93708" y="35114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0" name="Google Shape;23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1121" y="35114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1" name="Google Shape;23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8534" y="35114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2" name="Google Shape;23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5947" y="35114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3" name="Google Shape;233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93708" y="3774846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4" name="Google Shape;234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1121" y="3774846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5" name="Google Shape;23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8534" y="3774846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6" name="Google Shape;23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5947" y="3774846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7" name="Google Shape;23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93708" y="4139869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8" name="Google Shape;23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91121" y="4139869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39" name="Google Shape;23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8534" y="4139869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40" name="Google Shape;24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5947" y="4139869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41" name="Google Shape;241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93708" y="45631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42" name="Google Shape;24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91121" y="45631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43" name="Google Shape;24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88534" y="45631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44" name="Google Shape;24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5947" y="4563134"/>
            <a:ext cx="110466" cy="11046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 txBox="1"/>
          <p:nvPr/>
        </p:nvSpPr>
        <p:spPr>
          <a:xfrm>
            <a:off x="4170636" y="772797"/>
            <a:ext cx="333138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DMSMM Self Assessments (mostly partially managed)</a:t>
            </a:r>
            <a:endParaRPr b="0" i="0" sz="9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ar with solid fill" id="246" name="Google Shape;2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7661" y="145859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47" name="Google Shape;2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5074" y="145859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48" name="Google Shape;24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2487" y="145859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49" name="Google Shape;24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900" y="145859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0" name="Google Shape;25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4302" y="175315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1" name="Google Shape;25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1715" y="175315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2" name="Google Shape;25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49128" y="175315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3" name="Google Shape;25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6541" y="175315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4" name="Google Shape;25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7661" y="201850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5" name="Google Shape;25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55074" y="201850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6" name="Google Shape;25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2487" y="201850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7" name="Google Shape;25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900" y="201850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8" name="Google Shape;25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7661" y="2271831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59" name="Google Shape;25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55074" y="2271831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0" name="Google Shape;26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2487" y="2271831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1" name="Google Shape;26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900" y="2271831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2" name="Google Shape;26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40811" y="250338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3" name="Google Shape;26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38224" y="250338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4" name="Google Shape;26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5637" y="250338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5" name="Google Shape;26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3050" y="250338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6" name="Google Shape;26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42165" y="2753648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7" name="Google Shape;26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39578" y="2753648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8" name="Google Shape;26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36991" y="2753648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69" name="Google Shape;26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4" y="2753648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0" name="Google Shape;27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4428" y="300391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1" name="Google Shape;27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31841" y="300391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2" name="Google Shape;27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9254" y="300391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3" name="Google Shape;27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26667" y="3003913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4" name="Google Shape;27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40811" y="326926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5" name="Google Shape;27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38224" y="326926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6" name="Google Shape;27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5637" y="326926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7" name="Google Shape;27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3050" y="3269262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8" name="Google Shape;278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40811" y="35114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79" name="Google Shape;27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8224" y="35114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0" name="Google Shape;28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5637" y="35114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1" name="Google Shape;28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3050" y="35114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2" name="Google Shape;28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40811" y="3774846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3" name="Google Shape;283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8224" y="3774846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4" name="Google Shape;28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5637" y="3774846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5" name="Google Shape;28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3050" y="3774846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6" name="Google Shape;286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0811" y="4139869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7" name="Google Shape;28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38224" y="4139869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8" name="Google Shape;28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5637" y="4139869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89" name="Google Shape;28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3050" y="4139869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90" name="Google Shape;290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0811" y="45631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91" name="Google Shape;291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38224" y="45631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92" name="Google Shape;29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5637" y="4563134"/>
            <a:ext cx="110466" cy="110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with solid fill" id="293" name="Google Shape;29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3050" y="4563134"/>
            <a:ext cx="110466" cy="110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US"/>
              <a:t>GISTDA Weather Stations</a:t>
            </a:r>
            <a:endParaRPr/>
          </a:p>
        </p:txBody>
      </p:sp>
      <p:grpSp>
        <p:nvGrpSpPr>
          <p:cNvPr id="299" name="Google Shape;299;p9"/>
          <p:cNvGrpSpPr/>
          <p:nvPr/>
        </p:nvGrpSpPr>
        <p:grpSpPr>
          <a:xfrm>
            <a:off x="139771" y="874775"/>
            <a:ext cx="8804725" cy="3909103"/>
            <a:chOff x="139771" y="874775"/>
            <a:chExt cx="8804725" cy="3909103"/>
          </a:xfrm>
        </p:grpSpPr>
        <p:sp>
          <p:nvSpPr>
            <p:cNvPr id="300" name="Google Shape;300;p9"/>
            <p:cNvSpPr txBox="1"/>
            <p:nvPr/>
          </p:nvSpPr>
          <p:spPr>
            <a:xfrm>
              <a:off x="5122035" y="1914926"/>
              <a:ext cx="3483484" cy="2804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rgbClr val="37415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Instruments in GISTDA Weather Station</a:t>
              </a:r>
              <a:endParaRPr b="1" i="0" sz="1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Pyranometer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Net Radiometer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Spectroradiometer</a:t>
              </a:r>
              <a:endParaRPr b="0" i="0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Temperature and Humidity Probe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Wind Sensor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Rain Gauge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Standard Field of View Infrared Radiometer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Vivotek Network Camera IB836BA-HT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Vivotek Network Camera IB8369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3D-Anemometer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Krypton Hygrometer</a:t>
              </a:r>
              <a:endParaRPr/>
            </a:p>
            <a:p>
              <a:pPr indent="-257175" lvl="2" marL="54864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AutoNum type="arabicPeriod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Soil Water Content Profile Probe</a:t>
              </a:r>
              <a:endParaRPr/>
            </a:p>
          </p:txBody>
        </p:sp>
        <p:pic>
          <p:nvPicPr>
            <p:cNvPr id="301" name="Google Shape;30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895601" y="2548826"/>
              <a:ext cx="293708" cy="293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R01-L 4-Component Net Radiometer" id="302" name="Google Shape;30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2581" y="2347449"/>
              <a:ext cx="359535" cy="247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9"/>
            <p:cNvPicPr preferRelativeResize="0"/>
            <p:nvPr/>
          </p:nvPicPr>
          <p:blipFill rotWithShape="1">
            <a:blip r:embed="rId5">
              <a:alphaModFix/>
            </a:blip>
            <a:srcRect b="0" l="82879" r="0" t="40562"/>
            <a:stretch/>
          </p:blipFill>
          <p:spPr>
            <a:xfrm>
              <a:off x="6583182" y="2183906"/>
              <a:ext cx="179399" cy="247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99433" y="3408821"/>
              <a:ext cx="424407" cy="278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C2S3 Temperature and RH Probe Replaces HMP45C: Campbell Update 4th..." id="305" name="Google Shape;305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04225" y="2645835"/>
              <a:ext cx="204345" cy="482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C2S3-L: Temperature and Relative Humidity Probe" id="306" name="Google Shape;306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006144" y="2785088"/>
              <a:ext cx="518420" cy="247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05103: Wind Monitor" id="307" name="Google Shape;307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599810" y="2971508"/>
              <a:ext cx="353477" cy="3732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525MM-L: Metric Rain Gage with 9.6 in. Orifice" id="308" name="Google Shape;308;p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flipH="1">
              <a:off x="6506846" y="3211638"/>
              <a:ext cx="187399" cy="234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S650: Bodenfeuchtesensor (30cm Stäbe)" id="309" name="Google Shape;309;p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691539" y="4410674"/>
              <a:ext cx="214859" cy="3732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B836BA-HT - Bullet - Network Camera :: VIVOTEK ::" id="310" name="Google Shape;310;p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964359" y="3581865"/>
              <a:ext cx="359535" cy="359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B8369 - Bullet - Network Cameras :: VIVOTEK ::" id="311" name="Google Shape;311;p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586258" y="3756874"/>
              <a:ext cx="419986" cy="419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SAT3: 3-D Ultraschall-Anemometer" id="312" name="Google Shape;312;p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6712612" y="4047928"/>
              <a:ext cx="449238" cy="25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KH20: Krypton Hygrometer" id="313" name="Google Shape;313;p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7204073" y="4149284"/>
              <a:ext cx="550528" cy="34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9"/>
            <p:cNvPicPr preferRelativeResize="0"/>
            <p:nvPr/>
          </p:nvPicPr>
          <p:blipFill rotWithShape="1">
            <a:blip r:embed="rId16">
              <a:alphaModFix/>
            </a:blip>
            <a:srcRect b="0" l="5198" r="13482" t="0"/>
            <a:stretch/>
          </p:blipFill>
          <p:spPr>
            <a:xfrm>
              <a:off x="2599861" y="874776"/>
              <a:ext cx="2386484" cy="3909102"/>
            </a:xfrm>
            <a:prstGeom prst="rect">
              <a:avLst/>
            </a:prstGeom>
            <a:noFill/>
            <a:ln cap="flat" cmpd="sng" w="9525">
              <a:solidFill>
                <a:srgbClr val="33445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15" name="Google Shape;315;p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39771" y="874775"/>
              <a:ext cx="2375269" cy="3909103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16" name="Google Shape;316;p9"/>
            <p:cNvSpPr txBox="1"/>
            <p:nvPr/>
          </p:nvSpPr>
          <p:spPr>
            <a:xfrm>
              <a:off x="5122036" y="874775"/>
              <a:ext cx="3822460" cy="9387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Noto Sans Symbols"/>
                <a:buChar char="▪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Recently, GISTDA deployed 20 weather stations across Thailand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Noto Sans Symbols"/>
                <a:buChar char="▪"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data is currently available at </a:t>
              </a:r>
              <a:r>
                <a:rPr b="0" i="0" lang="en-US" sz="900" u="sng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  <a:hlinkClick r:id="rId1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https://sds.gistda.or.th/</a:t>
              </a:r>
              <a:endParaRPr b="0" i="0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Noto Sans Symbols"/>
                <a:buChar char="▪"/>
              </a:pPr>
              <a:r>
                <a:rPr b="1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GISTDA is interested in supporting the expansion of CEOS’s Cal/Val networks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Prayot Puangjaktha</dc:creator>
</cp:coreProperties>
</file>