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Noto Sans Symbol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2" roundtripDataSignature="AMtx7miDqhdGf1Kxt/VDpNmv6sT6JxE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Symbols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NotoSansSymbols-bold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8.jpg"/><Relationship Id="rId4" Type="http://schemas.openxmlformats.org/officeDocument/2006/relationships/image" Target="../media/image1.jp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5" name="Google Shape;1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0" name="Google Shape;20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6" name="Google Shape;26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10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7" name="Google Shape;47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"/>
          <p:cNvSpPr txBox="1"/>
          <p:nvPr/>
        </p:nvSpPr>
        <p:spPr>
          <a:xfrm>
            <a:off x="-40725" y="4872750"/>
            <a:ext cx="50727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WGISS/WGCV Joint Meeting, 15 &amp; 18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ake.rosenqvist@soloeo.com" TargetMode="External"/><Relationship Id="rId4" Type="http://schemas.openxmlformats.org/officeDocument/2006/relationships/hyperlink" Target="mailto:barnes@contractor.usgs.gov" TargetMode="External"/><Relationship Id="rId5" Type="http://schemas.openxmlformats.org/officeDocument/2006/relationships/hyperlink" Target="mailto:peter.strobl@ec.europa.e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://ceos.org/ard" TargetMode="External"/><Relationship Id="rId10" Type="http://schemas.openxmlformats.org/officeDocument/2006/relationships/image" Target="../media/image7.png"/><Relationship Id="rId9" Type="http://schemas.openxmlformats.org/officeDocument/2006/relationships/hyperlink" Target="mailto:barnes@contractor.usgs.gov" TargetMode="External"/><Relationship Id="rId5" Type="http://schemas.openxmlformats.org/officeDocument/2006/relationships/hyperlink" Target="http://ceos.org/ard" TargetMode="External"/><Relationship Id="rId6" Type="http://schemas.openxmlformats.org/officeDocument/2006/relationships/hyperlink" Target="https://ceos.org/ceos-ard-newsletter/" TargetMode="External"/><Relationship Id="rId7" Type="http://schemas.openxmlformats.org/officeDocument/2006/relationships/hyperlink" Target="http://ceos.org/ard/files/CEOS_ARD_Governance_Framework_18-October-2021.pdf" TargetMode="External"/><Relationship Id="rId8" Type="http://schemas.openxmlformats.org/officeDocument/2006/relationships/hyperlink" Target="https://ceos.org/ard/files/User%20Guide/CEOS_ARD%20User%20Guide%20v1_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>
            <p:ph type="title"/>
          </p:nvPr>
        </p:nvSpPr>
        <p:spPr>
          <a:xfrm>
            <a:off x="132025" y="1000800"/>
            <a:ext cx="6691200" cy="21107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/>
              <a:t>GitHub &amp; Modular Approach to</a:t>
            </a:r>
            <a:br>
              <a:rPr lang="en-US" sz="4800"/>
            </a:br>
            <a:r>
              <a:rPr lang="en-US" sz="4800"/>
              <a:t>CEOS-ARD PFS</a:t>
            </a:r>
            <a:endParaRPr sz="4800"/>
          </a:p>
        </p:txBody>
      </p:sp>
      <p:sp>
        <p:nvSpPr>
          <p:cNvPr id="57" name="Google Shape;57;p1"/>
          <p:cNvSpPr txBox="1"/>
          <p:nvPr/>
        </p:nvSpPr>
        <p:spPr>
          <a:xfrm>
            <a:off x="5181450" y="3355136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Barnes, USGS/KBR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 co-lead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D.2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 / WGCV Joint Meeting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 &amp; 18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idx="1" type="body"/>
          </p:nvPr>
        </p:nvSpPr>
        <p:spPr>
          <a:xfrm>
            <a:off x="261150" y="1357086"/>
            <a:ext cx="8803021" cy="31665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63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en-US" sz="2000"/>
              <a:t>GitHub Outcomes from LSI-VC-16</a:t>
            </a:r>
            <a:endParaRPr/>
          </a:p>
          <a:p>
            <a:pPr indent="0" lvl="1" marL="577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1" i="1" lang="en-US" sz="1700"/>
              <a:t>- Approach &amp; Timeline</a:t>
            </a:r>
            <a:endParaRPr/>
          </a:p>
          <a:p>
            <a:pPr indent="-342900" lvl="0" marL="4635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b="1" lang="en-US" sz="2000"/>
              <a:t>GitHub Training 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600"/>
          </a:p>
        </p:txBody>
      </p:sp>
      <p:sp>
        <p:nvSpPr>
          <p:cNvPr id="63" name="Google Shape;63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Outline</a:t>
            </a:r>
            <a:endParaRPr/>
          </a:p>
        </p:txBody>
      </p:sp>
      <p:pic>
        <p:nvPicPr>
          <p:cNvPr descr="Home - The GitHub Blog" id="64" name="Google Shape;64;p2"/>
          <p:cNvPicPr preferRelativeResize="0"/>
          <p:nvPr/>
        </p:nvPicPr>
        <p:blipFill rotWithShape="1">
          <a:blip r:embed="rId3">
            <a:alphaModFix/>
          </a:blip>
          <a:srcRect b="13304" l="24091" r="24666" t="13768"/>
          <a:stretch/>
        </p:blipFill>
        <p:spPr>
          <a:xfrm>
            <a:off x="3592286" y="2315029"/>
            <a:ext cx="1937657" cy="173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132036" y="61619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400"/>
              <a:t>GitHub Outcomes from LSI-VC-16 </a:t>
            </a:r>
            <a:br>
              <a:rPr lang="en-US" sz="2400"/>
            </a:br>
            <a:r>
              <a:rPr lang="en-US" sz="2400"/>
              <a:t>- </a:t>
            </a:r>
            <a:r>
              <a:rPr b="1" i="1" lang="en-US" sz="2400"/>
              <a:t>Approach &amp; Timeline</a:t>
            </a:r>
            <a:endParaRPr/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261150" y="777600"/>
            <a:ext cx="5764512" cy="37460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1600"/>
              <a:t>Unanimous agreement at LSI-VC-16 that the best way forward to further </a:t>
            </a:r>
            <a:r>
              <a:rPr b="1" i="1" lang="en-US" sz="1600"/>
              <a:t>develop</a:t>
            </a:r>
            <a:r>
              <a:rPr lang="en-US" sz="1600"/>
              <a:t>, </a:t>
            </a:r>
            <a:r>
              <a:rPr b="1" i="1" lang="en-US" sz="1600"/>
              <a:t>transparency</a:t>
            </a:r>
            <a:r>
              <a:rPr lang="en-US" sz="1600"/>
              <a:t>, </a:t>
            </a:r>
            <a:r>
              <a:rPr b="1" i="1" lang="en-US" sz="1600"/>
              <a:t>version control</a:t>
            </a:r>
            <a:r>
              <a:rPr lang="en-US" sz="1600"/>
              <a:t> and </a:t>
            </a:r>
            <a:r>
              <a:rPr b="1" i="1" lang="en-US" sz="1600"/>
              <a:t>consistency </a:t>
            </a:r>
            <a:r>
              <a:rPr lang="en-US" sz="1600"/>
              <a:t>across CEOS-ARD PFSs is via </a:t>
            </a:r>
            <a:r>
              <a:rPr b="1" lang="en-US" sz="1600" u="sng"/>
              <a:t>GitHub</a:t>
            </a:r>
            <a:endParaRPr/>
          </a:p>
          <a:p>
            <a:pPr indent="0" lvl="1" marL="533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300"/>
              <a:t>… </a:t>
            </a:r>
            <a:r>
              <a:rPr i="1" lang="en-US" sz="1300"/>
              <a:t>and increase community engagement and alignment with STAC</a:t>
            </a:r>
            <a:r>
              <a:rPr lang="en-US" sz="1300"/>
              <a:t>. 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US" sz="1600"/>
              <a:t>A notional roadmap and timeline for this activity as well as an initial set of implementation practices/ guidelines was discussed.</a:t>
            </a:r>
            <a:endParaRPr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1" sz="1600"/>
          </a:p>
          <a:p>
            <a: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400"/>
          </a:p>
        </p:txBody>
      </p:sp>
      <p:pic>
        <p:nvPicPr>
          <p:cNvPr descr="Home - The GitHub Blog" id="71" name="Google Shape;71;p3"/>
          <p:cNvPicPr preferRelativeResize="0"/>
          <p:nvPr/>
        </p:nvPicPr>
        <p:blipFill rotWithShape="1">
          <a:blip r:embed="rId3">
            <a:alphaModFix/>
          </a:blip>
          <a:srcRect b="12590" l="23818" r="23476" t="13473"/>
          <a:stretch/>
        </p:blipFill>
        <p:spPr>
          <a:xfrm>
            <a:off x="5790744" y="3028191"/>
            <a:ext cx="1381392" cy="1218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alt text provided for this image" id="72" name="Google Shape;72;p3"/>
          <p:cNvPicPr preferRelativeResize="0"/>
          <p:nvPr/>
        </p:nvPicPr>
        <p:blipFill rotWithShape="1">
          <a:blip r:embed="rId4">
            <a:alphaModFix/>
          </a:blip>
          <a:srcRect b="8395" l="4722" r="2739" t="19930"/>
          <a:stretch/>
        </p:blipFill>
        <p:spPr>
          <a:xfrm rot="303816">
            <a:off x="6025662" y="1267475"/>
            <a:ext cx="2874776" cy="14841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STAC: SpatioTemporal Asset Catalogs" id="73" name="Google Shape;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2136" y="2970879"/>
            <a:ext cx="18669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/>
          <p:nvPr>
            <p:ph type="title"/>
          </p:nvPr>
        </p:nvSpPr>
        <p:spPr>
          <a:xfrm>
            <a:off x="132036" y="61619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 sz="2400"/>
              <a:t>GitHub Outcomes from LSI-VC-16 </a:t>
            </a:r>
            <a:br>
              <a:rPr lang="en-US" sz="2400"/>
            </a:br>
            <a:r>
              <a:rPr lang="en-US" sz="2400"/>
              <a:t>- </a:t>
            </a:r>
            <a:r>
              <a:rPr b="1" i="1" lang="en-US" sz="2400"/>
              <a:t>Approach &amp; Timeline</a:t>
            </a:r>
            <a:endParaRPr/>
          </a:p>
        </p:txBody>
      </p:sp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32036" y="705029"/>
            <a:ext cx="8845050" cy="41064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635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b="1" lang="en-US" sz="1400"/>
              <a:t>CEOS-ARD PFS/GitHub Governance</a:t>
            </a:r>
            <a:br>
              <a:rPr lang="en-US" sz="1400"/>
            </a:br>
            <a:r>
              <a:rPr lang="en-US" sz="1400"/>
              <a:t>- </a:t>
            </a:r>
            <a:r>
              <a:rPr i="1" lang="en-US" sz="1400"/>
              <a:t>Establish PFS/GitHub roles and responsibilities (i.e., admins/ moderators)</a:t>
            </a:r>
            <a:br>
              <a:rPr i="1" lang="en-US" sz="1400"/>
            </a:br>
            <a:r>
              <a:rPr i="1" lang="en-US" sz="1400"/>
              <a:t>- Description of workflow, process and GitHub tools (e.g. building blocks)</a:t>
            </a:r>
            <a:br>
              <a:rPr i="1" lang="en-US" sz="1400"/>
            </a:br>
            <a:r>
              <a:rPr i="1" lang="en-US" sz="1400"/>
              <a:t>- How to implement version control? Handling of historical PFS compliance.</a:t>
            </a:r>
            <a:br>
              <a:rPr i="1" lang="en-US" sz="1400"/>
            </a:br>
            <a:r>
              <a:rPr i="1" lang="en-US" sz="1400"/>
              <a:t>- What is our approach to beta PFS versions? </a:t>
            </a:r>
            <a:br>
              <a:rPr i="1" lang="en-US" sz="1400"/>
            </a:br>
            <a:r>
              <a:rPr i="1" lang="en-US" sz="1400"/>
              <a:t>- What is our “Pull request” review process?</a:t>
            </a:r>
            <a:br>
              <a:rPr i="1" lang="en-US" sz="1400"/>
            </a:br>
            <a:r>
              <a:rPr i="1" lang="en-US" sz="1400"/>
              <a:t>- …?</a:t>
            </a:r>
            <a:endParaRPr b="1" i="1" sz="1200"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Quickly discerned we have a lot more questions than answers, so to ensure everyone understands the </a:t>
            </a:r>
            <a:r>
              <a:rPr i="1" lang="en-US" sz="1400"/>
              <a:t>rules of engagement</a:t>
            </a:r>
            <a:r>
              <a:rPr lang="en-US" sz="1400"/>
              <a:t>, especially as we seek broader community participation, a </a:t>
            </a:r>
            <a:r>
              <a:rPr b="1" lang="en-US" sz="1400"/>
              <a:t>CEOS ARD Governance Framework </a:t>
            </a:r>
            <a:r>
              <a:rPr lang="en-US" sz="1400"/>
              <a:t>needs to be established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LSI-VC Secretariat and co-leads to define a roadmap/ next steps that covers the next 6 mths using </a:t>
            </a:r>
            <a:r>
              <a:rPr b="1" lang="en-US" sz="1400"/>
              <a:t>LSI-VC-17 (</a:t>
            </a:r>
            <a:r>
              <a:rPr b="1" i="1" lang="en-US" sz="1400"/>
              <a:t>April 2025</a:t>
            </a:r>
            <a:r>
              <a:rPr b="1" lang="en-US" sz="1400"/>
              <a:t>) </a:t>
            </a:r>
            <a:r>
              <a:rPr lang="en-US" sz="1400"/>
              <a:t>as a check in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b="1" lang="en-US" sz="1100"/>
              <a:t>Will share with the CEOS-ARD Oversight Group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b="1" lang="en-US" sz="1400"/>
              <a:t>Matt Paget</a:t>
            </a:r>
            <a:r>
              <a:rPr lang="en-US" sz="1400"/>
              <a:t> (</a:t>
            </a:r>
            <a:r>
              <a:rPr i="1" lang="en-US" sz="1400"/>
              <a:t>CSIRO</a:t>
            </a:r>
            <a:r>
              <a:rPr lang="en-US" sz="1400"/>
              <a:t>) to support </a:t>
            </a:r>
            <a:r>
              <a:rPr b="1" lang="en-US" sz="1400"/>
              <a:t>Matthias Mohr</a:t>
            </a:r>
            <a:r>
              <a:rPr lang="en-US" sz="1400"/>
              <a:t> (</a:t>
            </a:r>
            <a:r>
              <a:rPr i="1" lang="en-US" sz="1400"/>
              <a:t>Ind. Consultant</a:t>
            </a:r>
            <a:r>
              <a:rPr lang="en-US" sz="1400"/>
              <a:t>) to setup GitHub</a:t>
            </a:r>
            <a:endParaRPr/>
          </a:p>
          <a:p>
            <a:pPr indent="-3365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</a:pPr>
            <a:r>
              <a:rPr b="1" lang="en-US" sz="1100"/>
              <a:t>SAR PFS</a:t>
            </a:r>
            <a:r>
              <a:rPr lang="en-US" sz="1100"/>
              <a:t> will be used as the “building blocks” and then </a:t>
            </a:r>
            <a:r>
              <a:rPr b="1" lang="en-US" sz="1100"/>
              <a:t>Optical PFS</a:t>
            </a:r>
            <a:r>
              <a:rPr lang="en-US" sz="1100"/>
              <a:t> </a:t>
            </a:r>
            <a:endParaRPr/>
          </a:p>
          <a:p>
            <a:pPr indent="-3365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Not exactly sure how long the initial transition to GitHub and establishing the building blocks is going to take, </a:t>
            </a:r>
            <a:r>
              <a:rPr i="1" lang="en-US" sz="1400"/>
              <a:t>just yet…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>
            <p:ph idx="1" type="body"/>
          </p:nvPr>
        </p:nvSpPr>
        <p:spPr>
          <a:xfrm>
            <a:off x="0" y="716353"/>
            <a:ext cx="9144000" cy="4189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</a:pPr>
            <a:r>
              <a:rPr b="1" lang="en-US" sz="1600"/>
              <a:t>YES there will be!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lang="en-US" sz="1400"/>
              <a:t>Any suggestions/recommendations can be directed to the LSI-VC co-leads: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Char char="o"/>
            </a:pPr>
            <a:r>
              <a:rPr b="1" lang="en-US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Ake Rosenqvist </a:t>
            </a:r>
            <a:r>
              <a:rPr b="0" lang="en-US" sz="1200">
                <a:latin typeface="Montserrat"/>
                <a:ea typeface="Montserrat"/>
                <a:cs typeface="Montserrat"/>
                <a:sym typeface="Montserrat"/>
              </a:rPr>
              <a:t>- (</a:t>
            </a:r>
            <a:r>
              <a:rPr b="0" i="1" lang="en-US" sz="1200">
                <a:latin typeface="Montserrat"/>
                <a:ea typeface="Montserrat"/>
                <a:cs typeface="Montserrat"/>
                <a:sym typeface="Montserrat"/>
              </a:rPr>
              <a:t>JAXA/ soloEO</a:t>
            </a:r>
            <a:r>
              <a:rPr b="0" lang="en-U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o"/>
            </a:pPr>
            <a:r>
              <a:rPr b="1" i="0" lang="en-US" sz="1200" u="sng" strike="noStrik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Christopher Barnes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400"/>
              <a:t>–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i="1" lang="en-US" sz="1200">
                <a:latin typeface="Montserrat"/>
                <a:ea typeface="Montserrat"/>
                <a:cs typeface="Montserrat"/>
                <a:sym typeface="Montserrat"/>
              </a:rPr>
              <a:t>USGS/KBR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o"/>
            </a:pPr>
            <a:r>
              <a:rPr b="1" i="0" lang="en-US" sz="1200" u="sng" strike="noStrike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Peter Strobl</a:t>
            </a:r>
            <a:r>
              <a:rPr lang="en-US" sz="1400"/>
              <a:t> - </a:t>
            </a:r>
            <a:r>
              <a:rPr b="0" i="0"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0" i="1"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EC/JRC</a:t>
            </a:r>
            <a:r>
              <a:rPr b="0" i="0"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o"/>
            </a:pPr>
            <a:r>
              <a:rPr b="1" lang="en-US" sz="1200" u="sng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Takeo Tadono</a:t>
            </a:r>
            <a:r>
              <a:rPr lang="en-US" sz="1200"/>
              <a:t> – (</a:t>
            </a:r>
            <a:r>
              <a:rPr i="1" lang="en-US" sz="12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r>
              <a:rPr lang="en-US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br>
              <a:rPr lang="en-US" sz="700"/>
            </a:br>
            <a:endParaRPr b="1" sz="700"/>
          </a:p>
          <a:p>
            <a:pPr indent="-317500" lvl="0" marL="4572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Char char="❖"/>
            </a:pPr>
            <a:r>
              <a:rPr lang="en-US" sz="1600">
                <a:solidFill>
                  <a:schemeClr val="dk1"/>
                </a:solidFill>
              </a:rPr>
              <a:t>But first, CEOS SEO (</a:t>
            </a:r>
            <a:r>
              <a:rPr i="1" lang="en-US" sz="1600">
                <a:solidFill>
                  <a:schemeClr val="dk1"/>
                </a:solidFill>
              </a:rPr>
              <a:t>Dave Borges</a:t>
            </a:r>
            <a:r>
              <a:rPr lang="en-US" sz="1600">
                <a:solidFill>
                  <a:schemeClr val="dk1"/>
                </a:solidFill>
              </a:rPr>
              <a:t>) will arrange for GitHub training for LSI-VC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i="1" lang="en-US" sz="1300">
                <a:solidFill>
                  <a:schemeClr val="dk1"/>
                </a:solidFill>
              </a:rPr>
              <a:t>How will GitHub and tools be used to migrate CEOS-ARD PFSs from Word docs into a modular approach.</a:t>
            </a:r>
            <a:endParaRPr i="1" sz="16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❖"/>
            </a:pPr>
            <a:r>
              <a:rPr lang="en-US" sz="1600">
                <a:solidFill>
                  <a:schemeClr val="dk1"/>
                </a:solidFill>
              </a:rPr>
              <a:t>Then align the CEOS SEO training with what is defined in the </a:t>
            </a:r>
            <a:r>
              <a:rPr b="1" lang="en-US" sz="1600">
                <a:solidFill>
                  <a:schemeClr val="dk1"/>
                </a:solidFill>
              </a:rPr>
              <a:t>CEOS ARD Governance Framework </a:t>
            </a:r>
            <a:r>
              <a:rPr lang="en-US" sz="1600">
                <a:solidFill>
                  <a:schemeClr val="dk1"/>
                </a:solidFill>
              </a:rPr>
              <a:t>to roll out across the rest of CEOS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lang="en-US" sz="1300">
                <a:solidFill>
                  <a:schemeClr val="dk1"/>
                </a:solidFill>
              </a:rPr>
              <a:t>Welcome WGISS and WGCV input/ guidance</a:t>
            </a:r>
            <a:endParaRPr/>
          </a:p>
          <a:p>
            <a:pPr indent="-3111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▪"/>
            </a:pPr>
            <a:r>
              <a:rPr lang="en-US" sz="1300">
                <a:solidFill>
                  <a:schemeClr val="dk1"/>
                </a:solidFill>
              </a:rPr>
              <a:t>Likely 12 mths out from fully transitioning to into GitHub environment for external feedback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85" name="Google Shape;85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065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</a:pPr>
            <a:r>
              <a:rPr b="1" lang="en-US" sz="2400"/>
              <a:t>GitHub Training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/>
          <p:cNvPicPr preferRelativeResize="0"/>
          <p:nvPr/>
        </p:nvPicPr>
        <p:blipFill rotWithShape="1">
          <a:blip r:embed="rId3">
            <a:alphaModFix amt="25000"/>
          </a:blip>
          <a:srcRect b="31207" l="0" r="0" t="0"/>
          <a:stretch/>
        </p:blipFill>
        <p:spPr>
          <a:xfrm>
            <a:off x="-8150" y="777475"/>
            <a:ext cx="9152150" cy="4124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91" name="Google Shape;91;p6"/>
          <p:cNvSpPr txBox="1"/>
          <p:nvPr>
            <p:ph idx="1" type="body"/>
          </p:nvPr>
        </p:nvSpPr>
        <p:spPr>
          <a:xfrm>
            <a:off x="243175" y="777475"/>
            <a:ext cx="8621700" cy="38885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i="0" sz="1800" u="sng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b="1" i="0" lang="en-US" sz="2000" u="sng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CEOS-ARD</a:t>
            </a:r>
            <a:endParaRPr b="1" i="0" sz="2000" u="sng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b="1" lang="en-US" sz="17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CEOS-ARD Newsletter</a:t>
            </a:r>
            <a:endParaRPr b="1" i="0" sz="1700" u="sng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b="1" i="0" lang="en-US" sz="2000" u="sng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CEOS-ARD Framework</a:t>
            </a:r>
            <a:endParaRPr b="1" i="0" sz="2000" u="sng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100"/>
              <a:buChar char="❖"/>
            </a:pPr>
            <a:r>
              <a:rPr b="1" i="0" lang="en-US" sz="2000" u="sng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to CEOS-ARD Self-Assessments</a:t>
            </a:r>
            <a:endParaRPr b="1" i="0" sz="2000" u="sng" strike="noStrike">
              <a:solidFill>
                <a:srgbClr val="0563C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br>
              <a:rPr b="1" lang="en-US" sz="20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 u="sng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  <a:p>
            <a:pPr indent="0" lvl="0" marL="9525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00"/>
              <a:buNone/>
            </a:pPr>
            <a:r>
              <a:rPr b="1" i="0" lang="en-US" sz="2000" u="sng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</a:rPr>
              <a:t>Chris Barnes: </a:t>
            </a:r>
            <a:r>
              <a:rPr b="1" i="1" lang="en-US" sz="2000" u="sng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barnes@contractor.usgs.gov</a:t>
            </a:r>
            <a:endParaRPr b="1" i="1" sz="2000" u="none" strike="noStrike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9525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92" name="Google Shape;92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Resources</a:t>
            </a:r>
            <a:endParaRPr/>
          </a:p>
        </p:txBody>
      </p:sp>
      <p:pic>
        <p:nvPicPr>
          <p:cNvPr id="93" name="Google Shape;93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32837" y="1735425"/>
            <a:ext cx="2478598" cy="203245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