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E_F898E5F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4"/>
    <p:sldMasterId id="2147483654" r:id="rId5"/>
  </p:sldMasterIdLst>
  <p:notesMasterIdLst>
    <p:notesMasterId r:id="rId33"/>
  </p:notesMasterIdLst>
  <p:sldIdLst>
    <p:sldId id="256" r:id="rId6"/>
    <p:sldId id="274" r:id="rId7"/>
    <p:sldId id="287" r:id="rId8"/>
    <p:sldId id="258" r:id="rId9"/>
    <p:sldId id="275" r:id="rId10"/>
    <p:sldId id="277" r:id="rId11"/>
    <p:sldId id="276" r:id="rId12"/>
    <p:sldId id="273" r:id="rId13"/>
    <p:sldId id="267" r:id="rId14"/>
    <p:sldId id="264" r:id="rId15"/>
    <p:sldId id="291" r:id="rId16"/>
    <p:sldId id="259" r:id="rId17"/>
    <p:sldId id="278" r:id="rId18"/>
    <p:sldId id="268" r:id="rId19"/>
    <p:sldId id="261" r:id="rId20"/>
    <p:sldId id="265" r:id="rId21"/>
    <p:sldId id="281" r:id="rId22"/>
    <p:sldId id="279" r:id="rId23"/>
    <p:sldId id="288" r:id="rId24"/>
    <p:sldId id="285" r:id="rId25"/>
    <p:sldId id="282" r:id="rId26"/>
    <p:sldId id="283" r:id="rId27"/>
    <p:sldId id="289" r:id="rId28"/>
    <p:sldId id="290" r:id="rId29"/>
    <p:sldId id="263" r:id="rId30"/>
    <p:sldId id="292" r:id="rId31"/>
    <p:sldId id="270" r:id="rId32"/>
  </p:sldIdLst>
  <p:sldSz cx="12192000" cy="6858000"/>
  <p:notesSz cx="6858000" cy="9144000"/>
  <p:embeddedFontLst>
    <p:embeddedFont>
      <p:font typeface="Helvetica" panose="020B0604020202020204" pitchFamily="3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F6210-5FA7-F2D2-16CF-0E9691499BFB}" name="Medhavy Thankappan" initials="" userId="S::medhavy.thankappan@ga.gov.au::a44f9979-7501-49c8-a416-e19c7bbf78c0" providerId="AD"/>
  <p188:author id="{951C68EC-E468-A4B2-B62C-1EE3637D8BBF}" name="Simon Oliver" initials="SO" userId="S::simon.oliver@ga.gov.au::441751aa-b3c6-4735-8d67-cba52ae95a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8DF53-19B1-39E0-195B-F3EE9C548DBE}" v="16" dt="2024-10-13T21:27:59.330"/>
    <p1510:client id="{7148AFA2-7570-C77B-B1A6-77F78ABAB5BD}" v="123" dt="2024-10-14T17:04:21.008"/>
    <p1510:client id="{B6F0A0DF-60BD-DEBE-74B5-13028670B33F}" v="2" dt="2024-10-13T21:27:52.841"/>
    <p1510:client id="{EAE2A2A7-3E2C-84B6-8B85-E76582F7890D}" v="151" dt="2024-10-14T18:00:16.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8.fntdata"/></Relationships>
</file>

<file path=ppt/comments/modernComment_10E_F898E5F9.xml><?xml version="1.0" encoding="utf-8"?>
<p188:cmLst xmlns:a="http://schemas.openxmlformats.org/drawingml/2006/main" xmlns:r="http://schemas.openxmlformats.org/officeDocument/2006/relationships" xmlns:p188="http://schemas.microsoft.com/office/powerpoint/2018/8/main">
  <p188:cm id="{A17449A4-E3AA-41FC-890C-ED0125DDF133}" authorId="{951C68EC-E468-A4B2-B62C-1EE3637D8BBF}" status="resolved" created="2024-10-04T18:01:24.293" startDate="2024-10-04T18:01:24.293" dueDate="2024-10-04T18:01:24.293" assignedTo="{7F4F6210-5FA7-F2D2-16CF-0E9691499BFB}" complete="100000" title="@Medhavy Thankappan - a single discussion question here for this first summary presentation. WGCV specific questions are in the other deck. For your review. See also next slide with relevant CEOS Terms of Reference Objective relevant to equivalence.">
    <ac:deMkLst xmlns:ac="http://schemas.microsoft.com/office/drawing/2013/main/command">
      <pc:docMk xmlns:pc="http://schemas.microsoft.com/office/powerpoint/2013/main/command"/>
      <pc:sldMk xmlns:pc="http://schemas.microsoft.com/office/powerpoint/2013/main/command" cId="4170769913" sldId="270"/>
      <ac:spMk id="2" creationId="{BB1357C9-E5F2-13D5-F29B-7395F7C6269B}"/>
    </ac:deMkLst>
    <p188:txBody>
      <a:bodyPr/>
      <a:lstStyle/>
      <a:p>
        <a:r>
          <a:rPr lang="en-US"/>
          <a:t>[@Medhavy Thankappan] - a single discussion question here for this first summary presentation. WGCV specific questions are in the other deck. For your review. See also next slide with relevant CEOS Terms of Reference Objective relevant to equivalence.</a:t>
        </a:r>
      </a:p>
    </p188:txBody>
    <p188:extLst>
      <p:ext xmlns:p="http://schemas.openxmlformats.org/presentationml/2006/main" uri="{5BB2D875-25FF-4072-B9AC-8F64D62656EB}">
        <p228:taskDetails xmlns:p228="http://schemas.microsoft.com/office/powerpoint/2022/08/main">
          <p228:history>
            <p228:event time="2024-10-04T18:01:24.293" id="{688A6308-E238-436F-AA15-945814FB7F85}">
              <p228:atrbtn authorId="{951C68EC-E468-A4B2-B62C-1EE3637D8BBF}"/>
              <p228:anchr>
                <p228:comment id="{A17449A4-E3AA-41FC-890C-ED0125DDF133}"/>
              </p228:anchr>
              <p228:add/>
            </p228:event>
            <p228:event time="2024-10-04T18:01:24.293" id="{2AE3A0E3-11F2-444A-912F-4FC2A9000B0B}">
              <p228:atrbtn authorId="{951C68EC-E468-A4B2-B62C-1EE3637D8BBF}"/>
              <p228:anchr>
                <p228:comment id="{A17449A4-E3AA-41FC-890C-ED0125DDF133}"/>
              </p228:anchr>
              <p228:asgn authorId="{7F4F6210-5FA7-F2D2-16CF-0E9691499BFB}"/>
            </p228:event>
            <p228:event time="2024-10-04T18:01:24.293" id="{331A2BF0-026E-40A3-9DEE-081C48F7C8B8}">
              <p228:atrbtn authorId="{951C68EC-E468-A4B2-B62C-1EE3637D8BBF}"/>
              <p228:anchr>
                <p228:comment id="{A17449A4-E3AA-41FC-890C-ED0125DDF133}"/>
              </p228:anchr>
              <p228:title val="@Medhavy Thankappan - a single discussion question here for this first summary presentation. WGCV specific questions are in the other deck. For your review. See also next slide with relevant CEOS Terms of Reference Objective relevant to equivalence."/>
            </p228:event>
            <p228:event time="2024-10-04T18:01:24.293" id="{ACF8BE83-1995-41A0-B1D9-82F89FAAD245}">
              <p228:atrbtn authorId="{951C68EC-E468-A4B2-B62C-1EE3637D8BBF}"/>
              <p228:anchr>
                <p228:comment id="{A17449A4-E3AA-41FC-890C-ED0125DDF133}"/>
              </p228:anchr>
              <p228:date stDt="2024-10-04T18:01:24.293" endDt="2024-10-04T18:01:24.293"/>
            </p228:event>
            <p228:event time="2024-10-11T17:16:30.407" id="{8B41D83B-DCCA-4DCB-8F88-D6AFF44FDB8D}">
              <p228:atrbtn authorId="{951C68EC-E468-A4B2-B62C-1EE3637D8BBF}"/>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78611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200"/>
              </a:spcBef>
              <a:spcAft>
                <a:spcPts val="0"/>
              </a:spcAft>
            </a:pPr>
            <a:r>
              <a:rPr lang="en-US" sz="1800" b="0" i="0" u="none" strike="noStrike">
                <a:solidFill>
                  <a:srgbClr val="2F5496"/>
                </a:solidFill>
                <a:effectLst/>
                <a:latin typeface="Calibri" panose="020F0502020204030204" pitchFamily="34" charset="0"/>
              </a:rPr>
              <a:t>2.3 </a:t>
            </a:r>
            <a:r>
              <a:rPr lang="en-US" sz="1800" b="0" i="0" u="none" strike="noStrike" err="1">
                <a:solidFill>
                  <a:srgbClr val="2F5496"/>
                </a:solidFill>
                <a:effectLst/>
                <a:latin typeface="Calibri" panose="020F0502020204030204" pitchFamily="34" charset="0"/>
              </a:rPr>
              <a:t>Homogenisation</a:t>
            </a:r>
            <a:r>
              <a:rPr lang="en-US" sz="1800" b="0" i="0" u="none" strike="noStrike">
                <a:solidFill>
                  <a:srgbClr val="2F5496"/>
                </a:solidFill>
                <a:effectLst/>
                <a:latin typeface="Calibri" panose="020F0502020204030204" pitchFamily="34" charset="0"/>
              </a:rPr>
              <a:t> Steps</a:t>
            </a:r>
            <a:endParaRPr lang="en-US" b="1">
              <a:effectLst/>
            </a:endParaRPr>
          </a:p>
          <a:p>
            <a:pPr rtl="0">
              <a:spcBef>
                <a:spcPts val="0"/>
              </a:spcBef>
              <a:spcAft>
                <a:spcPts val="800"/>
              </a:spcAft>
            </a:pPr>
            <a:r>
              <a:rPr lang="en-US" sz="1800" b="0" i="0" u="none" strike="noStrike">
                <a:solidFill>
                  <a:srgbClr val="000000"/>
                </a:solidFill>
                <a:effectLst/>
                <a:latin typeface="Calibri" panose="020F0502020204030204" pitchFamily="34" charset="0"/>
              </a:rPr>
              <a:t>Unlike harmonization, homogenization is where all satellites are forced to look the same such that when looking at the same location simultaneously they would (in theory) give the same signal. In reality the signals from different sensors would be different and </a:t>
            </a:r>
            <a:r>
              <a:rPr lang="en-US" sz="1800" b="0" i="0" u="none" strike="noStrike" err="1">
                <a:solidFill>
                  <a:srgbClr val="000000"/>
                </a:solidFill>
                <a:effectLst/>
                <a:latin typeface="Calibri" panose="020F0502020204030204" pitchFamily="34" charset="0"/>
              </a:rPr>
              <a:t>homogenisation</a:t>
            </a:r>
            <a:r>
              <a:rPr lang="en-US" sz="1800" b="0" i="0" u="none" strike="noStrike">
                <a:solidFill>
                  <a:srgbClr val="000000"/>
                </a:solidFill>
                <a:effectLst/>
                <a:latin typeface="Calibri" panose="020F0502020204030204" pitchFamily="34" charset="0"/>
              </a:rPr>
              <a:t> is adding in corrective terms to each satellite to make them look the same. It is likely that these corrective terms will not be 100% effective and that the process of </a:t>
            </a:r>
            <a:r>
              <a:rPr lang="en-US" sz="1800" b="0" i="0" u="none" strike="noStrike" err="1">
                <a:solidFill>
                  <a:srgbClr val="000000"/>
                </a:solidFill>
                <a:effectLst/>
                <a:latin typeface="Calibri" panose="020F0502020204030204" pitchFamily="34" charset="0"/>
              </a:rPr>
              <a:t>homogenisation</a:t>
            </a:r>
            <a:r>
              <a:rPr lang="en-US" sz="1800" b="0" i="0" u="none" strike="noStrike">
                <a:solidFill>
                  <a:srgbClr val="000000"/>
                </a:solidFill>
                <a:effectLst/>
                <a:latin typeface="Calibri" panose="020F0502020204030204" pitchFamily="34" charset="0"/>
              </a:rPr>
              <a:t> will add in scene dependent errors to the uncertainty budget which may be difficult to assess. [9] </a:t>
            </a:r>
            <a:r>
              <a:rPr lang="en-US" sz="1800" b="1" i="0" u="none" strike="noStrike">
                <a:solidFill>
                  <a:srgbClr val="000000"/>
                </a:solidFill>
                <a:effectLst/>
                <a:latin typeface="Calibri" panose="020F0502020204030204" pitchFamily="34" charset="0"/>
              </a:rPr>
              <a:t>Homogenization assumes a reference dataset, and therefore is not considered in the generation of equivalent measures within this guidance.</a:t>
            </a:r>
            <a:endParaRPr lang="en-US" b="0">
              <a:effectLst/>
            </a:endParaRPr>
          </a:p>
          <a:p>
            <a:pPr rtl="0" fontAlgn="base">
              <a:spcBef>
                <a:spcPts val="0"/>
              </a:spcBef>
              <a:spcAft>
                <a:spcPts val="0"/>
              </a:spcAft>
              <a:buFont typeface="+mj-lt"/>
              <a:buAutoNum type="arabicPeriod"/>
            </a:pPr>
            <a:r>
              <a:rPr lang="en-US" sz="1800" b="0" i="0" u="none" strike="noStrike">
                <a:solidFill>
                  <a:srgbClr val="000000"/>
                </a:solidFill>
                <a:effectLst/>
                <a:latin typeface="Calibri" panose="020F0502020204030204" pitchFamily="34" charset="0"/>
              </a:rPr>
              <a:t>Spectral band adjustment: Account for differences in spectral response functions between sensors (if possible) for various landcovers by applying appropriate corrections or band-pass adjustments.</a:t>
            </a:r>
          </a:p>
          <a:p>
            <a:pPr rtl="0" fontAlgn="base">
              <a:spcBef>
                <a:spcPts val="0"/>
              </a:spcBef>
              <a:spcAft>
                <a:spcPts val="0"/>
              </a:spcAft>
              <a:buFont typeface="+mj-lt"/>
              <a:buAutoNum type="arabicPeriod"/>
            </a:pPr>
            <a:r>
              <a:rPr lang="en-US" sz="1800" b="0" i="0" u="none" strike="noStrike">
                <a:solidFill>
                  <a:srgbClr val="000000"/>
                </a:solidFill>
                <a:effectLst/>
                <a:latin typeface="Calibri" panose="020F0502020204030204" pitchFamily="34" charset="0"/>
              </a:rPr>
              <a:t>Spatial resolution harmonization: Account for GSD and spatial resolution differences (e.g. point spread function) if a spatially homogeneous data set is desired.</a:t>
            </a:r>
          </a:p>
          <a:p>
            <a:pPr rtl="0" fontAlgn="base">
              <a:spcBef>
                <a:spcPts val="0"/>
              </a:spcBef>
              <a:spcAft>
                <a:spcPts val="0"/>
              </a:spcAft>
              <a:buFont typeface="+mj-lt"/>
              <a:buAutoNum type="arabicPeriod"/>
            </a:pPr>
            <a:r>
              <a:rPr lang="en-US" sz="1800" b="0" i="0" u="none" strike="noStrike">
                <a:solidFill>
                  <a:srgbClr val="000000"/>
                </a:solidFill>
                <a:effectLst/>
                <a:latin typeface="Calibri" panose="020F0502020204030204" pitchFamily="34" charset="0"/>
              </a:rPr>
              <a:t>Polarization harmonization correction (optional): Account for sensor and scene polarization effects.</a:t>
            </a:r>
          </a:p>
          <a:p>
            <a:endParaRPr lang="en-AU"/>
          </a:p>
        </p:txBody>
      </p:sp>
    </p:spTree>
    <p:extLst>
      <p:ext uri="{BB962C8B-B14F-4D97-AF65-F5344CB8AC3E}">
        <p14:creationId xmlns:p14="http://schemas.microsoft.com/office/powerpoint/2010/main" val="401428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spcBef>
                <a:spcPts val="200"/>
              </a:spcBef>
              <a:buNone/>
            </a:pPr>
            <a:r>
              <a:rPr lang="en-US">
                <a:solidFill>
                  <a:srgbClr val="2F5496"/>
                </a:solidFill>
              </a:rPr>
              <a:t>The Top-of-Canopy Bidirectional Reflectance Factor (TOC BRF), which is solely dependent on illumination and viewing angles, cannot be directly observed in the field due to the inherent influence of sky radiation.</a:t>
            </a:r>
            <a:endParaRPr lang="en-US"/>
          </a:p>
        </p:txBody>
      </p:sp>
    </p:spTree>
    <p:extLst>
      <p:ext uri="{BB962C8B-B14F-4D97-AF65-F5344CB8AC3E}">
        <p14:creationId xmlns:p14="http://schemas.microsoft.com/office/powerpoint/2010/main" val="328321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CEOS ARD PFS provides a great basis for interoperability, though if you follow the PFS it may result in differences in the representation of measurements. This is because CEOS ARD is not prescriptive and allows adopted to have a variety of approaches to products, which may commonly be termed surface reflectance, but vary quite significantly in what physical quantity they actually represent. The Surface Reflectance Consistency project that we are talking about today aims to address elements of that variability, and could be seen as a next step in the evolution of the ARD concept to better support </a:t>
            </a:r>
            <a:r>
              <a:rPr lang="en-US" err="1">
                <a:latin typeface="Calibri"/>
                <a:cs typeface="Calibri"/>
              </a:rPr>
              <a:t>harmonisation</a:t>
            </a:r>
            <a:r>
              <a:rPr lang="en-US">
                <a:latin typeface="Calibri"/>
                <a:cs typeface="Calibri"/>
              </a:rPr>
              <a:t> of CEOS ARD Surface Reflectance products from multiple sources.</a:t>
            </a:r>
          </a:p>
        </p:txBody>
      </p:sp>
    </p:spTree>
    <p:extLst>
      <p:ext uri="{BB962C8B-B14F-4D97-AF65-F5344CB8AC3E}">
        <p14:creationId xmlns:p14="http://schemas.microsoft.com/office/powerpoint/2010/main" val="387527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This table represents just a few examples of the different approaches that are currently taken in the production of surface reflectance products.</a:t>
            </a:r>
          </a:p>
        </p:txBody>
      </p:sp>
    </p:spTree>
    <p:extLst>
      <p:ext uri="{BB962C8B-B14F-4D97-AF65-F5344CB8AC3E}">
        <p14:creationId xmlns:p14="http://schemas.microsoft.com/office/powerpoint/2010/main" val="409930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err="1"/>
              <a:t>Harmonisation</a:t>
            </a:r>
            <a:r>
              <a:rPr lang="en-US" dirty="0"/>
              <a:t> of surface reflectance quantities can allow data from different platforms to be used together. The data here is produced from geoscience </a:t>
            </a:r>
            <a:r>
              <a:rPr lang="en-US" dirty="0" err="1"/>
              <a:t>australia's</a:t>
            </a:r>
            <a:r>
              <a:rPr lang="en-US" dirty="0"/>
              <a:t> ARD processor which applies a common correction across both Landsat and Sentinel-2. This example coincides Landsat (in blue) and Sentinel-2 (in yellow) observations with low and high tide peaks over a five year period with the aim of </a:t>
            </a:r>
            <a:r>
              <a:rPr lang="en-US" dirty="0" err="1"/>
              <a:t>characterising</a:t>
            </a:r>
            <a:r>
              <a:rPr lang="en-US" dirty="0"/>
              <a:t> the tidal dynamics. The size of the dot represents the percentage of clear pixels and it is interesting to note that during the low tide phase (in the bottom half of the chart) we see a lot of not so clear Sentinel-2 observations, when compared with the Landsat observations (which tend to be clearer). The use of the two data streams here means we can get a clearer picture of the tidal dynamics that we would with a single sensor. This work is only possible because the observations from Landsat and Sentinel-2 are effectively </a:t>
            </a:r>
            <a:r>
              <a:rPr lang="en-US" dirty="0" err="1"/>
              <a:t>harmonised</a:t>
            </a:r>
            <a:r>
              <a:rPr lang="en-US" dirty="0"/>
              <a:t> and represent the same surface reflectance quantity.</a:t>
            </a:r>
          </a:p>
        </p:txBody>
      </p:sp>
    </p:spTree>
    <p:extLst>
      <p:ext uri="{BB962C8B-B14F-4D97-AF65-F5344CB8AC3E}">
        <p14:creationId xmlns:p14="http://schemas.microsoft.com/office/powerpoint/2010/main" val="353688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ea typeface="Calibri"/>
                <a:cs typeface="Calibri"/>
              </a:rPr>
              <a:t>This example comes from Jeff Masek at NASA and represents the insights that can be gained through the use of Harmonized Landsat and Sentinel-2 for gaining better insights into seasonal phenology. The red line in the chart at bottom represents the change in NDVI of an irrigated alfalfa crop over a year, with harvesting events shown as dashed vertical lines. The diamond shapes represent Sentinel-2 measured NDVI and the plus signs represent Landsat. We can see that the higher temporal frequency afforded by these </a:t>
            </a:r>
            <a:r>
              <a:rPr lang="en-US" dirty="0" err="1">
                <a:latin typeface="Calibri"/>
                <a:ea typeface="Calibri"/>
                <a:cs typeface="Calibri"/>
              </a:rPr>
              <a:t>homogenised</a:t>
            </a:r>
            <a:r>
              <a:rPr lang="en-US" dirty="0">
                <a:latin typeface="Calibri"/>
                <a:ea typeface="Calibri"/>
                <a:cs typeface="Calibri"/>
              </a:rPr>
              <a:t> observations in the HLS dataset allows the detection of the individual harvesting events and deeper insights.</a:t>
            </a:r>
          </a:p>
        </p:txBody>
      </p:sp>
    </p:spTree>
    <p:extLst>
      <p:ext uri="{BB962C8B-B14F-4D97-AF65-F5344CB8AC3E}">
        <p14:creationId xmlns:p14="http://schemas.microsoft.com/office/powerpoint/2010/main" val="181582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c2a53e99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c2a53e99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c2a53e99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c2a53e99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absolute calibration of A &amp; B (Geometry and Radiometry) are assumed to be the same.</a:t>
            </a:r>
            <a:endParaRPr/>
          </a:p>
        </p:txBody>
      </p:sp>
    </p:spTree>
    <p:extLst>
      <p:ext uri="{BB962C8B-B14F-4D97-AF65-F5344CB8AC3E}">
        <p14:creationId xmlns:p14="http://schemas.microsoft.com/office/powerpoint/2010/main" val="319193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1"/>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3"/>
          <p:cNvSpPr txBox="1"/>
          <p:nvPr/>
        </p:nvSpPr>
        <p:spPr>
          <a:xfrm>
            <a:off x="-24385" y="6562799"/>
            <a:ext cx="601588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WGCV-54/WGISS-58 Joint Meeting, 15 &amp; 18 October</a:t>
            </a:r>
            <a:r>
              <a:rPr lang="en-GB" b="1">
                <a:solidFill>
                  <a:schemeClr val="accent1"/>
                </a:solidFill>
                <a:latin typeface="Montserrat"/>
                <a:ea typeface="Montserrat"/>
                <a:cs typeface="Montserrat"/>
                <a:sym typeface="Montserrat"/>
              </a:rPr>
              <a:t> </a:t>
            </a:r>
            <a:r>
              <a:rPr lang="en-GB" sz="1400" b="1" i="0" u="none" strike="noStrike" cap="none">
                <a:solidFill>
                  <a:schemeClr val="accent1"/>
                </a:solidFill>
                <a:latin typeface="Montserrat"/>
                <a:ea typeface="Montserrat"/>
                <a:cs typeface="Montserrat"/>
                <a:sym typeface="Montserrat"/>
              </a:rPr>
              <a:t>202</a:t>
            </a:r>
            <a:r>
              <a:rPr lang="en-GB" b="1">
                <a:solidFill>
                  <a:schemeClr val="accent1"/>
                </a:solidFill>
                <a:latin typeface="Montserrat"/>
                <a:ea typeface="Montserrat"/>
                <a:cs typeface="Montserrat"/>
                <a:sym typeface="Montserrat"/>
              </a:rPr>
              <a:t>4</a:t>
            </a: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ontserrat"/>
              <a:ea typeface="Montserrat"/>
              <a:cs typeface="Montserrat"/>
              <a:sym typeface="Montserrat"/>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a:stretch/>
        </p:blipFill>
        <p:spPr>
          <a:xfrm>
            <a:off x="3301750" y="2265730"/>
            <a:ext cx="8288156" cy="2756714"/>
          </a:xfrm>
          <a:prstGeom prst="rect">
            <a:avLst/>
          </a:prstGeom>
          <a:noFill/>
          <a:ln>
            <a:noFill/>
          </a:ln>
        </p:spPr>
      </p:pic>
      <p:pic>
        <p:nvPicPr>
          <p:cNvPr id="13" name="Google Shape;13;p19"/>
          <p:cNvPicPr preferRelativeResize="0"/>
          <p:nvPr/>
        </p:nvPicPr>
        <p:blipFill rotWithShape="1">
          <a:blip r:embed="rId3">
            <a:alphaModFix/>
          </a:blip>
          <a:srcRect b="-109"/>
          <a:stretch/>
        </p:blipFill>
        <p:spPr>
          <a:xfrm rot="10800000" flipH="1">
            <a:off x="2824280" y="4824248"/>
            <a:ext cx="5391556" cy="2038097"/>
          </a:xfrm>
          <a:prstGeom prst="rect">
            <a:avLst/>
          </a:prstGeom>
          <a:noFill/>
          <a:ln>
            <a:noFill/>
          </a:ln>
        </p:spPr>
      </p:pic>
      <p:pic>
        <p:nvPicPr>
          <p:cNvPr id="14" name="Google Shape;14;p19"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9"/>
          <p:cNvSpPr/>
          <p:nvPr/>
        </p:nvSpPr>
        <p:spPr>
          <a:xfrm flipH="1">
            <a:off x="-21101" y="-14542"/>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19"/>
          <p:cNvPicPr preferRelativeResize="0"/>
          <p:nvPr/>
        </p:nvPicPr>
        <p:blipFill rotWithShape="1">
          <a:blip r:embed="rId6">
            <a:alphaModFix amt="34000"/>
          </a:blip>
          <a:srcRect l="32581" t="2403" r="8552" b="-8774"/>
          <a:stretch/>
        </p:blipFill>
        <p:spPr>
          <a:xfrm rot="5400000">
            <a:off x="5734365" y="-1016162"/>
            <a:ext cx="5455200" cy="7480800"/>
          </a:xfrm>
          <a:prstGeom prst="rtTriangle">
            <a:avLst/>
          </a:prstGeom>
          <a:noFill/>
          <a:ln>
            <a:noFill/>
          </a:ln>
        </p:spPr>
      </p:pic>
      <p:pic>
        <p:nvPicPr>
          <p:cNvPr id="19" name="Google Shape;19;p19"/>
          <p:cNvPicPr preferRelativeResize="0"/>
          <p:nvPr/>
        </p:nvPicPr>
        <p:blipFill rotWithShape="1">
          <a:blip r:embed="rId6">
            <a:alphaModFix amt="34000"/>
          </a:blip>
          <a:srcRect l="54016" t="36080" r="11353" b="676"/>
          <a:stretch/>
        </p:blipFill>
        <p:spPr>
          <a:xfrm rot="-5400000">
            <a:off x="5792644" y="4820060"/>
            <a:ext cx="1719600" cy="2366700"/>
          </a:xfrm>
          <a:prstGeom prst="rtTriangle">
            <a:avLst/>
          </a:prstGeom>
          <a:noFill/>
          <a:ln>
            <a:noFill/>
          </a:ln>
        </p:spPr>
      </p:pic>
      <p:sp>
        <p:nvSpPr>
          <p:cNvPr id="20" name="Google Shape;20;p19"/>
          <p:cNvSpPr txBox="1">
            <a:spLocks noGrp="1"/>
          </p:cNvSpPr>
          <p:nvPr>
            <p:ph type="title"/>
          </p:nvPr>
        </p:nvSpPr>
        <p:spPr>
          <a:xfrm>
            <a:off x="176047" y="175938"/>
            <a:ext cx="6157200" cy="3972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2177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2"/>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22"/>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24" name="Google Shape;24;p22"/>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22"/>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22"/>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22"/>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22"/>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22"/>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82523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2" name="Google Shape;32;p25"/>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33" name="Google Shape;33;p2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4" name="Google Shape;34;p2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5" name="Google Shape;35;p2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2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37" name="Google Shape;37;p2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6802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8"/>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0" name="Google Shape;40;p28"/>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41" name="Google Shape;41;p28"/>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2" name="Google Shape;42;p28"/>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3" name="Google Shape;43;p28"/>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4" name="Google Shape;44;p28"/>
          <p:cNvSpPr txBox="1">
            <a:spLocks noGrp="1"/>
          </p:cNvSpPr>
          <p:nvPr>
            <p:ph type="body" idx="1"/>
          </p:nvPr>
        </p:nvSpPr>
        <p:spPr>
          <a:xfrm>
            <a:off x="386632"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28"/>
          <p:cNvSpPr txBox="1">
            <a:spLocks noGrp="1"/>
          </p:cNvSpPr>
          <p:nvPr>
            <p:ph type="body" idx="2"/>
          </p:nvPr>
        </p:nvSpPr>
        <p:spPr>
          <a:xfrm>
            <a:off x="6296361" y="1445923"/>
            <a:ext cx="5508900" cy="477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28"/>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7" name="Google Shape;47;p28"/>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653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8"/>
        <p:cNvGrpSpPr/>
        <p:nvPr/>
      </p:nvGrpSpPr>
      <p:grpSpPr>
        <a:xfrm>
          <a:off x="0" y="0"/>
          <a:ext cx="0" cy="0"/>
          <a:chOff x="0" y="0"/>
          <a:chExt cx="0" cy="0"/>
        </a:xfrm>
      </p:grpSpPr>
      <p:sp>
        <p:nvSpPr>
          <p:cNvPr id="49" name="Google Shape;49;p29"/>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0" name="Google Shape;50;p29"/>
          <p:cNvPicPr preferRelativeResize="0"/>
          <p:nvPr/>
        </p:nvPicPr>
        <p:blipFill rotWithShape="1">
          <a:blip r:embed="rId2">
            <a:alphaModFix amt="34000"/>
          </a:blip>
          <a:srcRect l="51340" t="39268" r="-2841" b="35419"/>
          <a:stretch/>
        </p:blipFill>
        <p:spPr>
          <a:xfrm flipH="1">
            <a:off x="9304423" y="0"/>
            <a:ext cx="2887577" cy="1037492"/>
          </a:xfrm>
          <a:prstGeom prst="rect">
            <a:avLst/>
          </a:prstGeom>
          <a:noFill/>
          <a:ln>
            <a:noFill/>
          </a:ln>
        </p:spPr>
      </p:pic>
      <p:pic>
        <p:nvPicPr>
          <p:cNvPr id="51" name="Google Shape;51;p29"/>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2" name="Google Shape;52;p29"/>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3" name="Google Shape;53;p29"/>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4" name="Google Shape;54;p29"/>
          <p:cNvSpPr txBox="1">
            <a:spLocks noGrp="1"/>
          </p:cNvSpPr>
          <p:nvPr>
            <p:ph type="body" idx="1"/>
          </p:nvPr>
        </p:nvSpPr>
        <p:spPr>
          <a:xfrm>
            <a:off x="5180012" y="1373852"/>
            <a:ext cx="6172200" cy="4694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29"/>
          <p:cNvSpPr txBox="1">
            <a:spLocks noGrp="1"/>
          </p:cNvSpPr>
          <p:nvPr>
            <p:ph type="body" idx="2"/>
          </p:nvPr>
        </p:nvSpPr>
        <p:spPr>
          <a:xfrm>
            <a:off x="839788" y="1373852"/>
            <a:ext cx="3932100" cy="463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6" name="Google Shape;56;p29"/>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57" name="Google Shape;57;p29"/>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7211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8"/>
        <p:cNvGrpSpPr/>
        <p:nvPr/>
      </p:nvGrpSpPr>
      <p:grpSpPr>
        <a:xfrm>
          <a:off x="0" y="0"/>
          <a:ext cx="0" cy="0"/>
          <a:chOff x="0" y="0"/>
          <a:chExt cx="0" cy="0"/>
        </a:xfrm>
      </p:grpSpPr>
      <p:sp>
        <p:nvSpPr>
          <p:cNvPr id="59" name="Google Shape;59;p30"/>
          <p:cNvSpPr>
            <a:spLocks noGrp="1"/>
          </p:cNvSpPr>
          <p:nvPr>
            <p:ph type="sldNum" idx="12"/>
          </p:nvPr>
        </p:nvSpPr>
        <p:spPr>
          <a:xfrm>
            <a:off x="11684000" y="6629400"/>
            <a:ext cx="406500" cy="187200"/>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a:t>
            </a:fld>
            <a:endParaRPr/>
          </a:p>
        </p:txBody>
      </p:sp>
      <p:sp>
        <p:nvSpPr>
          <p:cNvPr id="60" name="Google Shape;60;p30"/>
          <p:cNvSpPr txBox="1">
            <a:spLocks noGrp="1"/>
          </p:cNvSpPr>
          <p:nvPr>
            <p:ph type="body" idx="1"/>
          </p:nvPr>
        </p:nvSpPr>
        <p:spPr>
          <a:xfrm>
            <a:off x="101600" y="1219200"/>
            <a:ext cx="11988900" cy="5257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lnSpc>
                <a:spcPct val="100000"/>
              </a:lnSpc>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lnSpc>
                <a:spcPct val="100000"/>
              </a:lnSpc>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lnSpc>
                <a:spcPct val="100000"/>
              </a:lnSpc>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
        <p:nvSpPr>
          <p:cNvPr id="61" name="Google Shape;61;p30"/>
          <p:cNvSpPr txBox="1">
            <a:spLocks noGrp="1"/>
          </p:cNvSpPr>
          <p:nvPr>
            <p:ph type="body" idx="2"/>
          </p:nvPr>
        </p:nvSpPr>
        <p:spPr>
          <a:xfrm>
            <a:off x="2641600" y="76200"/>
            <a:ext cx="66039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lnSpc>
                <a:spcPct val="100000"/>
              </a:lnSpc>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lnSpc>
                <a:spcPct val="100000"/>
              </a:lnSpc>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lnSpc>
                <a:spcPct val="100000"/>
              </a:lnSpc>
              <a:spcBef>
                <a:spcPts val="500"/>
              </a:spcBef>
              <a:spcAft>
                <a:spcPts val="0"/>
              </a:spcAft>
              <a:buClr>
                <a:srgbClr val="000000"/>
              </a:buClr>
              <a:buSzPts val="1400"/>
              <a:buFont typeface="Arial"/>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1277247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18"/>
          <p:cNvPicPr preferRelativeResize="0"/>
          <p:nvPr/>
        </p:nvPicPr>
        <p:blipFill rotWithShape="1">
          <a:blip r:embed="rId8">
            <a:alphaModFix amt="34000"/>
          </a:blip>
          <a:srcRect l="51340" t="39268" r="-2841" b="35419"/>
          <a:stretch/>
        </p:blipFill>
        <p:spPr>
          <a:xfrm flipH="1">
            <a:off x="9304423" y="0"/>
            <a:ext cx="2887577" cy="1037492"/>
          </a:xfrm>
          <a:prstGeom prst="rect">
            <a:avLst/>
          </a:prstGeom>
          <a:noFill/>
          <a:ln>
            <a:noFill/>
          </a:ln>
        </p:spPr>
      </p:pic>
      <p:pic>
        <p:nvPicPr>
          <p:cNvPr id="8" name="Google Shape;8;p18"/>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8"/>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18"/>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522563480"/>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docs.google.com/document/d/1T9QuPxlY_7HbTGPUIJiUHwMcXMTyXHmT39i-j3hZj4U/ed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eos.org/document_management/Publications/Governing_Docs/CEOS_Terms-of-Reference_Nov201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10E_F898E5F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hls.gsfc.nasa.gov/"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57205" y="392447"/>
            <a:ext cx="10509979" cy="3972645"/>
          </a:xfrm>
          <a:prstGeom prst="rect">
            <a:avLst/>
          </a:prstGeom>
          <a:noFill/>
          <a:ln>
            <a:noFill/>
          </a:ln>
        </p:spPr>
        <p:txBody>
          <a:bodyPr spcFirstLastPara="1" wrap="square" lIns="91425" tIns="45700" rIns="91425" bIns="45700" anchor="t" anchorCtr="0">
            <a:noAutofit/>
          </a:bodyPr>
          <a:lstStyle/>
          <a:p>
            <a:pPr>
              <a:lnSpc>
                <a:spcPct val="115000"/>
              </a:lnSpc>
            </a:pPr>
            <a:r>
              <a:rPr lang="en-GB" sz="7500"/>
              <a:t>WGCV-54/WGISS-58</a:t>
            </a:r>
            <a:endParaRPr lang="en-GB" sz="4000" i="1"/>
          </a:p>
        </p:txBody>
      </p:sp>
      <p:sp>
        <p:nvSpPr>
          <p:cNvPr id="36" name="Google Shape;36;p4"/>
          <p:cNvSpPr/>
          <p:nvPr/>
        </p:nvSpPr>
        <p:spPr>
          <a:xfrm>
            <a:off x="6836462" y="3677210"/>
            <a:ext cx="5218765" cy="2997524"/>
          </a:xfrm>
          <a:prstGeom prst="rect">
            <a:avLst/>
          </a:prstGeom>
          <a:noFill/>
          <a:ln>
            <a:noFill/>
          </a:ln>
        </p:spPr>
        <p:txBody>
          <a:bodyPr spcFirstLastPara="1" wrap="square" lIns="0" tIns="0" rIns="0" bIns="0" anchor="t" anchorCtr="0">
            <a:noAutofit/>
          </a:bodyPr>
          <a:lstStyle/>
          <a:p>
            <a:pPr algn="r">
              <a:lnSpc>
                <a:spcPct val="150000"/>
              </a:lnSpc>
              <a:buSzPts val="2200"/>
            </a:pPr>
            <a:r>
              <a:rPr lang="en-GB" sz="2200" b="1">
                <a:solidFill>
                  <a:schemeClr val="accent1"/>
                </a:solidFill>
                <a:latin typeface="Montserrat"/>
                <a:ea typeface="Montserrat"/>
                <a:cs typeface="Montserrat"/>
              </a:rPr>
              <a:t>Simon Oliver</a:t>
            </a:r>
            <a:endParaRPr lang="en-GB" sz="2200" b="1">
              <a:solidFill>
                <a:schemeClr val="accent1"/>
              </a:solidFill>
              <a:latin typeface="Montserrat"/>
              <a:ea typeface="Montserrat"/>
              <a:cs typeface="Montserrat"/>
              <a:sym typeface="Montserrat"/>
            </a:endParaRPr>
          </a:p>
          <a:p>
            <a:pPr algn="r">
              <a:lnSpc>
                <a:spcPct val="150000"/>
              </a:lnSpc>
              <a:buSzPts val="2200"/>
            </a:pPr>
            <a:r>
              <a:rPr lang="en-GB" sz="2200" b="1">
                <a:solidFill>
                  <a:schemeClr val="accent1"/>
                </a:solidFill>
                <a:latin typeface="Montserrat"/>
                <a:ea typeface="Montserrat"/>
                <a:cs typeface="Montserrat"/>
                <a:sym typeface="Montserrat"/>
              </a:rPr>
              <a:t>   </a:t>
            </a:r>
            <a:r>
              <a:rPr lang="en-GB" sz="2200" b="1" err="1">
                <a:solidFill>
                  <a:schemeClr val="accent1"/>
                </a:solidFill>
                <a:latin typeface="Montserrat"/>
                <a:ea typeface="Montserrat"/>
                <a:cs typeface="Montserrat"/>
                <a:sym typeface="Montserrat"/>
              </a:rPr>
              <a:t>Medhavy</a:t>
            </a:r>
            <a:r>
              <a:rPr lang="en-GB" sz="2200" b="1">
                <a:solidFill>
                  <a:schemeClr val="accent1"/>
                </a:solidFill>
                <a:latin typeface="Montserrat"/>
                <a:ea typeface="Montserrat"/>
                <a:cs typeface="Montserrat"/>
                <a:sym typeface="Montserrat"/>
              </a:rPr>
              <a:t> Thankappan </a:t>
            </a:r>
            <a:endParaRPr lang="en-US">
              <a:solidFill>
                <a:schemeClr val="accent1"/>
              </a:solidFill>
              <a:latin typeface="Montserrat"/>
              <a:ea typeface="Montserrat"/>
              <a:cs typeface="Montserrat"/>
            </a:endParaRPr>
          </a:p>
          <a:p>
            <a:pPr algn="r">
              <a:lnSpc>
                <a:spcPct val="150000"/>
              </a:lnSpc>
              <a:buSzPts val="2200"/>
            </a:pPr>
            <a:r>
              <a:rPr lang="en-GB" sz="2200" b="1">
                <a:solidFill>
                  <a:schemeClr val="accent1"/>
                </a:solidFill>
                <a:latin typeface="Montserrat"/>
                <a:ea typeface="Montserrat"/>
                <a:cs typeface="Montserrat"/>
                <a:sym typeface="Montserrat"/>
              </a:rPr>
              <a:t>Geoscience Australia</a:t>
            </a:r>
            <a:endParaRPr lang="en-US" sz="1400" b="0" i="0" u="none" strike="noStrike" cap="none">
              <a:solidFill>
                <a:schemeClr val="accent1"/>
              </a:solidFill>
              <a:latin typeface="Montserrat"/>
              <a:ea typeface="Montserrat"/>
              <a:cs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a:solidFill>
                  <a:schemeClr val="accent1"/>
                </a:solidFill>
                <a:latin typeface="Montserrat"/>
                <a:ea typeface="Montserrat"/>
                <a:cs typeface="Montserrat"/>
                <a:sym typeface="Montserrat"/>
              </a:rPr>
              <a:t>Agenda Item </a:t>
            </a:r>
            <a:r>
              <a:rPr lang="en-GB" sz="2200" b="1">
                <a:solidFill>
                  <a:schemeClr val="accent1"/>
                </a:solidFill>
                <a:latin typeface="Montserrat"/>
                <a:ea typeface="Montserrat"/>
                <a:cs typeface="Montserrat"/>
                <a:sym typeface="Montserrat"/>
              </a:rPr>
              <a:t>D.3</a:t>
            </a:r>
            <a:endParaRPr sz="1400" b="0" i="0" u="none" strike="noStrike" cap="none">
              <a:solidFill>
                <a:schemeClr val="accent1"/>
              </a:solidFill>
              <a:latin typeface="Montserrat"/>
              <a:ea typeface="Montserrat"/>
              <a:cs typeface="Montserrat"/>
              <a:sym typeface="Montserrat"/>
            </a:endParaRPr>
          </a:p>
          <a:p>
            <a:pPr algn="r">
              <a:lnSpc>
                <a:spcPct val="150000"/>
              </a:lnSpc>
              <a:buSzPts val="2200"/>
            </a:pPr>
            <a:r>
              <a:rPr lang="en-GB" sz="2200" b="1">
                <a:solidFill>
                  <a:schemeClr val="accent1"/>
                </a:solidFill>
                <a:latin typeface="Montserrat"/>
                <a:ea typeface="Montserrat"/>
                <a:cs typeface="Montserrat"/>
                <a:sym typeface="Montserrat"/>
              </a:rPr>
              <a:t>WGCV-54/WGISS-58 Joint Meeting</a:t>
            </a:r>
          </a:p>
          <a:p>
            <a:pPr algn="r"/>
            <a:r>
              <a:rPr lang="en-GB" sz="2200" b="1">
                <a:solidFill>
                  <a:schemeClr val="accent1"/>
                </a:solidFill>
                <a:latin typeface="Montserrat"/>
                <a:sym typeface="Montserrat"/>
              </a:rPr>
              <a:t>15 &amp; 18 October 2024</a:t>
            </a:r>
            <a:endParaRPr lang="en-GB" sz="2200" b="1">
              <a:solidFill>
                <a:schemeClr val="accent1"/>
              </a:solidFill>
              <a:latin typeface="Montserrat"/>
            </a:endParaRPr>
          </a:p>
          <a:p>
            <a:pPr algn="r"/>
            <a:r>
              <a:rPr lang="en-GB" sz="2200" b="1">
                <a:solidFill>
                  <a:schemeClr val="accent1"/>
                </a:solidFill>
                <a:latin typeface="Montserrat"/>
                <a:sym typeface="Montserrat"/>
              </a:rPr>
              <a:t>Sioux Falls, South Dakota, USA</a:t>
            </a:r>
            <a:endParaRPr sz="2200" b="1">
              <a:solidFill>
                <a:schemeClr val="accent1"/>
              </a:solidFill>
              <a:latin typeface="Montserrat"/>
            </a:endParaRPr>
          </a:p>
          <a:p>
            <a:pPr algn="r">
              <a:lnSpc>
                <a:spcPct val="150000"/>
              </a:lnSpc>
            </a:pPr>
            <a:br>
              <a:rPr lang="en-US">
                <a:sym typeface="Montserrat"/>
              </a:rPr>
            </a:br>
            <a:endParaRPr lang="en-US"/>
          </a:p>
        </p:txBody>
      </p:sp>
      <p:sp>
        <p:nvSpPr>
          <p:cNvPr id="3" name="Google Shape;35;p4">
            <a:extLst>
              <a:ext uri="{FF2B5EF4-FFF2-40B4-BE49-F238E27FC236}">
                <a16:creationId xmlns:a16="http://schemas.microsoft.com/office/drawing/2014/main" id="{BBC19E36-5E77-B3F9-A4A4-3EB7D6F14113}"/>
              </a:ext>
            </a:extLst>
          </p:cNvPr>
          <p:cNvSpPr txBox="1">
            <a:spLocks/>
          </p:cNvSpPr>
          <p:nvPr/>
        </p:nvSpPr>
        <p:spPr>
          <a:xfrm>
            <a:off x="353030" y="2113956"/>
            <a:ext cx="6178062" cy="26210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1000"/>
              </a:spcBef>
            </a:pPr>
            <a:r>
              <a:rPr lang="en-GB" sz="4000" i="1"/>
              <a:t>Consistency in Quality of Surface Reflectance Measurements</a:t>
            </a: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CE632-3A0C-DD1E-E5F3-585B24CB20D5}"/>
              </a:ext>
            </a:extLst>
          </p:cNvPr>
          <p:cNvSpPr>
            <a:spLocks noGrp="1"/>
          </p:cNvSpPr>
          <p:nvPr>
            <p:ph type="body" idx="1"/>
          </p:nvPr>
        </p:nvSpPr>
        <p:spPr>
          <a:xfrm>
            <a:off x="348300" y="2000546"/>
            <a:ext cx="11495400" cy="3516900"/>
          </a:xfrm>
        </p:spPr>
        <p:txBody>
          <a:bodyPr/>
          <a:lstStyle/>
          <a:p>
            <a:r>
              <a:rPr lang="en-US">
                <a:ea typeface="Calibri"/>
                <a:cs typeface="Calibri"/>
              </a:rPr>
              <a:t>Describe a surface reflectance (</a:t>
            </a:r>
            <a:r>
              <a:rPr lang="en-US" i="1">
                <a:ea typeface="Calibri"/>
                <a:cs typeface="Calibri"/>
              </a:rPr>
              <a:t>Passive Satellite Viewed Bottom of Atmosphere Surface Reflectance</a:t>
            </a:r>
            <a:r>
              <a:rPr lang="en-US">
                <a:ea typeface="Calibri"/>
                <a:cs typeface="Calibri"/>
              </a:rPr>
              <a:t>) quantity, the applicable steps, model parameters and their tolerance, required for generating SR products of consistent quality using like-bands from different sensors.</a:t>
            </a:r>
          </a:p>
          <a:p>
            <a:pPr>
              <a:lnSpc>
                <a:spcPct val="114999"/>
              </a:lnSpc>
            </a:pPr>
            <a:endParaRPr lang="en-US">
              <a:ea typeface="Calibri"/>
              <a:cs typeface="Calibri"/>
            </a:endParaRPr>
          </a:p>
        </p:txBody>
      </p:sp>
      <p:sp>
        <p:nvSpPr>
          <p:cNvPr id="3" name="Title 2">
            <a:extLst>
              <a:ext uri="{FF2B5EF4-FFF2-40B4-BE49-F238E27FC236}">
                <a16:creationId xmlns:a16="http://schemas.microsoft.com/office/drawing/2014/main" id="{9F798176-E737-A1C6-CE93-76B7CDF6DF83}"/>
              </a:ext>
            </a:extLst>
          </p:cNvPr>
          <p:cNvSpPr>
            <a:spLocks noGrp="1"/>
          </p:cNvSpPr>
          <p:nvPr>
            <p:ph type="title"/>
          </p:nvPr>
        </p:nvSpPr>
        <p:spPr/>
        <p:txBody>
          <a:bodyPr/>
          <a:lstStyle/>
          <a:p>
            <a:r>
              <a:rPr lang="en-US"/>
              <a:t>Key objective</a:t>
            </a:r>
          </a:p>
        </p:txBody>
      </p:sp>
    </p:spTree>
    <p:extLst>
      <p:ext uri="{BB962C8B-B14F-4D97-AF65-F5344CB8AC3E}">
        <p14:creationId xmlns:p14="http://schemas.microsoft.com/office/powerpoint/2010/main" val="421449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CE632-3A0C-DD1E-E5F3-585B24CB20D5}"/>
              </a:ext>
            </a:extLst>
          </p:cNvPr>
          <p:cNvSpPr>
            <a:spLocks noGrp="1"/>
          </p:cNvSpPr>
          <p:nvPr>
            <p:ph type="body" idx="1"/>
          </p:nvPr>
        </p:nvSpPr>
        <p:spPr>
          <a:xfrm>
            <a:off x="77082" y="1056609"/>
            <a:ext cx="12024923" cy="5777069"/>
          </a:xfrm>
        </p:spPr>
        <p:txBody>
          <a:bodyPr/>
          <a:lstStyle/>
          <a:p>
            <a:pPr marL="50800" indent="0">
              <a:buNone/>
            </a:pPr>
            <a:r>
              <a:rPr lang="en-US" sz="2400" b="1">
                <a:ea typeface="Calibri"/>
                <a:cs typeface="Calibri"/>
              </a:rPr>
              <a:t>Atmospheric Correction Intercomparison Exercise (ACIX): </a:t>
            </a:r>
          </a:p>
          <a:p>
            <a:pPr marL="508000" indent="-457200">
              <a:lnSpc>
                <a:spcPct val="114999"/>
              </a:lnSpc>
            </a:pPr>
            <a:r>
              <a:rPr lang="en-US" sz="2400">
                <a:ea typeface="Calibri"/>
                <a:cs typeface="Calibri"/>
              </a:rPr>
              <a:t>Evaluated and compared the performance of several atmospheric correction processors.</a:t>
            </a:r>
          </a:p>
          <a:p>
            <a:pPr marL="508000" indent="-457200">
              <a:lnSpc>
                <a:spcPct val="114999"/>
              </a:lnSpc>
            </a:pPr>
            <a:r>
              <a:rPr lang="en-US" sz="2400">
                <a:ea typeface="Calibri"/>
                <a:cs typeface="Calibri"/>
              </a:rPr>
              <a:t>For understanding strengths and weaknesses of algorithms for a reduction of error sources for atmospheric correction.</a:t>
            </a:r>
          </a:p>
          <a:p>
            <a:pPr marL="50800" indent="0">
              <a:lnSpc>
                <a:spcPct val="114999"/>
              </a:lnSpc>
              <a:buNone/>
            </a:pPr>
            <a:r>
              <a:rPr lang="en-US" sz="2400" b="1">
                <a:ea typeface="Calibri"/>
                <a:cs typeface="Calibri"/>
              </a:rPr>
              <a:t>SR Quality Consistency:</a:t>
            </a:r>
          </a:p>
          <a:p>
            <a:pPr marL="508000" indent="-457200">
              <a:lnSpc>
                <a:spcPct val="114999"/>
              </a:lnSpc>
            </a:pPr>
            <a:r>
              <a:rPr lang="en-US" sz="2400">
                <a:ea typeface="Calibri"/>
                <a:cs typeface="Calibri"/>
              </a:rPr>
              <a:t>Not an intercomparison exercise, allows for difference in approaches.</a:t>
            </a:r>
          </a:p>
          <a:p>
            <a:pPr marL="508000" indent="-457200">
              <a:lnSpc>
                <a:spcPct val="114999"/>
              </a:lnSpc>
            </a:pPr>
            <a:r>
              <a:rPr lang="en-US" sz="2400">
                <a:ea typeface="Calibri"/>
                <a:cs typeface="Calibri"/>
              </a:rPr>
              <a:t>About defining the surface reflectance quantity that enables measurement </a:t>
            </a:r>
            <a:r>
              <a:rPr lang="en-US" sz="2400" err="1">
                <a:ea typeface="Calibri"/>
                <a:cs typeface="Calibri"/>
              </a:rPr>
              <a:t>harmonisation</a:t>
            </a:r>
            <a:r>
              <a:rPr lang="en-US" sz="2400">
                <a:ea typeface="Calibri"/>
                <a:cs typeface="Calibri"/>
              </a:rPr>
              <a:t>. </a:t>
            </a:r>
            <a:endParaRPr lang="en-US" sz="2400"/>
          </a:p>
          <a:p>
            <a:pPr marL="508000" indent="-457200">
              <a:lnSpc>
                <a:spcPct val="114999"/>
              </a:lnSpc>
            </a:pPr>
            <a:endParaRPr lang="en-US" sz="2400">
              <a:ea typeface="Calibri"/>
              <a:cs typeface="Calibri"/>
            </a:endParaRPr>
          </a:p>
          <a:p>
            <a:pPr>
              <a:lnSpc>
                <a:spcPct val="114999"/>
              </a:lnSpc>
            </a:pPr>
            <a:endParaRPr lang="en-US" sz="2400">
              <a:ea typeface="Calibri"/>
              <a:cs typeface="Calibri"/>
            </a:endParaRPr>
          </a:p>
        </p:txBody>
      </p:sp>
      <p:sp>
        <p:nvSpPr>
          <p:cNvPr id="3" name="Title 2">
            <a:extLst>
              <a:ext uri="{FF2B5EF4-FFF2-40B4-BE49-F238E27FC236}">
                <a16:creationId xmlns:a16="http://schemas.microsoft.com/office/drawing/2014/main" id="{9F798176-E737-A1C6-CE93-76B7CDF6DF83}"/>
              </a:ext>
            </a:extLst>
          </p:cNvPr>
          <p:cNvSpPr>
            <a:spLocks noGrp="1"/>
          </p:cNvSpPr>
          <p:nvPr>
            <p:ph type="title"/>
          </p:nvPr>
        </p:nvSpPr>
        <p:spPr/>
        <p:txBody>
          <a:bodyPr/>
          <a:lstStyle/>
          <a:p>
            <a:r>
              <a:rPr lang="en-US"/>
              <a:t>ACIX vs SR Quality Consistency</a:t>
            </a:r>
          </a:p>
        </p:txBody>
      </p:sp>
    </p:spTree>
    <p:extLst>
      <p:ext uri="{BB962C8B-B14F-4D97-AF65-F5344CB8AC3E}">
        <p14:creationId xmlns:p14="http://schemas.microsoft.com/office/powerpoint/2010/main" val="309492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7"/>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r>
              <a:rPr lang="en-US"/>
              <a:t>Conceptual model (current)</a:t>
            </a:r>
            <a:endParaRPr/>
          </a:p>
        </p:txBody>
      </p:sp>
      <p:sp>
        <p:nvSpPr>
          <p:cNvPr id="2" name="Arc 1">
            <a:extLst>
              <a:ext uri="{FF2B5EF4-FFF2-40B4-BE49-F238E27FC236}">
                <a16:creationId xmlns:a16="http://schemas.microsoft.com/office/drawing/2014/main" id="{28090633-CF55-9252-EB2C-4B7CCDCB9302}"/>
              </a:ext>
            </a:extLst>
          </p:cNvPr>
          <p:cNvSpPr/>
          <p:nvPr/>
        </p:nvSpPr>
        <p:spPr>
          <a:xfrm rot="18900000">
            <a:off x="1008933" y="5135434"/>
            <a:ext cx="1985317" cy="189264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n 2">
            <a:extLst>
              <a:ext uri="{FF2B5EF4-FFF2-40B4-BE49-F238E27FC236}">
                <a16:creationId xmlns:a16="http://schemas.microsoft.com/office/drawing/2014/main" id="{8E91A99B-A224-F7E2-BC88-2D9A86F879F7}"/>
              </a:ext>
            </a:extLst>
          </p:cNvPr>
          <p:cNvSpPr/>
          <p:nvPr/>
        </p:nvSpPr>
        <p:spPr>
          <a:xfrm>
            <a:off x="554971" y="4131657"/>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4" name="Graphic 3" descr="Satellite with solid fill">
            <a:extLst>
              <a:ext uri="{FF2B5EF4-FFF2-40B4-BE49-F238E27FC236}">
                <a16:creationId xmlns:a16="http://schemas.microsoft.com/office/drawing/2014/main" id="{020F2C9C-B387-5CDE-F186-2F1FD4FFB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4791" y="3779958"/>
            <a:ext cx="693531" cy="693531"/>
          </a:xfrm>
          <a:prstGeom prst="rect">
            <a:avLst/>
          </a:prstGeom>
        </p:spPr>
      </p:pic>
      <p:sp>
        <p:nvSpPr>
          <p:cNvPr id="5" name="Sun 4">
            <a:extLst>
              <a:ext uri="{FF2B5EF4-FFF2-40B4-BE49-F238E27FC236}">
                <a16:creationId xmlns:a16="http://schemas.microsoft.com/office/drawing/2014/main" id="{5F3B56F1-1687-A17E-A4CC-784B6BA06391}"/>
              </a:ext>
            </a:extLst>
          </p:cNvPr>
          <p:cNvSpPr/>
          <p:nvPr/>
        </p:nvSpPr>
        <p:spPr>
          <a:xfrm>
            <a:off x="781959" y="3644401"/>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7" name="Graphic 6" descr="Satellite with solid fill">
            <a:extLst>
              <a:ext uri="{FF2B5EF4-FFF2-40B4-BE49-F238E27FC236}">
                <a16:creationId xmlns:a16="http://schemas.microsoft.com/office/drawing/2014/main" id="{C2A56384-AF0B-EA11-5B45-52E0C3143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640000">
            <a:off x="2121573" y="3669523"/>
            <a:ext cx="693531" cy="693531"/>
          </a:xfrm>
          <a:prstGeom prst="rect">
            <a:avLst/>
          </a:prstGeom>
        </p:spPr>
      </p:pic>
      <p:sp>
        <p:nvSpPr>
          <p:cNvPr id="8" name="Sun 7">
            <a:extLst>
              <a:ext uri="{FF2B5EF4-FFF2-40B4-BE49-F238E27FC236}">
                <a16:creationId xmlns:a16="http://schemas.microsoft.com/office/drawing/2014/main" id="{4AA08926-E960-B82D-93B5-D9CF4D4198A3}"/>
              </a:ext>
            </a:extLst>
          </p:cNvPr>
          <p:cNvSpPr/>
          <p:nvPr/>
        </p:nvSpPr>
        <p:spPr>
          <a:xfrm>
            <a:off x="1255635" y="3531131"/>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11" name="Straight Arrow Connector 10">
            <a:extLst>
              <a:ext uri="{FF2B5EF4-FFF2-40B4-BE49-F238E27FC236}">
                <a16:creationId xmlns:a16="http://schemas.microsoft.com/office/drawing/2014/main" id="{FC6FA7FE-A92C-0879-C042-80A53F501A52}"/>
              </a:ext>
            </a:extLst>
          </p:cNvPr>
          <p:cNvCxnSpPr/>
          <p:nvPr/>
        </p:nvCxnSpPr>
        <p:spPr>
          <a:xfrm flipV="1">
            <a:off x="2039046" y="4475276"/>
            <a:ext cx="196573" cy="477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D25E786-3D6A-4425-7D13-AB613CBC3157}"/>
              </a:ext>
            </a:extLst>
          </p:cNvPr>
          <p:cNvCxnSpPr>
            <a:cxnSpLocks/>
          </p:cNvCxnSpPr>
          <p:nvPr/>
        </p:nvCxnSpPr>
        <p:spPr>
          <a:xfrm flipV="1">
            <a:off x="2326176" y="4453189"/>
            <a:ext cx="417442" cy="56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B6A5FB-A7F3-D15D-82CB-3AE32F66FDA5}"/>
              </a:ext>
            </a:extLst>
          </p:cNvPr>
          <p:cNvCxnSpPr>
            <a:cxnSpLocks/>
          </p:cNvCxnSpPr>
          <p:nvPr/>
        </p:nvCxnSpPr>
        <p:spPr>
          <a:xfrm>
            <a:off x="1012003" y="4565835"/>
            <a:ext cx="494746" cy="583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998626-33FA-279A-6B54-A8AFAA553251}"/>
              </a:ext>
            </a:extLst>
          </p:cNvPr>
          <p:cNvCxnSpPr>
            <a:cxnSpLocks/>
          </p:cNvCxnSpPr>
          <p:nvPr/>
        </p:nvCxnSpPr>
        <p:spPr>
          <a:xfrm>
            <a:off x="1056177" y="4157226"/>
            <a:ext cx="627267" cy="859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749888-1EAF-27D2-FC53-045719F94970}"/>
              </a:ext>
            </a:extLst>
          </p:cNvPr>
          <p:cNvCxnSpPr>
            <a:cxnSpLocks/>
          </p:cNvCxnSpPr>
          <p:nvPr/>
        </p:nvCxnSpPr>
        <p:spPr>
          <a:xfrm>
            <a:off x="1586263" y="4146183"/>
            <a:ext cx="262832" cy="881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B1F5A7D-73E0-491C-84D0-163C24BF707A}"/>
              </a:ext>
            </a:extLst>
          </p:cNvPr>
          <p:cNvSpPr/>
          <p:nvPr/>
        </p:nvSpPr>
        <p:spPr>
          <a:xfrm>
            <a:off x="670489" y="2184726"/>
            <a:ext cx="165553" cy="15181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DDEAAB-4B90-C2BD-27EF-A5E14BEF83FA}"/>
              </a:ext>
            </a:extLst>
          </p:cNvPr>
          <p:cNvSpPr/>
          <p:nvPr/>
        </p:nvSpPr>
        <p:spPr>
          <a:xfrm>
            <a:off x="957619" y="2184725"/>
            <a:ext cx="441639"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64C4CB-B1F0-63B6-B6AE-A7A83C0CC7D7}"/>
              </a:ext>
            </a:extLst>
          </p:cNvPr>
          <p:cNvSpPr/>
          <p:nvPr/>
        </p:nvSpPr>
        <p:spPr>
          <a:xfrm>
            <a:off x="1542923" y="2184725"/>
            <a:ext cx="441639" cy="15181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082EE3-507C-942E-4144-ED392F640376}"/>
              </a:ext>
            </a:extLst>
          </p:cNvPr>
          <p:cNvSpPr/>
          <p:nvPr/>
        </p:nvSpPr>
        <p:spPr>
          <a:xfrm>
            <a:off x="2161358" y="2184725"/>
            <a:ext cx="441639" cy="15181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EC6399-ED8B-1796-ACC0-EA67EFA0A886}"/>
              </a:ext>
            </a:extLst>
          </p:cNvPr>
          <p:cNvSpPr/>
          <p:nvPr/>
        </p:nvSpPr>
        <p:spPr>
          <a:xfrm>
            <a:off x="758836" y="2538116"/>
            <a:ext cx="88248" cy="16285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B573BF-4A45-92E3-D9D2-475FC2626A91}"/>
              </a:ext>
            </a:extLst>
          </p:cNvPr>
          <p:cNvSpPr/>
          <p:nvPr/>
        </p:nvSpPr>
        <p:spPr>
          <a:xfrm>
            <a:off x="1079097" y="2538117"/>
            <a:ext cx="452682"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B75ABC-46A9-0A0D-14C4-6A0A1EF68115}"/>
              </a:ext>
            </a:extLst>
          </p:cNvPr>
          <p:cNvSpPr/>
          <p:nvPr/>
        </p:nvSpPr>
        <p:spPr>
          <a:xfrm>
            <a:off x="1719619" y="2538117"/>
            <a:ext cx="441639" cy="15181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E40473-847A-15A7-478D-588D2FA92C9F}"/>
              </a:ext>
            </a:extLst>
          </p:cNvPr>
          <p:cNvSpPr/>
          <p:nvPr/>
        </p:nvSpPr>
        <p:spPr>
          <a:xfrm>
            <a:off x="2382227" y="2538116"/>
            <a:ext cx="220770" cy="15181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44D5A1-1B01-5309-18FB-2F03926D32EC}"/>
              </a:ext>
            </a:extLst>
          </p:cNvPr>
          <p:cNvSpPr txBox="1"/>
          <p:nvPr/>
        </p:nvSpPr>
        <p:spPr>
          <a:xfrm>
            <a:off x="3956956" y="3509573"/>
            <a:ext cx="316351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Atmospheric correction </a:t>
            </a:r>
          </a:p>
          <a:p>
            <a:r>
              <a:rPr lang="en-US"/>
              <a:t>BRDF correction</a:t>
            </a:r>
          </a:p>
          <a:p>
            <a:r>
              <a:rPr lang="en-US"/>
              <a:t>Terrain Illumination correction</a:t>
            </a:r>
          </a:p>
          <a:p>
            <a:r>
              <a:rPr lang="en-US"/>
              <a:t>Adjacency correction </a:t>
            </a:r>
          </a:p>
          <a:p>
            <a:r>
              <a:rPr lang="en-US"/>
              <a:t>Solar angle normalization</a:t>
            </a:r>
          </a:p>
        </p:txBody>
      </p:sp>
      <p:sp>
        <p:nvSpPr>
          <p:cNvPr id="24" name="TextBox 23">
            <a:extLst>
              <a:ext uri="{FF2B5EF4-FFF2-40B4-BE49-F238E27FC236}">
                <a16:creationId xmlns:a16="http://schemas.microsoft.com/office/drawing/2014/main" id="{7F5ECBFE-7405-80FE-E098-6FE4A56AD124}"/>
              </a:ext>
            </a:extLst>
          </p:cNvPr>
          <p:cNvSpPr txBox="1"/>
          <p:nvPr/>
        </p:nvSpPr>
        <p:spPr>
          <a:xfrm>
            <a:off x="231633" y="2110217"/>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
        <p:nvSpPr>
          <p:cNvPr id="27" name="TextBox 26">
            <a:extLst>
              <a:ext uri="{FF2B5EF4-FFF2-40B4-BE49-F238E27FC236}">
                <a16:creationId xmlns:a16="http://schemas.microsoft.com/office/drawing/2014/main" id="{5A66254C-0A4A-65C9-7628-4DF670E62E54}"/>
              </a:ext>
            </a:extLst>
          </p:cNvPr>
          <p:cNvSpPr txBox="1"/>
          <p:nvPr/>
        </p:nvSpPr>
        <p:spPr>
          <a:xfrm>
            <a:off x="231633" y="2463608"/>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a:t>
            </a:r>
          </a:p>
        </p:txBody>
      </p:sp>
      <p:sp>
        <p:nvSpPr>
          <p:cNvPr id="28" name="TextBox 27">
            <a:extLst>
              <a:ext uri="{FF2B5EF4-FFF2-40B4-BE49-F238E27FC236}">
                <a16:creationId xmlns:a16="http://schemas.microsoft.com/office/drawing/2014/main" id="{0B4B8D60-FC40-3CFA-6976-7B851A2FC34E}"/>
              </a:ext>
            </a:extLst>
          </p:cNvPr>
          <p:cNvSpPr txBox="1"/>
          <p:nvPr/>
        </p:nvSpPr>
        <p:spPr>
          <a:xfrm>
            <a:off x="6933104" y="3313210"/>
            <a:ext cx="121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B</a:t>
            </a:r>
          </a:p>
          <a:p>
            <a:endParaRPr lang="en-US"/>
          </a:p>
        </p:txBody>
      </p:sp>
      <p:pic>
        <p:nvPicPr>
          <p:cNvPr id="29" name="Graphic 28" descr="Checkmark with solid fill">
            <a:extLst>
              <a:ext uri="{FF2B5EF4-FFF2-40B4-BE49-F238E27FC236}">
                <a16:creationId xmlns:a16="http://schemas.microsoft.com/office/drawing/2014/main" id="{19EA721D-AD29-2A33-42C2-9B1BB5A782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0653" y="3519500"/>
            <a:ext cx="284922" cy="251792"/>
          </a:xfrm>
          <a:prstGeom prst="rect">
            <a:avLst/>
          </a:prstGeom>
        </p:spPr>
      </p:pic>
      <p:pic>
        <p:nvPicPr>
          <p:cNvPr id="30" name="Graphic 29" descr="Checkmark with solid fill">
            <a:extLst>
              <a:ext uri="{FF2B5EF4-FFF2-40B4-BE49-F238E27FC236}">
                <a16:creationId xmlns:a16="http://schemas.microsoft.com/office/drawing/2014/main" id="{5B6C67BE-238D-83AA-D6DA-AACBBC7C7B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1696" y="3718282"/>
            <a:ext cx="284922" cy="251792"/>
          </a:xfrm>
          <a:prstGeom prst="rect">
            <a:avLst/>
          </a:prstGeom>
        </p:spPr>
      </p:pic>
      <p:pic>
        <p:nvPicPr>
          <p:cNvPr id="31" name="Graphic 30" descr="Checkmark with solid fill">
            <a:extLst>
              <a:ext uri="{FF2B5EF4-FFF2-40B4-BE49-F238E27FC236}">
                <a16:creationId xmlns:a16="http://schemas.microsoft.com/office/drawing/2014/main" id="{5D194187-C69F-F2E4-9A56-9107D206B0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1696" y="4193152"/>
            <a:ext cx="284922" cy="251792"/>
          </a:xfrm>
          <a:prstGeom prst="rect">
            <a:avLst/>
          </a:prstGeom>
        </p:spPr>
      </p:pic>
      <p:pic>
        <p:nvPicPr>
          <p:cNvPr id="32" name="Graphic 31" descr="Checkmark with solid fill">
            <a:extLst>
              <a:ext uri="{FF2B5EF4-FFF2-40B4-BE49-F238E27FC236}">
                <a16:creationId xmlns:a16="http://schemas.microsoft.com/office/drawing/2014/main" id="{790FCEE4-C47E-7BC4-2809-C92271C44D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1696" y="3961238"/>
            <a:ext cx="284922" cy="251792"/>
          </a:xfrm>
          <a:prstGeom prst="rect">
            <a:avLst/>
          </a:prstGeom>
        </p:spPr>
      </p:pic>
      <p:pic>
        <p:nvPicPr>
          <p:cNvPr id="33" name="Graphic 32" descr="Checkmark with solid fill">
            <a:extLst>
              <a:ext uri="{FF2B5EF4-FFF2-40B4-BE49-F238E27FC236}">
                <a16:creationId xmlns:a16="http://schemas.microsoft.com/office/drawing/2014/main" id="{05C5466C-9B66-6645-CF98-E90F0E35C6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2050" y="4407031"/>
            <a:ext cx="284922" cy="251792"/>
          </a:xfrm>
          <a:prstGeom prst="rect">
            <a:avLst/>
          </a:prstGeom>
        </p:spPr>
      </p:pic>
      <p:pic>
        <p:nvPicPr>
          <p:cNvPr id="34" name="Graphic 33" descr="Checkmark with solid fill">
            <a:extLst>
              <a:ext uri="{FF2B5EF4-FFF2-40B4-BE49-F238E27FC236}">
                <a16:creationId xmlns:a16="http://schemas.microsoft.com/office/drawing/2014/main" id="{B7AD2C7D-F791-4B55-97D4-0AC5A9603D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4914" y="3508456"/>
            <a:ext cx="284922" cy="251792"/>
          </a:xfrm>
          <a:prstGeom prst="rect">
            <a:avLst/>
          </a:prstGeom>
        </p:spPr>
      </p:pic>
      <p:sp>
        <p:nvSpPr>
          <p:cNvPr id="45" name="Rectangle 44">
            <a:extLst>
              <a:ext uri="{FF2B5EF4-FFF2-40B4-BE49-F238E27FC236}">
                <a16:creationId xmlns:a16="http://schemas.microsoft.com/office/drawing/2014/main" id="{BFE720F4-9651-73A8-0A41-E194AAE9E650}"/>
              </a:ext>
            </a:extLst>
          </p:cNvPr>
          <p:cNvSpPr/>
          <p:nvPr/>
        </p:nvSpPr>
        <p:spPr>
          <a:xfrm>
            <a:off x="8752366" y="2788180"/>
            <a:ext cx="2898844" cy="19803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Curved 47">
            <a:extLst>
              <a:ext uri="{FF2B5EF4-FFF2-40B4-BE49-F238E27FC236}">
                <a16:creationId xmlns:a16="http://schemas.microsoft.com/office/drawing/2014/main" id="{EADF9B58-6357-DF25-883A-5F51C5F4D510}"/>
              </a:ext>
            </a:extLst>
          </p:cNvPr>
          <p:cNvCxnSpPr/>
          <p:nvPr/>
        </p:nvCxnSpPr>
        <p:spPr>
          <a:xfrm>
            <a:off x="8891289" y="3389601"/>
            <a:ext cx="2620469" cy="128528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4F511390-A476-FF44-318E-4F8A71E9521D}"/>
              </a:ext>
            </a:extLst>
          </p:cNvPr>
          <p:cNvCxnSpPr>
            <a:cxnSpLocks/>
          </p:cNvCxnSpPr>
          <p:nvPr/>
        </p:nvCxnSpPr>
        <p:spPr>
          <a:xfrm>
            <a:off x="8891288" y="3113122"/>
            <a:ext cx="2620469" cy="125830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a16="http://schemas.microsoft.com/office/drawing/2014/main" id="{F1909B54-2FD7-568C-D11B-1BAC0C55ADC3}"/>
              </a:ext>
            </a:extLst>
          </p:cNvPr>
          <p:cNvSpPr/>
          <p:nvPr/>
        </p:nvSpPr>
        <p:spPr>
          <a:xfrm>
            <a:off x="8807567" y="3022597"/>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C51AB58-2BBD-4DA9-C660-1C738235B891}"/>
              </a:ext>
            </a:extLst>
          </p:cNvPr>
          <p:cNvSpPr/>
          <p:nvPr/>
        </p:nvSpPr>
        <p:spPr>
          <a:xfrm>
            <a:off x="9090788" y="3029340"/>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63C20DD9-5A4B-F770-F2E3-FDAE12BBE893}"/>
              </a:ext>
            </a:extLst>
          </p:cNvPr>
          <p:cNvSpPr/>
          <p:nvPr/>
        </p:nvSpPr>
        <p:spPr>
          <a:xfrm>
            <a:off x="9374009" y="311026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D9554E06-917C-27A8-3F58-9B537188B807}"/>
              </a:ext>
            </a:extLst>
          </p:cNvPr>
          <p:cNvSpPr/>
          <p:nvPr/>
        </p:nvSpPr>
        <p:spPr>
          <a:xfrm>
            <a:off x="9657230" y="3218154"/>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0AEB647A-128C-082B-629C-982E7BFA0261}"/>
              </a:ext>
            </a:extLst>
          </p:cNvPr>
          <p:cNvSpPr/>
          <p:nvPr/>
        </p:nvSpPr>
        <p:spPr>
          <a:xfrm>
            <a:off x="9906735" y="3339535"/>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20C310F3-AF27-08CC-E668-2FEBB3EA9F8E}"/>
              </a:ext>
            </a:extLst>
          </p:cNvPr>
          <p:cNvSpPr/>
          <p:nvPr/>
        </p:nvSpPr>
        <p:spPr>
          <a:xfrm>
            <a:off x="10115779" y="3562066"/>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E10674B1-3DED-7BFD-7C49-2096BC65C608}"/>
              </a:ext>
            </a:extLst>
          </p:cNvPr>
          <p:cNvSpPr/>
          <p:nvPr/>
        </p:nvSpPr>
        <p:spPr>
          <a:xfrm>
            <a:off x="10196699" y="3831800"/>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54686BAB-E7C8-28D9-ED6A-0A7E00B52D88}"/>
              </a:ext>
            </a:extLst>
          </p:cNvPr>
          <p:cNvSpPr/>
          <p:nvPr/>
        </p:nvSpPr>
        <p:spPr>
          <a:xfrm>
            <a:off x="10358540" y="4000384"/>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149D66A7-0CE3-DF83-AB09-D3291CFEEDA0}"/>
              </a:ext>
            </a:extLst>
          </p:cNvPr>
          <p:cNvSpPr/>
          <p:nvPr/>
        </p:nvSpPr>
        <p:spPr>
          <a:xfrm>
            <a:off x="10635017" y="415548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9092657E-F8FD-A054-CF04-EF064854AEBB}"/>
              </a:ext>
            </a:extLst>
          </p:cNvPr>
          <p:cNvSpPr/>
          <p:nvPr/>
        </p:nvSpPr>
        <p:spPr>
          <a:xfrm>
            <a:off x="10918239" y="423640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81AF1C05-9464-E0F0-8F9D-24633B578C51}"/>
              </a:ext>
            </a:extLst>
          </p:cNvPr>
          <p:cNvSpPr/>
          <p:nvPr/>
        </p:nvSpPr>
        <p:spPr>
          <a:xfrm>
            <a:off x="11423992" y="429709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cision 62">
            <a:extLst>
              <a:ext uri="{FF2B5EF4-FFF2-40B4-BE49-F238E27FC236}">
                <a16:creationId xmlns:a16="http://schemas.microsoft.com/office/drawing/2014/main" id="{1B1D37AC-B1C0-69C1-8E90-36CB1C65A0E5}"/>
              </a:ext>
            </a:extLst>
          </p:cNvPr>
          <p:cNvSpPr/>
          <p:nvPr/>
        </p:nvSpPr>
        <p:spPr>
          <a:xfrm>
            <a:off x="8805922" y="3292379"/>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cision 63">
            <a:extLst>
              <a:ext uri="{FF2B5EF4-FFF2-40B4-BE49-F238E27FC236}">
                <a16:creationId xmlns:a16="http://schemas.microsoft.com/office/drawing/2014/main" id="{14573517-3BD6-897D-FC92-27444EC79947}"/>
              </a:ext>
            </a:extLst>
          </p:cNvPr>
          <p:cNvSpPr/>
          <p:nvPr/>
        </p:nvSpPr>
        <p:spPr>
          <a:xfrm>
            <a:off x="9480257" y="3413759"/>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a:extLst>
              <a:ext uri="{FF2B5EF4-FFF2-40B4-BE49-F238E27FC236}">
                <a16:creationId xmlns:a16="http://schemas.microsoft.com/office/drawing/2014/main" id="{4050EE2B-3A6C-DD48-30D0-98A3819F5E25}"/>
              </a:ext>
            </a:extLst>
          </p:cNvPr>
          <p:cNvSpPr/>
          <p:nvPr/>
        </p:nvSpPr>
        <p:spPr>
          <a:xfrm>
            <a:off x="9979267" y="369023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cision 65">
            <a:extLst>
              <a:ext uri="{FF2B5EF4-FFF2-40B4-BE49-F238E27FC236}">
                <a16:creationId xmlns:a16="http://schemas.microsoft.com/office/drawing/2014/main" id="{60E90778-D616-E209-7D5E-74F38BE6716F}"/>
              </a:ext>
            </a:extLst>
          </p:cNvPr>
          <p:cNvSpPr/>
          <p:nvPr/>
        </p:nvSpPr>
        <p:spPr>
          <a:xfrm>
            <a:off x="10188310" y="4148785"/>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cision 66">
            <a:extLst>
              <a:ext uri="{FF2B5EF4-FFF2-40B4-BE49-F238E27FC236}">
                <a16:creationId xmlns:a16="http://schemas.microsoft.com/office/drawing/2014/main" id="{12AF2D73-1FC6-3BBC-7307-7FA87A518965}"/>
              </a:ext>
            </a:extLst>
          </p:cNvPr>
          <p:cNvSpPr/>
          <p:nvPr/>
        </p:nvSpPr>
        <p:spPr>
          <a:xfrm>
            <a:off x="10451302" y="4317370"/>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cision 67">
            <a:extLst>
              <a:ext uri="{FF2B5EF4-FFF2-40B4-BE49-F238E27FC236}">
                <a16:creationId xmlns:a16="http://schemas.microsoft.com/office/drawing/2014/main" id="{55B57575-B232-A382-433F-225C876B45FC}"/>
              </a:ext>
            </a:extLst>
          </p:cNvPr>
          <p:cNvSpPr/>
          <p:nvPr/>
        </p:nvSpPr>
        <p:spPr>
          <a:xfrm>
            <a:off x="10741267" y="449269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cision 68">
            <a:extLst>
              <a:ext uri="{FF2B5EF4-FFF2-40B4-BE49-F238E27FC236}">
                <a16:creationId xmlns:a16="http://schemas.microsoft.com/office/drawing/2014/main" id="{587B26F2-5385-147F-6842-55FE35A45E14}"/>
              </a:ext>
            </a:extLst>
          </p:cNvPr>
          <p:cNvSpPr/>
          <p:nvPr/>
        </p:nvSpPr>
        <p:spPr>
          <a:xfrm>
            <a:off x="11078434" y="4560130"/>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cision 69">
            <a:extLst>
              <a:ext uri="{FF2B5EF4-FFF2-40B4-BE49-F238E27FC236}">
                <a16:creationId xmlns:a16="http://schemas.microsoft.com/office/drawing/2014/main" id="{E267F17B-D6F6-233A-4A99-074294C85898}"/>
              </a:ext>
            </a:extLst>
          </p:cNvPr>
          <p:cNvSpPr/>
          <p:nvPr/>
        </p:nvSpPr>
        <p:spPr>
          <a:xfrm>
            <a:off x="11422346" y="4560131"/>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9AC8D81-BCEB-923C-AB2D-EDFC8809BA9A}"/>
              </a:ext>
            </a:extLst>
          </p:cNvPr>
          <p:cNvSpPr txBox="1"/>
          <p:nvPr/>
        </p:nvSpPr>
        <p:spPr>
          <a:xfrm>
            <a:off x="9987936" y="4798825"/>
            <a:ext cx="189604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i="1"/>
              <a:t>Time</a:t>
            </a:r>
          </a:p>
        </p:txBody>
      </p:sp>
      <p:sp>
        <p:nvSpPr>
          <p:cNvPr id="72" name="TextBox 71">
            <a:extLst>
              <a:ext uri="{FF2B5EF4-FFF2-40B4-BE49-F238E27FC236}">
                <a16:creationId xmlns:a16="http://schemas.microsoft.com/office/drawing/2014/main" id="{ABA8242C-C544-A617-D70C-E3B7DE57110E}"/>
              </a:ext>
            </a:extLst>
          </p:cNvPr>
          <p:cNvSpPr txBox="1"/>
          <p:nvPr/>
        </p:nvSpPr>
        <p:spPr>
          <a:xfrm rot="16200000">
            <a:off x="7673437" y="3266677"/>
            <a:ext cx="18454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i="1"/>
              <a:t>Reflectance</a:t>
            </a:r>
          </a:p>
        </p:txBody>
      </p:sp>
      <p:sp>
        <p:nvSpPr>
          <p:cNvPr id="9" name="TextBox 8">
            <a:extLst>
              <a:ext uri="{FF2B5EF4-FFF2-40B4-BE49-F238E27FC236}">
                <a16:creationId xmlns:a16="http://schemas.microsoft.com/office/drawing/2014/main" id="{029C7519-FB1D-F7D3-FB69-F42E21A6F8C8}"/>
              </a:ext>
            </a:extLst>
          </p:cNvPr>
          <p:cNvSpPr txBox="1"/>
          <p:nvPr/>
        </p:nvSpPr>
        <p:spPr>
          <a:xfrm>
            <a:off x="2408859" y="3526759"/>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
        <p:nvSpPr>
          <p:cNvPr id="10" name="TextBox 9">
            <a:extLst>
              <a:ext uri="{FF2B5EF4-FFF2-40B4-BE49-F238E27FC236}">
                <a16:creationId xmlns:a16="http://schemas.microsoft.com/office/drawing/2014/main" id="{3D351F6A-5EA4-FC3A-F636-701B12B36EC6}"/>
              </a:ext>
            </a:extLst>
          </p:cNvPr>
          <p:cNvSpPr txBox="1"/>
          <p:nvPr/>
        </p:nvSpPr>
        <p:spPr>
          <a:xfrm>
            <a:off x="3139068" y="3732033"/>
            <a:ext cx="3312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a:t>
            </a:r>
          </a:p>
        </p:txBody>
      </p:sp>
      <p:sp>
        <p:nvSpPr>
          <p:cNvPr id="25" name="TextBox 24">
            <a:extLst>
              <a:ext uri="{FF2B5EF4-FFF2-40B4-BE49-F238E27FC236}">
                <a16:creationId xmlns:a16="http://schemas.microsoft.com/office/drawing/2014/main" id="{A5B1336F-2030-1307-5D53-D097D7C43CAB}"/>
              </a:ext>
            </a:extLst>
          </p:cNvPr>
          <p:cNvSpPr txBox="1"/>
          <p:nvPr/>
        </p:nvSpPr>
        <p:spPr>
          <a:xfrm>
            <a:off x="112630" y="3161672"/>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Illumination conditions</a:t>
            </a:r>
          </a:p>
        </p:txBody>
      </p:sp>
      <p:sp>
        <p:nvSpPr>
          <p:cNvPr id="26" name="TextBox 25">
            <a:extLst>
              <a:ext uri="{FF2B5EF4-FFF2-40B4-BE49-F238E27FC236}">
                <a16:creationId xmlns:a16="http://schemas.microsoft.com/office/drawing/2014/main" id="{BE3B7403-DFC0-C78E-27B7-0F804D1FC6C3}"/>
              </a:ext>
            </a:extLst>
          </p:cNvPr>
          <p:cNvSpPr txBox="1"/>
          <p:nvPr/>
        </p:nvSpPr>
        <p:spPr>
          <a:xfrm>
            <a:off x="8502874" y="5196452"/>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Surface Reflectance Profiles</a:t>
            </a:r>
          </a:p>
        </p:txBody>
      </p:sp>
      <p:sp>
        <p:nvSpPr>
          <p:cNvPr id="35" name="TextBox 34">
            <a:extLst>
              <a:ext uri="{FF2B5EF4-FFF2-40B4-BE49-F238E27FC236}">
                <a16:creationId xmlns:a16="http://schemas.microsoft.com/office/drawing/2014/main" id="{54A263B4-8EB7-F48B-8F44-6C1AE9C4AD56}"/>
              </a:ext>
            </a:extLst>
          </p:cNvPr>
          <p:cNvSpPr txBox="1"/>
          <p:nvPr/>
        </p:nvSpPr>
        <p:spPr>
          <a:xfrm>
            <a:off x="1096489" y="5521289"/>
            <a:ext cx="19731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Target characteristics</a:t>
            </a:r>
          </a:p>
        </p:txBody>
      </p:sp>
      <p:sp>
        <p:nvSpPr>
          <p:cNvPr id="37" name="TextBox 36">
            <a:extLst>
              <a:ext uri="{FF2B5EF4-FFF2-40B4-BE49-F238E27FC236}">
                <a16:creationId xmlns:a16="http://schemas.microsoft.com/office/drawing/2014/main" id="{BC3218D8-DF51-F0AB-98E0-DF4DF6B19F96}"/>
              </a:ext>
            </a:extLst>
          </p:cNvPr>
          <p:cNvSpPr txBox="1"/>
          <p:nvPr/>
        </p:nvSpPr>
        <p:spPr>
          <a:xfrm>
            <a:off x="2762181" y="2222881"/>
            <a:ext cx="1953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Datasets A and B</a:t>
            </a:r>
          </a:p>
        </p:txBody>
      </p:sp>
      <p:pic>
        <p:nvPicPr>
          <p:cNvPr id="46" name="Graphic 45" descr="Close with solid fill">
            <a:extLst>
              <a:ext uri="{FF2B5EF4-FFF2-40B4-BE49-F238E27FC236}">
                <a16:creationId xmlns:a16="http://schemas.microsoft.com/office/drawing/2014/main" id="{88104053-5174-A51C-015E-31CE4D3EEF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43871" y="3740370"/>
            <a:ext cx="262834" cy="229705"/>
          </a:xfrm>
          <a:prstGeom prst="rect">
            <a:avLst/>
          </a:prstGeom>
        </p:spPr>
      </p:pic>
      <p:pic>
        <p:nvPicPr>
          <p:cNvPr id="73" name="Graphic 72" descr="Close with solid fill">
            <a:extLst>
              <a:ext uri="{FF2B5EF4-FFF2-40B4-BE49-F238E27FC236}">
                <a16:creationId xmlns:a16="http://schemas.microsoft.com/office/drawing/2014/main" id="{B9902CF4-2071-0898-8D19-365DCA07B9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5623" y="4429120"/>
            <a:ext cx="262834" cy="229705"/>
          </a:xfrm>
          <a:prstGeom prst="rect">
            <a:avLst/>
          </a:prstGeom>
        </p:spPr>
      </p:pic>
      <p:pic>
        <p:nvPicPr>
          <p:cNvPr id="75" name="Graphic 74" descr="Close with solid fill">
            <a:extLst>
              <a:ext uri="{FF2B5EF4-FFF2-40B4-BE49-F238E27FC236}">
                <a16:creationId xmlns:a16="http://schemas.microsoft.com/office/drawing/2014/main" id="{E34BF0A9-2C57-90ED-E5BF-58A44616EA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43870" y="4171065"/>
            <a:ext cx="262834" cy="229705"/>
          </a:xfrm>
          <a:prstGeom prst="rect">
            <a:avLst/>
          </a:prstGeom>
        </p:spPr>
      </p:pic>
      <p:pic>
        <p:nvPicPr>
          <p:cNvPr id="76" name="Graphic 75" descr="Close with solid fill">
            <a:extLst>
              <a:ext uri="{FF2B5EF4-FFF2-40B4-BE49-F238E27FC236}">
                <a16:creationId xmlns:a16="http://schemas.microsoft.com/office/drawing/2014/main" id="{066F83F2-94AF-A504-0D0F-E900AD133C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4578" y="3963394"/>
            <a:ext cx="262834" cy="2297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7"/>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r>
              <a:rPr lang="en-US"/>
              <a:t>Conceptual model (current)</a:t>
            </a:r>
            <a:endParaRPr/>
          </a:p>
        </p:txBody>
      </p:sp>
      <p:sp>
        <p:nvSpPr>
          <p:cNvPr id="16" name="Rectangle 15">
            <a:extLst>
              <a:ext uri="{FF2B5EF4-FFF2-40B4-BE49-F238E27FC236}">
                <a16:creationId xmlns:a16="http://schemas.microsoft.com/office/drawing/2014/main" id="{9B1F5A7D-73E0-491C-84D0-163C24BF707A}"/>
              </a:ext>
            </a:extLst>
          </p:cNvPr>
          <p:cNvSpPr/>
          <p:nvPr/>
        </p:nvSpPr>
        <p:spPr>
          <a:xfrm>
            <a:off x="651198" y="2541612"/>
            <a:ext cx="165553" cy="151813"/>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DDEAAB-4B90-C2BD-27EF-A5E14BEF83FA}"/>
              </a:ext>
            </a:extLst>
          </p:cNvPr>
          <p:cNvSpPr/>
          <p:nvPr/>
        </p:nvSpPr>
        <p:spPr>
          <a:xfrm>
            <a:off x="938328" y="2541611"/>
            <a:ext cx="441639"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64C4CB-B1F0-63B6-B6AE-A7A83C0CC7D7}"/>
              </a:ext>
            </a:extLst>
          </p:cNvPr>
          <p:cNvSpPr/>
          <p:nvPr/>
        </p:nvSpPr>
        <p:spPr>
          <a:xfrm>
            <a:off x="1523632" y="2541611"/>
            <a:ext cx="441639" cy="15181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082EE3-507C-942E-4144-ED392F640376}"/>
              </a:ext>
            </a:extLst>
          </p:cNvPr>
          <p:cNvSpPr/>
          <p:nvPr/>
        </p:nvSpPr>
        <p:spPr>
          <a:xfrm>
            <a:off x="2142067" y="2541611"/>
            <a:ext cx="441639" cy="151813"/>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EC6399-ED8B-1796-ACC0-EA67EFA0A886}"/>
              </a:ext>
            </a:extLst>
          </p:cNvPr>
          <p:cNvSpPr/>
          <p:nvPr/>
        </p:nvSpPr>
        <p:spPr>
          <a:xfrm>
            <a:off x="778127" y="2538115"/>
            <a:ext cx="49666" cy="14356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B573BF-4A45-92E3-D9D2-475FC2626A91}"/>
              </a:ext>
            </a:extLst>
          </p:cNvPr>
          <p:cNvSpPr/>
          <p:nvPr/>
        </p:nvSpPr>
        <p:spPr>
          <a:xfrm>
            <a:off x="1079097" y="2538117"/>
            <a:ext cx="452682" cy="15181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B75ABC-46A9-0A0D-14C4-6A0A1EF68115}"/>
              </a:ext>
            </a:extLst>
          </p:cNvPr>
          <p:cNvSpPr/>
          <p:nvPr/>
        </p:nvSpPr>
        <p:spPr>
          <a:xfrm>
            <a:off x="1719619" y="2538117"/>
            <a:ext cx="441639" cy="151813"/>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E40473-847A-15A7-478D-588D2FA92C9F}"/>
              </a:ext>
            </a:extLst>
          </p:cNvPr>
          <p:cNvSpPr/>
          <p:nvPr/>
        </p:nvSpPr>
        <p:spPr>
          <a:xfrm>
            <a:off x="2382227" y="2538116"/>
            <a:ext cx="220770" cy="15181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244D5A1-1B01-5309-18FB-2F03926D32EC}"/>
              </a:ext>
            </a:extLst>
          </p:cNvPr>
          <p:cNvSpPr txBox="1"/>
          <p:nvPr/>
        </p:nvSpPr>
        <p:spPr>
          <a:xfrm>
            <a:off x="3956956" y="3509573"/>
            <a:ext cx="316351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Atmospheric correction </a:t>
            </a:r>
          </a:p>
          <a:p>
            <a:r>
              <a:rPr lang="en-US"/>
              <a:t>BRDF correction</a:t>
            </a:r>
          </a:p>
          <a:p>
            <a:r>
              <a:rPr lang="en-US"/>
              <a:t>Terrain Illumination correction</a:t>
            </a:r>
          </a:p>
          <a:p>
            <a:r>
              <a:rPr lang="en-US"/>
              <a:t>Adjacency correction </a:t>
            </a:r>
          </a:p>
          <a:p>
            <a:r>
              <a:rPr lang="en-US"/>
              <a:t>Solar angle </a:t>
            </a:r>
            <a:r>
              <a:rPr lang="en-US" err="1"/>
              <a:t>normalisation</a:t>
            </a:r>
          </a:p>
        </p:txBody>
      </p:sp>
      <p:sp>
        <p:nvSpPr>
          <p:cNvPr id="27" name="TextBox 26">
            <a:extLst>
              <a:ext uri="{FF2B5EF4-FFF2-40B4-BE49-F238E27FC236}">
                <a16:creationId xmlns:a16="http://schemas.microsoft.com/office/drawing/2014/main" id="{5A66254C-0A4A-65C9-7628-4DF670E62E54}"/>
              </a:ext>
            </a:extLst>
          </p:cNvPr>
          <p:cNvSpPr txBox="1"/>
          <p:nvPr/>
        </p:nvSpPr>
        <p:spPr>
          <a:xfrm>
            <a:off x="183406" y="2473253"/>
            <a:ext cx="5434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A+B</a:t>
            </a:r>
          </a:p>
        </p:txBody>
      </p:sp>
      <p:sp>
        <p:nvSpPr>
          <p:cNvPr id="28" name="TextBox 27">
            <a:extLst>
              <a:ext uri="{FF2B5EF4-FFF2-40B4-BE49-F238E27FC236}">
                <a16:creationId xmlns:a16="http://schemas.microsoft.com/office/drawing/2014/main" id="{0B4B8D60-FC40-3CFA-6976-7B851A2FC34E}"/>
              </a:ext>
            </a:extLst>
          </p:cNvPr>
          <p:cNvSpPr txBox="1"/>
          <p:nvPr/>
        </p:nvSpPr>
        <p:spPr>
          <a:xfrm>
            <a:off x="6933104" y="3313210"/>
            <a:ext cx="121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B</a:t>
            </a:r>
          </a:p>
          <a:p>
            <a:endParaRPr lang="en-US"/>
          </a:p>
        </p:txBody>
      </p:sp>
      <p:pic>
        <p:nvPicPr>
          <p:cNvPr id="29" name="Graphic 28" descr="Checkmark with solid fill">
            <a:extLst>
              <a:ext uri="{FF2B5EF4-FFF2-40B4-BE49-F238E27FC236}">
                <a16:creationId xmlns:a16="http://schemas.microsoft.com/office/drawing/2014/main" id="{19EA721D-AD29-2A33-42C2-9B1BB5A782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0653" y="3519500"/>
            <a:ext cx="284922" cy="251792"/>
          </a:xfrm>
          <a:prstGeom prst="rect">
            <a:avLst/>
          </a:prstGeom>
        </p:spPr>
      </p:pic>
      <p:pic>
        <p:nvPicPr>
          <p:cNvPr id="30" name="Graphic 29" descr="Checkmark with solid fill">
            <a:extLst>
              <a:ext uri="{FF2B5EF4-FFF2-40B4-BE49-F238E27FC236}">
                <a16:creationId xmlns:a16="http://schemas.microsoft.com/office/drawing/2014/main" id="{5B6C67BE-238D-83AA-D6DA-AACBBC7C7B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1696" y="3718282"/>
            <a:ext cx="284922" cy="251792"/>
          </a:xfrm>
          <a:prstGeom prst="rect">
            <a:avLst/>
          </a:prstGeom>
        </p:spPr>
      </p:pic>
      <p:pic>
        <p:nvPicPr>
          <p:cNvPr id="31" name="Graphic 30" descr="Checkmark with solid fill">
            <a:extLst>
              <a:ext uri="{FF2B5EF4-FFF2-40B4-BE49-F238E27FC236}">
                <a16:creationId xmlns:a16="http://schemas.microsoft.com/office/drawing/2014/main" id="{5D194187-C69F-F2E4-9A56-9107D206B0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1696" y="4193152"/>
            <a:ext cx="284922" cy="251792"/>
          </a:xfrm>
          <a:prstGeom prst="rect">
            <a:avLst/>
          </a:prstGeom>
        </p:spPr>
      </p:pic>
      <p:pic>
        <p:nvPicPr>
          <p:cNvPr id="32" name="Graphic 31" descr="Checkmark with solid fill">
            <a:extLst>
              <a:ext uri="{FF2B5EF4-FFF2-40B4-BE49-F238E27FC236}">
                <a16:creationId xmlns:a16="http://schemas.microsoft.com/office/drawing/2014/main" id="{790FCEE4-C47E-7BC4-2809-C92271C44D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91696" y="3961238"/>
            <a:ext cx="284922" cy="251792"/>
          </a:xfrm>
          <a:prstGeom prst="rect">
            <a:avLst/>
          </a:prstGeom>
        </p:spPr>
      </p:pic>
      <p:pic>
        <p:nvPicPr>
          <p:cNvPr id="33" name="Graphic 32" descr="Checkmark with solid fill">
            <a:extLst>
              <a:ext uri="{FF2B5EF4-FFF2-40B4-BE49-F238E27FC236}">
                <a16:creationId xmlns:a16="http://schemas.microsoft.com/office/drawing/2014/main" id="{05C5466C-9B66-6645-CF98-E90F0E35C6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2050" y="4407031"/>
            <a:ext cx="284922" cy="251792"/>
          </a:xfrm>
          <a:prstGeom prst="rect">
            <a:avLst/>
          </a:prstGeom>
        </p:spPr>
      </p:pic>
      <p:pic>
        <p:nvPicPr>
          <p:cNvPr id="34" name="Graphic 33" descr="Checkmark with solid fill">
            <a:extLst>
              <a:ext uri="{FF2B5EF4-FFF2-40B4-BE49-F238E27FC236}">
                <a16:creationId xmlns:a16="http://schemas.microsoft.com/office/drawing/2014/main" id="{B7AD2C7D-F791-4B55-97D4-0AC5A9603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4914" y="3508456"/>
            <a:ext cx="284922" cy="251792"/>
          </a:xfrm>
          <a:prstGeom prst="rect">
            <a:avLst/>
          </a:prstGeom>
        </p:spPr>
      </p:pic>
      <p:pic>
        <p:nvPicPr>
          <p:cNvPr id="36" name="Graphic 35" descr="Checkmark with solid fill">
            <a:extLst>
              <a:ext uri="{FF2B5EF4-FFF2-40B4-BE49-F238E27FC236}">
                <a16:creationId xmlns:a16="http://schemas.microsoft.com/office/drawing/2014/main" id="{D15E6C27-924F-EE2F-F7B1-7D14EE4B39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4914" y="3917064"/>
            <a:ext cx="284922" cy="251792"/>
          </a:xfrm>
          <a:prstGeom prst="rect">
            <a:avLst/>
          </a:prstGeom>
        </p:spPr>
      </p:pic>
      <p:sp>
        <p:nvSpPr>
          <p:cNvPr id="45" name="Rectangle 44">
            <a:extLst>
              <a:ext uri="{FF2B5EF4-FFF2-40B4-BE49-F238E27FC236}">
                <a16:creationId xmlns:a16="http://schemas.microsoft.com/office/drawing/2014/main" id="{BFE720F4-9651-73A8-0A41-E194AAE9E650}"/>
              </a:ext>
            </a:extLst>
          </p:cNvPr>
          <p:cNvSpPr/>
          <p:nvPr/>
        </p:nvSpPr>
        <p:spPr>
          <a:xfrm>
            <a:off x="8752366" y="2788180"/>
            <a:ext cx="2898844" cy="19803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Connector: Curved 47">
            <a:extLst>
              <a:ext uri="{FF2B5EF4-FFF2-40B4-BE49-F238E27FC236}">
                <a16:creationId xmlns:a16="http://schemas.microsoft.com/office/drawing/2014/main" id="{EADF9B58-6357-DF25-883A-5F51C5F4D510}"/>
              </a:ext>
            </a:extLst>
          </p:cNvPr>
          <p:cNvCxnSpPr/>
          <p:nvPr/>
        </p:nvCxnSpPr>
        <p:spPr>
          <a:xfrm>
            <a:off x="8891289" y="3389601"/>
            <a:ext cx="2620469" cy="128528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4F511390-A476-FF44-318E-4F8A71E9521D}"/>
              </a:ext>
            </a:extLst>
          </p:cNvPr>
          <p:cNvCxnSpPr>
            <a:cxnSpLocks/>
          </p:cNvCxnSpPr>
          <p:nvPr/>
        </p:nvCxnSpPr>
        <p:spPr>
          <a:xfrm>
            <a:off x="8880082" y="3382063"/>
            <a:ext cx="2620469" cy="125830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50" name="Flowchart: Connector 49">
            <a:extLst>
              <a:ext uri="{FF2B5EF4-FFF2-40B4-BE49-F238E27FC236}">
                <a16:creationId xmlns:a16="http://schemas.microsoft.com/office/drawing/2014/main" id="{F1909B54-2FD7-568C-D11B-1BAC0C55ADC3}"/>
              </a:ext>
            </a:extLst>
          </p:cNvPr>
          <p:cNvSpPr/>
          <p:nvPr/>
        </p:nvSpPr>
        <p:spPr>
          <a:xfrm>
            <a:off x="8796361" y="3291538"/>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C51AB58-2BBD-4DA9-C660-1C738235B891}"/>
              </a:ext>
            </a:extLst>
          </p:cNvPr>
          <p:cNvSpPr/>
          <p:nvPr/>
        </p:nvSpPr>
        <p:spPr>
          <a:xfrm>
            <a:off x="9079582" y="329828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63C20DD9-5A4B-F770-F2E3-FDAE12BBE893}"/>
              </a:ext>
            </a:extLst>
          </p:cNvPr>
          <p:cNvSpPr/>
          <p:nvPr/>
        </p:nvSpPr>
        <p:spPr>
          <a:xfrm>
            <a:off x="9362803" y="337920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D9554E06-917C-27A8-3F58-9B537188B807}"/>
              </a:ext>
            </a:extLst>
          </p:cNvPr>
          <p:cNvSpPr/>
          <p:nvPr/>
        </p:nvSpPr>
        <p:spPr>
          <a:xfrm>
            <a:off x="9646024" y="3487095"/>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0AEB647A-128C-082B-629C-982E7BFA0261}"/>
              </a:ext>
            </a:extLst>
          </p:cNvPr>
          <p:cNvSpPr/>
          <p:nvPr/>
        </p:nvSpPr>
        <p:spPr>
          <a:xfrm>
            <a:off x="9895529" y="3608476"/>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20C310F3-AF27-08CC-E668-2FEBB3EA9F8E}"/>
              </a:ext>
            </a:extLst>
          </p:cNvPr>
          <p:cNvSpPr/>
          <p:nvPr/>
        </p:nvSpPr>
        <p:spPr>
          <a:xfrm>
            <a:off x="10104573" y="3831007"/>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E10674B1-3DED-7BFD-7C49-2096BC65C608}"/>
              </a:ext>
            </a:extLst>
          </p:cNvPr>
          <p:cNvSpPr/>
          <p:nvPr/>
        </p:nvSpPr>
        <p:spPr>
          <a:xfrm>
            <a:off x="10185493" y="4100741"/>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54686BAB-E7C8-28D9-ED6A-0A7E00B52D88}"/>
              </a:ext>
            </a:extLst>
          </p:cNvPr>
          <p:cNvSpPr/>
          <p:nvPr/>
        </p:nvSpPr>
        <p:spPr>
          <a:xfrm>
            <a:off x="10347334" y="4269325"/>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149D66A7-0CE3-DF83-AB09-D3291CFEEDA0}"/>
              </a:ext>
            </a:extLst>
          </p:cNvPr>
          <p:cNvSpPr/>
          <p:nvPr/>
        </p:nvSpPr>
        <p:spPr>
          <a:xfrm>
            <a:off x="10623811" y="4424422"/>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9092657E-F8FD-A054-CF04-EF064854AEBB}"/>
              </a:ext>
            </a:extLst>
          </p:cNvPr>
          <p:cNvSpPr/>
          <p:nvPr/>
        </p:nvSpPr>
        <p:spPr>
          <a:xfrm>
            <a:off x="10907033" y="4505343"/>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81AF1C05-9464-E0F0-8F9D-24633B578C51}"/>
              </a:ext>
            </a:extLst>
          </p:cNvPr>
          <p:cNvSpPr/>
          <p:nvPr/>
        </p:nvSpPr>
        <p:spPr>
          <a:xfrm>
            <a:off x="11412786" y="4566033"/>
            <a:ext cx="160110" cy="160110"/>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ecision 62">
            <a:extLst>
              <a:ext uri="{FF2B5EF4-FFF2-40B4-BE49-F238E27FC236}">
                <a16:creationId xmlns:a16="http://schemas.microsoft.com/office/drawing/2014/main" id="{1B1D37AC-B1C0-69C1-8E90-36CB1C65A0E5}"/>
              </a:ext>
            </a:extLst>
          </p:cNvPr>
          <p:cNvSpPr/>
          <p:nvPr/>
        </p:nvSpPr>
        <p:spPr>
          <a:xfrm>
            <a:off x="8805922" y="3292379"/>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cision 63">
            <a:extLst>
              <a:ext uri="{FF2B5EF4-FFF2-40B4-BE49-F238E27FC236}">
                <a16:creationId xmlns:a16="http://schemas.microsoft.com/office/drawing/2014/main" id="{14573517-3BD6-897D-FC92-27444EC79947}"/>
              </a:ext>
            </a:extLst>
          </p:cNvPr>
          <p:cNvSpPr/>
          <p:nvPr/>
        </p:nvSpPr>
        <p:spPr>
          <a:xfrm>
            <a:off x="9480257" y="3413759"/>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a:extLst>
              <a:ext uri="{FF2B5EF4-FFF2-40B4-BE49-F238E27FC236}">
                <a16:creationId xmlns:a16="http://schemas.microsoft.com/office/drawing/2014/main" id="{4050EE2B-3A6C-DD48-30D0-98A3819F5E25}"/>
              </a:ext>
            </a:extLst>
          </p:cNvPr>
          <p:cNvSpPr/>
          <p:nvPr/>
        </p:nvSpPr>
        <p:spPr>
          <a:xfrm>
            <a:off x="9979267" y="369023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cision 65">
            <a:extLst>
              <a:ext uri="{FF2B5EF4-FFF2-40B4-BE49-F238E27FC236}">
                <a16:creationId xmlns:a16="http://schemas.microsoft.com/office/drawing/2014/main" id="{60E90778-D616-E209-7D5E-74F38BE6716F}"/>
              </a:ext>
            </a:extLst>
          </p:cNvPr>
          <p:cNvSpPr/>
          <p:nvPr/>
        </p:nvSpPr>
        <p:spPr>
          <a:xfrm>
            <a:off x="10188310" y="4148785"/>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cision 66">
            <a:extLst>
              <a:ext uri="{FF2B5EF4-FFF2-40B4-BE49-F238E27FC236}">
                <a16:creationId xmlns:a16="http://schemas.microsoft.com/office/drawing/2014/main" id="{12AF2D73-1FC6-3BBC-7307-7FA87A518965}"/>
              </a:ext>
            </a:extLst>
          </p:cNvPr>
          <p:cNvSpPr/>
          <p:nvPr/>
        </p:nvSpPr>
        <p:spPr>
          <a:xfrm>
            <a:off x="10451302" y="4317370"/>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cision 67">
            <a:extLst>
              <a:ext uri="{FF2B5EF4-FFF2-40B4-BE49-F238E27FC236}">
                <a16:creationId xmlns:a16="http://schemas.microsoft.com/office/drawing/2014/main" id="{55B57575-B232-A382-433F-225C876B45FC}"/>
              </a:ext>
            </a:extLst>
          </p:cNvPr>
          <p:cNvSpPr/>
          <p:nvPr/>
        </p:nvSpPr>
        <p:spPr>
          <a:xfrm>
            <a:off x="10741267" y="4492697"/>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Decision 68">
            <a:extLst>
              <a:ext uri="{FF2B5EF4-FFF2-40B4-BE49-F238E27FC236}">
                <a16:creationId xmlns:a16="http://schemas.microsoft.com/office/drawing/2014/main" id="{587B26F2-5385-147F-6842-55FE35A45E14}"/>
              </a:ext>
            </a:extLst>
          </p:cNvPr>
          <p:cNvSpPr/>
          <p:nvPr/>
        </p:nvSpPr>
        <p:spPr>
          <a:xfrm>
            <a:off x="11078434" y="4560130"/>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cision 69">
            <a:extLst>
              <a:ext uri="{FF2B5EF4-FFF2-40B4-BE49-F238E27FC236}">
                <a16:creationId xmlns:a16="http://schemas.microsoft.com/office/drawing/2014/main" id="{E267F17B-D6F6-233A-4A99-074294C85898}"/>
              </a:ext>
            </a:extLst>
          </p:cNvPr>
          <p:cNvSpPr/>
          <p:nvPr/>
        </p:nvSpPr>
        <p:spPr>
          <a:xfrm>
            <a:off x="11422346" y="4560131"/>
            <a:ext cx="176964" cy="176964"/>
          </a:xfrm>
          <a:prstGeom prst="flowChartDecisio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9AC8D81-BCEB-923C-AB2D-EDFC8809BA9A}"/>
              </a:ext>
            </a:extLst>
          </p:cNvPr>
          <p:cNvSpPr txBox="1"/>
          <p:nvPr/>
        </p:nvSpPr>
        <p:spPr>
          <a:xfrm>
            <a:off x="9987936" y="4798825"/>
            <a:ext cx="189604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i="1"/>
              <a:t>Time</a:t>
            </a:r>
          </a:p>
        </p:txBody>
      </p:sp>
      <p:sp>
        <p:nvSpPr>
          <p:cNvPr id="72" name="TextBox 71">
            <a:extLst>
              <a:ext uri="{FF2B5EF4-FFF2-40B4-BE49-F238E27FC236}">
                <a16:creationId xmlns:a16="http://schemas.microsoft.com/office/drawing/2014/main" id="{ABA8242C-C544-A617-D70C-E3B7DE57110E}"/>
              </a:ext>
            </a:extLst>
          </p:cNvPr>
          <p:cNvSpPr txBox="1"/>
          <p:nvPr/>
        </p:nvSpPr>
        <p:spPr>
          <a:xfrm rot="16200000">
            <a:off x="7673437" y="3266677"/>
            <a:ext cx="18454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i="1"/>
              <a:t>Reflectance</a:t>
            </a:r>
          </a:p>
        </p:txBody>
      </p:sp>
      <p:sp>
        <p:nvSpPr>
          <p:cNvPr id="26" name="TextBox 25">
            <a:extLst>
              <a:ext uri="{FF2B5EF4-FFF2-40B4-BE49-F238E27FC236}">
                <a16:creationId xmlns:a16="http://schemas.microsoft.com/office/drawing/2014/main" id="{BE3B7403-DFC0-C78E-27B7-0F804D1FC6C3}"/>
              </a:ext>
            </a:extLst>
          </p:cNvPr>
          <p:cNvSpPr txBox="1"/>
          <p:nvPr/>
        </p:nvSpPr>
        <p:spPr>
          <a:xfrm>
            <a:off x="8502874" y="5196452"/>
            <a:ext cx="3381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Surface Reflectance Profiles</a:t>
            </a:r>
          </a:p>
        </p:txBody>
      </p:sp>
      <p:sp>
        <p:nvSpPr>
          <p:cNvPr id="37" name="TextBox 36">
            <a:extLst>
              <a:ext uri="{FF2B5EF4-FFF2-40B4-BE49-F238E27FC236}">
                <a16:creationId xmlns:a16="http://schemas.microsoft.com/office/drawing/2014/main" id="{BC3218D8-DF51-F0AB-98E0-DF4DF6B19F96}"/>
              </a:ext>
            </a:extLst>
          </p:cNvPr>
          <p:cNvSpPr txBox="1"/>
          <p:nvPr/>
        </p:nvSpPr>
        <p:spPr>
          <a:xfrm>
            <a:off x="2733244" y="2454375"/>
            <a:ext cx="19537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Harmonised</a:t>
            </a:r>
            <a:r>
              <a:rPr lang="en-US"/>
              <a:t> datasets</a:t>
            </a:r>
          </a:p>
        </p:txBody>
      </p:sp>
      <p:pic>
        <p:nvPicPr>
          <p:cNvPr id="39" name="Graphic 38" descr="Satellite with solid fill">
            <a:extLst>
              <a:ext uri="{FF2B5EF4-FFF2-40B4-BE49-F238E27FC236}">
                <a16:creationId xmlns:a16="http://schemas.microsoft.com/office/drawing/2014/main" id="{A143ADED-5790-B51C-7CAE-F73574F6BD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1829451" y="3503135"/>
            <a:ext cx="738354" cy="738354"/>
          </a:xfrm>
          <a:prstGeom prst="rect">
            <a:avLst/>
          </a:prstGeom>
        </p:spPr>
      </p:pic>
      <p:cxnSp>
        <p:nvCxnSpPr>
          <p:cNvPr id="42" name="Straight Arrow Connector 41">
            <a:extLst>
              <a:ext uri="{FF2B5EF4-FFF2-40B4-BE49-F238E27FC236}">
                <a16:creationId xmlns:a16="http://schemas.microsoft.com/office/drawing/2014/main" id="{08EA4A71-6B0D-7B22-C5C2-E4176655497E}"/>
              </a:ext>
            </a:extLst>
          </p:cNvPr>
          <p:cNvCxnSpPr/>
          <p:nvPr/>
        </p:nvCxnSpPr>
        <p:spPr>
          <a:xfrm flipV="1">
            <a:off x="1004104" y="5436973"/>
            <a:ext cx="1872046" cy="1235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7" name="Sun 46">
            <a:extLst>
              <a:ext uri="{FF2B5EF4-FFF2-40B4-BE49-F238E27FC236}">
                <a16:creationId xmlns:a16="http://schemas.microsoft.com/office/drawing/2014/main" id="{516E4AB2-99B7-FFC0-C37F-DCA096D35A3E}"/>
              </a:ext>
            </a:extLst>
          </p:cNvPr>
          <p:cNvSpPr/>
          <p:nvPr/>
        </p:nvSpPr>
        <p:spPr>
          <a:xfrm>
            <a:off x="765403" y="3848873"/>
            <a:ext cx="469241" cy="483042"/>
          </a:xfrm>
          <a:prstGeom prst="su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cxnSp>
        <p:nvCxnSpPr>
          <p:cNvPr id="73" name="Straight Arrow Connector 72">
            <a:extLst>
              <a:ext uri="{FF2B5EF4-FFF2-40B4-BE49-F238E27FC236}">
                <a16:creationId xmlns:a16="http://schemas.microsoft.com/office/drawing/2014/main" id="{B9E79BCC-7393-B3A1-A03D-9AF88544F725}"/>
              </a:ext>
            </a:extLst>
          </p:cNvPr>
          <p:cNvCxnSpPr>
            <a:cxnSpLocks/>
          </p:cNvCxnSpPr>
          <p:nvPr/>
        </p:nvCxnSpPr>
        <p:spPr>
          <a:xfrm>
            <a:off x="1166472" y="4366771"/>
            <a:ext cx="748743" cy="96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DB3D91F-73BF-0A2C-7D39-BE3645FBCE6E}"/>
              </a:ext>
            </a:extLst>
          </p:cNvPr>
          <p:cNvCxnSpPr>
            <a:cxnSpLocks/>
          </p:cNvCxnSpPr>
          <p:nvPr/>
        </p:nvCxnSpPr>
        <p:spPr>
          <a:xfrm flipH="1" flipV="1">
            <a:off x="2190979" y="4312590"/>
            <a:ext cx="13580" cy="107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heckmark with solid fill">
            <a:extLst>
              <a:ext uri="{FF2B5EF4-FFF2-40B4-BE49-F238E27FC236}">
                <a16:creationId xmlns:a16="http://schemas.microsoft.com/office/drawing/2014/main" id="{6D24C082-8477-809B-5A2C-81B74AF6F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6302" y="3713800"/>
            <a:ext cx="284922" cy="251792"/>
          </a:xfrm>
          <a:prstGeom prst="rect">
            <a:avLst/>
          </a:prstGeom>
        </p:spPr>
      </p:pic>
      <p:pic>
        <p:nvPicPr>
          <p:cNvPr id="79" name="Graphic 78" descr="Checkmark with solid fill">
            <a:extLst>
              <a:ext uri="{FF2B5EF4-FFF2-40B4-BE49-F238E27FC236}">
                <a16:creationId xmlns:a16="http://schemas.microsoft.com/office/drawing/2014/main" id="{25018ABD-2117-440F-2FFD-445AA8F74E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6656" y="4402549"/>
            <a:ext cx="284922" cy="251792"/>
          </a:xfrm>
          <a:prstGeom prst="rect">
            <a:avLst/>
          </a:prstGeom>
        </p:spPr>
      </p:pic>
      <p:pic>
        <p:nvPicPr>
          <p:cNvPr id="80" name="Graphic 79" descr="Checkmark with solid fill">
            <a:extLst>
              <a:ext uri="{FF2B5EF4-FFF2-40B4-BE49-F238E27FC236}">
                <a16:creationId xmlns:a16="http://schemas.microsoft.com/office/drawing/2014/main" id="{47861B3B-FA08-12D5-05CB-5165928AD8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6656" y="4189637"/>
            <a:ext cx="284922" cy="251792"/>
          </a:xfrm>
          <a:prstGeom prst="rect">
            <a:avLst/>
          </a:prstGeom>
        </p:spPr>
      </p:pic>
    </p:spTree>
    <p:extLst>
      <p:ext uri="{BB962C8B-B14F-4D97-AF65-F5344CB8AC3E}">
        <p14:creationId xmlns:p14="http://schemas.microsoft.com/office/powerpoint/2010/main" val="539293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F3C47F-1A96-5993-EF31-1A653B6D9320}"/>
              </a:ext>
            </a:extLst>
          </p:cNvPr>
          <p:cNvSpPr>
            <a:spLocks noGrp="1"/>
          </p:cNvSpPr>
          <p:nvPr>
            <p:ph type="title"/>
          </p:nvPr>
        </p:nvSpPr>
        <p:spPr/>
        <p:txBody>
          <a:bodyPr/>
          <a:lstStyle/>
          <a:p>
            <a:r>
              <a:rPr lang="en-US"/>
              <a:t>Plan of action</a:t>
            </a:r>
          </a:p>
        </p:txBody>
      </p:sp>
      <p:pic>
        <p:nvPicPr>
          <p:cNvPr id="8" name="Picture 7">
            <a:extLst>
              <a:ext uri="{FF2B5EF4-FFF2-40B4-BE49-F238E27FC236}">
                <a16:creationId xmlns:a16="http://schemas.microsoft.com/office/drawing/2014/main" id="{22713C0B-936E-06BB-A184-8BEEC03603D2}"/>
              </a:ext>
            </a:extLst>
          </p:cNvPr>
          <p:cNvPicPr>
            <a:picLocks noChangeAspect="1"/>
          </p:cNvPicPr>
          <p:nvPr/>
        </p:nvPicPr>
        <p:blipFill>
          <a:blip r:embed="rId2"/>
          <a:stretch>
            <a:fillRect/>
          </a:stretch>
        </p:blipFill>
        <p:spPr>
          <a:xfrm>
            <a:off x="610628" y="1134866"/>
            <a:ext cx="10724213" cy="5532634"/>
          </a:xfrm>
          <a:prstGeom prst="rect">
            <a:avLst/>
          </a:prstGeom>
        </p:spPr>
      </p:pic>
    </p:spTree>
    <p:extLst>
      <p:ext uri="{BB962C8B-B14F-4D97-AF65-F5344CB8AC3E}">
        <p14:creationId xmlns:p14="http://schemas.microsoft.com/office/powerpoint/2010/main" val="21068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8BBAD-FA36-876E-713A-7FFA25BDB6C4}"/>
              </a:ext>
            </a:extLst>
          </p:cNvPr>
          <p:cNvSpPr>
            <a:spLocks noGrp="1"/>
          </p:cNvSpPr>
          <p:nvPr>
            <p:ph type="body" idx="1"/>
          </p:nvPr>
        </p:nvSpPr>
        <p:spPr/>
        <p:txBody>
          <a:bodyPr/>
          <a:lstStyle/>
          <a:p>
            <a:pPr marL="50800" indent="0">
              <a:lnSpc>
                <a:spcPct val="114999"/>
              </a:lnSpc>
              <a:buNone/>
            </a:pPr>
            <a:br>
              <a:rPr lang="en-US"/>
            </a:br>
            <a:endParaRPr lang="en-US"/>
          </a:p>
        </p:txBody>
      </p:sp>
      <p:sp>
        <p:nvSpPr>
          <p:cNvPr id="3" name="Title 2">
            <a:extLst>
              <a:ext uri="{FF2B5EF4-FFF2-40B4-BE49-F238E27FC236}">
                <a16:creationId xmlns:a16="http://schemas.microsoft.com/office/drawing/2014/main" id="{F937C650-97DC-12CD-9FAE-48F5AA4549CA}"/>
              </a:ext>
            </a:extLst>
          </p:cNvPr>
          <p:cNvSpPr>
            <a:spLocks noGrp="1"/>
          </p:cNvSpPr>
          <p:nvPr>
            <p:ph type="title"/>
          </p:nvPr>
        </p:nvSpPr>
        <p:spPr/>
        <p:txBody>
          <a:bodyPr/>
          <a:lstStyle/>
          <a:p>
            <a:r>
              <a:rPr lang="en-US"/>
              <a:t>Progress so far</a:t>
            </a:r>
          </a:p>
        </p:txBody>
      </p:sp>
      <p:sp>
        <p:nvSpPr>
          <p:cNvPr id="4" name="Google Shape;47;p6">
            <a:extLst>
              <a:ext uri="{FF2B5EF4-FFF2-40B4-BE49-F238E27FC236}">
                <a16:creationId xmlns:a16="http://schemas.microsoft.com/office/drawing/2014/main" id="{5BC6F926-D941-4345-4923-A2C11FC61E08}"/>
              </a:ext>
            </a:extLst>
          </p:cNvPr>
          <p:cNvSpPr txBox="1">
            <a:spLocks/>
          </p:cNvSpPr>
          <p:nvPr/>
        </p:nvSpPr>
        <p:spPr>
          <a:xfrm>
            <a:off x="244356" y="1267943"/>
            <a:ext cx="11703287" cy="50917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pPr indent="-457200"/>
            <a:r>
              <a:rPr lang="en-US" sz="2000" b="1">
                <a:ea typeface="Calibri"/>
                <a:cs typeface="Calibri"/>
              </a:rPr>
              <a:t>Original concept </a:t>
            </a:r>
            <a:r>
              <a:rPr lang="en-US" sz="2000">
                <a:ea typeface="Calibri"/>
                <a:cs typeface="Calibri"/>
              </a:rPr>
              <a:t>first presented at </a:t>
            </a:r>
            <a:r>
              <a:rPr lang="en-AU" sz="2000">
                <a:ea typeface="Calibri"/>
                <a:cs typeface="Calibri"/>
              </a:rPr>
              <a:t>ARD23 Workshop, </a:t>
            </a:r>
            <a:r>
              <a:rPr lang="en-US" sz="2000">
                <a:ea typeface="Calibri"/>
                <a:cs typeface="Calibri"/>
              </a:rPr>
              <a:t>exposure document of the concept presented at </a:t>
            </a:r>
            <a:r>
              <a:rPr lang="en-AU" sz="2000">
                <a:ea typeface="Calibri"/>
                <a:cs typeface="Calibri"/>
              </a:rPr>
              <a:t>WGCV-52 in June 2023, then at LSI-VC 14 in October 2023</a:t>
            </a:r>
            <a:r>
              <a:rPr lang="en-US" sz="2000">
                <a:ea typeface="Calibri"/>
                <a:cs typeface="Calibri"/>
              </a:rPr>
              <a:t> </a:t>
            </a:r>
            <a:endParaRPr lang="en-US" sz="2000"/>
          </a:p>
          <a:p>
            <a:pPr indent="-457200">
              <a:lnSpc>
                <a:spcPct val="114999"/>
              </a:lnSpc>
            </a:pPr>
            <a:r>
              <a:rPr lang="en-US" sz="2000">
                <a:ea typeface="Calibri"/>
                <a:cs typeface="Calibri"/>
              </a:rPr>
              <a:t>A revised concept paper presented at WGCV-53 in March 2024</a:t>
            </a:r>
            <a:r>
              <a:rPr lang="en-US" sz="2000"/>
              <a:t>.</a:t>
            </a:r>
          </a:p>
          <a:p>
            <a:pPr indent="-457200">
              <a:lnSpc>
                <a:spcPct val="114999"/>
              </a:lnSpc>
            </a:pPr>
            <a:r>
              <a:rPr lang="en-US" sz="2000"/>
              <a:t>Following feedback, engaged the expert community after a call for ‘</a:t>
            </a:r>
            <a:r>
              <a:rPr lang="en-AU" sz="2000">
                <a:ea typeface="Calibri"/>
                <a:cs typeface="Calibri"/>
              </a:rPr>
              <a:t>Expressions of Interest’ to participate in the Surface Reflectance Quality Consistency initiative</a:t>
            </a:r>
            <a:r>
              <a:rPr lang="en-US" sz="2000">
                <a:ea typeface="Calibri"/>
                <a:cs typeface="Calibri"/>
              </a:rPr>
              <a:t>.   </a:t>
            </a:r>
          </a:p>
          <a:p>
            <a:pPr indent="-457200">
              <a:lnSpc>
                <a:spcPct val="114999"/>
              </a:lnSpc>
            </a:pPr>
            <a:r>
              <a:rPr lang="en-US" sz="2000"/>
              <a:t>Fortnightly meetings of the </a:t>
            </a:r>
            <a:r>
              <a:rPr lang="en-US" sz="2000" b="1"/>
              <a:t>expert group </a:t>
            </a:r>
            <a:r>
              <a:rPr lang="en-US" sz="2000"/>
              <a:t>continue, initial </a:t>
            </a:r>
            <a:r>
              <a:rPr lang="en-AU" sz="2000"/>
              <a:t>discussions focussed on terminology to enable shared understanding of objectives for the work.</a:t>
            </a:r>
          </a:p>
          <a:p>
            <a:pPr indent="-457200">
              <a:lnSpc>
                <a:spcPct val="114999"/>
              </a:lnSpc>
            </a:pPr>
            <a:r>
              <a:rPr lang="en-AU" sz="2000"/>
              <a:t>Subsequent effort to document the discussions that could support interoperability initiatives within CEOS (</a:t>
            </a:r>
            <a:r>
              <a:rPr lang="en-AU" sz="2000" b="1"/>
              <a:t>Interoperability Framework</a:t>
            </a:r>
            <a:r>
              <a:rPr lang="en-AU" sz="2000"/>
              <a:t>, Handbook 2.0, led by WGISS).</a:t>
            </a:r>
          </a:p>
          <a:p>
            <a:pPr indent="-457200">
              <a:lnSpc>
                <a:spcPct val="114999"/>
              </a:lnSpc>
            </a:pPr>
            <a:r>
              <a:rPr lang="en-AU" sz="2000" b="1"/>
              <a:t>A guidance document </a:t>
            </a:r>
            <a:r>
              <a:rPr lang="en-AU" sz="2000"/>
              <a:t>on the SR Quality Consistency initiative is in development with contributions from the expert group.</a:t>
            </a:r>
          </a:p>
          <a:p>
            <a:pPr indent="-457200">
              <a:lnSpc>
                <a:spcPct val="114999"/>
              </a:lnSpc>
            </a:pPr>
            <a:endParaRPr lang="en-US" sz="2000"/>
          </a:p>
        </p:txBody>
      </p:sp>
    </p:spTree>
    <p:extLst>
      <p:ext uri="{BB962C8B-B14F-4D97-AF65-F5344CB8AC3E}">
        <p14:creationId xmlns:p14="http://schemas.microsoft.com/office/powerpoint/2010/main" val="3773095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236973-F848-39BA-422F-D82ED1594C2F}"/>
              </a:ext>
            </a:extLst>
          </p:cNvPr>
          <p:cNvSpPr>
            <a:spLocks noGrp="1"/>
          </p:cNvSpPr>
          <p:nvPr>
            <p:ph type="body" idx="1"/>
          </p:nvPr>
        </p:nvSpPr>
        <p:spPr>
          <a:xfrm>
            <a:off x="351447" y="2111890"/>
            <a:ext cx="11495400" cy="2785115"/>
          </a:xfrm>
        </p:spPr>
        <p:txBody>
          <a:bodyPr/>
          <a:lstStyle/>
          <a:p>
            <a:pPr marL="50800" indent="0">
              <a:buNone/>
            </a:pPr>
            <a:r>
              <a:rPr lang="en-US" dirty="0"/>
              <a:t>Serve as a </a:t>
            </a:r>
            <a:r>
              <a:rPr lang="en-US" b="1" dirty="0"/>
              <a:t>reference</a:t>
            </a:r>
            <a:r>
              <a:rPr lang="en-US" dirty="0"/>
              <a:t> for </a:t>
            </a:r>
            <a:r>
              <a:rPr lang="en-US" dirty="0" err="1"/>
              <a:t>organisations</a:t>
            </a:r>
            <a:r>
              <a:rPr lang="en-US" dirty="0"/>
              <a:t> considering reprocessing of Earth observation Collections of moderate resolution (1m - 100m) passive optical satellite data (300-2500 nm) with an aim of contributing to a virtual constellation of interoperable surface reflectance measurements. </a:t>
            </a:r>
          </a:p>
        </p:txBody>
      </p:sp>
      <p:sp>
        <p:nvSpPr>
          <p:cNvPr id="3" name="Title 2">
            <a:extLst>
              <a:ext uri="{FF2B5EF4-FFF2-40B4-BE49-F238E27FC236}">
                <a16:creationId xmlns:a16="http://schemas.microsoft.com/office/drawing/2014/main" id="{F6A0E5A6-4ED1-5192-9CA0-0211D5CE0274}"/>
              </a:ext>
            </a:extLst>
          </p:cNvPr>
          <p:cNvSpPr>
            <a:spLocks noGrp="1"/>
          </p:cNvSpPr>
          <p:nvPr>
            <p:ph type="title"/>
          </p:nvPr>
        </p:nvSpPr>
        <p:spPr/>
        <p:txBody>
          <a:bodyPr/>
          <a:lstStyle/>
          <a:p>
            <a:r>
              <a:rPr lang="en-US"/>
              <a:t>Document purpose</a:t>
            </a:r>
          </a:p>
        </p:txBody>
      </p:sp>
    </p:spTree>
    <p:extLst>
      <p:ext uri="{BB962C8B-B14F-4D97-AF65-F5344CB8AC3E}">
        <p14:creationId xmlns:p14="http://schemas.microsoft.com/office/powerpoint/2010/main" val="52421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362B5-6398-1D53-95AE-960DE9EAB4C3}"/>
              </a:ext>
            </a:extLst>
          </p:cNvPr>
          <p:cNvSpPr>
            <a:spLocks noGrp="1"/>
          </p:cNvSpPr>
          <p:nvPr>
            <p:ph type="body" idx="1"/>
          </p:nvPr>
        </p:nvSpPr>
        <p:spPr>
          <a:xfrm>
            <a:off x="414947" y="2407298"/>
            <a:ext cx="11495400" cy="1709565"/>
          </a:xfrm>
        </p:spPr>
        <p:txBody>
          <a:bodyPr/>
          <a:lstStyle/>
          <a:p>
            <a:pPr marL="50800" indent="0">
              <a:buNone/>
            </a:pPr>
            <a:r>
              <a:rPr lang="en-US"/>
              <a:t>“</a:t>
            </a:r>
            <a:r>
              <a:rPr lang="en-US" b="1"/>
              <a:t>Achieving consistent quality for </a:t>
            </a:r>
            <a:r>
              <a:rPr lang="en-US" b="1" err="1"/>
              <a:t>harmonising</a:t>
            </a:r>
            <a:r>
              <a:rPr lang="en-US" b="1"/>
              <a:t> land surface reflectance measurements across like-sensor bands in the solar reflective region</a:t>
            </a:r>
            <a:r>
              <a:rPr lang="en-US"/>
              <a:t>”</a:t>
            </a:r>
            <a:endParaRPr lang="en-AU"/>
          </a:p>
        </p:txBody>
      </p:sp>
      <p:sp>
        <p:nvSpPr>
          <p:cNvPr id="3" name="Title 2">
            <a:extLst>
              <a:ext uri="{FF2B5EF4-FFF2-40B4-BE49-F238E27FC236}">
                <a16:creationId xmlns:a16="http://schemas.microsoft.com/office/drawing/2014/main" id="{C1792E3F-BB50-45B7-5865-ED5A07B5EBE0}"/>
              </a:ext>
            </a:extLst>
          </p:cNvPr>
          <p:cNvSpPr>
            <a:spLocks noGrp="1"/>
          </p:cNvSpPr>
          <p:nvPr>
            <p:ph type="title"/>
          </p:nvPr>
        </p:nvSpPr>
        <p:spPr/>
        <p:txBody>
          <a:bodyPr/>
          <a:lstStyle/>
          <a:p>
            <a:r>
              <a:rPr lang="en-US"/>
              <a:t>Title</a:t>
            </a:r>
            <a:endParaRPr lang="en-AU"/>
          </a:p>
        </p:txBody>
      </p:sp>
    </p:spTree>
    <p:extLst>
      <p:ext uri="{BB962C8B-B14F-4D97-AF65-F5344CB8AC3E}">
        <p14:creationId xmlns:p14="http://schemas.microsoft.com/office/powerpoint/2010/main" val="3778030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F8ABC-B239-9E4B-DAF0-0C50B89AA835}"/>
              </a:ext>
            </a:extLst>
          </p:cNvPr>
          <p:cNvSpPr>
            <a:spLocks noGrp="1"/>
          </p:cNvSpPr>
          <p:nvPr>
            <p:ph type="body" idx="1"/>
          </p:nvPr>
        </p:nvSpPr>
        <p:spPr>
          <a:xfrm>
            <a:off x="396167" y="1451984"/>
            <a:ext cx="5508900" cy="4775400"/>
          </a:xfrm>
          <a:ln w="38100">
            <a:solidFill>
              <a:srgbClr val="00B050"/>
            </a:solidFill>
          </a:ln>
        </p:spPr>
        <p:txBody>
          <a:bodyPr/>
          <a:lstStyle/>
          <a:p>
            <a:pPr marL="533400" lvl="1" indent="0">
              <a:lnSpc>
                <a:spcPct val="114999"/>
              </a:lnSpc>
              <a:buSzPts val="2800"/>
              <a:buNone/>
            </a:pPr>
            <a:r>
              <a:rPr lang="en-US" sz="2000" b="1" dirty="0">
                <a:latin typeface="Montserrat"/>
              </a:rPr>
              <a:t>Background	</a:t>
            </a:r>
          </a:p>
          <a:p>
            <a:pPr marL="533400" lvl="1" indent="0">
              <a:lnSpc>
                <a:spcPct val="114999"/>
              </a:lnSpc>
              <a:buSzPts val="2800"/>
              <a:buNone/>
            </a:pPr>
            <a:r>
              <a:rPr lang="en-US" sz="2000" b="1" dirty="0">
                <a:latin typeface="Montserrat"/>
              </a:rPr>
              <a:t>1 Introduction</a:t>
            </a:r>
            <a:r>
              <a:rPr lang="en-US" sz="2000" dirty="0">
                <a:latin typeface="Montserrat"/>
              </a:rPr>
              <a:t>	</a:t>
            </a:r>
          </a:p>
          <a:p>
            <a:pPr marL="990600" lvl="2" indent="0">
              <a:lnSpc>
                <a:spcPct val="114999"/>
              </a:lnSpc>
              <a:buSzPts val="2800"/>
              <a:buNone/>
            </a:pPr>
            <a:r>
              <a:rPr lang="en-US" sz="1600" dirty="0">
                <a:latin typeface="Montserrat"/>
              </a:rPr>
              <a:t>1.1 Purpose	</a:t>
            </a:r>
          </a:p>
          <a:p>
            <a:pPr marL="990600" lvl="2" indent="0">
              <a:lnSpc>
                <a:spcPct val="114999"/>
              </a:lnSpc>
              <a:buSzPts val="2800"/>
              <a:buNone/>
            </a:pPr>
            <a:r>
              <a:rPr lang="en-US" sz="1600" dirty="0">
                <a:latin typeface="Montserrat"/>
              </a:rPr>
              <a:t>1.2 Contributors	</a:t>
            </a:r>
          </a:p>
          <a:p>
            <a:pPr marL="990600" lvl="2" indent="0">
              <a:lnSpc>
                <a:spcPct val="114999"/>
              </a:lnSpc>
              <a:buSzPts val="2800"/>
              <a:buNone/>
            </a:pPr>
            <a:r>
              <a:rPr lang="en-US" sz="1600" dirty="0">
                <a:latin typeface="Montserrat"/>
              </a:rPr>
              <a:t>1.3 Definition : Consistency two surface reflectance measurements	</a:t>
            </a:r>
          </a:p>
          <a:p>
            <a:pPr marL="990600" lvl="2" indent="0">
              <a:lnSpc>
                <a:spcPct val="114999"/>
              </a:lnSpc>
              <a:buSzPts val="2800"/>
              <a:buNone/>
            </a:pPr>
            <a:r>
              <a:rPr lang="en-US" sz="1600" dirty="0">
                <a:latin typeface="Montserrat"/>
              </a:rPr>
              <a:t>1.4 Scope		</a:t>
            </a:r>
          </a:p>
          <a:p>
            <a:pPr marL="533400" lvl="1" indent="0">
              <a:lnSpc>
                <a:spcPct val="114999"/>
              </a:lnSpc>
              <a:buSzPts val="2800"/>
              <a:buNone/>
            </a:pPr>
            <a:r>
              <a:rPr lang="en-US" sz="2000" b="1">
                <a:latin typeface="Montserrat"/>
              </a:rPr>
              <a:t>2 Steps/corrections needed to achieve consistency</a:t>
            </a:r>
            <a:r>
              <a:rPr lang="en-US" sz="2000" dirty="0">
                <a:latin typeface="Montserrat"/>
              </a:rPr>
              <a:t>	</a:t>
            </a:r>
          </a:p>
          <a:p>
            <a:pPr marL="990600" lvl="2" indent="0">
              <a:lnSpc>
                <a:spcPct val="114999"/>
              </a:lnSpc>
              <a:buSzPts val="2800"/>
              <a:buNone/>
            </a:pPr>
            <a:r>
              <a:rPr lang="en-US" sz="1600" dirty="0">
                <a:latin typeface="Montserrat"/>
              </a:rPr>
              <a:t>2.1 General Steps	</a:t>
            </a:r>
          </a:p>
          <a:p>
            <a:pPr marL="990600" lvl="2" indent="0">
              <a:lnSpc>
                <a:spcPct val="114999"/>
              </a:lnSpc>
              <a:buSzPts val="2800"/>
              <a:buNone/>
            </a:pPr>
            <a:r>
              <a:rPr lang="en-US" sz="1600" dirty="0">
                <a:latin typeface="Montserrat"/>
              </a:rPr>
              <a:t>2.2 </a:t>
            </a:r>
            <a:r>
              <a:rPr lang="en-US" sz="1600" dirty="0" err="1">
                <a:latin typeface="Montserrat"/>
              </a:rPr>
              <a:t>Harmonisation</a:t>
            </a:r>
            <a:r>
              <a:rPr lang="en-US" sz="1600" dirty="0">
                <a:latin typeface="Montserrat"/>
              </a:rPr>
              <a:t> Steps	</a:t>
            </a:r>
          </a:p>
          <a:p>
            <a:pPr marL="990600" lvl="2" indent="0">
              <a:lnSpc>
                <a:spcPct val="114999"/>
              </a:lnSpc>
              <a:buSzPts val="2800"/>
              <a:buNone/>
            </a:pPr>
            <a:r>
              <a:rPr lang="en-US" sz="1600" dirty="0">
                <a:latin typeface="Montserrat"/>
              </a:rPr>
              <a:t>2.3 </a:t>
            </a:r>
            <a:r>
              <a:rPr lang="en-US" sz="1600" dirty="0" err="1">
                <a:latin typeface="Montserrat"/>
              </a:rPr>
              <a:t>Homogenisation</a:t>
            </a:r>
            <a:r>
              <a:rPr lang="en-US" sz="1600" dirty="0">
                <a:latin typeface="Montserrat"/>
              </a:rPr>
              <a:t> Steps</a:t>
            </a:r>
            <a:r>
              <a:rPr lang="en-US" sz="1600" dirty="0">
                <a:latin typeface="Monsterrat"/>
              </a:rPr>
              <a:t>	</a:t>
            </a:r>
          </a:p>
        </p:txBody>
      </p:sp>
      <p:sp>
        <p:nvSpPr>
          <p:cNvPr id="7" name="Text Placeholder 6">
            <a:extLst>
              <a:ext uri="{FF2B5EF4-FFF2-40B4-BE49-F238E27FC236}">
                <a16:creationId xmlns:a16="http://schemas.microsoft.com/office/drawing/2014/main" id="{BE0AAF96-FACF-114B-F417-0FBBE5531145}"/>
              </a:ext>
            </a:extLst>
          </p:cNvPr>
          <p:cNvSpPr>
            <a:spLocks noGrp="1"/>
          </p:cNvSpPr>
          <p:nvPr>
            <p:ph type="body" idx="2"/>
          </p:nvPr>
        </p:nvSpPr>
        <p:spPr>
          <a:xfrm>
            <a:off x="6305896" y="1451984"/>
            <a:ext cx="5508900" cy="4775400"/>
          </a:xfrm>
          <a:ln w="38100">
            <a:solidFill>
              <a:srgbClr val="FFC000"/>
            </a:solidFill>
          </a:ln>
        </p:spPr>
        <p:txBody>
          <a:bodyPr/>
          <a:lstStyle/>
          <a:p>
            <a:pPr marL="533400" lvl="1" indent="0">
              <a:lnSpc>
                <a:spcPct val="114999"/>
              </a:lnSpc>
              <a:buSzPts val="2800"/>
              <a:buNone/>
            </a:pPr>
            <a:r>
              <a:rPr lang="en-US" sz="2000" b="1">
                <a:latin typeface="Montserrat" panose="00000500000000000000" pitchFamily="2" charset="0"/>
              </a:rPr>
              <a:t>3 Surface Reflectance Quantity</a:t>
            </a:r>
            <a:r>
              <a:rPr lang="en-US" sz="2000">
                <a:latin typeface="Montserrat" panose="00000500000000000000" pitchFamily="2" charset="0"/>
              </a:rPr>
              <a:t>	</a:t>
            </a:r>
          </a:p>
          <a:p>
            <a:pPr marL="990600" lvl="2" indent="0">
              <a:lnSpc>
                <a:spcPct val="114999"/>
              </a:lnSpc>
              <a:buSzPts val="2800"/>
              <a:buNone/>
            </a:pPr>
            <a:r>
              <a:rPr lang="en-US" sz="1600">
                <a:latin typeface="Montserrat" panose="00000500000000000000" pitchFamily="2" charset="0"/>
              </a:rPr>
              <a:t>3.1 Description of the surface reflectance quantity</a:t>
            </a:r>
            <a:endParaRPr lang="en-US" sz="2000" b="1">
              <a:latin typeface="Montserrat" panose="00000500000000000000" pitchFamily="2" charset="0"/>
            </a:endParaRPr>
          </a:p>
          <a:p>
            <a:pPr marL="533400" lvl="1" indent="0">
              <a:lnSpc>
                <a:spcPct val="114999"/>
              </a:lnSpc>
              <a:buSzPts val="2800"/>
              <a:buNone/>
            </a:pPr>
            <a:r>
              <a:rPr lang="en-US" sz="2000" b="1">
                <a:latin typeface="Montserrat" panose="00000500000000000000" pitchFamily="2" charset="0"/>
              </a:rPr>
              <a:t>4 Applicable Parameter Thresholds</a:t>
            </a:r>
            <a:endParaRPr lang="en-US" sz="2000">
              <a:latin typeface="Montserrat" panose="00000500000000000000" pitchFamily="2" charset="0"/>
            </a:endParaRPr>
          </a:p>
          <a:p>
            <a:pPr marL="990600" lvl="2" indent="0">
              <a:lnSpc>
                <a:spcPct val="114999"/>
              </a:lnSpc>
              <a:buSzPts val="2800"/>
              <a:buNone/>
            </a:pPr>
            <a:r>
              <a:rPr lang="en-US" sz="1600">
                <a:latin typeface="Montserrat" panose="00000500000000000000" pitchFamily="2" charset="0"/>
              </a:rPr>
              <a:t>4.1 Atmospheric Correction	</a:t>
            </a:r>
          </a:p>
          <a:p>
            <a:pPr marL="1447800" lvl="3" indent="0">
              <a:lnSpc>
                <a:spcPct val="114999"/>
              </a:lnSpc>
              <a:buSzPts val="2800"/>
              <a:buNone/>
            </a:pPr>
            <a:r>
              <a:rPr lang="en-US" sz="1400">
                <a:latin typeface="Montserrat" panose="00000500000000000000" pitchFamily="2" charset="0"/>
              </a:rPr>
              <a:t>4.1.1 Atmospheric parameters	</a:t>
            </a:r>
          </a:p>
          <a:p>
            <a:pPr marL="1447800" lvl="3" indent="0">
              <a:lnSpc>
                <a:spcPct val="114999"/>
              </a:lnSpc>
              <a:buSzPts val="2800"/>
              <a:buNone/>
            </a:pPr>
            <a:r>
              <a:rPr lang="en-US" sz="1400">
                <a:latin typeface="Montserrat" panose="00000500000000000000" pitchFamily="2" charset="0"/>
              </a:rPr>
              <a:t>4.1.2 Comparability of Radiative Transfer Codes</a:t>
            </a:r>
          </a:p>
          <a:p>
            <a:pPr marL="990600" lvl="2" indent="0">
              <a:lnSpc>
                <a:spcPct val="114999"/>
              </a:lnSpc>
              <a:buSzPts val="2800"/>
              <a:buNone/>
            </a:pPr>
            <a:r>
              <a:rPr lang="en-US" sz="1600">
                <a:latin typeface="Montserrat" panose="00000500000000000000" pitchFamily="2" charset="0"/>
              </a:rPr>
              <a:t>4.2 BRDF correction	</a:t>
            </a:r>
          </a:p>
          <a:p>
            <a:pPr marL="990600" lvl="2" indent="0">
              <a:lnSpc>
                <a:spcPct val="114999"/>
              </a:lnSpc>
              <a:buSzPts val="2800"/>
              <a:buNone/>
            </a:pPr>
            <a:r>
              <a:rPr lang="en-US" sz="1600">
                <a:latin typeface="Montserrat" panose="00000500000000000000" pitchFamily="2" charset="0"/>
              </a:rPr>
              <a:t>4.3 Terrain Illumination	</a:t>
            </a:r>
          </a:p>
          <a:p>
            <a:pPr marL="990600" lvl="2" indent="0">
              <a:lnSpc>
                <a:spcPct val="114999"/>
              </a:lnSpc>
              <a:buSzPts val="2800"/>
              <a:buNone/>
            </a:pPr>
            <a:r>
              <a:rPr lang="en-US" sz="1600">
                <a:latin typeface="Montserrat" panose="00000500000000000000" pitchFamily="2" charset="0"/>
              </a:rPr>
              <a:t>4.4 Parameter Tolerance Summary</a:t>
            </a:r>
          </a:p>
          <a:p>
            <a:pPr marL="50800" indent="0">
              <a:buNone/>
            </a:pPr>
            <a:endParaRPr lang="en-AU"/>
          </a:p>
        </p:txBody>
      </p:sp>
      <p:sp>
        <p:nvSpPr>
          <p:cNvPr id="3" name="Title 2">
            <a:extLst>
              <a:ext uri="{FF2B5EF4-FFF2-40B4-BE49-F238E27FC236}">
                <a16:creationId xmlns:a16="http://schemas.microsoft.com/office/drawing/2014/main" id="{412A910A-229B-337D-CC53-F4455FFA23B6}"/>
              </a:ext>
            </a:extLst>
          </p:cNvPr>
          <p:cNvSpPr>
            <a:spLocks noGrp="1"/>
          </p:cNvSpPr>
          <p:nvPr>
            <p:ph type="title"/>
          </p:nvPr>
        </p:nvSpPr>
        <p:spPr/>
        <p:txBody>
          <a:bodyPr/>
          <a:lstStyle/>
          <a:p>
            <a:r>
              <a:rPr lang="en-US">
                <a:latin typeface="Montserrat"/>
                <a:sym typeface="Montserrat"/>
              </a:rPr>
              <a:t>Document structure</a:t>
            </a:r>
          </a:p>
        </p:txBody>
      </p:sp>
    </p:spTree>
    <p:extLst>
      <p:ext uri="{BB962C8B-B14F-4D97-AF65-F5344CB8AC3E}">
        <p14:creationId xmlns:p14="http://schemas.microsoft.com/office/powerpoint/2010/main" val="402680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CE632-3A0C-DD1E-E5F3-585B24CB20D5}"/>
              </a:ext>
            </a:extLst>
          </p:cNvPr>
          <p:cNvSpPr>
            <a:spLocks noGrp="1"/>
          </p:cNvSpPr>
          <p:nvPr>
            <p:ph type="body" idx="1"/>
          </p:nvPr>
        </p:nvSpPr>
        <p:spPr>
          <a:xfrm>
            <a:off x="348300" y="1702372"/>
            <a:ext cx="11495400" cy="3516900"/>
          </a:xfrm>
        </p:spPr>
        <p:txBody>
          <a:bodyPr/>
          <a:lstStyle/>
          <a:p>
            <a:pPr marL="50800" indent="0">
              <a:buNone/>
            </a:pPr>
            <a:r>
              <a:rPr lang="en-US" dirty="0">
                <a:ea typeface="Calibri"/>
                <a:cs typeface="Calibri"/>
              </a:rPr>
              <a:t>Surface reflectance measurements from different (satellite)s or sensors can be considered</a:t>
            </a:r>
            <a:r>
              <a:rPr lang="en-US" b="1" dirty="0">
                <a:ea typeface="Calibri"/>
                <a:cs typeface="Calibri"/>
              </a:rPr>
              <a:t> consistent</a:t>
            </a:r>
            <a:r>
              <a:rPr lang="en-US" dirty="0">
                <a:ea typeface="Calibri"/>
                <a:cs typeface="Calibri"/>
              </a:rPr>
              <a:t> when if, for an invariant target and within a </a:t>
            </a:r>
            <a:r>
              <a:rPr lang="en-US" b="1" dirty="0">
                <a:ea typeface="Calibri"/>
                <a:cs typeface="Calibri"/>
              </a:rPr>
              <a:t>predefined</a:t>
            </a:r>
            <a:r>
              <a:rPr lang="en-US" dirty="0">
                <a:ea typeface="Calibri"/>
                <a:cs typeface="Calibri"/>
              </a:rPr>
              <a:t> range of conditions, they produce comparable results which fall within their measurement uncertainties for the same target under predefined conditions.</a:t>
            </a:r>
            <a:endParaRPr lang="en-US" dirty="0"/>
          </a:p>
          <a:p>
            <a:pPr>
              <a:lnSpc>
                <a:spcPct val="114999"/>
              </a:lnSpc>
            </a:pPr>
            <a:endParaRPr lang="en-US">
              <a:ea typeface="Calibri"/>
              <a:cs typeface="Calibri"/>
            </a:endParaRPr>
          </a:p>
        </p:txBody>
      </p:sp>
      <p:sp>
        <p:nvSpPr>
          <p:cNvPr id="3" name="Title 2">
            <a:extLst>
              <a:ext uri="{FF2B5EF4-FFF2-40B4-BE49-F238E27FC236}">
                <a16:creationId xmlns:a16="http://schemas.microsoft.com/office/drawing/2014/main" id="{9F798176-E737-A1C6-CE93-76B7CDF6DF83}"/>
              </a:ext>
            </a:extLst>
          </p:cNvPr>
          <p:cNvSpPr>
            <a:spLocks noGrp="1"/>
          </p:cNvSpPr>
          <p:nvPr>
            <p:ph type="title"/>
          </p:nvPr>
        </p:nvSpPr>
        <p:spPr/>
        <p:txBody>
          <a:bodyPr/>
          <a:lstStyle/>
          <a:p>
            <a:r>
              <a:rPr lang="en-US"/>
              <a:t>Defining the term</a:t>
            </a:r>
          </a:p>
        </p:txBody>
      </p:sp>
    </p:spTree>
    <p:extLst>
      <p:ext uri="{BB962C8B-B14F-4D97-AF65-F5344CB8AC3E}">
        <p14:creationId xmlns:p14="http://schemas.microsoft.com/office/powerpoint/2010/main" val="536840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51EEE-CF47-DBB8-5367-C092BDA637D9}"/>
              </a:ext>
            </a:extLst>
          </p:cNvPr>
          <p:cNvSpPr>
            <a:spLocks noGrp="1"/>
          </p:cNvSpPr>
          <p:nvPr>
            <p:ph type="title"/>
          </p:nvPr>
        </p:nvSpPr>
        <p:spPr/>
        <p:txBody>
          <a:bodyPr/>
          <a:lstStyle/>
          <a:p>
            <a:r>
              <a:rPr lang="en-AU"/>
              <a:t>Issue</a:t>
            </a:r>
          </a:p>
        </p:txBody>
      </p:sp>
      <p:sp>
        <p:nvSpPr>
          <p:cNvPr id="5" name="TextBox 4">
            <a:extLst>
              <a:ext uri="{FF2B5EF4-FFF2-40B4-BE49-F238E27FC236}">
                <a16:creationId xmlns:a16="http://schemas.microsoft.com/office/drawing/2014/main" id="{027228E0-42B3-AF72-7B17-73C03BF8F000}"/>
              </a:ext>
            </a:extLst>
          </p:cNvPr>
          <p:cNvSpPr txBox="1"/>
          <p:nvPr/>
        </p:nvSpPr>
        <p:spPr>
          <a:xfrm>
            <a:off x="176696" y="1718064"/>
            <a:ext cx="11951576" cy="3637406"/>
          </a:xfrm>
          <a:prstGeom prst="rect">
            <a:avLst/>
          </a:prstGeom>
          <a:noFill/>
        </p:spPr>
        <p:txBody>
          <a:bodyPr wrap="square" lIns="91440" tIns="45720" rIns="91440" bIns="45720" anchor="t">
            <a:spAutoFit/>
          </a:bodyPr>
          <a:lstStyle/>
          <a:p>
            <a:pPr marL="457200" lvl="0" indent="-457200" defTabSz="914400" eaLnBrk="1" fontAlgn="auto" latinLnBrk="0" hangingPunct="1">
              <a:lnSpc>
                <a:spcPct val="114999"/>
              </a:lnSpc>
              <a:spcBef>
                <a:spcPts val="1000"/>
              </a:spcBef>
              <a:buClr>
                <a:schemeClr val="dk1"/>
              </a:buClr>
              <a:buSzPts val="2800"/>
              <a:buFont typeface="Montserrat"/>
              <a:buChar char="❖"/>
              <a:tabLst/>
              <a:defRPr/>
            </a:pPr>
            <a:r>
              <a:rPr lang="en-US" sz="2000">
                <a:solidFill>
                  <a:schemeClr val="dk1"/>
                </a:solidFill>
                <a:latin typeface="Montserrat"/>
              </a:rPr>
              <a:t>The CEOS-ARD Surface Reflectance Product Family Specification (PFS)  provides a </a:t>
            </a:r>
            <a:r>
              <a:rPr lang="en-US" sz="2000" b="1">
                <a:solidFill>
                  <a:schemeClr val="dk1"/>
                </a:solidFill>
                <a:latin typeface="Montserrat"/>
              </a:rPr>
              <a:t>strong basis for interoperability</a:t>
            </a:r>
            <a:r>
              <a:rPr lang="en-US" sz="2000">
                <a:solidFill>
                  <a:schemeClr val="dk1"/>
                </a:solidFill>
                <a:latin typeface="Montserrat"/>
                <a:sym typeface="Montserrat"/>
              </a:rPr>
              <a:t>. </a:t>
            </a:r>
          </a:p>
          <a:p>
            <a:pPr marL="457200" indent="-457200">
              <a:lnSpc>
                <a:spcPct val="114999"/>
              </a:lnSpc>
              <a:spcBef>
                <a:spcPts val="1000"/>
              </a:spcBef>
              <a:buClr>
                <a:schemeClr val="dk1"/>
              </a:buClr>
              <a:buSzPts val="2800"/>
              <a:buFont typeface="Montserrat"/>
              <a:buChar char="❖"/>
              <a:defRPr/>
            </a:pPr>
            <a:r>
              <a:rPr lang="en-US" sz="2000">
                <a:solidFill>
                  <a:schemeClr val="dk1"/>
                </a:solidFill>
                <a:latin typeface="Montserrat"/>
                <a:sym typeface="Montserrat"/>
              </a:rPr>
              <a:t>However, it </a:t>
            </a:r>
            <a:r>
              <a:rPr lang="en-US" sz="2000" b="1">
                <a:solidFill>
                  <a:schemeClr val="dk1"/>
                </a:solidFill>
                <a:latin typeface="Montserrat"/>
                <a:sym typeface="Montserrat"/>
              </a:rPr>
              <a:t>tolerates</a:t>
            </a:r>
            <a:r>
              <a:rPr lang="en-US" sz="2000">
                <a:solidFill>
                  <a:schemeClr val="dk1"/>
                </a:solidFill>
                <a:latin typeface="Montserrat"/>
                <a:sym typeface="Montserrat"/>
              </a:rPr>
              <a:t> different approaches for deriving the ARD—Surface Reflectance. This affects the </a:t>
            </a:r>
            <a:r>
              <a:rPr lang="en-US" sz="2000" err="1">
                <a:solidFill>
                  <a:schemeClr val="dk1"/>
                </a:solidFill>
                <a:latin typeface="Montserrat"/>
                <a:sym typeface="Montserrat"/>
              </a:rPr>
              <a:t>harmonisation</a:t>
            </a:r>
            <a:r>
              <a:rPr lang="en-US" sz="2000">
                <a:solidFill>
                  <a:schemeClr val="dk1"/>
                </a:solidFill>
                <a:latin typeface="Montserrat"/>
                <a:sym typeface="Montserrat"/>
              </a:rPr>
              <a:t> of </a:t>
            </a:r>
            <a:r>
              <a:rPr lang="en-US" sz="2000" b="1">
                <a:solidFill>
                  <a:schemeClr val="dk1"/>
                </a:solidFill>
                <a:latin typeface="Montserrat"/>
                <a:sym typeface="Montserrat"/>
              </a:rPr>
              <a:t>multi-sensor products</a:t>
            </a:r>
            <a:r>
              <a:rPr lang="en-US" sz="2000">
                <a:solidFill>
                  <a:schemeClr val="dk1"/>
                </a:solidFill>
                <a:latin typeface="Montserrat"/>
                <a:sym typeface="Montserrat"/>
              </a:rPr>
              <a:t>, limiting their utility for applications requiring </a:t>
            </a:r>
            <a:r>
              <a:rPr lang="en-US" sz="2000" b="1">
                <a:solidFill>
                  <a:schemeClr val="dk1"/>
                </a:solidFill>
                <a:latin typeface="Montserrat"/>
                <a:sym typeface="Montserrat"/>
              </a:rPr>
              <a:t>time-series data</a:t>
            </a:r>
            <a:r>
              <a:rPr lang="en-US" sz="2000">
                <a:solidFill>
                  <a:schemeClr val="dk1"/>
                </a:solidFill>
                <a:latin typeface="Montserrat"/>
                <a:sym typeface="Montserrat"/>
              </a:rPr>
              <a:t> from several sources.</a:t>
            </a:r>
            <a:endParaRPr lang="en-US" sz="2000">
              <a:solidFill>
                <a:schemeClr val="dk1"/>
              </a:solidFill>
              <a:latin typeface="Montserrat"/>
            </a:endParaRPr>
          </a:p>
          <a:p>
            <a:pPr marL="457200" indent="-457200">
              <a:lnSpc>
                <a:spcPct val="114999"/>
              </a:lnSpc>
              <a:spcBef>
                <a:spcPts val="1000"/>
              </a:spcBef>
              <a:buClr>
                <a:schemeClr val="dk1"/>
              </a:buClr>
              <a:buSzPts val="2800"/>
              <a:buFont typeface="Montserrat"/>
              <a:buChar char="❖"/>
              <a:defRPr/>
            </a:pPr>
            <a:r>
              <a:rPr lang="en-US" sz="2000">
                <a:solidFill>
                  <a:schemeClr val="dk1"/>
                </a:solidFill>
                <a:latin typeface="Montserrat"/>
              </a:rPr>
              <a:t>There is a need to continue </a:t>
            </a:r>
            <a:r>
              <a:rPr lang="en-US" sz="2000" b="1">
                <a:solidFill>
                  <a:schemeClr val="dk1"/>
                </a:solidFill>
                <a:latin typeface="Montserrat"/>
              </a:rPr>
              <a:t>building on the CEOS-ARD effort and</a:t>
            </a:r>
            <a:r>
              <a:rPr lang="en-US" sz="2000">
                <a:solidFill>
                  <a:schemeClr val="dk1"/>
                </a:solidFill>
                <a:latin typeface="Montserrat"/>
              </a:rPr>
              <a:t> </a:t>
            </a:r>
            <a:r>
              <a:rPr lang="en-US" sz="2000" b="1">
                <a:solidFill>
                  <a:schemeClr val="dk1"/>
                </a:solidFill>
                <a:latin typeface="Montserrat"/>
              </a:rPr>
              <a:t>developing approaches</a:t>
            </a:r>
            <a:r>
              <a:rPr lang="en-US" sz="2000">
                <a:solidFill>
                  <a:schemeClr val="dk1"/>
                </a:solidFill>
                <a:latin typeface="Montserrat"/>
              </a:rPr>
              <a:t>  to achieve  better </a:t>
            </a:r>
            <a:r>
              <a:rPr lang="en-US" sz="2000" err="1">
                <a:solidFill>
                  <a:schemeClr val="dk1"/>
                </a:solidFill>
                <a:latin typeface="Montserrat"/>
              </a:rPr>
              <a:t>harmonisation</a:t>
            </a:r>
            <a:r>
              <a:rPr lang="en-US" sz="2000">
                <a:solidFill>
                  <a:schemeClr val="dk1"/>
                </a:solidFill>
                <a:latin typeface="Montserrat"/>
              </a:rPr>
              <a:t> of multi-sensor data.</a:t>
            </a:r>
          </a:p>
          <a:p>
            <a:pPr marL="457200" indent="-457200">
              <a:lnSpc>
                <a:spcPct val="114999"/>
              </a:lnSpc>
              <a:spcBef>
                <a:spcPts val="1000"/>
              </a:spcBef>
              <a:buClr>
                <a:schemeClr val="dk1"/>
              </a:buClr>
              <a:buSzPts val="2800"/>
              <a:buFont typeface="Montserrat"/>
              <a:buChar char="❖"/>
              <a:defRPr/>
            </a:pPr>
            <a:r>
              <a:rPr lang="en-US" sz="2000">
                <a:solidFill>
                  <a:schemeClr val="dk1"/>
                </a:solidFill>
                <a:latin typeface="Montserrat"/>
              </a:rPr>
              <a:t>This proposal is about </a:t>
            </a:r>
            <a:r>
              <a:rPr lang="en-US" sz="2000" b="1">
                <a:solidFill>
                  <a:schemeClr val="dk1"/>
                </a:solidFill>
                <a:latin typeface="Montserrat"/>
              </a:rPr>
              <a:t>taking the next steps</a:t>
            </a:r>
            <a:r>
              <a:rPr lang="en-US" sz="2000">
                <a:solidFill>
                  <a:schemeClr val="dk1"/>
                </a:solidFill>
                <a:latin typeface="Montserrat"/>
              </a:rPr>
              <a:t> to support </a:t>
            </a:r>
            <a:r>
              <a:rPr lang="en-US" sz="2000" b="1">
                <a:solidFill>
                  <a:schemeClr val="dk1"/>
                </a:solidFill>
                <a:latin typeface="Montserrat"/>
              </a:rPr>
              <a:t>better </a:t>
            </a:r>
            <a:r>
              <a:rPr lang="en-US" sz="2000" b="1" err="1">
                <a:solidFill>
                  <a:schemeClr val="dk1"/>
                </a:solidFill>
                <a:latin typeface="Montserrat"/>
              </a:rPr>
              <a:t>harmonisation</a:t>
            </a:r>
            <a:r>
              <a:rPr lang="en-US" sz="2000" b="1">
                <a:solidFill>
                  <a:schemeClr val="dk1"/>
                </a:solidFill>
                <a:latin typeface="Montserrat"/>
              </a:rPr>
              <a:t> of CEOS-ARD Surface Reflectance products</a:t>
            </a:r>
            <a:r>
              <a:rPr lang="en-US" sz="2000">
                <a:solidFill>
                  <a:schemeClr val="dk1"/>
                </a:solidFill>
                <a:latin typeface="Montserrat"/>
              </a:rPr>
              <a:t> from multiple sources.</a:t>
            </a:r>
          </a:p>
        </p:txBody>
      </p:sp>
    </p:spTree>
    <p:extLst>
      <p:ext uri="{BB962C8B-B14F-4D97-AF65-F5344CB8AC3E}">
        <p14:creationId xmlns:p14="http://schemas.microsoft.com/office/powerpoint/2010/main" val="3241364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70549-E5E5-2CCD-5F34-6ED449003278}"/>
              </a:ext>
            </a:extLst>
          </p:cNvPr>
          <p:cNvSpPr>
            <a:spLocks noGrp="1"/>
          </p:cNvSpPr>
          <p:nvPr>
            <p:ph type="title"/>
          </p:nvPr>
        </p:nvSpPr>
        <p:spPr/>
        <p:txBody>
          <a:bodyPr/>
          <a:lstStyle/>
          <a:p>
            <a:r>
              <a:rPr lang="en-US">
                <a:latin typeface="Montserrat"/>
                <a:sym typeface="Montserrat"/>
              </a:rPr>
              <a:t>Steps to Quality Consistency</a:t>
            </a:r>
            <a:endParaRPr lang="en-AU">
              <a:latin typeface="Montserrat"/>
              <a:sym typeface="Montserrat"/>
            </a:endParaRPr>
          </a:p>
        </p:txBody>
      </p:sp>
      <p:graphicFrame>
        <p:nvGraphicFramePr>
          <p:cNvPr id="6" name="Table 5">
            <a:extLst>
              <a:ext uri="{FF2B5EF4-FFF2-40B4-BE49-F238E27FC236}">
                <a16:creationId xmlns:a16="http://schemas.microsoft.com/office/drawing/2014/main" id="{06112767-2430-6DC1-110C-BB0C89D05AA3}"/>
              </a:ext>
            </a:extLst>
          </p:cNvPr>
          <p:cNvGraphicFramePr>
            <a:graphicFrameLocks noGrp="1"/>
          </p:cNvGraphicFramePr>
          <p:nvPr>
            <p:extLst>
              <p:ext uri="{D42A27DB-BD31-4B8C-83A1-F6EECF244321}">
                <p14:modId xmlns:p14="http://schemas.microsoft.com/office/powerpoint/2010/main" val="3040636396"/>
              </p:ext>
            </p:extLst>
          </p:nvPr>
        </p:nvGraphicFramePr>
        <p:xfrm>
          <a:off x="2118049" y="1089764"/>
          <a:ext cx="7940351" cy="5405724"/>
        </p:xfrm>
        <a:graphic>
          <a:graphicData uri="http://schemas.openxmlformats.org/drawingml/2006/table">
            <a:tbl>
              <a:tblPr>
                <a:tableStyleId>{5C22544A-7EE6-4342-B048-85BDC9FD1C3A}</a:tableStyleId>
              </a:tblPr>
              <a:tblGrid>
                <a:gridCol w="2332907">
                  <a:extLst>
                    <a:ext uri="{9D8B030D-6E8A-4147-A177-3AD203B41FA5}">
                      <a16:colId xmlns:a16="http://schemas.microsoft.com/office/drawing/2014/main" val="2001369663"/>
                    </a:ext>
                  </a:extLst>
                </a:gridCol>
                <a:gridCol w="5607444">
                  <a:extLst>
                    <a:ext uri="{9D8B030D-6E8A-4147-A177-3AD203B41FA5}">
                      <a16:colId xmlns:a16="http://schemas.microsoft.com/office/drawing/2014/main" val="2235771143"/>
                    </a:ext>
                  </a:extLst>
                </a:gridCol>
              </a:tblGrid>
              <a:tr h="478660">
                <a:tc rowSpan="5">
                  <a:txBody>
                    <a:bodyPr/>
                    <a:lstStyle/>
                    <a:p>
                      <a:pPr algn="ctr" fontAlgn="ctr"/>
                      <a:r>
                        <a:rPr lang="en-AU" sz="2000" u="none" strike="noStrike" dirty="0">
                          <a:solidFill>
                            <a:schemeClr val="bg1"/>
                          </a:solidFill>
                          <a:effectLst/>
                          <a:latin typeface="Montserrat"/>
                        </a:rPr>
                        <a:t>General Steps</a:t>
                      </a:r>
                      <a:endParaRPr lang="en-AU" sz="2000" b="0" i="0" u="none" strike="noStrike" dirty="0">
                        <a:solidFill>
                          <a:schemeClr val="bg1"/>
                        </a:solidFill>
                        <a:effectLst/>
                        <a:latin typeface="Montserrat"/>
                      </a:endParaRPr>
                    </a:p>
                  </a:txBody>
                  <a:tcPr marL="9525" marR="9525" marT="9525" marB="0" anchor="ctr">
                    <a:solidFill>
                      <a:schemeClr val="accent1">
                        <a:lumMod val="75000"/>
                      </a:schemeClr>
                    </a:solidFill>
                  </a:tcPr>
                </a:tc>
                <a:tc>
                  <a:txBody>
                    <a:bodyPr/>
                    <a:lstStyle/>
                    <a:p>
                      <a:pPr algn="l" fontAlgn="b"/>
                      <a:r>
                        <a:rPr lang="en-AU" sz="2000" u="none" strike="noStrike" dirty="0">
                          <a:solidFill>
                            <a:schemeClr val="bg1"/>
                          </a:solidFill>
                          <a:effectLst/>
                          <a:latin typeface="Montserrat"/>
                        </a:rPr>
                        <a:t>    1. Radiometric calibration</a:t>
                      </a:r>
                      <a:endParaRPr lang="en-AU" sz="2000" b="0" i="0" u="none" strike="noStrike" dirty="0">
                        <a:solidFill>
                          <a:schemeClr val="bg1"/>
                        </a:solidFill>
                        <a:effectLst/>
                        <a:latin typeface="Montserrat"/>
                      </a:endParaRPr>
                    </a:p>
                  </a:txBody>
                  <a:tcPr marL="9525" marR="9525" marT="9525" marB="0" anchor="b">
                    <a:solidFill>
                      <a:schemeClr val="accent1">
                        <a:lumMod val="75000"/>
                      </a:schemeClr>
                    </a:solidFill>
                  </a:tcPr>
                </a:tc>
                <a:extLst>
                  <a:ext uri="{0D108BD9-81ED-4DB2-BD59-A6C34878D82A}">
                    <a16:rowId xmlns:a16="http://schemas.microsoft.com/office/drawing/2014/main" val="3805650992"/>
                  </a:ext>
                </a:extLst>
              </a:tr>
              <a:tr h="478660">
                <a:tc vMerge="1">
                  <a:txBody>
                    <a:bodyPr/>
                    <a:lstStyle/>
                    <a:p>
                      <a:endParaRPr lang="en-AU"/>
                    </a:p>
                  </a:txBody>
                  <a:tcPr/>
                </a:tc>
                <a:tc>
                  <a:txBody>
                    <a:bodyPr/>
                    <a:lstStyle/>
                    <a:p>
                      <a:pPr algn="l" fontAlgn="b"/>
                      <a:r>
                        <a:rPr lang="en-AU" sz="2000" u="none" strike="noStrike" dirty="0">
                          <a:solidFill>
                            <a:schemeClr val="bg1"/>
                          </a:solidFill>
                          <a:effectLst/>
                          <a:latin typeface="Montserrat"/>
                        </a:rPr>
                        <a:t>    2. Atmospheric correction</a:t>
                      </a:r>
                      <a:endParaRPr lang="en-AU" sz="2000" b="0" i="0" u="none" strike="noStrike" dirty="0">
                        <a:solidFill>
                          <a:schemeClr val="bg1"/>
                        </a:solidFill>
                        <a:effectLst/>
                        <a:latin typeface="Montserrat"/>
                      </a:endParaRPr>
                    </a:p>
                  </a:txBody>
                  <a:tcPr marL="9525" marR="9525" marT="9525" marB="0" anchor="b">
                    <a:solidFill>
                      <a:schemeClr val="accent1">
                        <a:lumMod val="75000"/>
                      </a:schemeClr>
                    </a:solidFill>
                  </a:tcPr>
                </a:tc>
                <a:extLst>
                  <a:ext uri="{0D108BD9-81ED-4DB2-BD59-A6C34878D82A}">
                    <a16:rowId xmlns:a16="http://schemas.microsoft.com/office/drawing/2014/main" val="3382466772"/>
                  </a:ext>
                </a:extLst>
              </a:tr>
              <a:tr h="478660">
                <a:tc vMerge="1">
                  <a:txBody>
                    <a:bodyPr/>
                    <a:lstStyle/>
                    <a:p>
                      <a:endParaRPr lang="en-AU"/>
                    </a:p>
                  </a:txBody>
                  <a:tcPr/>
                </a:tc>
                <a:tc>
                  <a:txBody>
                    <a:bodyPr/>
                    <a:lstStyle/>
                    <a:p>
                      <a:pPr algn="l" fontAlgn="b"/>
                      <a:r>
                        <a:rPr lang="en-AU" sz="2000" u="none" strike="noStrike" dirty="0">
                          <a:solidFill>
                            <a:schemeClr val="bg1"/>
                          </a:solidFill>
                          <a:effectLst/>
                          <a:latin typeface="Montserrat"/>
                        </a:rPr>
                        <a:t>    3. Validation against reference</a:t>
                      </a:r>
                      <a:endParaRPr lang="en-AU" sz="2000" b="0" i="0" u="none" strike="noStrike" dirty="0">
                        <a:solidFill>
                          <a:schemeClr val="bg1"/>
                        </a:solidFill>
                        <a:effectLst/>
                        <a:latin typeface="Montserrat"/>
                      </a:endParaRPr>
                    </a:p>
                  </a:txBody>
                  <a:tcPr marL="9525" marR="9525" marT="9525" marB="0" anchor="b">
                    <a:solidFill>
                      <a:schemeClr val="accent1">
                        <a:lumMod val="75000"/>
                      </a:schemeClr>
                    </a:solidFill>
                  </a:tcPr>
                </a:tc>
                <a:extLst>
                  <a:ext uri="{0D108BD9-81ED-4DB2-BD59-A6C34878D82A}">
                    <a16:rowId xmlns:a16="http://schemas.microsoft.com/office/drawing/2014/main" val="321010196"/>
                  </a:ext>
                </a:extLst>
              </a:tr>
              <a:tr h="478660">
                <a:tc vMerge="1">
                  <a:txBody>
                    <a:bodyPr/>
                    <a:lstStyle/>
                    <a:p>
                      <a:endParaRPr lang="en-AU"/>
                    </a:p>
                  </a:txBody>
                  <a:tcPr/>
                </a:tc>
                <a:tc>
                  <a:txBody>
                    <a:bodyPr/>
                    <a:lstStyle/>
                    <a:p>
                      <a:pPr algn="l" fontAlgn="b"/>
                      <a:r>
                        <a:rPr lang="en-AU" sz="2000" u="none" strike="noStrike" dirty="0">
                          <a:solidFill>
                            <a:schemeClr val="bg1"/>
                          </a:solidFill>
                          <a:effectLst/>
                          <a:latin typeface="Montserrat"/>
                        </a:rPr>
                        <a:t>    4. Consistency checks</a:t>
                      </a:r>
                      <a:endParaRPr lang="en-AU" sz="2000" b="0" i="0" u="none" strike="noStrike" dirty="0">
                        <a:solidFill>
                          <a:schemeClr val="bg1"/>
                        </a:solidFill>
                        <a:effectLst/>
                        <a:latin typeface="Montserrat"/>
                      </a:endParaRPr>
                    </a:p>
                  </a:txBody>
                  <a:tcPr marL="9525" marR="9525" marT="9525" marB="0" anchor="b">
                    <a:solidFill>
                      <a:schemeClr val="accent1">
                        <a:lumMod val="75000"/>
                      </a:schemeClr>
                    </a:solidFill>
                  </a:tcPr>
                </a:tc>
                <a:extLst>
                  <a:ext uri="{0D108BD9-81ED-4DB2-BD59-A6C34878D82A}">
                    <a16:rowId xmlns:a16="http://schemas.microsoft.com/office/drawing/2014/main" val="2220599537"/>
                  </a:ext>
                </a:extLst>
              </a:tr>
              <a:tr h="478659">
                <a:tc vMerge="1">
                  <a:txBody>
                    <a:bodyPr/>
                    <a:lstStyle/>
                    <a:p>
                      <a:endParaRPr lang="en-US"/>
                    </a:p>
                  </a:txBody>
                  <a:tcPr marL="9524" marR="9524" marT="9524" marB="0" anchor="ctr">
                    <a:solidFill>
                      <a:schemeClr val="accent1">
                        <a:lumMod val="75000"/>
                      </a:schemeClr>
                    </a:solidFill>
                  </a:tcPr>
                </a:tc>
                <a:tc>
                  <a:txBody>
                    <a:bodyPr/>
                    <a:lstStyle/>
                    <a:p>
                      <a:pPr lvl="0" algn="l">
                        <a:buNone/>
                      </a:pPr>
                      <a:r>
                        <a:rPr lang="en-AU" sz="2000" u="none" strike="noStrike" dirty="0">
                          <a:solidFill>
                            <a:schemeClr val="bg1"/>
                          </a:solidFill>
                          <a:effectLst/>
                          <a:latin typeface="Montserrat"/>
                        </a:rPr>
                        <a:t>    5. </a:t>
                      </a:r>
                      <a:r>
                        <a:rPr lang="en-AU" sz="2000" b="0" i="0" u="none" strike="noStrike" noProof="0" dirty="0">
                          <a:solidFill>
                            <a:schemeClr val="bg1"/>
                          </a:solidFill>
                          <a:effectLst/>
                          <a:latin typeface="Montserrat"/>
                        </a:rPr>
                        <a:t>Traceable to SI units</a:t>
                      </a:r>
                      <a:endParaRPr lang="en-AU" sz="2000" u="none" strike="noStrike" dirty="0">
                        <a:solidFill>
                          <a:schemeClr val="bg1"/>
                        </a:solidFill>
                        <a:effectLst/>
                        <a:latin typeface="Montserrat"/>
                      </a:endParaRPr>
                    </a:p>
                  </a:txBody>
                  <a:tcPr marL="9524" marR="9524" marT="9524" marB="0" anchor="b">
                    <a:solidFill>
                      <a:schemeClr val="accent1">
                        <a:lumMod val="75000"/>
                      </a:schemeClr>
                    </a:solidFill>
                  </a:tcPr>
                </a:tc>
                <a:extLst>
                  <a:ext uri="{0D108BD9-81ED-4DB2-BD59-A6C34878D82A}">
                    <a16:rowId xmlns:a16="http://schemas.microsoft.com/office/drawing/2014/main" val="2842755970"/>
                  </a:ext>
                </a:extLst>
              </a:tr>
              <a:tr h="478660">
                <a:tc rowSpan="2">
                  <a:txBody>
                    <a:bodyPr/>
                    <a:lstStyle/>
                    <a:p>
                      <a:pPr algn="ctr" fontAlgn="ctr"/>
                      <a:r>
                        <a:rPr lang="en-AU" sz="2000" u="none" strike="noStrike" dirty="0">
                          <a:effectLst/>
                          <a:latin typeface="Montserrat"/>
                        </a:rPr>
                        <a:t>Harmonisation </a:t>
                      </a:r>
                      <a:endParaRPr lang="en-AU" sz="2000" b="0" i="0" u="none" strike="noStrike" dirty="0">
                        <a:solidFill>
                          <a:srgbClr val="000000"/>
                        </a:solidFill>
                        <a:effectLst/>
                        <a:latin typeface="Montserrat"/>
                      </a:endParaRPr>
                    </a:p>
                  </a:txBody>
                  <a:tcPr marL="9525" marR="9525" marT="9525" marB="0" anchor="ctr">
                    <a:solidFill>
                      <a:schemeClr val="bg2">
                        <a:lumMod val="40000"/>
                        <a:lumOff val="60000"/>
                      </a:schemeClr>
                    </a:solidFill>
                  </a:tcPr>
                </a:tc>
                <a:tc>
                  <a:txBody>
                    <a:bodyPr/>
                    <a:lstStyle/>
                    <a:p>
                      <a:pPr algn="l" fontAlgn="b"/>
                      <a:r>
                        <a:rPr lang="en-AU" sz="2000" u="none" strike="noStrike" dirty="0">
                          <a:effectLst/>
                          <a:latin typeface="Montserrat"/>
                        </a:rPr>
                        <a:t>    6. Geometric correction</a:t>
                      </a:r>
                      <a:endParaRPr lang="en-AU" sz="2000" b="0" i="0" u="none" strike="noStrike" dirty="0" err="1">
                        <a:solidFill>
                          <a:srgbClr val="000000"/>
                        </a:solidFill>
                        <a:effectLst/>
                        <a:latin typeface="Montserrat"/>
                      </a:endParaRPr>
                    </a:p>
                  </a:txBody>
                  <a:tcPr marL="9525" marR="9525" marT="9525" marB="0" anchor="b">
                    <a:solidFill>
                      <a:schemeClr val="bg2">
                        <a:lumMod val="40000"/>
                        <a:lumOff val="60000"/>
                      </a:schemeClr>
                    </a:solidFill>
                  </a:tcPr>
                </a:tc>
                <a:extLst>
                  <a:ext uri="{0D108BD9-81ED-4DB2-BD59-A6C34878D82A}">
                    <a16:rowId xmlns:a16="http://schemas.microsoft.com/office/drawing/2014/main" val="396835978"/>
                  </a:ext>
                </a:extLst>
              </a:tr>
              <a:tr h="478660">
                <a:tc vMerge="1">
                  <a:txBody>
                    <a:bodyPr/>
                    <a:lstStyle/>
                    <a:p>
                      <a:endParaRPr lang="en-AU"/>
                    </a:p>
                  </a:txBody>
                  <a:tcPr/>
                </a:tc>
                <a:tc>
                  <a:txBody>
                    <a:bodyPr/>
                    <a:lstStyle/>
                    <a:p>
                      <a:pPr algn="l" fontAlgn="b"/>
                      <a:r>
                        <a:rPr lang="en-AU" sz="2000" u="none" strike="noStrike" dirty="0">
                          <a:effectLst/>
                          <a:latin typeface="Montserrat"/>
                        </a:rPr>
                        <a:t>    7. BRDF correction</a:t>
                      </a:r>
                      <a:endParaRPr lang="en-AU" sz="2000" b="0" i="0" u="none" strike="noStrike" dirty="0">
                        <a:solidFill>
                          <a:srgbClr val="000000"/>
                        </a:solidFill>
                        <a:effectLst/>
                        <a:latin typeface="Montserrat"/>
                      </a:endParaRPr>
                    </a:p>
                  </a:txBody>
                  <a:tcPr marL="9525" marR="9525" marT="9525" marB="0" anchor="b">
                    <a:solidFill>
                      <a:schemeClr val="bg2">
                        <a:lumMod val="40000"/>
                        <a:lumOff val="60000"/>
                      </a:schemeClr>
                    </a:solidFill>
                  </a:tcPr>
                </a:tc>
                <a:extLst>
                  <a:ext uri="{0D108BD9-81ED-4DB2-BD59-A6C34878D82A}">
                    <a16:rowId xmlns:a16="http://schemas.microsoft.com/office/drawing/2014/main" val="389896879"/>
                  </a:ext>
                </a:extLst>
              </a:tr>
              <a:tr h="478660">
                <a:tc rowSpan="3">
                  <a:txBody>
                    <a:bodyPr/>
                    <a:lstStyle/>
                    <a:p>
                      <a:pPr algn="ctr" fontAlgn="ctr"/>
                      <a:r>
                        <a:rPr lang="en-AU" sz="2000" u="none" strike="noStrike" dirty="0">
                          <a:effectLst/>
                          <a:latin typeface="Montserrat"/>
                        </a:rPr>
                        <a:t>Homogenisation </a:t>
                      </a:r>
                      <a:endParaRPr lang="en-AU" sz="2000" b="0" i="0" u="none" strike="noStrike" dirty="0">
                        <a:solidFill>
                          <a:srgbClr val="000000"/>
                        </a:solidFill>
                        <a:effectLst/>
                        <a:latin typeface="Montserrat"/>
                      </a:endParaRPr>
                    </a:p>
                  </a:txBody>
                  <a:tcPr marL="9525" marR="9525" marT="9525" marB="0" anchor="ctr">
                    <a:solidFill>
                      <a:schemeClr val="accent4">
                        <a:lumMod val="75000"/>
                      </a:schemeClr>
                    </a:solidFill>
                  </a:tcPr>
                </a:tc>
                <a:tc>
                  <a:txBody>
                    <a:bodyPr/>
                    <a:lstStyle/>
                    <a:p>
                      <a:pPr algn="l" fontAlgn="b"/>
                      <a:r>
                        <a:rPr lang="en-AU" sz="2000" u="none" strike="noStrike" dirty="0">
                          <a:effectLst/>
                          <a:latin typeface="Montserrat"/>
                        </a:rPr>
                        <a:t>    8. Spectral band adjustment</a:t>
                      </a:r>
                      <a:endParaRPr lang="en-AU" sz="2000" b="0" i="0" u="none" strike="noStrike" dirty="0">
                        <a:solidFill>
                          <a:srgbClr val="000000"/>
                        </a:solidFill>
                        <a:effectLst/>
                        <a:latin typeface="Montserrat"/>
                      </a:endParaRPr>
                    </a:p>
                  </a:txBody>
                  <a:tcPr marL="9525" marR="9525" marT="9525" marB="0" anchor="b">
                    <a:solidFill>
                      <a:schemeClr val="accent4">
                        <a:lumMod val="75000"/>
                      </a:schemeClr>
                    </a:solidFill>
                  </a:tcPr>
                </a:tc>
                <a:extLst>
                  <a:ext uri="{0D108BD9-81ED-4DB2-BD59-A6C34878D82A}">
                    <a16:rowId xmlns:a16="http://schemas.microsoft.com/office/drawing/2014/main" val="3275102040"/>
                  </a:ext>
                </a:extLst>
              </a:tr>
              <a:tr h="478660">
                <a:tc vMerge="1">
                  <a:txBody>
                    <a:bodyPr/>
                    <a:lstStyle/>
                    <a:p>
                      <a:endParaRPr lang="en-AU"/>
                    </a:p>
                  </a:txBody>
                  <a:tcPr/>
                </a:tc>
                <a:tc>
                  <a:txBody>
                    <a:bodyPr/>
                    <a:lstStyle/>
                    <a:p>
                      <a:pPr algn="l" fontAlgn="b"/>
                      <a:r>
                        <a:rPr lang="en-AU" sz="2000" u="none" strike="noStrike" dirty="0">
                          <a:effectLst/>
                          <a:latin typeface="Montserrat"/>
                        </a:rPr>
                        <a:t>    9. Spatial resolution harmonisation</a:t>
                      </a:r>
                      <a:endParaRPr lang="en-AU" sz="2000" b="0" i="0" u="none" strike="noStrike" dirty="0">
                        <a:solidFill>
                          <a:srgbClr val="000000"/>
                        </a:solidFill>
                        <a:effectLst/>
                        <a:latin typeface="Montserrat" panose="00000500000000000000" pitchFamily="2" charset="0"/>
                      </a:endParaRPr>
                    </a:p>
                  </a:txBody>
                  <a:tcPr marL="9525" marR="9525" marT="9525" marB="0" anchor="b">
                    <a:solidFill>
                      <a:schemeClr val="accent4">
                        <a:lumMod val="75000"/>
                      </a:schemeClr>
                    </a:solidFill>
                  </a:tcPr>
                </a:tc>
                <a:extLst>
                  <a:ext uri="{0D108BD9-81ED-4DB2-BD59-A6C34878D82A}">
                    <a16:rowId xmlns:a16="http://schemas.microsoft.com/office/drawing/2014/main" val="3796974737"/>
                  </a:ext>
                </a:extLst>
              </a:tr>
              <a:tr h="478660">
                <a:tc vMerge="1">
                  <a:txBody>
                    <a:bodyPr/>
                    <a:lstStyle/>
                    <a:p>
                      <a:endParaRPr lang="en-AU"/>
                    </a:p>
                  </a:txBody>
                  <a:tcPr/>
                </a:tc>
                <a:tc>
                  <a:txBody>
                    <a:bodyPr/>
                    <a:lstStyle/>
                    <a:p>
                      <a:pPr algn="l" fontAlgn="b"/>
                      <a:r>
                        <a:rPr lang="en-US" sz="2000" u="none" strike="noStrike" dirty="0">
                          <a:effectLst/>
                          <a:latin typeface="Montserrat"/>
                        </a:rPr>
                        <a:t>   10. </a:t>
                      </a:r>
                      <a:r>
                        <a:rPr lang="en-US" sz="2000" u="none" strike="noStrike" dirty="0" err="1">
                          <a:effectLst/>
                          <a:latin typeface="Montserrat"/>
                        </a:rPr>
                        <a:t>Polarisation</a:t>
                      </a:r>
                      <a:r>
                        <a:rPr lang="en-US" sz="2000" u="none" strike="noStrike" dirty="0">
                          <a:effectLst/>
                          <a:latin typeface="Montserrat"/>
                        </a:rPr>
                        <a:t> </a:t>
                      </a:r>
                      <a:r>
                        <a:rPr lang="en-US" sz="2000" u="none" strike="noStrike" dirty="0" err="1">
                          <a:effectLst/>
                          <a:latin typeface="Montserrat"/>
                        </a:rPr>
                        <a:t>harmonisation</a:t>
                      </a:r>
                      <a:r>
                        <a:rPr lang="en-US" sz="2000" u="none" strike="noStrike" dirty="0">
                          <a:effectLst/>
                          <a:latin typeface="Montserrat"/>
                        </a:rPr>
                        <a:t> correction (optional)</a:t>
                      </a:r>
                      <a:endParaRPr lang="en-US" sz="2000" b="0" i="0" u="none" strike="noStrike">
                        <a:solidFill>
                          <a:srgbClr val="000000"/>
                        </a:solidFill>
                        <a:effectLst/>
                        <a:latin typeface="Montserrat"/>
                      </a:endParaRPr>
                    </a:p>
                  </a:txBody>
                  <a:tcPr marL="9525" marR="9525" marT="9525" marB="0" anchor="b">
                    <a:solidFill>
                      <a:schemeClr val="accent4">
                        <a:lumMod val="75000"/>
                      </a:schemeClr>
                    </a:solidFill>
                  </a:tcPr>
                </a:tc>
                <a:extLst>
                  <a:ext uri="{0D108BD9-81ED-4DB2-BD59-A6C34878D82A}">
                    <a16:rowId xmlns:a16="http://schemas.microsoft.com/office/drawing/2014/main" val="2871298513"/>
                  </a:ext>
                </a:extLst>
              </a:tr>
              <a:tr h="478660">
                <a:tc>
                  <a:txBody>
                    <a:bodyPr/>
                    <a:lstStyle/>
                    <a:p>
                      <a:pPr algn="ctr" fontAlgn="ctr"/>
                      <a:r>
                        <a:rPr lang="en-AU" sz="2000" u="none" strike="noStrike" dirty="0">
                          <a:effectLst/>
                          <a:latin typeface="Montserrat"/>
                        </a:rPr>
                        <a:t>Validation Steps</a:t>
                      </a:r>
                      <a:endParaRPr lang="en-AU" sz="2000" b="0" i="0" u="none" strike="noStrike" dirty="0">
                        <a:solidFill>
                          <a:srgbClr val="000000"/>
                        </a:solidFill>
                        <a:effectLst/>
                        <a:latin typeface="Montserrat"/>
                      </a:endParaRPr>
                    </a:p>
                  </a:txBody>
                  <a:tcPr marL="9525" marR="9525" marT="9525" marB="0" anchor="ctr"/>
                </a:tc>
                <a:tc>
                  <a:txBody>
                    <a:bodyPr/>
                    <a:lstStyle/>
                    <a:p>
                      <a:pPr algn="l" fontAlgn="b"/>
                      <a:r>
                        <a:rPr lang="en-AU" sz="2000" u="none" strike="noStrike" dirty="0">
                          <a:effectLst/>
                          <a:latin typeface="Montserrat"/>
                        </a:rPr>
                        <a:t>   11. Validation</a:t>
                      </a:r>
                      <a:endParaRPr lang="en-AU" sz="2000" b="0" i="0" u="none" strike="noStrike" dirty="0">
                        <a:solidFill>
                          <a:srgbClr val="000000"/>
                        </a:solidFill>
                        <a:effectLst/>
                        <a:latin typeface="Montserrat"/>
                      </a:endParaRPr>
                    </a:p>
                  </a:txBody>
                  <a:tcPr marL="9525" marR="9525" marT="9525" marB="0" anchor="b"/>
                </a:tc>
                <a:extLst>
                  <a:ext uri="{0D108BD9-81ED-4DB2-BD59-A6C34878D82A}">
                    <a16:rowId xmlns:a16="http://schemas.microsoft.com/office/drawing/2014/main" val="3244270137"/>
                  </a:ext>
                </a:extLst>
              </a:tr>
            </a:tbl>
          </a:graphicData>
        </a:graphic>
      </p:graphicFrame>
      <p:cxnSp>
        <p:nvCxnSpPr>
          <p:cNvPr id="2" name="Straight Arrow Connector 1">
            <a:extLst>
              <a:ext uri="{FF2B5EF4-FFF2-40B4-BE49-F238E27FC236}">
                <a16:creationId xmlns:a16="http://schemas.microsoft.com/office/drawing/2014/main" id="{6EDC8C15-336F-BE63-7552-AEAC4E39FC57}"/>
              </a:ext>
            </a:extLst>
          </p:cNvPr>
          <p:cNvCxnSpPr/>
          <p:nvPr/>
        </p:nvCxnSpPr>
        <p:spPr>
          <a:xfrm>
            <a:off x="1933183" y="4433169"/>
            <a:ext cx="9567797" cy="6264"/>
          </a:xfrm>
          <a:prstGeom prst="straightConnector1">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C2C99AF-27E2-34F7-9105-A431E0C72D65}"/>
              </a:ext>
            </a:extLst>
          </p:cNvPr>
          <p:cNvSpPr txBox="1"/>
          <p:nvPr/>
        </p:nvSpPr>
        <p:spPr>
          <a:xfrm>
            <a:off x="357395" y="4249407"/>
            <a:ext cx="179613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1800" b="1" dirty="0">
                <a:solidFill>
                  <a:srgbClr val="00B050"/>
                </a:solidFill>
              </a:rPr>
              <a:t>Consistency</a:t>
            </a:r>
          </a:p>
        </p:txBody>
      </p:sp>
    </p:spTree>
    <p:extLst>
      <p:ext uri="{BB962C8B-B14F-4D97-AF65-F5344CB8AC3E}">
        <p14:creationId xmlns:p14="http://schemas.microsoft.com/office/powerpoint/2010/main" val="159263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D9F35-D0C3-ABB1-6026-0B9BFEC048D9}"/>
              </a:ext>
            </a:extLst>
          </p:cNvPr>
          <p:cNvSpPr>
            <a:spLocks noGrp="1"/>
          </p:cNvSpPr>
          <p:nvPr>
            <p:ph type="body" idx="1"/>
          </p:nvPr>
        </p:nvSpPr>
        <p:spPr>
          <a:xfrm>
            <a:off x="324233" y="1712862"/>
            <a:ext cx="11495400" cy="4508571"/>
          </a:xfrm>
        </p:spPr>
        <p:txBody>
          <a:bodyPr/>
          <a:lstStyle/>
          <a:p>
            <a:pPr marL="50800" indent="0">
              <a:buNone/>
            </a:pPr>
            <a:r>
              <a:rPr lang="en-US" dirty="0">
                <a:latin typeface="Montserrat"/>
                <a:sym typeface="Montserrat"/>
              </a:rPr>
              <a:t>A </a:t>
            </a:r>
            <a:r>
              <a:rPr lang="en-US" err="1">
                <a:latin typeface="Montserrat"/>
                <a:sym typeface="Montserrat"/>
              </a:rPr>
              <a:t>harmonised</a:t>
            </a:r>
            <a:r>
              <a:rPr lang="en-US" dirty="0">
                <a:latin typeface="Montserrat"/>
                <a:sym typeface="Montserrat"/>
              </a:rPr>
              <a:t> satellite series is one where all the calibrations of the sensors have been done consistently relative to reference datasets which can be traced back to known reference sources, ideally to SI. </a:t>
            </a:r>
            <a:endParaRPr lang="en-US" sz="1800" dirty="0">
              <a:sym typeface="Montserrat"/>
            </a:endParaRPr>
          </a:p>
          <a:p>
            <a:pPr marL="50800" indent="0">
              <a:buNone/>
            </a:pPr>
            <a:r>
              <a:rPr lang="en-US" sz="1800" dirty="0">
                <a:solidFill>
                  <a:schemeClr val="tx1">
                    <a:lumMod val="49000"/>
                    <a:lumOff val="51000"/>
                  </a:schemeClr>
                </a:solidFill>
                <a:latin typeface="Montserrat"/>
                <a:sym typeface="Montserrat"/>
              </a:rPr>
              <a:t>https://research.reading.ac.uk/fiduceo/glossary/</a:t>
            </a:r>
            <a:endParaRPr lang="en-US" sz="1800" dirty="0">
              <a:solidFill>
                <a:schemeClr val="tx1">
                  <a:lumMod val="49000"/>
                  <a:lumOff val="51000"/>
                </a:schemeClr>
              </a:solidFill>
            </a:endParaRPr>
          </a:p>
        </p:txBody>
      </p:sp>
      <p:sp>
        <p:nvSpPr>
          <p:cNvPr id="3" name="Title 2">
            <a:extLst>
              <a:ext uri="{FF2B5EF4-FFF2-40B4-BE49-F238E27FC236}">
                <a16:creationId xmlns:a16="http://schemas.microsoft.com/office/drawing/2014/main" id="{C661FA2F-CC6A-4C05-B6BA-ECE9F6AEC452}"/>
              </a:ext>
            </a:extLst>
          </p:cNvPr>
          <p:cNvSpPr>
            <a:spLocks noGrp="1"/>
          </p:cNvSpPr>
          <p:nvPr>
            <p:ph type="title"/>
          </p:nvPr>
        </p:nvSpPr>
        <p:spPr/>
        <p:txBody>
          <a:bodyPr/>
          <a:lstStyle/>
          <a:p>
            <a:r>
              <a:rPr lang="en-US" err="1">
                <a:latin typeface="Montserrat"/>
              </a:rPr>
              <a:t>Harmonisation</a:t>
            </a:r>
            <a:r>
              <a:rPr lang="en-US">
                <a:latin typeface="Montserrat"/>
              </a:rPr>
              <a:t> Steps</a:t>
            </a:r>
            <a:endParaRPr lang="en-AU">
              <a:latin typeface="Montserrat"/>
            </a:endParaRPr>
          </a:p>
        </p:txBody>
      </p:sp>
      <p:graphicFrame>
        <p:nvGraphicFramePr>
          <p:cNvPr id="4" name="Table 3">
            <a:extLst>
              <a:ext uri="{FF2B5EF4-FFF2-40B4-BE49-F238E27FC236}">
                <a16:creationId xmlns:a16="http://schemas.microsoft.com/office/drawing/2014/main" id="{5D211F31-BE31-507E-4B0C-3A8A998579D2}"/>
              </a:ext>
            </a:extLst>
          </p:cNvPr>
          <p:cNvGraphicFramePr>
            <a:graphicFrameLocks noGrp="1"/>
          </p:cNvGraphicFramePr>
          <p:nvPr>
            <p:extLst>
              <p:ext uri="{D42A27DB-BD31-4B8C-83A1-F6EECF244321}">
                <p14:modId xmlns:p14="http://schemas.microsoft.com/office/powerpoint/2010/main" val="517390809"/>
              </p:ext>
            </p:extLst>
          </p:nvPr>
        </p:nvGraphicFramePr>
        <p:xfrm>
          <a:off x="2101757" y="3889983"/>
          <a:ext cx="7940351" cy="957320"/>
        </p:xfrm>
        <a:graphic>
          <a:graphicData uri="http://schemas.openxmlformats.org/drawingml/2006/table">
            <a:tbl>
              <a:tblPr>
                <a:tableStyleId>{5C22544A-7EE6-4342-B048-85BDC9FD1C3A}</a:tableStyleId>
              </a:tblPr>
              <a:tblGrid>
                <a:gridCol w="2332907">
                  <a:extLst>
                    <a:ext uri="{9D8B030D-6E8A-4147-A177-3AD203B41FA5}">
                      <a16:colId xmlns:a16="http://schemas.microsoft.com/office/drawing/2014/main" val="486733097"/>
                    </a:ext>
                  </a:extLst>
                </a:gridCol>
                <a:gridCol w="5607444">
                  <a:extLst>
                    <a:ext uri="{9D8B030D-6E8A-4147-A177-3AD203B41FA5}">
                      <a16:colId xmlns:a16="http://schemas.microsoft.com/office/drawing/2014/main" val="1133688855"/>
                    </a:ext>
                  </a:extLst>
                </a:gridCol>
              </a:tblGrid>
              <a:tr h="478660">
                <a:tc rowSpan="2">
                  <a:txBody>
                    <a:bodyPr/>
                    <a:lstStyle/>
                    <a:p>
                      <a:pPr algn="ctr" fontAlgn="ctr"/>
                      <a:r>
                        <a:rPr lang="en-AU" sz="2000" u="none" strike="noStrike">
                          <a:effectLst/>
                          <a:latin typeface="Montserrat"/>
                        </a:rPr>
                        <a:t>Harmonisation </a:t>
                      </a:r>
                      <a:endParaRPr lang="en-AU" sz="2000" b="0" i="0" u="none" strike="noStrike">
                        <a:solidFill>
                          <a:srgbClr val="000000"/>
                        </a:solidFill>
                        <a:effectLst/>
                        <a:latin typeface="Montserrat" panose="00000500000000000000" pitchFamily="2" charset="0"/>
                      </a:endParaRPr>
                    </a:p>
                  </a:txBody>
                  <a:tcPr marL="9525" marR="9525" marT="9525" marB="0" anchor="ctr">
                    <a:solidFill>
                      <a:schemeClr val="bg2">
                        <a:lumMod val="40000"/>
                        <a:lumOff val="60000"/>
                      </a:schemeClr>
                    </a:solidFill>
                  </a:tcPr>
                </a:tc>
                <a:tc>
                  <a:txBody>
                    <a:bodyPr/>
                    <a:lstStyle/>
                    <a:p>
                      <a:pPr algn="l" fontAlgn="b"/>
                      <a:r>
                        <a:rPr lang="en-AU" sz="2000" u="none" strike="noStrike">
                          <a:effectLst/>
                          <a:latin typeface="Montserrat"/>
                        </a:rPr>
                        <a:t>    6. Geometric correction</a:t>
                      </a:r>
                      <a:endParaRPr lang="en-AU" sz="2000" b="0" i="0" u="none" strike="noStrike">
                        <a:solidFill>
                          <a:srgbClr val="000000"/>
                        </a:solidFill>
                        <a:effectLst/>
                        <a:latin typeface="Montserrat"/>
                      </a:endParaRPr>
                    </a:p>
                  </a:txBody>
                  <a:tcPr marL="9525" marR="9525" marT="9525" marB="0" anchor="b">
                    <a:solidFill>
                      <a:schemeClr val="bg2">
                        <a:lumMod val="40000"/>
                        <a:lumOff val="60000"/>
                      </a:schemeClr>
                    </a:solidFill>
                  </a:tcPr>
                </a:tc>
                <a:extLst>
                  <a:ext uri="{0D108BD9-81ED-4DB2-BD59-A6C34878D82A}">
                    <a16:rowId xmlns:a16="http://schemas.microsoft.com/office/drawing/2014/main" val="2954399885"/>
                  </a:ext>
                </a:extLst>
              </a:tr>
              <a:tr h="478660">
                <a:tc vMerge="1">
                  <a:txBody>
                    <a:bodyPr/>
                    <a:lstStyle/>
                    <a:p>
                      <a:endParaRPr lang="en-AU"/>
                    </a:p>
                  </a:txBody>
                  <a:tcPr/>
                </a:tc>
                <a:tc>
                  <a:txBody>
                    <a:bodyPr/>
                    <a:lstStyle/>
                    <a:p>
                      <a:pPr algn="l" fontAlgn="b"/>
                      <a:r>
                        <a:rPr lang="en-AU" sz="2000" u="none" strike="noStrike">
                          <a:effectLst/>
                          <a:latin typeface="Montserrat"/>
                        </a:rPr>
                        <a:t>    7. BRDF correction</a:t>
                      </a:r>
                      <a:endParaRPr lang="en-AU" sz="2000" b="0" i="0" u="none" strike="noStrike">
                        <a:solidFill>
                          <a:srgbClr val="000000"/>
                        </a:solidFill>
                        <a:effectLst/>
                        <a:latin typeface="Montserrat"/>
                      </a:endParaRPr>
                    </a:p>
                  </a:txBody>
                  <a:tcPr marL="9525" marR="9525" marT="9525" marB="0" anchor="b">
                    <a:solidFill>
                      <a:schemeClr val="bg2">
                        <a:lumMod val="40000"/>
                        <a:lumOff val="60000"/>
                      </a:schemeClr>
                    </a:solidFill>
                  </a:tcPr>
                </a:tc>
                <a:extLst>
                  <a:ext uri="{0D108BD9-81ED-4DB2-BD59-A6C34878D82A}">
                    <a16:rowId xmlns:a16="http://schemas.microsoft.com/office/drawing/2014/main" val="2108348546"/>
                  </a:ext>
                </a:extLst>
              </a:tr>
            </a:tbl>
          </a:graphicData>
        </a:graphic>
      </p:graphicFrame>
    </p:spTree>
    <p:extLst>
      <p:ext uri="{BB962C8B-B14F-4D97-AF65-F5344CB8AC3E}">
        <p14:creationId xmlns:p14="http://schemas.microsoft.com/office/powerpoint/2010/main" val="1731393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355D80-3CB4-515B-EE57-756E1E7079EC}"/>
              </a:ext>
            </a:extLst>
          </p:cNvPr>
          <p:cNvSpPr>
            <a:spLocks noGrp="1"/>
          </p:cNvSpPr>
          <p:nvPr>
            <p:ph type="body" idx="1"/>
          </p:nvPr>
        </p:nvSpPr>
        <p:spPr>
          <a:xfrm>
            <a:off x="324233" y="1269166"/>
            <a:ext cx="11495400" cy="4952267"/>
          </a:xfrm>
        </p:spPr>
        <p:txBody>
          <a:bodyPr/>
          <a:lstStyle/>
          <a:p>
            <a:pPr marL="50800" indent="0">
              <a:buNone/>
            </a:pPr>
            <a:r>
              <a:rPr lang="en-US" dirty="0">
                <a:latin typeface="Montserrat"/>
              </a:rPr>
              <a:t>Unlike </a:t>
            </a:r>
            <a:r>
              <a:rPr lang="en-US" dirty="0" err="1">
                <a:latin typeface="Montserrat"/>
              </a:rPr>
              <a:t>harmonisation</a:t>
            </a:r>
            <a:r>
              <a:rPr lang="en-US" dirty="0">
                <a:latin typeface="Montserrat"/>
              </a:rPr>
              <a:t>, </a:t>
            </a:r>
            <a:r>
              <a:rPr lang="en-US" dirty="0" err="1">
                <a:latin typeface="Montserrat"/>
              </a:rPr>
              <a:t>homogenisation</a:t>
            </a:r>
            <a:r>
              <a:rPr lang="en-US" dirty="0">
                <a:latin typeface="Montserrat"/>
              </a:rPr>
              <a:t> is where measurements from satellites are forced to produce a similar result such that simultaneous observations over the same location would (</a:t>
            </a:r>
            <a:r>
              <a:rPr lang="en-US" i="1" dirty="0">
                <a:latin typeface="Montserrat"/>
              </a:rPr>
              <a:t>in theory</a:t>
            </a:r>
            <a:r>
              <a:rPr lang="en-US" dirty="0">
                <a:latin typeface="Montserrat"/>
              </a:rPr>
              <a:t>) yield the same output. In reality, the signals from different sensors would be different and </a:t>
            </a:r>
            <a:r>
              <a:rPr lang="en-US" dirty="0" err="1">
                <a:latin typeface="Montserrat"/>
              </a:rPr>
              <a:t>homogenisation</a:t>
            </a:r>
            <a:r>
              <a:rPr lang="en-US" dirty="0">
                <a:latin typeface="Montserrat"/>
              </a:rPr>
              <a:t> is adding in corrective terms to each satellite to make them look the same. </a:t>
            </a:r>
            <a:endParaRPr lang="en-US" sz="1800"/>
          </a:p>
          <a:p>
            <a:pPr marL="50800" indent="0">
              <a:buNone/>
            </a:pPr>
            <a:r>
              <a:rPr lang="en-US" sz="1800" dirty="0">
                <a:solidFill>
                  <a:schemeClr val="tx1">
                    <a:lumMod val="49000"/>
                    <a:lumOff val="51000"/>
                  </a:schemeClr>
                </a:solidFill>
                <a:latin typeface="Montserrat"/>
              </a:rPr>
              <a:t>https://research.reading.ac.uk/fiduceo/glossary/</a:t>
            </a:r>
            <a:endParaRPr lang="en-US" sz="1800">
              <a:solidFill>
                <a:schemeClr val="tx1">
                  <a:lumMod val="49000"/>
                  <a:lumOff val="51000"/>
                </a:schemeClr>
              </a:solidFill>
            </a:endParaRPr>
          </a:p>
          <a:p>
            <a:pPr marL="50800" indent="0" algn="ctr">
              <a:buNone/>
            </a:pPr>
            <a:endParaRPr lang="en-US">
              <a:latin typeface="Montserrat"/>
            </a:endParaRPr>
          </a:p>
          <a:p>
            <a:pPr marL="50800" indent="0" algn="ctr">
              <a:buNone/>
            </a:pPr>
            <a:endParaRPr lang="en-US">
              <a:latin typeface="Montserrat"/>
            </a:endParaRPr>
          </a:p>
          <a:p>
            <a:pPr marL="50800" indent="0" algn="ctr">
              <a:buNone/>
            </a:pPr>
            <a:endParaRPr lang="en-AU">
              <a:latin typeface="Montserrat"/>
            </a:endParaRPr>
          </a:p>
        </p:txBody>
      </p:sp>
      <p:sp>
        <p:nvSpPr>
          <p:cNvPr id="3" name="Title 2">
            <a:extLst>
              <a:ext uri="{FF2B5EF4-FFF2-40B4-BE49-F238E27FC236}">
                <a16:creationId xmlns:a16="http://schemas.microsoft.com/office/drawing/2014/main" id="{AF0DFF94-F719-43B7-62CE-B7338E7BAEAB}"/>
              </a:ext>
            </a:extLst>
          </p:cNvPr>
          <p:cNvSpPr>
            <a:spLocks noGrp="1"/>
          </p:cNvSpPr>
          <p:nvPr>
            <p:ph type="title"/>
          </p:nvPr>
        </p:nvSpPr>
        <p:spPr/>
        <p:txBody>
          <a:bodyPr/>
          <a:lstStyle/>
          <a:p>
            <a:r>
              <a:rPr lang="en-US" err="1">
                <a:latin typeface="Montserrat"/>
              </a:rPr>
              <a:t>Homogenisation</a:t>
            </a:r>
            <a:r>
              <a:rPr lang="en-US">
                <a:latin typeface="Montserrat"/>
              </a:rPr>
              <a:t> Steps</a:t>
            </a:r>
            <a:endParaRPr lang="en-AU">
              <a:latin typeface="Montserrat"/>
            </a:endParaRPr>
          </a:p>
        </p:txBody>
      </p:sp>
      <p:graphicFrame>
        <p:nvGraphicFramePr>
          <p:cNvPr id="4" name="Table 3">
            <a:extLst>
              <a:ext uri="{FF2B5EF4-FFF2-40B4-BE49-F238E27FC236}">
                <a16:creationId xmlns:a16="http://schemas.microsoft.com/office/drawing/2014/main" id="{35A7E84C-3913-4C50-AB44-817D0967DF69}"/>
              </a:ext>
            </a:extLst>
          </p:cNvPr>
          <p:cNvGraphicFramePr>
            <a:graphicFrameLocks noGrp="1"/>
          </p:cNvGraphicFramePr>
          <p:nvPr>
            <p:extLst>
              <p:ext uri="{D42A27DB-BD31-4B8C-83A1-F6EECF244321}">
                <p14:modId xmlns:p14="http://schemas.microsoft.com/office/powerpoint/2010/main" val="718197505"/>
              </p:ext>
            </p:extLst>
          </p:nvPr>
        </p:nvGraphicFramePr>
        <p:xfrm>
          <a:off x="2101757" y="4466188"/>
          <a:ext cx="7940351" cy="1576445"/>
        </p:xfrm>
        <a:graphic>
          <a:graphicData uri="http://schemas.openxmlformats.org/drawingml/2006/table">
            <a:tbl>
              <a:tblPr>
                <a:tableStyleId>{5C22544A-7EE6-4342-B048-85BDC9FD1C3A}</a:tableStyleId>
              </a:tblPr>
              <a:tblGrid>
                <a:gridCol w="2332907">
                  <a:extLst>
                    <a:ext uri="{9D8B030D-6E8A-4147-A177-3AD203B41FA5}">
                      <a16:colId xmlns:a16="http://schemas.microsoft.com/office/drawing/2014/main" val="3111138023"/>
                    </a:ext>
                  </a:extLst>
                </a:gridCol>
                <a:gridCol w="5607444">
                  <a:extLst>
                    <a:ext uri="{9D8B030D-6E8A-4147-A177-3AD203B41FA5}">
                      <a16:colId xmlns:a16="http://schemas.microsoft.com/office/drawing/2014/main" val="2559543162"/>
                    </a:ext>
                  </a:extLst>
                </a:gridCol>
              </a:tblGrid>
              <a:tr h="478660">
                <a:tc rowSpan="3">
                  <a:txBody>
                    <a:bodyPr/>
                    <a:lstStyle/>
                    <a:p>
                      <a:pPr algn="ctr" fontAlgn="ctr"/>
                      <a:r>
                        <a:rPr lang="en-AU" sz="2000" u="none" strike="noStrike">
                          <a:effectLst/>
                          <a:latin typeface="Montserrat"/>
                        </a:rPr>
                        <a:t>Homogenisation </a:t>
                      </a:r>
                      <a:endParaRPr lang="en-AU" sz="2000" b="0" i="0" u="none" strike="noStrike">
                        <a:solidFill>
                          <a:srgbClr val="000000"/>
                        </a:solidFill>
                        <a:effectLst/>
                        <a:latin typeface="Montserrat" panose="00000500000000000000" pitchFamily="2" charset="0"/>
                      </a:endParaRPr>
                    </a:p>
                  </a:txBody>
                  <a:tcPr marL="9525" marR="9525" marT="9525" marB="0" anchor="ctr">
                    <a:solidFill>
                      <a:schemeClr val="accent4">
                        <a:lumMod val="75000"/>
                      </a:schemeClr>
                    </a:solidFill>
                  </a:tcPr>
                </a:tc>
                <a:tc>
                  <a:txBody>
                    <a:bodyPr/>
                    <a:lstStyle/>
                    <a:p>
                      <a:pPr algn="l" fontAlgn="b"/>
                      <a:r>
                        <a:rPr lang="en-AU" sz="2000" u="none" strike="noStrike">
                          <a:effectLst/>
                          <a:latin typeface="Montserrat"/>
                        </a:rPr>
                        <a:t>    8. Spectral band adjustment</a:t>
                      </a:r>
                      <a:endParaRPr lang="en-AU" sz="2000" b="0" i="0" u="none" strike="noStrike">
                        <a:solidFill>
                          <a:srgbClr val="000000"/>
                        </a:solidFill>
                        <a:effectLst/>
                        <a:latin typeface="Montserrat"/>
                      </a:endParaRPr>
                    </a:p>
                  </a:txBody>
                  <a:tcPr marL="9525" marR="9525" marT="9525" marB="0" anchor="b">
                    <a:solidFill>
                      <a:schemeClr val="accent4">
                        <a:lumMod val="75000"/>
                      </a:schemeClr>
                    </a:solidFill>
                  </a:tcPr>
                </a:tc>
                <a:extLst>
                  <a:ext uri="{0D108BD9-81ED-4DB2-BD59-A6C34878D82A}">
                    <a16:rowId xmlns:a16="http://schemas.microsoft.com/office/drawing/2014/main" val="3301151175"/>
                  </a:ext>
                </a:extLst>
              </a:tr>
              <a:tr h="478660">
                <a:tc vMerge="1">
                  <a:txBody>
                    <a:bodyPr/>
                    <a:lstStyle/>
                    <a:p>
                      <a:endParaRPr lang="en-AU"/>
                    </a:p>
                  </a:txBody>
                  <a:tcPr/>
                </a:tc>
                <a:tc>
                  <a:txBody>
                    <a:bodyPr/>
                    <a:lstStyle/>
                    <a:p>
                      <a:pPr algn="l" fontAlgn="b"/>
                      <a:r>
                        <a:rPr lang="en-AU" sz="2000" u="none" strike="noStrike">
                          <a:effectLst/>
                          <a:latin typeface="Montserrat"/>
                        </a:rPr>
                        <a:t>    9. Spatial resolution harmonization</a:t>
                      </a:r>
                      <a:endParaRPr lang="en-AU" sz="2000" b="0" i="0" u="none" strike="noStrike">
                        <a:solidFill>
                          <a:srgbClr val="000000"/>
                        </a:solidFill>
                        <a:effectLst/>
                        <a:latin typeface="Montserrat"/>
                      </a:endParaRPr>
                    </a:p>
                  </a:txBody>
                  <a:tcPr marL="9525" marR="9525" marT="9525" marB="0" anchor="b">
                    <a:solidFill>
                      <a:schemeClr val="accent4">
                        <a:lumMod val="75000"/>
                      </a:schemeClr>
                    </a:solidFill>
                  </a:tcPr>
                </a:tc>
                <a:extLst>
                  <a:ext uri="{0D108BD9-81ED-4DB2-BD59-A6C34878D82A}">
                    <a16:rowId xmlns:a16="http://schemas.microsoft.com/office/drawing/2014/main" val="2425922311"/>
                  </a:ext>
                </a:extLst>
              </a:tr>
              <a:tr h="478660">
                <a:tc vMerge="1">
                  <a:txBody>
                    <a:bodyPr/>
                    <a:lstStyle/>
                    <a:p>
                      <a:endParaRPr lang="en-AU"/>
                    </a:p>
                  </a:txBody>
                  <a:tcPr/>
                </a:tc>
                <a:tc>
                  <a:txBody>
                    <a:bodyPr/>
                    <a:lstStyle/>
                    <a:p>
                      <a:pPr algn="l" fontAlgn="b"/>
                      <a:r>
                        <a:rPr lang="en-US" sz="2000" u="none" strike="noStrike">
                          <a:effectLst/>
                          <a:latin typeface="Montserrat"/>
                        </a:rPr>
                        <a:t>   10. Polarization harmonization correction (optional)</a:t>
                      </a:r>
                      <a:endParaRPr lang="en-US" sz="2000" b="0" i="0" u="none" strike="noStrike">
                        <a:solidFill>
                          <a:srgbClr val="000000"/>
                        </a:solidFill>
                        <a:effectLst/>
                        <a:latin typeface="Montserrat"/>
                      </a:endParaRPr>
                    </a:p>
                  </a:txBody>
                  <a:tcPr marL="9525" marR="9525" marT="9525" marB="0" anchor="b">
                    <a:solidFill>
                      <a:schemeClr val="accent4">
                        <a:lumMod val="75000"/>
                      </a:schemeClr>
                    </a:solidFill>
                  </a:tcPr>
                </a:tc>
                <a:extLst>
                  <a:ext uri="{0D108BD9-81ED-4DB2-BD59-A6C34878D82A}">
                    <a16:rowId xmlns:a16="http://schemas.microsoft.com/office/drawing/2014/main" val="3268897536"/>
                  </a:ext>
                </a:extLst>
              </a:tr>
            </a:tbl>
          </a:graphicData>
        </a:graphic>
      </p:graphicFrame>
    </p:spTree>
    <p:extLst>
      <p:ext uri="{BB962C8B-B14F-4D97-AF65-F5344CB8AC3E}">
        <p14:creationId xmlns:p14="http://schemas.microsoft.com/office/powerpoint/2010/main" val="104163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DFF94-F719-43B7-62CE-B7338E7BAEAB}"/>
              </a:ext>
            </a:extLst>
          </p:cNvPr>
          <p:cNvSpPr>
            <a:spLocks noGrp="1"/>
          </p:cNvSpPr>
          <p:nvPr>
            <p:ph type="title"/>
          </p:nvPr>
        </p:nvSpPr>
        <p:spPr/>
        <p:txBody>
          <a:bodyPr/>
          <a:lstStyle/>
          <a:p>
            <a:r>
              <a:rPr lang="en-US">
                <a:latin typeface="Montserrat"/>
              </a:rPr>
              <a:t>SR Measurand Definition</a:t>
            </a:r>
          </a:p>
        </p:txBody>
      </p:sp>
      <p:sp>
        <p:nvSpPr>
          <p:cNvPr id="6" name="Text Placeholder 5">
            <a:extLst>
              <a:ext uri="{FF2B5EF4-FFF2-40B4-BE49-F238E27FC236}">
                <a16:creationId xmlns:a16="http://schemas.microsoft.com/office/drawing/2014/main" id="{CED392D9-430A-EBF0-E0C8-5ADFDF6ADF16}"/>
              </a:ext>
            </a:extLst>
          </p:cNvPr>
          <p:cNvSpPr>
            <a:spLocks noGrp="1"/>
          </p:cNvSpPr>
          <p:nvPr>
            <p:ph type="body" idx="1"/>
          </p:nvPr>
        </p:nvSpPr>
        <p:spPr/>
        <p:txBody>
          <a:bodyPr/>
          <a:lstStyle/>
          <a:p>
            <a:pPr marL="50800" indent="0">
              <a:buNone/>
            </a:pPr>
            <a:r>
              <a:rPr lang="en-US" dirty="0">
                <a:latin typeface="Montserrat"/>
              </a:rPr>
              <a:t>The </a:t>
            </a:r>
            <a:r>
              <a:rPr lang="en-US" dirty="0" err="1">
                <a:latin typeface="Montserrat"/>
              </a:rPr>
              <a:t>idealised</a:t>
            </a:r>
            <a:r>
              <a:rPr lang="en-US" dirty="0">
                <a:latin typeface="Montserrat"/>
              </a:rPr>
              <a:t> surface reflectance measure may be termed BRF – Directional incident and Directional excitant light and not hemispherical, nor conical in either direction. </a:t>
            </a:r>
            <a:endParaRPr lang="en-US" dirty="0"/>
          </a:p>
          <a:p>
            <a:pPr marL="50800" indent="0">
              <a:buNone/>
            </a:pPr>
            <a:r>
              <a:rPr lang="en-US" sz="1800" err="1">
                <a:latin typeface="Montserrat"/>
              </a:rPr>
              <a:t>Schaepman</a:t>
            </a:r>
            <a:r>
              <a:rPr lang="en-US" sz="1800" dirty="0">
                <a:latin typeface="Montserrat"/>
              </a:rPr>
              <a:t>-Strub 2006</a:t>
            </a:r>
            <a:endParaRPr lang="en-US" sz="1800" dirty="0"/>
          </a:p>
        </p:txBody>
      </p:sp>
      <p:pic>
        <p:nvPicPr>
          <p:cNvPr id="8" name="Picture 7" descr="A diagram of a company&#10;&#10;Description automatically generated">
            <a:extLst>
              <a:ext uri="{FF2B5EF4-FFF2-40B4-BE49-F238E27FC236}">
                <a16:creationId xmlns:a16="http://schemas.microsoft.com/office/drawing/2014/main" id="{B29EB59A-68B0-209F-8113-1669D20A98A1}"/>
              </a:ext>
            </a:extLst>
          </p:cNvPr>
          <p:cNvPicPr>
            <a:picLocks noChangeAspect="1"/>
          </p:cNvPicPr>
          <p:nvPr/>
        </p:nvPicPr>
        <p:blipFill>
          <a:blip r:embed="rId3"/>
          <a:stretch>
            <a:fillRect/>
          </a:stretch>
        </p:blipFill>
        <p:spPr>
          <a:xfrm>
            <a:off x="3223429" y="3427130"/>
            <a:ext cx="4936192" cy="2719108"/>
          </a:xfrm>
          <a:prstGeom prst="rect">
            <a:avLst/>
          </a:prstGeom>
        </p:spPr>
      </p:pic>
      <p:sp>
        <p:nvSpPr>
          <p:cNvPr id="10" name="TextBox 9">
            <a:extLst>
              <a:ext uri="{FF2B5EF4-FFF2-40B4-BE49-F238E27FC236}">
                <a16:creationId xmlns:a16="http://schemas.microsoft.com/office/drawing/2014/main" id="{3D138866-45D0-ED73-19F5-687B7EAB35B6}"/>
              </a:ext>
            </a:extLst>
          </p:cNvPr>
          <p:cNvSpPr txBox="1"/>
          <p:nvPr/>
        </p:nvSpPr>
        <p:spPr>
          <a:xfrm rot="18660000">
            <a:off x="7992435" y="578108"/>
            <a:ext cx="23381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WORK IN PROGRESS</a:t>
            </a:r>
          </a:p>
        </p:txBody>
      </p:sp>
    </p:spTree>
    <p:extLst>
      <p:ext uri="{BB962C8B-B14F-4D97-AF65-F5344CB8AC3E}">
        <p14:creationId xmlns:p14="http://schemas.microsoft.com/office/powerpoint/2010/main" val="290557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0D5EE1-8D10-4715-5B12-84A689DB999F}"/>
              </a:ext>
            </a:extLst>
          </p:cNvPr>
          <p:cNvSpPr>
            <a:spLocks noGrp="1"/>
          </p:cNvSpPr>
          <p:nvPr>
            <p:ph type="body" idx="1"/>
          </p:nvPr>
        </p:nvSpPr>
        <p:spPr/>
        <p:txBody>
          <a:bodyPr/>
          <a:lstStyle/>
          <a:p>
            <a:r>
              <a:rPr lang="en-US">
                <a:latin typeface="Montserrat"/>
              </a:rPr>
              <a:t>To achieve surface reflectance consistency, inputs to the radiative transfer model must be within defined tolerances and enable improved </a:t>
            </a:r>
            <a:r>
              <a:rPr lang="en-US" err="1">
                <a:latin typeface="Montserrat"/>
              </a:rPr>
              <a:t>harmonisation</a:t>
            </a:r>
            <a:r>
              <a:rPr lang="en-US">
                <a:latin typeface="Montserrat"/>
              </a:rPr>
              <a:t> of surface reflectance quantities.</a:t>
            </a:r>
          </a:p>
          <a:p>
            <a:pPr marL="50800" indent="0">
              <a:buNone/>
            </a:pPr>
            <a:endParaRPr lang="en-US">
              <a:latin typeface="Montserrat"/>
            </a:endParaRPr>
          </a:p>
          <a:p>
            <a:pPr marL="50800" indent="0">
              <a:buNone/>
            </a:pPr>
            <a:r>
              <a:rPr lang="en-US">
                <a:latin typeface="Montserrat"/>
              </a:rPr>
              <a:t>For example:</a:t>
            </a:r>
            <a:endParaRPr lang="en-US"/>
          </a:p>
          <a:p>
            <a:pPr marL="508000" indent="-457200"/>
            <a:r>
              <a:rPr lang="en-US">
                <a:latin typeface="Montserrat"/>
              </a:rPr>
              <a:t>aerosol, water vapor, ozone, pressure</a:t>
            </a:r>
          </a:p>
          <a:p>
            <a:pPr marL="508000" indent="-457200"/>
            <a:r>
              <a:rPr lang="en-US">
                <a:latin typeface="Montserrat"/>
              </a:rPr>
              <a:t>elevation model</a:t>
            </a:r>
          </a:p>
          <a:p>
            <a:pPr lvl="1"/>
            <a:endParaRPr lang="en-US">
              <a:latin typeface="Montserrat"/>
            </a:endParaRPr>
          </a:p>
        </p:txBody>
      </p:sp>
      <p:sp>
        <p:nvSpPr>
          <p:cNvPr id="3" name="Title 2">
            <a:extLst>
              <a:ext uri="{FF2B5EF4-FFF2-40B4-BE49-F238E27FC236}">
                <a16:creationId xmlns:a16="http://schemas.microsoft.com/office/drawing/2014/main" id="{861E238B-9014-DBFB-E186-B1A2EAA9939D}"/>
              </a:ext>
            </a:extLst>
          </p:cNvPr>
          <p:cNvSpPr>
            <a:spLocks noGrp="1"/>
          </p:cNvSpPr>
          <p:nvPr>
            <p:ph type="title"/>
          </p:nvPr>
        </p:nvSpPr>
        <p:spPr/>
        <p:txBody>
          <a:bodyPr/>
          <a:lstStyle/>
          <a:p>
            <a:r>
              <a:rPr lang="en-US">
                <a:latin typeface="Montserrat"/>
              </a:rPr>
              <a:t>Parameter Tolerances</a:t>
            </a:r>
          </a:p>
        </p:txBody>
      </p:sp>
      <p:sp>
        <p:nvSpPr>
          <p:cNvPr id="5" name="TextBox 4">
            <a:extLst>
              <a:ext uri="{FF2B5EF4-FFF2-40B4-BE49-F238E27FC236}">
                <a16:creationId xmlns:a16="http://schemas.microsoft.com/office/drawing/2014/main" id="{4D50ADB2-0206-7081-6A60-13732153D686}"/>
              </a:ext>
            </a:extLst>
          </p:cNvPr>
          <p:cNvSpPr txBox="1"/>
          <p:nvPr/>
        </p:nvSpPr>
        <p:spPr>
          <a:xfrm rot="18660000">
            <a:off x="6132258" y="578108"/>
            <a:ext cx="23381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WORK IN PROGRESS</a:t>
            </a:r>
          </a:p>
        </p:txBody>
      </p:sp>
    </p:spTree>
    <p:extLst>
      <p:ext uri="{BB962C8B-B14F-4D97-AF65-F5344CB8AC3E}">
        <p14:creationId xmlns:p14="http://schemas.microsoft.com/office/powerpoint/2010/main" val="18650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3934D7-792E-37A1-F7FF-C1EC2F7DB37A}"/>
              </a:ext>
            </a:extLst>
          </p:cNvPr>
          <p:cNvSpPr>
            <a:spLocks noGrp="1"/>
          </p:cNvSpPr>
          <p:nvPr>
            <p:ph type="title"/>
          </p:nvPr>
        </p:nvSpPr>
        <p:spPr/>
        <p:txBody>
          <a:bodyPr/>
          <a:lstStyle/>
          <a:p>
            <a:r>
              <a:rPr lang="en-US"/>
              <a:t>Contributors</a:t>
            </a:r>
          </a:p>
        </p:txBody>
      </p:sp>
      <p:graphicFrame>
        <p:nvGraphicFramePr>
          <p:cNvPr id="5" name="Table 4">
            <a:extLst>
              <a:ext uri="{FF2B5EF4-FFF2-40B4-BE49-F238E27FC236}">
                <a16:creationId xmlns:a16="http://schemas.microsoft.com/office/drawing/2014/main" id="{1FB7E4D7-FF96-6B74-2301-8AD0D31A2CE2}"/>
              </a:ext>
            </a:extLst>
          </p:cNvPr>
          <p:cNvGraphicFramePr>
            <a:graphicFrameLocks noGrp="1"/>
          </p:cNvGraphicFramePr>
          <p:nvPr>
            <p:extLst>
              <p:ext uri="{D42A27DB-BD31-4B8C-83A1-F6EECF244321}">
                <p14:modId xmlns:p14="http://schemas.microsoft.com/office/powerpoint/2010/main" val="3012724646"/>
              </p:ext>
            </p:extLst>
          </p:nvPr>
        </p:nvGraphicFramePr>
        <p:xfrm>
          <a:off x="6972656" y="1066190"/>
          <a:ext cx="4911859" cy="5303520"/>
        </p:xfrm>
        <a:graphic>
          <a:graphicData uri="http://schemas.openxmlformats.org/drawingml/2006/table">
            <a:tbl>
              <a:tblPr bandRow="1">
                <a:tableStyleId>{5C22544A-7EE6-4342-B048-85BDC9FD1C3A}</a:tableStyleId>
              </a:tblPr>
              <a:tblGrid>
                <a:gridCol w="3425526">
                  <a:extLst>
                    <a:ext uri="{9D8B030D-6E8A-4147-A177-3AD203B41FA5}">
                      <a16:colId xmlns:a16="http://schemas.microsoft.com/office/drawing/2014/main" val="738673436"/>
                    </a:ext>
                  </a:extLst>
                </a:gridCol>
                <a:gridCol w="1486333">
                  <a:extLst>
                    <a:ext uri="{9D8B030D-6E8A-4147-A177-3AD203B41FA5}">
                      <a16:colId xmlns:a16="http://schemas.microsoft.com/office/drawing/2014/main" val="1149612874"/>
                    </a:ext>
                  </a:extLst>
                </a:gridCol>
              </a:tblGrid>
              <a:tr h="270173">
                <a:tc>
                  <a:txBody>
                    <a:bodyPr/>
                    <a:lstStyle/>
                    <a:p>
                      <a:pPr lvl="0">
                        <a:spcBef>
                          <a:spcPts val="0"/>
                        </a:spcBef>
                        <a:spcAft>
                          <a:spcPts val="0"/>
                        </a:spcAft>
                        <a:buNone/>
                      </a:pPr>
                      <a:r>
                        <a:rPr lang="en-US" sz="1600" b="1">
                          <a:effectLst/>
                          <a:latin typeface="Montserrat" panose="00000500000000000000" pitchFamily="2" charset="0"/>
                        </a:rPr>
                        <a:t>Contributor</a:t>
                      </a: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tc>
                  <a:txBody>
                    <a:bodyPr/>
                    <a:lstStyle/>
                    <a:p>
                      <a:pPr lvl="0">
                        <a:spcBef>
                          <a:spcPts val="0"/>
                        </a:spcBef>
                        <a:spcAft>
                          <a:spcPts val="0"/>
                        </a:spcAft>
                        <a:buNone/>
                      </a:pPr>
                      <a:r>
                        <a:rPr lang="en-US" sz="1600" b="1" err="1">
                          <a:effectLst/>
                          <a:latin typeface="Montserrat" panose="00000500000000000000" pitchFamily="2" charset="0"/>
                        </a:rPr>
                        <a:t>Organisation</a:t>
                      </a:r>
                    </a:p>
                  </a:txBody>
                  <a:tcPr marL="25400" marR="25400" marT="25400" marB="25400" anchor="b">
                    <a:lnL w="8649">
                      <a:solidFill>
                        <a:srgbClr val="CCCCCC"/>
                      </a:solidFill>
                    </a:lnL>
                    <a:lnR w="8649">
                      <a:solidFill>
                        <a:srgbClr val="CCCCCC"/>
                      </a:solidFill>
                    </a:lnR>
                    <a:lnT w="8649">
                      <a:solidFill>
                        <a:srgbClr val="CCCCCC"/>
                      </a:solidFill>
                    </a:lnT>
                    <a:lnB w="8649">
                      <a:solidFill>
                        <a:srgbClr val="CCCCCC"/>
                      </a:solidFill>
                    </a:lnB>
                    <a:noFill/>
                  </a:tcPr>
                </a:tc>
                <a:extLst>
                  <a:ext uri="{0D108BD9-81ED-4DB2-BD59-A6C34878D82A}">
                    <a16:rowId xmlns:a16="http://schemas.microsoft.com/office/drawing/2014/main" val="3282225154"/>
                  </a:ext>
                </a:extLst>
              </a:tr>
              <a:tr h="270173">
                <a:tc>
                  <a:txBody>
                    <a:bodyPr/>
                    <a:lstStyle/>
                    <a:p>
                      <a:pPr rtl="0" fontAlgn="b">
                        <a:spcBef>
                          <a:spcPts val="0"/>
                        </a:spcBef>
                        <a:spcAft>
                          <a:spcPts val="0"/>
                        </a:spcAft>
                      </a:pPr>
                      <a:r>
                        <a:rPr lang="en-US" sz="1600">
                          <a:effectLst/>
                          <a:latin typeface="Montserrat" panose="00000500000000000000" pitchFamily="2" charset="0"/>
                        </a:rPr>
                        <a:t>Eric </a:t>
                      </a:r>
                      <a:r>
                        <a:rPr lang="en-US" sz="1600" err="1">
                          <a:effectLst/>
                          <a:latin typeface="Montserrat" panose="00000500000000000000" pitchFamily="2" charset="0"/>
                        </a:rPr>
                        <a:t>Vermote</a:t>
                      </a:r>
                      <a:endParaRPr lang="en-US" sz="1600">
                        <a:effectLst/>
                        <a:latin typeface="Montserrat" panose="00000500000000000000" pitchFamily="2" charset="0"/>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NASA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66038919"/>
                  </a:ext>
                </a:extLst>
              </a:tr>
              <a:tr h="270173">
                <a:tc>
                  <a:txBody>
                    <a:bodyPr/>
                    <a:lstStyle/>
                    <a:p>
                      <a:pPr rtl="0" fontAlgn="b">
                        <a:spcBef>
                          <a:spcPts val="0"/>
                        </a:spcBef>
                        <a:spcAft>
                          <a:spcPts val="0"/>
                        </a:spcAft>
                      </a:pPr>
                      <a:r>
                        <a:rPr lang="en-US" sz="1600">
                          <a:effectLst/>
                          <a:latin typeface="Montserrat" panose="00000500000000000000" pitchFamily="2" charset="0"/>
                        </a:rPr>
                        <a:t>Martin Bachmann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69701025"/>
                  </a:ext>
                </a:extLst>
              </a:tr>
              <a:tr h="270173">
                <a:tc>
                  <a:txBody>
                    <a:bodyPr/>
                    <a:lstStyle/>
                    <a:p>
                      <a:pPr rtl="0" fontAlgn="b">
                        <a:spcBef>
                          <a:spcPts val="0"/>
                        </a:spcBef>
                        <a:spcAft>
                          <a:spcPts val="0"/>
                        </a:spcAft>
                      </a:pPr>
                      <a:r>
                        <a:rPr lang="en-US" sz="1600">
                          <a:effectLst/>
                          <a:latin typeface="Montserrat" panose="00000500000000000000" pitchFamily="2" charset="0"/>
                        </a:rPr>
                        <a:t>Peter Strobl</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EC</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161567"/>
                  </a:ext>
                </a:extLst>
              </a:tr>
              <a:tr h="270173">
                <a:tc>
                  <a:txBody>
                    <a:bodyPr/>
                    <a:lstStyle/>
                    <a:p>
                      <a:pPr rtl="0" fontAlgn="b">
                        <a:spcBef>
                          <a:spcPts val="0"/>
                        </a:spcBef>
                        <a:spcAft>
                          <a:spcPts val="0"/>
                        </a:spcAft>
                      </a:pPr>
                      <a:r>
                        <a:rPr lang="en-US" sz="1600">
                          <a:effectLst/>
                          <a:latin typeface="Montserrat" panose="00000500000000000000" pitchFamily="2" charset="0"/>
                        </a:rPr>
                        <a:t>Robert (Bob) Ryan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I2R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886517271"/>
                  </a:ext>
                </a:extLst>
              </a:tr>
              <a:tr h="270173">
                <a:tc>
                  <a:txBody>
                    <a:bodyPr/>
                    <a:lstStyle/>
                    <a:p>
                      <a:pPr rtl="0" fontAlgn="b">
                        <a:spcBef>
                          <a:spcPts val="0"/>
                        </a:spcBef>
                        <a:spcAft>
                          <a:spcPts val="0"/>
                        </a:spcAft>
                      </a:pPr>
                      <a:r>
                        <a:rPr lang="en-US" sz="1600">
                          <a:effectLst/>
                          <a:latin typeface="Montserrat" panose="00000500000000000000" pitchFamily="2" charset="0"/>
                        </a:rPr>
                        <a:t>Mary </a:t>
                      </a:r>
                      <a:r>
                        <a:rPr lang="en-US" sz="1600" err="1">
                          <a:effectLst/>
                          <a:latin typeface="Montserrat" panose="00000500000000000000" pitchFamily="2" charset="0"/>
                        </a:rPr>
                        <a:t>Pagnutti</a:t>
                      </a:r>
                      <a:endParaRPr lang="en-US" sz="1600">
                        <a:effectLst/>
                        <a:latin typeface="Montserrat" panose="00000500000000000000" pitchFamily="2" charset="0"/>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I2R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23933717"/>
                  </a:ext>
                </a:extLst>
              </a:tr>
              <a:tr h="270173">
                <a:tc>
                  <a:txBody>
                    <a:bodyPr/>
                    <a:lstStyle/>
                    <a:p>
                      <a:pPr rtl="0" fontAlgn="b">
                        <a:spcBef>
                          <a:spcPts val="0"/>
                        </a:spcBef>
                        <a:spcAft>
                          <a:spcPts val="0"/>
                        </a:spcAft>
                      </a:pPr>
                      <a:r>
                        <a:rPr lang="en-US" sz="1600">
                          <a:effectLst/>
                          <a:latin typeface="Montserrat" panose="00000500000000000000" pitchFamily="2" charset="0"/>
                        </a:rPr>
                        <a:t>Raquel delos Reyes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004030343"/>
                  </a:ext>
                </a:extLst>
              </a:tr>
              <a:tr h="270173">
                <a:tc>
                  <a:txBody>
                    <a:bodyPr/>
                    <a:lstStyle/>
                    <a:p>
                      <a:pPr rtl="0" fontAlgn="b">
                        <a:spcBef>
                          <a:spcPts val="0"/>
                        </a:spcBef>
                        <a:spcAft>
                          <a:spcPts val="0"/>
                        </a:spcAft>
                      </a:pPr>
                      <a:r>
                        <a:rPr lang="en-US" sz="1600">
                          <a:effectLst/>
                          <a:latin typeface="Montserrat" panose="00000500000000000000" pitchFamily="2" charset="0"/>
                        </a:rPr>
                        <a:t>Simon Oliver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30957737"/>
                  </a:ext>
                </a:extLst>
              </a:tr>
              <a:tr h="270173">
                <a:tc>
                  <a:txBody>
                    <a:bodyPr/>
                    <a:lstStyle/>
                    <a:p>
                      <a:pPr rtl="0" fontAlgn="b">
                        <a:spcBef>
                          <a:spcPts val="0"/>
                        </a:spcBef>
                        <a:spcAft>
                          <a:spcPts val="0"/>
                        </a:spcAft>
                      </a:pPr>
                      <a:r>
                        <a:rPr lang="en-US" sz="1600" err="1">
                          <a:effectLst/>
                          <a:latin typeface="Montserrat" panose="00000500000000000000" pitchFamily="2" charset="0"/>
                        </a:rPr>
                        <a:t>Medhavy</a:t>
                      </a:r>
                      <a:r>
                        <a:rPr lang="en-US" sz="1600">
                          <a:effectLst/>
                          <a:latin typeface="Montserrat" panose="00000500000000000000" pitchFamily="2" charset="0"/>
                        </a:rPr>
                        <a:t> Thankappan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167109739"/>
                  </a:ext>
                </a:extLst>
              </a:tr>
              <a:tr h="270173">
                <a:tc>
                  <a:txBody>
                    <a:bodyPr/>
                    <a:lstStyle/>
                    <a:p>
                      <a:pPr rtl="0" fontAlgn="b">
                        <a:spcBef>
                          <a:spcPts val="0"/>
                        </a:spcBef>
                        <a:spcAft>
                          <a:spcPts val="0"/>
                        </a:spcAft>
                      </a:pPr>
                      <a:r>
                        <a:rPr lang="en-US" sz="1600">
                          <a:effectLst/>
                          <a:latin typeface="Montserrat" panose="00000500000000000000" pitchFamily="2" charset="0"/>
                        </a:rPr>
                        <a:t>Dani </a:t>
                      </a:r>
                      <a:r>
                        <a:rPr lang="en-US" sz="1600" err="1">
                          <a:effectLst/>
                          <a:latin typeface="Montserrat" panose="00000500000000000000" pitchFamily="2" charset="0"/>
                        </a:rPr>
                        <a:t>Schläpfer</a:t>
                      </a:r>
                      <a:endParaRPr lang="en-US" sz="1600">
                        <a:effectLst/>
                        <a:latin typeface="Montserrat" panose="00000500000000000000" pitchFamily="2" charset="0"/>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err="1">
                          <a:effectLst/>
                          <a:latin typeface="Montserrat" panose="00000500000000000000" pitchFamily="2" charset="0"/>
                        </a:rPr>
                        <a:t>ReSe</a:t>
                      </a:r>
                      <a:endParaRPr lang="en-US" sz="1600">
                        <a:effectLst/>
                        <a:latin typeface="Montserrat" panose="00000500000000000000" pitchFamily="2" charset="0"/>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63891037"/>
                  </a:ext>
                </a:extLst>
              </a:tr>
              <a:tr h="270173">
                <a:tc>
                  <a:txBody>
                    <a:bodyPr/>
                    <a:lstStyle/>
                    <a:p>
                      <a:pPr rtl="0" fontAlgn="b">
                        <a:spcBef>
                          <a:spcPts val="0"/>
                        </a:spcBef>
                        <a:spcAft>
                          <a:spcPts val="0"/>
                        </a:spcAft>
                      </a:pPr>
                      <a:r>
                        <a:rPr lang="en-US" sz="1600">
                          <a:effectLst/>
                          <a:latin typeface="Montserrat" panose="00000500000000000000" pitchFamily="2" charset="0"/>
                        </a:rPr>
                        <a:t>Rudolf Richter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DLR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3383613"/>
                  </a:ext>
                </a:extLst>
              </a:tr>
              <a:tr h="270173">
                <a:tc>
                  <a:txBody>
                    <a:bodyPr/>
                    <a:lstStyle/>
                    <a:p>
                      <a:pPr rtl="0" fontAlgn="b">
                        <a:spcBef>
                          <a:spcPts val="0"/>
                        </a:spcBef>
                        <a:spcAft>
                          <a:spcPts val="0"/>
                        </a:spcAft>
                      </a:pPr>
                      <a:r>
                        <a:rPr lang="en-US" sz="1600" err="1">
                          <a:effectLst/>
                          <a:latin typeface="Montserrat" panose="00000500000000000000" pitchFamily="2" charset="0"/>
                        </a:rPr>
                        <a:t>Fuqin</a:t>
                      </a:r>
                      <a:r>
                        <a:rPr lang="en-US" sz="1600">
                          <a:effectLst/>
                          <a:latin typeface="Montserrat" panose="00000500000000000000" pitchFamily="2" charset="0"/>
                        </a:rPr>
                        <a:t> Li</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GA</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91388460"/>
                  </a:ext>
                </a:extLst>
              </a:tr>
              <a:tr h="270173">
                <a:tc>
                  <a:txBody>
                    <a:bodyPr/>
                    <a:lstStyle/>
                    <a:p>
                      <a:pPr rtl="0" fontAlgn="b">
                        <a:spcBef>
                          <a:spcPts val="0"/>
                        </a:spcBef>
                        <a:spcAft>
                          <a:spcPts val="0"/>
                        </a:spcAft>
                      </a:pPr>
                      <a:r>
                        <a:rPr lang="en-US" sz="1600">
                          <a:effectLst/>
                          <a:latin typeface="Montserrat" panose="00000500000000000000" pitchFamily="2" charset="0"/>
                        </a:rPr>
                        <a:t>David Jupp</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CSIRO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24792669"/>
                  </a:ext>
                </a:extLst>
              </a:tr>
              <a:tr h="270173">
                <a:tc>
                  <a:txBody>
                    <a:bodyPr/>
                    <a:lstStyle/>
                    <a:p>
                      <a:pPr rtl="0" fontAlgn="b">
                        <a:spcBef>
                          <a:spcPts val="0"/>
                        </a:spcBef>
                        <a:spcAft>
                          <a:spcPts val="0"/>
                        </a:spcAft>
                      </a:pPr>
                      <a:r>
                        <a:rPr lang="en-US" sz="1600">
                          <a:effectLst/>
                          <a:latin typeface="Montserrat" panose="00000500000000000000" pitchFamily="2" charset="0"/>
                        </a:rPr>
                        <a:t>Cody Anderson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82161298"/>
                  </a:ext>
                </a:extLst>
              </a:tr>
              <a:tr h="270173">
                <a:tc>
                  <a:txBody>
                    <a:bodyPr/>
                    <a:lstStyle/>
                    <a:p>
                      <a:pPr rtl="0" fontAlgn="b">
                        <a:spcBef>
                          <a:spcPts val="0"/>
                        </a:spcBef>
                        <a:spcAft>
                          <a:spcPts val="0"/>
                        </a:spcAft>
                      </a:pPr>
                      <a:r>
                        <a:rPr lang="en-US" sz="1600">
                          <a:effectLst/>
                          <a:latin typeface="Montserrat" panose="00000500000000000000" pitchFamily="2" charset="0"/>
                        </a:rPr>
                        <a:t>Sebastien Saunier</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Telespazio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38983042"/>
                  </a:ext>
                </a:extLst>
              </a:tr>
              <a:tr h="270173">
                <a:tc>
                  <a:txBody>
                    <a:bodyPr/>
                    <a:lstStyle/>
                    <a:p>
                      <a:pPr rtl="0" fontAlgn="b">
                        <a:spcBef>
                          <a:spcPts val="0"/>
                        </a:spcBef>
                        <a:spcAft>
                          <a:spcPts val="0"/>
                        </a:spcAft>
                      </a:pPr>
                      <a:r>
                        <a:rPr lang="en-US" sz="1600">
                          <a:effectLst/>
                          <a:latin typeface="Montserrat" panose="00000500000000000000" pitchFamily="2" charset="0"/>
                        </a:rPr>
                        <a:t>Steve Covington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96430020"/>
                  </a:ext>
                </a:extLst>
              </a:tr>
              <a:tr h="270173">
                <a:tc>
                  <a:txBody>
                    <a:bodyPr/>
                    <a:lstStyle/>
                    <a:p>
                      <a:pPr rtl="0" fontAlgn="b">
                        <a:spcBef>
                          <a:spcPts val="0"/>
                        </a:spcBef>
                        <a:spcAft>
                          <a:spcPts val="0"/>
                        </a:spcAft>
                      </a:pPr>
                      <a:r>
                        <a:rPr lang="en-US" sz="1600">
                          <a:effectLst/>
                          <a:latin typeface="Montserrat" panose="00000500000000000000" pitchFamily="2" charset="0"/>
                        </a:rPr>
                        <a:t>Sabrina </a:t>
                      </a:r>
                      <a:r>
                        <a:rPr lang="en-US" sz="1600" err="1">
                          <a:effectLst/>
                          <a:latin typeface="Montserrat" panose="00000500000000000000" pitchFamily="2" charset="0"/>
                        </a:rPr>
                        <a:t>Pinori</a:t>
                      </a:r>
                      <a:endParaRPr lang="en-US" sz="1600">
                        <a:effectLst/>
                        <a:latin typeface="Montserrat" panose="00000500000000000000" pitchFamily="2" charset="0"/>
                      </a:endParaRP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Serco</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55103401"/>
                  </a:ext>
                </a:extLst>
              </a:tr>
              <a:tr h="270173">
                <a:tc>
                  <a:txBody>
                    <a:bodyPr/>
                    <a:lstStyle/>
                    <a:p>
                      <a:pPr rtl="0" fontAlgn="b">
                        <a:spcBef>
                          <a:spcPts val="0"/>
                        </a:spcBef>
                        <a:spcAft>
                          <a:spcPts val="0"/>
                        </a:spcAft>
                      </a:pPr>
                      <a:r>
                        <a:rPr lang="en-US" sz="1600">
                          <a:effectLst/>
                          <a:latin typeface="Montserrat" panose="00000500000000000000" pitchFamily="2" charset="0"/>
                        </a:rPr>
                        <a:t>Danika Wellington</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tc>
                  <a:txBody>
                    <a:bodyPr/>
                    <a:lstStyle/>
                    <a:p>
                      <a:pPr rtl="0" fontAlgn="b">
                        <a:spcBef>
                          <a:spcPts val="0"/>
                        </a:spcBef>
                        <a:spcAft>
                          <a:spcPts val="0"/>
                        </a:spcAft>
                      </a:pPr>
                      <a:r>
                        <a:rPr lang="en-US" sz="1600">
                          <a:effectLst/>
                          <a:latin typeface="Montserrat" panose="00000500000000000000" pitchFamily="2" charset="0"/>
                        </a:rPr>
                        <a:t>USGS</a:t>
                      </a:r>
                    </a:p>
                  </a:txBody>
                  <a:tcPr marL="25400" marR="25400" marT="25400" marB="25400" anchor="b">
                    <a:lnL w="8649" cap="flat" cmpd="sng" algn="ctr">
                      <a:solidFill>
                        <a:srgbClr val="CCCCCC"/>
                      </a:solidFill>
                      <a:prstDash val="solid"/>
                      <a:round/>
                      <a:headEnd type="none" w="med" len="med"/>
                      <a:tailEnd type="none" w="med" len="med"/>
                    </a:lnL>
                    <a:lnR w="8649" cap="flat" cmpd="sng" algn="ctr">
                      <a:solidFill>
                        <a:srgbClr val="CCCCCC"/>
                      </a:solidFill>
                      <a:prstDash val="solid"/>
                      <a:round/>
                      <a:headEnd type="none" w="med" len="med"/>
                      <a:tailEnd type="none" w="med" len="med"/>
                    </a:lnR>
                    <a:lnT w="8649" cap="flat" cmpd="sng" algn="ctr">
                      <a:solidFill>
                        <a:srgbClr val="CCCCCC"/>
                      </a:solidFill>
                      <a:prstDash val="solid"/>
                      <a:round/>
                      <a:headEnd type="none" w="med" len="med"/>
                      <a:tailEnd type="none" w="med" len="med"/>
                    </a:lnT>
                    <a:lnB w="8649"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938203230"/>
                  </a:ext>
                </a:extLst>
              </a:tr>
            </a:tbl>
          </a:graphicData>
        </a:graphic>
      </p:graphicFrame>
      <p:sp>
        <p:nvSpPr>
          <p:cNvPr id="8" name="Text Placeholder 1">
            <a:extLst>
              <a:ext uri="{FF2B5EF4-FFF2-40B4-BE49-F238E27FC236}">
                <a16:creationId xmlns:a16="http://schemas.microsoft.com/office/drawing/2014/main" id="{CFF63887-AE4E-4F70-BDDE-CB7E08AE2CC0}"/>
              </a:ext>
            </a:extLst>
          </p:cNvPr>
          <p:cNvSpPr>
            <a:spLocks noGrp="1"/>
          </p:cNvSpPr>
          <p:nvPr>
            <p:ph type="body" idx="1"/>
          </p:nvPr>
        </p:nvSpPr>
        <p:spPr>
          <a:xfrm>
            <a:off x="584512" y="1386500"/>
            <a:ext cx="5511488" cy="4662900"/>
          </a:xfrm>
        </p:spPr>
        <p:txBody>
          <a:bodyPr/>
          <a:lstStyle/>
          <a:p>
            <a:r>
              <a:rPr lang="en-US"/>
              <a:t>Symbios facilitating fortnightly meetings</a:t>
            </a:r>
          </a:p>
          <a:p>
            <a:pPr>
              <a:lnSpc>
                <a:spcPct val="114999"/>
              </a:lnSpc>
            </a:pPr>
            <a:r>
              <a:rPr lang="en-US"/>
              <a:t>USGS considerations for Landsat Collection 3 – 2028/29</a:t>
            </a:r>
          </a:p>
          <a:p>
            <a:pPr>
              <a:lnSpc>
                <a:spcPct val="114999"/>
              </a:lnSpc>
            </a:pPr>
            <a:r>
              <a:rPr lang="en-US">
                <a:hlinkClick r:id="rId2"/>
              </a:rPr>
              <a:t>Current working draft</a:t>
            </a:r>
            <a:endParaRPr lang="en-US"/>
          </a:p>
        </p:txBody>
      </p:sp>
    </p:spTree>
    <p:extLst>
      <p:ext uri="{BB962C8B-B14F-4D97-AF65-F5344CB8AC3E}">
        <p14:creationId xmlns:p14="http://schemas.microsoft.com/office/powerpoint/2010/main" val="497845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C5CCC-590E-2C89-614B-FC3696D656C3}"/>
              </a:ext>
            </a:extLst>
          </p:cNvPr>
          <p:cNvSpPr>
            <a:spLocks noGrp="1"/>
          </p:cNvSpPr>
          <p:nvPr>
            <p:ph type="body" idx="1"/>
          </p:nvPr>
        </p:nvSpPr>
        <p:spPr/>
        <p:txBody>
          <a:bodyPr/>
          <a:lstStyle/>
          <a:p>
            <a:pPr marL="50800" indent="0">
              <a:buNone/>
            </a:pPr>
            <a:r>
              <a:rPr lang="en-US" b="1">
                <a:hlinkClick r:id="rId2"/>
              </a:rPr>
              <a:t>CEOS Terms of Reference</a:t>
            </a:r>
            <a:endParaRPr lang="en-US" b="1"/>
          </a:p>
          <a:p>
            <a:pPr marL="50800" indent="0">
              <a:lnSpc>
                <a:spcPct val="114999"/>
              </a:lnSpc>
              <a:buNone/>
            </a:pPr>
            <a:r>
              <a:rPr lang="en-US"/>
              <a:t>"To </a:t>
            </a:r>
            <a:r>
              <a:rPr lang="en-US" b="1" err="1"/>
              <a:t>optimise</a:t>
            </a:r>
            <a:r>
              <a:rPr lang="en-US"/>
              <a:t> the benefits of space-based Earth observation through cooperation of CEOS Agencies in mission planning and in the development of </a:t>
            </a:r>
            <a:r>
              <a:rPr lang="en-US" b="1"/>
              <a:t>compatible data products</a:t>
            </a:r>
            <a:r>
              <a:rPr lang="en-US"/>
              <a:t>, formats, services, applications and policies"</a:t>
            </a:r>
          </a:p>
          <a:p>
            <a:pPr marL="50800" indent="0">
              <a:lnSpc>
                <a:spcPct val="114999"/>
              </a:lnSpc>
              <a:buNone/>
            </a:pPr>
            <a:endParaRPr lang="en-US"/>
          </a:p>
          <a:p>
            <a:pPr>
              <a:lnSpc>
                <a:spcPct val="114999"/>
              </a:lnSpc>
            </a:pPr>
            <a:r>
              <a:rPr lang="en-US"/>
              <a:t>Mission specific consistency exists, but significant opportunity exists for all of mission approaches.</a:t>
            </a:r>
          </a:p>
        </p:txBody>
      </p:sp>
      <p:sp>
        <p:nvSpPr>
          <p:cNvPr id="3" name="Title 2">
            <a:extLst>
              <a:ext uri="{FF2B5EF4-FFF2-40B4-BE49-F238E27FC236}">
                <a16:creationId xmlns:a16="http://schemas.microsoft.com/office/drawing/2014/main" id="{FD3E821B-DB40-4463-8C1E-77664246138A}"/>
              </a:ext>
            </a:extLst>
          </p:cNvPr>
          <p:cNvSpPr>
            <a:spLocks noGrp="1"/>
          </p:cNvSpPr>
          <p:nvPr>
            <p:ph type="title"/>
          </p:nvPr>
        </p:nvSpPr>
        <p:spPr/>
        <p:txBody>
          <a:bodyPr/>
          <a:lstStyle/>
          <a:p>
            <a:r>
              <a:rPr lang="en-US"/>
              <a:t>CEOS Objectives</a:t>
            </a:r>
          </a:p>
        </p:txBody>
      </p:sp>
    </p:spTree>
    <p:extLst>
      <p:ext uri="{BB962C8B-B14F-4D97-AF65-F5344CB8AC3E}">
        <p14:creationId xmlns:p14="http://schemas.microsoft.com/office/powerpoint/2010/main" val="304690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57C9-E5F2-13D5-F29B-7395F7C6269B}"/>
              </a:ext>
            </a:extLst>
          </p:cNvPr>
          <p:cNvSpPr>
            <a:spLocks noGrp="1"/>
          </p:cNvSpPr>
          <p:nvPr>
            <p:ph type="body" idx="1"/>
          </p:nvPr>
        </p:nvSpPr>
        <p:spPr>
          <a:xfrm>
            <a:off x="822675" y="2661396"/>
            <a:ext cx="10854050" cy="2232631"/>
          </a:xfrm>
        </p:spPr>
        <p:txBody>
          <a:bodyPr/>
          <a:lstStyle/>
          <a:p>
            <a:pPr>
              <a:lnSpc>
                <a:spcPct val="114999"/>
              </a:lnSpc>
            </a:pPr>
            <a:r>
              <a:rPr lang="en-US"/>
              <a:t>How could this work </a:t>
            </a:r>
            <a:r>
              <a:rPr lang="en-US" b="1"/>
              <a:t>complement</a:t>
            </a:r>
            <a:r>
              <a:rPr lang="en-US"/>
              <a:t> the </a:t>
            </a:r>
            <a:r>
              <a:rPr lang="en-US" b="1"/>
              <a:t>CEOS</a:t>
            </a:r>
            <a:r>
              <a:rPr lang="en-US"/>
              <a:t> </a:t>
            </a:r>
            <a:r>
              <a:rPr lang="en-US" b="1"/>
              <a:t>Interoperability Framework</a:t>
            </a:r>
            <a:r>
              <a:rPr lang="en-US"/>
              <a:t>/Handbook?</a:t>
            </a:r>
          </a:p>
          <a:p>
            <a:pPr>
              <a:lnSpc>
                <a:spcPct val="114999"/>
              </a:lnSpc>
            </a:pPr>
            <a:endParaRPr lang="en-US"/>
          </a:p>
          <a:p>
            <a:pPr>
              <a:lnSpc>
                <a:spcPct val="114999"/>
              </a:lnSpc>
            </a:pPr>
            <a:endParaRPr lang="en-US"/>
          </a:p>
        </p:txBody>
      </p:sp>
      <p:sp>
        <p:nvSpPr>
          <p:cNvPr id="3" name="Title 2">
            <a:extLst>
              <a:ext uri="{FF2B5EF4-FFF2-40B4-BE49-F238E27FC236}">
                <a16:creationId xmlns:a16="http://schemas.microsoft.com/office/drawing/2014/main" id="{867D0A6C-EA13-65C6-5B20-C3ECB1277E66}"/>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4170769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51EEE-CF47-DBB8-5367-C092BDA637D9}"/>
              </a:ext>
            </a:extLst>
          </p:cNvPr>
          <p:cNvSpPr>
            <a:spLocks noGrp="1"/>
          </p:cNvSpPr>
          <p:nvPr>
            <p:ph type="title"/>
          </p:nvPr>
        </p:nvSpPr>
        <p:spPr/>
        <p:txBody>
          <a:bodyPr/>
          <a:lstStyle/>
          <a:p>
            <a:r>
              <a:rPr lang="en-AU"/>
              <a:t>Issue</a:t>
            </a:r>
          </a:p>
        </p:txBody>
      </p:sp>
      <p:sp>
        <p:nvSpPr>
          <p:cNvPr id="5" name="TextBox 4">
            <a:extLst>
              <a:ext uri="{FF2B5EF4-FFF2-40B4-BE49-F238E27FC236}">
                <a16:creationId xmlns:a16="http://schemas.microsoft.com/office/drawing/2014/main" id="{027228E0-42B3-AF72-7B17-73C03BF8F000}"/>
              </a:ext>
            </a:extLst>
          </p:cNvPr>
          <p:cNvSpPr txBox="1"/>
          <p:nvPr/>
        </p:nvSpPr>
        <p:spPr>
          <a:xfrm>
            <a:off x="0" y="1232151"/>
            <a:ext cx="11951576" cy="646331"/>
          </a:xfrm>
          <a:prstGeom prst="rect">
            <a:avLst/>
          </a:prstGeom>
          <a:noFill/>
        </p:spPr>
        <p:txBody>
          <a:bodyPr wrap="square">
            <a:spAutoFit/>
          </a:bodyPr>
          <a:lstStyle/>
          <a:p>
            <a:pPr marL="457200" marR="0" lvl="0" indent="-361950" algn="l" defTabSz="914400" rtl="0" eaLnBrk="1" fontAlgn="auto" latinLnBrk="0" hangingPunct="1">
              <a:lnSpc>
                <a:spcPct val="90000"/>
              </a:lnSpc>
              <a:spcBef>
                <a:spcPts val="1000"/>
              </a:spcBef>
              <a:spcAft>
                <a:spcPts val="0"/>
              </a:spcAft>
              <a:buClr>
                <a:srgbClr val="000000"/>
              </a:buClr>
              <a:buSzPts val="2100"/>
              <a:buFont typeface="Noto Sans Symbols"/>
              <a:buChar char="❖"/>
              <a:tabLst/>
              <a:defRPr/>
            </a:pPr>
            <a:r>
              <a:rPr kumimoji="0" lang="en-AU" sz="2000" b="0" i="0" u="none" strike="noStrike" kern="0" cap="none" spc="0" normalizeH="0" baseline="0" noProof="0">
                <a:ln>
                  <a:noFill/>
                </a:ln>
                <a:solidFill>
                  <a:srgbClr val="000000"/>
                </a:solidFill>
                <a:effectLst/>
                <a:uLnTx/>
                <a:uFillTx/>
                <a:latin typeface="Arial"/>
                <a:cs typeface="Arial"/>
                <a:sym typeface="Arial"/>
              </a:rPr>
              <a:t>The CEOS-ARD Surface Reflectance PFS provides a good starting point for interoperability of multi-sensor SR products but there are some differences among CEOS-ARD SR products.</a:t>
            </a:r>
          </a:p>
        </p:txBody>
      </p:sp>
      <p:graphicFrame>
        <p:nvGraphicFramePr>
          <p:cNvPr id="12" name="Table 11">
            <a:extLst>
              <a:ext uri="{FF2B5EF4-FFF2-40B4-BE49-F238E27FC236}">
                <a16:creationId xmlns:a16="http://schemas.microsoft.com/office/drawing/2014/main" id="{3F1506FD-1722-519D-430B-3FBD473FC4A8}"/>
              </a:ext>
            </a:extLst>
          </p:cNvPr>
          <p:cNvGraphicFramePr>
            <a:graphicFrameLocks noGrp="1"/>
          </p:cNvGraphicFramePr>
          <p:nvPr>
            <p:extLst>
              <p:ext uri="{D42A27DB-BD31-4B8C-83A1-F6EECF244321}">
                <p14:modId xmlns:p14="http://schemas.microsoft.com/office/powerpoint/2010/main" val="3636544817"/>
              </p:ext>
            </p:extLst>
          </p:nvPr>
        </p:nvGraphicFramePr>
        <p:xfrm>
          <a:off x="-1" y="0"/>
          <a:ext cx="12196721" cy="6836325"/>
        </p:xfrm>
        <a:graphic>
          <a:graphicData uri="http://schemas.openxmlformats.org/drawingml/2006/table">
            <a:tbl>
              <a:tblPr bandRow="1">
                <a:tableStyleId>{5C22544A-7EE6-4342-B048-85BDC9FD1C3A}</a:tableStyleId>
              </a:tblPr>
              <a:tblGrid>
                <a:gridCol w="2518339">
                  <a:extLst>
                    <a:ext uri="{9D8B030D-6E8A-4147-A177-3AD203B41FA5}">
                      <a16:colId xmlns:a16="http://schemas.microsoft.com/office/drawing/2014/main" val="1620111642"/>
                    </a:ext>
                  </a:extLst>
                </a:gridCol>
                <a:gridCol w="2001265">
                  <a:extLst>
                    <a:ext uri="{9D8B030D-6E8A-4147-A177-3AD203B41FA5}">
                      <a16:colId xmlns:a16="http://schemas.microsoft.com/office/drawing/2014/main" val="2014636191"/>
                    </a:ext>
                  </a:extLst>
                </a:gridCol>
                <a:gridCol w="1915087">
                  <a:extLst>
                    <a:ext uri="{9D8B030D-6E8A-4147-A177-3AD203B41FA5}">
                      <a16:colId xmlns:a16="http://schemas.microsoft.com/office/drawing/2014/main" val="561084302"/>
                    </a:ext>
                  </a:extLst>
                </a:gridCol>
                <a:gridCol w="1369287">
                  <a:extLst>
                    <a:ext uri="{9D8B030D-6E8A-4147-A177-3AD203B41FA5}">
                      <a16:colId xmlns:a16="http://schemas.microsoft.com/office/drawing/2014/main" val="2199823838"/>
                    </a:ext>
                  </a:extLst>
                </a:gridCol>
                <a:gridCol w="208280">
                  <a:extLst>
                    <a:ext uri="{9D8B030D-6E8A-4147-A177-3AD203B41FA5}">
                      <a16:colId xmlns:a16="http://schemas.microsoft.com/office/drawing/2014/main" val="3381169412"/>
                    </a:ext>
                  </a:extLst>
                </a:gridCol>
                <a:gridCol w="2087443">
                  <a:extLst>
                    <a:ext uri="{9D8B030D-6E8A-4147-A177-3AD203B41FA5}">
                      <a16:colId xmlns:a16="http://schemas.microsoft.com/office/drawing/2014/main" val="2222420629"/>
                    </a:ext>
                  </a:extLst>
                </a:gridCol>
                <a:gridCol w="2097020">
                  <a:extLst>
                    <a:ext uri="{9D8B030D-6E8A-4147-A177-3AD203B41FA5}">
                      <a16:colId xmlns:a16="http://schemas.microsoft.com/office/drawing/2014/main" val="2320947317"/>
                    </a:ext>
                  </a:extLst>
                </a:gridCol>
              </a:tblGrid>
              <a:tr h="512604">
                <a:tc>
                  <a:txBody>
                    <a:bodyPr/>
                    <a:lstStyle/>
                    <a:p>
                      <a:pPr algn="ctr" fontAlgn="base">
                        <a:lnSpc>
                          <a:spcPts val="1650"/>
                        </a:lnSpc>
                      </a:pPr>
                      <a:r>
                        <a:rPr lang="en-US" sz="1400" b="1" dirty="0">
                          <a:solidFill>
                            <a:srgbClr val="FFFFFF"/>
                          </a:solidFill>
                          <a:effectLst/>
                          <a:latin typeface="Calibri"/>
                        </a:rPr>
                        <a:t>Correction and Inputs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a:txBody>
                    <a:bodyPr/>
                    <a:lstStyle/>
                    <a:p>
                      <a:pPr algn="ctr" fontAlgn="base">
                        <a:lnSpc>
                          <a:spcPts val="1650"/>
                        </a:lnSpc>
                      </a:pPr>
                      <a:r>
                        <a:rPr lang="en-US" sz="1400" b="1" dirty="0">
                          <a:solidFill>
                            <a:srgbClr val="FFFFFF"/>
                          </a:solidFill>
                          <a:effectLst/>
                          <a:latin typeface="Calibri"/>
                        </a:rPr>
                        <a:t>ESA S2 L2A</a:t>
                      </a:r>
                      <a:endParaRPr lang="en-US" dirty="0">
                        <a:effectLst/>
                        <a:latin typeface="Calibri"/>
                      </a:endParaRPr>
                    </a:p>
                    <a:p>
                      <a:pPr algn="ctr" fontAlgn="base">
                        <a:lnSpc>
                          <a:spcPts val="1650"/>
                        </a:lnSpc>
                      </a:pPr>
                      <a:r>
                        <a:rPr lang="en-US" sz="1400" b="1" dirty="0">
                          <a:solidFill>
                            <a:srgbClr val="FFFFFF"/>
                          </a:solidFill>
                          <a:effectLst/>
                          <a:latin typeface="Calibri"/>
                        </a:rPr>
                        <a:t>Sen2Cor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070C0"/>
                    </a:solidFill>
                  </a:tcPr>
                </a:tc>
                <a:tc>
                  <a:txBody>
                    <a:bodyPr/>
                    <a:lstStyle/>
                    <a:p>
                      <a:pPr algn="ctr" fontAlgn="base">
                        <a:lnSpc>
                          <a:spcPts val="1650"/>
                        </a:lnSpc>
                      </a:pPr>
                      <a:r>
                        <a:rPr lang="en-US" sz="1400" b="1" dirty="0">
                          <a:solidFill>
                            <a:srgbClr val="FFFFFF"/>
                          </a:solidFill>
                          <a:effectLst/>
                          <a:latin typeface="Calibri"/>
                        </a:rPr>
                        <a:t>USGS L2</a:t>
                      </a:r>
                      <a:endParaRPr lang="en-US" dirty="0">
                        <a:effectLst/>
                        <a:latin typeface="Calibri"/>
                      </a:endParaRPr>
                    </a:p>
                    <a:p>
                      <a:pPr algn="ctr" fontAlgn="base">
                        <a:lnSpc>
                          <a:spcPts val="1650"/>
                        </a:lnSpc>
                      </a:pPr>
                      <a:r>
                        <a:rPr lang="en-US" sz="1400" b="1" dirty="0">
                          <a:solidFill>
                            <a:srgbClr val="FFFFFF"/>
                          </a:solidFill>
                          <a:effectLst/>
                          <a:latin typeface="Calibri"/>
                        </a:rPr>
                        <a:t> LASRC</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015E4B"/>
                    </a:solidFill>
                  </a:tcPr>
                </a:tc>
                <a:tc>
                  <a:txBody>
                    <a:bodyPr/>
                    <a:lstStyle/>
                    <a:p>
                      <a:pPr algn="ctr" fontAlgn="base">
                        <a:lnSpc>
                          <a:spcPts val="1650"/>
                        </a:lnSpc>
                      </a:pPr>
                      <a:r>
                        <a:rPr lang="en-US" sz="1400" b="1" dirty="0">
                          <a:solidFill>
                            <a:srgbClr val="FFFFFF"/>
                          </a:solidFill>
                          <a:effectLst/>
                          <a:latin typeface="Calibri"/>
                        </a:rPr>
                        <a:t>GA Lambertian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gridSpan="2">
                  <a:txBody>
                    <a:bodyPr/>
                    <a:lstStyle/>
                    <a:p>
                      <a:pPr algn="ctr" fontAlgn="base">
                        <a:lnSpc>
                          <a:spcPts val="1650"/>
                        </a:lnSpc>
                      </a:pPr>
                      <a:r>
                        <a:rPr lang="en-US" sz="1400" b="1" dirty="0">
                          <a:solidFill>
                            <a:srgbClr val="FFFFFF"/>
                          </a:solidFill>
                          <a:effectLst/>
                          <a:latin typeface="Calibri"/>
                        </a:rPr>
                        <a:t>GA NBAR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tc hMerge="1">
                  <a:txBody>
                    <a:bodyPr/>
                    <a:lstStyle/>
                    <a:p>
                      <a:endParaRPr lang="en-US"/>
                    </a:p>
                  </a:txBody>
                  <a:tcPr/>
                </a:tc>
                <a:tc>
                  <a:txBody>
                    <a:bodyPr/>
                    <a:lstStyle/>
                    <a:p>
                      <a:pPr algn="ctr" fontAlgn="base">
                        <a:lnSpc>
                          <a:spcPts val="1650"/>
                        </a:lnSpc>
                      </a:pPr>
                      <a:r>
                        <a:rPr lang="en-US" sz="1400" b="1" dirty="0">
                          <a:solidFill>
                            <a:srgbClr val="FFFFFF"/>
                          </a:solidFill>
                          <a:effectLst/>
                          <a:latin typeface="Calibri"/>
                        </a:rPr>
                        <a:t>GA NBART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E6F88"/>
                    </a:solidFill>
                  </a:tcPr>
                </a:tc>
                <a:extLst>
                  <a:ext uri="{0D108BD9-81ED-4DB2-BD59-A6C34878D82A}">
                    <a16:rowId xmlns:a16="http://schemas.microsoft.com/office/drawing/2014/main" val="2905789123"/>
                  </a:ext>
                </a:extLst>
              </a:tr>
              <a:tr h="299019">
                <a:tc>
                  <a:txBody>
                    <a:bodyPr/>
                    <a:lstStyle/>
                    <a:p>
                      <a:pPr algn="ctr" fontAlgn="base">
                        <a:lnSpc>
                          <a:spcPts val="1650"/>
                        </a:lnSpc>
                      </a:pPr>
                      <a:r>
                        <a:rPr lang="en-US" sz="1400" b="1" dirty="0">
                          <a:solidFill>
                            <a:srgbClr val="111B1D"/>
                          </a:solidFill>
                          <a:effectLst/>
                          <a:latin typeface="Calibri"/>
                        </a:rPr>
                        <a:t>BRDF Model</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3">
                  <a:txBody>
                    <a:bodyPr/>
                    <a:lstStyle/>
                    <a:p>
                      <a:pPr algn="ctr" fontAlgn="base">
                        <a:lnSpc>
                          <a:spcPts val="1650"/>
                        </a:lnSpc>
                      </a:pPr>
                      <a:r>
                        <a:rPr lang="en-AU" sz="1400" dirty="0">
                          <a:solidFill>
                            <a:srgbClr val="111B1D"/>
                          </a:solidFill>
                          <a:effectLst/>
                          <a:latin typeface="Calibri"/>
                        </a:rPr>
                        <a:t>Ross Thick, Li Sparse</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5036476"/>
                  </a:ext>
                </a:extLst>
              </a:tr>
              <a:tr h="299019">
                <a:tc>
                  <a:txBody>
                    <a:bodyPr/>
                    <a:lstStyle/>
                    <a:p>
                      <a:pPr algn="ctr" fontAlgn="base">
                        <a:lnSpc>
                          <a:spcPts val="1650"/>
                        </a:lnSpc>
                      </a:pPr>
                      <a:r>
                        <a:rPr lang="en-US" sz="1400" b="1" dirty="0">
                          <a:solidFill>
                            <a:srgbClr val="111B1D"/>
                          </a:solidFill>
                          <a:effectLst/>
                          <a:latin typeface="Calibri"/>
                        </a:rPr>
                        <a:t>BRDF Parameters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3">
                  <a:txBody>
                    <a:bodyPr/>
                    <a:lstStyle/>
                    <a:p>
                      <a:pPr algn="ctr" fontAlgn="base">
                        <a:lnSpc>
                          <a:spcPts val="1650"/>
                        </a:lnSpc>
                      </a:pPr>
                      <a:r>
                        <a:rPr lang="en-AU" sz="1400" dirty="0">
                          <a:solidFill>
                            <a:srgbClr val="111B1D"/>
                          </a:solidFill>
                          <a:effectLst/>
                          <a:latin typeface="Calibri"/>
                        </a:rPr>
                        <a:t>MCD43A1 / VNP43</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0972163"/>
                  </a:ext>
                </a:extLst>
              </a:tr>
              <a:tr h="512604">
                <a:tc>
                  <a:txBody>
                    <a:bodyPr/>
                    <a:lstStyle/>
                    <a:p>
                      <a:pPr algn="ctr" fontAlgn="base">
                        <a:lnSpc>
                          <a:spcPts val="1650"/>
                        </a:lnSpc>
                      </a:pPr>
                      <a:r>
                        <a:rPr lang="en-US" sz="1400" b="1" dirty="0">
                          <a:solidFill>
                            <a:srgbClr val="111B1D"/>
                          </a:solidFill>
                          <a:effectLst/>
                          <a:latin typeface="Calibri"/>
                        </a:rPr>
                        <a:t>BRDF:</a:t>
                      </a:r>
                      <a:endParaRPr lang="en-US" dirty="0">
                        <a:effectLst/>
                        <a:latin typeface="Calibri"/>
                      </a:endParaRPr>
                    </a:p>
                    <a:p>
                      <a:pPr algn="ctr" fontAlgn="base">
                        <a:lnSpc>
                          <a:spcPts val="1650"/>
                        </a:lnSpc>
                      </a:pPr>
                      <a:r>
                        <a:rPr lang="en-US" sz="1400" b="1" dirty="0">
                          <a:solidFill>
                            <a:srgbClr val="111B1D"/>
                          </a:solidFill>
                          <a:effectLst/>
                          <a:latin typeface="Calibri"/>
                        </a:rPr>
                        <a:t>solar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1140845666"/>
                  </a:ext>
                </a:extLst>
              </a:tr>
              <a:tr h="512604">
                <a:tc>
                  <a:txBody>
                    <a:bodyPr/>
                    <a:lstStyle/>
                    <a:p>
                      <a:pPr algn="ctr" fontAlgn="base">
                        <a:lnSpc>
                          <a:spcPts val="1650"/>
                        </a:lnSpc>
                      </a:pPr>
                      <a:r>
                        <a:rPr lang="en-US" sz="1400" b="1" dirty="0">
                          <a:solidFill>
                            <a:srgbClr val="111B1D"/>
                          </a:solidFill>
                          <a:effectLst/>
                          <a:latin typeface="Calibri"/>
                        </a:rPr>
                        <a:t>BRDF:</a:t>
                      </a:r>
                      <a:endParaRPr lang="en-US" dirty="0">
                        <a:effectLst/>
                        <a:latin typeface="Calibri"/>
                      </a:endParaRPr>
                    </a:p>
                    <a:p>
                      <a:pPr algn="ctr" fontAlgn="base">
                        <a:lnSpc>
                          <a:spcPts val="1650"/>
                        </a:lnSpc>
                      </a:pPr>
                      <a:r>
                        <a:rPr lang="en-US" sz="1400" b="1" dirty="0">
                          <a:solidFill>
                            <a:srgbClr val="111B1D"/>
                          </a:solidFill>
                          <a:effectLst/>
                          <a:latin typeface="Calibri"/>
                        </a:rPr>
                        <a:t>view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242179129"/>
                  </a:ext>
                </a:extLst>
              </a:tr>
              <a:tr h="740428">
                <a:tc>
                  <a:txBody>
                    <a:bodyPr/>
                    <a:lstStyle/>
                    <a:p>
                      <a:pPr algn="ctr" fontAlgn="base">
                        <a:lnSpc>
                          <a:spcPts val="1650"/>
                        </a:lnSpc>
                      </a:pPr>
                      <a:r>
                        <a:rPr lang="en-US" sz="1400" b="1" dirty="0">
                          <a:solidFill>
                            <a:srgbClr val="111B1D"/>
                          </a:solidFill>
                          <a:effectLst/>
                          <a:latin typeface="Calibri"/>
                        </a:rPr>
                        <a:t>Atmospheric:</a:t>
                      </a:r>
                      <a:endParaRPr lang="en-US" dirty="0">
                        <a:effectLst/>
                        <a:latin typeface="Calibri"/>
                      </a:endParaRPr>
                    </a:p>
                    <a:p>
                      <a:pPr algn="ctr" fontAlgn="base">
                        <a:lnSpc>
                          <a:spcPts val="1650"/>
                        </a:lnSpc>
                      </a:pPr>
                      <a:r>
                        <a:rPr lang="en-US" sz="1400" b="1" dirty="0">
                          <a:solidFill>
                            <a:srgbClr val="111B1D"/>
                          </a:solidFill>
                          <a:effectLst/>
                          <a:latin typeface="Calibri"/>
                        </a:rPr>
                        <a:t>solar angle</a:t>
                      </a:r>
                      <a:endParaRPr lang="en-US" dirty="0">
                        <a:effectLst/>
                        <a:latin typeface="Calibri"/>
                      </a:endParaRPr>
                    </a:p>
                    <a:p>
                      <a:pPr algn="ctr" fontAlgn="base">
                        <a:lnSpc>
                          <a:spcPts val="1650"/>
                        </a:lnSpc>
                      </a:pPr>
                      <a:r>
                        <a:rPr lang="en-US" sz="1400" b="1" dirty="0">
                          <a:solidFill>
                            <a:srgbClr val="111B1D"/>
                          </a:solidFill>
                          <a:effectLst/>
                          <a:latin typeface="Calibri"/>
                        </a:rPr>
                        <a:t>view angle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endParaRPr lang="en-AU" sz="1400">
                        <a:solidFill>
                          <a:srgbClr val="111B1D"/>
                        </a:solidFill>
                        <a:effectLst/>
                        <a:latin typeface="Calibri" panose="020F0502020204030204" pitchFamily="34" charset="0"/>
                      </a:endParaRPr>
                    </a:p>
                    <a:p>
                      <a:pPr algn="ctr" fontAlgn="base">
                        <a:lnSpc>
                          <a:spcPts val="1650"/>
                        </a:lnSpc>
                      </a:pPr>
                      <a:r>
                        <a:rPr lang="en-AU" sz="1400" dirty="0">
                          <a:solidFill>
                            <a:srgbClr val="111B1D"/>
                          </a:solidFill>
                          <a:effectLst/>
                          <a:latin typeface="Calibri"/>
                        </a:rPr>
                        <a:t>✓</a:t>
                      </a:r>
                      <a:endParaRPr lang="en-AU" dirty="0">
                        <a:effectLst/>
                        <a:latin typeface="Calibri"/>
                      </a:endParaRPr>
                    </a:p>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2317710616"/>
                  </a:ext>
                </a:extLst>
              </a:tr>
              <a:tr h="512604">
                <a:tc>
                  <a:txBody>
                    <a:bodyPr/>
                    <a:lstStyle/>
                    <a:p>
                      <a:pPr algn="ctr" fontAlgn="base">
                        <a:lnSpc>
                          <a:spcPts val="1650"/>
                        </a:lnSpc>
                      </a:pPr>
                      <a:r>
                        <a:rPr lang="en-US" sz="1400" b="1" dirty="0">
                          <a:solidFill>
                            <a:srgbClr val="111B1D"/>
                          </a:solidFill>
                          <a:effectLst/>
                          <a:latin typeface="Calibri"/>
                        </a:rPr>
                        <a:t>Terrain illumination</a:t>
                      </a:r>
                    </a:p>
                    <a:p>
                      <a:pPr lvl="0" algn="ctr">
                        <a:lnSpc>
                          <a:spcPct val="100000"/>
                        </a:lnSpc>
                        <a:spcBef>
                          <a:spcPts val="0"/>
                        </a:spcBef>
                        <a:spcAft>
                          <a:spcPts val="0"/>
                        </a:spcAft>
                        <a:buNone/>
                      </a:pPr>
                      <a:r>
                        <a:rPr lang="en-US" sz="1400" b="1" i="0" u="none" strike="noStrike" noProof="0" dirty="0">
                          <a:solidFill>
                            <a:srgbClr val="111B1D"/>
                          </a:solidFill>
                          <a:effectLst/>
                          <a:latin typeface="Calibri"/>
                        </a:rPr>
                        <a:t>(slope/aspect/shadowing)</a:t>
                      </a:r>
                      <a:endParaRPr lang="en-US" sz="1400" b="0" i="0" u="none" strike="noStrike" noProof="0" dirty="0">
                        <a:solidFill>
                          <a:srgbClr val="000000"/>
                        </a:solidFill>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1286061068"/>
                  </a:ext>
                </a:extLst>
              </a:tr>
              <a:tr h="313257">
                <a:tc>
                  <a:txBody>
                    <a:bodyPr/>
                    <a:lstStyle/>
                    <a:p>
                      <a:pPr algn="ctr" fontAlgn="base">
                        <a:lnSpc>
                          <a:spcPts val="1650"/>
                        </a:lnSpc>
                      </a:pPr>
                      <a:r>
                        <a:rPr lang="en-US" sz="1400" b="1" dirty="0">
                          <a:solidFill>
                            <a:srgbClr val="111B1D"/>
                          </a:solidFill>
                          <a:effectLst/>
                          <a:latin typeface="Calibri"/>
                        </a:rPr>
                        <a:t>Adjacency</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3047585806"/>
                  </a:ext>
                </a:extLst>
              </a:tr>
              <a:tr h="341735">
                <a:tc>
                  <a:txBody>
                    <a:bodyPr/>
                    <a:lstStyle/>
                    <a:p>
                      <a:pPr algn="ctr" fontAlgn="base">
                        <a:lnSpc>
                          <a:spcPts val="1650"/>
                        </a:lnSpc>
                      </a:pPr>
                      <a:r>
                        <a:rPr lang="en-US" sz="1400" b="1" dirty="0">
                          <a:solidFill>
                            <a:srgbClr val="111B1D"/>
                          </a:solidFill>
                          <a:effectLst/>
                          <a:latin typeface="Calibri"/>
                        </a:rPr>
                        <a:t>Pressure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default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dirty="0">
                          <a:solidFill>
                            <a:srgbClr val="111B1D"/>
                          </a:solidFill>
                          <a:effectLst/>
                          <a:latin typeface="Calibri"/>
                        </a:rPr>
                        <a:t>Internal based on 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MODTRAN default atmospheric profile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6484020"/>
                  </a:ext>
                </a:extLst>
              </a:tr>
              <a:tr h="313257">
                <a:tc>
                  <a:txBody>
                    <a:bodyPr/>
                    <a:lstStyle/>
                    <a:p>
                      <a:pPr algn="ctr" fontAlgn="base">
                        <a:lnSpc>
                          <a:spcPts val="1650"/>
                        </a:lnSpc>
                      </a:pPr>
                      <a:r>
                        <a:rPr lang="en-US" sz="1400" b="1" dirty="0">
                          <a:solidFill>
                            <a:srgbClr val="111B1D"/>
                          </a:solidFill>
                          <a:effectLst/>
                          <a:latin typeface="Calibri"/>
                        </a:rPr>
                        <a:t>Air Temperature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default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MODIS/VIIRS CMG</a:t>
                      </a:r>
                      <a:endParaRPr lang="en-US" dirty="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MODTRAN  default atmospheric profile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1636665"/>
                  </a:ext>
                </a:extLst>
              </a:tr>
              <a:tr h="299019">
                <a:tc>
                  <a:txBody>
                    <a:bodyPr/>
                    <a:lstStyle/>
                    <a:p>
                      <a:pPr algn="ctr" fontAlgn="base">
                        <a:lnSpc>
                          <a:spcPts val="1650"/>
                        </a:lnSpc>
                      </a:pPr>
                      <a:r>
                        <a:rPr lang="en-US" sz="1400" b="1" dirty="0">
                          <a:solidFill>
                            <a:srgbClr val="111B1D"/>
                          </a:solidFill>
                          <a:effectLst/>
                          <a:latin typeface="Calibri"/>
                        </a:rPr>
                        <a:t>Aerosol Optical Thickness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DDV / CAMS</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dirty="0">
                          <a:solidFill>
                            <a:srgbClr val="111B1D"/>
                          </a:solidFill>
                          <a:effectLst/>
                          <a:latin typeface="Calibri"/>
                        </a:rPr>
                        <a:t>Internal algorithm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AATSR Climatology</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2683167"/>
                  </a:ext>
                </a:extLst>
              </a:tr>
              <a:tr h="740428">
                <a:tc>
                  <a:txBody>
                    <a:bodyPr/>
                    <a:lstStyle/>
                    <a:p>
                      <a:pPr algn="ctr" fontAlgn="base">
                        <a:lnSpc>
                          <a:spcPts val="1650"/>
                        </a:lnSpc>
                      </a:pPr>
                      <a:r>
                        <a:rPr lang="en-US" sz="1400" b="1" dirty="0">
                          <a:solidFill>
                            <a:srgbClr val="111B1D"/>
                          </a:solidFill>
                          <a:effectLst/>
                          <a:latin typeface="Calibri"/>
                        </a:rPr>
                        <a:t>Water Vapor</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Atmospheric Pre-corrected Differential Absorption</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lvl="0" algn="ctr">
                        <a:lnSpc>
                          <a:spcPts val="1650"/>
                        </a:lnSpc>
                        <a:buNone/>
                      </a:pPr>
                      <a:r>
                        <a:rPr lang="en-US" sz="1400" b="0" i="0" u="none" strike="noStrike" noProof="0" dirty="0">
                          <a:solidFill>
                            <a:srgbClr val="111B1D"/>
                          </a:solidFill>
                          <a:effectLst/>
                          <a:latin typeface="Calibri"/>
                        </a:rPr>
                        <a:t>MODIS/VIIRS CMG</a:t>
                      </a:r>
                      <a:endParaRPr lang="en-US"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NOAA NCEP – DEM altitude adjusted</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9060856"/>
                  </a:ext>
                </a:extLst>
              </a:tr>
              <a:tr h="299019">
                <a:tc>
                  <a:txBody>
                    <a:bodyPr/>
                    <a:lstStyle/>
                    <a:p>
                      <a:pPr algn="ctr" fontAlgn="base">
                        <a:lnSpc>
                          <a:spcPts val="1650"/>
                        </a:lnSpc>
                      </a:pPr>
                      <a:r>
                        <a:rPr lang="en-US" sz="1400" b="1" dirty="0">
                          <a:solidFill>
                            <a:srgbClr val="111B1D"/>
                          </a:solidFill>
                          <a:effectLst/>
                          <a:latin typeface="Calibri"/>
                        </a:rPr>
                        <a:t>Ozone</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dirty="0">
                          <a:solidFill>
                            <a:srgbClr val="111B1D"/>
                          </a:solidFill>
                          <a:effectLst/>
                          <a:latin typeface="Calibri"/>
                        </a:rPr>
                        <a:t>ECMWF</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lvl="0" algn="ctr">
                        <a:lnSpc>
                          <a:spcPts val="1650"/>
                        </a:lnSpc>
                        <a:buNone/>
                      </a:pPr>
                      <a:r>
                        <a:rPr lang="en-US" sz="1400" b="0" i="0" u="none" strike="noStrike" noProof="0" dirty="0">
                          <a:solidFill>
                            <a:srgbClr val="111B1D"/>
                          </a:solidFill>
                          <a:effectLst/>
                          <a:latin typeface="Calibri"/>
                        </a:rPr>
                        <a:t>MODIS/VIIRS CMG</a:t>
                      </a:r>
                      <a:endParaRPr lang="en-US"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4">
                  <a:txBody>
                    <a:bodyPr/>
                    <a:lstStyle/>
                    <a:p>
                      <a:pPr algn="ctr" fontAlgn="base">
                        <a:lnSpc>
                          <a:spcPts val="1650"/>
                        </a:lnSpc>
                      </a:pPr>
                      <a:r>
                        <a:rPr lang="en-US" sz="1400" dirty="0">
                          <a:solidFill>
                            <a:srgbClr val="111B1D"/>
                          </a:solidFill>
                          <a:effectLst/>
                          <a:latin typeface="Calibri"/>
                        </a:rPr>
                        <a:t>OMI/TOMS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0584775"/>
                  </a:ext>
                </a:extLst>
              </a:tr>
              <a:tr h="299019">
                <a:tc>
                  <a:txBody>
                    <a:bodyPr/>
                    <a:lstStyle/>
                    <a:p>
                      <a:pPr algn="ctr" fontAlgn="base">
                        <a:lnSpc>
                          <a:spcPts val="1650"/>
                        </a:lnSpc>
                      </a:pPr>
                      <a:r>
                        <a:rPr lang="en-US" sz="1400" b="1" dirty="0">
                          <a:solidFill>
                            <a:srgbClr val="111B1D"/>
                          </a:solidFill>
                          <a:effectLst/>
                          <a:latin typeface="Calibri"/>
                        </a:rPr>
                        <a:t>Atmospheric Correction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err="1">
                          <a:solidFill>
                            <a:srgbClr val="111B1D"/>
                          </a:solidFill>
                          <a:effectLst/>
                          <a:latin typeface="Calibri"/>
                        </a:rPr>
                        <a:t>LibRadTran</a:t>
                      </a:r>
                      <a:r>
                        <a:rPr lang="en-AU" sz="1400" dirty="0">
                          <a:solidFill>
                            <a:srgbClr val="111B1D"/>
                          </a:solidFill>
                          <a:effectLst/>
                          <a:latin typeface="Calibri"/>
                        </a:rPr>
                        <a:t> LUT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Internal algorithm/6S</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4">
                  <a:txBody>
                    <a:bodyPr/>
                    <a:lstStyle/>
                    <a:p>
                      <a:pPr algn="ctr" fontAlgn="base">
                        <a:lnSpc>
                          <a:spcPts val="1650"/>
                        </a:lnSpc>
                      </a:pPr>
                      <a:r>
                        <a:rPr lang="en-US" sz="1400" dirty="0">
                          <a:solidFill>
                            <a:srgbClr val="111B1D"/>
                          </a:solidFill>
                          <a:effectLst/>
                          <a:latin typeface="Calibri"/>
                        </a:rPr>
                        <a:t>MODTRAN 6</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7688738"/>
                  </a:ext>
                </a:extLst>
              </a:tr>
              <a:tr h="299019">
                <a:tc>
                  <a:txBody>
                    <a:bodyPr/>
                    <a:lstStyle/>
                    <a:p>
                      <a:pPr algn="ctr" fontAlgn="base">
                        <a:lnSpc>
                          <a:spcPts val="1650"/>
                        </a:lnSpc>
                      </a:pPr>
                      <a:r>
                        <a:rPr lang="en-US" sz="1400" b="1" dirty="0">
                          <a:solidFill>
                            <a:srgbClr val="111B1D"/>
                          </a:solidFill>
                          <a:effectLst/>
                          <a:latin typeface="Calibri"/>
                        </a:rPr>
                        <a:t>Sun and Sky glint correction</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US" sz="1400" b="1" dirty="0">
                          <a:solidFill>
                            <a:srgbClr val="111B1D"/>
                          </a:solidFill>
                          <a:effectLst/>
                          <a:latin typeface="Calibri"/>
                        </a:rPr>
                        <a:t>-</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hMerge="1">
                  <a:txBody>
                    <a:bodyPr/>
                    <a:lstStyle/>
                    <a:p>
                      <a:endParaRPr lang="en-US"/>
                    </a:p>
                  </a:txBody>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8EBED"/>
                    </a:solidFill>
                  </a:tcPr>
                </a:tc>
                <a:extLst>
                  <a:ext uri="{0D108BD9-81ED-4DB2-BD59-A6C34878D82A}">
                    <a16:rowId xmlns:a16="http://schemas.microsoft.com/office/drawing/2014/main" val="2674673632"/>
                  </a:ext>
                </a:extLst>
              </a:tr>
              <a:tr h="512604">
                <a:tc>
                  <a:txBody>
                    <a:bodyPr/>
                    <a:lstStyle/>
                    <a:p>
                      <a:pPr algn="ctr" fontAlgn="base">
                        <a:lnSpc>
                          <a:spcPts val="1650"/>
                        </a:lnSpc>
                      </a:pPr>
                      <a:r>
                        <a:rPr lang="en-US" sz="1400" b="1" dirty="0">
                          <a:solidFill>
                            <a:srgbClr val="111B1D"/>
                          </a:solidFill>
                          <a:effectLst/>
                          <a:latin typeface="Calibri"/>
                        </a:rPr>
                        <a:t>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Planet DEM</a:t>
                      </a:r>
                      <a:endParaRPr lang="en-AU" dirty="0">
                        <a:effectLst/>
                        <a:latin typeface="Calibri"/>
                      </a:endParaRPr>
                    </a:p>
                    <a:p>
                      <a:pPr algn="ctr" fontAlgn="base">
                        <a:lnSpc>
                          <a:spcPts val="1650"/>
                        </a:lnSpc>
                      </a:pPr>
                      <a:r>
                        <a:rPr lang="en-AU" sz="1400" dirty="0">
                          <a:solidFill>
                            <a:srgbClr val="111B1D"/>
                          </a:solidFill>
                          <a:effectLst/>
                          <a:latin typeface="Calibri"/>
                        </a:rPr>
                        <a:t>COP DEM since 3.01</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US" sz="1400" dirty="0">
                          <a:solidFill>
                            <a:srgbClr val="111B1D"/>
                          </a:solidFill>
                          <a:effectLst/>
                          <a:latin typeface="Calibri"/>
                        </a:rPr>
                        <a:t>ETOPO5 (CMGDEM)</a:t>
                      </a:r>
                      <a:endParaRPr lang="en-US"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gridSpan="2">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hMerge="1">
                  <a:txBody>
                    <a:bodyPr/>
                    <a:lstStyle/>
                    <a:p>
                      <a:endParaRPr lang="en-US"/>
                    </a:p>
                  </a:txBody>
                  <a:tcPr/>
                </a:tc>
                <a:tc>
                  <a:txBody>
                    <a:bodyPr/>
                    <a:lstStyle/>
                    <a:p>
                      <a:pPr algn="ctr" fontAlgn="base">
                        <a:lnSpc>
                          <a:spcPts val="1650"/>
                        </a:lnSpc>
                      </a:pPr>
                      <a:r>
                        <a:rPr lang="en-AU" sz="1400" b="1" dirty="0">
                          <a:solidFill>
                            <a:srgbClr val="111B1D"/>
                          </a:solidFill>
                          <a:effectLst/>
                          <a:latin typeface="Calibri"/>
                        </a:rPr>
                        <a:t>-</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tc>
                  <a:txBody>
                    <a:bodyPr/>
                    <a:lstStyle/>
                    <a:p>
                      <a:pPr algn="ctr" fontAlgn="base">
                        <a:lnSpc>
                          <a:spcPts val="1650"/>
                        </a:lnSpc>
                      </a:pPr>
                      <a:r>
                        <a:rPr lang="en-AU" sz="1400" dirty="0">
                          <a:solidFill>
                            <a:srgbClr val="111B1D"/>
                          </a:solidFill>
                          <a:effectLst/>
                          <a:latin typeface="Calibri"/>
                        </a:rPr>
                        <a:t>SRTM 1 sec (modified)</a:t>
                      </a:r>
                      <a:endParaRPr lang="en-AU" dirty="0">
                        <a:effectLst/>
                        <a:latin typeface="Calibri"/>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DD5DA"/>
                    </a:solidFill>
                  </a:tcPr>
                </a:tc>
                <a:extLst>
                  <a:ext uri="{0D108BD9-81ED-4DB2-BD59-A6C34878D82A}">
                    <a16:rowId xmlns:a16="http://schemas.microsoft.com/office/drawing/2014/main" val="2859196638"/>
                  </a:ext>
                </a:extLst>
              </a:tr>
            </a:tbl>
          </a:graphicData>
        </a:graphic>
      </p:graphicFrame>
    </p:spTree>
    <p:extLst>
      <p:ext uri="{BB962C8B-B14F-4D97-AF65-F5344CB8AC3E}">
        <p14:creationId xmlns:p14="http://schemas.microsoft.com/office/powerpoint/2010/main" val="3165120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6"/>
          <p:cNvSpPr txBox="1">
            <a:spLocks noGrp="1"/>
          </p:cNvSpPr>
          <p:nvPr>
            <p:ph type="body" idx="1"/>
          </p:nvPr>
        </p:nvSpPr>
        <p:spPr>
          <a:xfrm>
            <a:off x="244356" y="1052186"/>
            <a:ext cx="11703287" cy="3387405"/>
          </a:xfrm>
          <a:prstGeom prst="rect">
            <a:avLst/>
          </a:prstGeom>
          <a:noFill/>
          <a:ln>
            <a:noFill/>
          </a:ln>
        </p:spPr>
        <p:txBody>
          <a:bodyPr spcFirstLastPara="1" wrap="square" lIns="91425" tIns="45700" rIns="91425" bIns="45700" anchor="t" anchorCtr="0">
            <a:noAutofit/>
          </a:bodyPr>
          <a:lstStyle/>
          <a:p>
            <a:pPr indent="-457200">
              <a:lnSpc>
                <a:spcPct val="114999"/>
              </a:lnSpc>
            </a:pPr>
            <a:r>
              <a:rPr lang="en-US" sz="2000"/>
              <a:t>Inconsistency in surface reflectance products from different providers</a:t>
            </a:r>
            <a:r>
              <a:rPr lang="en-US" sz="2000" b="1"/>
              <a:t> limits combined use of multi-sensor data</a:t>
            </a:r>
            <a:r>
              <a:rPr lang="en-US" sz="2000"/>
              <a:t>, performing impactful analyses and gaining deeper insights.</a:t>
            </a:r>
          </a:p>
          <a:p>
            <a:pPr indent="-457200">
              <a:lnSpc>
                <a:spcPct val="114999"/>
              </a:lnSpc>
            </a:pPr>
            <a:r>
              <a:rPr lang="en-AU" sz="2000"/>
              <a:t>CEOS agencies' efforts in producing NASA HLS and ESA Sen2Like demonstrate the </a:t>
            </a:r>
            <a:r>
              <a:rPr lang="en-AU" sz="2000" b="1"/>
              <a:t>need to improve the compatibility</a:t>
            </a:r>
            <a:r>
              <a:rPr lang="en-AU" sz="2000"/>
              <a:t> of SR measurements across providers.</a:t>
            </a:r>
          </a:p>
          <a:p>
            <a:pPr indent="-457200">
              <a:lnSpc>
                <a:spcPct val="114999"/>
              </a:lnSpc>
            </a:pPr>
            <a:r>
              <a:rPr lang="en-AU" sz="2000"/>
              <a:t>Planned major Collection upgrades (e.g. USGS – Landsat C3) </a:t>
            </a:r>
            <a:r>
              <a:rPr lang="en-AU" sz="2000" b="1"/>
              <a:t>provide an opportunity</a:t>
            </a:r>
            <a:r>
              <a:rPr lang="en-AU" sz="2000"/>
              <a:t> for input in support of better alignment and harmonisation of SR products. </a:t>
            </a:r>
          </a:p>
          <a:p>
            <a:pPr indent="-457200">
              <a:lnSpc>
                <a:spcPct val="114999"/>
              </a:lnSpc>
            </a:pPr>
            <a:r>
              <a:rPr lang="en-AU" sz="2000" b="1"/>
              <a:t>CEOS-ARD is only the first step</a:t>
            </a:r>
            <a:r>
              <a:rPr lang="en-AU" sz="2000"/>
              <a:t> in the ‘interoperability continuum’, we need to plan the next steps to advance CEOS interoperability objectives.</a:t>
            </a:r>
            <a:endParaRPr lang="en-US" sz="2000"/>
          </a:p>
          <a:p>
            <a:pPr marL="0" indent="0">
              <a:lnSpc>
                <a:spcPct val="114999"/>
              </a:lnSpc>
              <a:buNone/>
            </a:pPr>
            <a:endParaRPr lang="en-AU" sz="2000"/>
          </a:p>
        </p:txBody>
      </p:sp>
      <p:sp>
        <p:nvSpPr>
          <p:cNvPr id="48" name="Google Shape;48;p6"/>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r>
              <a:rPr lang="en-US"/>
              <a:t>Why do we care?</a:t>
            </a:r>
            <a:endParaRPr>
              <a:latin typeface="Montserrat"/>
              <a:ea typeface="Montserrat"/>
              <a:cs typeface="Montserrat"/>
              <a:sym typeface="Montserrat"/>
            </a:endParaRPr>
          </a:p>
        </p:txBody>
      </p:sp>
      <p:pic>
        <p:nvPicPr>
          <p:cNvPr id="10" name="Picture 9">
            <a:extLst>
              <a:ext uri="{FF2B5EF4-FFF2-40B4-BE49-F238E27FC236}">
                <a16:creationId xmlns:a16="http://schemas.microsoft.com/office/drawing/2014/main" id="{E6898CCD-97DC-CF02-DA67-B25EADC48107}"/>
              </a:ext>
            </a:extLst>
          </p:cNvPr>
          <p:cNvPicPr>
            <a:picLocks noChangeAspect="1"/>
          </p:cNvPicPr>
          <p:nvPr/>
        </p:nvPicPr>
        <p:blipFill>
          <a:blip r:embed="rId3"/>
          <a:stretch>
            <a:fillRect/>
          </a:stretch>
        </p:blipFill>
        <p:spPr>
          <a:xfrm>
            <a:off x="2870278" y="4728957"/>
            <a:ext cx="7216623" cy="18394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70768-903F-4F96-760A-D97F617502C4}"/>
              </a:ext>
            </a:extLst>
          </p:cNvPr>
          <p:cNvSpPr>
            <a:spLocks noGrp="1"/>
          </p:cNvSpPr>
          <p:nvPr>
            <p:ph type="title"/>
          </p:nvPr>
        </p:nvSpPr>
        <p:spPr/>
        <p:txBody>
          <a:bodyPr/>
          <a:lstStyle/>
          <a:p>
            <a:r>
              <a:rPr lang="en-AU"/>
              <a:t>Data inconsistency</a:t>
            </a:r>
          </a:p>
        </p:txBody>
      </p:sp>
      <p:sp>
        <p:nvSpPr>
          <p:cNvPr id="4" name="TextBox 3">
            <a:extLst>
              <a:ext uri="{FF2B5EF4-FFF2-40B4-BE49-F238E27FC236}">
                <a16:creationId xmlns:a16="http://schemas.microsoft.com/office/drawing/2014/main" id="{78415A5D-60F6-5E72-5B46-CFBC921968C4}"/>
              </a:ext>
            </a:extLst>
          </p:cNvPr>
          <p:cNvSpPr txBox="1"/>
          <p:nvPr/>
        </p:nvSpPr>
        <p:spPr>
          <a:xfrm>
            <a:off x="410966" y="1058973"/>
            <a:ext cx="11075541" cy="9958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indent="-406400">
              <a:lnSpc>
                <a:spcPct val="115000"/>
              </a:lnSpc>
              <a:spcBef>
                <a:spcPts val="1000"/>
              </a:spcBef>
              <a:buClr>
                <a:schemeClr val="dk1"/>
              </a:buClr>
              <a:buSzPts val="2800"/>
              <a:buFont typeface="Montserrat"/>
              <a:buChar char="❖"/>
              <a:defRPr sz="2000">
                <a:solidFill>
                  <a:schemeClr val="dk1"/>
                </a:solidFill>
                <a:latin typeface="Montserrat"/>
                <a:ea typeface="Montserrat"/>
                <a:cs typeface="Montserrat"/>
                <a:sym typeface="Montserrat"/>
              </a:defRPr>
            </a:lvl1pPr>
            <a:lvl2pPr marL="914400" indent="-381000">
              <a:lnSpc>
                <a:spcPct val="115000"/>
              </a:lnSpc>
              <a:spcBef>
                <a:spcPts val="500"/>
              </a:spcBef>
              <a:buClr>
                <a:schemeClr val="dk1"/>
              </a:buClr>
              <a:buSzPts val="2400"/>
              <a:buFont typeface="Montserrat"/>
              <a:buChar char="▪"/>
              <a:defRPr sz="2400">
                <a:solidFill>
                  <a:schemeClr val="dk1"/>
                </a:solidFill>
                <a:latin typeface="Montserrat"/>
                <a:ea typeface="Montserrat"/>
                <a:cs typeface="Montserrat"/>
                <a:sym typeface="Montserrat"/>
              </a:defRPr>
            </a:lvl2pPr>
            <a:lvl3pPr marL="1371600" indent="-355600">
              <a:lnSpc>
                <a:spcPct val="115000"/>
              </a:lnSpc>
              <a:spcBef>
                <a:spcPts val="500"/>
              </a:spcBef>
              <a:buClr>
                <a:schemeClr val="dk1"/>
              </a:buClr>
              <a:buSzPts val="2000"/>
              <a:buFont typeface="Montserrat"/>
              <a:buChar char="o"/>
              <a:defRPr sz="2000">
                <a:solidFill>
                  <a:schemeClr val="dk1"/>
                </a:solidFill>
                <a:latin typeface="Montserrat"/>
                <a:ea typeface="Montserrat"/>
                <a:cs typeface="Montserrat"/>
                <a:sym typeface="Montserrat"/>
              </a:defRPr>
            </a:lvl3pPr>
            <a:lvl4pPr marL="1828800" indent="-342900">
              <a:lnSpc>
                <a:spcPct val="115000"/>
              </a:lnSpc>
              <a:spcBef>
                <a:spcPts val="500"/>
              </a:spcBef>
              <a:buClr>
                <a:schemeClr val="dk1"/>
              </a:buClr>
              <a:buSzPts val="1800"/>
              <a:buFont typeface="Montserrat"/>
              <a:buChar char="•"/>
              <a:defRPr sz="1800">
                <a:solidFill>
                  <a:schemeClr val="dk1"/>
                </a:solidFill>
                <a:latin typeface="Montserrat"/>
                <a:ea typeface="Montserrat"/>
                <a:cs typeface="Montserrat"/>
                <a:sym typeface="Montserrat"/>
              </a:defRPr>
            </a:lvl4pPr>
            <a:lvl5pPr marL="2286000" indent="-342900">
              <a:lnSpc>
                <a:spcPct val="115000"/>
              </a:lnSpc>
              <a:spcBef>
                <a:spcPts val="500"/>
              </a:spcBef>
              <a:buClr>
                <a:schemeClr val="dk1"/>
              </a:buClr>
              <a:buSzPts val="1800"/>
              <a:buFont typeface="Montserrat"/>
              <a:buChar char="•"/>
              <a:defRPr sz="1800">
                <a:solidFill>
                  <a:schemeClr val="dk1"/>
                </a:solidFill>
                <a:latin typeface="Montserrat"/>
                <a:ea typeface="Montserrat"/>
                <a:cs typeface="Montserrat"/>
                <a:sym typeface="Montserrat"/>
              </a:defRPr>
            </a:lvl5pPr>
            <a:lvl6pPr marL="2743200" indent="-355600">
              <a:lnSpc>
                <a:spcPct val="115000"/>
              </a:lnSpc>
              <a:spcBef>
                <a:spcPts val="500"/>
              </a:spcBef>
              <a:buClr>
                <a:schemeClr val="dk1"/>
              </a:buClr>
              <a:buSzPts val="2000"/>
              <a:buFont typeface="Montserrat"/>
              <a:buChar char="•"/>
              <a:defRPr sz="2000">
                <a:solidFill>
                  <a:schemeClr val="dk1"/>
                </a:solidFill>
                <a:latin typeface="Montserrat"/>
                <a:ea typeface="Montserrat"/>
                <a:cs typeface="Montserrat"/>
                <a:sym typeface="Montserrat"/>
              </a:defRPr>
            </a:lvl6pPr>
            <a:lvl7pPr marL="3200400" indent="-355600">
              <a:lnSpc>
                <a:spcPct val="115000"/>
              </a:lnSpc>
              <a:spcBef>
                <a:spcPts val="500"/>
              </a:spcBef>
              <a:buClr>
                <a:schemeClr val="dk1"/>
              </a:buClr>
              <a:buSzPts val="2000"/>
              <a:buFont typeface="Montserrat"/>
              <a:buChar char="•"/>
              <a:defRPr sz="2000">
                <a:solidFill>
                  <a:schemeClr val="dk1"/>
                </a:solidFill>
                <a:latin typeface="Montserrat"/>
                <a:ea typeface="Montserrat"/>
                <a:cs typeface="Montserrat"/>
                <a:sym typeface="Montserrat"/>
              </a:defRPr>
            </a:lvl7pPr>
            <a:lvl8pPr marL="3657600" indent="-355600">
              <a:lnSpc>
                <a:spcPct val="115000"/>
              </a:lnSpc>
              <a:spcBef>
                <a:spcPts val="500"/>
              </a:spcBef>
              <a:buClr>
                <a:schemeClr val="dk1"/>
              </a:buClr>
              <a:buSzPts val="2000"/>
              <a:buFont typeface="Montserrat"/>
              <a:buChar char="•"/>
              <a:defRPr sz="2000">
                <a:solidFill>
                  <a:schemeClr val="dk1"/>
                </a:solidFill>
                <a:latin typeface="Montserrat"/>
                <a:ea typeface="Montserrat"/>
                <a:cs typeface="Montserrat"/>
                <a:sym typeface="Montserrat"/>
              </a:defRPr>
            </a:lvl8pPr>
            <a:lvl9pPr marL="4114800" indent="-355600">
              <a:lnSpc>
                <a:spcPct val="115000"/>
              </a:lnSpc>
              <a:spcBef>
                <a:spcPts val="500"/>
              </a:spcBef>
              <a:buClr>
                <a:schemeClr val="dk1"/>
              </a:buClr>
              <a:buSzPts val="2000"/>
              <a:buFont typeface="Montserrat"/>
              <a:buChar char="•"/>
              <a:defRPr sz="2000">
                <a:solidFill>
                  <a:schemeClr val="dk1"/>
                </a:solidFill>
                <a:latin typeface="Montserrat"/>
                <a:ea typeface="Montserrat"/>
                <a:cs typeface="Montserrat"/>
                <a:sym typeface="Montserrat"/>
              </a:defRPr>
            </a:lvl9pPr>
          </a:lstStyle>
          <a:p>
            <a:r>
              <a:rPr lang="en-AU"/>
              <a:t>Noise in Normalised Difference Vegetation Index time-series profiles for the same area derived from Landsat, Sentinel-2 and </a:t>
            </a:r>
            <a:r>
              <a:rPr lang="en-AU" err="1"/>
              <a:t>PlanetScope</a:t>
            </a:r>
            <a:r>
              <a:rPr lang="en-AU"/>
              <a:t> data  </a:t>
            </a:r>
          </a:p>
        </p:txBody>
      </p:sp>
      <p:pic>
        <p:nvPicPr>
          <p:cNvPr id="5" name="Picture 4" descr="A close-up of a map&#10;&#10;Description automatically generated">
            <a:extLst>
              <a:ext uri="{FF2B5EF4-FFF2-40B4-BE49-F238E27FC236}">
                <a16:creationId xmlns:a16="http://schemas.microsoft.com/office/drawing/2014/main" id="{52C27E62-8FF5-319F-A96C-C282F9303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504" y="1992129"/>
            <a:ext cx="6506483" cy="4124901"/>
          </a:xfrm>
          <a:prstGeom prst="rect">
            <a:avLst/>
          </a:prstGeom>
        </p:spPr>
      </p:pic>
      <p:sp>
        <p:nvSpPr>
          <p:cNvPr id="6" name="TextBox 5">
            <a:extLst>
              <a:ext uri="{FF2B5EF4-FFF2-40B4-BE49-F238E27FC236}">
                <a16:creationId xmlns:a16="http://schemas.microsoft.com/office/drawing/2014/main" id="{8FE5851B-63E9-B2AB-8DE5-FC6BB2971F03}"/>
              </a:ext>
            </a:extLst>
          </p:cNvPr>
          <p:cNvSpPr txBox="1"/>
          <p:nvPr/>
        </p:nvSpPr>
        <p:spPr>
          <a:xfrm>
            <a:off x="7376930" y="6123870"/>
            <a:ext cx="4740008" cy="369332"/>
          </a:xfrm>
          <a:prstGeom prst="rect">
            <a:avLst/>
          </a:prstGeom>
          <a:noFill/>
        </p:spPr>
        <p:txBody>
          <a:bodyPr wrap="square">
            <a:spAutoFit/>
          </a:bodyPr>
          <a:lstStyle/>
          <a:p>
            <a:pPr>
              <a:buClrTx/>
              <a:buFontTx/>
              <a:buNone/>
            </a:pPr>
            <a:r>
              <a:rPr lang="en-AU" sz="1800" kern="1200">
                <a:solidFill>
                  <a:srgbClr val="636F74"/>
                </a:solidFill>
                <a:latin typeface="Calibri" panose="020F0502020204030204"/>
                <a:ea typeface="+mn-ea"/>
                <a:cs typeface="+mn-cs"/>
              </a:rPr>
              <a:t>Credit: Robbi-Bishop Taylor, Geoscience Australia</a:t>
            </a:r>
          </a:p>
        </p:txBody>
      </p:sp>
    </p:spTree>
    <p:extLst>
      <p:ext uri="{BB962C8B-B14F-4D97-AF65-F5344CB8AC3E}">
        <p14:creationId xmlns:p14="http://schemas.microsoft.com/office/powerpoint/2010/main" val="1934342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EA725-68E6-9F1A-2E7C-339842ACFFA9}"/>
              </a:ext>
            </a:extLst>
          </p:cNvPr>
          <p:cNvSpPr>
            <a:spLocks noGrp="1"/>
          </p:cNvSpPr>
          <p:nvPr>
            <p:ph type="body" idx="1"/>
          </p:nvPr>
        </p:nvSpPr>
        <p:spPr>
          <a:xfrm>
            <a:off x="16996" y="1144250"/>
            <a:ext cx="12180094" cy="1141850"/>
          </a:xfrm>
        </p:spPr>
        <p:txBody>
          <a:bodyPr/>
          <a:lstStyle/>
          <a:p>
            <a:r>
              <a:rPr lang="en-AU" sz="1800"/>
              <a:t>By combining Landsat (blue) and Sentinel-2 (orange) data processed through the same workflow, a set of observations that best represent the tidal range in coastal northern Australia was achieved. It would take much longer to achieve the same result if data from only one sensor were used.</a:t>
            </a:r>
          </a:p>
          <a:p>
            <a:endParaRPr lang="en-AU" sz="1800"/>
          </a:p>
        </p:txBody>
      </p:sp>
      <p:sp>
        <p:nvSpPr>
          <p:cNvPr id="3" name="Title 2">
            <a:extLst>
              <a:ext uri="{FF2B5EF4-FFF2-40B4-BE49-F238E27FC236}">
                <a16:creationId xmlns:a16="http://schemas.microsoft.com/office/drawing/2014/main" id="{FAD2109E-7F2A-0E47-0E0D-6094596FC973}"/>
              </a:ext>
            </a:extLst>
          </p:cNvPr>
          <p:cNvSpPr>
            <a:spLocks noGrp="1"/>
          </p:cNvSpPr>
          <p:nvPr>
            <p:ph type="title"/>
          </p:nvPr>
        </p:nvSpPr>
        <p:spPr/>
        <p:txBody>
          <a:bodyPr/>
          <a:lstStyle/>
          <a:p>
            <a:r>
              <a:rPr lang="en-AU"/>
              <a:t>Harmonisation: Synergies</a:t>
            </a:r>
          </a:p>
        </p:txBody>
      </p:sp>
      <p:pic>
        <p:nvPicPr>
          <p:cNvPr id="4" name="Picture 3">
            <a:extLst>
              <a:ext uri="{FF2B5EF4-FFF2-40B4-BE49-F238E27FC236}">
                <a16:creationId xmlns:a16="http://schemas.microsoft.com/office/drawing/2014/main" id="{43430C0C-7BEF-AB8E-E614-E669440489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441" y="2331706"/>
            <a:ext cx="6359543" cy="4161496"/>
          </a:xfrm>
          <a:prstGeom prst="rect">
            <a:avLst/>
          </a:prstGeom>
          <a:noFill/>
        </p:spPr>
      </p:pic>
      <p:sp>
        <p:nvSpPr>
          <p:cNvPr id="5" name="TextBox 4">
            <a:extLst>
              <a:ext uri="{FF2B5EF4-FFF2-40B4-BE49-F238E27FC236}">
                <a16:creationId xmlns:a16="http://schemas.microsoft.com/office/drawing/2014/main" id="{653DB2F8-54B5-3780-C598-2B44425632E1}"/>
              </a:ext>
            </a:extLst>
          </p:cNvPr>
          <p:cNvSpPr txBox="1"/>
          <p:nvPr/>
        </p:nvSpPr>
        <p:spPr>
          <a:xfrm>
            <a:off x="7376930" y="6123870"/>
            <a:ext cx="4740008" cy="369332"/>
          </a:xfrm>
          <a:prstGeom prst="rect">
            <a:avLst/>
          </a:prstGeom>
          <a:noFill/>
        </p:spPr>
        <p:txBody>
          <a:bodyPr wrap="square">
            <a:spAutoFit/>
          </a:bodyPr>
          <a:lstStyle/>
          <a:p>
            <a:pPr>
              <a:buClrTx/>
              <a:buFontTx/>
              <a:buNone/>
            </a:pPr>
            <a:r>
              <a:rPr lang="en-AU" sz="1800" kern="1200">
                <a:solidFill>
                  <a:srgbClr val="636F74"/>
                </a:solidFill>
                <a:latin typeface="Calibri" panose="020F0502020204030204"/>
                <a:ea typeface="+mn-ea"/>
                <a:cs typeface="+mn-cs"/>
              </a:rPr>
              <a:t>Credit: Robbi-Bishop Taylor, Geoscience Australia</a:t>
            </a:r>
          </a:p>
        </p:txBody>
      </p:sp>
    </p:spTree>
    <p:extLst>
      <p:ext uri="{BB962C8B-B14F-4D97-AF65-F5344CB8AC3E}">
        <p14:creationId xmlns:p14="http://schemas.microsoft.com/office/powerpoint/2010/main" val="2564138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B3C3C-577E-12BC-DBD6-BD21904F26A8}"/>
              </a:ext>
            </a:extLst>
          </p:cNvPr>
          <p:cNvSpPr>
            <a:spLocks noGrp="1"/>
          </p:cNvSpPr>
          <p:nvPr>
            <p:ph type="body" idx="1"/>
          </p:nvPr>
        </p:nvSpPr>
        <p:spPr>
          <a:xfrm>
            <a:off x="5953" y="1096490"/>
            <a:ext cx="12047572" cy="1088211"/>
          </a:xfrm>
        </p:spPr>
        <p:txBody>
          <a:bodyPr/>
          <a:lstStyle/>
          <a:p>
            <a:r>
              <a:rPr lang="en-AU" sz="1800"/>
              <a:t>Better insights into seasonal phenology could be achieved from Harmonised Landsat / Sentinel-2 data with high temporal density of observations. Transient phenomena would be missed if data from only a single sensor were used.  </a:t>
            </a:r>
          </a:p>
          <a:p>
            <a:endParaRPr lang="en-AU" sz="1600"/>
          </a:p>
        </p:txBody>
      </p:sp>
      <p:sp>
        <p:nvSpPr>
          <p:cNvPr id="3" name="Title 2">
            <a:extLst>
              <a:ext uri="{FF2B5EF4-FFF2-40B4-BE49-F238E27FC236}">
                <a16:creationId xmlns:a16="http://schemas.microsoft.com/office/drawing/2014/main" id="{B0FB7AAE-24E3-B7B4-EC08-BE5699727F2C}"/>
              </a:ext>
            </a:extLst>
          </p:cNvPr>
          <p:cNvSpPr>
            <a:spLocks noGrp="1"/>
          </p:cNvSpPr>
          <p:nvPr>
            <p:ph type="title"/>
          </p:nvPr>
        </p:nvSpPr>
        <p:spPr/>
        <p:txBody>
          <a:bodyPr/>
          <a:lstStyle/>
          <a:p>
            <a:r>
              <a:rPr lang="en-AU"/>
              <a:t>Harmonisation: Better insights</a:t>
            </a:r>
          </a:p>
        </p:txBody>
      </p:sp>
      <p:grpSp>
        <p:nvGrpSpPr>
          <p:cNvPr id="4" name="Group 3">
            <a:extLst>
              <a:ext uri="{FF2B5EF4-FFF2-40B4-BE49-F238E27FC236}">
                <a16:creationId xmlns:a16="http://schemas.microsoft.com/office/drawing/2014/main" id="{3D49FB08-8323-7A14-B660-5548A87EE739}"/>
              </a:ext>
            </a:extLst>
          </p:cNvPr>
          <p:cNvGrpSpPr/>
          <p:nvPr/>
        </p:nvGrpSpPr>
        <p:grpSpPr>
          <a:xfrm>
            <a:off x="2556552" y="2197847"/>
            <a:ext cx="7078895" cy="4086010"/>
            <a:chOff x="2707493" y="1670604"/>
            <a:chExt cx="6838995" cy="4545899"/>
          </a:xfrm>
        </p:grpSpPr>
        <p:grpSp>
          <p:nvGrpSpPr>
            <p:cNvPr id="5" name="Group 4">
              <a:extLst>
                <a:ext uri="{FF2B5EF4-FFF2-40B4-BE49-F238E27FC236}">
                  <a16:creationId xmlns:a16="http://schemas.microsoft.com/office/drawing/2014/main" id="{744E4853-F7E7-AE0F-4C55-E60E0D9A3BCA}"/>
                </a:ext>
              </a:extLst>
            </p:cNvPr>
            <p:cNvGrpSpPr/>
            <p:nvPr/>
          </p:nvGrpSpPr>
          <p:grpSpPr>
            <a:xfrm>
              <a:off x="2707493" y="1670604"/>
              <a:ext cx="6777014" cy="4545899"/>
              <a:chOff x="1580177" y="2186983"/>
              <a:chExt cx="4515823" cy="3177624"/>
            </a:xfrm>
          </p:grpSpPr>
          <p:pic>
            <p:nvPicPr>
              <p:cNvPr id="7" name="Picture 6" descr="ndvi_cube_sort22.png">
                <a:extLst>
                  <a:ext uri="{FF2B5EF4-FFF2-40B4-BE49-F238E27FC236}">
                    <a16:creationId xmlns:a16="http://schemas.microsoft.com/office/drawing/2014/main" id="{02C5E336-8A82-0C2C-BD12-FDC3449A35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80177" y="2377389"/>
                <a:ext cx="892976" cy="892976"/>
              </a:xfrm>
              <a:prstGeom prst="rect">
                <a:avLst/>
              </a:prstGeom>
              <a:ln w="19050" cmpd="sng">
                <a:solidFill>
                  <a:srgbClr val="FFFFFF">
                    <a:lumMod val="75000"/>
                  </a:srgbClr>
                </a:solidFill>
              </a:ln>
            </p:spPr>
          </p:pic>
          <p:pic>
            <p:nvPicPr>
              <p:cNvPr id="8" name="Picture 7" descr="ndvi_cube_sort45.png">
                <a:extLst>
                  <a:ext uri="{FF2B5EF4-FFF2-40B4-BE49-F238E27FC236}">
                    <a16:creationId xmlns:a16="http://schemas.microsoft.com/office/drawing/2014/main" id="{475DE7A9-1EE1-D2FF-ADC3-41EF31F8446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66129" y="2377389"/>
                <a:ext cx="892976" cy="892976"/>
              </a:xfrm>
              <a:prstGeom prst="rect">
                <a:avLst/>
              </a:prstGeom>
              <a:ln w="19050" cmpd="sng">
                <a:solidFill>
                  <a:srgbClr val="FFFFFF">
                    <a:lumMod val="75000"/>
                  </a:srgbClr>
                </a:solidFill>
              </a:ln>
            </p:spPr>
          </p:pic>
          <p:pic>
            <p:nvPicPr>
              <p:cNvPr id="9" name="Picture 8" descr="ndvi_cube_sort48.png">
                <a:extLst>
                  <a:ext uri="{FF2B5EF4-FFF2-40B4-BE49-F238E27FC236}">
                    <a16:creationId xmlns:a16="http://schemas.microsoft.com/office/drawing/2014/main" id="{69D60B69-76CE-C6D8-B74B-38B0521860C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59105" y="2377389"/>
                <a:ext cx="892976" cy="892976"/>
              </a:xfrm>
              <a:prstGeom prst="rect">
                <a:avLst/>
              </a:prstGeom>
              <a:ln w="19050" cmpd="sng">
                <a:solidFill>
                  <a:srgbClr val="FFFFFF">
                    <a:lumMod val="75000"/>
                  </a:srgbClr>
                </a:solidFill>
              </a:ln>
            </p:spPr>
          </p:pic>
          <p:pic>
            <p:nvPicPr>
              <p:cNvPr id="10" name="Picture 9" descr="ndvi_cube_sort59.png">
                <a:extLst>
                  <a:ext uri="{FF2B5EF4-FFF2-40B4-BE49-F238E27FC236}">
                    <a16:creationId xmlns:a16="http://schemas.microsoft.com/office/drawing/2014/main" id="{F69A6006-4636-B130-B7F3-9CF067A2585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52082" y="2377389"/>
                <a:ext cx="892976" cy="892976"/>
              </a:xfrm>
              <a:prstGeom prst="rect">
                <a:avLst/>
              </a:prstGeom>
              <a:ln w="19050" cmpd="sng">
                <a:solidFill>
                  <a:srgbClr val="FFFFFF">
                    <a:lumMod val="75000"/>
                  </a:srgbClr>
                </a:solidFill>
              </a:ln>
            </p:spPr>
          </p:pic>
          <p:pic>
            <p:nvPicPr>
              <p:cNvPr id="11" name="Picture 10" descr="ndvi_cube_sort43.png">
                <a:extLst>
                  <a:ext uri="{FF2B5EF4-FFF2-40B4-BE49-F238E27FC236}">
                    <a16:creationId xmlns:a16="http://schemas.microsoft.com/office/drawing/2014/main" id="{B08015DB-343F-6B82-C938-C6B8B20338E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73153" y="2377389"/>
                <a:ext cx="892976" cy="892976"/>
              </a:xfrm>
              <a:prstGeom prst="rect">
                <a:avLst/>
              </a:prstGeom>
              <a:ln w="19050" cmpd="sng">
                <a:solidFill>
                  <a:srgbClr val="FFFFFF">
                    <a:lumMod val="75000"/>
                  </a:srgbClr>
                </a:solidFill>
              </a:ln>
            </p:spPr>
          </p:pic>
          <p:sp>
            <p:nvSpPr>
              <p:cNvPr id="12" name="Rectangle 11">
                <a:extLst>
                  <a:ext uri="{FF2B5EF4-FFF2-40B4-BE49-F238E27FC236}">
                    <a16:creationId xmlns:a16="http://schemas.microsoft.com/office/drawing/2014/main" id="{FDBFA502-E562-2DC7-5C07-53F169B08154}"/>
                  </a:ext>
                </a:extLst>
              </p:cNvPr>
              <p:cNvSpPr/>
              <p:nvPr/>
            </p:nvSpPr>
            <p:spPr>
              <a:xfrm>
                <a:off x="5205682" y="2440443"/>
                <a:ext cx="294682" cy="25717"/>
              </a:xfrm>
              <a:prstGeom prst="rect">
                <a:avLst/>
              </a:prstGeom>
              <a:solidFill>
                <a:srgbClr val="FFFFFF">
                  <a:lumMod val="65000"/>
                </a:srgbClr>
              </a:solidFill>
              <a:ln w="9525" cap="flat" cmpd="sng" algn="ctr">
                <a:solidFill>
                  <a:srgbClr val="FFFFFF">
                    <a:lumMod val="75000"/>
                  </a:srgbClr>
                </a:solidFill>
                <a:prstDash val="solid"/>
              </a:ln>
              <a:effectLst/>
            </p:spPr>
            <p:txBody>
              <a:bodyPr rtlCol="0" anchor="ctr"/>
              <a:lstStyle/>
              <a:p>
                <a:pPr algn="ctr" fontAlgn="base">
                  <a:spcBef>
                    <a:spcPct val="0"/>
                  </a:spcBef>
                  <a:spcAft>
                    <a:spcPct val="0"/>
                  </a:spcAft>
                  <a:buClrTx/>
                  <a:buFontTx/>
                  <a:buNone/>
                  <a:defRPr/>
                </a:pPr>
                <a:endParaRPr lang="en-US" sz="1013">
                  <a:solidFill>
                    <a:prstClr val="white"/>
                  </a:solidFill>
                  <a:latin typeface="Helvetica"/>
                  <a:ea typeface="+mn-ea"/>
                  <a:cs typeface="Helvetica"/>
                </a:endParaRPr>
              </a:p>
            </p:txBody>
          </p:sp>
          <p:sp>
            <p:nvSpPr>
              <p:cNvPr id="13" name="TextBox 12">
                <a:extLst>
                  <a:ext uri="{FF2B5EF4-FFF2-40B4-BE49-F238E27FC236}">
                    <a16:creationId xmlns:a16="http://schemas.microsoft.com/office/drawing/2014/main" id="{A3736712-4952-961F-0B5A-B2F93187252C}"/>
                  </a:ext>
                </a:extLst>
              </p:cNvPr>
              <p:cNvSpPr txBox="1"/>
              <p:nvPr/>
            </p:nvSpPr>
            <p:spPr>
              <a:xfrm>
                <a:off x="5212824" y="2427176"/>
                <a:ext cx="386644" cy="213585"/>
              </a:xfrm>
              <a:prstGeom prst="rect">
                <a:avLst/>
              </a:prstGeom>
              <a:noFill/>
            </p:spPr>
            <p:txBody>
              <a:bodyPr wrap="none" rtlCol="0">
                <a:spAutoFit/>
              </a:bodyPr>
              <a:lstStyle/>
              <a:p>
                <a:pPr fontAlgn="base">
                  <a:spcBef>
                    <a:spcPct val="0"/>
                  </a:spcBef>
                  <a:spcAft>
                    <a:spcPct val="0"/>
                  </a:spcAft>
                  <a:buClrTx/>
                  <a:buFontTx/>
                  <a:buNone/>
                </a:pPr>
                <a:r>
                  <a:rPr lang="en-US" sz="788" b="1" kern="1200">
                    <a:solidFill>
                      <a:prstClr val="white">
                        <a:lumMod val="95000"/>
                      </a:prstClr>
                    </a:solidFill>
                    <a:latin typeface="Helvetica"/>
                    <a:ea typeface="+mn-ea"/>
                    <a:cs typeface="Helvetica"/>
                  </a:rPr>
                  <a:t>3km</a:t>
                </a:r>
              </a:p>
            </p:txBody>
          </p:sp>
          <p:pic>
            <p:nvPicPr>
              <p:cNvPr id="14" name="Picture 13">
                <a:extLst>
                  <a:ext uri="{FF2B5EF4-FFF2-40B4-BE49-F238E27FC236}">
                    <a16:creationId xmlns:a16="http://schemas.microsoft.com/office/drawing/2014/main" id="{9DA4CFA8-46DA-B24B-3AEA-E60AE290748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22585" y="3353077"/>
                <a:ext cx="722472" cy="90686"/>
              </a:xfrm>
              <a:prstGeom prst="rect">
                <a:avLst/>
              </a:prstGeom>
            </p:spPr>
          </p:pic>
          <p:sp>
            <p:nvSpPr>
              <p:cNvPr id="15" name="TextBox 14">
                <a:extLst>
                  <a:ext uri="{FF2B5EF4-FFF2-40B4-BE49-F238E27FC236}">
                    <a16:creationId xmlns:a16="http://schemas.microsoft.com/office/drawing/2014/main" id="{ACCF91F7-79A1-C24D-A25E-722E3B46767E}"/>
                  </a:ext>
                </a:extLst>
              </p:cNvPr>
              <p:cNvSpPr txBox="1"/>
              <p:nvPr/>
            </p:nvSpPr>
            <p:spPr>
              <a:xfrm>
                <a:off x="1621102" y="2186983"/>
                <a:ext cx="963725"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May 4, 2016 (S2)</a:t>
                </a:r>
              </a:p>
            </p:txBody>
          </p:sp>
          <p:sp>
            <p:nvSpPr>
              <p:cNvPr id="16" name="TextBox 15">
                <a:extLst>
                  <a:ext uri="{FF2B5EF4-FFF2-40B4-BE49-F238E27FC236}">
                    <a16:creationId xmlns:a16="http://schemas.microsoft.com/office/drawing/2014/main" id="{A1CF947E-707B-6B30-D842-2881724B7200}"/>
                  </a:ext>
                </a:extLst>
              </p:cNvPr>
              <p:cNvSpPr txBox="1"/>
              <p:nvPr/>
            </p:nvSpPr>
            <p:spPr>
              <a:xfrm>
                <a:off x="2510442" y="2186983"/>
                <a:ext cx="657552"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Aug 8 (L8)</a:t>
                </a:r>
              </a:p>
            </p:txBody>
          </p:sp>
          <p:sp>
            <p:nvSpPr>
              <p:cNvPr id="17" name="TextBox 16">
                <a:extLst>
                  <a:ext uri="{FF2B5EF4-FFF2-40B4-BE49-F238E27FC236}">
                    <a16:creationId xmlns:a16="http://schemas.microsoft.com/office/drawing/2014/main" id="{C1DC14CA-DA6A-46D1-A555-0851B8FEE98F}"/>
                  </a:ext>
                </a:extLst>
              </p:cNvPr>
              <p:cNvSpPr txBox="1"/>
              <p:nvPr/>
            </p:nvSpPr>
            <p:spPr>
              <a:xfrm>
                <a:off x="3421213" y="2186983"/>
                <a:ext cx="713657"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Aug 17 (L8)</a:t>
                </a:r>
              </a:p>
            </p:txBody>
          </p:sp>
          <p:sp>
            <p:nvSpPr>
              <p:cNvPr id="18" name="TextBox 17">
                <a:extLst>
                  <a:ext uri="{FF2B5EF4-FFF2-40B4-BE49-F238E27FC236}">
                    <a16:creationId xmlns:a16="http://schemas.microsoft.com/office/drawing/2014/main" id="{2939B4A0-7F63-17FC-0375-CF309BD92E1E}"/>
                  </a:ext>
                </a:extLst>
              </p:cNvPr>
              <p:cNvSpPr txBox="1"/>
              <p:nvPr/>
            </p:nvSpPr>
            <p:spPr>
              <a:xfrm>
                <a:off x="4303410" y="2186983"/>
                <a:ext cx="668773"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Sep 1 (S2)</a:t>
                </a:r>
              </a:p>
            </p:txBody>
          </p:sp>
          <p:sp>
            <p:nvSpPr>
              <p:cNvPr id="19" name="TextBox 18">
                <a:extLst>
                  <a:ext uri="{FF2B5EF4-FFF2-40B4-BE49-F238E27FC236}">
                    <a16:creationId xmlns:a16="http://schemas.microsoft.com/office/drawing/2014/main" id="{7EC7F04F-E5F4-7022-F377-383EF286C193}"/>
                  </a:ext>
                </a:extLst>
              </p:cNvPr>
              <p:cNvSpPr txBox="1"/>
              <p:nvPr/>
            </p:nvSpPr>
            <p:spPr>
              <a:xfrm>
                <a:off x="5192750" y="2186983"/>
                <a:ext cx="692818"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Oct 20 (L8)</a:t>
                </a:r>
              </a:p>
            </p:txBody>
          </p:sp>
          <p:pic>
            <p:nvPicPr>
              <p:cNvPr id="20" name="Picture 19" descr="ndvi-plot.png">
                <a:extLst>
                  <a:ext uri="{FF2B5EF4-FFF2-40B4-BE49-F238E27FC236}">
                    <a16:creationId xmlns:a16="http://schemas.microsoft.com/office/drawing/2014/main" id="{9D9028E3-3F97-D5A6-0575-E21F195666F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750176" y="3604369"/>
                <a:ext cx="3490703" cy="1760238"/>
              </a:xfrm>
              <a:prstGeom prst="rect">
                <a:avLst/>
              </a:prstGeom>
            </p:spPr>
          </p:pic>
          <p:sp>
            <p:nvSpPr>
              <p:cNvPr id="21" name="Freeform 19">
                <a:extLst>
                  <a:ext uri="{FF2B5EF4-FFF2-40B4-BE49-F238E27FC236}">
                    <a16:creationId xmlns:a16="http://schemas.microsoft.com/office/drawing/2014/main" id="{1D67A58D-34A0-F07D-760E-CC55DED5EF5D}"/>
                  </a:ext>
                </a:extLst>
              </p:cNvPr>
              <p:cNvSpPr/>
              <p:nvPr/>
            </p:nvSpPr>
            <p:spPr>
              <a:xfrm>
                <a:off x="2230755" y="4315033"/>
                <a:ext cx="2639616" cy="686444"/>
              </a:xfrm>
              <a:custGeom>
                <a:avLst/>
                <a:gdLst>
                  <a:gd name="connsiteX0" fmla="*/ 0 w 4692650"/>
                  <a:gd name="connsiteY0" fmla="*/ 1218979 h 1218979"/>
                  <a:gd name="connsiteX1" fmla="*/ 311150 w 4692650"/>
                  <a:gd name="connsiteY1" fmla="*/ 1041179 h 1218979"/>
                  <a:gd name="connsiteX2" fmla="*/ 692150 w 4692650"/>
                  <a:gd name="connsiteY2" fmla="*/ 730029 h 1218979"/>
                  <a:gd name="connsiteX3" fmla="*/ 971550 w 4692650"/>
                  <a:gd name="connsiteY3" fmla="*/ 647479 h 1218979"/>
                  <a:gd name="connsiteX4" fmla="*/ 135890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5890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27150 w 4692650"/>
                  <a:gd name="connsiteY4" fmla="*/ 495079 h 1218979"/>
                  <a:gd name="connsiteX5" fmla="*/ 1460500 w 4692650"/>
                  <a:gd name="connsiteY5" fmla="*/ 412529 h 1218979"/>
                  <a:gd name="connsiteX6" fmla="*/ 1708150 w 4692650"/>
                  <a:gd name="connsiteY6" fmla="*/ 145829 h 1218979"/>
                  <a:gd name="connsiteX7" fmla="*/ 1866900 w 4692650"/>
                  <a:gd name="connsiteY7" fmla="*/ 44229 h 1218979"/>
                  <a:gd name="connsiteX8" fmla="*/ 2057400 w 4692650"/>
                  <a:gd name="connsiteY8" fmla="*/ 12479 h 1218979"/>
                  <a:gd name="connsiteX9" fmla="*/ 2330450 w 4692650"/>
                  <a:gd name="connsiteY9" fmla="*/ 247429 h 1218979"/>
                  <a:gd name="connsiteX10" fmla="*/ 2559050 w 4692650"/>
                  <a:gd name="connsiteY10" fmla="*/ 387129 h 1218979"/>
                  <a:gd name="connsiteX11" fmla="*/ 2794000 w 4692650"/>
                  <a:gd name="connsiteY11" fmla="*/ 431579 h 1218979"/>
                  <a:gd name="connsiteX12" fmla="*/ 3009900 w 4692650"/>
                  <a:gd name="connsiteY12" fmla="*/ 437929 h 1218979"/>
                  <a:gd name="connsiteX13" fmla="*/ 3314700 w 4692650"/>
                  <a:gd name="connsiteY13" fmla="*/ 520479 h 1218979"/>
                  <a:gd name="connsiteX14" fmla="*/ 3949700 w 4692650"/>
                  <a:gd name="connsiteY14" fmla="*/ 704629 h 1218979"/>
                  <a:gd name="connsiteX15" fmla="*/ 4692650 w 4692650"/>
                  <a:gd name="connsiteY15" fmla="*/ 774479 h 1218979"/>
                  <a:gd name="connsiteX0" fmla="*/ 0 w 4692650"/>
                  <a:gd name="connsiteY0" fmla="*/ 1218979 h 1218979"/>
                  <a:gd name="connsiteX1" fmla="*/ 311150 w 4692650"/>
                  <a:gd name="connsiteY1" fmla="*/ 1041179 h 1218979"/>
                  <a:gd name="connsiteX2" fmla="*/ 692150 w 4692650"/>
                  <a:gd name="connsiteY2" fmla="*/ 730029 h 1218979"/>
                  <a:gd name="connsiteX3" fmla="*/ 1028700 w 4692650"/>
                  <a:gd name="connsiteY3" fmla="*/ 609379 h 1218979"/>
                  <a:gd name="connsiteX4" fmla="*/ 1327150 w 4692650"/>
                  <a:gd name="connsiteY4" fmla="*/ 495079 h 1218979"/>
                  <a:gd name="connsiteX5" fmla="*/ 1708150 w 4692650"/>
                  <a:gd name="connsiteY5" fmla="*/ 145829 h 1218979"/>
                  <a:gd name="connsiteX6" fmla="*/ 1866900 w 4692650"/>
                  <a:gd name="connsiteY6" fmla="*/ 44229 h 1218979"/>
                  <a:gd name="connsiteX7" fmla="*/ 2057400 w 4692650"/>
                  <a:gd name="connsiteY7" fmla="*/ 12479 h 1218979"/>
                  <a:gd name="connsiteX8" fmla="*/ 2330450 w 4692650"/>
                  <a:gd name="connsiteY8" fmla="*/ 247429 h 1218979"/>
                  <a:gd name="connsiteX9" fmla="*/ 2559050 w 4692650"/>
                  <a:gd name="connsiteY9" fmla="*/ 387129 h 1218979"/>
                  <a:gd name="connsiteX10" fmla="*/ 2794000 w 4692650"/>
                  <a:gd name="connsiteY10" fmla="*/ 431579 h 1218979"/>
                  <a:gd name="connsiteX11" fmla="*/ 3009900 w 4692650"/>
                  <a:gd name="connsiteY11" fmla="*/ 437929 h 1218979"/>
                  <a:gd name="connsiteX12" fmla="*/ 3314700 w 4692650"/>
                  <a:gd name="connsiteY12" fmla="*/ 520479 h 1218979"/>
                  <a:gd name="connsiteX13" fmla="*/ 3949700 w 4692650"/>
                  <a:gd name="connsiteY13" fmla="*/ 704629 h 1218979"/>
                  <a:gd name="connsiteX14" fmla="*/ 4692650 w 4692650"/>
                  <a:gd name="connsiteY14" fmla="*/ 774479 h 1218979"/>
                  <a:gd name="connsiteX0" fmla="*/ 0 w 4692650"/>
                  <a:gd name="connsiteY0" fmla="*/ 1220344 h 1220344"/>
                  <a:gd name="connsiteX1" fmla="*/ 311150 w 4692650"/>
                  <a:gd name="connsiteY1" fmla="*/ 1042544 h 1220344"/>
                  <a:gd name="connsiteX2" fmla="*/ 692150 w 4692650"/>
                  <a:gd name="connsiteY2" fmla="*/ 731394 h 1220344"/>
                  <a:gd name="connsiteX3" fmla="*/ 1028700 w 4692650"/>
                  <a:gd name="connsiteY3" fmla="*/ 610744 h 1220344"/>
                  <a:gd name="connsiteX4" fmla="*/ 1327150 w 4692650"/>
                  <a:gd name="connsiteY4" fmla="*/ 496444 h 1220344"/>
                  <a:gd name="connsiteX5" fmla="*/ 1708150 w 4692650"/>
                  <a:gd name="connsiteY5" fmla="*/ 147194 h 1220344"/>
                  <a:gd name="connsiteX6" fmla="*/ 1866900 w 4692650"/>
                  <a:gd name="connsiteY6" fmla="*/ 45594 h 1220344"/>
                  <a:gd name="connsiteX7" fmla="*/ 2057400 w 4692650"/>
                  <a:gd name="connsiteY7" fmla="*/ 13844 h 1220344"/>
                  <a:gd name="connsiteX8" fmla="*/ 2311400 w 4692650"/>
                  <a:gd name="connsiteY8" fmla="*/ 267844 h 1220344"/>
                  <a:gd name="connsiteX9" fmla="*/ 2559050 w 4692650"/>
                  <a:gd name="connsiteY9" fmla="*/ 388494 h 1220344"/>
                  <a:gd name="connsiteX10" fmla="*/ 2794000 w 4692650"/>
                  <a:gd name="connsiteY10" fmla="*/ 432944 h 1220344"/>
                  <a:gd name="connsiteX11" fmla="*/ 3009900 w 4692650"/>
                  <a:gd name="connsiteY11" fmla="*/ 439294 h 1220344"/>
                  <a:gd name="connsiteX12" fmla="*/ 3314700 w 4692650"/>
                  <a:gd name="connsiteY12" fmla="*/ 521844 h 1220344"/>
                  <a:gd name="connsiteX13" fmla="*/ 3949700 w 4692650"/>
                  <a:gd name="connsiteY13" fmla="*/ 705994 h 1220344"/>
                  <a:gd name="connsiteX14" fmla="*/ 4692650 w 4692650"/>
                  <a:gd name="connsiteY14" fmla="*/ 775844 h 122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92650" h="1220344">
                    <a:moveTo>
                      <a:pt x="0" y="1220344"/>
                    </a:moveTo>
                    <a:cubicBezTo>
                      <a:pt x="97896" y="1172190"/>
                      <a:pt x="195792" y="1124036"/>
                      <a:pt x="311150" y="1042544"/>
                    </a:cubicBezTo>
                    <a:cubicBezTo>
                      <a:pt x="426508" y="961052"/>
                      <a:pt x="572558" y="803361"/>
                      <a:pt x="692150" y="731394"/>
                    </a:cubicBezTo>
                    <a:cubicBezTo>
                      <a:pt x="811742" y="659427"/>
                      <a:pt x="922867" y="649902"/>
                      <a:pt x="1028700" y="610744"/>
                    </a:cubicBezTo>
                    <a:cubicBezTo>
                      <a:pt x="1134533" y="571586"/>
                      <a:pt x="1213908" y="573702"/>
                      <a:pt x="1327150" y="496444"/>
                    </a:cubicBezTo>
                    <a:cubicBezTo>
                      <a:pt x="1440392" y="419186"/>
                      <a:pt x="1618192" y="222336"/>
                      <a:pt x="1708150" y="147194"/>
                    </a:cubicBezTo>
                    <a:cubicBezTo>
                      <a:pt x="1798108" y="72052"/>
                      <a:pt x="1808692" y="67819"/>
                      <a:pt x="1866900" y="45594"/>
                    </a:cubicBezTo>
                    <a:cubicBezTo>
                      <a:pt x="1925108" y="23369"/>
                      <a:pt x="1983317" y="-23198"/>
                      <a:pt x="2057400" y="13844"/>
                    </a:cubicBezTo>
                    <a:cubicBezTo>
                      <a:pt x="2131483" y="50886"/>
                      <a:pt x="2227792" y="205402"/>
                      <a:pt x="2311400" y="267844"/>
                    </a:cubicBezTo>
                    <a:cubicBezTo>
                      <a:pt x="2395008" y="330286"/>
                      <a:pt x="2478617" y="360977"/>
                      <a:pt x="2559050" y="388494"/>
                    </a:cubicBezTo>
                    <a:cubicBezTo>
                      <a:pt x="2639483" y="416011"/>
                      <a:pt x="2718858" y="424477"/>
                      <a:pt x="2794000" y="432944"/>
                    </a:cubicBezTo>
                    <a:cubicBezTo>
                      <a:pt x="2869142" y="441411"/>
                      <a:pt x="2923117" y="424477"/>
                      <a:pt x="3009900" y="439294"/>
                    </a:cubicBezTo>
                    <a:cubicBezTo>
                      <a:pt x="3096683" y="454111"/>
                      <a:pt x="3314700" y="521844"/>
                      <a:pt x="3314700" y="521844"/>
                    </a:cubicBezTo>
                    <a:cubicBezTo>
                      <a:pt x="3471333" y="566294"/>
                      <a:pt x="3720042" y="663661"/>
                      <a:pt x="3949700" y="705994"/>
                    </a:cubicBezTo>
                    <a:cubicBezTo>
                      <a:pt x="4179358" y="748327"/>
                      <a:pt x="4692650" y="775844"/>
                      <a:pt x="4692650" y="775844"/>
                    </a:cubicBezTo>
                  </a:path>
                </a:pathLst>
              </a:custGeom>
              <a:noFill/>
              <a:ln w="25400" cap="flat" cmpd="sng" algn="ctr">
                <a:solidFill>
                  <a:srgbClr val="ABBEFF"/>
                </a:solidFill>
                <a:prstDash val="solid"/>
              </a:ln>
              <a:effectLst/>
            </p:spPr>
            <p:txBody>
              <a:bodyPr rtlCol="0" anchor="ctr"/>
              <a:lstStyle/>
              <a:p>
                <a:pPr algn="ctr" fontAlgn="base">
                  <a:spcBef>
                    <a:spcPct val="0"/>
                  </a:spcBef>
                  <a:spcAft>
                    <a:spcPct val="0"/>
                  </a:spcAft>
                  <a:buClrTx/>
                  <a:buFontTx/>
                  <a:buNone/>
                  <a:defRPr/>
                </a:pPr>
                <a:endParaRPr lang="en-US" sz="1013">
                  <a:solidFill>
                    <a:prstClr val="black"/>
                  </a:solidFill>
                  <a:latin typeface="Helvetica"/>
                  <a:ea typeface="+mn-ea"/>
                  <a:cs typeface="Helvetica"/>
                </a:endParaRPr>
              </a:p>
            </p:txBody>
          </p:sp>
          <p:sp>
            <p:nvSpPr>
              <p:cNvPr id="22" name="Freeform 20">
                <a:extLst>
                  <a:ext uri="{FF2B5EF4-FFF2-40B4-BE49-F238E27FC236}">
                    <a16:creationId xmlns:a16="http://schemas.microsoft.com/office/drawing/2014/main" id="{797E9417-F4D7-C624-578A-F1EFE6C93001}"/>
                  </a:ext>
                </a:extLst>
              </p:cNvPr>
              <p:cNvSpPr/>
              <p:nvPr/>
            </p:nvSpPr>
            <p:spPr>
              <a:xfrm>
                <a:off x="2227183" y="3764656"/>
                <a:ext cx="2596754" cy="1268969"/>
              </a:xfrm>
              <a:custGeom>
                <a:avLst/>
                <a:gdLst>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841750 w 4552950"/>
                  <a:gd name="connsiteY22" fmla="*/ 974598 h 2308098"/>
                  <a:gd name="connsiteX23" fmla="*/ 3981450 w 4552950"/>
                  <a:gd name="connsiteY23" fmla="*/ 8856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841750 w 4552950"/>
                  <a:gd name="connsiteY22" fmla="*/ 974598 h 2308098"/>
                  <a:gd name="connsiteX23" fmla="*/ 3943350 w 4552950"/>
                  <a:gd name="connsiteY23" fmla="*/ 8602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0894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114800 w 4552950"/>
                  <a:gd name="connsiteY24" fmla="*/ 847598 h 2308098"/>
                  <a:gd name="connsiteX25" fmla="*/ 4552950 w 4552950"/>
                  <a:gd name="connsiteY25" fmla="*/ 1298448 h 2308098"/>
                  <a:gd name="connsiteX0" fmla="*/ 0 w 4552950"/>
                  <a:gd name="connsiteY0" fmla="*/ 2308098 h 2308098"/>
                  <a:gd name="connsiteX1" fmla="*/ 590550 w 4552950"/>
                  <a:gd name="connsiteY1" fmla="*/ 1558798 h 2308098"/>
                  <a:gd name="connsiteX2" fmla="*/ 952500 w 4552950"/>
                  <a:gd name="connsiteY2" fmla="*/ 1425448 h 2308098"/>
                  <a:gd name="connsiteX3" fmla="*/ 1384300 w 4552950"/>
                  <a:gd name="connsiteY3" fmla="*/ 650748 h 2308098"/>
                  <a:gd name="connsiteX4" fmla="*/ 1511300 w 4552950"/>
                  <a:gd name="connsiteY4" fmla="*/ 390398 h 2308098"/>
                  <a:gd name="connsiteX5" fmla="*/ 1727200 w 4552950"/>
                  <a:gd name="connsiteY5" fmla="*/ 371348 h 2308098"/>
                  <a:gd name="connsiteX6" fmla="*/ 1993900 w 4552950"/>
                  <a:gd name="connsiteY6" fmla="*/ 72898 h 2308098"/>
                  <a:gd name="connsiteX7" fmla="*/ 2171700 w 4552950"/>
                  <a:gd name="connsiteY7" fmla="*/ 161798 h 2308098"/>
                  <a:gd name="connsiteX8" fmla="*/ 2247900 w 4552950"/>
                  <a:gd name="connsiteY8" fmla="*/ 1177798 h 2308098"/>
                  <a:gd name="connsiteX9" fmla="*/ 2279650 w 4552950"/>
                  <a:gd name="connsiteY9" fmla="*/ 1133348 h 2308098"/>
                  <a:gd name="connsiteX10" fmla="*/ 2355850 w 4552950"/>
                  <a:gd name="connsiteY10" fmla="*/ 587248 h 2308098"/>
                  <a:gd name="connsiteX11" fmla="*/ 2571750 w 4552950"/>
                  <a:gd name="connsiteY11" fmla="*/ 257048 h 2308098"/>
                  <a:gd name="connsiteX12" fmla="*/ 2819400 w 4552950"/>
                  <a:gd name="connsiteY12" fmla="*/ 206248 h 2308098"/>
                  <a:gd name="connsiteX13" fmla="*/ 2844800 w 4552950"/>
                  <a:gd name="connsiteY13" fmla="*/ 1190498 h 2308098"/>
                  <a:gd name="connsiteX14" fmla="*/ 2876550 w 4552950"/>
                  <a:gd name="connsiteY14" fmla="*/ 1038098 h 2308098"/>
                  <a:gd name="connsiteX15" fmla="*/ 2971800 w 4552950"/>
                  <a:gd name="connsiteY15" fmla="*/ 549148 h 2308098"/>
                  <a:gd name="connsiteX16" fmla="*/ 3086100 w 4552950"/>
                  <a:gd name="connsiteY16" fmla="*/ 136398 h 2308098"/>
                  <a:gd name="connsiteX17" fmla="*/ 3289300 w 4552950"/>
                  <a:gd name="connsiteY17" fmla="*/ 60198 h 2308098"/>
                  <a:gd name="connsiteX18" fmla="*/ 3333750 w 4552950"/>
                  <a:gd name="connsiteY18" fmla="*/ 110998 h 2308098"/>
                  <a:gd name="connsiteX19" fmla="*/ 3422650 w 4552950"/>
                  <a:gd name="connsiteY19" fmla="*/ 1336548 h 2308098"/>
                  <a:gd name="connsiteX20" fmla="*/ 3479800 w 4552950"/>
                  <a:gd name="connsiteY20" fmla="*/ 1203198 h 2308098"/>
                  <a:gd name="connsiteX21" fmla="*/ 3600450 w 4552950"/>
                  <a:gd name="connsiteY21" fmla="*/ 1019048 h 2308098"/>
                  <a:gd name="connsiteX22" fmla="*/ 3778250 w 4552950"/>
                  <a:gd name="connsiteY22" fmla="*/ 1012698 h 2308098"/>
                  <a:gd name="connsiteX23" fmla="*/ 3943350 w 4552950"/>
                  <a:gd name="connsiteY23" fmla="*/ 860298 h 2308098"/>
                  <a:gd name="connsiteX24" fmla="*/ 4114800 w 4552950"/>
                  <a:gd name="connsiteY24" fmla="*/ 847598 h 2308098"/>
                  <a:gd name="connsiteX25" fmla="*/ 4552950 w 4552950"/>
                  <a:gd name="connsiteY25" fmla="*/ 1298448 h 2308098"/>
                  <a:gd name="connsiteX0" fmla="*/ 0 w 4552950"/>
                  <a:gd name="connsiteY0" fmla="*/ 2306272 h 2306272"/>
                  <a:gd name="connsiteX1" fmla="*/ 590550 w 4552950"/>
                  <a:gd name="connsiteY1" fmla="*/ 1556972 h 2306272"/>
                  <a:gd name="connsiteX2" fmla="*/ 952500 w 4552950"/>
                  <a:gd name="connsiteY2" fmla="*/ 1423622 h 2306272"/>
                  <a:gd name="connsiteX3" fmla="*/ 1384300 w 4552950"/>
                  <a:gd name="connsiteY3" fmla="*/ 648922 h 2306272"/>
                  <a:gd name="connsiteX4" fmla="*/ 1511300 w 4552950"/>
                  <a:gd name="connsiteY4" fmla="*/ 388572 h 2306272"/>
                  <a:gd name="connsiteX5" fmla="*/ 1727200 w 4552950"/>
                  <a:gd name="connsiteY5" fmla="*/ 369522 h 2306272"/>
                  <a:gd name="connsiteX6" fmla="*/ 1993900 w 4552950"/>
                  <a:gd name="connsiteY6" fmla="*/ 71072 h 2306272"/>
                  <a:gd name="connsiteX7" fmla="*/ 2171700 w 4552950"/>
                  <a:gd name="connsiteY7" fmla="*/ 159972 h 2306272"/>
                  <a:gd name="connsiteX8" fmla="*/ 2247900 w 4552950"/>
                  <a:gd name="connsiteY8" fmla="*/ 1175972 h 2306272"/>
                  <a:gd name="connsiteX9" fmla="*/ 2279650 w 4552950"/>
                  <a:gd name="connsiteY9" fmla="*/ 1131522 h 2306272"/>
                  <a:gd name="connsiteX10" fmla="*/ 2355850 w 4552950"/>
                  <a:gd name="connsiteY10" fmla="*/ 585422 h 2306272"/>
                  <a:gd name="connsiteX11" fmla="*/ 2571750 w 4552950"/>
                  <a:gd name="connsiteY11" fmla="*/ 255222 h 2306272"/>
                  <a:gd name="connsiteX12" fmla="*/ 2819400 w 4552950"/>
                  <a:gd name="connsiteY12" fmla="*/ 204422 h 2306272"/>
                  <a:gd name="connsiteX13" fmla="*/ 2844800 w 4552950"/>
                  <a:gd name="connsiteY13" fmla="*/ 1188672 h 2306272"/>
                  <a:gd name="connsiteX14" fmla="*/ 2876550 w 4552950"/>
                  <a:gd name="connsiteY14" fmla="*/ 1036272 h 2306272"/>
                  <a:gd name="connsiteX15" fmla="*/ 2971800 w 4552950"/>
                  <a:gd name="connsiteY15" fmla="*/ 547322 h 2306272"/>
                  <a:gd name="connsiteX16" fmla="*/ 3086100 w 4552950"/>
                  <a:gd name="connsiteY16" fmla="*/ 134572 h 2306272"/>
                  <a:gd name="connsiteX17" fmla="*/ 3289300 w 4552950"/>
                  <a:gd name="connsiteY17" fmla="*/ 58372 h 2306272"/>
                  <a:gd name="connsiteX18" fmla="*/ 3333750 w 4552950"/>
                  <a:gd name="connsiteY18" fmla="*/ 109172 h 2306272"/>
                  <a:gd name="connsiteX19" fmla="*/ 3397250 w 4552950"/>
                  <a:gd name="connsiteY19" fmla="*/ 1309322 h 2306272"/>
                  <a:gd name="connsiteX20" fmla="*/ 3479800 w 4552950"/>
                  <a:gd name="connsiteY20" fmla="*/ 1201372 h 2306272"/>
                  <a:gd name="connsiteX21" fmla="*/ 3600450 w 4552950"/>
                  <a:gd name="connsiteY21" fmla="*/ 1017222 h 2306272"/>
                  <a:gd name="connsiteX22" fmla="*/ 3778250 w 4552950"/>
                  <a:gd name="connsiteY22" fmla="*/ 1010872 h 2306272"/>
                  <a:gd name="connsiteX23" fmla="*/ 3943350 w 4552950"/>
                  <a:gd name="connsiteY23" fmla="*/ 858472 h 2306272"/>
                  <a:gd name="connsiteX24" fmla="*/ 4114800 w 4552950"/>
                  <a:gd name="connsiteY24" fmla="*/ 845772 h 2306272"/>
                  <a:gd name="connsiteX25" fmla="*/ 4552950 w 4552950"/>
                  <a:gd name="connsiteY25" fmla="*/ 1296622 h 2306272"/>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819400 w 4552950"/>
                  <a:gd name="connsiteY12" fmla="*/ 171413 h 2273263"/>
                  <a:gd name="connsiteX13" fmla="*/ 2844800 w 4552950"/>
                  <a:gd name="connsiteY13" fmla="*/ 11556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44800 w 4552950"/>
                  <a:gd name="connsiteY13" fmla="*/ 11556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1714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73263 h 2273263"/>
                  <a:gd name="connsiteX1" fmla="*/ 590550 w 4552950"/>
                  <a:gd name="connsiteY1" fmla="*/ 1523963 h 2273263"/>
                  <a:gd name="connsiteX2" fmla="*/ 952500 w 4552950"/>
                  <a:gd name="connsiteY2" fmla="*/ 1390613 h 2273263"/>
                  <a:gd name="connsiteX3" fmla="*/ 1384300 w 4552950"/>
                  <a:gd name="connsiteY3" fmla="*/ 615913 h 2273263"/>
                  <a:gd name="connsiteX4" fmla="*/ 1511300 w 4552950"/>
                  <a:gd name="connsiteY4" fmla="*/ 355563 h 2273263"/>
                  <a:gd name="connsiteX5" fmla="*/ 1727200 w 4552950"/>
                  <a:gd name="connsiteY5" fmla="*/ 336513 h 2273263"/>
                  <a:gd name="connsiteX6" fmla="*/ 1993900 w 4552950"/>
                  <a:gd name="connsiteY6" fmla="*/ 38063 h 2273263"/>
                  <a:gd name="connsiteX7" fmla="*/ 2171700 w 4552950"/>
                  <a:gd name="connsiteY7" fmla="*/ 126963 h 2273263"/>
                  <a:gd name="connsiteX8" fmla="*/ 2247900 w 4552950"/>
                  <a:gd name="connsiteY8" fmla="*/ 1142963 h 2273263"/>
                  <a:gd name="connsiteX9" fmla="*/ 2279650 w 4552950"/>
                  <a:gd name="connsiteY9" fmla="*/ 1098513 h 2273263"/>
                  <a:gd name="connsiteX10" fmla="*/ 2355850 w 4552950"/>
                  <a:gd name="connsiteY10" fmla="*/ 552413 h 2273263"/>
                  <a:gd name="connsiteX11" fmla="*/ 2571750 w 4552950"/>
                  <a:gd name="connsiteY11" fmla="*/ 222213 h 2273263"/>
                  <a:gd name="connsiteX12" fmla="*/ 2794000 w 4552950"/>
                  <a:gd name="connsiteY12" fmla="*/ 209513 h 2273263"/>
                  <a:gd name="connsiteX13" fmla="*/ 2857500 w 4552950"/>
                  <a:gd name="connsiteY13" fmla="*/ 1130263 h 2273263"/>
                  <a:gd name="connsiteX14" fmla="*/ 2876550 w 4552950"/>
                  <a:gd name="connsiteY14" fmla="*/ 1003263 h 2273263"/>
                  <a:gd name="connsiteX15" fmla="*/ 2971800 w 4552950"/>
                  <a:gd name="connsiteY15" fmla="*/ 514313 h 2273263"/>
                  <a:gd name="connsiteX16" fmla="*/ 3086100 w 4552950"/>
                  <a:gd name="connsiteY16" fmla="*/ 101563 h 2273263"/>
                  <a:gd name="connsiteX17" fmla="*/ 3289300 w 4552950"/>
                  <a:gd name="connsiteY17" fmla="*/ 25363 h 2273263"/>
                  <a:gd name="connsiteX18" fmla="*/ 3333750 w 4552950"/>
                  <a:gd name="connsiteY18" fmla="*/ 247613 h 2273263"/>
                  <a:gd name="connsiteX19" fmla="*/ 3397250 w 4552950"/>
                  <a:gd name="connsiteY19" fmla="*/ 1276313 h 2273263"/>
                  <a:gd name="connsiteX20" fmla="*/ 3479800 w 4552950"/>
                  <a:gd name="connsiteY20" fmla="*/ 1168363 h 2273263"/>
                  <a:gd name="connsiteX21" fmla="*/ 3600450 w 4552950"/>
                  <a:gd name="connsiteY21" fmla="*/ 984213 h 2273263"/>
                  <a:gd name="connsiteX22" fmla="*/ 3778250 w 4552950"/>
                  <a:gd name="connsiteY22" fmla="*/ 977863 h 2273263"/>
                  <a:gd name="connsiteX23" fmla="*/ 3943350 w 4552950"/>
                  <a:gd name="connsiteY23" fmla="*/ 825463 h 2273263"/>
                  <a:gd name="connsiteX24" fmla="*/ 4114800 w 4552950"/>
                  <a:gd name="connsiteY24" fmla="*/ 812763 h 2273263"/>
                  <a:gd name="connsiteX25" fmla="*/ 4552950 w 4552950"/>
                  <a:gd name="connsiteY25" fmla="*/ 1263613 h 2273263"/>
                  <a:gd name="connsiteX0" fmla="*/ 0 w 4552950"/>
                  <a:gd name="connsiteY0" fmla="*/ 2257756 h 2257756"/>
                  <a:gd name="connsiteX1" fmla="*/ 590550 w 4552950"/>
                  <a:gd name="connsiteY1" fmla="*/ 1508456 h 2257756"/>
                  <a:gd name="connsiteX2" fmla="*/ 952500 w 4552950"/>
                  <a:gd name="connsiteY2" fmla="*/ 1375106 h 2257756"/>
                  <a:gd name="connsiteX3" fmla="*/ 1384300 w 4552950"/>
                  <a:gd name="connsiteY3" fmla="*/ 600406 h 2257756"/>
                  <a:gd name="connsiteX4" fmla="*/ 1511300 w 4552950"/>
                  <a:gd name="connsiteY4" fmla="*/ 340056 h 2257756"/>
                  <a:gd name="connsiteX5" fmla="*/ 1727200 w 4552950"/>
                  <a:gd name="connsiteY5" fmla="*/ 321006 h 2257756"/>
                  <a:gd name="connsiteX6" fmla="*/ 1993900 w 4552950"/>
                  <a:gd name="connsiteY6" fmla="*/ 22556 h 2257756"/>
                  <a:gd name="connsiteX7" fmla="*/ 2171700 w 4552950"/>
                  <a:gd name="connsiteY7" fmla="*/ 149556 h 2257756"/>
                  <a:gd name="connsiteX8" fmla="*/ 2247900 w 4552950"/>
                  <a:gd name="connsiteY8" fmla="*/ 1127456 h 2257756"/>
                  <a:gd name="connsiteX9" fmla="*/ 2279650 w 4552950"/>
                  <a:gd name="connsiteY9" fmla="*/ 1083006 h 2257756"/>
                  <a:gd name="connsiteX10" fmla="*/ 2355850 w 4552950"/>
                  <a:gd name="connsiteY10" fmla="*/ 536906 h 2257756"/>
                  <a:gd name="connsiteX11" fmla="*/ 2571750 w 4552950"/>
                  <a:gd name="connsiteY11" fmla="*/ 206706 h 2257756"/>
                  <a:gd name="connsiteX12" fmla="*/ 2794000 w 4552950"/>
                  <a:gd name="connsiteY12" fmla="*/ 194006 h 2257756"/>
                  <a:gd name="connsiteX13" fmla="*/ 2857500 w 4552950"/>
                  <a:gd name="connsiteY13" fmla="*/ 1114756 h 2257756"/>
                  <a:gd name="connsiteX14" fmla="*/ 2876550 w 4552950"/>
                  <a:gd name="connsiteY14" fmla="*/ 987756 h 2257756"/>
                  <a:gd name="connsiteX15" fmla="*/ 2971800 w 4552950"/>
                  <a:gd name="connsiteY15" fmla="*/ 498806 h 2257756"/>
                  <a:gd name="connsiteX16" fmla="*/ 3086100 w 4552950"/>
                  <a:gd name="connsiteY16" fmla="*/ 86056 h 2257756"/>
                  <a:gd name="connsiteX17" fmla="*/ 3289300 w 4552950"/>
                  <a:gd name="connsiteY17" fmla="*/ 9856 h 2257756"/>
                  <a:gd name="connsiteX18" fmla="*/ 3333750 w 4552950"/>
                  <a:gd name="connsiteY18" fmla="*/ 232106 h 2257756"/>
                  <a:gd name="connsiteX19" fmla="*/ 3397250 w 4552950"/>
                  <a:gd name="connsiteY19" fmla="*/ 1260806 h 2257756"/>
                  <a:gd name="connsiteX20" fmla="*/ 3479800 w 4552950"/>
                  <a:gd name="connsiteY20" fmla="*/ 1152856 h 2257756"/>
                  <a:gd name="connsiteX21" fmla="*/ 3600450 w 4552950"/>
                  <a:gd name="connsiteY21" fmla="*/ 968706 h 2257756"/>
                  <a:gd name="connsiteX22" fmla="*/ 3778250 w 4552950"/>
                  <a:gd name="connsiteY22" fmla="*/ 962356 h 2257756"/>
                  <a:gd name="connsiteX23" fmla="*/ 3943350 w 4552950"/>
                  <a:gd name="connsiteY23" fmla="*/ 809956 h 2257756"/>
                  <a:gd name="connsiteX24" fmla="*/ 4114800 w 4552950"/>
                  <a:gd name="connsiteY24" fmla="*/ 797256 h 2257756"/>
                  <a:gd name="connsiteX25" fmla="*/ 4552950 w 4552950"/>
                  <a:gd name="connsiteY25" fmla="*/ 12481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79650 w 4616450"/>
                  <a:gd name="connsiteY9" fmla="*/ 108300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92350 w 4616450"/>
                  <a:gd name="connsiteY9" fmla="*/ 94330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12745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27200 w 4616450"/>
                  <a:gd name="connsiteY5" fmla="*/ 321006 h 2257756"/>
                  <a:gd name="connsiteX6" fmla="*/ 1993900 w 4616450"/>
                  <a:gd name="connsiteY6" fmla="*/ 225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1993900 w 4616450"/>
                  <a:gd name="connsiteY6" fmla="*/ 225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49556 h 2257756"/>
                  <a:gd name="connsiteX8" fmla="*/ 2247900 w 4616450"/>
                  <a:gd name="connsiteY8" fmla="*/ 1095706 h 2257756"/>
                  <a:gd name="connsiteX9" fmla="*/ 2279650 w 4616450"/>
                  <a:gd name="connsiteY9" fmla="*/ 898856 h 2257756"/>
                  <a:gd name="connsiteX10" fmla="*/ 2355850 w 4616450"/>
                  <a:gd name="connsiteY10" fmla="*/ 536906 h 2257756"/>
                  <a:gd name="connsiteX11" fmla="*/ 2571750 w 4616450"/>
                  <a:gd name="connsiteY11" fmla="*/ 206706 h 2257756"/>
                  <a:gd name="connsiteX12" fmla="*/ 2794000 w 4616450"/>
                  <a:gd name="connsiteY12" fmla="*/ 194006 h 2257756"/>
                  <a:gd name="connsiteX13" fmla="*/ 2857500 w 4616450"/>
                  <a:gd name="connsiteY13" fmla="*/ 1114756 h 2257756"/>
                  <a:gd name="connsiteX14" fmla="*/ 2876550 w 4616450"/>
                  <a:gd name="connsiteY14" fmla="*/ 987756 h 2257756"/>
                  <a:gd name="connsiteX15" fmla="*/ 2971800 w 4616450"/>
                  <a:gd name="connsiteY15" fmla="*/ 498806 h 2257756"/>
                  <a:gd name="connsiteX16" fmla="*/ 3086100 w 4616450"/>
                  <a:gd name="connsiteY16" fmla="*/ 86056 h 2257756"/>
                  <a:gd name="connsiteX17" fmla="*/ 3289300 w 4616450"/>
                  <a:gd name="connsiteY17" fmla="*/ 9856 h 2257756"/>
                  <a:gd name="connsiteX18" fmla="*/ 3333750 w 4616450"/>
                  <a:gd name="connsiteY18" fmla="*/ 232106 h 2257756"/>
                  <a:gd name="connsiteX19" fmla="*/ 3397250 w 4616450"/>
                  <a:gd name="connsiteY19" fmla="*/ 1260806 h 2257756"/>
                  <a:gd name="connsiteX20" fmla="*/ 3479800 w 4616450"/>
                  <a:gd name="connsiteY20" fmla="*/ 1152856 h 2257756"/>
                  <a:gd name="connsiteX21" fmla="*/ 3600450 w 4616450"/>
                  <a:gd name="connsiteY21" fmla="*/ 968706 h 2257756"/>
                  <a:gd name="connsiteX22" fmla="*/ 3778250 w 4616450"/>
                  <a:gd name="connsiteY22" fmla="*/ 962356 h 2257756"/>
                  <a:gd name="connsiteX23" fmla="*/ 3943350 w 4616450"/>
                  <a:gd name="connsiteY23" fmla="*/ 809956 h 2257756"/>
                  <a:gd name="connsiteX24" fmla="*/ 4114800 w 4616450"/>
                  <a:gd name="connsiteY24" fmla="*/ 797256 h 2257756"/>
                  <a:gd name="connsiteX25" fmla="*/ 4616450 w 4616450"/>
                  <a:gd name="connsiteY25"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49556 h 2257756"/>
                  <a:gd name="connsiteX8" fmla="*/ 2190750 w 4616450"/>
                  <a:gd name="connsiteY8" fmla="*/ 23845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190750 w 4616450"/>
                  <a:gd name="connsiteY8" fmla="*/ 23845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321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321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702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7756 h 2257756"/>
                  <a:gd name="connsiteX1" fmla="*/ 590550 w 4616450"/>
                  <a:gd name="connsiteY1" fmla="*/ 1508456 h 2257756"/>
                  <a:gd name="connsiteX2" fmla="*/ 952500 w 4616450"/>
                  <a:gd name="connsiteY2" fmla="*/ 1375106 h 2257756"/>
                  <a:gd name="connsiteX3" fmla="*/ 1384300 w 4616450"/>
                  <a:gd name="connsiteY3" fmla="*/ 600406 h 2257756"/>
                  <a:gd name="connsiteX4" fmla="*/ 1511300 w 4616450"/>
                  <a:gd name="connsiteY4" fmla="*/ 340056 h 2257756"/>
                  <a:gd name="connsiteX5" fmla="*/ 1733550 w 4616450"/>
                  <a:gd name="connsiteY5" fmla="*/ 359106 h 2257756"/>
                  <a:gd name="connsiteX6" fmla="*/ 2000250 w 4616450"/>
                  <a:gd name="connsiteY6" fmla="*/ 60656 h 2257756"/>
                  <a:gd name="connsiteX7" fmla="*/ 2171700 w 4616450"/>
                  <a:gd name="connsiteY7" fmla="*/ 105106 h 2257756"/>
                  <a:gd name="connsiteX8" fmla="*/ 2216150 w 4616450"/>
                  <a:gd name="connsiteY8" fmla="*/ 270205 h 2257756"/>
                  <a:gd name="connsiteX9" fmla="*/ 2247900 w 4616450"/>
                  <a:gd name="connsiteY9" fmla="*/ 1095706 h 2257756"/>
                  <a:gd name="connsiteX10" fmla="*/ 2279650 w 4616450"/>
                  <a:gd name="connsiteY10" fmla="*/ 898856 h 2257756"/>
                  <a:gd name="connsiteX11" fmla="*/ 2355850 w 4616450"/>
                  <a:gd name="connsiteY11" fmla="*/ 536906 h 2257756"/>
                  <a:gd name="connsiteX12" fmla="*/ 2571750 w 4616450"/>
                  <a:gd name="connsiteY12" fmla="*/ 206706 h 2257756"/>
                  <a:gd name="connsiteX13" fmla="*/ 2794000 w 4616450"/>
                  <a:gd name="connsiteY13" fmla="*/ 194006 h 2257756"/>
                  <a:gd name="connsiteX14" fmla="*/ 2857500 w 4616450"/>
                  <a:gd name="connsiteY14" fmla="*/ 1114756 h 2257756"/>
                  <a:gd name="connsiteX15" fmla="*/ 2876550 w 4616450"/>
                  <a:gd name="connsiteY15" fmla="*/ 987756 h 2257756"/>
                  <a:gd name="connsiteX16" fmla="*/ 2971800 w 4616450"/>
                  <a:gd name="connsiteY16" fmla="*/ 498806 h 2257756"/>
                  <a:gd name="connsiteX17" fmla="*/ 3086100 w 4616450"/>
                  <a:gd name="connsiteY17" fmla="*/ 86056 h 2257756"/>
                  <a:gd name="connsiteX18" fmla="*/ 3289300 w 4616450"/>
                  <a:gd name="connsiteY18" fmla="*/ 9856 h 2257756"/>
                  <a:gd name="connsiteX19" fmla="*/ 3333750 w 4616450"/>
                  <a:gd name="connsiteY19" fmla="*/ 232106 h 2257756"/>
                  <a:gd name="connsiteX20" fmla="*/ 3397250 w 4616450"/>
                  <a:gd name="connsiteY20" fmla="*/ 1260806 h 2257756"/>
                  <a:gd name="connsiteX21" fmla="*/ 3479800 w 4616450"/>
                  <a:gd name="connsiteY21" fmla="*/ 1152856 h 2257756"/>
                  <a:gd name="connsiteX22" fmla="*/ 3600450 w 4616450"/>
                  <a:gd name="connsiteY22" fmla="*/ 968706 h 2257756"/>
                  <a:gd name="connsiteX23" fmla="*/ 3778250 w 4616450"/>
                  <a:gd name="connsiteY23" fmla="*/ 962356 h 2257756"/>
                  <a:gd name="connsiteX24" fmla="*/ 3943350 w 4616450"/>
                  <a:gd name="connsiteY24" fmla="*/ 809956 h 2257756"/>
                  <a:gd name="connsiteX25" fmla="*/ 4114800 w 4616450"/>
                  <a:gd name="connsiteY25" fmla="*/ 797256 h 2257756"/>
                  <a:gd name="connsiteX26" fmla="*/ 4616450 w 4616450"/>
                  <a:gd name="connsiteY26" fmla="*/ 1349706 h 2257756"/>
                  <a:gd name="connsiteX0" fmla="*/ 0 w 4616450"/>
                  <a:gd name="connsiteY0" fmla="*/ 2255945 h 2255945"/>
                  <a:gd name="connsiteX1" fmla="*/ 590550 w 4616450"/>
                  <a:gd name="connsiteY1" fmla="*/ 1506645 h 2255945"/>
                  <a:gd name="connsiteX2" fmla="*/ 952500 w 4616450"/>
                  <a:gd name="connsiteY2" fmla="*/ 1373295 h 2255945"/>
                  <a:gd name="connsiteX3" fmla="*/ 1384300 w 4616450"/>
                  <a:gd name="connsiteY3" fmla="*/ 59859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16150 w 4616450"/>
                  <a:gd name="connsiteY8" fmla="*/ 2683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16150 w 4616450"/>
                  <a:gd name="connsiteY8" fmla="*/ 2683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28850 w 4616450"/>
                  <a:gd name="connsiteY8" fmla="*/ 2048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 name="connsiteX0" fmla="*/ 0 w 4616450"/>
                  <a:gd name="connsiteY0" fmla="*/ 2255945 h 2255945"/>
                  <a:gd name="connsiteX1" fmla="*/ 590550 w 4616450"/>
                  <a:gd name="connsiteY1" fmla="*/ 1506645 h 2255945"/>
                  <a:gd name="connsiteX2" fmla="*/ 952500 w 4616450"/>
                  <a:gd name="connsiteY2" fmla="*/ 1373295 h 2255945"/>
                  <a:gd name="connsiteX3" fmla="*/ 1371600 w 4616450"/>
                  <a:gd name="connsiteY3" fmla="*/ 592245 h 2255945"/>
                  <a:gd name="connsiteX4" fmla="*/ 1511300 w 4616450"/>
                  <a:gd name="connsiteY4" fmla="*/ 338245 h 2255945"/>
                  <a:gd name="connsiteX5" fmla="*/ 1733550 w 4616450"/>
                  <a:gd name="connsiteY5" fmla="*/ 357295 h 2255945"/>
                  <a:gd name="connsiteX6" fmla="*/ 2000250 w 4616450"/>
                  <a:gd name="connsiteY6" fmla="*/ 58845 h 2255945"/>
                  <a:gd name="connsiteX7" fmla="*/ 2171700 w 4616450"/>
                  <a:gd name="connsiteY7" fmla="*/ 103295 h 2255945"/>
                  <a:gd name="connsiteX8" fmla="*/ 2228850 w 4616450"/>
                  <a:gd name="connsiteY8" fmla="*/ 204894 h 2255945"/>
                  <a:gd name="connsiteX9" fmla="*/ 2247900 w 4616450"/>
                  <a:gd name="connsiteY9" fmla="*/ 1093895 h 2255945"/>
                  <a:gd name="connsiteX10" fmla="*/ 2279650 w 4616450"/>
                  <a:gd name="connsiteY10" fmla="*/ 897045 h 2255945"/>
                  <a:gd name="connsiteX11" fmla="*/ 2355850 w 4616450"/>
                  <a:gd name="connsiteY11" fmla="*/ 535095 h 2255945"/>
                  <a:gd name="connsiteX12" fmla="*/ 2571750 w 4616450"/>
                  <a:gd name="connsiteY12" fmla="*/ 204895 h 2255945"/>
                  <a:gd name="connsiteX13" fmla="*/ 2794000 w 4616450"/>
                  <a:gd name="connsiteY13" fmla="*/ 192195 h 2255945"/>
                  <a:gd name="connsiteX14" fmla="*/ 2857500 w 4616450"/>
                  <a:gd name="connsiteY14" fmla="*/ 1112945 h 2255945"/>
                  <a:gd name="connsiteX15" fmla="*/ 2876550 w 4616450"/>
                  <a:gd name="connsiteY15" fmla="*/ 985945 h 2255945"/>
                  <a:gd name="connsiteX16" fmla="*/ 2971800 w 4616450"/>
                  <a:gd name="connsiteY16" fmla="*/ 496995 h 2255945"/>
                  <a:gd name="connsiteX17" fmla="*/ 3086100 w 4616450"/>
                  <a:gd name="connsiteY17" fmla="*/ 84245 h 2255945"/>
                  <a:gd name="connsiteX18" fmla="*/ 3289300 w 4616450"/>
                  <a:gd name="connsiteY18" fmla="*/ 8045 h 2255945"/>
                  <a:gd name="connsiteX19" fmla="*/ 3359150 w 4616450"/>
                  <a:gd name="connsiteY19" fmla="*/ 204895 h 2255945"/>
                  <a:gd name="connsiteX20" fmla="*/ 3397250 w 4616450"/>
                  <a:gd name="connsiteY20" fmla="*/ 1258995 h 2255945"/>
                  <a:gd name="connsiteX21" fmla="*/ 3479800 w 4616450"/>
                  <a:gd name="connsiteY21" fmla="*/ 1151045 h 2255945"/>
                  <a:gd name="connsiteX22" fmla="*/ 3600450 w 4616450"/>
                  <a:gd name="connsiteY22" fmla="*/ 966895 h 2255945"/>
                  <a:gd name="connsiteX23" fmla="*/ 3778250 w 4616450"/>
                  <a:gd name="connsiteY23" fmla="*/ 960545 h 2255945"/>
                  <a:gd name="connsiteX24" fmla="*/ 3943350 w 4616450"/>
                  <a:gd name="connsiteY24" fmla="*/ 808145 h 2255945"/>
                  <a:gd name="connsiteX25" fmla="*/ 4114800 w 4616450"/>
                  <a:gd name="connsiteY25" fmla="*/ 795445 h 2255945"/>
                  <a:gd name="connsiteX26" fmla="*/ 4616450 w 4616450"/>
                  <a:gd name="connsiteY26" fmla="*/ 1347895 h 22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16450" h="2255945">
                    <a:moveTo>
                      <a:pt x="0" y="2255945"/>
                    </a:moveTo>
                    <a:cubicBezTo>
                      <a:pt x="215900" y="1954849"/>
                      <a:pt x="431800" y="1653753"/>
                      <a:pt x="590550" y="1506645"/>
                    </a:cubicBezTo>
                    <a:cubicBezTo>
                      <a:pt x="749300" y="1359537"/>
                      <a:pt x="822325" y="1525695"/>
                      <a:pt x="952500" y="1373295"/>
                    </a:cubicBezTo>
                    <a:cubicBezTo>
                      <a:pt x="1082675" y="1220895"/>
                      <a:pt x="1278467" y="764753"/>
                      <a:pt x="1371600" y="592245"/>
                    </a:cubicBezTo>
                    <a:cubicBezTo>
                      <a:pt x="1464733" y="419737"/>
                      <a:pt x="1450975" y="377403"/>
                      <a:pt x="1511300" y="338245"/>
                    </a:cubicBezTo>
                    <a:cubicBezTo>
                      <a:pt x="1571625" y="299087"/>
                      <a:pt x="1652058" y="403862"/>
                      <a:pt x="1733550" y="357295"/>
                    </a:cubicBezTo>
                    <a:cubicBezTo>
                      <a:pt x="1815042" y="310728"/>
                      <a:pt x="1927225" y="101178"/>
                      <a:pt x="2000250" y="58845"/>
                    </a:cubicBezTo>
                    <a:cubicBezTo>
                      <a:pt x="2073275" y="16512"/>
                      <a:pt x="2133600" y="78954"/>
                      <a:pt x="2171700" y="103295"/>
                    </a:cubicBezTo>
                    <a:cubicBezTo>
                      <a:pt x="2209800" y="127637"/>
                      <a:pt x="2203450" y="142452"/>
                      <a:pt x="2228850" y="204894"/>
                    </a:cubicBezTo>
                    <a:cubicBezTo>
                      <a:pt x="2241550" y="362586"/>
                      <a:pt x="2239433" y="978537"/>
                      <a:pt x="2247900" y="1093895"/>
                    </a:cubicBezTo>
                    <a:cubicBezTo>
                      <a:pt x="2256367" y="1209253"/>
                      <a:pt x="2261658" y="990178"/>
                      <a:pt x="2279650" y="897045"/>
                    </a:cubicBezTo>
                    <a:cubicBezTo>
                      <a:pt x="2297642" y="803912"/>
                      <a:pt x="2307167" y="650453"/>
                      <a:pt x="2355850" y="535095"/>
                    </a:cubicBezTo>
                    <a:cubicBezTo>
                      <a:pt x="2404533" y="419737"/>
                      <a:pt x="2498725" y="262045"/>
                      <a:pt x="2571750" y="204895"/>
                    </a:cubicBezTo>
                    <a:cubicBezTo>
                      <a:pt x="2644775" y="147745"/>
                      <a:pt x="2746375" y="40853"/>
                      <a:pt x="2794000" y="192195"/>
                    </a:cubicBezTo>
                    <a:cubicBezTo>
                      <a:pt x="2841625" y="343537"/>
                      <a:pt x="2843742" y="980653"/>
                      <a:pt x="2857500" y="1112945"/>
                    </a:cubicBezTo>
                    <a:cubicBezTo>
                      <a:pt x="2871258" y="1245237"/>
                      <a:pt x="2857500" y="1088603"/>
                      <a:pt x="2876550" y="985945"/>
                    </a:cubicBezTo>
                    <a:cubicBezTo>
                      <a:pt x="2895600" y="883287"/>
                      <a:pt x="2936875" y="647278"/>
                      <a:pt x="2971800" y="496995"/>
                    </a:cubicBezTo>
                    <a:cubicBezTo>
                      <a:pt x="3006725" y="346712"/>
                      <a:pt x="3033183" y="165737"/>
                      <a:pt x="3086100" y="84245"/>
                    </a:cubicBezTo>
                    <a:cubicBezTo>
                      <a:pt x="3139017" y="2753"/>
                      <a:pt x="3243792" y="-12063"/>
                      <a:pt x="3289300" y="8045"/>
                    </a:cubicBezTo>
                    <a:cubicBezTo>
                      <a:pt x="3334808" y="28153"/>
                      <a:pt x="3341158" y="-3597"/>
                      <a:pt x="3359150" y="204895"/>
                    </a:cubicBezTo>
                    <a:cubicBezTo>
                      <a:pt x="3377142" y="413387"/>
                      <a:pt x="3377142" y="1101303"/>
                      <a:pt x="3397250" y="1258995"/>
                    </a:cubicBezTo>
                    <a:cubicBezTo>
                      <a:pt x="3417358" y="1416687"/>
                      <a:pt x="3445933" y="1199728"/>
                      <a:pt x="3479800" y="1151045"/>
                    </a:cubicBezTo>
                    <a:cubicBezTo>
                      <a:pt x="3513667" y="1102362"/>
                      <a:pt x="3550708" y="998645"/>
                      <a:pt x="3600450" y="966895"/>
                    </a:cubicBezTo>
                    <a:cubicBezTo>
                      <a:pt x="3650192" y="935145"/>
                      <a:pt x="3721100" y="987003"/>
                      <a:pt x="3778250" y="960545"/>
                    </a:cubicBezTo>
                    <a:cubicBezTo>
                      <a:pt x="3835400" y="934087"/>
                      <a:pt x="3887258" y="835662"/>
                      <a:pt x="3943350" y="808145"/>
                    </a:cubicBezTo>
                    <a:cubicBezTo>
                      <a:pt x="3999442" y="780628"/>
                      <a:pt x="4002617" y="705487"/>
                      <a:pt x="4114800" y="795445"/>
                    </a:cubicBezTo>
                    <a:cubicBezTo>
                      <a:pt x="4226983" y="885403"/>
                      <a:pt x="4432300" y="1156866"/>
                      <a:pt x="4616450" y="1347895"/>
                    </a:cubicBezTo>
                  </a:path>
                </a:pathLst>
              </a:custGeom>
              <a:noFill/>
              <a:ln w="25400" cap="flat" cmpd="sng" algn="ctr">
                <a:solidFill>
                  <a:srgbClr val="FF9F90"/>
                </a:solidFill>
                <a:prstDash val="solid"/>
              </a:ln>
              <a:effectLst/>
            </p:spPr>
            <p:txBody>
              <a:bodyPr rtlCol="0" anchor="ctr"/>
              <a:lstStyle/>
              <a:p>
                <a:pPr algn="ctr" fontAlgn="base">
                  <a:spcBef>
                    <a:spcPct val="0"/>
                  </a:spcBef>
                  <a:spcAft>
                    <a:spcPct val="0"/>
                  </a:spcAft>
                  <a:buClrTx/>
                  <a:buFontTx/>
                  <a:buNone/>
                  <a:defRPr/>
                </a:pPr>
                <a:endParaRPr lang="en-US" sz="1013">
                  <a:solidFill>
                    <a:prstClr val="black"/>
                  </a:solidFill>
                  <a:latin typeface="Helvetica"/>
                  <a:ea typeface="+mn-ea"/>
                  <a:cs typeface="Helvetica"/>
                </a:endParaRPr>
              </a:p>
            </p:txBody>
          </p:sp>
          <p:cxnSp>
            <p:nvCxnSpPr>
              <p:cNvPr id="23" name="Straight Connector 22">
                <a:extLst>
                  <a:ext uri="{FF2B5EF4-FFF2-40B4-BE49-F238E27FC236}">
                    <a16:creationId xmlns:a16="http://schemas.microsoft.com/office/drawing/2014/main" id="{318097B3-49DD-61FB-C036-A1742C113CAB}"/>
                  </a:ext>
                </a:extLst>
              </p:cNvPr>
              <p:cNvCxnSpPr/>
              <p:nvPr/>
            </p:nvCxnSpPr>
            <p:spPr>
              <a:xfrm>
                <a:off x="3488055" y="3703933"/>
                <a:ext cx="0" cy="1465422"/>
              </a:xfrm>
              <a:prstGeom prst="line">
                <a:avLst/>
              </a:prstGeom>
              <a:noFill/>
              <a:ln w="12700" cap="flat" cmpd="sng" algn="ctr">
                <a:solidFill>
                  <a:srgbClr val="FF0000"/>
                </a:solidFill>
                <a:prstDash val="dash"/>
              </a:ln>
              <a:effectLst/>
            </p:spPr>
          </p:cxnSp>
          <p:cxnSp>
            <p:nvCxnSpPr>
              <p:cNvPr id="24" name="Straight Connector 23">
                <a:extLst>
                  <a:ext uri="{FF2B5EF4-FFF2-40B4-BE49-F238E27FC236}">
                    <a16:creationId xmlns:a16="http://schemas.microsoft.com/office/drawing/2014/main" id="{797CB688-B6CA-0FD4-583A-456EB0B6C458}"/>
                  </a:ext>
                </a:extLst>
              </p:cNvPr>
              <p:cNvCxnSpPr/>
              <p:nvPr/>
            </p:nvCxnSpPr>
            <p:spPr>
              <a:xfrm>
                <a:off x="3820239" y="3728937"/>
                <a:ext cx="0" cy="1465422"/>
              </a:xfrm>
              <a:prstGeom prst="line">
                <a:avLst/>
              </a:prstGeom>
              <a:noFill/>
              <a:ln w="12700" cap="flat" cmpd="sng" algn="ctr">
                <a:solidFill>
                  <a:srgbClr val="FF0000"/>
                </a:solidFill>
                <a:prstDash val="dash"/>
              </a:ln>
              <a:effectLst/>
            </p:spPr>
          </p:cxnSp>
          <p:cxnSp>
            <p:nvCxnSpPr>
              <p:cNvPr id="25" name="Straight Connector 24">
                <a:extLst>
                  <a:ext uri="{FF2B5EF4-FFF2-40B4-BE49-F238E27FC236}">
                    <a16:creationId xmlns:a16="http://schemas.microsoft.com/office/drawing/2014/main" id="{C2FD23CE-E7F7-0B45-B7E6-84225BBC86C0}"/>
                  </a:ext>
                </a:extLst>
              </p:cNvPr>
              <p:cNvCxnSpPr/>
              <p:nvPr/>
            </p:nvCxnSpPr>
            <p:spPr>
              <a:xfrm>
                <a:off x="4127421" y="3739652"/>
                <a:ext cx="0" cy="1465422"/>
              </a:xfrm>
              <a:prstGeom prst="line">
                <a:avLst/>
              </a:prstGeom>
              <a:noFill/>
              <a:ln w="12700" cap="flat" cmpd="sng" algn="ctr">
                <a:solidFill>
                  <a:srgbClr val="FF0000"/>
                </a:solidFill>
                <a:prstDash val="dash"/>
              </a:ln>
              <a:effectLst/>
            </p:spPr>
          </p:cxnSp>
          <p:cxnSp>
            <p:nvCxnSpPr>
              <p:cNvPr id="26" name="Straight Connector 25">
                <a:extLst>
                  <a:ext uri="{FF2B5EF4-FFF2-40B4-BE49-F238E27FC236}">
                    <a16:creationId xmlns:a16="http://schemas.microsoft.com/office/drawing/2014/main" id="{0B87A9AE-8005-2E7C-3634-988438C18B7B}"/>
                  </a:ext>
                </a:extLst>
              </p:cNvPr>
              <p:cNvCxnSpPr/>
              <p:nvPr/>
            </p:nvCxnSpPr>
            <p:spPr>
              <a:xfrm>
                <a:off x="1750176" y="3270365"/>
                <a:ext cx="1341338" cy="433569"/>
              </a:xfrm>
              <a:prstGeom prst="line">
                <a:avLst/>
              </a:prstGeom>
              <a:noFill/>
              <a:ln w="25400" cap="flat" cmpd="sng" algn="ctr">
                <a:solidFill>
                  <a:srgbClr val="FFFFFF">
                    <a:lumMod val="75000"/>
                  </a:srgbClr>
                </a:solidFill>
                <a:prstDash val="solid"/>
              </a:ln>
              <a:effectLst/>
            </p:spPr>
          </p:cxnSp>
          <p:cxnSp>
            <p:nvCxnSpPr>
              <p:cNvPr id="27" name="Straight Connector 26">
                <a:extLst>
                  <a:ext uri="{FF2B5EF4-FFF2-40B4-BE49-F238E27FC236}">
                    <a16:creationId xmlns:a16="http://schemas.microsoft.com/office/drawing/2014/main" id="{03FE8B87-378C-6E6F-0E8C-7CB3FD65164F}"/>
                  </a:ext>
                </a:extLst>
              </p:cNvPr>
              <p:cNvCxnSpPr/>
              <p:nvPr/>
            </p:nvCxnSpPr>
            <p:spPr>
              <a:xfrm>
                <a:off x="2668869" y="3288531"/>
                <a:ext cx="1137020" cy="414689"/>
              </a:xfrm>
              <a:prstGeom prst="line">
                <a:avLst/>
              </a:prstGeom>
              <a:noFill/>
              <a:ln w="25400" cap="flat" cmpd="sng" algn="ctr">
                <a:solidFill>
                  <a:srgbClr val="FFFFFF">
                    <a:lumMod val="75000"/>
                  </a:srgbClr>
                </a:solidFill>
                <a:prstDash val="solid"/>
              </a:ln>
              <a:effectLst/>
            </p:spPr>
          </p:cxnSp>
          <p:cxnSp>
            <p:nvCxnSpPr>
              <p:cNvPr id="28" name="Straight Connector 27">
                <a:extLst>
                  <a:ext uri="{FF2B5EF4-FFF2-40B4-BE49-F238E27FC236}">
                    <a16:creationId xmlns:a16="http://schemas.microsoft.com/office/drawing/2014/main" id="{D72C8133-43E9-9DF4-7BA8-E99B9353775F}"/>
                  </a:ext>
                </a:extLst>
              </p:cNvPr>
              <p:cNvCxnSpPr/>
              <p:nvPr/>
            </p:nvCxnSpPr>
            <p:spPr>
              <a:xfrm>
                <a:off x="3558911" y="3288531"/>
                <a:ext cx="320494" cy="414689"/>
              </a:xfrm>
              <a:prstGeom prst="line">
                <a:avLst/>
              </a:prstGeom>
              <a:noFill/>
              <a:ln w="25400" cap="flat" cmpd="sng" algn="ctr">
                <a:solidFill>
                  <a:srgbClr val="FFFFFF">
                    <a:lumMod val="75000"/>
                  </a:srgbClr>
                </a:solidFill>
                <a:prstDash val="solid"/>
              </a:ln>
              <a:effectLst/>
            </p:spPr>
          </p:cxnSp>
          <p:cxnSp>
            <p:nvCxnSpPr>
              <p:cNvPr id="29" name="Straight Connector 28">
                <a:extLst>
                  <a:ext uri="{FF2B5EF4-FFF2-40B4-BE49-F238E27FC236}">
                    <a16:creationId xmlns:a16="http://schemas.microsoft.com/office/drawing/2014/main" id="{AF7198CD-741A-D6F5-D208-E806E678C322}"/>
                  </a:ext>
                </a:extLst>
              </p:cNvPr>
              <p:cNvCxnSpPr/>
              <p:nvPr/>
            </p:nvCxnSpPr>
            <p:spPr>
              <a:xfrm flipH="1">
                <a:off x="3987935" y="3288530"/>
                <a:ext cx="461018" cy="425405"/>
              </a:xfrm>
              <a:prstGeom prst="line">
                <a:avLst/>
              </a:prstGeom>
              <a:noFill/>
              <a:ln w="25400" cap="flat" cmpd="sng" algn="ctr">
                <a:solidFill>
                  <a:srgbClr val="FFFFFF">
                    <a:lumMod val="75000"/>
                  </a:srgbClr>
                </a:solidFill>
                <a:prstDash val="solid"/>
              </a:ln>
              <a:effectLst/>
            </p:spPr>
          </p:cxnSp>
          <p:cxnSp>
            <p:nvCxnSpPr>
              <p:cNvPr id="30" name="Straight Connector 29">
                <a:extLst>
                  <a:ext uri="{FF2B5EF4-FFF2-40B4-BE49-F238E27FC236}">
                    <a16:creationId xmlns:a16="http://schemas.microsoft.com/office/drawing/2014/main" id="{4E885512-16CC-95AC-F004-BD1579A57B46}"/>
                  </a:ext>
                </a:extLst>
              </p:cNvPr>
              <p:cNvCxnSpPr/>
              <p:nvPr/>
            </p:nvCxnSpPr>
            <p:spPr>
              <a:xfrm flipH="1">
                <a:off x="4328692" y="3277815"/>
                <a:ext cx="1002696" cy="425405"/>
              </a:xfrm>
              <a:prstGeom prst="line">
                <a:avLst/>
              </a:prstGeom>
              <a:noFill/>
              <a:ln w="25400" cap="flat" cmpd="sng" algn="ctr">
                <a:solidFill>
                  <a:srgbClr val="FFFFFF">
                    <a:lumMod val="75000"/>
                  </a:srgbClr>
                </a:solidFill>
                <a:prstDash val="solid"/>
              </a:ln>
              <a:effectLst/>
            </p:spPr>
          </p:cxnSp>
          <p:sp>
            <p:nvSpPr>
              <p:cNvPr id="31" name="TextBox 30">
                <a:extLst>
                  <a:ext uri="{FF2B5EF4-FFF2-40B4-BE49-F238E27FC236}">
                    <a16:creationId xmlns:a16="http://schemas.microsoft.com/office/drawing/2014/main" id="{99E8DB0E-0745-DF0B-B8F2-A35653C6E7AB}"/>
                  </a:ext>
                </a:extLst>
              </p:cNvPr>
              <p:cNvSpPr txBox="1"/>
              <p:nvPr/>
            </p:nvSpPr>
            <p:spPr>
              <a:xfrm>
                <a:off x="4448953" y="4764027"/>
                <a:ext cx="646331"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0000FF"/>
                    </a:solidFill>
                    <a:latin typeface="Helvetica"/>
                    <a:ea typeface="+mn-ea"/>
                    <a:cs typeface="Helvetica"/>
                  </a:rPr>
                  <a:t>Grassland</a:t>
                </a:r>
              </a:p>
            </p:txBody>
          </p:sp>
          <p:sp>
            <p:nvSpPr>
              <p:cNvPr id="32" name="TextBox 31">
                <a:extLst>
                  <a:ext uri="{FF2B5EF4-FFF2-40B4-BE49-F238E27FC236}">
                    <a16:creationId xmlns:a16="http://schemas.microsoft.com/office/drawing/2014/main" id="{54927BA6-0F32-5C46-12D2-F2BCFC0E9E72}"/>
                  </a:ext>
                </a:extLst>
              </p:cNvPr>
              <p:cNvSpPr txBox="1"/>
              <p:nvPr/>
            </p:nvSpPr>
            <p:spPr>
              <a:xfrm>
                <a:off x="4551763" y="4042508"/>
                <a:ext cx="466794"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C30000"/>
                    </a:solidFill>
                    <a:latin typeface="Helvetica"/>
                    <a:ea typeface="+mn-ea"/>
                    <a:cs typeface="Helvetica"/>
                  </a:rPr>
                  <a:t>Alfalfa</a:t>
                </a:r>
              </a:p>
            </p:txBody>
          </p:sp>
          <p:sp>
            <p:nvSpPr>
              <p:cNvPr id="33" name="Diamond 32">
                <a:extLst>
                  <a:ext uri="{FF2B5EF4-FFF2-40B4-BE49-F238E27FC236}">
                    <a16:creationId xmlns:a16="http://schemas.microsoft.com/office/drawing/2014/main" id="{6A98565D-DE30-F8C9-2ADF-017EE6922FD9}"/>
                  </a:ext>
                </a:extLst>
              </p:cNvPr>
              <p:cNvSpPr/>
              <p:nvPr/>
            </p:nvSpPr>
            <p:spPr>
              <a:xfrm>
                <a:off x="2309939" y="3868677"/>
                <a:ext cx="74335" cy="74335"/>
              </a:xfrm>
              <a:prstGeom prst="diamond">
                <a:avLst/>
              </a:prstGeom>
              <a:noFill/>
              <a:ln w="19050" cap="flat" cmpd="sng" algn="ctr">
                <a:solidFill>
                  <a:srgbClr val="4D4D4F"/>
                </a:solidFill>
                <a:prstDash val="solid"/>
              </a:ln>
              <a:effectLst/>
            </p:spPr>
            <p:txBody>
              <a:bodyPr rtlCol="0" anchor="ctr"/>
              <a:lstStyle/>
              <a:p>
                <a:pPr algn="ctr" fontAlgn="base">
                  <a:spcBef>
                    <a:spcPct val="0"/>
                  </a:spcBef>
                  <a:spcAft>
                    <a:spcPct val="0"/>
                  </a:spcAft>
                  <a:buClrTx/>
                  <a:buFontTx/>
                  <a:buNone/>
                  <a:defRPr/>
                </a:pPr>
                <a:endParaRPr lang="en-US" sz="1013">
                  <a:solidFill>
                    <a:prstClr val="white"/>
                  </a:solidFill>
                  <a:latin typeface="Helvetica"/>
                  <a:ea typeface="+mn-ea"/>
                  <a:cs typeface="Helvetica"/>
                </a:endParaRPr>
              </a:p>
            </p:txBody>
          </p:sp>
          <p:sp>
            <p:nvSpPr>
              <p:cNvPr id="34" name="TextBox 33">
                <a:extLst>
                  <a:ext uri="{FF2B5EF4-FFF2-40B4-BE49-F238E27FC236}">
                    <a16:creationId xmlns:a16="http://schemas.microsoft.com/office/drawing/2014/main" id="{1EE83072-366B-7C89-1B0C-157E328990A2}"/>
                  </a:ext>
                </a:extLst>
              </p:cNvPr>
              <p:cNvSpPr txBox="1"/>
              <p:nvPr/>
            </p:nvSpPr>
            <p:spPr>
              <a:xfrm>
                <a:off x="2252852" y="3919616"/>
                <a:ext cx="319318" cy="369332"/>
              </a:xfrm>
              <a:prstGeom prst="rect">
                <a:avLst/>
              </a:prstGeom>
              <a:noFill/>
            </p:spPr>
            <p:txBody>
              <a:bodyPr wrap="none" rtlCol="0">
                <a:spAutoFit/>
              </a:bodyPr>
              <a:lstStyle/>
              <a:p>
                <a:pPr fontAlgn="base">
                  <a:spcBef>
                    <a:spcPct val="0"/>
                  </a:spcBef>
                  <a:spcAft>
                    <a:spcPct val="0"/>
                  </a:spcAft>
                  <a:buClrTx/>
                  <a:buFontTx/>
                  <a:buNone/>
                </a:pPr>
                <a:r>
                  <a:rPr lang="en-US" sz="1800" kern="1200">
                    <a:latin typeface="Helvetica"/>
                    <a:ea typeface="+mn-ea"/>
                    <a:cs typeface="Helvetica"/>
                  </a:rPr>
                  <a:t>+</a:t>
                </a:r>
              </a:p>
            </p:txBody>
          </p:sp>
          <p:sp>
            <p:nvSpPr>
              <p:cNvPr id="35" name="TextBox 34">
                <a:extLst>
                  <a:ext uri="{FF2B5EF4-FFF2-40B4-BE49-F238E27FC236}">
                    <a16:creationId xmlns:a16="http://schemas.microsoft.com/office/drawing/2014/main" id="{7932228F-629F-1540-EC29-7CF58F471FEA}"/>
                  </a:ext>
                </a:extLst>
              </p:cNvPr>
              <p:cNvSpPr txBox="1"/>
              <p:nvPr/>
            </p:nvSpPr>
            <p:spPr>
              <a:xfrm>
                <a:off x="2395629" y="3778152"/>
                <a:ext cx="704039" cy="424732"/>
              </a:xfrm>
              <a:prstGeom prst="rect">
                <a:avLst/>
              </a:prstGeom>
              <a:noFill/>
            </p:spPr>
            <p:txBody>
              <a:bodyPr wrap="none" rtlCol="0">
                <a:spAutoFit/>
              </a:bodyPr>
              <a:lstStyle/>
              <a:p>
                <a:pPr fontAlgn="base">
                  <a:lnSpc>
                    <a:spcPct val="120000"/>
                  </a:lnSpc>
                  <a:spcBef>
                    <a:spcPct val="0"/>
                  </a:spcBef>
                  <a:spcAft>
                    <a:spcPct val="0"/>
                  </a:spcAft>
                  <a:buClrTx/>
                  <a:buFontTx/>
                  <a:buNone/>
                </a:pPr>
                <a:r>
                  <a:rPr lang="en-US" sz="900" kern="1200">
                    <a:solidFill>
                      <a:prstClr val="black"/>
                    </a:solidFill>
                    <a:latin typeface="Helvetica"/>
                    <a:ea typeface="+mn-ea"/>
                    <a:cs typeface="Helvetica"/>
                  </a:rPr>
                  <a:t>Sentinel-2</a:t>
                </a:r>
                <a:br>
                  <a:rPr lang="en-US" sz="900" kern="1200">
                    <a:solidFill>
                      <a:prstClr val="black"/>
                    </a:solidFill>
                    <a:latin typeface="Helvetica"/>
                    <a:ea typeface="+mn-ea"/>
                    <a:cs typeface="Helvetica"/>
                  </a:rPr>
                </a:br>
                <a:r>
                  <a:rPr lang="en-US" sz="900" kern="1200">
                    <a:solidFill>
                      <a:prstClr val="black"/>
                    </a:solidFill>
                    <a:latin typeface="Helvetica"/>
                    <a:ea typeface="+mn-ea"/>
                    <a:cs typeface="Helvetica"/>
                  </a:rPr>
                  <a:t>Landsat-8</a:t>
                </a:r>
              </a:p>
            </p:txBody>
          </p:sp>
          <p:sp>
            <p:nvSpPr>
              <p:cNvPr id="36" name="TextBox 35">
                <a:extLst>
                  <a:ext uri="{FF2B5EF4-FFF2-40B4-BE49-F238E27FC236}">
                    <a16:creationId xmlns:a16="http://schemas.microsoft.com/office/drawing/2014/main" id="{AEB1A4CC-EE4B-09F4-5C9E-D6CB6978804F}"/>
                  </a:ext>
                </a:extLst>
              </p:cNvPr>
              <p:cNvSpPr txBox="1"/>
              <p:nvPr/>
            </p:nvSpPr>
            <p:spPr>
              <a:xfrm rot="16200000">
                <a:off x="1694545" y="4339550"/>
                <a:ext cx="460382" cy="230832"/>
              </a:xfrm>
              <a:prstGeom prst="rect">
                <a:avLst/>
              </a:prstGeom>
              <a:solidFill>
                <a:srgbClr val="FFFFFF"/>
              </a:solidFill>
            </p:spPr>
            <p:txBody>
              <a:bodyPr wrap="none" rtlCol="0">
                <a:spAutoFit/>
              </a:bodyPr>
              <a:lstStyle/>
              <a:p>
                <a:pPr fontAlgn="base">
                  <a:spcBef>
                    <a:spcPct val="0"/>
                  </a:spcBef>
                  <a:spcAft>
                    <a:spcPct val="0"/>
                  </a:spcAft>
                  <a:buClrTx/>
                  <a:buFontTx/>
                  <a:buNone/>
                </a:pPr>
                <a:r>
                  <a:rPr lang="en-US" sz="900" kern="1200">
                    <a:solidFill>
                      <a:prstClr val="black"/>
                    </a:solidFill>
                    <a:latin typeface="Helvetica"/>
                    <a:ea typeface="+mn-ea"/>
                    <a:cs typeface="Helvetica"/>
                  </a:rPr>
                  <a:t>NDVI</a:t>
                </a:r>
              </a:p>
            </p:txBody>
          </p:sp>
          <p:sp>
            <p:nvSpPr>
              <p:cNvPr id="37" name="TextBox 36">
                <a:extLst>
                  <a:ext uri="{FF2B5EF4-FFF2-40B4-BE49-F238E27FC236}">
                    <a16:creationId xmlns:a16="http://schemas.microsoft.com/office/drawing/2014/main" id="{ACF651D3-B1F7-90DA-9B2F-783DE65DEF01}"/>
                  </a:ext>
                </a:extLst>
              </p:cNvPr>
              <p:cNvSpPr txBox="1"/>
              <p:nvPr/>
            </p:nvSpPr>
            <p:spPr>
              <a:xfrm rot="16200000">
                <a:off x="3134433" y="4796226"/>
                <a:ext cx="534121" cy="213585"/>
              </a:xfrm>
              <a:prstGeom prst="rect">
                <a:avLst/>
              </a:prstGeom>
              <a:noFill/>
            </p:spPr>
            <p:txBody>
              <a:bodyPr wrap="none" rtlCol="0">
                <a:spAutoFit/>
              </a:bodyPr>
              <a:lstStyle/>
              <a:p>
                <a:pPr fontAlgn="base">
                  <a:spcBef>
                    <a:spcPct val="0"/>
                  </a:spcBef>
                  <a:spcAft>
                    <a:spcPct val="0"/>
                  </a:spcAft>
                  <a:buClrTx/>
                  <a:buFontTx/>
                  <a:buNone/>
                </a:pPr>
                <a:r>
                  <a:rPr lang="en-US" sz="788" i="1" kern="1200">
                    <a:solidFill>
                      <a:srgbClr val="C30000"/>
                    </a:solidFill>
                    <a:latin typeface="Helvetica"/>
                    <a:ea typeface="+mn-ea"/>
                    <a:cs typeface="Helvetica"/>
                  </a:rPr>
                  <a:t>mowing</a:t>
                </a:r>
              </a:p>
            </p:txBody>
          </p:sp>
          <p:pic>
            <p:nvPicPr>
              <p:cNvPr id="38" name="Picture 37">
                <a:extLst>
                  <a:ext uri="{FF2B5EF4-FFF2-40B4-BE49-F238E27FC236}">
                    <a16:creationId xmlns:a16="http://schemas.microsoft.com/office/drawing/2014/main" id="{472AB3B6-87A7-B3FC-0302-981330D7540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73687" y="3353077"/>
                <a:ext cx="722472" cy="90686"/>
              </a:xfrm>
              <a:prstGeom prst="rect">
                <a:avLst/>
              </a:prstGeom>
            </p:spPr>
          </p:pic>
          <p:sp>
            <p:nvSpPr>
              <p:cNvPr id="39" name="TextBox 38">
                <a:extLst>
                  <a:ext uri="{FF2B5EF4-FFF2-40B4-BE49-F238E27FC236}">
                    <a16:creationId xmlns:a16="http://schemas.microsoft.com/office/drawing/2014/main" id="{24CD09E4-AB05-7C31-FE84-10F02F486C19}"/>
                  </a:ext>
                </a:extLst>
              </p:cNvPr>
              <p:cNvSpPr txBox="1"/>
              <p:nvPr/>
            </p:nvSpPr>
            <p:spPr>
              <a:xfrm>
                <a:off x="5010446" y="3397053"/>
                <a:ext cx="1085554" cy="213585"/>
              </a:xfrm>
              <a:prstGeom prst="rect">
                <a:avLst/>
              </a:prstGeom>
              <a:noFill/>
            </p:spPr>
            <p:txBody>
              <a:bodyPr wrap="none" rtlCol="0">
                <a:spAutoFit/>
              </a:bodyPr>
              <a:lstStyle/>
              <a:p>
                <a:pPr fontAlgn="base">
                  <a:spcBef>
                    <a:spcPct val="0"/>
                  </a:spcBef>
                  <a:spcAft>
                    <a:spcPct val="0"/>
                  </a:spcAft>
                  <a:buClrTx/>
                  <a:buFontTx/>
                  <a:buNone/>
                </a:pPr>
                <a:r>
                  <a:rPr lang="en-US" sz="788" kern="1200">
                    <a:solidFill>
                      <a:srgbClr val="800000"/>
                    </a:solidFill>
                    <a:latin typeface="Helvetica"/>
                    <a:ea typeface="+mn-ea"/>
                    <a:cs typeface="Helvetica"/>
                  </a:rPr>
                  <a:t>0.1       NDVI      0.9</a:t>
                </a:r>
              </a:p>
            </p:txBody>
          </p:sp>
        </p:grpSp>
        <p:sp>
          <p:nvSpPr>
            <p:cNvPr id="6" name="Text Box 2">
              <a:extLst>
                <a:ext uri="{FF2B5EF4-FFF2-40B4-BE49-F238E27FC236}">
                  <a16:creationId xmlns:a16="http://schemas.microsoft.com/office/drawing/2014/main" id="{CDF92995-3572-F1EC-7D65-57EB7415CF5F}"/>
                </a:ext>
              </a:extLst>
            </p:cNvPr>
            <p:cNvSpPr txBox="1">
              <a:spLocks noChangeArrowheads="1"/>
            </p:cNvSpPr>
            <p:nvPr/>
          </p:nvSpPr>
          <p:spPr bwMode="auto">
            <a:xfrm>
              <a:off x="8036484" y="3754528"/>
              <a:ext cx="1510004" cy="2334614"/>
            </a:xfrm>
            <a:prstGeom prst="rect">
              <a:avLst/>
            </a:prstGeom>
            <a:noFill/>
            <a:ln w="9525">
              <a:noFill/>
              <a:miter lim="800000"/>
              <a:headEnd/>
              <a:tailEnd/>
            </a:ln>
          </p:spPr>
          <p:txBody>
            <a:bodyPr rot="0" vert="horz" wrap="square" lIns="51435" tIns="25718" rIns="51435" bIns="25718" anchor="t" anchorCtr="0">
              <a:spAutoFit/>
            </a:bodyPr>
            <a:lstStyle/>
            <a:p>
              <a:pPr marL="151805" marR="151805" defTabSz="514037" eaLnBrk="0" fontAlgn="base" hangingPunct="0">
                <a:lnSpc>
                  <a:spcPts val="844"/>
                </a:lnSpc>
                <a:spcBef>
                  <a:spcPts val="675"/>
                </a:spcBef>
                <a:spcAft>
                  <a:spcPts val="338"/>
                </a:spcAft>
                <a:buClrTx/>
                <a:buFontTx/>
                <a:buNone/>
                <a:defRPr/>
              </a:pPr>
              <a:r>
                <a:rPr lang="en-US" sz="800" i="1" u="sng" kern="1200">
                  <a:latin typeface="Arial" panose="020B0604020202020204" pitchFamily="34" charset="0"/>
                  <a:ea typeface="+mn-ea"/>
                  <a:cs typeface="Arial" panose="020B0604020202020204" pitchFamily="34" charset="0"/>
                </a:rPr>
                <a:t>Example from the US: </a:t>
              </a:r>
              <a:r>
                <a:rPr lang="en-US" sz="800" i="1" kern="1200">
                  <a:latin typeface="Arial" panose="020B0604020202020204" pitchFamily="34" charset="0"/>
                  <a:ea typeface="+mn-ea"/>
                  <a:cs typeface="Arial" panose="020B0604020202020204" pitchFamily="34" charset="0"/>
                </a:rPr>
                <a:t>Seasonal phenology (greening) for natural grassland (blue line)  and irrigated alfalfa fields (red line) near Cheyenne Wyoming observed from Harmonized Landsat/Sentinel-2 data products.  The high temporal density of observations allows individual mowing events to be detected within alfalfa fields.  HLS Products available from </a:t>
              </a:r>
              <a:r>
                <a:rPr lang="en-US" sz="800" i="1" kern="1200">
                  <a:latin typeface="Arial" panose="020B0604020202020204" pitchFamily="34" charset="0"/>
                  <a:ea typeface="+mn-ea"/>
                  <a:cs typeface="Arial" panose="020B0604020202020204" pitchFamily="34" charset="0"/>
                  <a:hlinkClick r:id="rId10"/>
                </a:rPr>
                <a:t>https://hls.gsfc.nasa.gov</a:t>
              </a:r>
              <a:endParaRPr lang="en-US" sz="800" i="1" kern="1200">
                <a:latin typeface="Arial" panose="020B0604020202020204" pitchFamily="34" charset="0"/>
                <a:ea typeface="+mn-ea"/>
                <a:cs typeface="Arial" panose="020B0604020202020204" pitchFamily="34" charset="0"/>
              </a:endParaRPr>
            </a:p>
            <a:p>
              <a:pPr marL="151805" marR="151805" defTabSz="514037" eaLnBrk="0" fontAlgn="base" hangingPunct="0">
                <a:lnSpc>
                  <a:spcPts val="844"/>
                </a:lnSpc>
                <a:spcBef>
                  <a:spcPts val="675"/>
                </a:spcBef>
                <a:spcAft>
                  <a:spcPts val="338"/>
                </a:spcAft>
                <a:buClrTx/>
                <a:buFontTx/>
                <a:buNone/>
                <a:defRPr/>
              </a:pPr>
              <a:r>
                <a:rPr lang="en-US" sz="800" i="1" kern="1200">
                  <a:latin typeface="Arial" charset="0"/>
                  <a:ea typeface="+mn-ea"/>
                  <a:cs typeface="Arial" panose="020B0604020202020204" pitchFamily="34" charset="0"/>
                </a:rPr>
                <a:t>Credit: Jeff </a:t>
              </a:r>
              <a:r>
                <a:rPr lang="en-US" sz="800" i="1" kern="1200" err="1">
                  <a:latin typeface="Arial" charset="0"/>
                  <a:ea typeface="+mn-ea"/>
                  <a:cs typeface="Arial" panose="020B0604020202020204" pitchFamily="34" charset="0"/>
                </a:rPr>
                <a:t>Masek</a:t>
              </a:r>
              <a:r>
                <a:rPr lang="en-US" sz="800" i="1" kern="1200">
                  <a:latin typeface="Arial" charset="0"/>
                  <a:ea typeface="+mn-ea"/>
                  <a:cs typeface="Arial" panose="020B0604020202020204" pitchFamily="34" charset="0"/>
                </a:rPr>
                <a:t>, NASA</a:t>
              </a:r>
              <a:endParaRPr lang="en-US" sz="800" i="1" kern="1200">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38211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p>
            <a:pPr marL="0" lvl="0" indent="0"/>
            <a:r>
              <a:rPr lang="en-GB">
                <a:latin typeface="Montserrat"/>
                <a:sym typeface="Montserrat"/>
              </a:rPr>
              <a:t>Proposal</a:t>
            </a:r>
            <a:endParaRPr>
              <a:latin typeface="Montserrat"/>
              <a:sym typeface="Montserrat"/>
            </a:endParaRPr>
          </a:p>
        </p:txBody>
      </p:sp>
      <p:sp>
        <p:nvSpPr>
          <p:cNvPr id="508" name="Google Shape;508;p15"/>
          <p:cNvSpPr txBox="1">
            <a:spLocks noGrp="1"/>
          </p:cNvSpPr>
          <p:nvPr>
            <p:ph type="body" idx="1"/>
          </p:nvPr>
        </p:nvSpPr>
        <p:spPr>
          <a:xfrm>
            <a:off x="290400" y="1550678"/>
            <a:ext cx="11611200" cy="4495363"/>
          </a:xfrm>
          <a:prstGeom prst="rect">
            <a:avLst/>
          </a:prstGeom>
          <a:noFill/>
          <a:ln>
            <a:noFill/>
          </a:ln>
        </p:spPr>
        <p:txBody>
          <a:bodyPr spcFirstLastPara="1" wrap="square" lIns="91425" tIns="45700" rIns="91425" bIns="45700" anchor="t" anchorCtr="0">
            <a:noAutofit/>
          </a:bodyPr>
          <a:lstStyle/>
          <a:p>
            <a:pPr>
              <a:lnSpc>
                <a:spcPct val="115000"/>
              </a:lnSpc>
              <a:buFont typeface="Montserrat"/>
            </a:pPr>
            <a:r>
              <a:rPr lang="en-AU" b="1">
                <a:latin typeface="Montserrat"/>
                <a:sym typeface="Montserrat"/>
              </a:rPr>
              <a:t>Build on CEOS-ARD achievements</a:t>
            </a:r>
            <a:r>
              <a:rPr lang="en-AU">
                <a:latin typeface="Montserrat"/>
                <a:sym typeface="Montserrat"/>
              </a:rPr>
              <a:t> so far, take next steps to achieve multi-sensor harmonisation.</a:t>
            </a:r>
          </a:p>
          <a:p>
            <a:pPr>
              <a:lnSpc>
                <a:spcPct val="115000"/>
              </a:lnSpc>
              <a:buFont typeface="Montserrat"/>
              <a:buChar char="❖"/>
            </a:pPr>
            <a:r>
              <a:rPr lang="en-AU" b="1">
                <a:latin typeface="Montserrat"/>
                <a:sym typeface="Montserrat"/>
              </a:rPr>
              <a:t>Unambiguously characterise the SR quantity</a:t>
            </a:r>
            <a:r>
              <a:rPr lang="en-AU">
                <a:latin typeface="Montserrat"/>
                <a:sym typeface="Montserrat"/>
              </a:rPr>
              <a:t> in the context of CEOS-ARD products.</a:t>
            </a:r>
            <a:endParaRPr lang="en-AU">
              <a:latin typeface="Montserrat"/>
            </a:endParaRPr>
          </a:p>
          <a:p>
            <a:pPr>
              <a:lnSpc>
                <a:spcPct val="115000"/>
              </a:lnSpc>
              <a:buFont typeface="Montserrat"/>
            </a:pPr>
            <a:r>
              <a:rPr lang="en-GB" b="1">
                <a:latin typeface="Montserrat"/>
                <a:sym typeface="Montserrat"/>
              </a:rPr>
              <a:t>Identify a set of inputs, corrections, associated parameters and tolerances</a:t>
            </a:r>
            <a:r>
              <a:rPr lang="en-GB">
                <a:latin typeface="Montserrat"/>
                <a:sym typeface="Montserrat"/>
              </a:rPr>
              <a:t> for achieving consistency in SR measurements in support of harmonising CEOS-ARD SR products.</a:t>
            </a:r>
            <a:endParaRPr>
              <a:latin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71B10B-93CA-E9A2-CF79-08FADC4D326A}"/>
              </a:ext>
            </a:extLst>
          </p:cNvPr>
          <p:cNvSpPr>
            <a:spLocks noGrp="1"/>
          </p:cNvSpPr>
          <p:nvPr>
            <p:ph type="body" idx="1"/>
          </p:nvPr>
        </p:nvSpPr>
        <p:spPr>
          <a:xfrm>
            <a:off x="324233" y="1558533"/>
            <a:ext cx="11495400" cy="4236092"/>
          </a:xfrm>
        </p:spPr>
        <p:txBody>
          <a:bodyPr/>
          <a:lstStyle/>
          <a:p>
            <a:r>
              <a:rPr lang="en-AU" b="1"/>
              <a:t>Consistent time-series across sensors</a:t>
            </a:r>
            <a:r>
              <a:rPr lang="en-AU"/>
              <a:t>, steps towards enhanced harmonisation amongst CEOS-ARD SR products. </a:t>
            </a:r>
          </a:p>
          <a:p>
            <a:r>
              <a:rPr lang="en-AU" b="1"/>
              <a:t>Focused effort on value-adding</a:t>
            </a:r>
            <a:r>
              <a:rPr lang="en-AU"/>
              <a:t> with a common foundational measurand and improve the results from multi-sensor analyses, gain better insights.</a:t>
            </a:r>
            <a:endParaRPr lang="en-US"/>
          </a:p>
          <a:p>
            <a:r>
              <a:rPr lang="en-AU" b="1"/>
              <a:t>Reduced duplication</a:t>
            </a:r>
            <a:r>
              <a:rPr lang="en-AU"/>
              <a:t> of effort, cost savings, increased global applicability of algorithms, higher return on investment.</a:t>
            </a:r>
          </a:p>
        </p:txBody>
      </p:sp>
      <p:sp>
        <p:nvSpPr>
          <p:cNvPr id="3" name="Title 2">
            <a:extLst>
              <a:ext uri="{FF2B5EF4-FFF2-40B4-BE49-F238E27FC236}">
                <a16:creationId xmlns:a16="http://schemas.microsoft.com/office/drawing/2014/main" id="{1D27B6EF-362D-DA3C-9676-24B0D24BAB5F}"/>
              </a:ext>
            </a:extLst>
          </p:cNvPr>
          <p:cNvSpPr>
            <a:spLocks noGrp="1"/>
          </p:cNvSpPr>
          <p:nvPr>
            <p:ph type="title"/>
          </p:nvPr>
        </p:nvSpPr>
        <p:spPr/>
        <p:txBody>
          <a:bodyPr/>
          <a:lstStyle/>
          <a:p>
            <a:r>
              <a:rPr lang="en-US"/>
              <a:t>Benefits</a:t>
            </a:r>
          </a:p>
        </p:txBody>
      </p:sp>
    </p:spTree>
    <p:extLst>
      <p:ext uri="{BB962C8B-B14F-4D97-AF65-F5344CB8AC3E}">
        <p14:creationId xmlns:p14="http://schemas.microsoft.com/office/powerpoint/2010/main" val="1723160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94E160D5594B46A310B92C569CC8F0" ma:contentTypeVersion="15" ma:contentTypeDescription="Create a new document." ma:contentTypeScope="" ma:versionID="c5d82ccb847463eef57f95ae68386d2b">
  <xsd:schema xmlns:xsd="http://www.w3.org/2001/XMLSchema" xmlns:xs="http://www.w3.org/2001/XMLSchema" xmlns:p="http://schemas.microsoft.com/office/2006/metadata/properties" xmlns:ns2="fe7635f5-a3ad-4983-8b35-0e51d3f2cea0" xmlns:ns3="6f5c925b-6332-4f3c-a54e-6d49af1273f1" targetNamespace="http://schemas.microsoft.com/office/2006/metadata/properties" ma:root="true" ma:fieldsID="4d78f4d2f869f6097dd85835449f2d2d" ns2:_="" ns3:_="">
    <xsd:import namespace="fe7635f5-a3ad-4983-8b35-0e51d3f2cea0"/>
    <xsd:import namespace="6f5c925b-6332-4f3c-a54e-6d49af1273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635f5-a3ad-4983-8b35-0e51d3f2c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6a60af0-845b-4d8a-8d01-be9f6f2a1d2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5c925b-6332-4f3c-a54e-6d49af127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ac317d6-4359-441d-a6a9-ffe00d4ac955}" ma:internalName="TaxCatchAll" ma:showField="CatchAllData" ma:web="6f5c925b-6332-4f3c-a54e-6d49af1273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5c925b-6332-4f3c-a54e-6d49af1273f1" xsi:nil="true"/>
    <lcf76f155ced4ddcb4097134ff3c332f xmlns="fe7635f5-a3ad-4983-8b35-0e51d3f2cea0">
      <Terms xmlns="http://schemas.microsoft.com/office/infopath/2007/PartnerControls"/>
    </lcf76f155ced4ddcb4097134ff3c332f>
    <SharedWithUsers xmlns="6f5c925b-6332-4f3c-a54e-6d49af1273f1">
      <UserInfo>
        <DisplayName/>
        <AccountId xsi:nil="true"/>
        <AccountType/>
      </UserInfo>
    </SharedWithUsers>
  </documentManagement>
</p:properties>
</file>

<file path=customXml/itemProps1.xml><?xml version="1.0" encoding="utf-8"?>
<ds:datastoreItem xmlns:ds="http://schemas.openxmlformats.org/officeDocument/2006/customXml" ds:itemID="{BEC8312D-A986-4FFA-9B73-FF339E35DDCD}">
  <ds:schemaRefs>
    <ds:schemaRef ds:uri="6f5c925b-6332-4f3c-a54e-6d49af1273f1"/>
    <ds:schemaRef ds:uri="fe7635f5-a3ad-4983-8b35-0e51d3f2c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97FC4F-D31B-4D76-A675-246F28CE57CB}">
  <ds:schemaRefs>
    <ds:schemaRef ds:uri="http://schemas.microsoft.com/sharepoint/v3/contenttype/forms"/>
  </ds:schemaRefs>
</ds:datastoreItem>
</file>

<file path=customXml/itemProps3.xml><?xml version="1.0" encoding="utf-8"?>
<ds:datastoreItem xmlns:ds="http://schemas.openxmlformats.org/officeDocument/2006/customXml" ds:itemID="{6A989BE5-9FE2-461A-BB33-26CDBEEC5360}">
  <ds:schemaRefs>
    <ds:schemaRef ds:uri="6f5c925b-6332-4f3c-a54e-6d49af1273f1"/>
    <ds:schemaRef ds:uri="fe7635f5-a3ad-4983-8b35-0e51d3f2ce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12</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ceos</vt:lpstr>
      <vt:lpstr>1_ceos</vt:lpstr>
      <vt:lpstr>WGCV-54/WGISS-58</vt:lpstr>
      <vt:lpstr>Issue</vt:lpstr>
      <vt:lpstr>Issue</vt:lpstr>
      <vt:lpstr>Why do we care?</vt:lpstr>
      <vt:lpstr>Data inconsistency</vt:lpstr>
      <vt:lpstr>Harmonisation: Synergies</vt:lpstr>
      <vt:lpstr>Harmonisation: Better insights</vt:lpstr>
      <vt:lpstr>Proposal</vt:lpstr>
      <vt:lpstr>Benefits</vt:lpstr>
      <vt:lpstr>Key objective</vt:lpstr>
      <vt:lpstr>ACIX vs SR Quality Consistency</vt:lpstr>
      <vt:lpstr>Conceptual model (current)</vt:lpstr>
      <vt:lpstr>Conceptual model (current)</vt:lpstr>
      <vt:lpstr>Plan of action</vt:lpstr>
      <vt:lpstr>Progress so far</vt:lpstr>
      <vt:lpstr>Document purpose</vt:lpstr>
      <vt:lpstr>Title</vt:lpstr>
      <vt:lpstr>Document structure</vt:lpstr>
      <vt:lpstr>Defining the term</vt:lpstr>
      <vt:lpstr>Steps to Quality Consistency</vt:lpstr>
      <vt:lpstr>Harmonisation Steps</vt:lpstr>
      <vt:lpstr>Homogenisation Steps</vt:lpstr>
      <vt:lpstr>SR Measurand Definition</vt:lpstr>
      <vt:lpstr>Parameter Tolerances</vt:lpstr>
      <vt:lpstr>Contributors</vt:lpstr>
      <vt:lpstr>CEOS Objectives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234</cp:revision>
  <dcterms:modified xsi:type="dcterms:W3CDTF">2024-10-14T18:02:09Z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0x0101008894E160D5594B46A310B92C569CC8F0</vt:lpwstr>
  </property>
  <property fmtid="{D5CDD505-2E9C-101B-9397-08002B2CF9AE}" pid="3" name="MediaServiceImageTags">
    <vt:lpwstr/>
  </property>
  <property fmtid="{D5CDD505-2E9C-101B-9397-08002B2CF9AE}" pid="4" name="Order">
    <vt:r8>427200</vt:r8>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ies>
</file>