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</p:sldIdLst>
  <p:sldSz cy="5143500" cx="9144000"/>
  <p:notesSz cx="6858000" cy="9144000"/>
  <p:embeddedFontLst>
    <p:embeddedFont>
      <p:font typeface="Montserrat"/>
      <p:regular r:id="rId14"/>
      <p:bold r:id="rId15"/>
      <p:italic r:id="rId16"/>
      <p:boldItalic r:id="rId17"/>
    </p:embeddedFont>
    <p:embeddedFont>
      <p:font typeface="Montserrat Medium"/>
      <p:regular r:id="rId18"/>
      <p:bold r:id="rId19"/>
      <p:italic r:id="rId20"/>
      <p:boldItalic r:id="rId21"/>
    </p:embeddedFont>
    <p:embeddedFont>
      <p:font typeface="Noto Sans Symbols"/>
      <p:regular r:id="rId22"/>
      <p:bold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:go="http://customooxmlschemas.google.com/" r:id="rId24" roundtripDataSignature="AMtx7mjEF+r24k6mp/WC2lmlVnqxTQmEY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3FC4CE87-1DFC-4E17-90D1-F45AB38D757F}">
  <a:tblStyle styleId="{3FC4CE87-1DFC-4E17-90D1-F45AB38D757F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7E8E9"/>
          </a:solidFill>
        </a:fill>
      </a:tcStyle>
    </a:wholeTbl>
    <a:band1H>
      <a:tcTxStyle/>
      <a:tcStyle>
        <a:fill>
          <a:solidFill>
            <a:srgbClr val="CCCDD1"/>
          </a:solidFill>
        </a:fill>
      </a:tcStyle>
    </a:band1H>
    <a:band2H>
      <a:tcTxStyle/>
    </a:band2H>
    <a:band1V>
      <a:tcTxStyle/>
      <a:tcStyle>
        <a:fill>
          <a:solidFill>
            <a:srgbClr val="CCCDD1"/>
          </a:solidFill>
        </a:fill>
      </a:tcStyle>
    </a:band1V>
    <a:band2V>
      <a:tcTxStyle/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italic.fntdata"/><Relationship Id="rId11" Type="http://schemas.openxmlformats.org/officeDocument/2006/relationships/slide" Target="slides/slide5.xml"/><Relationship Id="rId22" Type="http://schemas.openxmlformats.org/officeDocument/2006/relationships/font" Target="fonts/NotoSansSymbols-regular.fntdata"/><Relationship Id="rId10" Type="http://schemas.openxmlformats.org/officeDocument/2006/relationships/slide" Target="slides/slide4.xml"/><Relationship Id="rId21" Type="http://schemas.openxmlformats.org/officeDocument/2006/relationships/font" Target="fonts/MontserratMedium-boldItalic.fntdata"/><Relationship Id="rId13" Type="http://schemas.openxmlformats.org/officeDocument/2006/relationships/slide" Target="slides/slide7.xml"/><Relationship Id="rId24" Type="http://customschemas.google.com/relationships/presentationmetadata" Target="metadata"/><Relationship Id="rId12" Type="http://schemas.openxmlformats.org/officeDocument/2006/relationships/slide" Target="slides/slide6.xml"/><Relationship Id="rId23" Type="http://schemas.openxmlformats.org/officeDocument/2006/relationships/font" Target="fonts/NotoSansSymbols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font" Target="fonts/Montserrat-bold.fntdata"/><Relationship Id="rId14" Type="http://schemas.openxmlformats.org/officeDocument/2006/relationships/font" Target="fonts/Montserrat-regular.fntdata"/><Relationship Id="rId17" Type="http://schemas.openxmlformats.org/officeDocument/2006/relationships/font" Target="fonts/Montserrat-boldItalic.fntdata"/><Relationship Id="rId16" Type="http://schemas.openxmlformats.org/officeDocument/2006/relationships/font" Target="fonts/Montserrat-italic.fntdata"/><Relationship Id="rId5" Type="http://schemas.openxmlformats.org/officeDocument/2006/relationships/slideMaster" Target="slideMasters/slideMaster1.xml"/><Relationship Id="rId19" Type="http://schemas.openxmlformats.org/officeDocument/2006/relationships/font" Target="fonts/MontserratMedium-bold.fntdata"/><Relationship Id="rId6" Type="http://schemas.openxmlformats.org/officeDocument/2006/relationships/notesMaster" Target="notesMasters/notesMaster1.xml"/><Relationship Id="rId18" Type="http://schemas.openxmlformats.org/officeDocument/2006/relationships/font" Target="fonts/MontserratMedium-regular.fnt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4" name="Google Shape;54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>
              <a:latin typeface="Noto Sans Symbols"/>
              <a:ea typeface="Noto Sans Symbols"/>
              <a:cs typeface="Noto Sans Symbols"/>
              <a:sym typeface="Noto Sans Symbol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2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3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4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5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6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1" name="Google Shape;121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8.jpg"/><Relationship Id="rId4" Type="http://schemas.openxmlformats.org/officeDocument/2006/relationships/image" Target="../media/image1.jpg"/><Relationship Id="rId5" Type="http://schemas.openxmlformats.org/officeDocument/2006/relationships/image" Target="../media/image6.png"/><Relationship Id="rId6" Type="http://schemas.openxmlformats.org/officeDocument/2006/relationships/image" Target="../media/image1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Relationship Id="rId3" Type="http://schemas.openxmlformats.org/officeDocument/2006/relationships/image" Target="../media/image5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Relationship Id="rId3" Type="http://schemas.openxmlformats.org/officeDocument/2006/relationships/image" Target="../media/image5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Relationship Id="rId3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6313" y="1699297"/>
            <a:ext cx="6216117" cy="20675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9"/>
          <p:cNvPicPr preferRelativeResize="0"/>
          <p:nvPr/>
        </p:nvPicPr>
        <p:blipFill rotWithShape="1">
          <a:blip r:embed="rId3">
            <a:alphaModFix/>
          </a:blip>
          <a:srcRect b="-113" l="0" r="0" t="0"/>
          <a:stretch/>
        </p:blipFill>
        <p:spPr>
          <a:xfrm flipH="1" rot="10800000">
            <a:off x="2118210" y="3618186"/>
            <a:ext cx="4043667" cy="152857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nature&#10;&#10;Description automatically generated" id="15" name="Google Shape;15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58008" y="-1"/>
            <a:ext cx="2785992" cy="2015111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9"/>
          <p:cNvSpPr/>
          <p:nvPr/>
        </p:nvSpPr>
        <p:spPr>
          <a:xfrm flipH="1">
            <a:off x="4092296" y="1476329"/>
            <a:ext cx="5063603" cy="3675839"/>
          </a:xfrm>
          <a:custGeom>
            <a:rect b="b" l="l" r="r" t="t"/>
            <a:pathLst>
              <a:path extrusionOk="0" h="4901119" w="6751471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rotWithShape="0" algn="br" dir="13500000" dist="38100">
              <a:srgbClr val="000000">
                <a:alpha val="4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9"/>
          <p:cNvSpPr/>
          <p:nvPr/>
        </p:nvSpPr>
        <p:spPr>
          <a:xfrm flipH="1">
            <a:off x="-6599" y="-10906"/>
            <a:ext cx="9152384" cy="5161407"/>
          </a:xfrm>
          <a:custGeom>
            <a:rect b="b" l="l" r="r" t="t"/>
            <a:pathLst>
              <a:path extrusionOk="0" h="6836301" w="1476191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rotWithShape="0" algn="t" dir="2700000" dist="38100">
              <a:srgbClr val="000000">
                <a:alpha val="4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" name="Google Shape;18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3823" y="3983624"/>
            <a:ext cx="2054172" cy="1131386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id="19" name="Google Shape;19;p9"/>
          <p:cNvPicPr preferRelativeResize="0"/>
          <p:nvPr/>
        </p:nvPicPr>
        <p:blipFill rotWithShape="1">
          <a:blip r:embed="rId6">
            <a:alphaModFix amt="34000"/>
          </a:blip>
          <a:srcRect b="-8773" l="32582" r="8554" t="2399"/>
          <a:stretch/>
        </p:blipFill>
        <p:spPr>
          <a:xfrm rot="5400000">
            <a:off x="4300773" y="-762121"/>
            <a:ext cx="4091400" cy="5610600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20" name="Google Shape;20;p9"/>
          <p:cNvPicPr preferRelativeResize="0"/>
          <p:nvPr/>
        </p:nvPicPr>
        <p:blipFill rotWithShape="1">
          <a:blip r:embed="rId6">
            <a:alphaModFix amt="34000"/>
          </a:blip>
          <a:srcRect b="672" l="54016" r="11355" t="36081"/>
          <a:stretch/>
        </p:blipFill>
        <p:spPr>
          <a:xfrm rot="-5400000">
            <a:off x="4344520" y="3615007"/>
            <a:ext cx="1289700" cy="1775100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21" name="Google Shape;21;p9"/>
          <p:cNvSpPr txBox="1"/>
          <p:nvPr>
            <p:ph type="title"/>
          </p:nvPr>
        </p:nvSpPr>
        <p:spPr>
          <a:xfrm>
            <a:off x="132035" y="131953"/>
            <a:ext cx="4617900" cy="2979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Medium"/>
              <a:buNone/>
              <a:defRPr b="0" i="0" sz="60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0"/>
          <p:cNvSpPr/>
          <p:nvPr/>
        </p:nvSpPr>
        <p:spPr>
          <a:xfrm>
            <a:off x="0" y="1"/>
            <a:ext cx="9144000" cy="778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" name="Google Shape;24;p10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6978317" y="0"/>
            <a:ext cx="2165683" cy="77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43775" y="83742"/>
            <a:ext cx="1520926" cy="60257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26" name="Google Shape;26;p10"/>
          <p:cNvSpPr/>
          <p:nvPr/>
        </p:nvSpPr>
        <p:spPr>
          <a:xfrm>
            <a:off x="-1333" y="4930953"/>
            <a:ext cx="9145200" cy="212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10"/>
          <p:cNvSpPr/>
          <p:nvPr/>
        </p:nvSpPr>
        <p:spPr>
          <a:xfrm flipH="1" rot="10800000">
            <a:off x="-3378" y="4905272"/>
            <a:ext cx="9147300" cy="44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10"/>
          <p:cNvSpPr txBox="1"/>
          <p:nvPr/>
        </p:nvSpPr>
        <p:spPr>
          <a:xfrm>
            <a:off x="7699248" y="4930953"/>
            <a:ext cx="1444200" cy="2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11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US" sz="11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1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" name="Google Shape;29;p10"/>
          <p:cNvSpPr txBox="1"/>
          <p:nvPr>
            <p:ph idx="1" type="body"/>
          </p:nvPr>
        </p:nvSpPr>
        <p:spPr>
          <a:xfrm>
            <a:off x="243175" y="1168900"/>
            <a:ext cx="8621700" cy="3497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61950" lvl="0" marL="457200" marR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Char char="❖"/>
              <a:defRPr b="0" i="0" sz="21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2900" lvl="1" marL="9144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▪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23850" lvl="2" marL="13716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o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b="0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b="0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23850" lvl="5" marL="27432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23850" lvl="6" marL="32004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23850" lvl="7" marL="36576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23850" lvl="8" marL="41148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0" name="Google Shape;30;p10"/>
          <p:cNvSpPr txBox="1"/>
          <p:nvPr>
            <p:ph type="title"/>
          </p:nvPr>
        </p:nvSpPr>
        <p:spPr>
          <a:xfrm>
            <a:off x="132036" y="131954"/>
            <a:ext cx="70401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 Medium"/>
              <a:buNone/>
              <a:defRPr b="0" i="0" sz="33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" name="Google Shape;31;p10"/>
          <p:cNvSpPr txBox="1"/>
          <p:nvPr/>
        </p:nvSpPr>
        <p:spPr>
          <a:xfrm>
            <a:off x="-40725" y="4872750"/>
            <a:ext cx="5072700" cy="3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11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WGISS/WGCV Joint Meeting, 15 &amp; 18 October 2024</a:t>
            </a:r>
            <a:endParaRPr b="1" i="0" sz="11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1"/>
          <p:cNvSpPr/>
          <p:nvPr/>
        </p:nvSpPr>
        <p:spPr>
          <a:xfrm>
            <a:off x="0" y="1"/>
            <a:ext cx="9144000" cy="778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" name="Google Shape;34;p11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6978317" y="0"/>
            <a:ext cx="2165683" cy="77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5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43775" y="83742"/>
            <a:ext cx="1520926" cy="60257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36" name="Google Shape;36;p11"/>
          <p:cNvSpPr/>
          <p:nvPr/>
        </p:nvSpPr>
        <p:spPr>
          <a:xfrm>
            <a:off x="-1333" y="4930953"/>
            <a:ext cx="9145200" cy="212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11"/>
          <p:cNvSpPr/>
          <p:nvPr/>
        </p:nvSpPr>
        <p:spPr>
          <a:xfrm flipH="1" rot="10800000">
            <a:off x="-3378" y="4905272"/>
            <a:ext cx="9147300" cy="44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11"/>
          <p:cNvSpPr txBox="1"/>
          <p:nvPr>
            <p:ph idx="1" type="body"/>
          </p:nvPr>
        </p:nvSpPr>
        <p:spPr>
          <a:xfrm>
            <a:off x="289974" y="1084442"/>
            <a:ext cx="4131900" cy="35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61950" lvl="0" marL="457200" marR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Char char="❖"/>
              <a:defRPr b="0" i="0" sz="21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2900" lvl="1" marL="9144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▪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23850" lvl="2" marL="13716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o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b="0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b="0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23850" lvl="5" marL="27432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23850" lvl="6" marL="32004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23850" lvl="7" marL="36576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23850" lvl="8" marL="41148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9" name="Google Shape;39;p11"/>
          <p:cNvSpPr txBox="1"/>
          <p:nvPr>
            <p:ph idx="2" type="body"/>
          </p:nvPr>
        </p:nvSpPr>
        <p:spPr>
          <a:xfrm>
            <a:off x="4722271" y="1084442"/>
            <a:ext cx="4131900" cy="35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61950" lvl="0" marL="457200" marR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Char char="❖"/>
              <a:defRPr b="0" i="0" sz="21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2900" lvl="1" marL="9144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▪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23850" lvl="2" marL="13716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o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b="0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b="0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23850" lvl="5" marL="27432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23850" lvl="6" marL="32004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23850" lvl="7" marL="36576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23850" lvl="8" marL="41148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40" name="Google Shape;40;p11"/>
          <p:cNvSpPr txBox="1"/>
          <p:nvPr>
            <p:ph type="title"/>
          </p:nvPr>
        </p:nvSpPr>
        <p:spPr>
          <a:xfrm>
            <a:off x="132036" y="131954"/>
            <a:ext cx="70401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 Medium"/>
              <a:buNone/>
              <a:defRPr b="0" i="0" sz="33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1" name="Google Shape;41;p11"/>
          <p:cNvSpPr txBox="1"/>
          <p:nvPr/>
        </p:nvSpPr>
        <p:spPr>
          <a:xfrm>
            <a:off x="7699248" y="4930953"/>
            <a:ext cx="1444200" cy="2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11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US" sz="11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1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2" name="Google Shape;42;p11"/>
          <p:cNvSpPr txBox="1"/>
          <p:nvPr/>
        </p:nvSpPr>
        <p:spPr>
          <a:xfrm>
            <a:off x="-40725" y="4872750"/>
            <a:ext cx="5072700" cy="3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11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WGISS/WGCV Joint Meeting, 15 &amp; 18 October 2024</a:t>
            </a:r>
            <a:endParaRPr b="1" i="0" sz="11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2"/>
          <p:cNvSpPr/>
          <p:nvPr/>
        </p:nvSpPr>
        <p:spPr>
          <a:xfrm>
            <a:off x="0" y="1"/>
            <a:ext cx="9144000" cy="778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5" name="Google Shape;45;p12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6978317" y="0"/>
            <a:ext cx="2165683" cy="77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46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43775" y="83742"/>
            <a:ext cx="1520926" cy="60257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47" name="Google Shape;47;p12"/>
          <p:cNvSpPr/>
          <p:nvPr/>
        </p:nvSpPr>
        <p:spPr>
          <a:xfrm>
            <a:off x="-1333" y="4930953"/>
            <a:ext cx="9145200" cy="212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12"/>
          <p:cNvSpPr/>
          <p:nvPr/>
        </p:nvSpPr>
        <p:spPr>
          <a:xfrm flipH="1" rot="10800000">
            <a:off x="-3378" y="4905272"/>
            <a:ext cx="9147300" cy="44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12"/>
          <p:cNvSpPr txBox="1"/>
          <p:nvPr/>
        </p:nvSpPr>
        <p:spPr>
          <a:xfrm>
            <a:off x="7699248" y="4930953"/>
            <a:ext cx="1444200" cy="2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11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US" sz="11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1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0" name="Google Shape;50;p12"/>
          <p:cNvSpPr txBox="1"/>
          <p:nvPr>
            <p:ph type="title"/>
          </p:nvPr>
        </p:nvSpPr>
        <p:spPr>
          <a:xfrm>
            <a:off x="132036" y="131954"/>
            <a:ext cx="70404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 Medium"/>
              <a:buNone/>
              <a:defRPr b="0" i="0" sz="33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1" name="Google Shape;51;p12"/>
          <p:cNvSpPr txBox="1"/>
          <p:nvPr/>
        </p:nvSpPr>
        <p:spPr>
          <a:xfrm>
            <a:off x="-40725" y="4872750"/>
            <a:ext cx="5072700" cy="3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11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WGISS/WGCV Joint Meeting, 15 &amp; 18 October 2024</a:t>
            </a:r>
            <a:endParaRPr b="1" i="0" sz="11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8"/>
          <p:cNvSpPr/>
          <p:nvPr/>
        </p:nvSpPr>
        <p:spPr>
          <a:xfrm>
            <a:off x="0" y="1"/>
            <a:ext cx="9144000" cy="778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8"/>
          <p:cNvPicPr preferRelativeResize="0"/>
          <p:nvPr/>
        </p:nvPicPr>
        <p:blipFill rotWithShape="1">
          <a:blip r:embed="rId1">
            <a:alphaModFix amt="34000"/>
          </a:blip>
          <a:srcRect b="35419" l="51339" r="-2839" t="39269"/>
          <a:stretch/>
        </p:blipFill>
        <p:spPr>
          <a:xfrm flipH="1">
            <a:off x="6978317" y="0"/>
            <a:ext cx="2165683" cy="77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343775" y="83742"/>
            <a:ext cx="1520926" cy="60257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9" name="Google Shape;9;p8"/>
          <p:cNvSpPr/>
          <p:nvPr/>
        </p:nvSpPr>
        <p:spPr>
          <a:xfrm>
            <a:off x="-1333" y="4930953"/>
            <a:ext cx="9145200" cy="212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8"/>
          <p:cNvSpPr/>
          <p:nvPr/>
        </p:nvSpPr>
        <p:spPr>
          <a:xfrm flipH="1" rot="10800000">
            <a:off x="-3378" y="4905272"/>
            <a:ext cx="9147300" cy="44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8"/>
          <p:cNvSpPr txBox="1"/>
          <p:nvPr/>
        </p:nvSpPr>
        <p:spPr>
          <a:xfrm>
            <a:off x="-40725" y="4872750"/>
            <a:ext cx="5072700" cy="3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11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WGISS/WGCV Joint Meeting, 15 &amp; 18 October 2024</a:t>
            </a:r>
            <a:endParaRPr b="1" i="0" sz="11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  <p:sldLayoutId id="2147483650" r:id="rId4"/>
    <p:sldLayoutId id="2147483651" r:id="rId5"/>
    <p:sldLayoutId id="2147483652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Relationship Id="rId4" Type="http://schemas.openxmlformats.org/officeDocument/2006/relationships/image" Target="../media/image12.png"/><Relationship Id="rId11" Type="http://schemas.openxmlformats.org/officeDocument/2006/relationships/image" Target="../media/image29.png"/><Relationship Id="rId10" Type="http://schemas.openxmlformats.org/officeDocument/2006/relationships/image" Target="../media/image31.png"/><Relationship Id="rId9" Type="http://schemas.openxmlformats.org/officeDocument/2006/relationships/image" Target="../media/image17.png"/><Relationship Id="rId5" Type="http://schemas.openxmlformats.org/officeDocument/2006/relationships/image" Target="../media/image7.png"/><Relationship Id="rId6" Type="http://schemas.openxmlformats.org/officeDocument/2006/relationships/image" Target="../media/image3.png"/><Relationship Id="rId7" Type="http://schemas.openxmlformats.org/officeDocument/2006/relationships/image" Target="../media/image14.png"/><Relationship Id="rId8" Type="http://schemas.openxmlformats.org/officeDocument/2006/relationships/image" Target="../media/image1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25.png"/><Relationship Id="rId6" Type="http://schemas.openxmlformats.org/officeDocument/2006/relationships/image" Target="../media/image27.png"/><Relationship Id="rId7" Type="http://schemas.openxmlformats.org/officeDocument/2006/relationships/image" Target="../media/image19.png"/><Relationship Id="rId8" Type="http://schemas.openxmlformats.org/officeDocument/2006/relationships/image" Target="../media/image3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8.png"/><Relationship Id="rId4" Type="http://schemas.openxmlformats.org/officeDocument/2006/relationships/image" Target="../media/image23.png"/><Relationship Id="rId5" Type="http://schemas.openxmlformats.org/officeDocument/2006/relationships/image" Target="../media/image20.png"/><Relationship Id="rId6" Type="http://schemas.openxmlformats.org/officeDocument/2006/relationships/image" Target="../media/image18.png"/><Relationship Id="rId7" Type="http://schemas.openxmlformats.org/officeDocument/2006/relationships/image" Target="../media/image22.png"/><Relationship Id="rId8" Type="http://schemas.openxmlformats.org/officeDocument/2006/relationships/image" Target="../media/image2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6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"/>
          <p:cNvSpPr txBox="1"/>
          <p:nvPr>
            <p:ph type="title"/>
          </p:nvPr>
        </p:nvSpPr>
        <p:spPr>
          <a:xfrm>
            <a:off x="132025" y="131950"/>
            <a:ext cx="6691200" cy="2979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US"/>
              <a:t>Radiometry and Spatial Matchup Database</a:t>
            </a:r>
            <a:endParaRPr/>
          </a:p>
        </p:txBody>
      </p:sp>
      <p:sp>
        <p:nvSpPr>
          <p:cNvPr id="57" name="Google Shape;57;p1"/>
          <p:cNvSpPr txBox="1"/>
          <p:nvPr/>
        </p:nvSpPr>
        <p:spPr>
          <a:xfrm>
            <a:off x="5181300" y="3286397"/>
            <a:ext cx="3962700" cy="185710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-US" sz="17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Cody Anderson, USGS </a:t>
            </a:r>
            <a:endParaRPr/>
          </a:p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-US" sz="17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CEOS WGCV Vice-Chair</a:t>
            </a:r>
            <a:endParaRPr b="1" i="0" sz="17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-US" sz="17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Agenda Item F.2</a:t>
            </a:r>
            <a:endParaRPr b="1" i="0" sz="17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-US" sz="17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WGISS / WGCV Joint Meeting</a:t>
            </a:r>
            <a:endParaRPr b="1" i="0" sz="17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-US" sz="17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15 &amp; 18 October 2024</a:t>
            </a:r>
            <a:endParaRPr b="1" i="0" sz="17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-US" sz="17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Sioux Falls, South Dakota, USA</a:t>
            </a:r>
            <a:endParaRPr b="1" i="0" sz="17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"/>
          <p:cNvSpPr txBox="1"/>
          <p:nvPr>
            <p:ph idx="1" type="body"/>
          </p:nvPr>
        </p:nvSpPr>
        <p:spPr>
          <a:xfrm>
            <a:off x="261225" y="784159"/>
            <a:ext cx="8882775" cy="258896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3810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SzPts val="2100"/>
              <a:buNone/>
            </a:pPr>
            <a:r>
              <a:rPr lang="en-US" sz="1400">
                <a:latin typeface="Montserrat"/>
                <a:ea typeface="Montserrat"/>
                <a:cs typeface="Montserrat"/>
                <a:sym typeface="Montserrat"/>
              </a:rPr>
              <a:t>Joint Agency Commercial Imagery Evaluation (JACIE)</a:t>
            </a:r>
            <a:endParaRPr/>
          </a:p>
          <a:p>
            <a:pPr indent="0" lvl="0" marL="3810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SzPts val="2100"/>
              <a:buNone/>
            </a:pPr>
            <a:r>
              <a:rPr lang="en-US" sz="1400">
                <a:latin typeface="Montserrat"/>
                <a:ea typeface="Montserrat"/>
                <a:cs typeface="Montserrat"/>
                <a:sym typeface="Montserrat"/>
              </a:rPr>
              <a:t>Very high-resolution Radar and Optical Data Assessment (VH-RODA)</a:t>
            </a:r>
            <a:endParaRPr/>
          </a:p>
          <a:p>
            <a:pPr indent="-323850" lvl="0" marL="457200" marR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❖"/>
            </a:pPr>
            <a:r>
              <a:rPr lang="en-US" sz="1400">
                <a:latin typeface="Montserrat"/>
                <a:ea typeface="Montserrat"/>
                <a:cs typeface="Montserrat"/>
                <a:sym typeface="Montserrat"/>
              </a:rPr>
              <a:t>Common Cal/Val Evaluation Sites</a:t>
            </a:r>
            <a:endParaRPr/>
          </a:p>
          <a:p>
            <a:pPr indent="-323850" lvl="0" marL="457200" marR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❖"/>
            </a:pPr>
            <a:r>
              <a:rPr lang="en-US" sz="1400">
                <a:latin typeface="Montserrat"/>
                <a:ea typeface="Montserrat"/>
                <a:cs typeface="Montserrat"/>
                <a:sym typeface="Montserrat"/>
              </a:rPr>
              <a:t>Common data pool for commercial imagery over evaluation sites</a:t>
            </a:r>
            <a:endParaRPr/>
          </a:p>
          <a:p>
            <a:pPr indent="-323850" lvl="0" marL="457200" marR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❖"/>
            </a:pPr>
            <a:r>
              <a:rPr lang="en-US" sz="1400">
                <a:latin typeface="Montserrat"/>
                <a:ea typeface="Montserrat"/>
                <a:cs typeface="Montserrat"/>
                <a:sym typeface="Montserrat"/>
              </a:rPr>
              <a:t>Database of high-res Ground Control Points (GCPs) and Digital Elevation Models (DEMs)</a:t>
            </a:r>
            <a:endParaRPr/>
          </a:p>
          <a:p>
            <a:pPr indent="-342900" lvl="1" marL="91440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</a:pPr>
            <a:r>
              <a:rPr lang="en-US" sz="1100">
                <a:latin typeface="Montserrat"/>
                <a:ea typeface="Montserrat"/>
                <a:cs typeface="Montserrat"/>
                <a:sym typeface="Montserrat"/>
              </a:rPr>
              <a:t>GCPIX: a Proposal to Orchestrate GCP Collection</a:t>
            </a:r>
            <a:endParaRPr/>
          </a:p>
          <a:p>
            <a:pPr indent="-228600" lvl="0" marL="457200" marR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None/>
            </a:pPr>
            <a:r>
              <a:t/>
            </a:r>
            <a:endParaRPr sz="14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3" name="Google Shape;63;p2"/>
          <p:cNvSpPr txBox="1"/>
          <p:nvPr>
            <p:ph type="title"/>
          </p:nvPr>
        </p:nvSpPr>
        <p:spPr>
          <a:xfrm>
            <a:off x="132035" y="131954"/>
            <a:ext cx="7474417" cy="5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 Medium"/>
              <a:buNone/>
            </a:pPr>
            <a:r>
              <a:rPr lang="en-US"/>
              <a:t>JACIE/VH-RODA Cal Site Actions</a:t>
            </a:r>
            <a:endParaRPr/>
          </a:p>
        </p:txBody>
      </p:sp>
      <p:pic>
        <p:nvPicPr>
          <p:cNvPr id="64" name="Google Shape;64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2036" y="4178144"/>
            <a:ext cx="807720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69453" y="4178144"/>
            <a:ext cx="716772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556600" y="4251425"/>
            <a:ext cx="761832" cy="53628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ome Logo: NRO" id="67" name="Google Shape;67;p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762694" y="4158068"/>
            <a:ext cx="716772" cy="723005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016206" y="4322387"/>
            <a:ext cx="876799" cy="4057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395567" y="4322386"/>
            <a:ext cx="1064419" cy="41433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 for the European Space Agency" id="70" name="Google Shape;70;p2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6570145" y="4207846"/>
            <a:ext cx="1379625" cy="62344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 for Joint Agency Commercial Imagery Evaluation.  Includes 6 government agencies - NASA, NGA, NOAA, NRO, USDA, and USGS." id="71" name="Google Shape;71;p2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1586092" y="3795164"/>
            <a:ext cx="2200265" cy="2950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sp>
        <p:nvSpPr>
          <p:cNvPr id="72" name="Google Shape;72;p2"/>
          <p:cNvSpPr txBox="1"/>
          <p:nvPr/>
        </p:nvSpPr>
        <p:spPr>
          <a:xfrm>
            <a:off x="700518" y="3310687"/>
            <a:ext cx="3971412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JACIE Partner Agencies </a:t>
            </a:r>
            <a:endParaRPr/>
          </a:p>
        </p:txBody>
      </p:sp>
      <p:sp>
        <p:nvSpPr>
          <p:cNvPr id="73" name="Google Shape;73;p2"/>
          <p:cNvSpPr txBox="1"/>
          <p:nvPr/>
        </p:nvSpPr>
        <p:spPr>
          <a:xfrm>
            <a:off x="5847535" y="3318196"/>
            <a:ext cx="282484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VH-RODA</a:t>
            </a:r>
            <a:endParaRPr/>
          </a:p>
        </p:txBody>
      </p:sp>
      <p:pic>
        <p:nvPicPr>
          <p:cNvPr id="74" name="Google Shape;74;p2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6543794" y="3768971"/>
            <a:ext cx="1432326" cy="3890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"/>
          <p:cNvSpPr txBox="1"/>
          <p:nvPr>
            <p:ph type="title"/>
          </p:nvPr>
        </p:nvSpPr>
        <p:spPr>
          <a:xfrm>
            <a:off x="132036" y="131954"/>
            <a:ext cx="70401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 Medium"/>
              <a:buNone/>
            </a:pPr>
            <a:r>
              <a:rPr lang="en-US">
                <a:latin typeface="Montserrat"/>
                <a:ea typeface="Montserrat"/>
                <a:cs typeface="Montserrat"/>
                <a:sym typeface="Montserrat"/>
              </a:rPr>
              <a:t>Radiometric Sites</a:t>
            </a:r>
            <a:endParaRPr/>
          </a:p>
        </p:txBody>
      </p:sp>
      <p:pic>
        <p:nvPicPr>
          <p:cNvPr id="80" name="Google Shape;80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88658" y="885170"/>
            <a:ext cx="2391542" cy="1584961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24684" y="888218"/>
            <a:ext cx="1749230" cy="1581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786526" y="886694"/>
            <a:ext cx="1344254" cy="1581912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3"/>
          <p:cNvSpPr txBox="1"/>
          <p:nvPr/>
        </p:nvSpPr>
        <p:spPr>
          <a:xfrm>
            <a:off x="6573684" y="2465780"/>
            <a:ext cx="1986772" cy="37375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Lake Tahoe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4" name="Google Shape;84;p3"/>
          <p:cNvSpPr txBox="1"/>
          <p:nvPr/>
        </p:nvSpPr>
        <p:spPr>
          <a:xfrm>
            <a:off x="3783896" y="2470758"/>
            <a:ext cx="2001065" cy="37555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Gobabeb</a:t>
            </a:r>
            <a:endParaRPr b="0" i="0" sz="1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5" name="Google Shape;85;p3"/>
          <p:cNvSpPr txBox="1"/>
          <p:nvPr/>
        </p:nvSpPr>
        <p:spPr>
          <a:xfrm>
            <a:off x="718460" y="2467081"/>
            <a:ext cx="2139633" cy="37555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Railroad Valley</a:t>
            </a:r>
            <a:endParaRPr/>
          </a:p>
        </p:txBody>
      </p:sp>
      <p:pic>
        <p:nvPicPr>
          <p:cNvPr id="86" name="Google Shape;86;p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783896" y="2911676"/>
            <a:ext cx="2012897" cy="1581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532220" y="2911676"/>
            <a:ext cx="1876520" cy="1581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854121" y="2911676"/>
            <a:ext cx="1877860" cy="1581912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3"/>
          <p:cNvSpPr txBox="1"/>
          <p:nvPr/>
        </p:nvSpPr>
        <p:spPr>
          <a:xfrm>
            <a:off x="4259732" y="4496456"/>
            <a:ext cx="1056011" cy="37170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Libya 1</a:t>
            </a:r>
            <a:endParaRPr/>
          </a:p>
        </p:txBody>
      </p:sp>
      <p:sp>
        <p:nvSpPr>
          <p:cNvPr id="90" name="Google Shape;90;p3"/>
          <p:cNvSpPr txBox="1"/>
          <p:nvPr/>
        </p:nvSpPr>
        <p:spPr>
          <a:xfrm>
            <a:off x="6855320" y="4502401"/>
            <a:ext cx="1230319" cy="37170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Algeria 3</a:t>
            </a:r>
            <a:endParaRPr/>
          </a:p>
        </p:txBody>
      </p:sp>
      <p:sp>
        <p:nvSpPr>
          <p:cNvPr id="91" name="Google Shape;91;p3"/>
          <p:cNvSpPr txBox="1"/>
          <p:nvPr/>
        </p:nvSpPr>
        <p:spPr>
          <a:xfrm>
            <a:off x="1271294" y="4502401"/>
            <a:ext cx="1056010" cy="37170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Libya 4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4"/>
          <p:cNvSpPr txBox="1"/>
          <p:nvPr>
            <p:ph type="title"/>
          </p:nvPr>
        </p:nvSpPr>
        <p:spPr>
          <a:xfrm>
            <a:off x="132036" y="131954"/>
            <a:ext cx="70401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 Medium"/>
              <a:buNone/>
            </a:pPr>
            <a:r>
              <a:rPr lang="en-US"/>
              <a:t>Radiometric Sites</a:t>
            </a:r>
            <a:endParaRPr/>
          </a:p>
        </p:txBody>
      </p:sp>
      <p:graphicFrame>
        <p:nvGraphicFramePr>
          <p:cNvPr id="97" name="Google Shape;97;p4"/>
          <p:cNvGraphicFramePr/>
          <p:nvPr/>
        </p:nvGraphicFramePr>
        <p:xfrm>
          <a:off x="1075117" y="105058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{3FC4CE87-1DFC-4E17-90D1-F45AB38D757F}</a:tableStyleId>
              </a:tblPr>
              <a:tblGrid>
                <a:gridCol w="3424650"/>
                <a:gridCol w="1681450"/>
                <a:gridCol w="1753925"/>
              </a:tblGrid>
              <a:tr h="2211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Site Name</a:t>
                      </a:r>
                      <a:endParaRPr b="1" i="0" sz="1400" u="none" cap="none" strike="noStrike">
                        <a:solidFill>
                          <a:srgbClr val="00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3950" marB="0" marR="3950" marL="39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Center Latitude</a:t>
                      </a:r>
                      <a:endParaRPr b="1" i="0" sz="1400" u="none" cap="none" strike="noStrike">
                        <a:solidFill>
                          <a:srgbClr val="00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3950" marB="0" marR="3950" marL="39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Center Longitude</a:t>
                      </a:r>
                      <a:endParaRPr b="1" i="0" sz="1400" u="none" cap="none" strike="noStrike">
                        <a:solidFill>
                          <a:srgbClr val="00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3950" marB="0" marR="3950" marL="39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1125">
                <a:tc gridSpan="3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Instrumented Sites</a:t>
                      </a:r>
                      <a:endParaRPr b="1" i="0" sz="1400" u="none" cap="none" strike="noStrike">
                        <a:solidFill>
                          <a:srgbClr val="FF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3950" marB="0" marR="3950" marL="39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</a:tr>
              <a:tr h="2211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Railroad Valley Playa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3950" marB="0" marR="3950" marL="39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+38.50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3950" marB="0" marR="3950" marL="39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-115.69</a:t>
                      </a:r>
                      <a:endParaRPr sz="1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3950" marB="0" marR="3950" marL="39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11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Gobabeb, Namibia</a:t>
                      </a:r>
                      <a:endParaRPr/>
                    </a:p>
                  </a:txBody>
                  <a:tcPr marT="3950" marB="0" marR="3950" marL="39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-23.60</a:t>
                      </a:r>
                      <a:endParaRPr sz="1400" u="none" cap="none" strike="noStrike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3950" marB="0" marR="3950" marL="39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+15.12</a:t>
                      </a:r>
                      <a:endParaRPr sz="1400" u="none" cap="none" strike="noStrike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3950" marB="0" marR="3950" marL="39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11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Lake Tahoe (Thermal)</a:t>
                      </a:r>
                      <a:endParaRPr/>
                    </a:p>
                  </a:txBody>
                  <a:tcPr marT="3950" marB="0" marR="3950" marL="39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+39.10</a:t>
                      </a:r>
                      <a:endParaRPr/>
                    </a:p>
                  </a:txBody>
                  <a:tcPr marT="3950" marB="0" marR="3950" marL="39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-120.03</a:t>
                      </a:r>
                      <a:endParaRPr/>
                    </a:p>
                  </a:txBody>
                  <a:tcPr marT="3950" marB="0" marR="3950" marL="39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1125">
                <a:tc gridSpan="3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Pseudo-Invariant Calibration Sites (PICS)</a:t>
                      </a:r>
                      <a:endParaRPr b="1" i="0" sz="1400" u="none" cap="none" strike="noStrike">
                        <a:solidFill>
                          <a:srgbClr val="FF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3950" marB="0" marR="3950" marL="39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</a:tr>
              <a:tr h="2211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Libya 4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3950" marB="0" marR="3950" marL="39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+28.55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3950" marB="0" marR="3950" marL="39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+23.39</a:t>
                      </a:r>
                      <a:endParaRPr sz="1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3950" marB="0" marR="3950" marL="39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11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Libya 1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3950" marB="0" marR="3950" marL="39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+24.42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3950" marB="0" marR="3950" marL="39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+13.35</a:t>
                      </a:r>
                      <a:endParaRPr sz="1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3950" marB="0" marR="3950" marL="39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11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Algeria 3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3950" marB="0" marR="3950" marL="39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+30.32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3950" marB="0" marR="3950" marL="39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+7.66</a:t>
                      </a:r>
                      <a:endParaRPr sz="1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3950" marB="0" marR="3950" marL="39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5"/>
          <p:cNvSpPr txBox="1"/>
          <p:nvPr>
            <p:ph type="title"/>
          </p:nvPr>
        </p:nvSpPr>
        <p:spPr>
          <a:xfrm>
            <a:off x="132036" y="131954"/>
            <a:ext cx="70401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 Medium"/>
              <a:buNone/>
            </a:pPr>
            <a:r>
              <a:rPr lang="en-US">
                <a:latin typeface="Montserrat"/>
                <a:ea typeface="Montserrat"/>
                <a:cs typeface="Montserrat"/>
                <a:sym typeface="Montserrat"/>
              </a:rPr>
              <a:t>Spatial Sites</a:t>
            </a:r>
            <a:endParaRPr/>
          </a:p>
        </p:txBody>
      </p:sp>
      <p:pic>
        <p:nvPicPr>
          <p:cNvPr id="103" name="Google Shape;103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64167" y="945360"/>
            <a:ext cx="3020014" cy="1581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48347" y="945360"/>
            <a:ext cx="2331487" cy="1581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274214" y="804408"/>
            <a:ext cx="963806" cy="7826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459824" y="804408"/>
            <a:ext cx="1007919" cy="7826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793473" y="2911502"/>
            <a:ext cx="1961401" cy="1581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661969" y="2924028"/>
            <a:ext cx="2104241" cy="1581912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5"/>
          <p:cNvSpPr txBox="1"/>
          <p:nvPr/>
        </p:nvSpPr>
        <p:spPr>
          <a:xfrm>
            <a:off x="1378939" y="2527272"/>
            <a:ext cx="2790470" cy="3717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King Fahd Causeway</a:t>
            </a:r>
            <a:endParaRPr/>
          </a:p>
        </p:txBody>
      </p:sp>
      <p:sp>
        <p:nvSpPr>
          <p:cNvPr id="110" name="Google Shape;110;p5"/>
          <p:cNvSpPr txBox="1"/>
          <p:nvPr/>
        </p:nvSpPr>
        <p:spPr>
          <a:xfrm>
            <a:off x="4779666" y="2509169"/>
            <a:ext cx="3868844" cy="3717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Lake Pontchartrain Causeway 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1" name="Google Shape;111;p5"/>
          <p:cNvSpPr txBox="1"/>
          <p:nvPr/>
        </p:nvSpPr>
        <p:spPr>
          <a:xfrm>
            <a:off x="1572768" y="4499720"/>
            <a:ext cx="2409986" cy="3755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Baotou Target</a:t>
            </a:r>
            <a:endParaRPr/>
          </a:p>
        </p:txBody>
      </p:sp>
      <p:sp>
        <p:nvSpPr>
          <p:cNvPr id="112" name="Google Shape;112;p5"/>
          <p:cNvSpPr txBox="1"/>
          <p:nvPr/>
        </p:nvSpPr>
        <p:spPr>
          <a:xfrm>
            <a:off x="5522329" y="4505940"/>
            <a:ext cx="238351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ISRO NRSC Target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"/>
          <p:cNvSpPr txBox="1"/>
          <p:nvPr>
            <p:ph type="title"/>
          </p:nvPr>
        </p:nvSpPr>
        <p:spPr>
          <a:xfrm>
            <a:off x="132036" y="131954"/>
            <a:ext cx="70401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 Medium"/>
              <a:buNone/>
            </a:pPr>
            <a:r>
              <a:rPr lang="en-US"/>
              <a:t>Spatial Sites</a:t>
            </a:r>
            <a:endParaRPr/>
          </a:p>
        </p:txBody>
      </p:sp>
      <p:graphicFrame>
        <p:nvGraphicFramePr>
          <p:cNvPr id="118" name="Google Shape;118;p6"/>
          <p:cNvGraphicFramePr/>
          <p:nvPr/>
        </p:nvGraphicFramePr>
        <p:xfrm>
          <a:off x="1075117" y="105058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{3FC4CE87-1DFC-4E17-90D1-F45AB38D757F}</a:tableStyleId>
              </a:tblPr>
              <a:tblGrid>
                <a:gridCol w="3424650"/>
                <a:gridCol w="1681450"/>
                <a:gridCol w="1753925"/>
              </a:tblGrid>
              <a:tr h="2211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Site Name</a:t>
                      </a:r>
                      <a:endParaRPr b="1" i="0" sz="1400" u="none" cap="none" strike="noStrike">
                        <a:solidFill>
                          <a:srgbClr val="00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3950" marB="0" marR="3950" marL="39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Center Latitude</a:t>
                      </a:r>
                      <a:endParaRPr b="1" i="0" sz="1400" u="none" cap="none" strike="noStrike">
                        <a:solidFill>
                          <a:srgbClr val="00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3950" marB="0" marR="3950" marL="39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Center Longitude</a:t>
                      </a:r>
                      <a:endParaRPr b="1" i="0" sz="1400" u="none" cap="none" strike="noStrike">
                        <a:solidFill>
                          <a:srgbClr val="00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3950" marB="0" marR="3950" marL="39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1125">
                <a:tc gridSpan="3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Medium Resolution Sensor</a:t>
                      </a:r>
                      <a:r>
                        <a:rPr lang="en-US" sz="14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 </a:t>
                      </a:r>
                      <a:endParaRPr b="1" i="0" sz="1400" u="none" cap="none" strike="noStrike">
                        <a:solidFill>
                          <a:srgbClr val="00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3950" marB="0" marR="3950" marL="39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</a:tr>
              <a:tr h="2211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King Fahd Causeway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3950" marB="0" marR="3950" marL="39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+26.20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3950" marB="0" marR="3950" marL="395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+50.34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3950" marB="0" marR="3950" marL="395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11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Lake Pontchartrain Causeway 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3950" marB="0" marR="3950" marL="39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+30.21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3950" marB="0" marR="3950" marL="395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-90.12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3950" marB="0" marR="3950" marL="395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1125">
                <a:tc gridSpan="3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High Resolution Sensor</a:t>
                      </a:r>
                      <a:endParaRPr b="0" i="0" sz="1400" u="sng" cap="none" strike="noStrike">
                        <a:solidFill>
                          <a:srgbClr val="0563C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3950" marB="0" marR="3950" marL="39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</a:tr>
              <a:tr h="2211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Baotou Target, China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3950" marB="0" marR="3950" marL="39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+40.85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3950" marB="0" marR="3950" marL="39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+109.63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3950" marB="0" marR="3950" marL="39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11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ISRO NRSC India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3950" marB="0" marR="3950" marL="39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 +17.03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3950" marB="0" marR="3950" marL="39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 +78.18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3950" marB="0" marR="3950" marL="39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7"/>
          <p:cNvSpPr txBox="1"/>
          <p:nvPr>
            <p:ph idx="1" type="body"/>
          </p:nvPr>
        </p:nvSpPr>
        <p:spPr>
          <a:xfrm>
            <a:off x="132037" y="751519"/>
            <a:ext cx="8633141" cy="38925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38100" rtl="0" algn="l">
              <a:lnSpc>
                <a:spcPct val="107000"/>
              </a:lnSpc>
              <a:spcBef>
                <a:spcPts val="750"/>
              </a:spcBef>
              <a:spcAft>
                <a:spcPts val="0"/>
              </a:spcAft>
              <a:buSzPts val="2800"/>
              <a:buNone/>
            </a:pPr>
            <a:r>
              <a:rPr b="1" lang="en-US" sz="1350">
                <a:latin typeface="Arial"/>
                <a:ea typeface="Arial"/>
                <a:cs typeface="Arial"/>
                <a:sym typeface="Arial"/>
              </a:rPr>
              <a:t>CEOS WGCV Recommendation: </a:t>
            </a:r>
            <a:r>
              <a:rPr b="1" lang="en-US" sz="1350" u="sng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Facilitating interoperable global satellite imagery: agency &amp; newspace</a:t>
            </a:r>
            <a:endParaRPr b="1" sz="135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0" marL="342900" rtl="0" algn="just">
              <a:lnSpc>
                <a:spcPct val="107000"/>
              </a:lnSpc>
              <a:spcBef>
                <a:spcPts val="1350"/>
              </a:spcBef>
              <a:spcAft>
                <a:spcPts val="600"/>
              </a:spcAft>
              <a:buSzPts val="2800"/>
              <a:buFont typeface="Noto Sans Symbols"/>
              <a:buChar char="⮚"/>
            </a:pPr>
            <a:r>
              <a:rPr lang="en-US" sz="1050">
                <a:latin typeface="Arial"/>
                <a:ea typeface="Arial"/>
                <a:cs typeface="Arial"/>
                <a:sym typeface="Arial"/>
              </a:rPr>
              <a:t>To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7"/>
          <p:cNvSpPr txBox="1"/>
          <p:nvPr>
            <p:ph type="title"/>
          </p:nvPr>
        </p:nvSpPr>
        <p:spPr>
          <a:xfrm>
            <a:off x="132036" y="131954"/>
            <a:ext cx="7040148" cy="58425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/>
              <a:t>Recommendation</a:t>
            </a:r>
            <a:endParaRPr/>
          </a:p>
        </p:txBody>
      </p:sp>
      <p:pic>
        <p:nvPicPr>
          <p:cNvPr id="125" name="Google Shape;125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088719"/>
            <a:ext cx="2938157" cy="2862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68074" y="1208332"/>
            <a:ext cx="2723675" cy="2775425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7"/>
          <p:cNvSpPr txBox="1"/>
          <p:nvPr/>
        </p:nvSpPr>
        <p:spPr>
          <a:xfrm>
            <a:off x="3026824" y="1240574"/>
            <a:ext cx="3252583" cy="281612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-214313" lvl="0" marL="214313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⮚"/>
            </a:pPr>
            <a:r>
              <a:rPr b="0" i="0" lang="en-US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 facilitate a consistent understanding of the relative radiometric and spatial performance characteristics of passive optical satellite Level 1 imagery CEOS recommends that </a:t>
            </a:r>
            <a:r>
              <a:rPr b="0" i="0" lang="en-US" sz="105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member agencies regularly collect and provide free access to imagery and associated metadata against a common ‘CEOS reference’ from their own missions as well as encourage/request any commercial data provider they can influence to do the same.</a:t>
            </a:r>
            <a:r>
              <a:rPr b="0" i="0" lang="en-US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The imagery can be made available for collection by API or deposited to a dedicated CEOS archive held in the UK Earth Observation Data Hub (EODH). CEOS will provide feedback on relative performance for QA purposes for both satellite operators and data users via a tool/web app developed by NPL (UKSA).</a:t>
            </a:r>
            <a:endParaRPr/>
          </a:p>
        </p:txBody>
      </p:sp>
      <p:sp>
        <p:nvSpPr>
          <p:cNvPr id="128" name="Google Shape;128;p7"/>
          <p:cNvSpPr txBox="1"/>
          <p:nvPr/>
        </p:nvSpPr>
        <p:spPr>
          <a:xfrm>
            <a:off x="120832" y="4051312"/>
            <a:ext cx="8902337" cy="41495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-88900" lvl="0" marL="0" marR="0" rt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⮚"/>
            </a:pPr>
            <a:r>
              <a:rPr b="0" i="0" lang="en-US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CEOS reference has been chosen to be derived from a minimal set of locations together with the minimal required metadata.  The reference in practice consists of a few sites for radiometric and spatial evaluation for solar reflective and thermal emissive missions.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