
<file path=[Content_Types].xml><?xml version="1.0" encoding="utf-8"?>
<Types xmlns="http://schemas.openxmlformats.org/package/2006/content-types">
  <Default Extension="emf" ContentType="image/x-em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17"/>
  </p:notesMasterIdLst>
  <p:sldIdLst>
    <p:sldId id="256" r:id="rId2"/>
    <p:sldId id="267" r:id="rId3"/>
    <p:sldId id="11413" r:id="rId4"/>
    <p:sldId id="270" r:id="rId5"/>
    <p:sldId id="11414" r:id="rId6"/>
    <p:sldId id="271" r:id="rId7"/>
    <p:sldId id="272" r:id="rId8"/>
    <p:sldId id="273" r:id="rId9"/>
    <p:sldId id="274" r:id="rId10"/>
    <p:sldId id="11412" r:id="rId11"/>
    <p:sldId id="275" r:id="rId12"/>
    <p:sldId id="269" r:id="rId13"/>
    <p:sldId id="11409" r:id="rId14"/>
    <p:sldId id="11405" r:id="rId15"/>
    <p:sldId id="11415" r:id="rId1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35" autoAdjust="0"/>
    <p:restoredTop sz="94660"/>
  </p:normalViewPr>
  <p:slideViewPr>
    <p:cSldViewPr snapToGrid="0">
      <p:cViewPr varScale="1">
        <p:scale>
          <a:sx n="72" d="100"/>
          <a:sy n="72" d="100"/>
        </p:scale>
        <p:origin x="680" y="60"/>
      </p:cViewPr>
      <p:guideLst/>
    </p:cSldViewPr>
  </p:slideViewPr>
  <p:notesTextViewPr>
    <p:cViewPr>
      <p:scale>
        <a:sx n="1" d="1"/>
        <a:sy n="1" d="1"/>
      </p:scale>
      <p:origin x="0" y="0"/>
    </p:cViewPr>
  </p:notesTextViewPr>
  <p:sorterViewPr>
    <p:cViewPr>
      <p:scale>
        <a:sx n="100" d="100"/>
        <a:sy n="100" d="100"/>
      </p:scale>
      <p:origin x="0" y="-37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1d56a5427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g11d56a54271_0_1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9036742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2"/>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l="54016" t="36081" r="11355" b="673"/>
          <a:stretch/>
        </p:blipFill>
        <p:spPr>
          <a:xfrm rot="-5400000">
            <a:off x="5792642" y="4819952"/>
            <a:ext cx="1719709" cy="2366806"/>
          </a:xfrm>
          <a:prstGeom prst="rtTriangle">
            <a:avLst/>
          </a:prstGeom>
          <a:noFill/>
          <a:ln>
            <a:noFill/>
          </a:ln>
        </p:spPr>
      </p:pic>
      <p:sp>
        <p:nvSpPr>
          <p:cNvPr id="20" name="Google Shape;20;p2"/>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Arial"/>
              <a:buNone/>
              <a:defRPr sz="8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4"/>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6" name="Google Shape;36;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7" name="Google Shape;37;p4"/>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 name="Google Shape;38;p4"/>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9" name="Google Shape;39;p4"/>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0" name="Google Shape;40;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4"/>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dirty="0">
                <a:solidFill>
                  <a:schemeClr val="accent1"/>
                </a:solidFill>
              </a:rPr>
              <a:t>WGCV-54, 15-19 October 2024</a:t>
            </a: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6"/>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6" name="Google Shape;56;p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7" name="Google Shape;57;p6"/>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Courier New"/>
              <a:buChar char="o"/>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8" name="Google Shape;58;p6"/>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59" name="Google Shape;59;p6"/>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60" name="Google Shape;60;p6"/>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p6"/>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WGCV-51, 3-6 October 2022</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タイトルのみ">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xfrm>
            <a:off x="265293" y="6356350"/>
            <a:ext cx="2743200" cy="365125"/>
          </a:xfrm>
          <a:prstGeom prst="rect">
            <a:avLst/>
          </a:prstGeom>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xfrm>
            <a:off x="9652000" y="6546851"/>
            <a:ext cx="2540000" cy="246221"/>
          </a:xfrm>
          <a:prstGeom prst="rect">
            <a:avLst/>
          </a:prstGeom>
          <a:ln/>
        </p:spPr>
        <p:txBody>
          <a:bodyPr/>
          <a:lstStyle>
            <a:lvl1pPr>
              <a:defRPr/>
            </a:lvl1pPr>
          </a:lstStyle>
          <a:p>
            <a:pPr>
              <a:defRPr/>
            </a:pPr>
            <a:fld id="{92B7386E-C2F9-4FDD-850A-759F4B31A3FD}" type="slidenum">
              <a:rPr lang="en-US" altLang="ja-JP"/>
              <a:pPr>
                <a:defRPr/>
              </a:pPr>
              <a:t>‹#›</a:t>
            </a:fld>
            <a:endParaRPr lang="en-US" altLang="ja-JP" dirty="0"/>
          </a:p>
        </p:txBody>
      </p:sp>
    </p:spTree>
    <p:extLst>
      <p:ext uri="{BB962C8B-B14F-4D97-AF65-F5344CB8AC3E}">
        <p14:creationId xmlns:p14="http://schemas.microsoft.com/office/powerpoint/2010/main" val="2454301103"/>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5"/>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44" name="Google Shape;44;p5"/>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45" name="Google Shape;45;p5"/>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46" name="Google Shape;46;p5"/>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7" name="Google Shape;47;p5"/>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8" name="Google Shape;48;p5"/>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9" name="Google Shape;49;p5"/>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3077465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7" name="Google Shape;7;p1"/>
          <p:cNvPicPr preferRelativeResize="0"/>
          <p:nvPr/>
        </p:nvPicPr>
        <p:blipFill rotWithShape="1">
          <a:blip r:embed="rId7">
            <a:alphaModFix amt="34000"/>
          </a:blip>
          <a:srcRect l="51339" t="39269" r="-2839" b="3541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8">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10" name="Google Shape;10;p1"/>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 name="MSIPCMContentMarking" descr="{&quot;HashCode&quot;:-84886289,&quot;Placement&quot;:&quot;Header&quot;,&quot;Top&quot;:0.0,&quot;Left&quot;:413.054657,&quot;SlideWidth&quot;:960,&quot;SlideHeight&quot;:540}">
            <a:extLst>
              <a:ext uri="{FF2B5EF4-FFF2-40B4-BE49-F238E27FC236}">
                <a16:creationId xmlns:a16="http://schemas.microsoft.com/office/drawing/2014/main" id="{68B8B095-9003-AB14-0A0F-E4ADC039547F}"/>
              </a:ext>
            </a:extLst>
          </p:cNvPr>
          <p:cNvSpPr txBox="1"/>
          <p:nvPr userDrawn="1"/>
        </p:nvSpPr>
        <p:spPr>
          <a:xfrm>
            <a:off x="5245794" y="0"/>
            <a:ext cx="1700412" cy="296525"/>
          </a:xfrm>
          <a:prstGeom prst="rect">
            <a:avLst/>
          </a:prstGeom>
          <a:noFill/>
        </p:spPr>
        <p:txBody>
          <a:bodyPr vert="horz" wrap="square" lIns="0" tIns="0" rIns="0" bIns="0" rtlCol="0" anchor="ctr" anchorCtr="1">
            <a:spAutoFit/>
          </a:bodyPr>
          <a:lstStyle/>
          <a:p>
            <a:pPr algn="ctr">
              <a:spcBef>
                <a:spcPts val="0"/>
              </a:spcBef>
              <a:spcAft>
                <a:spcPts val="0"/>
              </a:spcAft>
            </a:pPr>
            <a:r>
              <a:rPr lang="en-GB" sz="1300">
                <a:solidFill>
                  <a:srgbClr val="000000"/>
                </a:solidFill>
                <a:latin typeface="Arial" panose="020B0604020202020204" pitchFamily="34" charset="0"/>
              </a:rPr>
              <a:t>NPL - Commercial</a:t>
            </a: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4" r:id="rId4"/>
    <p:sldLayoutId id="214748365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hyperlink" Target="https://doi.org/10.47120/npl.9319" TargetMode="External"/><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doi.org/10.47120/npl.9319"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0.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5" name="Picture 4">
            <a:extLst>
              <a:ext uri="{FF2B5EF4-FFF2-40B4-BE49-F238E27FC236}">
                <a16:creationId xmlns:a16="http://schemas.microsoft.com/office/drawing/2014/main" id="{0D2096C3-B00B-DBB8-8554-331EBF51CE22}"/>
              </a:ext>
            </a:extLst>
          </p:cNvPr>
          <p:cNvPicPr>
            <a:picLocks noChangeAspect="1"/>
          </p:cNvPicPr>
          <p:nvPr/>
        </p:nvPicPr>
        <p:blipFill>
          <a:blip r:embed="rId3"/>
          <a:stretch>
            <a:fillRect/>
          </a:stretch>
        </p:blipFill>
        <p:spPr>
          <a:xfrm>
            <a:off x="3074177" y="5483508"/>
            <a:ext cx="2922096" cy="1024717"/>
          </a:xfrm>
          <a:prstGeom prst="rect">
            <a:avLst/>
          </a:prstGeom>
        </p:spPr>
      </p:pic>
      <p:sp>
        <p:nvSpPr>
          <p:cNvPr id="3" name="Google Shape;66;p7">
            <a:extLst>
              <a:ext uri="{FF2B5EF4-FFF2-40B4-BE49-F238E27FC236}">
                <a16:creationId xmlns:a16="http://schemas.microsoft.com/office/drawing/2014/main" id="{2A84800F-AA4D-A1A7-D292-B2321979B576}"/>
              </a:ext>
            </a:extLst>
          </p:cNvPr>
          <p:cNvSpPr txBox="1">
            <a:spLocks noGrp="1"/>
          </p:cNvSpPr>
          <p:nvPr>
            <p:ph type="title"/>
          </p:nvPr>
        </p:nvSpPr>
        <p:spPr>
          <a:xfrm>
            <a:off x="176047" y="175938"/>
            <a:ext cx="6766291" cy="39726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8000"/>
              <a:buFont typeface="Arial"/>
              <a:buNone/>
            </a:pPr>
            <a:r>
              <a:rPr lang="en-GB" sz="7500" dirty="0"/>
              <a:t>WGISS/WGCV</a:t>
            </a:r>
            <a:r>
              <a:rPr kumimoji="0" lang="en-GB" sz="4000" b="0" i="0" u="none" strike="noStrike" kern="0" cap="none" spc="0" normalizeH="0" baseline="0" noProof="0" dirty="0">
                <a:ln>
                  <a:noFill/>
                </a:ln>
                <a:solidFill>
                  <a:srgbClr val="FFFF00"/>
                </a:solidFill>
                <a:effectLst/>
                <a:uLnTx/>
                <a:uFillTx/>
                <a:latin typeface="Arial"/>
                <a:cs typeface="Arial"/>
                <a:sym typeface="Arial"/>
              </a:rPr>
              <a:t>SI-T</a:t>
            </a:r>
            <a:r>
              <a:rPr kumimoji="0" lang="en-GB" sz="4000" b="0" i="0" u="none" strike="noStrike" kern="0" cap="none" spc="0" normalizeH="0" baseline="0" noProof="0" dirty="0">
                <a:ln>
                  <a:noFill/>
                </a:ln>
                <a:solidFill>
                  <a:schemeClr val="bg1"/>
                </a:solidFill>
                <a:effectLst/>
                <a:uLnTx/>
                <a:uFillTx/>
                <a:latin typeface="Arial"/>
                <a:cs typeface="Arial"/>
                <a:sym typeface="Arial"/>
              </a:rPr>
              <a:t>raceable</a:t>
            </a:r>
            <a:r>
              <a:rPr kumimoji="0" lang="en-GB" sz="4000" b="0" i="0" u="none" strike="noStrike" kern="0" cap="none" spc="0" normalizeH="0" baseline="0" noProof="0" dirty="0">
                <a:ln>
                  <a:noFill/>
                </a:ln>
                <a:solidFill>
                  <a:srgbClr val="000000"/>
                </a:solidFill>
                <a:effectLst/>
                <a:uLnTx/>
                <a:uFillTx/>
                <a:latin typeface="Arial"/>
                <a:cs typeface="Arial"/>
                <a:sym typeface="Arial"/>
              </a:rPr>
              <a:t> </a:t>
            </a:r>
            <a:r>
              <a:rPr kumimoji="0" lang="en-GB" sz="4000" b="0" i="0" u="none" strike="noStrike" kern="0" cap="none" spc="0" normalizeH="0" baseline="0" noProof="0" dirty="0">
                <a:ln>
                  <a:noFill/>
                </a:ln>
                <a:solidFill>
                  <a:srgbClr val="FFFF00"/>
                </a:solidFill>
                <a:effectLst/>
                <a:uLnTx/>
                <a:uFillTx/>
                <a:latin typeface="Arial"/>
                <a:cs typeface="Arial"/>
                <a:sym typeface="Arial"/>
              </a:rPr>
              <a:t>Sat</a:t>
            </a:r>
            <a:r>
              <a:rPr kumimoji="0" lang="en-GB" sz="4000" b="0" i="0" u="none" strike="noStrike" kern="0" cap="none" spc="0" normalizeH="0" baseline="0" noProof="0" dirty="0">
                <a:ln>
                  <a:noFill/>
                </a:ln>
                <a:solidFill>
                  <a:schemeClr val="bg1"/>
                </a:solidFill>
                <a:effectLst/>
                <a:uLnTx/>
                <a:uFillTx/>
                <a:latin typeface="Arial"/>
                <a:cs typeface="Arial"/>
                <a:sym typeface="Arial"/>
              </a:rPr>
              <a:t>ellite (</a:t>
            </a:r>
            <a:r>
              <a:rPr kumimoji="0" lang="en-GB" sz="4000" b="0" i="0" u="none" strike="noStrike" kern="0" cap="none" spc="0" normalizeH="0" baseline="0" noProof="0" dirty="0" err="1">
                <a:ln>
                  <a:noFill/>
                </a:ln>
                <a:solidFill>
                  <a:srgbClr val="FFFF00"/>
                </a:solidFill>
                <a:effectLst/>
                <a:uLnTx/>
                <a:uFillTx/>
                <a:latin typeface="Arial"/>
                <a:cs typeface="Arial"/>
                <a:sym typeface="Arial"/>
              </a:rPr>
              <a:t>SITSat</a:t>
            </a:r>
            <a:r>
              <a:rPr kumimoji="0" lang="en-GB" sz="4000" b="0" i="0" u="none" strike="noStrike" kern="0" cap="none" spc="0" normalizeH="0" baseline="0" noProof="0" dirty="0">
                <a:ln>
                  <a:noFill/>
                </a:ln>
                <a:solidFill>
                  <a:schemeClr val="bg1"/>
                </a:solidFill>
                <a:effectLst/>
                <a:uLnTx/>
                <a:uFillTx/>
                <a:latin typeface="Arial"/>
                <a:cs typeface="Arial"/>
                <a:sym typeface="Arial"/>
              </a:rPr>
              <a:t>) Task Group</a:t>
            </a:r>
          </a:p>
        </p:txBody>
      </p:sp>
      <p:sp>
        <p:nvSpPr>
          <p:cNvPr id="6" name="Google Shape;67;p7">
            <a:extLst>
              <a:ext uri="{FF2B5EF4-FFF2-40B4-BE49-F238E27FC236}">
                <a16:creationId xmlns:a16="http://schemas.microsoft.com/office/drawing/2014/main" id="{635B6C95-0E2F-C291-751C-F75B2C9CCCD9}"/>
              </a:ext>
            </a:extLst>
          </p:cNvPr>
          <p:cNvSpPr/>
          <p:nvPr/>
        </p:nvSpPr>
        <p:spPr>
          <a:xfrm>
            <a:off x="7089255" y="3902907"/>
            <a:ext cx="4832943" cy="2605318"/>
          </a:xfrm>
          <a:prstGeom prst="rect">
            <a:avLst/>
          </a:prstGeom>
          <a:noFill/>
          <a:ln>
            <a:noFill/>
          </a:ln>
        </p:spPr>
        <p:txBody>
          <a:bodyPr spcFirstLastPara="1" wrap="square" lIns="0" tIns="0" rIns="0" bIns="0" anchor="t" anchorCtr="0">
            <a:noAutofit/>
          </a:bodyPr>
          <a:lstStyle/>
          <a:p>
            <a:pPr marL="0" marR="0" lvl="0" indent="0" algn="r" rtl="0">
              <a:lnSpc>
                <a:spcPct val="150000"/>
              </a:lnSpc>
              <a:spcBef>
                <a:spcPts val="0"/>
              </a:spcBef>
              <a:spcAft>
                <a:spcPts val="0"/>
              </a:spcAft>
              <a:buNone/>
            </a:pPr>
            <a:endParaRPr sz="2200" b="1" dirty="0">
              <a:solidFill>
                <a:schemeClr val="accent1"/>
              </a:solidFill>
            </a:endParaRPr>
          </a:p>
          <a:p>
            <a:pPr marL="0" marR="0" lvl="0" indent="0" algn="r" rtl="0">
              <a:spcBef>
                <a:spcPts val="0"/>
              </a:spcBef>
              <a:spcAft>
                <a:spcPts val="0"/>
              </a:spcAft>
              <a:buNone/>
            </a:pPr>
            <a:r>
              <a:rPr lang="en-GB" sz="2200" b="1" i="0" u="none" strike="noStrike" cap="none" dirty="0">
                <a:solidFill>
                  <a:schemeClr val="accent1"/>
                </a:solidFill>
                <a:latin typeface="Arial"/>
                <a:ea typeface="Arial"/>
                <a:cs typeface="Arial"/>
                <a:sym typeface="Arial"/>
              </a:rPr>
              <a:t>Nigel Fox, NPL/UKSA</a:t>
            </a:r>
          </a:p>
          <a:p>
            <a:pPr marL="0" marR="0" lvl="0" indent="0" algn="r" rtl="0">
              <a:spcBef>
                <a:spcPts val="0"/>
              </a:spcBef>
              <a:spcAft>
                <a:spcPts val="0"/>
              </a:spcAft>
              <a:buNone/>
            </a:pPr>
            <a:r>
              <a:rPr lang="en-GB" sz="2200" b="1" dirty="0">
                <a:solidFill>
                  <a:schemeClr val="accent1"/>
                </a:solidFill>
              </a:rPr>
              <a:t>          Yolanda Shea, NASA	</a:t>
            </a:r>
            <a:endParaRPr dirty="0"/>
          </a:p>
          <a:p>
            <a:pPr marL="0" marR="0" lvl="0" indent="0" algn="r" rtl="0">
              <a:lnSpc>
                <a:spcPct val="150000"/>
              </a:lnSpc>
              <a:spcBef>
                <a:spcPts val="0"/>
              </a:spcBef>
              <a:spcAft>
                <a:spcPts val="0"/>
              </a:spcAft>
              <a:buNone/>
            </a:pPr>
            <a:r>
              <a:rPr lang="en-GB" sz="2200" b="1" i="0" u="none" strike="noStrike" cap="none" dirty="0">
                <a:solidFill>
                  <a:schemeClr val="accent1"/>
                </a:solidFill>
                <a:latin typeface="Arial"/>
                <a:ea typeface="Arial"/>
                <a:cs typeface="Arial"/>
                <a:sym typeface="Arial"/>
              </a:rPr>
              <a:t>Agenda Item: G1</a:t>
            </a:r>
            <a:endParaRPr dirty="0"/>
          </a:p>
          <a:p>
            <a:pPr algn="r" rtl="0">
              <a:spcBef>
                <a:spcPts val="0"/>
              </a:spcBef>
              <a:spcAft>
                <a:spcPts val="0"/>
              </a:spcAft>
            </a:pPr>
            <a:r>
              <a:rPr lang="en-GB" sz="1800" b="1" i="0" u="none" strike="noStrike" dirty="0">
                <a:solidFill>
                  <a:srgbClr val="33445F"/>
                </a:solidFill>
                <a:effectLst/>
                <a:latin typeface="Montserrat" panose="00000500000000000000" pitchFamily="2" charset="0"/>
              </a:rPr>
              <a:t>WGISS / WGCV Joint Meeting</a:t>
            </a:r>
            <a:endParaRPr lang="en-GB" sz="3200" b="0" dirty="0">
              <a:effectLst/>
            </a:endParaRPr>
          </a:p>
          <a:p>
            <a:pPr algn="r" rtl="0">
              <a:spcBef>
                <a:spcPts val="0"/>
              </a:spcBef>
              <a:spcAft>
                <a:spcPts val="0"/>
              </a:spcAft>
            </a:pPr>
            <a:r>
              <a:rPr lang="en-GB" sz="1800" b="1" i="0" u="none" strike="noStrike" dirty="0">
                <a:solidFill>
                  <a:srgbClr val="33445F"/>
                </a:solidFill>
                <a:effectLst/>
                <a:latin typeface="Montserrat" panose="00000500000000000000" pitchFamily="2" charset="0"/>
              </a:rPr>
              <a:t>15 &amp; 18 October 2024</a:t>
            </a:r>
            <a:endParaRPr lang="en-GB" sz="3200" b="0" dirty="0">
              <a:effectLst/>
            </a:endParaRPr>
          </a:p>
          <a:p>
            <a:pPr algn="r" rtl="0">
              <a:spcBef>
                <a:spcPts val="0"/>
              </a:spcBef>
              <a:spcAft>
                <a:spcPts val="0"/>
              </a:spcAft>
            </a:pPr>
            <a:r>
              <a:rPr lang="en-GB" sz="1800" b="1" i="0" u="none" strike="noStrike" dirty="0">
                <a:solidFill>
                  <a:srgbClr val="33445F"/>
                </a:solidFill>
                <a:effectLst/>
                <a:latin typeface="Montserrat" panose="00000500000000000000" pitchFamily="2" charset="0"/>
              </a:rPr>
              <a:t>Sioux Falls, South Dakota, USA</a:t>
            </a:r>
            <a:endParaRPr lang="en-GB" sz="3200" b="0" dirty="0">
              <a:effectLst/>
            </a:endParaRPr>
          </a:p>
          <a:p>
            <a:br>
              <a:rPr lang="en-GB" sz="3200" dirty="0"/>
            </a:br>
            <a:endParaRPr sz="2200" b="1" i="0" u="none" strike="noStrike" cap="none" dirty="0">
              <a:solidFill>
                <a:schemeClr val="accen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1C13BA-04EE-BEBA-347D-1714EA78A494}"/>
              </a:ext>
            </a:extLst>
          </p:cNvPr>
          <p:cNvPicPr>
            <a:picLocks noChangeAspect="1"/>
          </p:cNvPicPr>
          <p:nvPr/>
        </p:nvPicPr>
        <p:blipFill>
          <a:blip r:embed="rId2"/>
          <a:stretch>
            <a:fillRect/>
          </a:stretch>
        </p:blipFill>
        <p:spPr>
          <a:xfrm>
            <a:off x="145417" y="1052855"/>
            <a:ext cx="6515187" cy="4942833"/>
          </a:xfrm>
          <a:prstGeom prst="rect">
            <a:avLst/>
          </a:prstGeom>
        </p:spPr>
      </p:pic>
      <p:grpSp>
        <p:nvGrpSpPr>
          <p:cNvPr id="4" name="Group 3">
            <a:extLst>
              <a:ext uri="{FF2B5EF4-FFF2-40B4-BE49-F238E27FC236}">
                <a16:creationId xmlns:a16="http://schemas.microsoft.com/office/drawing/2014/main" id="{29C81CAC-76AF-51B0-37B7-B2C1A9409271}"/>
              </a:ext>
            </a:extLst>
          </p:cNvPr>
          <p:cNvGrpSpPr/>
          <p:nvPr/>
        </p:nvGrpSpPr>
        <p:grpSpPr>
          <a:xfrm>
            <a:off x="6755112" y="1260065"/>
            <a:ext cx="5436888" cy="4335461"/>
            <a:chOff x="2689310" y="1110291"/>
            <a:chExt cx="5451754" cy="4347316"/>
          </a:xfrm>
        </p:grpSpPr>
        <p:sp>
          <p:nvSpPr>
            <p:cNvPr id="5" name="TextBox 4">
              <a:extLst>
                <a:ext uri="{FF2B5EF4-FFF2-40B4-BE49-F238E27FC236}">
                  <a16:creationId xmlns:a16="http://schemas.microsoft.com/office/drawing/2014/main" id="{C43685D8-A3CE-912E-F7DE-3D23D37A6F5E}"/>
                </a:ext>
              </a:extLst>
            </p:cNvPr>
            <p:cNvSpPr txBox="1"/>
            <p:nvPr/>
          </p:nvSpPr>
          <p:spPr>
            <a:xfrm>
              <a:off x="5715666" y="4811276"/>
              <a:ext cx="2425398" cy="646331"/>
            </a:xfrm>
            <a:prstGeom prst="rect">
              <a:avLst/>
            </a:prstGeom>
            <a:noFill/>
          </p:spPr>
          <p:txBody>
            <a:bodyPr wrap="square" rtlCol="0">
              <a:spAutoFit/>
            </a:bodyPr>
            <a:lstStyle/>
            <a:p>
              <a:r>
                <a:rPr lang="en-GB" sz="1795" b="1">
                  <a:solidFill>
                    <a:schemeClr val="tx1"/>
                  </a:solidFill>
                </a:rPr>
                <a:t>‘effects table’ for each error source  </a:t>
              </a:r>
            </a:p>
          </p:txBody>
        </p:sp>
        <p:pic>
          <p:nvPicPr>
            <p:cNvPr id="6" name="Picture 5">
              <a:extLst>
                <a:ext uri="{FF2B5EF4-FFF2-40B4-BE49-F238E27FC236}">
                  <a16:creationId xmlns:a16="http://schemas.microsoft.com/office/drawing/2014/main" id="{F59BF8DD-0F44-99E7-3F18-5A0B621DA20D}"/>
                </a:ext>
              </a:extLst>
            </p:cNvPr>
            <p:cNvPicPr>
              <a:picLocks noChangeAspect="1"/>
            </p:cNvPicPr>
            <p:nvPr/>
          </p:nvPicPr>
          <p:blipFill>
            <a:blip r:embed="rId3"/>
            <a:stretch>
              <a:fillRect/>
            </a:stretch>
          </p:blipFill>
          <p:spPr>
            <a:xfrm>
              <a:off x="2689310" y="1110291"/>
              <a:ext cx="5011408" cy="3700985"/>
            </a:xfrm>
            <a:prstGeom prst="rect">
              <a:avLst/>
            </a:prstGeom>
          </p:spPr>
        </p:pic>
      </p:grpSp>
      <p:sp>
        <p:nvSpPr>
          <p:cNvPr id="7" name="TextBox 6">
            <a:extLst>
              <a:ext uri="{FF2B5EF4-FFF2-40B4-BE49-F238E27FC236}">
                <a16:creationId xmlns:a16="http://schemas.microsoft.com/office/drawing/2014/main" id="{7A057152-EAD0-FDA1-6793-20FB9D02AF5F}"/>
              </a:ext>
            </a:extLst>
          </p:cNvPr>
          <p:cNvSpPr txBox="1"/>
          <p:nvPr/>
        </p:nvSpPr>
        <p:spPr>
          <a:xfrm>
            <a:off x="4332303" y="4936441"/>
            <a:ext cx="5346405" cy="644792"/>
          </a:xfrm>
          <a:prstGeom prst="rect">
            <a:avLst/>
          </a:prstGeom>
          <a:noFill/>
        </p:spPr>
        <p:txBody>
          <a:bodyPr wrap="square" rtlCol="0">
            <a:spAutoFit/>
          </a:bodyPr>
          <a:lstStyle/>
          <a:p>
            <a:r>
              <a:rPr lang="en-GB" sz="1795" b="1" dirty="0" err="1">
                <a:solidFill>
                  <a:schemeClr val="tx1"/>
                </a:solidFill>
              </a:rPr>
              <a:t>Fiduceo</a:t>
            </a:r>
            <a:r>
              <a:rPr lang="en-GB" sz="1795" b="1" dirty="0">
                <a:solidFill>
                  <a:schemeClr val="tx1"/>
                </a:solidFill>
              </a:rPr>
              <a:t> like analysis of end to end traceability and uncertainties – A potential example </a:t>
            </a:r>
          </a:p>
        </p:txBody>
      </p:sp>
      <p:sp>
        <p:nvSpPr>
          <p:cNvPr id="8" name="正方形/長方形 3">
            <a:extLst>
              <a:ext uri="{FF2B5EF4-FFF2-40B4-BE49-F238E27FC236}">
                <a16:creationId xmlns:a16="http://schemas.microsoft.com/office/drawing/2014/main" id="{90075324-D2C3-74E3-D487-4367655A9AF9}"/>
              </a:ext>
            </a:extLst>
          </p:cNvPr>
          <p:cNvSpPr>
            <a:spLocks noGrp="1"/>
          </p:cNvSpPr>
          <p:nvPr>
            <p:ph type="title"/>
          </p:nvPr>
        </p:nvSpPr>
        <p:spPr>
          <a:xfrm>
            <a:off x="699996" y="37806"/>
            <a:ext cx="9386887" cy="867890"/>
          </a:xfrm>
          <a:prstGeom prst="rect">
            <a:avLst/>
          </a:prstGeom>
        </p:spPr>
        <p:txBody>
          <a:bodyPr wrap="square">
            <a:spAutoFit/>
          </a:bodyPr>
          <a:lstStyle/>
          <a:p>
            <a:pPr algn="ctr"/>
            <a:r>
              <a:rPr lang="en-US" altLang="ja-JP" sz="2800" dirty="0">
                <a:solidFill>
                  <a:schemeClr val="bg1"/>
                </a:solidFill>
                <a:latin typeface="Arial" panose="020B0604020202020204" pitchFamily="34" charset="0"/>
                <a:ea typeface="Meiryo UI" panose="020B0604030504040204" pitchFamily="50" charset="-128"/>
                <a:cs typeface="Arial" panose="020B0604020202020204" pitchFamily="34" charset="0"/>
              </a:rPr>
              <a:t>Evidencing Traceability/Uncertainty</a:t>
            </a:r>
          </a:p>
          <a:p>
            <a:pPr algn="ctr"/>
            <a:r>
              <a:rPr lang="en-US" altLang="ja-JP" sz="2800" dirty="0">
                <a:solidFill>
                  <a:schemeClr val="bg1"/>
                </a:solidFill>
                <a:latin typeface="Arial" panose="020B0604020202020204" pitchFamily="34" charset="0"/>
                <a:ea typeface="Meiryo UI" panose="020B0604030504040204" pitchFamily="50" charset="-128"/>
                <a:cs typeface="Arial" panose="020B0604020202020204" pitchFamily="34" charset="0"/>
              </a:rPr>
              <a:t>FIDUCEO-like – As an example</a:t>
            </a:r>
            <a:endParaRPr lang="ja-JP" altLang="en-US" sz="2800" dirty="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pic>
        <p:nvPicPr>
          <p:cNvPr id="9" name="Picture 8">
            <a:extLst>
              <a:ext uri="{FF2B5EF4-FFF2-40B4-BE49-F238E27FC236}">
                <a16:creationId xmlns:a16="http://schemas.microsoft.com/office/drawing/2014/main" id="{10F5DC6B-2CCB-37A0-6017-481A661BF5A8}"/>
              </a:ext>
            </a:extLst>
          </p:cNvPr>
          <p:cNvPicPr/>
          <p:nvPr/>
        </p:nvPicPr>
        <p:blipFill>
          <a:blip r:embed="rId4">
            <a:extLst>
              <a:ext uri="{28A0092B-C50C-407E-A947-70E740481C1C}">
                <a14:useLocalDpi xmlns:a14="http://schemas.microsoft.com/office/drawing/2010/main" val="0"/>
              </a:ext>
            </a:extLst>
          </a:blip>
          <a:stretch>
            <a:fillRect/>
          </a:stretch>
        </p:blipFill>
        <p:spPr>
          <a:xfrm>
            <a:off x="468303" y="168372"/>
            <a:ext cx="1605593" cy="648896"/>
          </a:xfrm>
          <a:prstGeom prst="rect">
            <a:avLst/>
          </a:prstGeom>
        </p:spPr>
      </p:pic>
      <p:sp>
        <p:nvSpPr>
          <p:cNvPr id="2" name="TextBox 1">
            <a:extLst>
              <a:ext uri="{FF2B5EF4-FFF2-40B4-BE49-F238E27FC236}">
                <a16:creationId xmlns:a16="http://schemas.microsoft.com/office/drawing/2014/main" id="{FFE505C7-F79F-AD99-38B2-0EBCC4AC2941}"/>
              </a:ext>
            </a:extLst>
          </p:cNvPr>
          <p:cNvSpPr txBox="1"/>
          <p:nvPr/>
        </p:nvSpPr>
        <p:spPr>
          <a:xfrm>
            <a:off x="4598633" y="5726097"/>
            <a:ext cx="7447950" cy="646331"/>
          </a:xfrm>
          <a:prstGeom prst="rect">
            <a:avLst/>
          </a:prstGeom>
          <a:noFill/>
        </p:spPr>
        <p:txBody>
          <a:bodyPr wrap="square" rtlCol="0">
            <a:spAutoFit/>
          </a:bodyPr>
          <a:lstStyle/>
          <a:p>
            <a:r>
              <a:rPr lang="en-GB" sz="1800" b="1" dirty="0">
                <a:solidFill>
                  <a:srgbClr val="FF0000"/>
                </a:solidFill>
              </a:rPr>
              <a:t>How to optimally present/store and/or deliver to user </a:t>
            </a:r>
          </a:p>
          <a:p>
            <a:r>
              <a:rPr lang="en-GB" sz="1800" b="1" dirty="0">
                <a:solidFill>
                  <a:srgbClr val="FF0000"/>
                </a:solidFill>
              </a:rPr>
              <a:t>      – Increased size of data product </a:t>
            </a:r>
          </a:p>
        </p:txBody>
      </p:sp>
    </p:spTree>
    <p:extLst>
      <p:ext uri="{BB962C8B-B14F-4D97-AF65-F5344CB8AC3E}">
        <p14:creationId xmlns:p14="http://schemas.microsoft.com/office/powerpoint/2010/main" val="192244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8E54E-DF9D-1F43-CF84-CE65DA6F187E}"/>
              </a:ext>
            </a:extLst>
          </p:cNvPr>
          <p:cNvSpPr>
            <a:spLocks noGrp="1"/>
          </p:cNvSpPr>
          <p:nvPr>
            <p:ph type="title"/>
          </p:nvPr>
        </p:nvSpPr>
        <p:spPr>
          <a:xfrm>
            <a:off x="2528612" y="122673"/>
            <a:ext cx="9386864" cy="779002"/>
          </a:xfrm>
        </p:spPr>
        <p:txBody>
          <a:bodyPr/>
          <a:lstStyle/>
          <a:p>
            <a:r>
              <a:rPr lang="en-AU" dirty="0"/>
              <a:t>Task Group Deliverables</a:t>
            </a:r>
          </a:p>
        </p:txBody>
      </p:sp>
      <p:sp>
        <p:nvSpPr>
          <p:cNvPr id="3" name="TextBox 3">
            <a:extLst>
              <a:ext uri="{FF2B5EF4-FFF2-40B4-BE49-F238E27FC236}">
                <a16:creationId xmlns:a16="http://schemas.microsoft.com/office/drawing/2014/main" id="{D5AAEBD7-E841-D9BA-5F5F-91815E7A4D9F}"/>
              </a:ext>
            </a:extLst>
          </p:cNvPr>
          <p:cNvSpPr txBox="1"/>
          <p:nvPr/>
        </p:nvSpPr>
        <p:spPr>
          <a:xfrm>
            <a:off x="297925" y="1020950"/>
            <a:ext cx="11674733" cy="5632311"/>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gn="just" rtl="0" fontAlgn="base">
              <a:spcBef>
                <a:spcPts val="0"/>
              </a:spcBef>
              <a:spcAft>
                <a:spcPts val="0"/>
              </a:spcAft>
              <a:buFont typeface="Wingdings" panose="05000000000000000000" pitchFamily="2" charset="2"/>
              <a:buChar char="v"/>
            </a:pPr>
            <a:r>
              <a:rPr lang="en-US" sz="2400" b="1" i="0" u="none" strike="noStrike" dirty="0">
                <a:solidFill>
                  <a:schemeClr val="tx1"/>
                </a:solidFill>
                <a:effectLst/>
                <a:latin typeface="Arial" panose="020B0604020202020204" pitchFamily="34" charset="0"/>
                <a:cs typeface="Arial" panose="020B0604020202020204" pitchFamily="34" charset="0"/>
              </a:rPr>
              <a:t>Establish a </a:t>
            </a:r>
            <a:r>
              <a:rPr lang="en-US" sz="2400" b="1" i="0" u="sng" strike="noStrike" dirty="0">
                <a:solidFill>
                  <a:schemeClr val="tx1"/>
                </a:solidFill>
                <a:effectLst/>
                <a:latin typeface="Arial" panose="020B0604020202020204" pitchFamily="34" charset="0"/>
                <a:cs typeface="Arial" panose="020B0604020202020204" pitchFamily="34" charset="0"/>
              </a:rPr>
              <a:t>clear definition</a:t>
            </a:r>
            <a:r>
              <a:rPr lang="en-US" sz="2400" b="1" i="0" strike="noStrike" dirty="0">
                <a:solidFill>
                  <a:schemeClr val="tx1"/>
                </a:solidFill>
                <a:effectLst/>
                <a:latin typeface="Arial" panose="020B0604020202020204" pitchFamily="34" charset="0"/>
                <a:cs typeface="Arial" panose="020B0604020202020204" pitchFamily="34" charset="0"/>
              </a:rPr>
              <a:t> </a:t>
            </a:r>
            <a:r>
              <a:rPr lang="en-US" sz="2400" b="1" i="0" u="none" strike="noStrike" dirty="0">
                <a:solidFill>
                  <a:schemeClr val="tx1"/>
                </a:solidFill>
                <a:effectLst/>
                <a:latin typeface="Arial" panose="020B0604020202020204" pitchFamily="34" charset="0"/>
                <a:cs typeface="Arial" panose="020B0604020202020204" pitchFamily="34" charset="0"/>
              </a:rPr>
              <a:t>of what constitutes a </a:t>
            </a:r>
            <a:r>
              <a:rPr lang="en-US" sz="2400" b="1" i="0" u="none" strike="noStrike" dirty="0" err="1">
                <a:solidFill>
                  <a:schemeClr val="tx1"/>
                </a:solidFill>
                <a:effectLst/>
                <a:latin typeface="Arial" panose="020B0604020202020204" pitchFamily="34" charset="0"/>
                <a:cs typeface="Arial" panose="020B0604020202020204" pitchFamily="34" charset="0"/>
              </a:rPr>
              <a:t>SITSat</a:t>
            </a:r>
            <a:r>
              <a:rPr lang="en-US" sz="2400" b="1" i="0" u="none" strike="noStrike" dirty="0">
                <a:solidFill>
                  <a:schemeClr val="tx1"/>
                </a:solidFill>
                <a:effectLst/>
                <a:latin typeface="Arial" panose="020B0604020202020204" pitchFamily="34" charset="0"/>
                <a:cs typeface="Arial" panose="020B0604020202020204" pitchFamily="34" charset="0"/>
              </a:rPr>
              <a:t> and minimal requirements needed to evidence this status</a:t>
            </a:r>
          </a:p>
          <a:p>
            <a:pPr lvl="2" algn="just" fontAlgn="base"/>
            <a:r>
              <a:rPr lang="en-US" sz="2400" dirty="0">
                <a:solidFill>
                  <a:schemeClr val="tx1"/>
                </a:solidFill>
                <a:latin typeface="Arial" panose="020B0604020202020204" pitchFamily="34" charset="0"/>
                <a:cs typeface="Arial" panose="020B0604020202020204" pitchFamily="34" charset="0"/>
              </a:rPr>
              <a:t>	</a:t>
            </a:r>
            <a:r>
              <a:rPr lang="en-US" sz="1800" dirty="0">
                <a:solidFill>
                  <a:schemeClr val="tx1"/>
                </a:solidFill>
                <a:latin typeface="Arial" panose="020B0604020202020204" pitchFamily="34" charset="0"/>
                <a:cs typeface="Arial" panose="020B0604020202020204" pitchFamily="34" charset="0"/>
              </a:rPr>
              <a:t>- How and what to present as Uncertainty/SI-traceability evidence  (standardized content and/or format)</a:t>
            </a:r>
            <a:endParaRPr lang="en-US" sz="1800" i="0" u="none" strike="noStrike" dirty="0">
              <a:solidFill>
                <a:schemeClr val="tx1"/>
              </a:solidFill>
              <a:effectLst/>
              <a:latin typeface="Arial" panose="020B0604020202020204" pitchFamily="34" charset="0"/>
              <a:cs typeface="Arial" panose="020B0604020202020204" pitchFamily="34" charset="0"/>
            </a:endParaRPr>
          </a:p>
          <a:p>
            <a:pPr lvl="2" algn="just" fontAlgn="base"/>
            <a:r>
              <a:rPr lang="en-US" sz="2400" dirty="0">
                <a:solidFill>
                  <a:schemeClr val="tx1"/>
                </a:solidFill>
                <a:latin typeface="Arial" panose="020B0604020202020204" pitchFamily="34" charset="0"/>
                <a:cs typeface="Arial" panose="020B0604020202020204" pitchFamily="34" charset="0"/>
              </a:rPr>
              <a:t>	</a:t>
            </a:r>
            <a:endParaRPr lang="en-US" sz="2400" i="0" u="none" strike="noStrike" dirty="0">
              <a:solidFill>
                <a:schemeClr val="tx1"/>
              </a:solidFill>
              <a:effectLst/>
              <a:latin typeface="Arial" panose="020B0604020202020204" pitchFamily="34" charset="0"/>
              <a:cs typeface="Arial" panose="020B0604020202020204" pitchFamily="34" charset="0"/>
            </a:endParaRPr>
          </a:p>
          <a:p>
            <a:pPr marL="342900" indent="-342900" algn="just" rtl="0" fontAlgn="base">
              <a:spcBef>
                <a:spcPts val="0"/>
              </a:spcBef>
              <a:spcAft>
                <a:spcPts val="0"/>
              </a:spcAft>
              <a:buFont typeface="Wingdings" panose="05000000000000000000" pitchFamily="2" charset="2"/>
              <a:buChar char="v"/>
            </a:pPr>
            <a:r>
              <a:rPr lang="en-US" sz="2400" b="1" i="0" u="none" strike="noStrike" dirty="0">
                <a:solidFill>
                  <a:schemeClr val="tx1"/>
                </a:solidFill>
                <a:effectLst/>
                <a:latin typeface="Arial" panose="020B0604020202020204" pitchFamily="34" charset="0"/>
                <a:cs typeface="Arial" panose="020B0604020202020204" pitchFamily="34" charset="0"/>
              </a:rPr>
              <a:t>Develop a </a:t>
            </a:r>
            <a:r>
              <a:rPr lang="en-US" sz="2400" b="1" i="0" u="sng" strike="noStrike" dirty="0">
                <a:solidFill>
                  <a:schemeClr val="tx1"/>
                </a:solidFill>
                <a:effectLst/>
                <a:latin typeface="Arial" panose="020B0604020202020204" pitchFamily="34" charset="0"/>
                <a:cs typeface="Arial" panose="020B0604020202020204" pitchFamily="34" charset="0"/>
              </a:rPr>
              <a:t>roadmap</a:t>
            </a:r>
            <a:r>
              <a:rPr lang="en-US" sz="2400" b="1" i="0" strike="noStrike" dirty="0">
                <a:solidFill>
                  <a:schemeClr val="tx1"/>
                </a:solidFill>
                <a:effectLst/>
                <a:latin typeface="Arial" panose="020B0604020202020204" pitchFamily="34" charset="0"/>
                <a:cs typeface="Arial" panose="020B0604020202020204" pitchFamily="34" charset="0"/>
              </a:rPr>
              <a:t> (</a:t>
            </a:r>
            <a:r>
              <a:rPr lang="en-US" sz="2400" b="1" i="0" u="none" strike="noStrike" dirty="0">
                <a:solidFill>
                  <a:schemeClr val="tx1"/>
                </a:solidFill>
                <a:effectLst/>
                <a:latin typeface="Arial" panose="020B0604020202020204" pitchFamily="34" charset="0"/>
                <a:cs typeface="Arial" panose="020B0604020202020204" pitchFamily="34" charset="0"/>
              </a:rPr>
              <a:t>whitepaper) of what a </a:t>
            </a:r>
            <a:r>
              <a:rPr lang="en-US" sz="2400" b="1" i="0" u="none" strike="noStrike" dirty="0" err="1">
                <a:solidFill>
                  <a:schemeClr val="tx1"/>
                </a:solidFill>
                <a:effectLst/>
                <a:latin typeface="Arial" panose="020B0604020202020204" pitchFamily="34" charset="0"/>
                <a:cs typeface="Arial" panose="020B0604020202020204" pitchFamily="34" charset="0"/>
              </a:rPr>
              <a:t>SITSat</a:t>
            </a:r>
            <a:r>
              <a:rPr lang="en-US" sz="2400" b="1" i="0" u="none" strike="noStrike" dirty="0">
                <a:solidFill>
                  <a:schemeClr val="tx1"/>
                </a:solidFill>
                <a:effectLst/>
                <a:latin typeface="Arial" panose="020B0604020202020204" pitchFamily="34" charset="0"/>
                <a:cs typeface="Arial" panose="020B0604020202020204" pitchFamily="34" charset="0"/>
              </a:rPr>
              <a:t> enabled observing system looks like</a:t>
            </a:r>
          </a:p>
          <a:p>
            <a:pPr marL="342900" indent="-342900" algn="just" rtl="0" fontAlgn="base">
              <a:spcBef>
                <a:spcPts val="0"/>
              </a:spcBef>
              <a:spcAft>
                <a:spcPts val="0"/>
              </a:spcAft>
              <a:buFont typeface="Wingdings" panose="05000000000000000000" pitchFamily="2" charset="2"/>
              <a:buChar char="v"/>
            </a:pPr>
            <a:endParaRPr lang="en-US" sz="2400" i="0" u="none" strike="noStrike" dirty="0">
              <a:solidFill>
                <a:schemeClr val="tx1"/>
              </a:solidFill>
              <a:effectLst/>
              <a:latin typeface="Arial" panose="020B0604020202020204" pitchFamily="34" charset="0"/>
              <a:cs typeface="Arial" panose="020B0604020202020204" pitchFamily="34" charset="0"/>
            </a:endParaRPr>
          </a:p>
          <a:p>
            <a:pPr marL="342900" indent="-342900" algn="just" rtl="0" fontAlgn="base">
              <a:spcBef>
                <a:spcPts val="0"/>
              </a:spcBef>
              <a:spcAft>
                <a:spcPts val="0"/>
              </a:spcAft>
              <a:buFont typeface="Wingdings" panose="05000000000000000000" pitchFamily="2" charset="2"/>
              <a:buChar char="v"/>
            </a:pPr>
            <a:r>
              <a:rPr lang="en-US" sz="2400" b="1" i="0" u="sng" strike="noStrike" dirty="0">
                <a:solidFill>
                  <a:schemeClr val="tx1"/>
                </a:solidFill>
                <a:effectLst/>
                <a:latin typeface="Arial" panose="020B0604020202020204" pitchFamily="34" charset="0"/>
                <a:cs typeface="Arial" panose="020B0604020202020204" pitchFamily="34" charset="0"/>
              </a:rPr>
              <a:t>Data sharing</a:t>
            </a:r>
            <a:r>
              <a:rPr lang="en-US" sz="2400" b="1" i="0" strike="noStrike" dirty="0">
                <a:solidFill>
                  <a:schemeClr val="tx1"/>
                </a:solidFill>
                <a:effectLst/>
                <a:latin typeface="Arial" panose="020B0604020202020204" pitchFamily="34" charset="0"/>
                <a:cs typeface="Arial" panose="020B0604020202020204" pitchFamily="34" charset="0"/>
              </a:rPr>
              <a:t> based on a</a:t>
            </a:r>
            <a:r>
              <a:rPr lang="en-US" sz="2400" b="1" i="0" u="none" strike="noStrike" dirty="0">
                <a:solidFill>
                  <a:schemeClr val="tx1"/>
                </a:solidFill>
                <a:effectLst/>
                <a:latin typeface="Arial" panose="020B0604020202020204" pitchFamily="34" charset="0"/>
                <a:cs typeface="Arial" panose="020B0604020202020204" pitchFamily="34" charset="0"/>
              </a:rPr>
              <a:t> systems</a:t>
            </a:r>
            <a:r>
              <a:rPr lang="en-US" sz="2400" b="1" dirty="0">
                <a:solidFill>
                  <a:schemeClr val="tx1"/>
                </a:solidFill>
                <a:latin typeface="Arial" panose="020B0604020202020204" pitchFamily="34" charset="0"/>
                <a:cs typeface="Arial" panose="020B0604020202020204" pitchFamily="34" charset="0"/>
              </a:rPr>
              <a:t> approach</a:t>
            </a:r>
          </a:p>
          <a:p>
            <a:pPr marL="0" marR="0" lvl="0" indent="0" algn="just" defTabSz="914400" rtl="0" eaLnBrk="1" fontAlgn="base"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 Common (interoperable?) reporting/archive grid for climate?  (Spectral/spatial)</a:t>
            </a:r>
          </a:p>
          <a:p>
            <a:pPr marL="0" marR="0" lvl="0" indent="0" algn="just" defTabSz="914400" rtl="0" eaLnBrk="1" fontAlgn="base"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 Common Grid for S2S calibration?</a:t>
            </a:r>
          </a:p>
          <a:p>
            <a:pPr marL="0" marR="0" lvl="0" indent="0" algn="just" defTabSz="914400" rtl="0" eaLnBrk="1" fontAlgn="base"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 Format – what info to report and how?   (note volume of information when including uncertainties)</a:t>
            </a:r>
          </a:p>
          <a:p>
            <a:pPr marL="0" marR="0" lvl="0" indent="0" algn="just" defTabSz="914400" rtl="0" eaLnBrk="1" fontAlgn="base"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 Mirrored data stores/access?</a:t>
            </a:r>
          </a:p>
          <a:p>
            <a:pPr marL="0" marR="0" lvl="0" indent="0" algn="just" defTabSz="914400" rtl="0" eaLnBrk="1" fontAlgn="base"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 Minimal set of common ‘targets’ (comparison/gap filling </a:t>
            </a:r>
            <a:r>
              <a:rPr kumimoji="0" lang="en-US" sz="16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etc</a:t>
            </a:r>
            <a:r>
              <a:rPr kumimoji="0" lang="en-US" sz="1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p>
          <a:p>
            <a:pPr marL="0" marR="0" lvl="0" indent="0" algn="just" defTabSz="914400" rtl="0" eaLnBrk="1" fontAlgn="base"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342900" indent="-342900" algn="just" rtl="0" fontAlgn="base">
              <a:spcBef>
                <a:spcPts val="0"/>
              </a:spcBef>
              <a:spcAft>
                <a:spcPts val="0"/>
              </a:spcAft>
              <a:buFont typeface="Wingdings" panose="05000000000000000000" pitchFamily="2" charset="2"/>
              <a:buChar char="v"/>
            </a:pPr>
            <a:r>
              <a:rPr lang="en-US" sz="2400" b="1" i="0" u="sng" strike="noStrike" dirty="0">
                <a:solidFill>
                  <a:schemeClr val="tx1"/>
                </a:solidFill>
                <a:effectLst/>
                <a:latin typeface="Arial" panose="020B0604020202020204" pitchFamily="34" charset="0"/>
                <a:cs typeface="Arial" panose="020B0604020202020204" pitchFamily="34" charset="0"/>
              </a:rPr>
              <a:t>Communications strategy</a:t>
            </a:r>
            <a:r>
              <a:rPr lang="en-US" sz="2400" b="1" i="0" strike="noStrike" dirty="0">
                <a:solidFill>
                  <a:schemeClr val="tx1"/>
                </a:solidFill>
                <a:effectLst/>
                <a:latin typeface="Arial" panose="020B0604020202020204" pitchFamily="34" charset="0"/>
                <a:cs typeface="Arial" panose="020B0604020202020204" pitchFamily="34" charset="0"/>
              </a:rPr>
              <a:t> </a:t>
            </a:r>
            <a:r>
              <a:rPr lang="en-US" sz="2400" i="0" strike="noStrike" dirty="0">
                <a:solidFill>
                  <a:schemeClr val="tx1"/>
                </a:solidFill>
                <a:effectLst/>
                <a:latin typeface="Arial" panose="020B0604020202020204" pitchFamily="34" charset="0"/>
                <a:cs typeface="Arial" panose="020B0604020202020204" pitchFamily="34" charset="0"/>
              </a:rPr>
              <a:t>for a</a:t>
            </a:r>
            <a:r>
              <a:rPr lang="en-US" sz="2400" i="0" u="none" strike="noStrike" dirty="0">
                <a:solidFill>
                  <a:schemeClr val="tx1"/>
                </a:solidFill>
                <a:effectLst/>
                <a:latin typeface="Arial" panose="020B0604020202020204" pitchFamily="34" charset="0"/>
                <a:cs typeface="Arial" panose="020B0604020202020204" pitchFamily="34" charset="0"/>
              </a:rPr>
              <a:t>wareness raising / key messages / utility for observing system / integrated mult</a:t>
            </a:r>
            <a:r>
              <a:rPr lang="en-US" sz="2400" dirty="0">
                <a:solidFill>
                  <a:schemeClr val="tx1"/>
                </a:solidFill>
                <a:latin typeface="Arial" panose="020B0604020202020204" pitchFamily="34" charset="0"/>
                <a:cs typeface="Arial" panose="020B0604020202020204" pitchFamily="34" charset="0"/>
              </a:rPr>
              <a:t>i-</a:t>
            </a:r>
            <a:r>
              <a:rPr lang="en-US" sz="2400" dirty="0" err="1">
                <a:solidFill>
                  <a:schemeClr val="tx1"/>
                </a:solidFill>
                <a:latin typeface="Arial" panose="020B0604020202020204" pitchFamily="34" charset="0"/>
                <a:cs typeface="Arial" panose="020B0604020202020204" pitchFamily="34" charset="0"/>
              </a:rPr>
              <a:t>SITSat</a:t>
            </a:r>
            <a:r>
              <a:rPr lang="en-US" sz="2400" dirty="0">
                <a:solidFill>
                  <a:schemeClr val="tx1"/>
                </a:solidFill>
                <a:latin typeface="Arial" panose="020B0604020202020204" pitchFamily="34" charset="0"/>
                <a:cs typeface="Arial" panose="020B0604020202020204" pitchFamily="34" charset="0"/>
              </a:rPr>
              <a:t> observing system</a:t>
            </a:r>
            <a:endParaRPr lang="en-US" sz="2400" i="0" u="none" strike="noStrike" dirty="0">
              <a:solidFill>
                <a:schemeClr val="tx1"/>
              </a:solidFill>
              <a:effectLst/>
              <a:latin typeface="Arial" panose="020B0604020202020204" pitchFamily="34" charset="0"/>
              <a:cs typeface="Arial" panose="020B0604020202020204" pitchFamily="34" charset="0"/>
            </a:endParaRPr>
          </a:p>
          <a:p>
            <a:pPr marL="342900" indent="-342900" algn="just" rtl="0" fontAlgn="base">
              <a:spcBef>
                <a:spcPts val="0"/>
              </a:spcBef>
              <a:spcAft>
                <a:spcPts val="0"/>
              </a:spcAft>
              <a:buFont typeface="Wingdings" panose="05000000000000000000" pitchFamily="2" charset="2"/>
              <a:buChar char="v"/>
            </a:pPr>
            <a:endParaRPr lang="en-US" sz="2400" i="0" u="none" strike="noStrike" dirty="0">
              <a:solidFill>
                <a:schemeClr val="tx1"/>
              </a:solidFill>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A647371-A8AA-7581-4885-C2CD09589701}"/>
              </a:ext>
            </a:extLst>
          </p:cNvPr>
          <p:cNvPicPr/>
          <p:nvPr/>
        </p:nvPicPr>
        <p:blipFill>
          <a:blip r:embed="rId2">
            <a:extLst>
              <a:ext uri="{28A0092B-C50C-407E-A947-70E740481C1C}">
                <a14:useLocalDpi xmlns:a14="http://schemas.microsoft.com/office/drawing/2010/main" val="0"/>
              </a:ext>
            </a:extLst>
          </a:blip>
          <a:stretch>
            <a:fillRect/>
          </a:stretch>
        </p:blipFill>
        <p:spPr>
          <a:xfrm>
            <a:off x="468303" y="168372"/>
            <a:ext cx="1605593" cy="648896"/>
          </a:xfrm>
          <a:prstGeom prst="rect">
            <a:avLst/>
          </a:prstGeom>
        </p:spPr>
      </p:pic>
    </p:spTree>
    <p:extLst>
      <p:ext uri="{BB962C8B-B14F-4D97-AF65-F5344CB8AC3E}">
        <p14:creationId xmlns:p14="http://schemas.microsoft.com/office/powerpoint/2010/main" val="512981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207FC-24B5-1DEB-3E43-2DD17AC4F543}"/>
              </a:ext>
            </a:extLst>
          </p:cNvPr>
          <p:cNvSpPr>
            <a:spLocks noGrp="1"/>
          </p:cNvSpPr>
          <p:nvPr>
            <p:ph type="title"/>
          </p:nvPr>
        </p:nvSpPr>
        <p:spPr>
          <a:xfrm>
            <a:off x="2205414" y="130154"/>
            <a:ext cx="7642586" cy="779002"/>
          </a:xfrm>
        </p:spPr>
        <p:txBody>
          <a:bodyPr/>
          <a:lstStyle/>
          <a:p>
            <a:r>
              <a:rPr lang="en-AU" dirty="0"/>
              <a:t>Task Group Members</a:t>
            </a:r>
          </a:p>
        </p:txBody>
      </p:sp>
      <p:pic>
        <p:nvPicPr>
          <p:cNvPr id="3" name="Picture 2">
            <a:extLst>
              <a:ext uri="{FF2B5EF4-FFF2-40B4-BE49-F238E27FC236}">
                <a16:creationId xmlns:a16="http://schemas.microsoft.com/office/drawing/2014/main" id="{462C07C5-6D49-0A8E-0307-8CA8B5368204}"/>
              </a:ext>
            </a:extLst>
          </p:cNvPr>
          <p:cNvPicPr>
            <a:picLocks noChangeAspect="1"/>
          </p:cNvPicPr>
          <p:nvPr/>
        </p:nvPicPr>
        <p:blipFill>
          <a:blip r:embed="rId2"/>
          <a:stretch>
            <a:fillRect/>
          </a:stretch>
        </p:blipFill>
        <p:spPr>
          <a:xfrm>
            <a:off x="6350599" y="1666814"/>
            <a:ext cx="5659059" cy="3495615"/>
          </a:xfrm>
          <a:prstGeom prst="rect">
            <a:avLst/>
          </a:prstGeom>
        </p:spPr>
      </p:pic>
      <p:pic>
        <p:nvPicPr>
          <p:cNvPr id="4" name="Picture 3">
            <a:extLst>
              <a:ext uri="{FF2B5EF4-FFF2-40B4-BE49-F238E27FC236}">
                <a16:creationId xmlns:a16="http://schemas.microsoft.com/office/drawing/2014/main" id="{0A4191DF-CD7A-D1CE-B070-3D77CFFBCFDB}"/>
              </a:ext>
            </a:extLst>
          </p:cNvPr>
          <p:cNvPicPr>
            <a:picLocks noChangeAspect="1"/>
          </p:cNvPicPr>
          <p:nvPr/>
        </p:nvPicPr>
        <p:blipFill>
          <a:blip r:embed="rId3"/>
          <a:stretch>
            <a:fillRect/>
          </a:stretch>
        </p:blipFill>
        <p:spPr>
          <a:xfrm>
            <a:off x="172426" y="1640115"/>
            <a:ext cx="5984501" cy="3178271"/>
          </a:xfrm>
          <a:prstGeom prst="rect">
            <a:avLst/>
          </a:prstGeom>
        </p:spPr>
      </p:pic>
      <p:pic>
        <p:nvPicPr>
          <p:cNvPr id="5" name="Picture 4">
            <a:extLst>
              <a:ext uri="{FF2B5EF4-FFF2-40B4-BE49-F238E27FC236}">
                <a16:creationId xmlns:a16="http://schemas.microsoft.com/office/drawing/2014/main" id="{298DC005-D6E4-A2B5-8C7B-59A32D373A8A}"/>
              </a:ext>
            </a:extLst>
          </p:cNvPr>
          <p:cNvPicPr/>
          <p:nvPr/>
        </p:nvPicPr>
        <p:blipFill>
          <a:blip r:embed="rId4">
            <a:extLst>
              <a:ext uri="{28A0092B-C50C-407E-A947-70E740481C1C}">
                <a14:useLocalDpi xmlns:a14="http://schemas.microsoft.com/office/drawing/2010/main" val="0"/>
              </a:ext>
            </a:extLst>
          </a:blip>
          <a:stretch>
            <a:fillRect/>
          </a:stretch>
        </p:blipFill>
        <p:spPr>
          <a:xfrm>
            <a:off x="468303" y="168372"/>
            <a:ext cx="1605593" cy="648896"/>
          </a:xfrm>
          <a:prstGeom prst="rect">
            <a:avLst/>
          </a:prstGeom>
        </p:spPr>
      </p:pic>
    </p:spTree>
    <p:extLst>
      <p:ext uri="{BB962C8B-B14F-4D97-AF65-F5344CB8AC3E}">
        <p14:creationId xmlns:p14="http://schemas.microsoft.com/office/powerpoint/2010/main" val="2823930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333C73D-0075-C7C6-B80D-B3192E91B755}"/>
              </a:ext>
            </a:extLst>
          </p:cNvPr>
          <p:cNvSpPr>
            <a:spLocks noGrp="1"/>
          </p:cNvSpPr>
          <p:nvPr>
            <p:ph type="body" idx="1"/>
          </p:nvPr>
        </p:nvSpPr>
        <p:spPr>
          <a:xfrm>
            <a:off x="-62144" y="922140"/>
            <a:ext cx="12015953" cy="4775482"/>
          </a:xfrm>
        </p:spPr>
        <p:txBody>
          <a:bodyPr/>
          <a:lstStyle/>
          <a:p>
            <a:r>
              <a:rPr lang="en-US" dirty="0"/>
              <a:t>Potential Content</a:t>
            </a:r>
          </a:p>
          <a:p>
            <a:pPr lvl="1"/>
            <a:r>
              <a:rPr lang="en-US" dirty="0"/>
              <a:t>Define </a:t>
            </a:r>
            <a:r>
              <a:rPr lang="en-US" dirty="0" err="1"/>
              <a:t>SITSats</a:t>
            </a:r>
            <a:r>
              <a:rPr lang="en-US" dirty="0"/>
              <a:t> and why they are important for global climate observing system</a:t>
            </a:r>
          </a:p>
          <a:p>
            <a:pPr lvl="2"/>
            <a:r>
              <a:rPr lang="en-US" dirty="0"/>
              <a:t>How to evidence it is a </a:t>
            </a:r>
            <a:r>
              <a:rPr lang="en-US" dirty="0" err="1"/>
              <a:t>SITSat</a:t>
            </a:r>
            <a:r>
              <a:rPr lang="en-US" dirty="0"/>
              <a:t> – Traceability &amp; Uncertainty</a:t>
            </a:r>
          </a:p>
          <a:p>
            <a:pPr lvl="2"/>
            <a:r>
              <a:rPr lang="en-US" dirty="0"/>
              <a:t>How they can transfer calibrations – Link to full </a:t>
            </a:r>
            <a:r>
              <a:rPr lang="en-US" dirty="0" err="1"/>
              <a:t>cal</a:t>
            </a:r>
            <a:r>
              <a:rPr lang="en-US" dirty="0"/>
              <a:t> </a:t>
            </a:r>
            <a:r>
              <a:rPr lang="en-US" dirty="0" err="1"/>
              <a:t>val</a:t>
            </a:r>
            <a:r>
              <a:rPr lang="en-US" dirty="0"/>
              <a:t> architecture – expected performance improvement  - utilize COVE tool to illustrate Cal opportunities</a:t>
            </a:r>
          </a:p>
          <a:p>
            <a:pPr lvl="2"/>
            <a:r>
              <a:rPr lang="en-US" dirty="0"/>
              <a:t>What they don’t do i.e. cannot correct without assumptions of sensor under test</a:t>
            </a:r>
          </a:p>
          <a:p>
            <a:pPr lvl="1"/>
            <a:r>
              <a:rPr lang="en-US" dirty="0"/>
              <a:t>Purpose of the </a:t>
            </a:r>
            <a:r>
              <a:rPr lang="en-US" dirty="0" err="1"/>
              <a:t>SITSat</a:t>
            </a:r>
            <a:r>
              <a:rPr lang="en-US" dirty="0"/>
              <a:t> group</a:t>
            </a:r>
          </a:p>
          <a:p>
            <a:pPr lvl="1"/>
            <a:r>
              <a:rPr lang="en-US" dirty="0" err="1"/>
              <a:t>SITSat</a:t>
            </a:r>
            <a:r>
              <a:rPr lang="en-US" dirty="0"/>
              <a:t> group members &amp; how to contact the group</a:t>
            </a:r>
          </a:p>
          <a:p>
            <a:pPr lvl="1"/>
            <a:r>
              <a:rPr lang="en-US" dirty="0"/>
              <a:t>Overview of </a:t>
            </a:r>
            <a:r>
              <a:rPr lang="en-US" dirty="0" err="1"/>
              <a:t>SITSats</a:t>
            </a:r>
            <a:r>
              <a:rPr lang="en-US" dirty="0"/>
              <a:t> in development/planned &amp; expected operational timeframes</a:t>
            </a:r>
          </a:p>
          <a:p>
            <a:pPr lvl="1"/>
            <a:r>
              <a:rPr lang="en-US" dirty="0"/>
              <a:t>Future: Past and upcoming group activities (meetings, </a:t>
            </a:r>
            <a:r>
              <a:rPr lang="en-US" dirty="0" err="1"/>
              <a:t>etc</a:t>
            </a:r>
            <a:r>
              <a:rPr lang="en-US" dirty="0"/>
              <a:t>)</a:t>
            </a:r>
          </a:p>
          <a:p>
            <a:pPr lvl="1"/>
            <a:r>
              <a:rPr lang="en-US" dirty="0"/>
              <a:t>Future: Relevant Documentation (To be created by this group)</a:t>
            </a:r>
          </a:p>
          <a:p>
            <a:r>
              <a:rPr lang="en-US" dirty="0"/>
              <a:t>General</a:t>
            </a:r>
          </a:p>
          <a:p>
            <a:pPr lvl="1"/>
            <a:r>
              <a:rPr lang="en-US" dirty="0"/>
              <a:t>Key simple common messages for end of a talk or opportune meeting</a:t>
            </a:r>
          </a:p>
          <a:p>
            <a:pPr lvl="1"/>
            <a:r>
              <a:rPr lang="en-US" dirty="0"/>
              <a:t>Poster for common </a:t>
            </a:r>
            <a:r>
              <a:rPr lang="en-US" dirty="0" err="1"/>
              <a:t>useage</a:t>
            </a:r>
            <a:endParaRPr lang="en-US" dirty="0"/>
          </a:p>
          <a:p>
            <a:endParaRPr lang="en-US" dirty="0"/>
          </a:p>
          <a:p>
            <a:endParaRPr lang="en-US" dirty="0"/>
          </a:p>
        </p:txBody>
      </p:sp>
      <p:sp>
        <p:nvSpPr>
          <p:cNvPr id="6" name="Title 5">
            <a:extLst>
              <a:ext uri="{FF2B5EF4-FFF2-40B4-BE49-F238E27FC236}">
                <a16:creationId xmlns:a16="http://schemas.microsoft.com/office/drawing/2014/main" id="{6268EEC8-3B98-FD5A-187B-88D706928999}"/>
              </a:ext>
            </a:extLst>
          </p:cNvPr>
          <p:cNvSpPr>
            <a:spLocks noGrp="1"/>
          </p:cNvSpPr>
          <p:nvPr>
            <p:ph type="title"/>
          </p:nvPr>
        </p:nvSpPr>
        <p:spPr>
          <a:xfrm>
            <a:off x="2476870" y="-108157"/>
            <a:ext cx="7408534" cy="779002"/>
          </a:xfrm>
        </p:spPr>
        <p:txBody>
          <a:bodyPr/>
          <a:lstStyle/>
          <a:p>
            <a:r>
              <a:rPr lang="en-US" sz="4000" dirty="0"/>
              <a:t>Communications:</a:t>
            </a:r>
            <a:br>
              <a:rPr lang="en-US" sz="4000" dirty="0"/>
            </a:br>
            <a:r>
              <a:rPr lang="en-US" sz="4000" dirty="0"/>
              <a:t> </a:t>
            </a:r>
            <a:r>
              <a:rPr lang="en-US" sz="2400" dirty="0"/>
              <a:t>CEOS Cal/Val portal </a:t>
            </a:r>
            <a:r>
              <a:rPr lang="en-US" sz="2400" dirty="0" err="1"/>
              <a:t>SITSat</a:t>
            </a:r>
            <a:r>
              <a:rPr lang="en-US" sz="2400" dirty="0"/>
              <a:t> group page</a:t>
            </a:r>
          </a:p>
        </p:txBody>
      </p:sp>
      <p:pic>
        <p:nvPicPr>
          <p:cNvPr id="2" name="Picture 1">
            <a:extLst>
              <a:ext uri="{FF2B5EF4-FFF2-40B4-BE49-F238E27FC236}">
                <a16:creationId xmlns:a16="http://schemas.microsoft.com/office/drawing/2014/main" id="{3367BB77-7BCD-CBF7-DC78-45458445DA20}"/>
              </a:ext>
            </a:extLst>
          </p:cNvPr>
          <p:cNvPicPr/>
          <p:nvPr/>
        </p:nvPicPr>
        <p:blipFill>
          <a:blip r:embed="rId2">
            <a:extLst>
              <a:ext uri="{28A0092B-C50C-407E-A947-70E740481C1C}">
                <a14:useLocalDpi xmlns:a14="http://schemas.microsoft.com/office/drawing/2010/main" val="0"/>
              </a:ext>
            </a:extLst>
          </a:blip>
          <a:stretch>
            <a:fillRect/>
          </a:stretch>
        </p:blipFill>
        <p:spPr>
          <a:xfrm>
            <a:off x="468303" y="168372"/>
            <a:ext cx="1605593" cy="648896"/>
          </a:xfrm>
          <a:prstGeom prst="rect">
            <a:avLst/>
          </a:prstGeom>
        </p:spPr>
      </p:pic>
    </p:spTree>
    <p:extLst>
      <p:ext uri="{BB962C8B-B14F-4D97-AF65-F5344CB8AC3E}">
        <p14:creationId xmlns:p14="http://schemas.microsoft.com/office/powerpoint/2010/main" val="1633041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7626C4-29BF-D417-795B-D3D5587D8C53}"/>
              </a:ext>
            </a:extLst>
          </p:cNvPr>
          <p:cNvSpPr txBox="1"/>
          <p:nvPr/>
        </p:nvSpPr>
        <p:spPr>
          <a:xfrm>
            <a:off x="2906530" y="124479"/>
            <a:ext cx="7202078" cy="523220"/>
          </a:xfrm>
          <a:prstGeom prst="rect">
            <a:avLst/>
          </a:prstGeom>
          <a:noFill/>
        </p:spPr>
        <p:txBody>
          <a:bodyPr wrap="square" rtlCol="0">
            <a:spAutoFit/>
          </a:bodyPr>
          <a:lstStyle/>
          <a:p>
            <a:r>
              <a:rPr lang="en-GB" sz="2800" dirty="0">
                <a:solidFill>
                  <a:schemeClr val="bg1"/>
                </a:solidFill>
              </a:rPr>
              <a:t>Next steps</a:t>
            </a:r>
          </a:p>
        </p:txBody>
      </p:sp>
      <p:pic>
        <p:nvPicPr>
          <p:cNvPr id="2" name="Picture 1">
            <a:extLst>
              <a:ext uri="{FF2B5EF4-FFF2-40B4-BE49-F238E27FC236}">
                <a16:creationId xmlns:a16="http://schemas.microsoft.com/office/drawing/2014/main" id="{7DFD6DD6-AB00-4D5E-8376-942F2DE5906C}"/>
              </a:ext>
            </a:extLst>
          </p:cNvPr>
          <p:cNvPicPr/>
          <p:nvPr/>
        </p:nvPicPr>
        <p:blipFill>
          <a:blip r:embed="rId2">
            <a:extLst>
              <a:ext uri="{28A0092B-C50C-407E-A947-70E740481C1C}">
                <a14:useLocalDpi xmlns:a14="http://schemas.microsoft.com/office/drawing/2010/main" val="0"/>
              </a:ext>
            </a:extLst>
          </a:blip>
          <a:stretch>
            <a:fillRect/>
          </a:stretch>
        </p:blipFill>
        <p:spPr>
          <a:xfrm>
            <a:off x="468303" y="168372"/>
            <a:ext cx="1605593" cy="648896"/>
          </a:xfrm>
          <a:prstGeom prst="rect">
            <a:avLst/>
          </a:prstGeom>
        </p:spPr>
      </p:pic>
      <p:sp>
        <p:nvSpPr>
          <p:cNvPr id="4" name="TextBox 3">
            <a:extLst>
              <a:ext uri="{FF2B5EF4-FFF2-40B4-BE49-F238E27FC236}">
                <a16:creationId xmlns:a16="http://schemas.microsoft.com/office/drawing/2014/main" id="{EF0D7897-A465-EA10-ABE9-2D3B33D8E608}"/>
              </a:ext>
            </a:extLst>
          </p:cNvPr>
          <p:cNvSpPr txBox="1"/>
          <p:nvPr/>
        </p:nvSpPr>
        <p:spPr>
          <a:xfrm>
            <a:off x="318052" y="1387039"/>
            <a:ext cx="11555896" cy="5016758"/>
          </a:xfrm>
          <a:prstGeom prst="rect">
            <a:avLst/>
          </a:prstGeom>
          <a:noFill/>
        </p:spPr>
        <p:txBody>
          <a:bodyPr wrap="square" rtlCol="0">
            <a:spAutoFit/>
          </a:bodyPr>
          <a:lstStyle/>
          <a:p>
            <a:pPr marL="285750" indent="-285750">
              <a:buFont typeface="Arial" panose="020B0604020202020204" pitchFamily="34" charset="0"/>
              <a:buChar char="•"/>
            </a:pPr>
            <a:r>
              <a:rPr lang="en-GB" sz="2000" b="1" dirty="0"/>
              <a:t>Approx 3 Virtual 0.5 day meetings a year   + 1 in person (tied to other event if possible)</a:t>
            </a:r>
          </a:p>
          <a:p>
            <a:pPr lvl="3"/>
            <a:r>
              <a:rPr lang="en-GB" sz="2000" b="1" dirty="0"/>
              <a:t> 	(Friday 3 pm)</a:t>
            </a:r>
          </a:p>
          <a:p>
            <a:pPr marL="285750" indent="-285750">
              <a:buFont typeface="Arial" panose="020B0604020202020204" pitchFamily="34" charset="0"/>
              <a:buChar char="•"/>
            </a:pPr>
            <a:endParaRPr lang="en-GB" sz="2000" b="1" dirty="0"/>
          </a:p>
          <a:p>
            <a:pPr marL="285750" indent="-285750">
              <a:buFont typeface="Arial" panose="020B0604020202020204" pitchFamily="34" charset="0"/>
              <a:buChar char="•"/>
            </a:pPr>
            <a:r>
              <a:rPr lang="en-GB" sz="2000" b="1" dirty="0"/>
              <a:t>Establish </a:t>
            </a:r>
            <a:r>
              <a:rPr lang="en-GB" sz="2000" b="1" dirty="0" err="1"/>
              <a:t>CalVal</a:t>
            </a:r>
            <a:r>
              <a:rPr lang="en-GB" sz="2000" b="1" dirty="0"/>
              <a:t> portal page and wiki for common development by team</a:t>
            </a:r>
          </a:p>
          <a:p>
            <a:pPr marL="285750" indent="-285750">
              <a:buFont typeface="Arial" panose="020B0604020202020204" pitchFamily="34" charset="0"/>
              <a:buChar char="•"/>
            </a:pPr>
            <a:endParaRPr lang="en-GB" sz="2000" b="1" dirty="0"/>
          </a:p>
          <a:p>
            <a:pPr marL="285750" indent="-285750">
              <a:buFont typeface="Arial" panose="020B0604020202020204" pitchFamily="34" charset="0"/>
              <a:buChar char="•"/>
            </a:pPr>
            <a:r>
              <a:rPr lang="en-GB" sz="2000" b="1" dirty="0"/>
              <a:t>Membership (CEOS/GSICS agencies or representatives of)</a:t>
            </a:r>
          </a:p>
          <a:p>
            <a:pPr marL="285750" indent="-285750">
              <a:buFont typeface="Arial" panose="020B0604020202020204" pitchFamily="34" charset="0"/>
              <a:buChar char="•"/>
            </a:pPr>
            <a:endParaRPr lang="en-GB" sz="2000" b="1" dirty="0"/>
          </a:p>
          <a:p>
            <a:pPr marL="285750" indent="-285750">
              <a:buFont typeface="Arial" panose="020B0604020202020204" pitchFamily="34" charset="0"/>
              <a:buChar char="•"/>
            </a:pPr>
            <a:r>
              <a:rPr lang="en-GB" sz="2000" b="1" dirty="0"/>
              <a:t>No critical urgency to deliver objectives but Communication strategy relatively high priority</a:t>
            </a:r>
          </a:p>
          <a:p>
            <a:pPr lvl="2"/>
            <a:r>
              <a:rPr lang="en-GB" sz="2000" b="1" dirty="0"/>
              <a:t>	- clarity on what a </a:t>
            </a:r>
            <a:r>
              <a:rPr lang="en-GB" sz="2000" b="1" dirty="0" err="1"/>
              <a:t>SITSat</a:t>
            </a:r>
            <a:r>
              <a:rPr lang="en-GB" sz="2000" b="1" dirty="0"/>
              <a:t> is! and what differentiates it from other satellites</a:t>
            </a:r>
          </a:p>
          <a:p>
            <a:pPr lvl="2"/>
            <a:r>
              <a:rPr lang="en-GB" sz="2000" b="1" dirty="0"/>
              <a:t>	- common simple key messages</a:t>
            </a:r>
          </a:p>
          <a:p>
            <a:pPr lvl="2"/>
            <a:r>
              <a:rPr lang="en-GB" sz="2000" b="1" dirty="0"/>
              <a:t>	- Identify existing ‘product’ uncertainties of example missions &amp; potential benefits </a:t>
            </a:r>
          </a:p>
          <a:p>
            <a:pPr lvl="2"/>
            <a:r>
              <a:rPr lang="en-GB" sz="2000" b="1" dirty="0"/>
              <a:t>               a </a:t>
            </a:r>
            <a:r>
              <a:rPr lang="en-GB" sz="2000" b="1" dirty="0" err="1"/>
              <a:t>SITSat</a:t>
            </a:r>
            <a:r>
              <a:rPr lang="en-GB" sz="2000" b="1" dirty="0"/>
              <a:t> might bring </a:t>
            </a:r>
          </a:p>
          <a:p>
            <a:pPr lvl="2"/>
            <a:r>
              <a:rPr lang="en-GB" sz="2000" b="1" dirty="0"/>
              <a:t>	- maximise short term opportunity to coordinate (CPF &amp; TRUTHS in particular)</a:t>
            </a:r>
          </a:p>
          <a:p>
            <a:pPr lvl="2"/>
            <a:r>
              <a:rPr lang="en-GB" sz="2000" b="1" dirty="0"/>
              <a:t>		</a:t>
            </a:r>
            <a:r>
              <a:rPr lang="en-GB" sz="2000" b="1" dirty="0">
                <a:solidFill>
                  <a:srgbClr val="0070C0"/>
                </a:solidFill>
              </a:rPr>
              <a:t>-CEOS Cal/Val infrastructure, Priority missions, Comparison</a:t>
            </a:r>
          </a:p>
          <a:p>
            <a:pPr lvl="2"/>
            <a:r>
              <a:rPr lang="en-GB" sz="2000" b="1" dirty="0"/>
              <a:t>	- Develop white paper on what a </a:t>
            </a:r>
            <a:r>
              <a:rPr lang="en-GB" sz="2000" b="1" dirty="0" err="1"/>
              <a:t>SITSat</a:t>
            </a:r>
            <a:r>
              <a:rPr lang="en-GB" sz="2000" b="1" dirty="0"/>
              <a:t> enabled observing system looks like</a:t>
            </a:r>
          </a:p>
          <a:p>
            <a:pPr marL="285750" indent="-285750">
              <a:buFont typeface="Arial" panose="020B0604020202020204" pitchFamily="34" charset="0"/>
              <a:buChar char="•"/>
            </a:pPr>
            <a:endParaRPr lang="en-GB" sz="2000" b="1" dirty="0"/>
          </a:p>
        </p:txBody>
      </p:sp>
    </p:spTree>
    <p:extLst>
      <p:ext uri="{BB962C8B-B14F-4D97-AF65-F5344CB8AC3E}">
        <p14:creationId xmlns:p14="http://schemas.microsoft.com/office/powerpoint/2010/main" val="240876692"/>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B7C359-4D03-0D4A-0988-53047EC90018}"/>
              </a:ext>
            </a:extLst>
          </p:cNvPr>
          <p:cNvSpPr txBox="1"/>
          <p:nvPr/>
        </p:nvSpPr>
        <p:spPr>
          <a:xfrm>
            <a:off x="62144" y="1231257"/>
            <a:ext cx="11567604" cy="5016758"/>
          </a:xfrm>
          <a:prstGeom prst="rect">
            <a:avLst/>
          </a:prstGeom>
          <a:noFill/>
        </p:spPr>
        <p:txBody>
          <a:bodyPr wrap="square">
            <a:spAutoFit/>
          </a:bodyPr>
          <a:lstStyle/>
          <a:p>
            <a:pPr marL="914400" marR="0" indent="-228600" algn="l"/>
            <a:r>
              <a:rPr lang="en-US" sz="2000" b="0" i="0" dirty="0">
                <a:solidFill>
                  <a:srgbClr val="242424"/>
                </a:solidFill>
                <a:effectLst/>
                <a:latin typeface="Aptos" panose="020B0004020202020204" pitchFamily="34" charset="0"/>
              </a:rPr>
              <a:t>1.</a:t>
            </a:r>
            <a:r>
              <a:rPr lang="en-US" sz="2000" b="0" i="0" dirty="0">
                <a:solidFill>
                  <a:srgbClr val="242424"/>
                </a:solidFill>
                <a:effectLst/>
                <a:latin typeface="Times New Roman" panose="02020603050405020304" pitchFamily="18" charset="0"/>
              </a:rPr>
              <a:t>  </a:t>
            </a:r>
            <a:r>
              <a:rPr lang="en-US" sz="2000" b="0" i="0" dirty="0">
                <a:solidFill>
                  <a:srgbClr val="242424"/>
                </a:solidFill>
                <a:effectLst/>
                <a:latin typeface="Calibri" panose="020F0502020204030204" pitchFamily="34" charset="0"/>
              </a:rPr>
              <a:t>Welcome</a:t>
            </a:r>
          </a:p>
          <a:p>
            <a:pPr marL="914400" marR="0" indent="-228600" algn="l"/>
            <a:endParaRPr lang="en-US" sz="2000" b="0" i="0" dirty="0">
              <a:solidFill>
                <a:srgbClr val="242424"/>
              </a:solidFill>
              <a:effectLst/>
              <a:latin typeface="Aptos" panose="020B0004020202020204" pitchFamily="34" charset="0"/>
            </a:endParaRPr>
          </a:p>
          <a:p>
            <a:pPr marL="914400" marR="0" indent="-228600" algn="l"/>
            <a:r>
              <a:rPr lang="en-US" sz="2000" b="0" i="0" dirty="0">
                <a:solidFill>
                  <a:srgbClr val="242424"/>
                </a:solidFill>
                <a:effectLst/>
                <a:latin typeface="Aptos" panose="020B0004020202020204" pitchFamily="34" charset="0"/>
              </a:rPr>
              <a:t>2.</a:t>
            </a:r>
            <a:r>
              <a:rPr lang="en-US" sz="2000" b="0" i="0" dirty="0">
                <a:solidFill>
                  <a:srgbClr val="242424"/>
                </a:solidFill>
                <a:effectLst/>
                <a:latin typeface="Times New Roman" panose="02020603050405020304" pitchFamily="18" charset="0"/>
              </a:rPr>
              <a:t>  </a:t>
            </a:r>
            <a:r>
              <a:rPr lang="en-US" sz="2000" b="0" i="0" dirty="0">
                <a:solidFill>
                  <a:srgbClr val="242424"/>
                </a:solidFill>
                <a:effectLst/>
                <a:latin typeface="Calibri" panose="020F0502020204030204" pitchFamily="34" charset="0"/>
              </a:rPr>
              <a:t>Review of Prior action Items Status</a:t>
            </a:r>
          </a:p>
          <a:p>
            <a:pPr marL="914400" marR="0" indent="-228600" algn="l"/>
            <a:endParaRPr lang="en-US" sz="2000" b="0" i="0" dirty="0">
              <a:solidFill>
                <a:srgbClr val="242424"/>
              </a:solidFill>
              <a:effectLst/>
              <a:latin typeface="Aptos" panose="020B0004020202020204" pitchFamily="34" charset="0"/>
            </a:endParaRPr>
          </a:p>
          <a:p>
            <a:pPr marL="914400" marR="0" indent="-228600" algn="l"/>
            <a:r>
              <a:rPr lang="en-US" sz="2000" b="0" i="0" dirty="0">
                <a:solidFill>
                  <a:srgbClr val="242424"/>
                </a:solidFill>
                <a:effectLst/>
                <a:latin typeface="Aptos" panose="020B0004020202020204" pitchFamily="34" charset="0"/>
              </a:rPr>
              <a:t>3.</a:t>
            </a:r>
            <a:r>
              <a:rPr lang="en-US" sz="2000" b="0" i="0" dirty="0">
                <a:solidFill>
                  <a:srgbClr val="242424"/>
                </a:solidFill>
                <a:effectLst/>
                <a:latin typeface="Times New Roman" panose="02020603050405020304" pitchFamily="18" charset="0"/>
              </a:rPr>
              <a:t>  </a:t>
            </a:r>
            <a:r>
              <a:rPr lang="en-US" sz="2000" b="0" i="0" dirty="0">
                <a:solidFill>
                  <a:srgbClr val="242424"/>
                </a:solidFill>
                <a:effectLst/>
                <a:latin typeface="Calibri" panose="020F0502020204030204" pitchFamily="34" charset="0"/>
              </a:rPr>
              <a:t>Create a strategy/schedule for this WG to achieve the objectives summarized in the </a:t>
            </a:r>
            <a:r>
              <a:rPr lang="en-US" sz="2000" b="0" i="0" dirty="0" err="1">
                <a:solidFill>
                  <a:srgbClr val="242424"/>
                </a:solidFill>
                <a:effectLst/>
                <a:latin typeface="Calibri" panose="020F0502020204030204" pitchFamily="34" charset="0"/>
              </a:rPr>
              <a:t>ToR</a:t>
            </a:r>
            <a:endParaRPr lang="en-US" sz="2000" b="0" i="0" dirty="0">
              <a:solidFill>
                <a:srgbClr val="242424"/>
              </a:solidFill>
              <a:effectLst/>
              <a:latin typeface="Calibri" panose="020F0502020204030204" pitchFamily="34" charset="0"/>
            </a:endParaRPr>
          </a:p>
          <a:p>
            <a:pPr marL="914400" marR="0" indent="-228600" algn="l"/>
            <a:endParaRPr lang="en-US" sz="2000" b="0" i="0" dirty="0">
              <a:solidFill>
                <a:srgbClr val="242424"/>
              </a:solidFill>
              <a:effectLst/>
              <a:latin typeface="Aptos" panose="020B0004020202020204" pitchFamily="34" charset="0"/>
            </a:endParaRPr>
          </a:p>
          <a:p>
            <a:pPr marL="914400" marR="0" indent="-228600" algn="l"/>
            <a:r>
              <a:rPr lang="en-US" sz="2000" b="0" i="0" dirty="0">
                <a:solidFill>
                  <a:srgbClr val="242424"/>
                </a:solidFill>
                <a:effectLst/>
                <a:latin typeface="Aptos" panose="020B0004020202020204" pitchFamily="34" charset="0"/>
              </a:rPr>
              <a:t>4.</a:t>
            </a:r>
            <a:r>
              <a:rPr lang="en-US" sz="2000" b="0" i="0" dirty="0">
                <a:solidFill>
                  <a:srgbClr val="242424"/>
                </a:solidFill>
                <a:effectLst/>
                <a:latin typeface="Times New Roman" panose="02020603050405020304" pitchFamily="18" charset="0"/>
              </a:rPr>
              <a:t>  </a:t>
            </a:r>
            <a:r>
              <a:rPr lang="en-US" sz="2000" b="0" i="0" dirty="0" err="1">
                <a:solidFill>
                  <a:srgbClr val="242424"/>
                </a:solidFill>
                <a:effectLst/>
                <a:latin typeface="Calibri" panose="020F0502020204030204" pitchFamily="34" charset="0"/>
              </a:rPr>
              <a:t>SITSats</a:t>
            </a:r>
            <a:r>
              <a:rPr lang="en-US" sz="2000" b="0" i="0" dirty="0">
                <a:solidFill>
                  <a:srgbClr val="242424"/>
                </a:solidFill>
                <a:effectLst/>
                <a:latin typeface="Calibri" panose="020F0502020204030204" pitchFamily="34" charset="0"/>
              </a:rPr>
              <a:t> demonstration in COVE: Our specific ask to the SEO team.</a:t>
            </a:r>
          </a:p>
          <a:p>
            <a:pPr marL="914400" marR="0" indent="-228600" algn="l"/>
            <a:endParaRPr lang="en-US" sz="2000" b="0" i="0" dirty="0">
              <a:solidFill>
                <a:srgbClr val="242424"/>
              </a:solidFill>
              <a:effectLst/>
              <a:latin typeface="Aptos" panose="020B0004020202020204" pitchFamily="34" charset="0"/>
            </a:endParaRPr>
          </a:p>
          <a:p>
            <a:pPr marL="914400" marR="0" indent="-228600" algn="l"/>
            <a:r>
              <a:rPr lang="en-US" sz="2000" b="0" i="0" dirty="0">
                <a:solidFill>
                  <a:srgbClr val="242424"/>
                </a:solidFill>
                <a:effectLst/>
                <a:latin typeface="Aptos" panose="020B0004020202020204" pitchFamily="34" charset="0"/>
              </a:rPr>
              <a:t>5.</a:t>
            </a:r>
            <a:r>
              <a:rPr lang="en-US" sz="2000" b="0" i="0" dirty="0">
                <a:solidFill>
                  <a:srgbClr val="242424"/>
                </a:solidFill>
                <a:effectLst/>
                <a:latin typeface="Times New Roman" panose="02020603050405020304" pitchFamily="18" charset="0"/>
              </a:rPr>
              <a:t>  </a:t>
            </a:r>
            <a:r>
              <a:rPr lang="en-US" sz="2000" b="0" i="0" dirty="0">
                <a:solidFill>
                  <a:srgbClr val="242424"/>
                </a:solidFill>
                <a:effectLst/>
                <a:latin typeface="Calibri" panose="020F0502020204030204" pitchFamily="34" charset="0"/>
              </a:rPr>
              <a:t>Plan out content for the website – Clarify what we want to communicate</a:t>
            </a:r>
          </a:p>
          <a:p>
            <a:pPr marL="914400" marR="0" indent="-228600" algn="l"/>
            <a:endParaRPr lang="en-US" sz="2000" b="0" i="0" dirty="0">
              <a:solidFill>
                <a:srgbClr val="242424"/>
              </a:solidFill>
              <a:effectLst/>
              <a:latin typeface="Aptos" panose="020B0004020202020204" pitchFamily="34" charset="0"/>
            </a:endParaRPr>
          </a:p>
          <a:p>
            <a:pPr marL="914400" marR="0" indent="-228600" algn="l"/>
            <a:r>
              <a:rPr lang="en-US" sz="2000" b="0" i="0" dirty="0">
                <a:solidFill>
                  <a:srgbClr val="242424"/>
                </a:solidFill>
                <a:effectLst/>
                <a:latin typeface="Aptos" panose="020B0004020202020204" pitchFamily="34" charset="0"/>
              </a:rPr>
              <a:t>6.</a:t>
            </a:r>
            <a:r>
              <a:rPr lang="en-US" sz="2000" b="0" i="0" dirty="0">
                <a:solidFill>
                  <a:srgbClr val="242424"/>
                </a:solidFill>
                <a:effectLst/>
                <a:latin typeface="Times New Roman" panose="02020603050405020304" pitchFamily="18" charset="0"/>
              </a:rPr>
              <a:t>  </a:t>
            </a:r>
            <a:r>
              <a:rPr lang="en-US" sz="2000" b="0" i="0" dirty="0">
                <a:solidFill>
                  <a:srgbClr val="242424"/>
                </a:solidFill>
                <a:effectLst/>
                <a:latin typeface="Calibri" panose="020F0502020204030204" pitchFamily="34" charset="0"/>
              </a:rPr>
              <a:t>[If Time] Create list of relevant documentation that this group needs to generate (e.g. </a:t>
            </a:r>
            <a:r>
              <a:rPr lang="en-US" sz="2000" b="0" i="0" dirty="0" err="1">
                <a:solidFill>
                  <a:srgbClr val="242424"/>
                </a:solidFill>
                <a:effectLst/>
                <a:latin typeface="Calibri" panose="020F0502020204030204" pitchFamily="34" charset="0"/>
              </a:rPr>
              <a:t>SITSat</a:t>
            </a:r>
            <a:r>
              <a:rPr lang="en-US" sz="2000" b="0" i="0" dirty="0">
                <a:solidFill>
                  <a:srgbClr val="242424"/>
                </a:solidFill>
                <a:effectLst/>
                <a:latin typeface="Calibri" panose="020F0502020204030204" pitchFamily="34" charset="0"/>
              </a:rPr>
              <a:t> classification requirements, calibration data product recommendations)</a:t>
            </a:r>
          </a:p>
          <a:p>
            <a:pPr marL="914400" marR="0" indent="-228600" algn="l"/>
            <a:endParaRPr lang="en-US" sz="2000" b="0" i="0" dirty="0">
              <a:solidFill>
                <a:srgbClr val="242424"/>
              </a:solidFill>
              <a:effectLst/>
              <a:latin typeface="Aptos" panose="020B0004020202020204" pitchFamily="34" charset="0"/>
            </a:endParaRPr>
          </a:p>
          <a:p>
            <a:pPr marL="914400" marR="0" indent="-228600" algn="l"/>
            <a:r>
              <a:rPr lang="en-US" sz="2000" b="0" i="0" dirty="0">
                <a:solidFill>
                  <a:srgbClr val="242424"/>
                </a:solidFill>
                <a:effectLst/>
                <a:latin typeface="Aptos" panose="020B0004020202020204" pitchFamily="34" charset="0"/>
              </a:rPr>
              <a:t>7.</a:t>
            </a:r>
            <a:r>
              <a:rPr lang="en-US" sz="2000" b="0" i="0" dirty="0">
                <a:solidFill>
                  <a:srgbClr val="242424"/>
                </a:solidFill>
                <a:effectLst/>
                <a:latin typeface="Times New Roman" panose="02020603050405020304" pitchFamily="18" charset="0"/>
              </a:rPr>
              <a:t>  </a:t>
            </a:r>
            <a:r>
              <a:rPr lang="en-US" sz="2000" b="0" i="0" dirty="0">
                <a:solidFill>
                  <a:srgbClr val="242424"/>
                </a:solidFill>
                <a:effectLst/>
                <a:latin typeface="Calibri" panose="020F0502020204030204" pitchFamily="34" charset="0"/>
              </a:rPr>
              <a:t>Collate Actions</a:t>
            </a:r>
          </a:p>
          <a:p>
            <a:pPr marL="914400" marR="0" indent="-228600" algn="l"/>
            <a:endParaRPr lang="en-US" sz="2000" b="0" i="0" dirty="0">
              <a:solidFill>
                <a:srgbClr val="242424"/>
              </a:solidFill>
              <a:effectLst/>
              <a:latin typeface="Aptos" panose="020B0004020202020204" pitchFamily="34" charset="0"/>
            </a:endParaRPr>
          </a:p>
          <a:p>
            <a:pPr marL="914400" marR="0" indent="-228600" algn="l"/>
            <a:r>
              <a:rPr lang="en-US" sz="2000" b="0" i="0" dirty="0">
                <a:solidFill>
                  <a:srgbClr val="242424"/>
                </a:solidFill>
                <a:effectLst/>
                <a:latin typeface="Aptos" panose="020B0004020202020204" pitchFamily="34" charset="0"/>
              </a:rPr>
              <a:t>8.</a:t>
            </a:r>
            <a:r>
              <a:rPr lang="en-US" sz="2000" b="0" i="0" dirty="0">
                <a:solidFill>
                  <a:srgbClr val="242424"/>
                </a:solidFill>
                <a:effectLst/>
                <a:latin typeface="Times New Roman" panose="02020603050405020304" pitchFamily="18" charset="0"/>
              </a:rPr>
              <a:t>  </a:t>
            </a:r>
            <a:r>
              <a:rPr lang="en-US" sz="2000" b="0" i="0" dirty="0">
                <a:solidFill>
                  <a:srgbClr val="242424"/>
                </a:solidFill>
                <a:effectLst/>
                <a:latin typeface="Calibri" panose="020F0502020204030204" pitchFamily="34" charset="0"/>
              </a:rPr>
              <a:t>Closing</a:t>
            </a:r>
            <a:endParaRPr lang="en-US" sz="2000" b="0" i="0" dirty="0">
              <a:solidFill>
                <a:srgbClr val="242424"/>
              </a:solidFill>
              <a:effectLst/>
              <a:latin typeface="Aptos" panose="020B0004020202020204" pitchFamily="34" charset="0"/>
            </a:endParaRPr>
          </a:p>
        </p:txBody>
      </p:sp>
      <p:sp>
        <p:nvSpPr>
          <p:cNvPr id="4" name="TextBox 3">
            <a:extLst>
              <a:ext uri="{FF2B5EF4-FFF2-40B4-BE49-F238E27FC236}">
                <a16:creationId xmlns:a16="http://schemas.microsoft.com/office/drawing/2014/main" id="{0C99B1D6-40E6-D504-7C12-2603D3AFABDB}"/>
              </a:ext>
            </a:extLst>
          </p:cNvPr>
          <p:cNvSpPr txBox="1"/>
          <p:nvPr/>
        </p:nvSpPr>
        <p:spPr>
          <a:xfrm>
            <a:off x="2578057" y="168372"/>
            <a:ext cx="7202078" cy="523220"/>
          </a:xfrm>
          <a:prstGeom prst="rect">
            <a:avLst/>
          </a:prstGeom>
          <a:noFill/>
        </p:spPr>
        <p:txBody>
          <a:bodyPr wrap="square" rtlCol="0">
            <a:spAutoFit/>
          </a:bodyPr>
          <a:lstStyle/>
          <a:p>
            <a:r>
              <a:rPr lang="en-GB" sz="2800" dirty="0">
                <a:solidFill>
                  <a:schemeClr val="bg1"/>
                </a:solidFill>
              </a:rPr>
              <a:t>Agenda for Friday meeting: all welcome!</a:t>
            </a:r>
          </a:p>
        </p:txBody>
      </p:sp>
      <p:pic>
        <p:nvPicPr>
          <p:cNvPr id="5" name="Picture 4">
            <a:extLst>
              <a:ext uri="{FF2B5EF4-FFF2-40B4-BE49-F238E27FC236}">
                <a16:creationId xmlns:a16="http://schemas.microsoft.com/office/drawing/2014/main" id="{FB6FBCAB-AF44-9399-D09E-715CE00AD924}"/>
              </a:ext>
            </a:extLst>
          </p:cNvPr>
          <p:cNvPicPr/>
          <p:nvPr/>
        </p:nvPicPr>
        <p:blipFill>
          <a:blip r:embed="rId2">
            <a:extLst>
              <a:ext uri="{28A0092B-C50C-407E-A947-70E740481C1C}">
                <a14:useLocalDpi xmlns:a14="http://schemas.microsoft.com/office/drawing/2010/main" val="0"/>
              </a:ext>
            </a:extLst>
          </a:blip>
          <a:stretch>
            <a:fillRect/>
          </a:stretch>
        </p:blipFill>
        <p:spPr>
          <a:xfrm>
            <a:off x="468303" y="168372"/>
            <a:ext cx="1605593" cy="648896"/>
          </a:xfrm>
          <a:prstGeom prst="rect">
            <a:avLst/>
          </a:prstGeom>
        </p:spPr>
      </p:pic>
    </p:spTree>
    <p:extLst>
      <p:ext uri="{BB962C8B-B14F-4D97-AF65-F5344CB8AC3E}">
        <p14:creationId xmlns:p14="http://schemas.microsoft.com/office/powerpoint/2010/main" val="2975637330"/>
      </p:ext>
    </p:extLst>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5"/>
          <p:cNvSpPr txBox="1">
            <a:spLocks noGrp="1"/>
          </p:cNvSpPr>
          <p:nvPr>
            <p:ph type="title"/>
          </p:nvPr>
        </p:nvSpPr>
        <p:spPr>
          <a:xfrm>
            <a:off x="2449366" y="170510"/>
            <a:ext cx="9843300" cy="779100"/>
          </a:xfrm>
          <a:prstGeom prst="rect">
            <a:avLst/>
          </a:prstGeom>
          <a:noFill/>
          <a:ln>
            <a:noFill/>
          </a:ln>
        </p:spPr>
        <p:txBody>
          <a:bodyPr spcFirstLastPara="1" wrap="square" lIns="91425" tIns="45700" rIns="91425" bIns="45700" anchor="t" anchorCtr="0">
            <a:noAutofit/>
          </a:bodyPr>
          <a:lstStyle/>
          <a:p>
            <a:r>
              <a:rPr lang="en-AU" dirty="0"/>
              <a:t>Background</a:t>
            </a:r>
            <a:endParaRPr dirty="0"/>
          </a:p>
        </p:txBody>
      </p:sp>
      <p:pic>
        <p:nvPicPr>
          <p:cNvPr id="2" name="Picture 1">
            <a:extLst>
              <a:ext uri="{FF2B5EF4-FFF2-40B4-BE49-F238E27FC236}">
                <a16:creationId xmlns:a16="http://schemas.microsoft.com/office/drawing/2014/main" id="{A4D44E7F-E283-7B22-DD72-AABCA25D5CDD}"/>
              </a:ext>
            </a:extLst>
          </p:cNvPr>
          <p:cNvPicPr>
            <a:picLocks noChangeAspect="1"/>
          </p:cNvPicPr>
          <p:nvPr/>
        </p:nvPicPr>
        <p:blipFill>
          <a:blip r:embed="rId3"/>
          <a:stretch>
            <a:fillRect/>
          </a:stretch>
        </p:blipFill>
        <p:spPr>
          <a:xfrm>
            <a:off x="2985282" y="1057732"/>
            <a:ext cx="3526018" cy="4635526"/>
          </a:xfrm>
          <a:prstGeom prst="rect">
            <a:avLst/>
          </a:prstGeom>
        </p:spPr>
      </p:pic>
      <p:pic>
        <p:nvPicPr>
          <p:cNvPr id="3" name="Picture 2">
            <a:extLst>
              <a:ext uri="{FF2B5EF4-FFF2-40B4-BE49-F238E27FC236}">
                <a16:creationId xmlns:a16="http://schemas.microsoft.com/office/drawing/2014/main" id="{AA44AAF4-C467-4447-2666-95508CF7D2D0}"/>
              </a:ext>
            </a:extLst>
          </p:cNvPr>
          <p:cNvPicPr>
            <a:picLocks noChangeAspect="1"/>
          </p:cNvPicPr>
          <p:nvPr/>
        </p:nvPicPr>
        <p:blipFill>
          <a:blip r:embed="rId4"/>
          <a:stretch>
            <a:fillRect/>
          </a:stretch>
        </p:blipFill>
        <p:spPr>
          <a:xfrm>
            <a:off x="-99457" y="1057732"/>
            <a:ext cx="3297803" cy="4635525"/>
          </a:xfrm>
          <a:prstGeom prst="rect">
            <a:avLst/>
          </a:prstGeom>
        </p:spPr>
      </p:pic>
      <p:pic>
        <p:nvPicPr>
          <p:cNvPr id="4" name="Google Shape;1342;p67">
            <a:extLst>
              <a:ext uri="{FF2B5EF4-FFF2-40B4-BE49-F238E27FC236}">
                <a16:creationId xmlns:a16="http://schemas.microsoft.com/office/drawing/2014/main" id="{38CAE1F2-78E0-FC3A-3272-AD4622688FB7}"/>
              </a:ext>
            </a:extLst>
          </p:cNvPr>
          <p:cNvPicPr preferRelativeResize="0"/>
          <p:nvPr/>
        </p:nvPicPr>
        <p:blipFill rotWithShape="1">
          <a:blip r:embed="rId5">
            <a:alphaModFix/>
          </a:blip>
          <a:srcRect/>
          <a:stretch/>
        </p:blipFill>
        <p:spPr>
          <a:xfrm>
            <a:off x="6511300" y="1057731"/>
            <a:ext cx="3285487" cy="4635526"/>
          </a:xfrm>
          <a:prstGeom prst="rect">
            <a:avLst/>
          </a:prstGeom>
          <a:noFill/>
          <a:ln>
            <a:noFill/>
          </a:ln>
          <a:effectLst>
            <a:outerShdw blurRad="292100" dist="139700" dir="2700000" algn="tl" rotWithShape="0">
              <a:srgbClr val="333333">
                <a:alpha val="64705"/>
              </a:srgbClr>
            </a:outerShdw>
          </a:effectLst>
        </p:spPr>
      </p:pic>
      <p:sp>
        <p:nvSpPr>
          <p:cNvPr id="6" name="TextBox 5">
            <a:extLst>
              <a:ext uri="{FF2B5EF4-FFF2-40B4-BE49-F238E27FC236}">
                <a16:creationId xmlns:a16="http://schemas.microsoft.com/office/drawing/2014/main" id="{45B6D3B5-04E0-FBE0-58FF-83CDB0B93A09}"/>
              </a:ext>
            </a:extLst>
          </p:cNvPr>
          <p:cNvSpPr txBox="1"/>
          <p:nvPr/>
        </p:nvSpPr>
        <p:spPr>
          <a:xfrm>
            <a:off x="252778" y="5933722"/>
            <a:ext cx="11686444" cy="338554"/>
          </a:xfrm>
          <a:prstGeom prst="rect">
            <a:avLst/>
          </a:prstGeom>
          <a:noFill/>
        </p:spPr>
        <p:txBody>
          <a:bodyPr wrap="square">
            <a:spAutoFit/>
          </a:bodyPr>
          <a:lstStyle/>
          <a:p>
            <a:r>
              <a:rPr lang="en-AU" sz="1600" b="1" dirty="0"/>
              <a:t>International activities around SI-Traceable data for Climate Monitoring from Space, including plans to launch </a:t>
            </a:r>
            <a:r>
              <a:rPr lang="en-AU" sz="1600" b="1" dirty="0" err="1"/>
              <a:t>SITSats</a:t>
            </a:r>
            <a:endParaRPr lang="en-AU" sz="1600" b="1" dirty="0"/>
          </a:p>
        </p:txBody>
      </p:sp>
      <p:pic>
        <p:nvPicPr>
          <p:cNvPr id="5" name="Picture 4">
            <a:extLst>
              <a:ext uri="{FF2B5EF4-FFF2-40B4-BE49-F238E27FC236}">
                <a16:creationId xmlns:a16="http://schemas.microsoft.com/office/drawing/2014/main" id="{5AA73B8A-A334-61C8-66D5-A85D43922073}"/>
              </a:ext>
            </a:extLst>
          </p:cNvPr>
          <p:cNvPicPr/>
          <p:nvPr/>
        </p:nvPicPr>
        <p:blipFill>
          <a:blip r:embed="rId6">
            <a:extLst>
              <a:ext uri="{28A0092B-C50C-407E-A947-70E740481C1C}">
                <a14:useLocalDpi xmlns:a14="http://schemas.microsoft.com/office/drawing/2010/main" val="0"/>
              </a:ext>
            </a:extLst>
          </a:blip>
          <a:stretch>
            <a:fillRect/>
          </a:stretch>
        </p:blipFill>
        <p:spPr>
          <a:xfrm>
            <a:off x="468303" y="168372"/>
            <a:ext cx="1605593" cy="648896"/>
          </a:xfrm>
          <a:prstGeom prst="rect">
            <a:avLst/>
          </a:prstGeom>
        </p:spPr>
      </p:pic>
      <p:pic>
        <p:nvPicPr>
          <p:cNvPr id="8" name="Picture 7">
            <a:extLst>
              <a:ext uri="{FF2B5EF4-FFF2-40B4-BE49-F238E27FC236}">
                <a16:creationId xmlns:a16="http://schemas.microsoft.com/office/drawing/2014/main" id="{599C3064-F9C5-64B0-FA89-6F9E5703B56D}"/>
              </a:ext>
            </a:extLst>
          </p:cNvPr>
          <p:cNvPicPr>
            <a:picLocks noChangeAspect="1"/>
          </p:cNvPicPr>
          <p:nvPr/>
        </p:nvPicPr>
        <p:blipFill>
          <a:blip r:embed="rId7"/>
          <a:stretch>
            <a:fillRect/>
          </a:stretch>
        </p:blipFill>
        <p:spPr>
          <a:xfrm>
            <a:off x="9359152" y="1597981"/>
            <a:ext cx="2933514" cy="3151573"/>
          </a:xfrm>
          <a:prstGeom prst="rect">
            <a:avLst/>
          </a:prstGeom>
        </p:spPr>
      </p:pic>
      <p:sp>
        <p:nvSpPr>
          <p:cNvPr id="9" name="TextBox 8">
            <a:extLst>
              <a:ext uri="{FF2B5EF4-FFF2-40B4-BE49-F238E27FC236}">
                <a16:creationId xmlns:a16="http://schemas.microsoft.com/office/drawing/2014/main" id="{CF31BE68-D472-9FE8-3412-B260F0D4101A}"/>
              </a:ext>
            </a:extLst>
          </p:cNvPr>
          <p:cNvSpPr txBox="1"/>
          <p:nvPr/>
        </p:nvSpPr>
        <p:spPr>
          <a:xfrm>
            <a:off x="10147177" y="4935984"/>
            <a:ext cx="1792045" cy="400110"/>
          </a:xfrm>
          <a:prstGeom prst="rect">
            <a:avLst/>
          </a:prstGeom>
          <a:noFill/>
        </p:spPr>
        <p:txBody>
          <a:bodyPr wrap="square" rtlCol="0">
            <a:spAutoFit/>
          </a:bodyPr>
          <a:lstStyle/>
          <a:p>
            <a:r>
              <a:rPr lang="en-GB" sz="2000" b="1" dirty="0"/>
              <a:t>Action B1-5</a:t>
            </a:r>
          </a:p>
        </p:txBody>
      </p:sp>
    </p:spTree>
    <p:extLst>
      <p:ext uri="{BB962C8B-B14F-4D97-AF65-F5344CB8AC3E}">
        <p14:creationId xmlns:p14="http://schemas.microsoft.com/office/powerpoint/2010/main" val="1944048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502A0-89DF-70E5-7B95-6F388AA5F740}"/>
              </a:ext>
            </a:extLst>
          </p:cNvPr>
          <p:cNvSpPr>
            <a:spLocks noGrp="1"/>
          </p:cNvSpPr>
          <p:nvPr>
            <p:ph type="title"/>
          </p:nvPr>
        </p:nvSpPr>
        <p:spPr>
          <a:xfrm>
            <a:off x="2501998" y="204405"/>
            <a:ext cx="6757411" cy="779002"/>
          </a:xfrm>
        </p:spPr>
        <p:txBody>
          <a:bodyPr/>
          <a:lstStyle/>
          <a:p>
            <a:r>
              <a:rPr lang="en-GB" sz="3200" dirty="0"/>
              <a:t>What  is a </a:t>
            </a:r>
            <a:r>
              <a:rPr lang="en-GB" sz="3200" dirty="0" err="1"/>
              <a:t>SITSat</a:t>
            </a:r>
            <a:r>
              <a:rPr lang="en-GB" sz="3200" dirty="0"/>
              <a:t>?: simple definition</a:t>
            </a:r>
          </a:p>
        </p:txBody>
      </p:sp>
      <p:pic>
        <p:nvPicPr>
          <p:cNvPr id="3" name="Picture 2">
            <a:extLst>
              <a:ext uri="{FF2B5EF4-FFF2-40B4-BE49-F238E27FC236}">
                <a16:creationId xmlns:a16="http://schemas.microsoft.com/office/drawing/2014/main" id="{9ABFA92B-59BF-BED4-9BD0-F52899010D24}"/>
              </a:ext>
            </a:extLst>
          </p:cNvPr>
          <p:cNvPicPr/>
          <p:nvPr/>
        </p:nvPicPr>
        <p:blipFill>
          <a:blip r:embed="rId2">
            <a:extLst>
              <a:ext uri="{28A0092B-C50C-407E-A947-70E740481C1C}">
                <a14:useLocalDpi xmlns:a14="http://schemas.microsoft.com/office/drawing/2010/main" val="0"/>
              </a:ext>
            </a:extLst>
          </a:blip>
          <a:stretch>
            <a:fillRect/>
          </a:stretch>
        </p:blipFill>
        <p:spPr>
          <a:xfrm>
            <a:off x="468303" y="168372"/>
            <a:ext cx="1605593" cy="648896"/>
          </a:xfrm>
          <a:prstGeom prst="rect">
            <a:avLst/>
          </a:prstGeom>
        </p:spPr>
      </p:pic>
      <p:sp>
        <p:nvSpPr>
          <p:cNvPr id="4" name="TextBox 3">
            <a:extLst>
              <a:ext uri="{FF2B5EF4-FFF2-40B4-BE49-F238E27FC236}">
                <a16:creationId xmlns:a16="http://schemas.microsoft.com/office/drawing/2014/main" id="{F1BB4C78-7D35-9337-46BA-57DA15F3419F}"/>
              </a:ext>
            </a:extLst>
          </p:cNvPr>
          <p:cNvSpPr txBox="1"/>
          <p:nvPr/>
        </p:nvSpPr>
        <p:spPr>
          <a:xfrm>
            <a:off x="399494" y="1198485"/>
            <a:ext cx="11443317" cy="1926938"/>
          </a:xfrm>
          <a:prstGeom prst="rect">
            <a:avLst/>
          </a:prstGeom>
          <a:noFill/>
        </p:spPr>
        <p:txBody>
          <a:bodyPr wrap="square" rtlCol="0">
            <a:spAutoFit/>
          </a:bodyPr>
          <a:lstStyle/>
          <a:p>
            <a:r>
              <a:rPr lang="en-GB" sz="2000" i="1" dirty="0">
                <a:effectLst/>
                <a:latin typeface="+mj-lt"/>
                <a:ea typeface="Times New Roman" panose="02020603050405020304" pitchFamily="18" charset="0"/>
              </a:rPr>
              <a:t>A </a:t>
            </a:r>
            <a:r>
              <a:rPr lang="en-GB" sz="2000" i="1" dirty="0" err="1">
                <a:effectLst/>
                <a:latin typeface="+mj-lt"/>
                <a:ea typeface="Times New Roman" panose="02020603050405020304" pitchFamily="18" charset="0"/>
              </a:rPr>
              <a:t>SITSat</a:t>
            </a:r>
            <a:r>
              <a:rPr lang="en-GB" sz="2000" i="1" dirty="0">
                <a:effectLst/>
                <a:latin typeface="+mj-lt"/>
                <a:ea typeface="Times New Roman" panose="02020603050405020304" pitchFamily="18" charset="0"/>
              </a:rPr>
              <a:t> is a space-based instrument making measurements of the Earth that can transparently evidence their metrological traceability to international system of units (SI) with an uncertainty commensurate with the most demanding needs of climate </a:t>
            </a:r>
            <a:r>
              <a:rPr lang="en-GB" sz="2000" i="1" u="sng" kern="1200" dirty="0">
                <a:solidFill>
                  <a:srgbClr val="FF0000"/>
                </a:solidFill>
                <a:effectLst/>
                <a:latin typeface="+mj-lt"/>
                <a:ea typeface="Times New Roman" panose="02020603050405020304" pitchFamily="18" charset="0"/>
                <a:hlinkClick r:id="rId3"/>
              </a:rPr>
              <a:t>https://doi.org/10.47120/npl.9319</a:t>
            </a:r>
            <a:r>
              <a:rPr lang="en-GB" sz="2000" i="1" u="sng" kern="1200" dirty="0">
                <a:solidFill>
                  <a:srgbClr val="FF0000"/>
                </a:solidFill>
                <a:effectLst/>
                <a:latin typeface="+mj-lt"/>
                <a:ea typeface="Times New Roman" panose="02020603050405020304" pitchFamily="18" charset="0"/>
              </a:rPr>
              <a:t> </a:t>
            </a:r>
            <a:endParaRPr lang="en-GB" sz="2000" i="1" dirty="0">
              <a:effectLst/>
              <a:latin typeface="+mj-lt"/>
              <a:ea typeface="Times New Roman" panose="02020603050405020304" pitchFamily="18" charset="0"/>
            </a:endParaRPr>
          </a:p>
          <a:p>
            <a:pPr>
              <a:lnSpc>
                <a:spcPct val="107000"/>
              </a:lnSpc>
              <a:spcAft>
                <a:spcPts val="800"/>
              </a:spcAft>
            </a:pPr>
            <a:endParaRPr lang="en-GB" sz="1000" i="1" kern="1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GB" sz="2000" i="1" kern="100" dirty="0">
                <a:effectLst/>
                <a:latin typeface="+mj-lt"/>
                <a:ea typeface="Calibri" panose="020F0502020204030204" pitchFamily="34" charset="0"/>
                <a:cs typeface="Times New Roman" panose="02020603050405020304" pitchFamily="18" charset="0"/>
              </a:rPr>
              <a:t>When used as a ‘reference to calibrate other satellites its uncertainty should be at least half that of the satellite under test. </a:t>
            </a:r>
          </a:p>
        </p:txBody>
      </p:sp>
      <p:pic>
        <p:nvPicPr>
          <p:cNvPr id="6" name="Picture 5">
            <a:extLst>
              <a:ext uri="{FF2B5EF4-FFF2-40B4-BE49-F238E27FC236}">
                <a16:creationId xmlns:a16="http://schemas.microsoft.com/office/drawing/2014/main" id="{ABA85DC9-76F0-0739-22CF-DFDA0F6A1E81}"/>
              </a:ext>
            </a:extLst>
          </p:cNvPr>
          <p:cNvPicPr>
            <a:picLocks noChangeAspect="1"/>
          </p:cNvPicPr>
          <p:nvPr/>
        </p:nvPicPr>
        <p:blipFill>
          <a:blip r:embed="rId4"/>
          <a:stretch>
            <a:fillRect/>
          </a:stretch>
        </p:blipFill>
        <p:spPr>
          <a:xfrm>
            <a:off x="873896" y="3125423"/>
            <a:ext cx="3635578" cy="3246802"/>
          </a:xfrm>
          <a:prstGeom prst="rect">
            <a:avLst/>
          </a:prstGeom>
        </p:spPr>
      </p:pic>
      <p:pic>
        <p:nvPicPr>
          <p:cNvPr id="7" name="Picture 6">
            <a:extLst>
              <a:ext uri="{FF2B5EF4-FFF2-40B4-BE49-F238E27FC236}">
                <a16:creationId xmlns:a16="http://schemas.microsoft.com/office/drawing/2014/main" id="{F9530D1B-58E1-CA52-8393-482BF887C8C5}"/>
              </a:ext>
            </a:extLst>
          </p:cNvPr>
          <p:cNvPicPr>
            <a:picLocks noChangeAspect="1"/>
          </p:cNvPicPr>
          <p:nvPr/>
        </p:nvPicPr>
        <p:blipFill>
          <a:blip r:embed="rId5"/>
          <a:stretch>
            <a:fillRect/>
          </a:stretch>
        </p:blipFill>
        <p:spPr>
          <a:xfrm>
            <a:off x="6507334" y="2938141"/>
            <a:ext cx="4886966" cy="3434084"/>
          </a:xfrm>
          <a:prstGeom prst="rect">
            <a:avLst/>
          </a:prstGeom>
        </p:spPr>
      </p:pic>
      <p:pic>
        <p:nvPicPr>
          <p:cNvPr id="8" name="Content Placeholder 4">
            <a:extLst>
              <a:ext uri="{FF2B5EF4-FFF2-40B4-BE49-F238E27FC236}">
                <a16:creationId xmlns:a16="http://schemas.microsoft.com/office/drawing/2014/main" id="{1C20DCBF-D708-7B39-D14D-8150C2EA4315}"/>
              </a:ext>
            </a:extLst>
          </p:cNvPr>
          <p:cNvPicPr>
            <a:picLocks noChangeAspect="1"/>
          </p:cNvPicPr>
          <p:nvPr/>
        </p:nvPicPr>
        <p:blipFill rotWithShape="1">
          <a:blip r:embed="rId6"/>
          <a:srcRect l="-5423" t="-10940" r="-4740" b="-10325"/>
          <a:stretch/>
        </p:blipFill>
        <p:spPr bwMode="auto">
          <a:xfrm>
            <a:off x="4758582" y="3452742"/>
            <a:ext cx="1694755" cy="139914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B032FF7D-01BE-984A-1AB3-390BD0E399CA}"/>
              </a:ext>
            </a:extLst>
          </p:cNvPr>
          <p:cNvPicPr>
            <a:picLocks noChangeAspect="1"/>
          </p:cNvPicPr>
          <p:nvPr/>
        </p:nvPicPr>
        <p:blipFill rotWithShape="1">
          <a:blip r:embed="rId7"/>
          <a:srcRect l="726" t="819" r="-2404" b="80"/>
          <a:stretch/>
        </p:blipFill>
        <p:spPr>
          <a:xfrm>
            <a:off x="5041577" y="4655183"/>
            <a:ext cx="1286179" cy="1260709"/>
          </a:xfrm>
          <a:prstGeom prst="ellipse">
            <a:avLst/>
          </a:prstGeom>
          <a:ln>
            <a:noFill/>
          </a:ln>
          <a:effectLst>
            <a:softEdge rad="112500"/>
          </a:effectLst>
        </p:spPr>
      </p:pic>
    </p:spTree>
    <p:extLst>
      <p:ext uri="{BB962C8B-B14F-4D97-AF65-F5344CB8AC3E}">
        <p14:creationId xmlns:p14="http://schemas.microsoft.com/office/powerpoint/2010/main" val="2883958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9B53D-E0B2-9401-73B0-E3DB06286326}"/>
              </a:ext>
            </a:extLst>
          </p:cNvPr>
          <p:cNvSpPr>
            <a:spLocks noGrp="1"/>
          </p:cNvSpPr>
          <p:nvPr>
            <p:ph type="title"/>
          </p:nvPr>
        </p:nvSpPr>
        <p:spPr>
          <a:xfrm>
            <a:off x="2223675" y="0"/>
            <a:ext cx="7697565" cy="779002"/>
          </a:xfrm>
        </p:spPr>
        <p:txBody>
          <a:bodyPr/>
          <a:lstStyle/>
          <a:p>
            <a:r>
              <a:rPr lang="en-AU" dirty="0"/>
              <a:t>What is a </a:t>
            </a:r>
            <a:r>
              <a:rPr lang="en-AU" dirty="0" err="1"/>
              <a:t>SITSat</a:t>
            </a:r>
            <a:r>
              <a:rPr lang="en-AU" dirty="0"/>
              <a:t> ?: </a:t>
            </a:r>
            <a:r>
              <a:rPr lang="en-AU" sz="2800" dirty="0"/>
              <a:t>Full definition</a:t>
            </a:r>
          </a:p>
        </p:txBody>
      </p:sp>
      <p:sp>
        <p:nvSpPr>
          <p:cNvPr id="4" name="TextBox 3">
            <a:extLst>
              <a:ext uri="{FF2B5EF4-FFF2-40B4-BE49-F238E27FC236}">
                <a16:creationId xmlns:a16="http://schemas.microsoft.com/office/drawing/2014/main" id="{D52DACFC-8C0E-738B-E15B-3E5FCF852BDB}"/>
              </a:ext>
            </a:extLst>
          </p:cNvPr>
          <p:cNvSpPr txBox="1"/>
          <p:nvPr/>
        </p:nvSpPr>
        <p:spPr>
          <a:xfrm>
            <a:off x="363984" y="1090243"/>
            <a:ext cx="11727401" cy="5693866"/>
          </a:xfrm>
          <a:prstGeom prst="rect">
            <a:avLst/>
          </a:prstGeom>
          <a:noFill/>
        </p:spPr>
        <p:txBody>
          <a:bodyPr wrap="square">
            <a:spAutoFit/>
          </a:bodyPr>
          <a:lstStyle/>
          <a:p>
            <a:r>
              <a:rPr lang="en-AU" sz="2000" dirty="0"/>
              <a:t>A </a:t>
            </a:r>
            <a:r>
              <a:rPr lang="en-AU" sz="2000" dirty="0" err="1"/>
              <a:t>SITSat</a:t>
            </a:r>
            <a:r>
              <a:rPr lang="en-AU" sz="2000" dirty="0"/>
              <a:t> is a satellite-based sensor which can provide and </a:t>
            </a:r>
            <a:r>
              <a:rPr lang="en-AU" sz="2000" b="1" dirty="0"/>
              <a:t>verifiably evidence</a:t>
            </a:r>
            <a:r>
              <a:rPr lang="en-AU" sz="2000" dirty="0"/>
              <a:t>, in a fully open and transparent manner, all significant contributions to the uncertainty of its measurements, </a:t>
            </a:r>
            <a:r>
              <a:rPr lang="en-AU" sz="2000" b="1" dirty="0"/>
              <a:t>metrologically traceable to the international system of units, SI</a:t>
            </a:r>
            <a:r>
              <a:rPr lang="en-AU" sz="2000" dirty="0"/>
              <a:t>, at the location and time from where they are made. In addition, this uncertainty must be at a level that is considered by the community to be of ‘</a:t>
            </a:r>
            <a:r>
              <a:rPr lang="en-AU" sz="2000" b="1" dirty="0"/>
              <a:t>Fiducial reference’ quality</a:t>
            </a:r>
            <a:r>
              <a:rPr lang="en-AU" sz="2000" dirty="0"/>
              <a:t>, i.e., that for a defined spectral domain/application it can be considered ‘state-of-the-art’ and able to unequivocally serve as a reference for similar measurements from other sensors. The </a:t>
            </a:r>
            <a:r>
              <a:rPr lang="en-AU" sz="2000" b="1" dirty="0"/>
              <a:t>uncertainty</a:t>
            </a:r>
            <a:r>
              <a:rPr lang="en-AU" sz="2000" dirty="0"/>
              <a:t> of a </a:t>
            </a:r>
            <a:r>
              <a:rPr lang="en-AU" sz="2000" dirty="0" err="1"/>
              <a:t>SITSat</a:t>
            </a:r>
            <a:r>
              <a:rPr lang="en-AU" sz="2000" dirty="0"/>
              <a:t> should be expected to reach or at least </a:t>
            </a:r>
            <a:r>
              <a:rPr lang="en-AU" sz="2000" b="1" dirty="0"/>
              <a:t>approach that required for key climate science objectives </a:t>
            </a:r>
            <a:r>
              <a:rPr lang="en-AU" sz="2000" dirty="0"/>
              <a:t>such as those identified in the “SI-Traceable Space-based Climate Observing System: a CEOS and GCICS Workshop” ( </a:t>
            </a:r>
            <a:r>
              <a:rPr lang="en-AU" sz="2000" dirty="0">
                <a:hlinkClick r:id="rId2"/>
              </a:rPr>
              <a:t>https://doi.org/10.47120/npl.9319</a:t>
            </a:r>
            <a:r>
              <a:rPr lang="en-AU" sz="2000" dirty="0"/>
              <a:t> ). When used as a reference a </a:t>
            </a:r>
            <a:r>
              <a:rPr lang="en-AU" sz="2000" dirty="0" err="1"/>
              <a:t>SITSat</a:t>
            </a:r>
            <a:r>
              <a:rPr lang="en-AU" sz="2000" dirty="0"/>
              <a:t> would be expected to have a measurement uncertainty of &lt;0.5 compared to that of its non-</a:t>
            </a:r>
            <a:r>
              <a:rPr lang="en-AU" sz="2000" dirty="0" err="1"/>
              <a:t>SITSat</a:t>
            </a:r>
            <a:r>
              <a:rPr lang="en-AU" sz="2000" dirty="0"/>
              <a:t> peers.</a:t>
            </a:r>
          </a:p>
          <a:p>
            <a:endParaRPr lang="en-AU" dirty="0"/>
          </a:p>
          <a:p>
            <a:r>
              <a:rPr lang="en-AU" b="1" i="1" dirty="0"/>
              <a:t>Note: </a:t>
            </a:r>
          </a:p>
          <a:p>
            <a:r>
              <a:rPr lang="en-AU" i="1" dirty="0"/>
              <a:t>1/ If used as a reference, the method used to compare with other sensors and its associated uncertainty to SI, should also be fully documented and evidenced. </a:t>
            </a:r>
          </a:p>
          <a:p>
            <a:r>
              <a:rPr lang="en-AU" i="1" dirty="0"/>
              <a:t>2/ The nominal threshold uncertainty to be considered a </a:t>
            </a:r>
            <a:r>
              <a:rPr lang="en-AU" i="1" dirty="0" err="1"/>
              <a:t>SITSat</a:t>
            </a:r>
            <a:r>
              <a:rPr lang="en-AU" i="1" dirty="0"/>
              <a:t> for a particular type of measurement/application may increase or reduce over time commensurate with scientific consensus, currently this requires 2-10x improvement over current sensors.  Although desirable in the long-term, it is not essential to have a </a:t>
            </a:r>
            <a:r>
              <a:rPr lang="en-AU" i="1" dirty="0" err="1"/>
              <a:t>SITSat</a:t>
            </a:r>
            <a:r>
              <a:rPr lang="en-AU" i="1" dirty="0"/>
              <a:t> for all applications and sensor domains and thus the assignment of the classification to a sensor should only be made when the maturity and technology of a particular domain justifies it.  </a:t>
            </a:r>
          </a:p>
          <a:p>
            <a:r>
              <a:rPr lang="en-AU" i="1" dirty="0"/>
              <a:t>3/ A </a:t>
            </a:r>
            <a:r>
              <a:rPr lang="en-AU" i="1" dirty="0" err="1"/>
              <a:t>SITSat</a:t>
            </a:r>
            <a:r>
              <a:rPr lang="en-AU" i="1" dirty="0"/>
              <a:t> peer group would constitute ALL sensors making similar measurements (e.g., spatial and spectral range)</a:t>
            </a:r>
          </a:p>
          <a:p>
            <a:endParaRPr lang="en-AU" sz="1800" i="1" dirty="0"/>
          </a:p>
        </p:txBody>
      </p:sp>
      <p:pic>
        <p:nvPicPr>
          <p:cNvPr id="3" name="Picture 2">
            <a:extLst>
              <a:ext uri="{FF2B5EF4-FFF2-40B4-BE49-F238E27FC236}">
                <a16:creationId xmlns:a16="http://schemas.microsoft.com/office/drawing/2014/main" id="{9AB000A8-BF22-88DD-C884-51EBCE8A3F5B}"/>
              </a:ext>
            </a:extLst>
          </p:cNvPr>
          <p:cNvPicPr/>
          <p:nvPr/>
        </p:nvPicPr>
        <p:blipFill>
          <a:blip r:embed="rId3">
            <a:extLst>
              <a:ext uri="{28A0092B-C50C-407E-A947-70E740481C1C}">
                <a14:useLocalDpi xmlns:a14="http://schemas.microsoft.com/office/drawing/2010/main" val="0"/>
              </a:ext>
            </a:extLst>
          </a:blip>
          <a:stretch>
            <a:fillRect/>
          </a:stretch>
        </p:blipFill>
        <p:spPr>
          <a:xfrm>
            <a:off x="468303" y="168372"/>
            <a:ext cx="1605593" cy="648896"/>
          </a:xfrm>
          <a:prstGeom prst="rect">
            <a:avLst/>
          </a:prstGeom>
        </p:spPr>
      </p:pic>
    </p:spTree>
    <p:extLst>
      <p:ext uri="{BB962C8B-B14F-4D97-AF65-F5344CB8AC3E}">
        <p14:creationId xmlns:p14="http://schemas.microsoft.com/office/powerpoint/2010/main" val="1495988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C78D9-8E46-F8A5-B01D-852B89865614}"/>
              </a:ext>
            </a:extLst>
          </p:cNvPr>
          <p:cNvSpPr>
            <a:spLocks noGrp="1"/>
          </p:cNvSpPr>
          <p:nvPr>
            <p:ph type="title"/>
          </p:nvPr>
        </p:nvSpPr>
        <p:spPr/>
        <p:txBody>
          <a:bodyPr/>
          <a:lstStyle/>
          <a:p>
            <a:r>
              <a:rPr lang="en-GB" dirty="0"/>
              <a:t>Calibration SNO example</a:t>
            </a:r>
          </a:p>
        </p:txBody>
      </p:sp>
      <p:pic>
        <p:nvPicPr>
          <p:cNvPr id="3" name="satSNO">
            <a:hlinkClick r:id="" action="ppaction://media"/>
            <a:extLst>
              <a:ext uri="{FF2B5EF4-FFF2-40B4-BE49-F238E27FC236}">
                <a16:creationId xmlns:a16="http://schemas.microsoft.com/office/drawing/2014/main" id="{801B5E66-69C4-EC31-F2F5-00E6A87CCBE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6048" y="1229569"/>
            <a:ext cx="8419955" cy="4736225"/>
          </a:xfrm>
          <a:prstGeom prst="rect">
            <a:avLst/>
          </a:prstGeom>
        </p:spPr>
      </p:pic>
      <p:pic>
        <p:nvPicPr>
          <p:cNvPr id="4" name="Picture 3">
            <a:extLst>
              <a:ext uri="{FF2B5EF4-FFF2-40B4-BE49-F238E27FC236}">
                <a16:creationId xmlns:a16="http://schemas.microsoft.com/office/drawing/2014/main" id="{4E760A32-60EC-7744-24CD-07B689AC9E91}"/>
              </a:ext>
            </a:extLst>
          </p:cNvPr>
          <p:cNvPicPr>
            <a:picLocks noChangeAspect="1"/>
          </p:cNvPicPr>
          <p:nvPr/>
        </p:nvPicPr>
        <p:blipFill>
          <a:blip r:embed="rId5"/>
          <a:stretch>
            <a:fillRect/>
          </a:stretch>
        </p:blipFill>
        <p:spPr>
          <a:xfrm>
            <a:off x="8667203" y="3879667"/>
            <a:ext cx="3524797" cy="1768505"/>
          </a:xfrm>
          <a:prstGeom prst="rect">
            <a:avLst/>
          </a:prstGeom>
        </p:spPr>
      </p:pic>
      <p:grpSp>
        <p:nvGrpSpPr>
          <p:cNvPr id="5" name="Group 4">
            <a:extLst>
              <a:ext uri="{FF2B5EF4-FFF2-40B4-BE49-F238E27FC236}">
                <a16:creationId xmlns:a16="http://schemas.microsoft.com/office/drawing/2014/main" id="{F03B8D64-E5B2-F2C2-1D36-DDDC105CB553}"/>
              </a:ext>
            </a:extLst>
          </p:cNvPr>
          <p:cNvGrpSpPr/>
          <p:nvPr/>
        </p:nvGrpSpPr>
        <p:grpSpPr>
          <a:xfrm>
            <a:off x="8596003" y="1301908"/>
            <a:ext cx="3595997" cy="2439801"/>
            <a:chOff x="298252" y="1018855"/>
            <a:chExt cx="4026779" cy="2714429"/>
          </a:xfrm>
        </p:grpSpPr>
        <p:grpSp>
          <p:nvGrpSpPr>
            <p:cNvPr id="6" name="Group 5">
              <a:extLst>
                <a:ext uri="{FF2B5EF4-FFF2-40B4-BE49-F238E27FC236}">
                  <a16:creationId xmlns:a16="http://schemas.microsoft.com/office/drawing/2014/main" id="{AA34B9C0-D8C4-1843-1E3D-AB229792A66C}"/>
                </a:ext>
              </a:extLst>
            </p:cNvPr>
            <p:cNvGrpSpPr/>
            <p:nvPr/>
          </p:nvGrpSpPr>
          <p:grpSpPr>
            <a:xfrm>
              <a:off x="298252" y="1018855"/>
              <a:ext cx="4026779" cy="1919846"/>
              <a:chOff x="7378437" y="1158364"/>
              <a:chExt cx="4037790" cy="1925096"/>
            </a:xfrm>
          </p:grpSpPr>
          <p:pic>
            <p:nvPicPr>
              <p:cNvPr id="8" name="Picture 7">
                <a:extLst>
                  <a:ext uri="{FF2B5EF4-FFF2-40B4-BE49-F238E27FC236}">
                    <a16:creationId xmlns:a16="http://schemas.microsoft.com/office/drawing/2014/main" id="{CE100166-3212-65D3-C8DE-7CDAD542D656}"/>
                  </a:ext>
                </a:extLst>
              </p:cNvPr>
              <p:cNvPicPr>
                <a:picLocks noChangeAspect="1"/>
              </p:cNvPicPr>
              <p:nvPr/>
            </p:nvPicPr>
            <p:blipFill rotWithShape="1">
              <a:blip r:embed="rId6">
                <a:extLst>
                  <a:ext uri="{28A0092B-C50C-407E-A947-70E740481C1C}">
                    <a14:useLocalDpi xmlns:a14="http://schemas.microsoft.com/office/drawing/2010/main" val="0"/>
                  </a:ext>
                </a:extLst>
              </a:blip>
              <a:srcRect t="23485" b="26088"/>
              <a:stretch/>
            </p:blipFill>
            <p:spPr>
              <a:xfrm>
                <a:off x="7378437" y="1158364"/>
                <a:ext cx="4037790" cy="1925096"/>
              </a:xfrm>
              <a:prstGeom prst="rect">
                <a:avLst/>
              </a:prstGeom>
            </p:spPr>
          </p:pic>
          <p:pic>
            <p:nvPicPr>
              <p:cNvPr id="9" name="Picture 8">
                <a:extLst>
                  <a:ext uri="{FF2B5EF4-FFF2-40B4-BE49-F238E27FC236}">
                    <a16:creationId xmlns:a16="http://schemas.microsoft.com/office/drawing/2014/main" id="{F56F7CBC-85F3-00D0-E07D-97D7F82021F5}"/>
                  </a:ext>
                </a:extLst>
              </p:cNvPr>
              <p:cNvPicPr>
                <a:picLocks/>
              </p:cNvPicPr>
              <p:nvPr/>
            </p:nvPicPr>
            <p:blipFill rotWithShape="1">
              <a:blip r:embed="rId6">
                <a:extLst>
                  <a:ext uri="{28A0092B-C50C-407E-A947-70E740481C1C}">
                    <a14:useLocalDpi xmlns:a14="http://schemas.microsoft.com/office/drawing/2010/main" val="0"/>
                  </a:ext>
                </a:extLst>
              </a:blip>
              <a:srcRect b="94992"/>
              <a:stretch/>
            </p:blipFill>
            <p:spPr>
              <a:xfrm>
                <a:off x="7458384" y="1220211"/>
                <a:ext cx="3373200" cy="190764"/>
              </a:xfrm>
              <a:prstGeom prst="rect">
                <a:avLst/>
              </a:prstGeom>
            </p:spPr>
          </p:pic>
        </p:grpSp>
        <p:pic>
          <p:nvPicPr>
            <p:cNvPr id="7" name="Picture 6">
              <a:extLst>
                <a:ext uri="{FF2B5EF4-FFF2-40B4-BE49-F238E27FC236}">
                  <a16:creationId xmlns:a16="http://schemas.microsoft.com/office/drawing/2014/main" id="{4CE50877-E794-CFA8-3BBF-66C478E0994E}"/>
                </a:ext>
              </a:extLst>
            </p:cNvPr>
            <p:cNvPicPr>
              <a:picLocks noChangeAspect="1"/>
            </p:cNvPicPr>
            <p:nvPr/>
          </p:nvPicPr>
          <p:blipFill>
            <a:blip r:embed="rId7"/>
            <a:stretch>
              <a:fillRect/>
            </a:stretch>
          </p:blipFill>
          <p:spPr>
            <a:xfrm>
              <a:off x="2579799" y="2408050"/>
              <a:ext cx="1382092" cy="1325234"/>
            </a:xfrm>
            <a:prstGeom prst="rect">
              <a:avLst/>
            </a:prstGeom>
          </p:spPr>
        </p:pic>
      </p:grpSp>
      <p:sp>
        <p:nvSpPr>
          <p:cNvPr id="10" name="TextBox 9">
            <a:extLst>
              <a:ext uri="{FF2B5EF4-FFF2-40B4-BE49-F238E27FC236}">
                <a16:creationId xmlns:a16="http://schemas.microsoft.com/office/drawing/2014/main" id="{C58E8730-50AF-BB52-614F-E62DD5F01CA0}"/>
              </a:ext>
            </a:extLst>
          </p:cNvPr>
          <p:cNvSpPr txBox="1"/>
          <p:nvPr/>
        </p:nvSpPr>
        <p:spPr>
          <a:xfrm>
            <a:off x="8667203" y="3051318"/>
            <a:ext cx="2221992" cy="646331"/>
          </a:xfrm>
          <a:prstGeom prst="rect">
            <a:avLst/>
          </a:prstGeom>
          <a:noFill/>
        </p:spPr>
        <p:txBody>
          <a:bodyPr wrap="square" rtlCol="0">
            <a:spAutoFit/>
          </a:bodyPr>
          <a:lstStyle/>
          <a:p>
            <a:r>
              <a:rPr lang="en-GB" sz="1800" dirty="0"/>
              <a:t>CEOS/GSICS Cal/Val architecture</a:t>
            </a:r>
          </a:p>
        </p:txBody>
      </p:sp>
      <p:sp>
        <p:nvSpPr>
          <p:cNvPr id="11" name="TextBox 10">
            <a:extLst>
              <a:ext uri="{FF2B5EF4-FFF2-40B4-BE49-F238E27FC236}">
                <a16:creationId xmlns:a16="http://schemas.microsoft.com/office/drawing/2014/main" id="{4797524B-3F1A-D040-CDC0-CD43FB66F865}"/>
              </a:ext>
            </a:extLst>
          </p:cNvPr>
          <p:cNvSpPr txBox="1"/>
          <p:nvPr/>
        </p:nvSpPr>
        <p:spPr>
          <a:xfrm>
            <a:off x="176048" y="6055756"/>
            <a:ext cx="8668512" cy="369332"/>
          </a:xfrm>
          <a:prstGeom prst="rect">
            <a:avLst/>
          </a:prstGeom>
          <a:noFill/>
        </p:spPr>
        <p:txBody>
          <a:bodyPr wrap="square" rtlCol="0">
            <a:spAutoFit/>
          </a:bodyPr>
          <a:lstStyle/>
          <a:p>
            <a:r>
              <a:rPr lang="en-GB" sz="1800" b="1" dirty="0"/>
              <a:t>CLARREO-PF similar methodology but ISS orbit &amp; increased pointing agility</a:t>
            </a:r>
          </a:p>
        </p:txBody>
      </p:sp>
      <p:sp>
        <p:nvSpPr>
          <p:cNvPr id="12" name="TextBox 11">
            <a:extLst>
              <a:ext uri="{FF2B5EF4-FFF2-40B4-BE49-F238E27FC236}">
                <a16:creationId xmlns:a16="http://schemas.microsoft.com/office/drawing/2014/main" id="{D9A7A604-9119-1090-E240-4F57766F97BA}"/>
              </a:ext>
            </a:extLst>
          </p:cNvPr>
          <p:cNvSpPr txBox="1"/>
          <p:nvPr/>
        </p:nvSpPr>
        <p:spPr>
          <a:xfrm>
            <a:off x="9059180" y="5601464"/>
            <a:ext cx="3148584" cy="369332"/>
          </a:xfrm>
          <a:prstGeom prst="rect">
            <a:avLst/>
          </a:prstGeom>
          <a:noFill/>
        </p:spPr>
        <p:txBody>
          <a:bodyPr wrap="square" rtlCol="0">
            <a:spAutoFit/>
          </a:bodyPr>
          <a:lstStyle/>
          <a:p>
            <a:r>
              <a:rPr lang="en-GB" sz="1800" b="1" dirty="0"/>
              <a:t>1 </a:t>
            </a:r>
            <a:r>
              <a:rPr lang="en-GB" sz="1800" b="1" dirty="0" err="1"/>
              <a:t>yr</a:t>
            </a:r>
            <a:r>
              <a:rPr lang="en-GB" sz="1800" b="1" dirty="0"/>
              <a:t> of SNO for Sentinel 2</a:t>
            </a:r>
          </a:p>
        </p:txBody>
      </p:sp>
    </p:spTree>
    <p:extLst>
      <p:ext uri="{BB962C8B-B14F-4D97-AF65-F5344CB8AC3E}">
        <p14:creationId xmlns:p14="http://schemas.microsoft.com/office/powerpoint/2010/main" val="74438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B8BF8-6447-B3C5-2AC6-AE42EA19CF90}"/>
              </a:ext>
            </a:extLst>
          </p:cNvPr>
          <p:cNvSpPr>
            <a:spLocks noGrp="1"/>
          </p:cNvSpPr>
          <p:nvPr>
            <p:ph type="title"/>
          </p:nvPr>
        </p:nvSpPr>
        <p:spPr>
          <a:xfrm>
            <a:off x="2237155" y="0"/>
            <a:ext cx="7325739" cy="779002"/>
          </a:xfrm>
        </p:spPr>
        <p:txBody>
          <a:bodyPr/>
          <a:lstStyle/>
          <a:p>
            <a:r>
              <a:rPr lang="en-AU" dirty="0" err="1"/>
              <a:t>SITSats</a:t>
            </a:r>
            <a:r>
              <a:rPr lang="en-AU" dirty="0"/>
              <a:t> in Development: </a:t>
            </a:r>
            <a:r>
              <a:rPr lang="en-AU" sz="3200" dirty="0"/>
              <a:t>Solar Reflective</a:t>
            </a:r>
          </a:p>
        </p:txBody>
      </p:sp>
      <p:pic>
        <p:nvPicPr>
          <p:cNvPr id="3" name="Picture 2">
            <a:extLst>
              <a:ext uri="{FF2B5EF4-FFF2-40B4-BE49-F238E27FC236}">
                <a16:creationId xmlns:a16="http://schemas.microsoft.com/office/drawing/2014/main" id="{C9DD73D2-B950-E134-BFD1-CA1B070C6EDD}"/>
              </a:ext>
            </a:extLst>
          </p:cNvPr>
          <p:cNvPicPr>
            <a:picLocks noChangeAspect="1"/>
          </p:cNvPicPr>
          <p:nvPr/>
        </p:nvPicPr>
        <p:blipFill>
          <a:blip r:embed="rId2"/>
          <a:stretch>
            <a:fillRect/>
          </a:stretch>
        </p:blipFill>
        <p:spPr>
          <a:xfrm>
            <a:off x="550417" y="1775668"/>
            <a:ext cx="3089428" cy="2779272"/>
          </a:xfrm>
          <a:prstGeom prst="rect">
            <a:avLst/>
          </a:prstGeom>
        </p:spPr>
      </p:pic>
      <p:pic>
        <p:nvPicPr>
          <p:cNvPr id="5" name="Picture 4">
            <a:extLst>
              <a:ext uri="{FF2B5EF4-FFF2-40B4-BE49-F238E27FC236}">
                <a16:creationId xmlns:a16="http://schemas.microsoft.com/office/drawing/2014/main" id="{485E9EB6-57D1-972F-B71B-783328D7B4BD}"/>
              </a:ext>
            </a:extLst>
          </p:cNvPr>
          <p:cNvPicPr>
            <a:picLocks noChangeAspect="1"/>
          </p:cNvPicPr>
          <p:nvPr/>
        </p:nvPicPr>
        <p:blipFill>
          <a:blip r:embed="rId3"/>
          <a:stretch>
            <a:fillRect/>
          </a:stretch>
        </p:blipFill>
        <p:spPr>
          <a:xfrm>
            <a:off x="7673491" y="2448132"/>
            <a:ext cx="4116141" cy="2018216"/>
          </a:xfrm>
          <a:prstGeom prst="rect">
            <a:avLst/>
          </a:prstGeom>
        </p:spPr>
      </p:pic>
      <p:sp>
        <p:nvSpPr>
          <p:cNvPr id="7" name="TextBox 6">
            <a:extLst>
              <a:ext uri="{FF2B5EF4-FFF2-40B4-BE49-F238E27FC236}">
                <a16:creationId xmlns:a16="http://schemas.microsoft.com/office/drawing/2014/main" id="{7FAF4762-EA7E-41CC-62FE-623D3F5CBC70}"/>
              </a:ext>
            </a:extLst>
          </p:cNvPr>
          <p:cNvSpPr txBox="1"/>
          <p:nvPr/>
        </p:nvSpPr>
        <p:spPr>
          <a:xfrm>
            <a:off x="363850" y="4603461"/>
            <a:ext cx="3817396" cy="369332"/>
          </a:xfrm>
          <a:prstGeom prst="rect">
            <a:avLst/>
          </a:prstGeom>
          <a:noFill/>
        </p:spPr>
        <p:txBody>
          <a:bodyPr wrap="square">
            <a:spAutoFit/>
          </a:bodyPr>
          <a:lstStyle/>
          <a:p>
            <a:r>
              <a:rPr lang="en-AU" sz="1800" b="1" dirty="0"/>
              <a:t>CLARREO PATHFINDER - NASA</a:t>
            </a:r>
          </a:p>
        </p:txBody>
      </p:sp>
      <p:sp>
        <p:nvSpPr>
          <p:cNvPr id="8" name="TextBox 7">
            <a:extLst>
              <a:ext uri="{FF2B5EF4-FFF2-40B4-BE49-F238E27FC236}">
                <a16:creationId xmlns:a16="http://schemas.microsoft.com/office/drawing/2014/main" id="{03A144BE-7D51-62DF-2704-C357487A7266}"/>
              </a:ext>
            </a:extLst>
          </p:cNvPr>
          <p:cNvSpPr txBox="1"/>
          <p:nvPr/>
        </p:nvSpPr>
        <p:spPr>
          <a:xfrm>
            <a:off x="5019154" y="4554940"/>
            <a:ext cx="2003083" cy="369332"/>
          </a:xfrm>
          <a:prstGeom prst="rect">
            <a:avLst/>
          </a:prstGeom>
          <a:noFill/>
        </p:spPr>
        <p:txBody>
          <a:bodyPr wrap="square">
            <a:spAutoFit/>
          </a:bodyPr>
          <a:lstStyle/>
          <a:p>
            <a:r>
              <a:rPr lang="en-AU" sz="1800" b="1" dirty="0"/>
              <a:t>TRUTHS - ESA</a:t>
            </a:r>
          </a:p>
        </p:txBody>
      </p:sp>
      <p:sp>
        <p:nvSpPr>
          <p:cNvPr id="9" name="TextBox 8">
            <a:extLst>
              <a:ext uri="{FF2B5EF4-FFF2-40B4-BE49-F238E27FC236}">
                <a16:creationId xmlns:a16="http://schemas.microsoft.com/office/drawing/2014/main" id="{D9A3D791-3140-3220-38DC-F15864C1CFD2}"/>
              </a:ext>
            </a:extLst>
          </p:cNvPr>
          <p:cNvSpPr txBox="1"/>
          <p:nvPr/>
        </p:nvSpPr>
        <p:spPr>
          <a:xfrm>
            <a:off x="9017649" y="4554940"/>
            <a:ext cx="1830864" cy="369332"/>
          </a:xfrm>
          <a:prstGeom prst="rect">
            <a:avLst/>
          </a:prstGeom>
          <a:noFill/>
        </p:spPr>
        <p:txBody>
          <a:bodyPr wrap="square">
            <a:spAutoFit/>
          </a:bodyPr>
          <a:lstStyle/>
          <a:p>
            <a:r>
              <a:rPr lang="en-AU" sz="1800" b="1" dirty="0"/>
              <a:t>LIBRA - CMA</a:t>
            </a:r>
          </a:p>
        </p:txBody>
      </p:sp>
      <p:pic>
        <p:nvPicPr>
          <p:cNvPr id="6" name="Picture 2" descr="A logo of a space company&#10;&#10;Description automatically generated">
            <a:extLst>
              <a:ext uri="{FF2B5EF4-FFF2-40B4-BE49-F238E27FC236}">
                <a16:creationId xmlns:a16="http://schemas.microsoft.com/office/drawing/2014/main" id="{86E66DA6-55FD-9C59-A89D-AF59AF418A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6809" y="1727146"/>
            <a:ext cx="2965024" cy="28763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E0EE44B-C105-521C-519A-7F227BED9CE3}"/>
              </a:ext>
            </a:extLst>
          </p:cNvPr>
          <p:cNvPicPr/>
          <p:nvPr/>
        </p:nvPicPr>
        <p:blipFill>
          <a:blip r:embed="rId5">
            <a:extLst>
              <a:ext uri="{28A0092B-C50C-407E-A947-70E740481C1C}">
                <a14:useLocalDpi xmlns:a14="http://schemas.microsoft.com/office/drawing/2010/main" val="0"/>
              </a:ext>
            </a:extLst>
          </a:blip>
          <a:stretch>
            <a:fillRect/>
          </a:stretch>
        </p:blipFill>
        <p:spPr>
          <a:xfrm>
            <a:off x="468303" y="168372"/>
            <a:ext cx="1605593" cy="648896"/>
          </a:xfrm>
          <a:prstGeom prst="rect">
            <a:avLst/>
          </a:prstGeom>
        </p:spPr>
      </p:pic>
      <p:sp>
        <p:nvSpPr>
          <p:cNvPr id="4" name="TextBox 3">
            <a:extLst>
              <a:ext uri="{FF2B5EF4-FFF2-40B4-BE49-F238E27FC236}">
                <a16:creationId xmlns:a16="http://schemas.microsoft.com/office/drawing/2014/main" id="{68BDFF9A-EEBE-3A5F-8E36-0D647B08365B}"/>
              </a:ext>
            </a:extLst>
          </p:cNvPr>
          <p:cNvSpPr txBox="1"/>
          <p:nvPr/>
        </p:nvSpPr>
        <p:spPr>
          <a:xfrm>
            <a:off x="1024128" y="5340096"/>
            <a:ext cx="2148840" cy="523220"/>
          </a:xfrm>
          <a:prstGeom prst="rect">
            <a:avLst/>
          </a:prstGeom>
          <a:noFill/>
        </p:spPr>
        <p:txBody>
          <a:bodyPr wrap="square" rtlCol="0">
            <a:spAutoFit/>
          </a:bodyPr>
          <a:lstStyle/>
          <a:p>
            <a:r>
              <a:rPr lang="en-GB" sz="2800" b="1" dirty="0"/>
              <a:t>2027</a:t>
            </a:r>
          </a:p>
        </p:txBody>
      </p:sp>
      <p:sp>
        <p:nvSpPr>
          <p:cNvPr id="11" name="TextBox 10">
            <a:extLst>
              <a:ext uri="{FF2B5EF4-FFF2-40B4-BE49-F238E27FC236}">
                <a16:creationId xmlns:a16="http://schemas.microsoft.com/office/drawing/2014/main" id="{5E04562A-EE7A-AD6E-70E3-B406DC19AD90}"/>
              </a:ext>
            </a:extLst>
          </p:cNvPr>
          <p:cNvSpPr txBox="1"/>
          <p:nvPr/>
        </p:nvSpPr>
        <p:spPr>
          <a:xfrm>
            <a:off x="5192993" y="5289995"/>
            <a:ext cx="1152943" cy="523220"/>
          </a:xfrm>
          <a:prstGeom prst="rect">
            <a:avLst/>
          </a:prstGeom>
          <a:noFill/>
        </p:spPr>
        <p:txBody>
          <a:bodyPr wrap="square" rtlCol="0">
            <a:spAutoFit/>
          </a:bodyPr>
          <a:lstStyle/>
          <a:p>
            <a:r>
              <a:rPr lang="en-GB" sz="2800" b="1" dirty="0"/>
              <a:t>2030</a:t>
            </a:r>
          </a:p>
        </p:txBody>
      </p:sp>
    </p:spTree>
    <p:extLst>
      <p:ext uri="{BB962C8B-B14F-4D97-AF65-F5344CB8AC3E}">
        <p14:creationId xmlns:p14="http://schemas.microsoft.com/office/powerpoint/2010/main" val="333049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C7C08F1-9885-818D-7B72-F3210DF28720}"/>
              </a:ext>
            </a:extLst>
          </p:cNvPr>
          <p:cNvGrpSpPr/>
          <p:nvPr/>
        </p:nvGrpSpPr>
        <p:grpSpPr>
          <a:xfrm>
            <a:off x="8672846" y="2843804"/>
            <a:ext cx="3454771" cy="2439458"/>
            <a:chOff x="8648449" y="3315892"/>
            <a:chExt cx="3454771" cy="2439458"/>
          </a:xfrm>
        </p:grpSpPr>
        <p:grpSp>
          <p:nvGrpSpPr>
            <p:cNvPr id="14" name="Group 13">
              <a:extLst>
                <a:ext uri="{FF2B5EF4-FFF2-40B4-BE49-F238E27FC236}">
                  <a16:creationId xmlns:a16="http://schemas.microsoft.com/office/drawing/2014/main" id="{D7ECA77C-D04B-56F6-9068-B70166907D8C}"/>
                </a:ext>
              </a:extLst>
            </p:cNvPr>
            <p:cNvGrpSpPr/>
            <p:nvPr/>
          </p:nvGrpSpPr>
          <p:grpSpPr>
            <a:xfrm>
              <a:off x="8648449" y="3447202"/>
              <a:ext cx="3454771" cy="2308148"/>
              <a:chOff x="8460137" y="2182412"/>
              <a:chExt cx="3454771" cy="2308148"/>
            </a:xfrm>
          </p:grpSpPr>
          <p:grpSp>
            <p:nvGrpSpPr>
              <p:cNvPr id="13" name="Group 12">
                <a:extLst>
                  <a:ext uri="{FF2B5EF4-FFF2-40B4-BE49-F238E27FC236}">
                    <a16:creationId xmlns:a16="http://schemas.microsoft.com/office/drawing/2014/main" id="{841CF514-E54A-F8B9-4D10-31F0667E64BF}"/>
                  </a:ext>
                </a:extLst>
              </p:cNvPr>
              <p:cNvGrpSpPr/>
              <p:nvPr/>
            </p:nvGrpSpPr>
            <p:grpSpPr>
              <a:xfrm>
                <a:off x="8460137" y="2182412"/>
                <a:ext cx="3454771" cy="2308148"/>
                <a:chOff x="8460137" y="2182412"/>
                <a:chExt cx="3454771" cy="2308148"/>
              </a:xfrm>
            </p:grpSpPr>
            <p:grpSp>
              <p:nvGrpSpPr>
                <p:cNvPr id="10" name="Group 9">
                  <a:extLst>
                    <a:ext uri="{FF2B5EF4-FFF2-40B4-BE49-F238E27FC236}">
                      <a16:creationId xmlns:a16="http://schemas.microsoft.com/office/drawing/2014/main" id="{3B57E6BD-83C7-7A2F-5283-CCDE3A88D003}"/>
                    </a:ext>
                  </a:extLst>
                </p:cNvPr>
                <p:cNvGrpSpPr/>
                <p:nvPr/>
              </p:nvGrpSpPr>
              <p:grpSpPr>
                <a:xfrm>
                  <a:off x="8460137" y="2182412"/>
                  <a:ext cx="3454771" cy="2308148"/>
                  <a:chOff x="8672574" y="3447793"/>
                  <a:chExt cx="3454771" cy="2308148"/>
                </a:xfrm>
              </p:grpSpPr>
              <p:pic>
                <p:nvPicPr>
                  <p:cNvPr id="8" name="Picture 7">
                    <a:extLst>
                      <a:ext uri="{FF2B5EF4-FFF2-40B4-BE49-F238E27FC236}">
                        <a16:creationId xmlns:a16="http://schemas.microsoft.com/office/drawing/2014/main" id="{C6977E91-05A7-1F9C-33D5-0ECFE5B7DD2A}"/>
                      </a:ext>
                    </a:extLst>
                  </p:cNvPr>
                  <p:cNvPicPr>
                    <a:picLocks noChangeAspect="1"/>
                  </p:cNvPicPr>
                  <p:nvPr/>
                </p:nvPicPr>
                <p:blipFill rotWithShape="1">
                  <a:blip r:embed="rId2"/>
                  <a:srcRect r="48106"/>
                  <a:stretch/>
                </p:blipFill>
                <p:spPr>
                  <a:xfrm>
                    <a:off x="8672574" y="3892016"/>
                    <a:ext cx="3223489" cy="1863925"/>
                  </a:xfrm>
                  <a:prstGeom prst="rect">
                    <a:avLst/>
                  </a:prstGeom>
                </p:spPr>
              </p:pic>
              <p:pic>
                <p:nvPicPr>
                  <p:cNvPr id="1026" name="Picture 2" descr="2020 International Space Station Configuration - NASA">
                    <a:extLst>
                      <a:ext uri="{FF2B5EF4-FFF2-40B4-BE49-F238E27FC236}">
                        <a16:creationId xmlns:a16="http://schemas.microsoft.com/office/drawing/2014/main" id="{354E0815-BE46-21EF-385C-C0E5724C40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00" t="20932" r="2787" b="23674"/>
                  <a:stretch/>
                </p:blipFill>
                <p:spPr bwMode="auto">
                  <a:xfrm>
                    <a:off x="11131422" y="3447793"/>
                    <a:ext cx="995923" cy="122580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F132C41C-17F6-01AB-1FF0-126AD064EFA3}"/>
                    </a:ext>
                  </a:extLst>
                </p:cNvPr>
                <p:cNvSpPr/>
                <p:nvPr/>
              </p:nvSpPr>
              <p:spPr>
                <a:xfrm>
                  <a:off x="8849169" y="3300729"/>
                  <a:ext cx="738909" cy="4392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11" name="Picture 10">
                <a:extLst>
                  <a:ext uri="{FF2B5EF4-FFF2-40B4-BE49-F238E27FC236}">
                    <a16:creationId xmlns:a16="http://schemas.microsoft.com/office/drawing/2014/main" id="{CF65F864-44E1-EF3E-EAF1-047F64D4071F}"/>
                  </a:ext>
                </a:extLst>
              </p:cNvPr>
              <p:cNvPicPr>
                <a:picLocks noChangeAspect="1"/>
              </p:cNvPicPr>
              <p:nvPr/>
            </p:nvPicPr>
            <p:blipFill>
              <a:blip r:embed="rId4"/>
              <a:stretch>
                <a:fillRect/>
              </a:stretch>
            </p:blipFill>
            <p:spPr>
              <a:xfrm>
                <a:off x="8775997" y="3140365"/>
                <a:ext cx="1069095" cy="599640"/>
              </a:xfrm>
              <a:prstGeom prst="rect">
                <a:avLst/>
              </a:prstGeom>
            </p:spPr>
          </p:pic>
        </p:grpSp>
        <p:sp>
          <p:nvSpPr>
            <p:cNvPr id="4" name="TextBox 3">
              <a:extLst>
                <a:ext uri="{FF2B5EF4-FFF2-40B4-BE49-F238E27FC236}">
                  <a16:creationId xmlns:a16="http://schemas.microsoft.com/office/drawing/2014/main" id="{3ABEE8ED-E9E6-093C-D468-F7A046AD86EA}"/>
                </a:ext>
              </a:extLst>
            </p:cNvPr>
            <p:cNvSpPr txBox="1"/>
            <p:nvPr/>
          </p:nvSpPr>
          <p:spPr>
            <a:xfrm>
              <a:off x="9165490" y="3315892"/>
              <a:ext cx="2614160" cy="307777"/>
            </a:xfrm>
            <a:prstGeom prst="rect">
              <a:avLst/>
            </a:prstGeom>
            <a:noFill/>
          </p:spPr>
          <p:txBody>
            <a:bodyPr wrap="square">
              <a:spAutoFit/>
            </a:bodyPr>
            <a:lstStyle/>
            <a:p>
              <a:r>
                <a:rPr lang="en-AU" b="1" i="1" dirty="0"/>
                <a:t>Space-based Intercalibration</a:t>
              </a:r>
            </a:p>
          </p:txBody>
        </p:sp>
      </p:grpSp>
      <p:sp>
        <p:nvSpPr>
          <p:cNvPr id="2" name="Title 1">
            <a:extLst>
              <a:ext uri="{FF2B5EF4-FFF2-40B4-BE49-F238E27FC236}">
                <a16:creationId xmlns:a16="http://schemas.microsoft.com/office/drawing/2014/main" id="{BE030219-D70E-0F35-5B1C-7DBA3D16B546}"/>
              </a:ext>
            </a:extLst>
          </p:cNvPr>
          <p:cNvSpPr>
            <a:spLocks noGrp="1"/>
          </p:cNvSpPr>
          <p:nvPr>
            <p:ph type="title"/>
          </p:nvPr>
        </p:nvSpPr>
        <p:spPr>
          <a:xfrm>
            <a:off x="2242791" y="164980"/>
            <a:ext cx="9386864" cy="779002"/>
          </a:xfrm>
        </p:spPr>
        <p:txBody>
          <a:bodyPr/>
          <a:lstStyle/>
          <a:p>
            <a:r>
              <a:rPr lang="en-AU" dirty="0"/>
              <a:t>Motivation for </a:t>
            </a:r>
            <a:r>
              <a:rPr lang="en-AU" dirty="0" err="1"/>
              <a:t>SITSats</a:t>
            </a:r>
            <a:endParaRPr lang="en-AU" dirty="0"/>
          </a:p>
        </p:txBody>
      </p:sp>
      <p:sp>
        <p:nvSpPr>
          <p:cNvPr id="9" name="TextBox 1">
            <a:extLst>
              <a:ext uri="{FF2B5EF4-FFF2-40B4-BE49-F238E27FC236}">
                <a16:creationId xmlns:a16="http://schemas.microsoft.com/office/drawing/2014/main" id="{8683E1E7-8D3E-B0B6-7EB0-D59FC7D2A3B9}"/>
              </a:ext>
            </a:extLst>
          </p:cNvPr>
          <p:cNvSpPr txBox="1"/>
          <p:nvPr/>
        </p:nvSpPr>
        <p:spPr>
          <a:xfrm>
            <a:off x="176048" y="1200847"/>
            <a:ext cx="10224184" cy="535531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Wingdings" panose="05000000000000000000" pitchFamily="2" charset="2"/>
              <a:buChar char="v"/>
            </a:pPr>
            <a:r>
              <a:rPr lang="en-GB" sz="1800" b="1" dirty="0"/>
              <a:t>Desire for ‘Reference/Fiducial’ data that enable unequivocal change detection in relatively short time-scales and mitigate ‘data gaps’ (</a:t>
            </a:r>
            <a:r>
              <a:rPr lang="en-GB" sz="1800" b="1" i="1" dirty="0"/>
              <a:t>particularly for climate</a:t>
            </a:r>
            <a:r>
              <a:rPr lang="en-GB" sz="1800" b="1" dirty="0"/>
              <a:t>) </a:t>
            </a:r>
          </a:p>
          <a:p>
            <a:pPr lvl="2"/>
            <a:r>
              <a:rPr lang="en-GB" sz="1800" dirty="0"/>
              <a:t>          - Robust, transparent quantified evidence of traceability to a reference (ideally SI) - ‘QA4EO’</a:t>
            </a:r>
          </a:p>
          <a:p>
            <a:pPr lvl="2"/>
            <a:r>
              <a:rPr lang="en-GB" sz="1800" dirty="0"/>
              <a:t>          - Small comprehensively evaluated uncertainties </a:t>
            </a:r>
          </a:p>
          <a:p>
            <a:pPr lvl="2"/>
            <a:r>
              <a:rPr lang="en-GB" sz="1800" dirty="0"/>
              <a:t>	     - Allowing ‘stability’ criteria for climate to be robustly tied to invariant reference (SI)</a:t>
            </a:r>
          </a:p>
          <a:p>
            <a:pPr lvl="2"/>
            <a:endParaRPr lang="en-GB" sz="1800" dirty="0"/>
          </a:p>
          <a:p>
            <a:pPr marL="285750" indent="-285750">
              <a:buFont typeface="Wingdings" panose="05000000000000000000" pitchFamily="2" charset="2"/>
              <a:buChar char="v"/>
            </a:pPr>
            <a:r>
              <a:rPr lang="en-GB" sz="1800" dirty="0"/>
              <a:t>‘</a:t>
            </a:r>
            <a:r>
              <a:rPr lang="en-GB" sz="1800" b="1" dirty="0"/>
              <a:t>System of systems’ Integrated EO data, interoperable/harmonised </a:t>
            </a:r>
          </a:p>
          <a:p>
            <a:r>
              <a:rPr lang="en-GB" sz="1800" b="1" dirty="0"/>
              <a:t>     knowledge of/removal of biases</a:t>
            </a:r>
          </a:p>
          <a:p>
            <a:r>
              <a:rPr lang="en-GB" sz="1800" dirty="0"/>
              <a:t>           - ARD</a:t>
            </a:r>
          </a:p>
          <a:p>
            <a:r>
              <a:rPr lang="en-GB" sz="1800" dirty="0"/>
              <a:t>           - SI-Traceability provides unambiguous trust, space agency agnostic, longevity</a:t>
            </a:r>
          </a:p>
          <a:p>
            <a:r>
              <a:rPr lang="en-GB" sz="1800" dirty="0"/>
              <a:t>  	</a:t>
            </a:r>
          </a:p>
          <a:p>
            <a:pPr marL="285750" indent="-285750">
              <a:buFont typeface="Wingdings" panose="05000000000000000000" pitchFamily="2" charset="2"/>
              <a:buChar char="v"/>
            </a:pPr>
            <a:r>
              <a:rPr lang="en-GB" sz="1800" b="1" dirty="0"/>
              <a:t>New space – reliance on post-launch calibration, no on-board calibration</a:t>
            </a:r>
          </a:p>
          <a:p>
            <a:pPr lvl="1"/>
            <a:r>
              <a:rPr lang="en-GB" sz="1800" dirty="0"/>
              <a:t>           - Reduced cost, complementary observations (</a:t>
            </a:r>
            <a:r>
              <a:rPr lang="en-GB" sz="1800" i="1" dirty="0"/>
              <a:t>temporal/spatial coverage</a:t>
            </a:r>
            <a:r>
              <a:rPr lang="en-GB" sz="1800" dirty="0"/>
              <a:t>) </a:t>
            </a:r>
          </a:p>
          <a:p>
            <a:pPr lvl="1"/>
            <a:r>
              <a:rPr lang="en-GB" sz="1800" dirty="0"/>
              <a:t>           - Level playing field, maximal utilisation of investments and assets  	</a:t>
            </a:r>
          </a:p>
          <a:p>
            <a:pPr marL="285750" indent="-285750">
              <a:buFont typeface="Wingdings" panose="05000000000000000000" pitchFamily="2" charset="2"/>
              <a:buChar char="§"/>
            </a:pPr>
            <a:endParaRPr lang="en-GB" sz="1800" dirty="0"/>
          </a:p>
          <a:p>
            <a:pPr marL="285750" indent="-285750">
              <a:buFont typeface="Wingdings" panose="05000000000000000000" pitchFamily="2" charset="2"/>
              <a:buChar char="v"/>
            </a:pPr>
            <a:r>
              <a:rPr lang="en-GB" sz="1800" b="1" dirty="0"/>
              <a:t>CEOS/GSICS initiatives to establish international references and SI-Traceability</a:t>
            </a:r>
          </a:p>
          <a:p>
            <a:r>
              <a:rPr lang="en-GB" sz="1800" dirty="0"/>
              <a:t>           - Coherent, comprehensive/flexible, reliable anchor to well-established methods</a:t>
            </a:r>
          </a:p>
          <a:p>
            <a:r>
              <a:rPr lang="en-GB" sz="1800" dirty="0"/>
              <a:t>           - Mimics calibration methodologies of all terrestrial ‘industries’ </a:t>
            </a:r>
          </a:p>
          <a:p>
            <a:r>
              <a:rPr lang="en-GB" sz="1800" dirty="0"/>
              <a:t>           - Provides a clear label of a specific sensor property but generic to ‘application’</a:t>
            </a:r>
          </a:p>
        </p:txBody>
      </p:sp>
      <p:pic>
        <p:nvPicPr>
          <p:cNvPr id="3" name="Picture 2">
            <a:extLst>
              <a:ext uri="{FF2B5EF4-FFF2-40B4-BE49-F238E27FC236}">
                <a16:creationId xmlns:a16="http://schemas.microsoft.com/office/drawing/2014/main" id="{A2CC66CA-E8F1-A16C-7171-EAC0282D529F}"/>
              </a:ext>
            </a:extLst>
          </p:cNvPr>
          <p:cNvPicPr/>
          <p:nvPr/>
        </p:nvPicPr>
        <p:blipFill>
          <a:blip r:embed="rId5">
            <a:extLst>
              <a:ext uri="{28A0092B-C50C-407E-A947-70E740481C1C}">
                <a14:useLocalDpi xmlns:a14="http://schemas.microsoft.com/office/drawing/2010/main" val="0"/>
              </a:ext>
            </a:extLst>
          </a:blip>
          <a:stretch>
            <a:fillRect/>
          </a:stretch>
        </p:blipFill>
        <p:spPr>
          <a:xfrm>
            <a:off x="468303" y="168372"/>
            <a:ext cx="1605593" cy="648896"/>
          </a:xfrm>
          <a:prstGeom prst="rect">
            <a:avLst/>
          </a:prstGeom>
        </p:spPr>
      </p:pic>
    </p:spTree>
    <p:extLst>
      <p:ext uri="{BB962C8B-B14F-4D97-AF65-F5344CB8AC3E}">
        <p14:creationId xmlns:p14="http://schemas.microsoft.com/office/powerpoint/2010/main" val="1219642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D25B-560A-0969-E135-84597F97185A}"/>
              </a:ext>
            </a:extLst>
          </p:cNvPr>
          <p:cNvSpPr>
            <a:spLocks noGrp="1"/>
          </p:cNvSpPr>
          <p:nvPr>
            <p:ph type="title"/>
          </p:nvPr>
        </p:nvSpPr>
        <p:spPr>
          <a:xfrm>
            <a:off x="2164646" y="113795"/>
            <a:ext cx="9386864" cy="779002"/>
          </a:xfrm>
        </p:spPr>
        <p:txBody>
          <a:bodyPr/>
          <a:lstStyle/>
          <a:p>
            <a:r>
              <a:rPr lang="en-AU" dirty="0"/>
              <a:t>Rationale for Task Group</a:t>
            </a:r>
          </a:p>
        </p:txBody>
      </p:sp>
      <p:sp>
        <p:nvSpPr>
          <p:cNvPr id="3" name="TextBox 1">
            <a:extLst>
              <a:ext uri="{FF2B5EF4-FFF2-40B4-BE49-F238E27FC236}">
                <a16:creationId xmlns:a16="http://schemas.microsoft.com/office/drawing/2014/main" id="{FDB372BF-2D6B-4E7E-10A6-6AAD4F54C2B6}"/>
              </a:ext>
            </a:extLst>
          </p:cNvPr>
          <p:cNvSpPr txBox="1"/>
          <p:nvPr/>
        </p:nvSpPr>
        <p:spPr>
          <a:xfrm>
            <a:off x="176048" y="1250137"/>
            <a:ext cx="12015951" cy="480131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Wingdings" panose="05000000000000000000" pitchFamily="2" charset="2"/>
              <a:buChar char="v"/>
            </a:pPr>
            <a:r>
              <a:rPr lang="en-GB" sz="1800" b="1" dirty="0"/>
              <a:t>Recognition, visibility of the new class of Instrument to senior levels in space agencies &amp; EO community</a:t>
            </a:r>
          </a:p>
          <a:p>
            <a:r>
              <a:rPr lang="en-GB" sz="1800" dirty="0"/>
              <a:t>         - Noting at least 3 </a:t>
            </a:r>
            <a:r>
              <a:rPr lang="en-GB" sz="1800" dirty="0" err="1"/>
              <a:t>SITSats</a:t>
            </a:r>
            <a:r>
              <a:rPr lang="en-GB" sz="1800" dirty="0"/>
              <a:t> are currently under-development from different continents </a:t>
            </a:r>
          </a:p>
          <a:p>
            <a:r>
              <a:rPr lang="en-GB" sz="1800" dirty="0"/>
              <a:t>         - Case studies demonstrating benefit (quantitative) of improved accuracy	</a:t>
            </a:r>
          </a:p>
          <a:p>
            <a:pPr marL="285750" indent="-285750">
              <a:buFont typeface="Arial" panose="020B0604020202020204" pitchFamily="34" charset="0"/>
              <a:buChar char="•"/>
            </a:pPr>
            <a:endParaRPr lang="en-GB" sz="1800" dirty="0"/>
          </a:p>
          <a:p>
            <a:pPr marL="285750" indent="-285750">
              <a:buFont typeface="Wingdings" panose="05000000000000000000" pitchFamily="2" charset="2"/>
              <a:buChar char="v"/>
            </a:pPr>
            <a:r>
              <a:rPr lang="en-GB" sz="1800" b="1" dirty="0"/>
              <a:t>Similar to CEOS-VCs – coordinate, where appropriate, to facilitate commonality of purpose (shared vision)</a:t>
            </a:r>
          </a:p>
          <a:p>
            <a:r>
              <a:rPr lang="en-GB" sz="1800" dirty="0"/>
              <a:t>         -  Maximal utilisation of resources </a:t>
            </a:r>
          </a:p>
          <a:p>
            <a:r>
              <a:rPr lang="en-GB" sz="1800" dirty="0"/>
              <a:t>         -  Continuity of ‘service’ (data, coordination of launches)</a:t>
            </a:r>
          </a:p>
          <a:p>
            <a:r>
              <a:rPr lang="en-GB" sz="1800" dirty="0"/>
              <a:t>         -  Internationally integrated ‘users’, data source agnostic tools </a:t>
            </a:r>
          </a:p>
          <a:p>
            <a:r>
              <a:rPr lang="en-GB" sz="1800" dirty="0"/>
              <a:t>         -  Advocacy from an international ‘multi-agency’ perspective</a:t>
            </a:r>
          </a:p>
          <a:p>
            <a:r>
              <a:rPr lang="en-GB" sz="1800" dirty="0"/>
              <a:t>         -  Lessons learnt – enabling new missions/agencies</a:t>
            </a:r>
          </a:p>
          <a:p>
            <a:r>
              <a:rPr lang="en-GB" sz="1800" dirty="0"/>
              <a:t>         -  Value &gt; sum of parts  </a:t>
            </a:r>
          </a:p>
          <a:p>
            <a:endParaRPr lang="en-GB" sz="1800" dirty="0"/>
          </a:p>
          <a:p>
            <a:pPr marL="342900" indent="-342900">
              <a:buFont typeface="Wingdings" panose="05000000000000000000" pitchFamily="2" charset="2"/>
              <a:buChar char="v"/>
            </a:pPr>
            <a:r>
              <a:rPr lang="en-GB" sz="1800" b="1" dirty="0"/>
              <a:t>Establish an agreed minimal set of definitions and principles to distinguish </a:t>
            </a:r>
            <a:r>
              <a:rPr lang="en-GB" sz="1800" b="1" dirty="0" err="1"/>
              <a:t>SITSats</a:t>
            </a:r>
            <a:r>
              <a:rPr lang="en-GB" sz="1800" b="1" dirty="0"/>
              <a:t> and their utilisation </a:t>
            </a:r>
          </a:p>
          <a:p>
            <a:r>
              <a:rPr lang="en-GB" sz="1800" dirty="0"/>
              <a:t>          - Independent of application domain or technology</a:t>
            </a:r>
          </a:p>
          <a:p>
            <a:pPr marL="342900" indent="-342900">
              <a:buFont typeface="Arial" panose="020B0604020202020204" pitchFamily="34" charset="0"/>
              <a:buChar char="•"/>
            </a:pPr>
            <a:endParaRPr lang="en-GB" sz="1800" dirty="0"/>
          </a:p>
          <a:p>
            <a:pPr marL="342900" indent="-342900">
              <a:buFont typeface="Wingdings" panose="05000000000000000000" pitchFamily="2" charset="2"/>
              <a:buChar char="v"/>
            </a:pPr>
            <a:r>
              <a:rPr lang="en-GB" sz="1800" b="1" dirty="0"/>
              <a:t>Seek to build a common user/customer base, transcending individual missions</a:t>
            </a:r>
          </a:p>
          <a:p>
            <a:pPr lvl="1"/>
            <a:r>
              <a:rPr lang="en-GB" sz="1800" dirty="0"/>
              <a:t>          -  Value/necessity for achieving GEOSS ‘fit for purpose’ solutions to needs of climate &amp; society 	</a:t>
            </a:r>
          </a:p>
        </p:txBody>
      </p:sp>
      <p:pic>
        <p:nvPicPr>
          <p:cNvPr id="4" name="Picture 3">
            <a:extLst>
              <a:ext uri="{FF2B5EF4-FFF2-40B4-BE49-F238E27FC236}">
                <a16:creationId xmlns:a16="http://schemas.microsoft.com/office/drawing/2014/main" id="{1FB594E9-4E7C-6E58-B3CA-53258A3204CC}"/>
              </a:ext>
            </a:extLst>
          </p:cNvPr>
          <p:cNvPicPr/>
          <p:nvPr/>
        </p:nvPicPr>
        <p:blipFill>
          <a:blip r:embed="rId2">
            <a:extLst>
              <a:ext uri="{28A0092B-C50C-407E-A947-70E740481C1C}">
                <a14:useLocalDpi xmlns:a14="http://schemas.microsoft.com/office/drawing/2010/main" val="0"/>
              </a:ext>
            </a:extLst>
          </a:blip>
          <a:stretch>
            <a:fillRect/>
          </a:stretch>
        </p:blipFill>
        <p:spPr>
          <a:xfrm>
            <a:off x="468303" y="168372"/>
            <a:ext cx="1605593" cy="648896"/>
          </a:xfrm>
          <a:prstGeom prst="rect">
            <a:avLst/>
          </a:prstGeom>
        </p:spPr>
      </p:pic>
    </p:spTree>
    <p:extLst>
      <p:ext uri="{BB962C8B-B14F-4D97-AF65-F5344CB8AC3E}">
        <p14:creationId xmlns:p14="http://schemas.microsoft.com/office/powerpoint/2010/main" val="2622422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40075-60E3-C5BD-B597-F508CBF74220}"/>
              </a:ext>
            </a:extLst>
          </p:cNvPr>
          <p:cNvSpPr>
            <a:spLocks noGrp="1"/>
          </p:cNvSpPr>
          <p:nvPr>
            <p:ph type="title"/>
          </p:nvPr>
        </p:nvSpPr>
        <p:spPr>
          <a:xfrm>
            <a:off x="2262300" y="131551"/>
            <a:ext cx="9386864" cy="779002"/>
          </a:xfrm>
        </p:spPr>
        <p:txBody>
          <a:bodyPr/>
          <a:lstStyle/>
          <a:p>
            <a:r>
              <a:rPr lang="en-AU" dirty="0"/>
              <a:t>Task Group Objectives</a:t>
            </a:r>
          </a:p>
        </p:txBody>
      </p:sp>
      <p:sp>
        <p:nvSpPr>
          <p:cNvPr id="3" name="TextBox 2">
            <a:extLst>
              <a:ext uri="{FF2B5EF4-FFF2-40B4-BE49-F238E27FC236}">
                <a16:creationId xmlns:a16="http://schemas.microsoft.com/office/drawing/2014/main" id="{8357B119-3186-0B17-05C8-2FB5728AC514}"/>
              </a:ext>
            </a:extLst>
          </p:cNvPr>
          <p:cNvSpPr txBox="1"/>
          <p:nvPr/>
        </p:nvSpPr>
        <p:spPr>
          <a:xfrm>
            <a:off x="232527" y="1105348"/>
            <a:ext cx="11726945" cy="532453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gn="just" rtl="0" fontAlgn="base">
              <a:spcBef>
                <a:spcPts val="0"/>
              </a:spcBef>
              <a:spcAft>
                <a:spcPts val="0"/>
              </a:spcAft>
              <a:buFont typeface="Wingdings" panose="05000000000000000000" pitchFamily="2" charset="2"/>
              <a:buChar char="v"/>
            </a:pPr>
            <a:r>
              <a:rPr lang="en-US" sz="2000" i="0" u="none" strike="noStrike" dirty="0">
                <a:solidFill>
                  <a:schemeClr val="tx1"/>
                </a:solidFill>
                <a:effectLst/>
                <a:latin typeface="Arial" panose="020B0604020202020204" pitchFamily="34" charset="0"/>
                <a:cs typeface="Arial" panose="020B0604020202020204" pitchFamily="34" charset="0"/>
              </a:rPr>
              <a:t>Establish clear definitions of what constitutes a </a:t>
            </a:r>
            <a:r>
              <a:rPr lang="en-US" sz="2000" i="0" u="none" strike="noStrike" dirty="0" err="1">
                <a:solidFill>
                  <a:schemeClr val="tx1"/>
                </a:solidFill>
                <a:effectLst/>
                <a:latin typeface="Arial" panose="020B0604020202020204" pitchFamily="34" charset="0"/>
                <a:cs typeface="Arial" panose="020B0604020202020204" pitchFamily="34" charset="0"/>
              </a:rPr>
              <a:t>SITSat</a:t>
            </a:r>
            <a:r>
              <a:rPr lang="en-US" sz="2000" i="0" u="none" strike="noStrike" dirty="0">
                <a:solidFill>
                  <a:schemeClr val="tx1"/>
                </a:solidFill>
                <a:effectLst/>
                <a:latin typeface="Arial" panose="020B0604020202020204" pitchFamily="34" charset="0"/>
                <a:cs typeface="Arial" panose="020B0604020202020204" pitchFamily="34" charset="0"/>
              </a:rPr>
              <a:t> and the minimal requirements needed to evidence this status</a:t>
            </a:r>
          </a:p>
          <a:p>
            <a:pPr marL="342900" indent="-342900" algn="just" rtl="0" fontAlgn="base">
              <a:spcBef>
                <a:spcPts val="0"/>
              </a:spcBef>
              <a:spcAft>
                <a:spcPts val="0"/>
              </a:spcAft>
              <a:buFont typeface="Wingdings" panose="05000000000000000000" pitchFamily="2" charset="2"/>
              <a:buChar char="v"/>
            </a:pPr>
            <a:endParaRPr lang="en-US" sz="2000" i="0" u="none" strike="noStrike" dirty="0">
              <a:solidFill>
                <a:schemeClr val="tx1"/>
              </a:solidFill>
              <a:effectLst/>
              <a:latin typeface="Arial" panose="020B0604020202020204" pitchFamily="34" charset="0"/>
              <a:cs typeface="Arial" panose="020B0604020202020204" pitchFamily="34" charset="0"/>
            </a:endParaRPr>
          </a:p>
          <a:p>
            <a:pPr marL="342900" indent="-342900" algn="just" rtl="0" fontAlgn="base">
              <a:spcBef>
                <a:spcPts val="0"/>
              </a:spcBef>
              <a:spcAft>
                <a:spcPts val="0"/>
              </a:spcAft>
              <a:buFont typeface="Wingdings" panose="05000000000000000000" pitchFamily="2" charset="2"/>
              <a:buChar char="v"/>
            </a:pPr>
            <a:r>
              <a:rPr lang="en-US" sz="2000" i="0" u="none" strike="noStrike" dirty="0">
                <a:solidFill>
                  <a:schemeClr val="tx1"/>
                </a:solidFill>
                <a:effectLst/>
                <a:latin typeface="Arial" panose="020B0604020202020204" pitchFamily="34" charset="0"/>
                <a:cs typeface="Arial" panose="020B0604020202020204" pitchFamily="34" charset="0"/>
              </a:rPr>
              <a:t>Serve as a forum for agencies developing/planning </a:t>
            </a:r>
            <a:r>
              <a:rPr lang="en-US" sz="2000" i="0" u="none" strike="noStrike" dirty="0" err="1">
                <a:solidFill>
                  <a:schemeClr val="tx1"/>
                </a:solidFill>
                <a:effectLst/>
                <a:latin typeface="Arial" panose="020B0604020202020204" pitchFamily="34" charset="0"/>
                <a:cs typeface="Arial" panose="020B0604020202020204" pitchFamily="34" charset="0"/>
              </a:rPr>
              <a:t>SITSat</a:t>
            </a:r>
            <a:r>
              <a:rPr lang="en-US" sz="2000" i="0" u="none" strike="noStrike" dirty="0">
                <a:solidFill>
                  <a:schemeClr val="tx1"/>
                </a:solidFill>
                <a:effectLst/>
                <a:latin typeface="Arial" panose="020B0604020202020204" pitchFamily="34" charset="0"/>
                <a:cs typeface="Arial" panose="020B0604020202020204" pitchFamily="34" charset="0"/>
              </a:rPr>
              <a:t> missions to share experiences and knowledge</a:t>
            </a:r>
          </a:p>
          <a:p>
            <a:pPr lvl="2" algn="just" fontAlgn="base"/>
            <a:r>
              <a:rPr lang="en-US" sz="2000" dirty="0">
                <a:solidFill>
                  <a:schemeClr val="tx1"/>
                </a:solidFill>
                <a:latin typeface="Arial" panose="020B0604020202020204" pitchFamily="34" charset="0"/>
                <a:cs typeface="Arial" panose="020B0604020202020204" pitchFamily="34" charset="0"/>
              </a:rPr>
              <a:t> 	- Create common messaging, Communication of benefit to all stakeholders, (website)	</a:t>
            </a:r>
            <a:endParaRPr lang="en-US" sz="2000" i="0" u="none" strike="noStrike" dirty="0">
              <a:solidFill>
                <a:schemeClr val="tx1"/>
              </a:solidFill>
              <a:effectLst/>
              <a:latin typeface="Arial" panose="020B0604020202020204" pitchFamily="34" charset="0"/>
              <a:cs typeface="Arial" panose="020B0604020202020204" pitchFamily="34" charset="0"/>
            </a:endParaRPr>
          </a:p>
          <a:p>
            <a:pPr marL="342900" indent="-342900" algn="just" rtl="0" fontAlgn="base">
              <a:spcBef>
                <a:spcPts val="0"/>
              </a:spcBef>
              <a:spcAft>
                <a:spcPts val="0"/>
              </a:spcAft>
              <a:buFont typeface="Wingdings" panose="05000000000000000000" pitchFamily="2" charset="2"/>
              <a:buChar char="v"/>
            </a:pPr>
            <a:endParaRPr lang="en-US" sz="2000" i="0" u="none" strike="noStrike" dirty="0">
              <a:solidFill>
                <a:schemeClr val="tx1"/>
              </a:solidFill>
              <a:effectLst/>
              <a:latin typeface="Arial" panose="020B0604020202020204" pitchFamily="34" charset="0"/>
              <a:cs typeface="Arial" panose="020B0604020202020204" pitchFamily="34" charset="0"/>
            </a:endParaRPr>
          </a:p>
          <a:p>
            <a:pPr marL="342900" indent="-342900" algn="just" rtl="0" fontAlgn="base">
              <a:spcBef>
                <a:spcPts val="0"/>
              </a:spcBef>
              <a:spcAft>
                <a:spcPts val="0"/>
              </a:spcAft>
              <a:buFont typeface="Wingdings" panose="05000000000000000000" pitchFamily="2" charset="2"/>
              <a:buChar char="v"/>
            </a:pPr>
            <a:r>
              <a:rPr lang="en-US" sz="2000" i="0" u="none" strike="noStrike" dirty="0">
                <a:solidFill>
                  <a:schemeClr val="tx1"/>
                </a:solidFill>
                <a:effectLst/>
                <a:latin typeface="Arial" panose="020B0604020202020204" pitchFamily="34" charset="0"/>
                <a:cs typeface="Arial" panose="020B0604020202020204" pitchFamily="34" charset="0"/>
              </a:rPr>
              <a:t>Discuss collaboration opportunities, joint Cal/Val activities, campaigns, and data sharing</a:t>
            </a:r>
          </a:p>
          <a:p>
            <a:pPr marL="342900" indent="-342900" algn="just" rtl="0" fontAlgn="base">
              <a:spcBef>
                <a:spcPts val="0"/>
              </a:spcBef>
              <a:spcAft>
                <a:spcPts val="0"/>
              </a:spcAft>
              <a:buFont typeface="Wingdings" panose="05000000000000000000" pitchFamily="2" charset="2"/>
              <a:buChar char="v"/>
            </a:pPr>
            <a:endParaRPr lang="en-US" sz="2000" i="0" u="none" strike="noStrike" dirty="0">
              <a:solidFill>
                <a:schemeClr val="tx1"/>
              </a:solidFill>
              <a:effectLst/>
              <a:latin typeface="Arial" panose="020B0604020202020204" pitchFamily="34" charset="0"/>
              <a:cs typeface="Arial" panose="020B0604020202020204" pitchFamily="34" charset="0"/>
            </a:endParaRPr>
          </a:p>
          <a:p>
            <a:pPr marL="342900" indent="-342900" algn="just" rtl="0" fontAlgn="base">
              <a:spcBef>
                <a:spcPts val="0"/>
              </a:spcBef>
              <a:spcAft>
                <a:spcPts val="0"/>
              </a:spcAft>
              <a:buFont typeface="Wingdings" panose="05000000000000000000" pitchFamily="2" charset="2"/>
              <a:buChar char="v"/>
            </a:pPr>
            <a:r>
              <a:rPr lang="en-US" sz="2000" i="0" u="none" strike="noStrike" dirty="0">
                <a:solidFill>
                  <a:schemeClr val="tx1"/>
                </a:solidFill>
                <a:effectLst/>
                <a:latin typeface="Arial" panose="020B0604020202020204" pitchFamily="34" charset="0"/>
                <a:cs typeface="Arial" panose="020B0604020202020204" pitchFamily="34" charset="0"/>
              </a:rPr>
              <a:t>Provide an opportunity for mission coordination, gap analyses, efficient tasking, and acquisition planning</a:t>
            </a:r>
          </a:p>
          <a:p>
            <a:pPr marL="342900" indent="-342900" algn="just" rtl="0" fontAlgn="base">
              <a:spcBef>
                <a:spcPts val="0"/>
              </a:spcBef>
              <a:spcAft>
                <a:spcPts val="0"/>
              </a:spcAft>
              <a:buFont typeface="Wingdings" panose="05000000000000000000" pitchFamily="2" charset="2"/>
              <a:buChar char="v"/>
            </a:pPr>
            <a:endParaRPr lang="en-US" sz="2000" i="0" u="none" strike="noStrike" dirty="0">
              <a:solidFill>
                <a:schemeClr val="tx1"/>
              </a:solidFill>
              <a:effectLst/>
              <a:latin typeface="Arial" panose="020B0604020202020204" pitchFamily="34" charset="0"/>
              <a:cs typeface="Arial" panose="020B0604020202020204" pitchFamily="34" charset="0"/>
            </a:endParaRPr>
          </a:p>
          <a:p>
            <a:pPr marL="342900" indent="-342900" algn="just" rtl="0" fontAlgn="base">
              <a:spcBef>
                <a:spcPts val="0"/>
              </a:spcBef>
              <a:spcAft>
                <a:spcPts val="0"/>
              </a:spcAft>
              <a:buFont typeface="Wingdings" panose="05000000000000000000" pitchFamily="2" charset="2"/>
              <a:buChar char="v"/>
            </a:pPr>
            <a:r>
              <a:rPr lang="en-US" sz="2000" i="0" u="none" strike="noStrike" dirty="0">
                <a:solidFill>
                  <a:schemeClr val="tx1"/>
                </a:solidFill>
                <a:effectLst/>
                <a:latin typeface="Arial" panose="020B0604020202020204" pitchFamily="34" charset="0"/>
                <a:cs typeface="Arial" panose="020B0604020202020204" pitchFamily="34" charset="0"/>
              </a:rPr>
              <a:t>Facilitate coordination on technical topics, reporting of uncertainty and traceability information, interoperability, and methods of dissemination</a:t>
            </a:r>
          </a:p>
          <a:p>
            <a:pPr marL="342900" indent="-342900" algn="just" rtl="0" fontAlgn="base">
              <a:spcBef>
                <a:spcPts val="0"/>
              </a:spcBef>
              <a:spcAft>
                <a:spcPts val="0"/>
              </a:spcAft>
              <a:buFont typeface="Wingdings" panose="05000000000000000000" pitchFamily="2" charset="2"/>
              <a:buChar char="v"/>
            </a:pPr>
            <a:endParaRPr lang="en-US" sz="2000" i="0" u="none" strike="noStrike" dirty="0">
              <a:solidFill>
                <a:schemeClr val="tx1"/>
              </a:solidFill>
              <a:effectLst/>
              <a:latin typeface="Arial" panose="020B0604020202020204" pitchFamily="34" charset="0"/>
              <a:cs typeface="Arial" panose="020B0604020202020204" pitchFamily="34" charset="0"/>
            </a:endParaRPr>
          </a:p>
          <a:p>
            <a:pPr marL="342900" indent="-342900" algn="just" fontAlgn="base">
              <a:spcAft>
                <a:spcPts val="600"/>
              </a:spcAft>
              <a:buFont typeface="Wingdings" panose="05000000000000000000" pitchFamily="2" charset="2"/>
              <a:buChar char="v"/>
            </a:pPr>
            <a:r>
              <a:rPr lang="en-US" sz="2000" i="0" u="none" strike="noStrike" dirty="0">
                <a:solidFill>
                  <a:schemeClr val="tx1"/>
                </a:solidFill>
                <a:effectLst/>
                <a:latin typeface="Arial" panose="020B0604020202020204" pitchFamily="34" charset="0"/>
                <a:cs typeface="Arial" panose="020B0604020202020204" pitchFamily="34" charset="0"/>
              </a:rPr>
              <a:t>Aim for a systems-based approach </a:t>
            </a:r>
            <a:r>
              <a:rPr lang="en-US" sz="2000" dirty="0">
                <a:solidFill>
                  <a:schemeClr val="tx1"/>
                </a:solidFill>
                <a:latin typeface="Arial" panose="020B0604020202020204" pitchFamily="34" charset="0"/>
                <a:cs typeface="Arial" panose="020B0604020202020204" pitchFamily="34" charset="0"/>
              </a:rPr>
              <a:t>along the lines of a CEOS Virtual Constellation, rather </a:t>
            </a:r>
            <a:r>
              <a:rPr lang="en-US" sz="2000" i="0" u="none" strike="noStrike" dirty="0">
                <a:solidFill>
                  <a:schemeClr val="tx1"/>
                </a:solidFill>
                <a:effectLst/>
                <a:latin typeface="Arial" panose="020B0604020202020204" pitchFamily="34" charset="0"/>
                <a:cs typeface="Arial" panose="020B0604020202020204" pitchFamily="34" charset="0"/>
              </a:rPr>
              <a:t>than missions being developed and operated in isolation</a:t>
            </a:r>
          </a:p>
        </p:txBody>
      </p:sp>
      <p:pic>
        <p:nvPicPr>
          <p:cNvPr id="4" name="Picture 3">
            <a:extLst>
              <a:ext uri="{FF2B5EF4-FFF2-40B4-BE49-F238E27FC236}">
                <a16:creationId xmlns:a16="http://schemas.microsoft.com/office/drawing/2014/main" id="{E9376D4F-7FC6-2F5B-D78E-39CAF49DB87C}"/>
              </a:ext>
            </a:extLst>
          </p:cNvPr>
          <p:cNvPicPr/>
          <p:nvPr/>
        </p:nvPicPr>
        <p:blipFill>
          <a:blip r:embed="rId2">
            <a:extLst>
              <a:ext uri="{28A0092B-C50C-407E-A947-70E740481C1C}">
                <a14:useLocalDpi xmlns:a14="http://schemas.microsoft.com/office/drawing/2010/main" val="0"/>
              </a:ext>
            </a:extLst>
          </a:blip>
          <a:stretch>
            <a:fillRect/>
          </a:stretch>
        </p:blipFill>
        <p:spPr>
          <a:xfrm>
            <a:off x="468303" y="168372"/>
            <a:ext cx="1605593" cy="648896"/>
          </a:xfrm>
          <a:prstGeom prst="rect">
            <a:avLst/>
          </a:prstGeom>
        </p:spPr>
      </p:pic>
    </p:spTree>
    <p:extLst>
      <p:ext uri="{BB962C8B-B14F-4D97-AF65-F5344CB8AC3E}">
        <p14:creationId xmlns:p14="http://schemas.microsoft.com/office/powerpoint/2010/main" val="1596570902"/>
      </p:ext>
    </p:extLst>
  </p:cSld>
  <p:clrMapOvr>
    <a:masterClrMapping/>
  </p:clrMapOvr>
</p:sld>
</file>

<file path=ppt/theme/theme1.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13387</TotalTime>
  <Words>1633</Words>
  <Application>Microsoft Office PowerPoint</Application>
  <PresentationFormat>Widescreen</PresentationFormat>
  <Paragraphs>151</Paragraphs>
  <Slides>15</Slides>
  <Notes>2</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ceos</vt:lpstr>
      <vt:lpstr>WGISS/WGCVSI-Traceable Satellite (SITSat) Task Group</vt:lpstr>
      <vt:lpstr>Background</vt:lpstr>
      <vt:lpstr>What  is a SITSat?: simple definition</vt:lpstr>
      <vt:lpstr>What is a SITSat ?: Full definition</vt:lpstr>
      <vt:lpstr>Calibration SNO example</vt:lpstr>
      <vt:lpstr>SITSats in Development: Solar Reflective</vt:lpstr>
      <vt:lpstr>Motivation for SITSats</vt:lpstr>
      <vt:lpstr>Rationale for Task Group</vt:lpstr>
      <vt:lpstr>Task Group Objectives</vt:lpstr>
      <vt:lpstr>Evidencing Traceability/Uncertainty FIDUCEO-like – As an example</vt:lpstr>
      <vt:lpstr>Task Group Deliverables</vt:lpstr>
      <vt:lpstr>Task Group Members</vt:lpstr>
      <vt:lpstr>Communications:  CEOS Cal/Val portal SITSat group page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WGCV-51 Presentation Template and Guidance</dc:title>
  <dc:creator>Philippe Goryl</dc:creator>
  <cp:lastModifiedBy>Nigel Fox</cp:lastModifiedBy>
  <cp:revision>29</cp:revision>
  <dcterms:modified xsi:type="dcterms:W3CDTF">2024-10-18T12:41:56Z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e8f52fc-90ad-4089-8b41-04a6070796d3_Enabled">
    <vt:lpwstr>true</vt:lpwstr>
  </property>
  <property fmtid="{D5CDD505-2E9C-101B-9397-08002B2CF9AE}" pid="3" name="MSIP_Label_ce8f52fc-90ad-4089-8b41-04a6070796d3_SetDate">
    <vt:lpwstr>2023-10-24T11:40:03Z</vt:lpwstr>
  </property>
  <property fmtid="{D5CDD505-2E9C-101B-9397-08002B2CF9AE}" pid="4" name="MSIP_Label_ce8f52fc-90ad-4089-8b41-04a6070796d3_Method">
    <vt:lpwstr>Privileged</vt:lpwstr>
  </property>
  <property fmtid="{D5CDD505-2E9C-101B-9397-08002B2CF9AE}" pid="5" name="MSIP_Label_ce8f52fc-90ad-4089-8b41-04a6070796d3_Name">
    <vt:lpwstr>ce8f52fc-90ad-4089-8b41-04a6070796d3</vt:lpwstr>
  </property>
  <property fmtid="{D5CDD505-2E9C-101B-9397-08002B2CF9AE}" pid="6" name="MSIP_Label_ce8f52fc-90ad-4089-8b41-04a6070796d3_SiteId">
    <vt:lpwstr>601e5460-b1bf-49c0-bd2d-e76ffc186a8d</vt:lpwstr>
  </property>
  <property fmtid="{D5CDD505-2E9C-101B-9397-08002B2CF9AE}" pid="7" name="MSIP_Label_ce8f52fc-90ad-4089-8b41-04a6070796d3_ActionId">
    <vt:lpwstr>f9ce412c-8c65-4fe8-80cd-d162c90512fe</vt:lpwstr>
  </property>
  <property fmtid="{D5CDD505-2E9C-101B-9397-08002B2CF9AE}" pid="8" name="MSIP_Label_ce8f52fc-90ad-4089-8b41-04a6070796d3_ContentBits">
    <vt:lpwstr>1</vt:lpwstr>
  </property>
</Properties>
</file>