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ontserrat"/>
      <p:regular r:id="rId30"/>
      <p:bold r:id="rId31"/>
      <p:italic r:id="rId32"/>
      <p:boldItalic r:id="rId33"/>
    </p:embeddedFont>
    <p:embeddedFont>
      <p:font typeface="Montserrat Medium"/>
      <p:regular r:id="rId34"/>
      <p:bold r:id="rId35"/>
      <p:italic r:id="rId36"/>
      <p:boldItalic r:id="rId37"/>
    </p:embeddedFont>
    <p:embeddedFont>
      <p:font typeface="Noto Sans Symbol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jimYapS3Ox3HXMYai6BNKfIh8n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MontserratMedium-bold.fntdata"/><Relationship Id="rId12" Type="http://schemas.openxmlformats.org/officeDocument/2006/relationships/slide" Target="slides/slide7.xml"/><Relationship Id="rId34" Type="http://schemas.openxmlformats.org/officeDocument/2006/relationships/font" Target="fonts/MontserratMedium-regular.fntdata"/><Relationship Id="rId15" Type="http://schemas.openxmlformats.org/officeDocument/2006/relationships/slide" Target="slides/slide10.xml"/><Relationship Id="rId37" Type="http://schemas.openxmlformats.org/officeDocument/2006/relationships/font" Target="fonts/MontserratMedium-boldItalic.fntdata"/><Relationship Id="rId14" Type="http://schemas.openxmlformats.org/officeDocument/2006/relationships/slide" Target="slides/slide9.xml"/><Relationship Id="rId36" Type="http://schemas.openxmlformats.org/officeDocument/2006/relationships/font" Target="fonts/MontserratMedium-italic.fntdata"/><Relationship Id="rId17" Type="http://schemas.openxmlformats.org/officeDocument/2006/relationships/slide" Target="slides/slide12.xml"/><Relationship Id="rId39" Type="http://schemas.openxmlformats.org/officeDocument/2006/relationships/font" Target="fonts/NotoSansSymbols-bold.fntdata"/><Relationship Id="rId16" Type="http://schemas.openxmlformats.org/officeDocument/2006/relationships/slide" Target="slides/slide11.xml"/><Relationship Id="rId38" Type="http://schemas.openxmlformats.org/officeDocument/2006/relationships/font" Target="fonts/NotoSansSymbol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 name="Google Shape;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Noto Sans Symbols"/>
              <a:ea typeface="Noto Sans Symbols"/>
              <a:cs typeface="Noto Sans Symbols"/>
              <a:sym typeface="Noto Sans Symbol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26"/>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4" name="Google Shape;14;p26"/>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5" name="Google Shape;15;p26"/>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6" name="Google Shape;16;p26"/>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 name="Google Shape;17;p26"/>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 name="Google Shape;18;p26"/>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9" name="Google Shape;19;p26"/>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20" name="Google Shape;20;p26"/>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1" name="Google Shape;21;p26"/>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27"/>
          <p:cNvSpPr/>
          <p:nvPr/>
        </p:nvSpPr>
        <p:spPr>
          <a:xfrm>
            <a:off x="0" y="1"/>
            <a:ext cx="9144000" cy="778119"/>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2"/>
              </a:solidFill>
              <a:latin typeface="Arial"/>
              <a:ea typeface="Arial"/>
              <a:cs typeface="Arial"/>
              <a:sym typeface="Arial"/>
            </a:endParaRPr>
          </a:p>
        </p:txBody>
      </p:sp>
      <p:pic>
        <p:nvPicPr>
          <p:cNvPr id="24" name="Google Shape;24;p27"/>
          <p:cNvPicPr preferRelativeResize="0"/>
          <p:nvPr/>
        </p:nvPicPr>
        <p:blipFill rotWithShape="1">
          <a:blip r:embed="rId2">
            <a:alphaModFix amt="34000"/>
          </a:blip>
          <a:srcRect b="35419" l="51339" r="-2839" t="39269"/>
          <a:stretch/>
        </p:blipFill>
        <p:spPr>
          <a:xfrm flipH="1">
            <a:off x="6978316" y="0"/>
            <a:ext cx="2165684" cy="778119"/>
          </a:xfrm>
          <a:prstGeom prst="rect">
            <a:avLst/>
          </a:prstGeom>
          <a:noFill/>
          <a:ln>
            <a:noFill/>
          </a:ln>
        </p:spPr>
      </p:pic>
      <p:pic>
        <p:nvPicPr>
          <p:cNvPr id="25" name="Google Shape;25;p27"/>
          <p:cNvPicPr preferRelativeResize="0"/>
          <p:nvPr/>
        </p:nvPicPr>
        <p:blipFill rotWithShape="1">
          <a:blip r:embed="rId3">
            <a:alphaModFix/>
          </a:blip>
          <a:srcRect b="0" l="0" r="0" t="0"/>
          <a:stretch/>
        </p:blipFill>
        <p:spPr>
          <a:xfrm>
            <a:off x="7343775" y="83743"/>
            <a:ext cx="1520925" cy="602579"/>
          </a:xfrm>
          <a:prstGeom prst="rect">
            <a:avLst/>
          </a:prstGeom>
          <a:noFill/>
          <a:ln>
            <a:noFill/>
          </a:ln>
          <a:effectLst>
            <a:outerShdw blurRad="50800" rotWithShape="0" algn="tl" dir="2700000" dist="38100">
              <a:srgbClr val="000000">
                <a:alpha val="40000"/>
              </a:srgbClr>
            </a:outerShdw>
          </a:effectLst>
        </p:spPr>
      </p:pic>
      <p:sp>
        <p:nvSpPr>
          <p:cNvPr id="26" name="Google Shape;26;p27"/>
          <p:cNvSpPr/>
          <p:nvPr/>
        </p:nvSpPr>
        <p:spPr>
          <a:xfrm>
            <a:off x="-1333" y="4930953"/>
            <a:ext cx="9145333" cy="212547"/>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2"/>
              </a:solidFill>
              <a:latin typeface="Arial"/>
              <a:ea typeface="Arial"/>
              <a:cs typeface="Arial"/>
              <a:sym typeface="Arial"/>
            </a:endParaRPr>
          </a:p>
        </p:txBody>
      </p:sp>
      <p:sp>
        <p:nvSpPr>
          <p:cNvPr id="27" name="Google Shape;27;p27"/>
          <p:cNvSpPr/>
          <p:nvPr/>
        </p:nvSpPr>
        <p:spPr>
          <a:xfrm flipH="1" rot="10800000">
            <a:off x="-3378" y="4905328"/>
            <a:ext cx="9147378" cy="44645"/>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2"/>
              </a:solidFill>
              <a:latin typeface="Arial"/>
              <a:ea typeface="Arial"/>
              <a:cs typeface="Arial"/>
              <a:sym typeface="Arial"/>
            </a:endParaRPr>
          </a:p>
        </p:txBody>
      </p:sp>
      <p:sp>
        <p:nvSpPr>
          <p:cNvPr id="28" name="Google Shape;28;p27"/>
          <p:cNvSpPr txBox="1"/>
          <p:nvPr/>
        </p:nvSpPr>
        <p:spPr>
          <a:xfrm>
            <a:off x="7699249" y="4930954"/>
            <a:ext cx="1444085" cy="230802"/>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Montserrat"/>
                <a:ea typeface="Montserrat"/>
                <a:cs typeface="Montserrat"/>
                <a:sym typeface="Montserrat"/>
              </a:rPr>
              <a:t>Slide </a:t>
            </a:r>
            <a:fld id="{00000000-1234-1234-1234-123412341234}" type="slidenum">
              <a:rPr b="1" i="0" lang="en-US" sz="1050" u="none" cap="none" strike="noStrike">
                <a:solidFill>
                  <a:schemeClr val="accent1"/>
                </a:solidFill>
                <a:latin typeface="Montserrat"/>
                <a:ea typeface="Montserrat"/>
                <a:cs typeface="Montserrat"/>
                <a:sym typeface="Montserrat"/>
              </a:rPr>
              <a:t>‹#›</a:t>
            </a:fld>
            <a:endParaRPr b="1" i="0" sz="1050" u="none" cap="none" strike="noStrike">
              <a:solidFill>
                <a:schemeClr val="accent1"/>
              </a:solidFill>
              <a:latin typeface="Montserrat"/>
              <a:ea typeface="Montserrat"/>
              <a:cs typeface="Montserrat"/>
              <a:sym typeface="Montserrat"/>
            </a:endParaRPr>
          </a:p>
        </p:txBody>
      </p:sp>
      <p:sp>
        <p:nvSpPr>
          <p:cNvPr id="29" name="Google Shape;29;p27"/>
          <p:cNvSpPr txBox="1"/>
          <p:nvPr/>
        </p:nvSpPr>
        <p:spPr>
          <a:xfrm>
            <a:off x="-18281" y="4922101"/>
            <a:ext cx="4406400" cy="23080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2"/>
                </a:solidFill>
                <a:latin typeface="Montserrat"/>
                <a:ea typeface="Montserrat"/>
                <a:cs typeface="Montserrat"/>
                <a:sym typeface="Montserrat"/>
              </a:rPr>
              <a:t>WGISS/WGCV Joint Meeting, 15 &amp; 18 October 2024</a:t>
            </a:r>
            <a:endParaRPr/>
          </a:p>
        </p:txBody>
      </p:sp>
      <p:sp>
        <p:nvSpPr>
          <p:cNvPr id="30" name="Google Shape;30;p27"/>
          <p:cNvSpPr txBox="1"/>
          <p:nvPr>
            <p:ph idx="1" type="body"/>
          </p:nvPr>
        </p:nvSpPr>
        <p:spPr>
          <a:xfrm>
            <a:off x="243175" y="1168900"/>
            <a:ext cx="8621550" cy="34971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750"/>
              </a:spcBef>
              <a:spcAft>
                <a:spcPts val="0"/>
              </a:spcAft>
              <a:buClr>
                <a:schemeClr val="dk1"/>
              </a:buClr>
              <a:buSzPts val="2800"/>
              <a:buFont typeface="Montserrat"/>
              <a:buChar char="❖"/>
              <a:defRPr b="0" i="0" sz="21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375"/>
              </a:spcBef>
              <a:spcAft>
                <a:spcPts val="0"/>
              </a:spcAft>
              <a:buClr>
                <a:schemeClr val="dk1"/>
              </a:buClr>
              <a:buSzPts val="2400"/>
              <a:buFont typeface="Montserrat"/>
              <a:buChar char="▪"/>
              <a:defRPr b="0" i="0" sz="18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375"/>
              </a:spcBef>
              <a:spcAft>
                <a:spcPts val="0"/>
              </a:spcAft>
              <a:buClr>
                <a:schemeClr val="dk1"/>
              </a:buClr>
              <a:buSzPts val="2000"/>
              <a:buFont typeface="Montserrat"/>
              <a:buChar char="o"/>
              <a:defRPr b="0" i="0" sz="15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375"/>
              </a:spcBef>
              <a:spcAft>
                <a:spcPts val="0"/>
              </a:spcAft>
              <a:buClr>
                <a:schemeClr val="dk1"/>
              </a:buClr>
              <a:buSzPts val="1800"/>
              <a:buFont typeface="Montserrat"/>
              <a:buChar char="•"/>
              <a:defRPr b="0" i="0" sz="135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375"/>
              </a:spcBef>
              <a:spcAft>
                <a:spcPts val="0"/>
              </a:spcAft>
              <a:buClr>
                <a:schemeClr val="dk1"/>
              </a:buClr>
              <a:buSzPts val="1800"/>
              <a:buFont typeface="Montserrat"/>
              <a:buChar char="•"/>
              <a:defRPr b="0" i="0" sz="135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375"/>
              </a:spcBef>
              <a:spcAft>
                <a:spcPts val="0"/>
              </a:spcAft>
              <a:buClr>
                <a:schemeClr val="dk1"/>
              </a:buClr>
              <a:buSzPts val="2000"/>
              <a:buFont typeface="Montserrat"/>
              <a:buChar char="•"/>
              <a:defRPr b="0" i="0" sz="15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375"/>
              </a:spcBef>
              <a:spcAft>
                <a:spcPts val="0"/>
              </a:spcAft>
              <a:buClr>
                <a:schemeClr val="dk1"/>
              </a:buClr>
              <a:buSzPts val="2000"/>
              <a:buFont typeface="Montserrat"/>
              <a:buChar char="•"/>
              <a:defRPr b="0" i="0" sz="15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375"/>
              </a:spcBef>
              <a:spcAft>
                <a:spcPts val="0"/>
              </a:spcAft>
              <a:buClr>
                <a:schemeClr val="dk1"/>
              </a:buClr>
              <a:buSzPts val="2000"/>
              <a:buFont typeface="Montserrat"/>
              <a:buChar char="•"/>
              <a:defRPr b="0" i="0" sz="15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375"/>
              </a:spcBef>
              <a:spcAft>
                <a:spcPts val="0"/>
              </a:spcAft>
              <a:buClr>
                <a:schemeClr val="dk1"/>
              </a:buClr>
              <a:buSzPts val="20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1" name="Google Shape;31;p27"/>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33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25"/>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25"/>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2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2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1" name="Google Shape;11;p25"/>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WGISS/WGCV Joint Meeting, 15 &amp; 18 October 2024</a:t>
            </a:r>
            <a:endParaRPr b="1" i="0" sz="1100" u="none" cap="none" strike="noStrike">
              <a:solidFill>
                <a:schemeClr val="dk2"/>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title"/>
          </p:nvPr>
        </p:nvSpPr>
        <p:spPr>
          <a:xfrm>
            <a:off x="132024" y="131950"/>
            <a:ext cx="8300776"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5400"/>
              <a:t>Discussion: Expressing Uncertainty Information</a:t>
            </a:r>
            <a:endParaRPr/>
          </a:p>
        </p:txBody>
      </p:sp>
      <p:sp>
        <p:nvSpPr>
          <p:cNvPr id="37" name="Google Shape;37;p1"/>
          <p:cNvSpPr txBox="1"/>
          <p:nvPr/>
        </p:nvSpPr>
        <p:spPr>
          <a:xfrm>
            <a:off x="5181300" y="3286397"/>
            <a:ext cx="3962700" cy="1857103"/>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Cody Anderson, USGS </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CEOS WGCV Vice-Chair</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G.4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 / WGCV Joint Meeting</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15 &amp; 18 October 2024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Sioux Falls, South Dakota, USA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0"/>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Measurement Accuracy - Accuracy</a:t>
            </a:r>
            <a:endParaRPr/>
          </a:p>
          <a:p>
            <a:pPr indent="-285750" lvl="1" marL="685800" rtl="0" algn="l">
              <a:lnSpc>
                <a:spcPct val="115000"/>
              </a:lnSpc>
              <a:spcBef>
                <a:spcPts val="375"/>
              </a:spcBef>
              <a:spcAft>
                <a:spcPts val="0"/>
              </a:spcAft>
              <a:buSzPts val="2400"/>
              <a:buChar char="▪"/>
            </a:pPr>
            <a:r>
              <a:rPr lang="en-US"/>
              <a:t>closeness of agreement between a measured quantity value and a true quantity value of a measurand</a:t>
            </a:r>
            <a:endParaRPr/>
          </a:p>
          <a:p>
            <a:pPr indent="-133350" lvl="1" marL="685800" rtl="0" algn="l">
              <a:lnSpc>
                <a:spcPct val="115000"/>
              </a:lnSpc>
              <a:spcBef>
                <a:spcPts val="375"/>
              </a:spcBef>
              <a:spcAft>
                <a:spcPts val="0"/>
              </a:spcAft>
              <a:buSzPts val="24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49" name="Google Shape;249;p10"/>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Measurement Accuracy - Accuracy</a:t>
            </a:r>
            <a:endParaRPr/>
          </a:p>
          <a:p>
            <a:pPr indent="-285750" lvl="1" marL="685800" rtl="0" algn="l">
              <a:lnSpc>
                <a:spcPct val="115000"/>
              </a:lnSpc>
              <a:spcBef>
                <a:spcPts val="375"/>
              </a:spcBef>
              <a:spcAft>
                <a:spcPts val="0"/>
              </a:spcAft>
              <a:buSzPts val="2400"/>
              <a:buChar char="▪"/>
            </a:pPr>
            <a:r>
              <a:rPr lang="en-US"/>
              <a:t>closeness of agreement between a measured quantity value and a true quantity value of a measurand</a:t>
            </a:r>
            <a:endParaRPr/>
          </a:p>
          <a:p>
            <a:pPr indent="-266700" lvl="2" marL="1028700" rtl="0" algn="l">
              <a:lnSpc>
                <a:spcPct val="115000"/>
              </a:lnSpc>
              <a:spcBef>
                <a:spcPts val="375"/>
              </a:spcBef>
              <a:spcAft>
                <a:spcPts val="0"/>
              </a:spcAft>
              <a:buSzPts val="2000"/>
              <a:buChar char="o"/>
            </a:pPr>
            <a:r>
              <a:rPr lang="en-US" sz="1400"/>
              <a:t>NOTE 1 The concept ‘measurement accuracy’ is not a quantity and is not given a numerical quantity value. A measurement is said to be more accurate when it offers a smaller measurement error.</a:t>
            </a:r>
            <a:endParaRPr/>
          </a:p>
          <a:p>
            <a:pPr indent="-266700" lvl="2" marL="1028700" rtl="0" algn="l">
              <a:lnSpc>
                <a:spcPct val="115000"/>
              </a:lnSpc>
              <a:spcBef>
                <a:spcPts val="375"/>
              </a:spcBef>
              <a:spcAft>
                <a:spcPts val="0"/>
              </a:spcAft>
              <a:buSzPts val="2000"/>
              <a:buChar char="o"/>
            </a:pPr>
            <a:r>
              <a:rPr lang="en-US" sz="1400"/>
              <a:t>NOTE 2 The term “measurement accuracy” should not be used for measurement trueness and the term “measurement precision” should not be used for ‘measurement accuracy’, which, however, is related to both these concepts.</a:t>
            </a:r>
            <a:endParaRPr/>
          </a:p>
          <a:p>
            <a:pPr indent="-266700" lvl="2" marL="1028700" rtl="0" algn="l">
              <a:lnSpc>
                <a:spcPct val="115000"/>
              </a:lnSpc>
              <a:spcBef>
                <a:spcPts val="375"/>
              </a:spcBef>
              <a:spcAft>
                <a:spcPts val="0"/>
              </a:spcAft>
              <a:buSzPts val="2000"/>
              <a:buChar char="o"/>
            </a:pPr>
            <a:r>
              <a:rPr lang="en-US" sz="1400"/>
              <a:t>NOTE 3 ‘Measurement accuracy’ is sometimes understood as closeness of agreement between measured quantity values that are being attributed to the measurand.</a:t>
            </a:r>
            <a:endParaRPr/>
          </a:p>
          <a:p>
            <a:pPr indent="-133350" lvl="1" marL="685800" rtl="0" algn="l">
              <a:lnSpc>
                <a:spcPct val="115000"/>
              </a:lnSpc>
              <a:spcBef>
                <a:spcPts val="375"/>
              </a:spcBef>
              <a:spcAft>
                <a:spcPts val="0"/>
              </a:spcAft>
              <a:buSzPts val="24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55" name="Google Shape;255;p11"/>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Measurement Precision – Precision</a:t>
            </a:r>
            <a:endParaRPr/>
          </a:p>
          <a:p>
            <a:pPr indent="-285750" lvl="1" marL="685800" rtl="0" algn="l">
              <a:lnSpc>
                <a:spcPct val="115000"/>
              </a:lnSpc>
              <a:spcBef>
                <a:spcPts val="375"/>
              </a:spcBef>
              <a:spcAft>
                <a:spcPts val="0"/>
              </a:spcAft>
              <a:buSzPts val="2400"/>
              <a:buChar char="▪"/>
            </a:pPr>
            <a:r>
              <a:rPr lang="en-US"/>
              <a:t>closeness of agreement between indications or measured quantity values obtained by replicate measurements on the same or similar objects under specified conditions</a:t>
            </a:r>
            <a:endParaRPr/>
          </a:p>
          <a:p>
            <a:pPr indent="-139700" lvl="2" marL="1028700" rtl="0" algn="l">
              <a:lnSpc>
                <a:spcPct val="115000"/>
              </a:lnSpc>
              <a:spcBef>
                <a:spcPts val="375"/>
              </a:spcBef>
              <a:spcAft>
                <a:spcPts val="0"/>
              </a:spcAft>
              <a:buSzPts val="20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61" name="Google Shape;261;p12"/>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254000" lvl="0" marL="342900" marR="0" rtl="0" algn="l">
              <a:lnSpc>
                <a:spcPct val="115000"/>
              </a:lnSpc>
              <a:spcBef>
                <a:spcPts val="750"/>
              </a:spcBef>
              <a:spcAft>
                <a:spcPts val="0"/>
              </a:spcAft>
              <a:buClr>
                <a:schemeClr val="dk1"/>
              </a:buClr>
              <a:buSzPts val="2000"/>
              <a:buFont typeface="Montserrat"/>
              <a:buChar char="❖"/>
            </a:pPr>
            <a:r>
              <a:rPr lang="en-US"/>
              <a:t>Measurement Precision – Precision</a:t>
            </a:r>
            <a:endParaRPr/>
          </a:p>
          <a:p>
            <a:pPr indent="-285750" lvl="1" marL="685800" rtl="0" algn="l">
              <a:lnSpc>
                <a:spcPct val="115000"/>
              </a:lnSpc>
              <a:spcBef>
                <a:spcPts val="375"/>
              </a:spcBef>
              <a:spcAft>
                <a:spcPts val="0"/>
              </a:spcAft>
              <a:buSzPts val="2400"/>
              <a:buChar char="▪"/>
            </a:pPr>
            <a:r>
              <a:rPr lang="en-US"/>
              <a:t>closeness of agreement between indications or measured quantity values obtained by replicate measurements on the same or similar objects under specified conditions</a:t>
            </a:r>
            <a:endParaRPr/>
          </a:p>
          <a:p>
            <a:pPr indent="-215900" lvl="2" marL="1028700" rtl="0" algn="l">
              <a:lnSpc>
                <a:spcPct val="115000"/>
              </a:lnSpc>
              <a:spcBef>
                <a:spcPts val="375"/>
              </a:spcBef>
              <a:spcAft>
                <a:spcPts val="0"/>
              </a:spcAft>
              <a:buSzPts val="1200"/>
              <a:buChar char="o"/>
            </a:pPr>
            <a:r>
              <a:rPr lang="en-US" sz="1400"/>
              <a:t>NOTE 1 Measurement precision is usually expressed numerically by measures of imprecision, such as standard deviation, variance, or coefficient of variation under the specified conditions of measurement.</a:t>
            </a:r>
            <a:endParaRPr/>
          </a:p>
          <a:p>
            <a:pPr indent="-215900" lvl="2" marL="1028700" rtl="0" algn="l">
              <a:lnSpc>
                <a:spcPct val="115000"/>
              </a:lnSpc>
              <a:spcBef>
                <a:spcPts val="375"/>
              </a:spcBef>
              <a:spcAft>
                <a:spcPts val="0"/>
              </a:spcAft>
              <a:buSzPts val="1200"/>
              <a:buChar char="o"/>
            </a:pPr>
            <a:r>
              <a:rPr lang="en-US" sz="1400"/>
              <a:t>NOTE 2 The ‘specified conditions’ can be, for example, repeatability conditions of measurement, intermediate precision conditions of measurement, or reproducibility conditions of measurement (see ISO 5725-1:1994).</a:t>
            </a:r>
            <a:endParaRPr/>
          </a:p>
          <a:p>
            <a:pPr indent="-215900" lvl="2" marL="1028700" rtl="0" algn="l">
              <a:lnSpc>
                <a:spcPct val="115000"/>
              </a:lnSpc>
              <a:spcBef>
                <a:spcPts val="375"/>
              </a:spcBef>
              <a:spcAft>
                <a:spcPts val="0"/>
              </a:spcAft>
              <a:buSzPts val="1200"/>
              <a:buChar char="o"/>
            </a:pPr>
            <a:r>
              <a:rPr lang="en-US" sz="1400"/>
              <a:t>NOTE 3 Measurement precision is used to define measurement repeatability, intermediate measurement precision, and measurement reproducibility.</a:t>
            </a:r>
            <a:endParaRPr/>
          </a:p>
          <a:p>
            <a:pPr indent="-215900" lvl="2" marL="1028700" rtl="0" algn="l">
              <a:lnSpc>
                <a:spcPct val="115000"/>
              </a:lnSpc>
              <a:spcBef>
                <a:spcPts val="375"/>
              </a:spcBef>
              <a:spcAft>
                <a:spcPts val="0"/>
              </a:spcAft>
              <a:buSzPts val="1200"/>
              <a:buChar char="o"/>
            </a:pPr>
            <a:r>
              <a:rPr lang="en-US" sz="1400"/>
              <a:t>NOTE 4 Sometimes “measurement precision” is erroneously used to mean measurement accuracy.</a:t>
            </a:r>
            <a:endParaRPr/>
          </a:p>
          <a:p>
            <a:pPr indent="-139700" lvl="2" marL="1028700" rtl="0" algn="l">
              <a:lnSpc>
                <a:spcPct val="115000"/>
              </a:lnSpc>
              <a:spcBef>
                <a:spcPts val="375"/>
              </a:spcBef>
              <a:spcAft>
                <a:spcPts val="0"/>
              </a:spcAft>
              <a:buSzPts val="20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67" name="Google Shape;267;p13"/>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txBox="1"/>
          <p:nvPr>
            <p:ph idx="1" type="body"/>
          </p:nvPr>
        </p:nvSpPr>
        <p:spPr>
          <a:xfrm>
            <a:off x="243175" y="775856"/>
            <a:ext cx="8621550" cy="389022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Measurement Uncertainty – Uncertainty </a:t>
            </a:r>
            <a:endParaRPr/>
          </a:p>
          <a:p>
            <a:pPr indent="-285750" lvl="1" marL="685800" rtl="0" algn="l">
              <a:lnSpc>
                <a:spcPct val="115000"/>
              </a:lnSpc>
              <a:spcBef>
                <a:spcPts val="375"/>
              </a:spcBef>
              <a:spcAft>
                <a:spcPts val="0"/>
              </a:spcAft>
              <a:buSzPts val="2400"/>
              <a:buChar char="▪"/>
            </a:pPr>
            <a:r>
              <a:rPr lang="en-US"/>
              <a:t>non-negative parameter characterizing the dispersion of the quantity values being attributed to a measurand, based on the information used </a:t>
            </a:r>
            <a:endParaRPr/>
          </a:p>
          <a:p>
            <a:pPr indent="-266700" lvl="2" marL="1028700" rtl="0" algn="l">
              <a:lnSpc>
                <a:spcPct val="115000"/>
              </a:lnSpc>
              <a:spcBef>
                <a:spcPts val="375"/>
              </a:spcBef>
              <a:spcAft>
                <a:spcPts val="0"/>
              </a:spcAft>
              <a:buSzPts val="2000"/>
              <a:buChar char="o"/>
            </a:pPr>
            <a:r>
              <a:rPr lang="en-US" sz="1400"/>
              <a:t>NOTE 1 Measurement uncertainty includes components arising from systematic effects, such as components associated with corrections and the assigned quantity values of measurement standards, as well as the definitional uncertainty. Sometimes estimated systematic effects are not corrected for but, instead, associated measurement uncertainty components are incorporated.</a:t>
            </a:r>
            <a:endParaRPr/>
          </a:p>
          <a:p>
            <a:pPr indent="-266700" lvl="2" marL="1028700" rtl="0" algn="l">
              <a:lnSpc>
                <a:spcPct val="115000"/>
              </a:lnSpc>
              <a:spcBef>
                <a:spcPts val="375"/>
              </a:spcBef>
              <a:spcAft>
                <a:spcPts val="0"/>
              </a:spcAft>
              <a:buSzPts val="2000"/>
              <a:buChar char="o"/>
            </a:pPr>
            <a:r>
              <a:rPr lang="en-US" sz="1400"/>
              <a:t>…</a:t>
            </a:r>
            <a:endParaRPr/>
          </a:p>
          <a:p>
            <a:pPr indent="-139700" lvl="2" marL="1028700" rtl="0" algn="l">
              <a:lnSpc>
                <a:spcPct val="115000"/>
              </a:lnSpc>
              <a:spcBef>
                <a:spcPts val="375"/>
              </a:spcBef>
              <a:spcAft>
                <a:spcPts val="0"/>
              </a:spcAft>
              <a:buSzPts val="2000"/>
              <a:buNone/>
            </a:pPr>
            <a:r>
              <a:t/>
            </a:r>
            <a:endParaRPr/>
          </a:p>
        </p:txBody>
      </p:sp>
      <p:sp>
        <p:nvSpPr>
          <p:cNvPr id="273" name="Google Shape;273;p14"/>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266700" lvl="0" marL="342900" marR="0" rtl="0" algn="l">
              <a:lnSpc>
                <a:spcPct val="115000"/>
              </a:lnSpc>
              <a:spcBef>
                <a:spcPts val="750"/>
              </a:spcBef>
              <a:spcAft>
                <a:spcPts val="0"/>
              </a:spcAft>
              <a:buClr>
                <a:schemeClr val="dk1"/>
              </a:buClr>
              <a:buSzPts val="2200"/>
              <a:buFont typeface="Montserrat"/>
              <a:buChar char="❖"/>
            </a:pPr>
            <a:r>
              <a:rPr lang="en-US"/>
              <a:t>Measurement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Definitional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Standard Measurement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Combined Standard Measurement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Relative Standard Measurement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Uncertainty Budget</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Target Measurement Uncertainty</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Expanded Measurement Uncertainty</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79" name="Google Shape;279;p15"/>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6"/>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273050" lvl="0" marL="342900" marR="0" rtl="0" algn="l">
              <a:lnSpc>
                <a:spcPct val="115000"/>
              </a:lnSpc>
              <a:spcBef>
                <a:spcPts val="750"/>
              </a:spcBef>
              <a:spcAft>
                <a:spcPts val="0"/>
              </a:spcAft>
              <a:buClr>
                <a:schemeClr val="dk1"/>
              </a:buClr>
              <a:buSzPts val="2300"/>
              <a:buFont typeface="Montserrat"/>
              <a:buChar char="❖"/>
            </a:pPr>
            <a:r>
              <a:rPr lang="en-US"/>
              <a:t>Measurement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Definitional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Standard Measurement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Combined Standard Measurement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Relative Standard Measurement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Uncertainty Budget</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Target Measurement Uncertainty</a:t>
            </a:r>
            <a:endParaRPr/>
          </a:p>
          <a:p>
            <a:pPr indent="-273050" lvl="0" marL="342900" marR="0" rtl="0" algn="l">
              <a:lnSpc>
                <a:spcPct val="115000"/>
              </a:lnSpc>
              <a:spcBef>
                <a:spcPts val="750"/>
              </a:spcBef>
              <a:spcAft>
                <a:spcPts val="0"/>
              </a:spcAft>
              <a:buClr>
                <a:schemeClr val="dk1"/>
              </a:buClr>
              <a:buSzPts val="2300"/>
              <a:buFont typeface="Montserrat"/>
              <a:buChar char="❖"/>
            </a:pPr>
            <a:r>
              <a:rPr lang="en-US"/>
              <a:t>Expanded Measurement Uncertainty</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285" name="Google Shape;285;p16"/>
          <p:cNvSpPr txBox="1"/>
          <p:nvPr>
            <p:ph type="title"/>
          </p:nvPr>
        </p:nvSpPr>
        <p:spPr>
          <a:xfrm>
            <a:off x="131763" y="131763"/>
            <a:ext cx="7040562" cy="58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t>Definitions - International Bureau of Weights and Measures </a:t>
            </a:r>
            <a:r>
              <a:rPr lang="en-US" sz="800"/>
              <a:t>(International vocabulary of metrology – Basic and general concepts and associated terms (VIM) - 3rd edition)</a:t>
            </a:r>
            <a:endParaRPr sz="700"/>
          </a:p>
        </p:txBody>
      </p:sp>
      <p:sp>
        <p:nvSpPr>
          <p:cNvPr id="286" name="Google Shape;286;p16"/>
          <p:cNvSpPr txBox="1"/>
          <p:nvPr/>
        </p:nvSpPr>
        <p:spPr>
          <a:xfrm>
            <a:off x="1336963" y="1971585"/>
            <a:ext cx="2902527"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200" u="none" cap="none" strike="noStrike">
                <a:solidFill>
                  <a:srgbClr val="000000"/>
                </a:solidFill>
                <a:latin typeface="Arial"/>
                <a:ea typeface="Arial"/>
                <a:cs typeface="Arial"/>
                <a:sym typeface="Arial"/>
              </a:rPr>
              <a:t>Clear?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Extra-Elementary Statistics</a:t>
            </a:r>
            <a:endParaRPr/>
          </a:p>
        </p:txBody>
      </p:sp>
      <p:cxnSp>
        <p:nvCxnSpPr>
          <p:cNvPr id="292" name="Google Shape;292;p17"/>
          <p:cNvCxnSpPr/>
          <p:nvPr/>
        </p:nvCxnSpPr>
        <p:spPr>
          <a:xfrm>
            <a:off x="4793673" y="1165514"/>
            <a:ext cx="0" cy="3473450"/>
          </a:xfrm>
          <a:prstGeom prst="straightConnector1">
            <a:avLst/>
          </a:prstGeom>
          <a:noFill/>
          <a:ln cap="flat" cmpd="sng" w="9525">
            <a:solidFill>
              <a:schemeClr val="dk1"/>
            </a:solidFill>
            <a:prstDash val="solid"/>
            <a:round/>
            <a:headEnd len="sm" w="sm" type="none"/>
            <a:tailEnd len="sm" w="sm" type="none"/>
          </a:ln>
        </p:spPr>
      </p:cxnSp>
      <p:cxnSp>
        <p:nvCxnSpPr>
          <p:cNvPr id="293" name="Google Shape;293;p17"/>
          <p:cNvCxnSpPr/>
          <p:nvPr/>
        </p:nvCxnSpPr>
        <p:spPr>
          <a:xfrm>
            <a:off x="2812473" y="2943514"/>
            <a:ext cx="3867150" cy="0"/>
          </a:xfrm>
          <a:prstGeom prst="straightConnector1">
            <a:avLst/>
          </a:prstGeom>
          <a:noFill/>
          <a:ln cap="flat" cmpd="sng" w="9525">
            <a:solidFill>
              <a:schemeClr val="dk1"/>
            </a:solidFill>
            <a:prstDash val="solid"/>
            <a:round/>
            <a:headEnd len="sm" w="sm" type="none"/>
            <a:tailEnd len="sm" w="sm" type="none"/>
          </a:ln>
        </p:spPr>
      </p:cxnSp>
      <p:sp>
        <p:nvSpPr>
          <p:cNvPr id="294" name="Google Shape;294;p17"/>
          <p:cNvSpPr txBox="1"/>
          <p:nvPr/>
        </p:nvSpPr>
        <p:spPr>
          <a:xfrm>
            <a:off x="875723" y="1006764"/>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What’s This?</a:t>
            </a:r>
            <a:endParaRPr/>
          </a:p>
        </p:txBody>
      </p:sp>
      <p:cxnSp>
        <p:nvCxnSpPr>
          <p:cNvPr id="295" name="Google Shape;295;p17"/>
          <p:cNvCxnSpPr/>
          <p:nvPr/>
        </p:nvCxnSpPr>
        <p:spPr>
          <a:xfrm>
            <a:off x="2903913" y="1931324"/>
            <a:ext cx="1889760" cy="1012190"/>
          </a:xfrm>
          <a:prstGeom prst="straightConnector1">
            <a:avLst/>
          </a:prstGeom>
          <a:solidFill>
            <a:schemeClr val="hlink"/>
          </a:solidFill>
          <a:ln cap="flat" cmpd="sng" w="38100">
            <a:solidFill>
              <a:schemeClr val="dk1"/>
            </a:solidFill>
            <a:prstDash val="solid"/>
            <a:round/>
            <a:headEnd len="sm" w="sm" type="none"/>
            <a:tailEnd len="med" w="med" type="triangle"/>
          </a:ln>
        </p:spPr>
      </p:cxnSp>
      <p:sp>
        <p:nvSpPr>
          <p:cNvPr id="296" name="Google Shape;296;p17"/>
          <p:cNvSpPr txBox="1"/>
          <p:nvPr/>
        </p:nvSpPr>
        <p:spPr>
          <a:xfrm>
            <a:off x="374073" y="1775699"/>
            <a:ext cx="3200399"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Where is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8"/>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Extra-Elementary Statistics</a:t>
            </a:r>
            <a:endParaRPr/>
          </a:p>
        </p:txBody>
      </p:sp>
      <p:cxnSp>
        <p:nvCxnSpPr>
          <p:cNvPr id="302" name="Google Shape;302;p18"/>
          <p:cNvCxnSpPr/>
          <p:nvPr/>
        </p:nvCxnSpPr>
        <p:spPr>
          <a:xfrm>
            <a:off x="4543787" y="929986"/>
            <a:ext cx="0" cy="1428750"/>
          </a:xfrm>
          <a:prstGeom prst="straightConnector1">
            <a:avLst/>
          </a:prstGeom>
          <a:noFill/>
          <a:ln cap="flat" cmpd="sng" w="9525">
            <a:solidFill>
              <a:schemeClr val="dk1"/>
            </a:solidFill>
            <a:prstDash val="solid"/>
            <a:round/>
            <a:headEnd len="sm" w="sm" type="none"/>
            <a:tailEnd len="sm" w="sm" type="none"/>
          </a:ln>
        </p:spPr>
      </p:cxnSp>
      <p:cxnSp>
        <p:nvCxnSpPr>
          <p:cNvPr id="303" name="Google Shape;303;p18"/>
          <p:cNvCxnSpPr/>
          <p:nvPr/>
        </p:nvCxnSpPr>
        <p:spPr>
          <a:xfrm>
            <a:off x="2615927" y="2815936"/>
            <a:ext cx="1470660" cy="0"/>
          </a:xfrm>
          <a:prstGeom prst="straightConnector1">
            <a:avLst/>
          </a:prstGeom>
          <a:noFill/>
          <a:ln cap="flat" cmpd="sng" w="9525">
            <a:solidFill>
              <a:schemeClr val="dk1"/>
            </a:solidFill>
            <a:prstDash val="solid"/>
            <a:round/>
            <a:headEnd len="sm" w="sm" type="none"/>
            <a:tailEnd len="sm" w="sm" type="none"/>
          </a:ln>
        </p:spPr>
      </p:cxnSp>
      <p:cxnSp>
        <p:nvCxnSpPr>
          <p:cNvPr id="304" name="Google Shape;304;p18"/>
          <p:cNvCxnSpPr/>
          <p:nvPr/>
        </p:nvCxnSpPr>
        <p:spPr>
          <a:xfrm>
            <a:off x="5000987" y="2815936"/>
            <a:ext cx="1470660" cy="0"/>
          </a:xfrm>
          <a:prstGeom prst="straightConnector1">
            <a:avLst/>
          </a:prstGeom>
          <a:noFill/>
          <a:ln cap="flat" cmpd="sng" w="9525">
            <a:solidFill>
              <a:schemeClr val="dk1"/>
            </a:solidFill>
            <a:prstDash val="solid"/>
            <a:round/>
            <a:headEnd len="sm" w="sm" type="none"/>
            <a:tailEnd len="sm" w="sm" type="none"/>
          </a:ln>
        </p:spPr>
      </p:cxnSp>
      <p:sp>
        <p:nvSpPr>
          <p:cNvPr id="305" name="Google Shape;305;p18"/>
          <p:cNvSpPr/>
          <p:nvPr/>
        </p:nvSpPr>
        <p:spPr>
          <a:xfrm>
            <a:off x="4086587" y="2358736"/>
            <a:ext cx="914400" cy="914400"/>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cxnSp>
        <p:nvCxnSpPr>
          <p:cNvPr id="306" name="Google Shape;306;p18"/>
          <p:cNvCxnSpPr/>
          <p:nvPr/>
        </p:nvCxnSpPr>
        <p:spPr>
          <a:xfrm>
            <a:off x="4543787" y="3273136"/>
            <a:ext cx="0" cy="1428750"/>
          </a:xfrm>
          <a:prstGeom prst="straightConnector1">
            <a:avLst/>
          </a:prstGeom>
          <a:noFill/>
          <a:ln cap="flat" cmpd="sng" w="9525">
            <a:solidFill>
              <a:schemeClr val="dk1"/>
            </a:solidFill>
            <a:prstDash val="solid"/>
            <a:round/>
            <a:headEnd len="sm" w="sm" type="none"/>
            <a:tailEnd len="sm" w="sm" type="none"/>
          </a:ln>
        </p:spPr>
      </p:cxnSp>
      <p:sp>
        <p:nvSpPr>
          <p:cNvPr id="307" name="Google Shape;307;p18"/>
          <p:cNvSpPr/>
          <p:nvPr/>
        </p:nvSpPr>
        <p:spPr>
          <a:xfrm>
            <a:off x="5159739" y="3336658"/>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08" name="Google Shape;308;p18"/>
          <p:cNvSpPr/>
          <p:nvPr/>
        </p:nvSpPr>
        <p:spPr>
          <a:xfrm>
            <a:off x="5713143" y="3533501"/>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09" name="Google Shape;309;p18"/>
          <p:cNvSpPr/>
          <p:nvPr/>
        </p:nvSpPr>
        <p:spPr>
          <a:xfrm>
            <a:off x="5004166" y="3552535"/>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0" name="Google Shape;310;p18"/>
          <p:cNvSpPr/>
          <p:nvPr/>
        </p:nvSpPr>
        <p:spPr>
          <a:xfrm>
            <a:off x="5921108" y="409864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1" name="Google Shape;311;p18"/>
          <p:cNvSpPr/>
          <p:nvPr/>
        </p:nvSpPr>
        <p:spPr>
          <a:xfrm>
            <a:off x="5680122" y="340649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2" name="Google Shape;312;p18"/>
          <p:cNvSpPr/>
          <p:nvPr/>
        </p:nvSpPr>
        <p:spPr>
          <a:xfrm>
            <a:off x="5284515" y="4127254"/>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3" name="Google Shape;313;p18"/>
          <p:cNvSpPr/>
          <p:nvPr/>
        </p:nvSpPr>
        <p:spPr>
          <a:xfrm>
            <a:off x="5669325" y="3225545"/>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4" name="Google Shape;314;p18"/>
          <p:cNvSpPr/>
          <p:nvPr/>
        </p:nvSpPr>
        <p:spPr>
          <a:xfrm>
            <a:off x="5307375" y="3743051"/>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5" name="Google Shape;315;p18"/>
          <p:cNvSpPr/>
          <p:nvPr/>
        </p:nvSpPr>
        <p:spPr>
          <a:xfrm>
            <a:off x="5363892" y="3889094"/>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6" name="Google Shape;316;p18"/>
          <p:cNvSpPr/>
          <p:nvPr/>
        </p:nvSpPr>
        <p:spPr>
          <a:xfrm>
            <a:off x="5760138" y="419071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7" name="Google Shape;317;p18"/>
          <p:cNvSpPr/>
          <p:nvPr/>
        </p:nvSpPr>
        <p:spPr>
          <a:xfrm>
            <a:off x="5447396" y="3355703"/>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8" name="Google Shape;318;p18"/>
          <p:cNvSpPr/>
          <p:nvPr/>
        </p:nvSpPr>
        <p:spPr>
          <a:xfrm>
            <a:off x="5353733" y="346998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19" name="Google Shape;319;p18"/>
          <p:cNvSpPr/>
          <p:nvPr/>
        </p:nvSpPr>
        <p:spPr>
          <a:xfrm>
            <a:off x="5492794" y="3195343"/>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0" name="Google Shape;320;p18"/>
          <p:cNvSpPr/>
          <p:nvPr/>
        </p:nvSpPr>
        <p:spPr>
          <a:xfrm>
            <a:off x="5211492" y="353350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1" name="Google Shape;321;p18"/>
          <p:cNvSpPr/>
          <p:nvPr/>
        </p:nvSpPr>
        <p:spPr>
          <a:xfrm>
            <a:off x="5110211" y="376209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2" name="Google Shape;322;p18"/>
          <p:cNvSpPr/>
          <p:nvPr/>
        </p:nvSpPr>
        <p:spPr>
          <a:xfrm>
            <a:off x="5741718" y="399704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3" name="Google Shape;323;p18"/>
          <p:cNvSpPr/>
          <p:nvPr/>
        </p:nvSpPr>
        <p:spPr>
          <a:xfrm>
            <a:off x="5586778" y="355889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4" name="Google Shape;324;p18"/>
          <p:cNvSpPr/>
          <p:nvPr/>
        </p:nvSpPr>
        <p:spPr>
          <a:xfrm>
            <a:off x="5370242" y="376209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5" name="Google Shape;325;p18"/>
          <p:cNvSpPr/>
          <p:nvPr/>
        </p:nvSpPr>
        <p:spPr>
          <a:xfrm>
            <a:off x="5357541" y="3276338"/>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6" name="Google Shape;326;p18"/>
          <p:cNvSpPr/>
          <p:nvPr/>
        </p:nvSpPr>
        <p:spPr>
          <a:xfrm>
            <a:off x="5151165" y="3993858"/>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7" name="Google Shape;327;p18"/>
          <p:cNvSpPr/>
          <p:nvPr/>
        </p:nvSpPr>
        <p:spPr>
          <a:xfrm>
            <a:off x="5594398" y="3962111"/>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8" name="Google Shape;328;p18"/>
          <p:cNvSpPr/>
          <p:nvPr/>
        </p:nvSpPr>
        <p:spPr>
          <a:xfrm>
            <a:off x="5797600" y="3429513"/>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29" name="Google Shape;329;p18"/>
          <p:cNvSpPr/>
          <p:nvPr/>
        </p:nvSpPr>
        <p:spPr>
          <a:xfrm>
            <a:off x="5813473" y="3873215"/>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0" name="Google Shape;330;p18"/>
          <p:cNvSpPr/>
          <p:nvPr/>
        </p:nvSpPr>
        <p:spPr>
          <a:xfrm>
            <a:off x="6014456" y="356205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1" name="Google Shape;331;p18"/>
          <p:cNvSpPr/>
          <p:nvPr/>
        </p:nvSpPr>
        <p:spPr>
          <a:xfrm>
            <a:off x="6000801" y="379383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2" name="Google Shape;332;p18"/>
          <p:cNvSpPr/>
          <p:nvPr/>
        </p:nvSpPr>
        <p:spPr>
          <a:xfrm>
            <a:off x="5909996" y="3600146"/>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3" name="Google Shape;333;p18"/>
          <p:cNvSpPr/>
          <p:nvPr/>
        </p:nvSpPr>
        <p:spPr>
          <a:xfrm>
            <a:off x="5918886" y="3968461"/>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4" name="Google Shape;334;p18"/>
          <p:cNvSpPr/>
          <p:nvPr/>
        </p:nvSpPr>
        <p:spPr>
          <a:xfrm>
            <a:off x="5632503" y="3743029"/>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5" name="Google Shape;335;p18"/>
          <p:cNvSpPr/>
          <p:nvPr/>
        </p:nvSpPr>
        <p:spPr>
          <a:xfrm>
            <a:off x="5455332" y="425740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6" name="Google Shape;336;p18"/>
          <p:cNvSpPr/>
          <p:nvPr/>
        </p:nvSpPr>
        <p:spPr>
          <a:xfrm>
            <a:off x="5593766" y="4082743"/>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7" name="Google Shape;337;p18"/>
          <p:cNvSpPr/>
          <p:nvPr/>
        </p:nvSpPr>
        <p:spPr>
          <a:xfrm>
            <a:off x="5284519" y="3930342"/>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8" name="Google Shape;338;p18"/>
          <p:cNvSpPr/>
          <p:nvPr/>
        </p:nvSpPr>
        <p:spPr>
          <a:xfrm>
            <a:off x="5868083" y="3262018"/>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39" name="Google Shape;339;p18"/>
          <p:cNvSpPr/>
          <p:nvPr/>
        </p:nvSpPr>
        <p:spPr>
          <a:xfrm>
            <a:off x="5499150" y="3663640"/>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0" name="Google Shape;340;p18"/>
          <p:cNvSpPr/>
          <p:nvPr/>
        </p:nvSpPr>
        <p:spPr>
          <a:xfrm>
            <a:off x="5751881" y="3638244"/>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1" name="Google Shape;341;p18"/>
          <p:cNvSpPr/>
          <p:nvPr/>
        </p:nvSpPr>
        <p:spPr>
          <a:xfrm>
            <a:off x="5492793" y="3924008"/>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2" name="Google Shape;342;p18"/>
          <p:cNvSpPr/>
          <p:nvPr/>
        </p:nvSpPr>
        <p:spPr>
          <a:xfrm>
            <a:off x="5746166" y="3771589"/>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3" name="Google Shape;343;p18"/>
          <p:cNvSpPr/>
          <p:nvPr/>
        </p:nvSpPr>
        <p:spPr>
          <a:xfrm>
            <a:off x="5401355" y="4047854"/>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4" name="Google Shape;344;p18"/>
          <p:cNvSpPr/>
          <p:nvPr/>
        </p:nvSpPr>
        <p:spPr>
          <a:xfrm>
            <a:off x="5816652" y="3752546"/>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5" name="Google Shape;345;p18"/>
          <p:cNvSpPr/>
          <p:nvPr/>
        </p:nvSpPr>
        <p:spPr>
          <a:xfrm>
            <a:off x="5648691" y="3949404"/>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6" name="Google Shape;346;p18"/>
          <p:cNvSpPr/>
          <p:nvPr/>
        </p:nvSpPr>
        <p:spPr>
          <a:xfrm>
            <a:off x="5587415" y="3469987"/>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7" name="Google Shape;347;p18"/>
          <p:cNvSpPr/>
          <p:nvPr/>
        </p:nvSpPr>
        <p:spPr>
          <a:xfrm>
            <a:off x="5508673" y="3063586"/>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8" name="Google Shape;348;p18"/>
          <p:cNvSpPr/>
          <p:nvPr/>
        </p:nvSpPr>
        <p:spPr>
          <a:xfrm>
            <a:off x="5341032" y="3576355"/>
            <a:ext cx="45719" cy="50793"/>
          </a:xfrm>
          <a:prstGeom prst="ellipse">
            <a:avLst/>
          </a:prstGeom>
          <a:solidFill>
            <a:srgbClr val="ED7D3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49" name="Google Shape;349;p18"/>
          <p:cNvSpPr txBox="1"/>
          <p:nvPr/>
        </p:nvSpPr>
        <p:spPr>
          <a:xfrm>
            <a:off x="625837" y="771236"/>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What’s This?</a:t>
            </a:r>
            <a:endParaRPr/>
          </a:p>
        </p:txBody>
      </p:sp>
      <p:sp>
        <p:nvSpPr>
          <p:cNvPr id="350" name="Google Shape;350;p18"/>
          <p:cNvSpPr/>
          <p:nvPr/>
        </p:nvSpPr>
        <p:spPr>
          <a:xfrm>
            <a:off x="4238987" y="2495901"/>
            <a:ext cx="1849131" cy="1953248"/>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51" name="Google Shape;351;p18"/>
          <p:cNvSpPr/>
          <p:nvPr/>
        </p:nvSpPr>
        <p:spPr>
          <a:xfrm>
            <a:off x="4238987" y="2495892"/>
            <a:ext cx="1849131" cy="1953248"/>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52" name="Google Shape;352;p18"/>
          <p:cNvSpPr/>
          <p:nvPr/>
        </p:nvSpPr>
        <p:spPr>
          <a:xfrm>
            <a:off x="3893868" y="2145378"/>
            <a:ext cx="2232349" cy="2348866"/>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353" name="Google Shape;353;p18"/>
          <p:cNvSpPr txBox="1"/>
          <p:nvPr/>
        </p:nvSpPr>
        <p:spPr>
          <a:xfrm>
            <a:off x="5554392" y="1091754"/>
            <a:ext cx="3457572"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C792B"/>
                </a:solidFill>
                <a:latin typeface="Arial"/>
                <a:ea typeface="Arial"/>
                <a:cs typeface="Arial"/>
                <a:sym typeface="Arial"/>
              </a:rPr>
              <a:t>Is This Uncertainty?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9"/>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Per-Pixel Uncertainty</a:t>
            </a:r>
            <a:endParaRPr/>
          </a:p>
        </p:txBody>
      </p:sp>
      <p:pic>
        <p:nvPicPr>
          <p:cNvPr id="359" name="Google Shape;359;p19"/>
          <p:cNvPicPr preferRelativeResize="0"/>
          <p:nvPr/>
        </p:nvPicPr>
        <p:blipFill rotWithShape="1">
          <a:blip r:embed="rId3">
            <a:alphaModFix/>
          </a:blip>
          <a:srcRect b="0" l="0" r="0" t="0"/>
          <a:stretch/>
        </p:blipFill>
        <p:spPr>
          <a:xfrm>
            <a:off x="0" y="1079730"/>
            <a:ext cx="5683377" cy="2984037"/>
          </a:xfrm>
          <a:prstGeom prst="rect">
            <a:avLst/>
          </a:prstGeom>
          <a:noFill/>
          <a:ln>
            <a:noFill/>
          </a:ln>
        </p:spPr>
      </p:pic>
      <p:pic>
        <p:nvPicPr>
          <p:cNvPr id="360" name="Google Shape;360;p19"/>
          <p:cNvPicPr preferRelativeResize="0"/>
          <p:nvPr/>
        </p:nvPicPr>
        <p:blipFill rotWithShape="1">
          <a:blip r:embed="rId4">
            <a:alphaModFix/>
          </a:blip>
          <a:srcRect b="12936" l="8974" r="48878" t="5668"/>
          <a:stretch/>
        </p:blipFill>
        <p:spPr>
          <a:xfrm>
            <a:off x="5683376" y="1098024"/>
            <a:ext cx="3460624" cy="2947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Importance of Uncertainty</a:t>
            </a:r>
            <a:endParaRPr/>
          </a:p>
        </p:txBody>
      </p:sp>
      <p:pic>
        <p:nvPicPr>
          <p:cNvPr id="43" name="Google Shape;43;p2"/>
          <p:cNvPicPr preferRelativeResize="0"/>
          <p:nvPr/>
        </p:nvPicPr>
        <p:blipFill rotWithShape="1">
          <a:blip r:embed="rId3">
            <a:alphaModFix/>
          </a:blip>
          <a:srcRect b="0" l="0" r="0" t="0"/>
          <a:stretch/>
        </p:blipFill>
        <p:spPr>
          <a:xfrm>
            <a:off x="915101" y="890794"/>
            <a:ext cx="5758320" cy="3639644"/>
          </a:xfrm>
          <a:prstGeom prst="rect">
            <a:avLst/>
          </a:prstGeom>
          <a:noFill/>
          <a:ln>
            <a:noFill/>
          </a:ln>
        </p:spPr>
      </p:pic>
      <p:sp>
        <p:nvSpPr>
          <p:cNvPr id="44" name="Google Shape;44;p2"/>
          <p:cNvSpPr txBox="1"/>
          <p:nvPr/>
        </p:nvSpPr>
        <p:spPr>
          <a:xfrm>
            <a:off x="6917263" y="1569700"/>
            <a:ext cx="2226600" cy="3324600"/>
          </a:xfrm>
          <a:prstGeom prst="rect">
            <a:avLst/>
          </a:prstGeom>
          <a:noFill/>
          <a:ln>
            <a:noFill/>
          </a:ln>
        </p:spPr>
        <p:txBody>
          <a:bodyPr anchorCtr="0" anchor="t" bIns="34275" lIns="68575" spcFirstLastPara="1" rIns="68575" wrap="square" tIns="34275">
            <a:spAutoFit/>
          </a:bodyPr>
          <a:lstStyle/>
          <a:p>
            <a:pPr indent="0" lvl="0" marL="202406" marR="202406" rtl="0" algn="l">
              <a:lnSpc>
                <a:spcPct val="125000"/>
              </a:lnSpc>
              <a:spcBef>
                <a:spcPts val="0"/>
              </a:spcBef>
              <a:spcAft>
                <a:spcPts val="0"/>
              </a:spcAft>
              <a:buNone/>
            </a:pPr>
            <a:r>
              <a:rPr b="0" i="1" lang="en-US" sz="900" u="sng" cap="none" strike="noStrike">
                <a:solidFill>
                  <a:srgbClr val="000000"/>
                </a:solidFill>
                <a:latin typeface="Arial"/>
                <a:ea typeface="Arial"/>
                <a:cs typeface="Arial"/>
                <a:sym typeface="Arial"/>
              </a:rPr>
              <a:t>Example from Australia: </a:t>
            </a:r>
            <a:r>
              <a:rPr b="0" i="1" lang="en-US" sz="900" u="none" cap="none" strike="noStrike">
                <a:solidFill>
                  <a:srgbClr val="000000"/>
                </a:solidFill>
                <a:latin typeface="Arial"/>
                <a:ea typeface="Arial"/>
                <a:cs typeface="Arial"/>
                <a:sym typeface="Arial"/>
              </a:rPr>
              <a:t>Time series of Normalised Difference Vegetation Index (NDVI) derived separately from Landsat, Sentinel-2 and PlanetScope data over an agricultural site (marked by dotted white line) in the Namoi region of New South Wales, Australia.  The animation shows differences in the individual NDVI profiles from the three sensors. Combined use of the NDVI from the three sensors is limited due to inherent differences in the source data, cross calibration of data from the sensors could address this issue. </a:t>
            </a:r>
            <a:endParaRPr/>
          </a:p>
          <a:p>
            <a:pPr indent="0" lvl="0" marL="202406" marR="202406" rtl="0" algn="l">
              <a:lnSpc>
                <a:spcPct val="125000"/>
              </a:lnSpc>
              <a:spcBef>
                <a:spcPts val="1350"/>
              </a:spcBef>
              <a:spcAft>
                <a:spcPts val="0"/>
              </a:spcAft>
              <a:buNone/>
            </a:pPr>
            <a:r>
              <a:rPr b="0" i="1" lang="en-US" sz="900" u="none" cap="none" strike="noStrike">
                <a:solidFill>
                  <a:srgbClr val="000000"/>
                </a:solidFill>
                <a:latin typeface="Arial"/>
                <a:ea typeface="Arial"/>
                <a:cs typeface="Arial"/>
                <a:sym typeface="Arial"/>
              </a:rPr>
              <a:t>Credit: Robbi-Bishop Taylor, GA</a:t>
            </a:r>
            <a:endParaRPr b="0" i="1" sz="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0"/>
          <p:cNvSpPr txBox="1"/>
          <p:nvPr>
            <p:ph idx="1" type="body"/>
          </p:nvPr>
        </p:nvSpPr>
        <p:spPr>
          <a:xfrm>
            <a:off x="243175" y="1168900"/>
            <a:ext cx="8621550" cy="3497175"/>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Inputs: </a:t>
            </a:r>
            <a:endParaRPr/>
          </a:p>
          <a:p>
            <a:pPr indent="-285750" lvl="1" marL="685800" rtl="0" algn="l">
              <a:lnSpc>
                <a:spcPct val="115000"/>
              </a:lnSpc>
              <a:spcBef>
                <a:spcPts val="375"/>
              </a:spcBef>
              <a:spcAft>
                <a:spcPts val="0"/>
              </a:spcAft>
              <a:buSzPts val="2400"/>
              <a:buChar char="▪"/>
            </a:pPr>
            <a:r>
              <a:rPr lang="en-US"/>
              <a:t>Radiometric Uncertainty: Si-Traceability, Signal-to-Noise Resampling Kernal/Heterogeneity of Image</a:t>
            </a:r>
            <a:endParaRPr/>
          </a:p>
          <a:p>
            <a:pPr indent="-285750" lvl="1" marL="685800" rtl="0" algn="l">
              <a:lnSpc>
                <a:spcPct val="115000"/>
              </a:lnSpc>
              <a:spcBef>
                <a:spcPts val="375"/>
              </a:spcBef>
              <a:spcAft>
                <a:spcPts val="0"/>
              </a:spcAft>
              <a:buSzPts val="2400"/>
              <a:buChar char="▪"/>
            </a:pPr>
            <a:r>
              <a:rPr lang="en-US"/>
              <a:t>Geometric Uncertainty: Root Mean Square Error (RMSE), 90% Circular Error (CE90)   </a:t>
            </a:r>
            <a:endParaRPr/>
          </a:p>
          <a:p>
            <a:pPr indent="-133350" lvl="1" marL="685800" rtl="0" algn="l">
              <a:lnSpc>
                <a:spcPct val="115000"/>
              </a:lnSpc>
              <a:spcBef>
                <a:spcPts val="375"/>
              </a:spcBef>
              <a:spcAft>
                <a:spcPts val="0"/>
              </a:spcAft>
              <a:buSzPts val="2400"/>
              <a:buNone/>
            </a:pPr>
            <a:r>
              <a:t/>
            </a:r>
            <a:endParaRPr/>
          </a:p>
        </p:txBody>
      </p:sp>
      <p:sp>
        <p:nvSpPr>
          <p:cNvPr id="366" name="Google Shape;366;p20"/>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Per-Pixel Uncertainty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1"/>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Is Per-Pixel Uncertainty Needed?</a:t>
            </a:r>
            <a:endParaRPr/>
          </a:p>
          <a:p>
            <a:pPr indent="-285750" lvl="1" marL="685800" rtl="0" algn="l">
              <a:lnSpc>
                <a:spcPct val="115000"/>
              </a:lnSpc>
              <a:spcBef>
                <a:spcPts val="375"/>
              </a:spcBef>
              <a:spcAft>
                <a:spcPts val="0"/>
              </a:spcAft>
              <a:buSzPts val="2400"/>
              <a:buChar char="▪"/>
            </a:pPr>
            <a:r>
              <a:rPr lang="en-US"/>
              <a:t>How do/will users use it?</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372" name="Google Shape;372;p21"/>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What is Needed?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2"/>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Is Per-Pixel Uncertainty Needed?</a:t>
            </a:r>
            <a:endParaRPr/>
          </a:p>
          <a:p>
            <a:pPr indent="-285750" lvl="1" marL="685800" rtl="0" algn="l">
              <a:lnSpc>
                <a:spcPct val="115000"/>
              </a:lnSpc>
              <a:spcBef>
                <a:spcPts val="375"/>
              </a:spcBef>
              <a:spcAft>
                <a:spcPts val="0"/>
              </a:spcAft>
              <a:buSzPts val="2400"/>
              <a:buChar char="▪"/>
            </a:pPr>
            <a:r>
              <a:rPr lang="en-US"/>
              <a:t>How do/will users use it?</a:t>
            </a:r>
            <a:endParaRPr/>
          </a:p>
          <a:p>
            <a:pPr indent="-304800" lvl="0" marL="342900" marR="0" rtl="0" algn="l">
              <a:lnSpc>
                <a:spcPct val="115000"/>
              </a:lnSpc>
              <a:spcBef>
                <a:spcPts val="750"/>
              </a:spcBef>
              <a:spcAft>
                <a:spcPts val="0"/>
              </a:spcAft>
              <a:buClr>
                <a:schemeClr val="dk1"/>
              </a:buClr>
              <a:buSzPts val="2800"/>
              <a:buFont typeface="Montserrat"/>
              <a:buChar char="❖"/>
            </a:pPr>
            <a:r>
              <a:rPr lang="en-US"/>
              <a:t>What Level of Accuracy of Uncertainty is Needed?</a:t>
            </a:r>
            <a:endParaRPr/>
          </a:p>
          <a:p>
            <a:pPr indent="-133350" lvl="1" marL="685800" rtl="0" algn="l">
              <a:lnSpc>
                <a:spcPct val="115000"/>
              </a:lnSpc>
              <a:spcBef>
                <a:spcPts val="375"/>
              </a:spcBef>
              <a:spcAft>
                <a:spcPts val="0"/>
              </a:spcAft>
              <a:buSzPts val="24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378" name="Google Shape;378;p22"/>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What is Needed?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3"/>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Is Per-Pixel Uncertainty Needed?</a:t>
            </a:r>
            <a:endParaRPr/>
          </a:p>
          <a:p>
            <a:pPr indent="-285750" lvl="1" marL="685800" rtl="0" algn="l">
              <a:lnSpc>
                <a:spcPct val="115000"/>
              </a:lnSpc>
              <a:spcBef>
                <a:spcPts val="375"/>
              </a:spcBef>
              <a:spcAft>
                <a:spcPts val="0"/>
              </a:spcAft>
              <a:buSzPts val="2400"/>
              <a:buChar char="▪"/>
            </a:pPr>
            <a:r>
              <a:rPr lang="en-US"/>
              <a:t>How do/will users use it?</a:t>
            </a:r>
            <a:endParaRPr/>
          </a:p>
          <a:p>
            <a:pPr indent="-304800" lvl="0" marL="342900" marR="0" rtl="0" algn="l">
              <a:lnSpc>
                <a:spcPct val="115000"/>
              </a:lnSpc>
              <a:spcBef>
                <a:spcPts val="750"/>
              </a:spcBef>
              <a:spcAft>
                <a:spcPts val="0"/>
              </a:spcAft>
              <a:buClr>
                <a:schemeClr val="dk1"/>
              </a:buClr>
              <a:buSzPts val="2800"/>
              <a:buFont typeface="Montserrat"/>
              <a:buChar char="❖"/>
            </a:pPr>
            <a:r>
              <a:rPr lang="en-US"/>
              <a:t>What Level of Accuracy of Uncertainty is Needed?</a:t>
            </a:r>
            <a:endParaRPr/>
          </a:p>
          <a:p>
            <a:pPr indent="-285750" lvl="1" marL="685800" rtl="0" algn="l">
              <a:lnSpc>
                <a:spcPct val="115000"/>
              </a:lnSpc>
              <a:spcBef>
                <a:spcPts val="375"/>
              </a:spcBef>
              <a:spcAft>
                <a:spcPts val="0"/>
              </a:spcAft>
              <a:buSzPts val="2400"/>
              <a:buChar char="▪"/>
            </a:pPr>
            <a:r>
              <a:rPr lang="en-US"/>
              <a:t>1/10</a:t>
            </a:r>
            <a:r>
              <a:rPr baseline="30000" lang="en-US"/>
              <a:t>th</a:t>
            </a:r>
            <a:r>
              <a:rPr lang="en-US"/>
              <a:t> of a percent steps from 0% to 5%?</a:t>
            </a:r>
            <a:endParaRPr/>
          </a:p>
          <a:p>
            <a:pPr indent="-285750" lvl="1" marL="685800" rtl="0" algn="l">
              <a:lnSpc>
                <a:spcPct val="115000"/>
              </a:lnSpc>
              <a:spcBef>
                <a:spcPts val="375"/>
              </a:spcBef>
              <a:spcAft>
                <a:spcPts val="0"/>
              </a:spcAft>
              <a:buSzPts val="2400"/>
              <a:buChar char="▪"/>
            </a:pPr>
            <a:r>
              <a:rPr lang="en-US"/>
              <a:t>½ of a percent steps from  5% to 10%?</a:t>
            </a:r>
            <a:endParaRPr/>
          </a:p>
          <a:p>
            <a:pPr indent="-285750" lvl="1" marL="685800" rtl="0" algn="l">
              <a:lnSpc>
                <a:spcPct val="115000"/>
              </a:lnSpc>
              <a:spcBef>
                <a:spcPts val="375"/>
              </a:spcBef>
              <a:spcAft>
                <a:spcPts val="0"/>
              </a:spcAft>
              <a:buSzPts val="2400"/>
              <a:buChar char="▪"/>
            </a:pPr>
            <a:r>
              <a:rPr lang="en-US"/>
              <a:t>1% steps from 10% to 20%?</a:t>
            </a:r>
            <a:endParaRPr/>
          </a:p>
          <a:p>
            <a:pPr indent="-285750" lvl="1" marL="685800" rtl="0" algn="l">
              <a:lnSpc>
                <a:spcPct val="115000"/>
              </a:lnSpc>
              <a:spcBef>
                <a:spcPts val="375"/>
              </a:spcBef>
              <a:spcAft>
                <a:spcPts val="0"/>
              </a:spcAft>
              <a:buSzPts val="2400"/>
              <a:buChar char="▪"/>
            </a:pPr>
            <a:r>
              <a:rPr lang="en-US"/>
              <a:t>5% steps from 20% to 50%?</a:t>
            </a:r>
            <a:endParaRPr/>
          </a:p>
          <a:p>
            <a:pPr indent="-285750" lvl="1" marL="685800" rtl="0" algn="l">
              <a:lnSpc>
                <a:spcPct val="115000"/>
              </a:lnSpc>
              <a:spcBef>
                <a:spcPts val="375"/>
              </a:spcBef>
              <a:spcAft>
                <a:spcPts val="0"/>
              </a:spcAft>
              <a:buSzPts val="2400"/>
              <a:buChar char="▪"/>
            </a:pPr>
            <a:r>
              <a:rPr lang="en-US"/>
              <a:t>10% steps from 50% to 100+%?</a:t>
            </a:r>
            <a:endParaRPr/>
          </a:p>
          <a:p>
            <a:pPr indent="-133350" lvl="1" marL="685800" rtl="0" algn="l">
              <a:lnSpc>
                <a:spcPct val="115000"/>
              </a:lnSpc>
              <a:spcBef>
                <a:spcPts val="375"/>
              </a:spcBef>
              <a:spcAft>
                <a:spcPts val="0"/>
              </a:spcAft>
              <a:buSzPts val="24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384" name="Google Shape;384;p23"/>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What is Needed?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4"/>
          <p:cNvSpPr txBox="1"/>
          <p:nvPr>
            <p:ph idx="1" type="body"/>
          </p:nvPr>
        </p:nvSpPr>
        <p:spPr>
          <a:xfrm>
            <a:off x="243175" y="782782"/>
            <a:ext cx="8621550" cy="3883293"/>
          </a:xfrm>
          <a:prstGeom prst="rect">
            <a:avLst/>
          </a:prstGeom>
          <a:noFill/>
          <a:ln>
            <a:noFill/>
          </a:ln>
        </p:spPr>
        <p:txBody>
          <a:bodyPr anchorCtr="0" anchor="t" bIns="45700" lIns="91425" spcFirstLastPara="1" rIns="91425" wrap="square" tIns="45700">
            <a:noAutofit/>
          </a:bodyPr>
          <a:lstStyle/>
          <a:p>
            <a:pPr indent="-304800" lvl="0" marL="342900" marR="0" rtl="0" algn="l">
              <a:lnSpc>
                <a:spcPct val="115000"/>
              </a:lnSpc>
              <a:spcBef>
                <a:spcPts val="750"/>
              </a:spcBef>
              <a:spcAft>
                <a:spcPts val="0"/>
              </a:spcAft>
              <a:buClr>
                <a:schemeClr val="dk1"/>
              </a:buClr>
              <a:buSzPts val="2800"/>
              <a:buFont typeface="Montserrat"/>
              <a:buChar char="❖"/>
            </a:pPr>
            <a:r>
              <a:rPr lang="en-US"/>
              <a:t>Is Per-Pixel Uncertainty Needed?</a:t>
            </a:r>
            <a:endParaRPr/>
          </a:p>
          <a:p>
            <a:pPr indent="-285750" lvl="1" marL="685800" rtl="0" algn="l">
              <a:lnSpc>
                <a:spcPct val="115000"/>
              </a:lnSpc>
              <a:spcBef>
                <a:spcPts val="375"/>
              </a:spcBef>
              <a:spcAft>
                <a:spcPts val="0"/>
              </a:spcAft>
              <a:buSzPts val="2400"/>
              <a:buChar char="▪"/>
            </a:pPr>
            <a:r>
              <a:rPr lang="en-US"/>
              <a:t>How do/will users use it?</a:t>
            </a:r>
            <a:endParaRPr/>
          </a:p>
          <a:p>
            <a:pPr indent="-304800" lvl="0" marL="342900" marR="0" rtl="0" algn="l">
              <a:lnSpc>
                <a:spcPct val="115000"/>
              </a:lnSpc>
              <a:spcBef>
                <a:spcPts val="750"/>
              </a:spcBef>
              <a:spcAft>
                <a:spcPts val="0"/>
              </a:spcAft>
              <a:buClr>
                <a:schemeClr val="dk1"/>
              </a:buClr>
              <a:buSzPts val="2800"/>
              <a:buFont typeface="Montserrat"/>
              <a:buChar char="❖"/>
            </a:pPr>
            <a:r>
              <a:rPr lang="en-US"/>
              <a:t>What Level of Accuracy of Uncertainty is Needed?</a:t>
            </a:r>
            <a:endParaRPr/>
          </a:p>
          <a:p>
            <a:pPr indent="-285750" lvl="1" marL="685800" rtl="0" algn="l">
              <a:lnSpc>
                <a:spcPct val="115000"/>
              </a:lnSpc>
              <a:spcBef>
                <a:spcPts val="375"/>
              </a:spcBef>
              <a:spcAft>
                <a:spcPts val="0"/>
              </a:spcAft>
              <a:buSzPts val="2400"/>
              <a:buChar char="▪"/>
            </a:pPr>
            <a:r>
              <a:rPr lang="en-US"/>
              <a:t>1/10</a:t>
            </a:r>
            <a:r>
              <a:rPr baseline="30000" lang="en-US"/>
              <a:t>th</a:t>
            </a:r>
            <a:r>
              <a:rPr lang="en-US"/>
              <a:t> of a percent steps from 0% to 5%?</a:t>
            </a:r>
            <a:endParaRPr/>
          </a:p>
          <a:p>
            <a:pPr indent="-285750" lvl="1" marL="685800" rtl="0" algn="l">
              <a:lnSpc>
                <a:spcPct val="115000"/>
              </a:lnSpc>
              <a:spcBef>
                <a:spcPts val="375"/>
              </a:spcBef>
              <a:spcAft>
                <a:spcPts val="0"/>
              </a:spcAft>
              <a:buSzPts val="2400"/>
              <a:buChar char="▪"/>
            </a:pPr>
            <a:r>
              <a:rPr lang="en-US"/>
              <a:t>½ of a percent steps from  5% to 10%?</a:t>
            </a:r>
            <a:endParaRPr/>
          </a:p>
          <a:p>
            <a:pPr indent="-285750" lvl="1" marL="685800" rtl="0" algn="l">
              <a:lnSpc>
                <a:spcPct val="115000"/>
              </a:lnSpc>
              <a:spcBef>
                <a:spcPts val="375"/>
              </a:spcBef>
              <a:spcAft>
                <a:spcPts val="0"/>
              </a:spcAft>
              <a:buSzPts val="2400"/>
              <a:buChar char="▪"/>
            </a:pPr>
            <a:r>
              <a:rPr lang="en-US"/>
              <a:t>1% steps from 10% to 20%?</a:t>
            </a:r>
            <a:endParaRPr/>
          </a:p>
          <a:p>
            <a:pPr indent="-285750" lvl="1" marL="685800" rtl="0" algn="l">
              <a:lnSpc>
                <a:spcPct val="115000"/>
              </a:lnSpc>
              <a:spcBef>
                <a:spcPts val="375"/>
              </a:spcBef>
              <a:spcAft>
                <a:spcPts val="0"/>
              </a:spcAft>
              <a:buSzPts val="2400"/>
              <a:buChar char="▪"/>
            </a:pPr>
            <a:r>
              <a:rPr lang="en-US"/>
              <a:t>5% steps from 20% to 50%?</a:t>
            </a:r>
            <a:endParaRPr/>
          </a:p>
          <a:p>
            <a:pPr indent="-285750" lvl="1" marL="685800" rtl="0" algn="l">
              <a:lnSpc>
                <a:spcPct val="115000"/>
              </a:lnSpc>
              <a:spcBef>
                <a:spcPts val="375"/>
              </a:spcBef>
              <a:spcAft>
                <a:spcPts val="0"/>
              </a:spcAft>
              <a:buSzPts val="2400"/>
              <a:buChar char="▪"/>
            </a:pPr>
            <a:r>
              <a:rPr lang="en-US"/>
              <a:t>10% steps from 50% to 100+%?</a:t>
            </a:r>
            <a:endParaRPr/>
          </a:p>
          <a:p>
            <a:pPr indent="-133350" lvl="1" marL="685800" rtl="0" algn="l">
              <a:lnSpc>
                <a:spcPct val="115000"/>
              </a:lnSpc>
              <a:spcBef>
                <a:spcPts val="375"/>
              </a:spcBef>
              <a:spcAft>
                <a:spcPts val="0"/>
              </a:spcAft>
              <a:buSzPts val="2400"/>
              <a:buNone/>
            </a:pPr>
            <a:r>
              <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390" name="Google Shape;390;p24"/>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What is Needed?</a:t>
            </a:r>
            <a:endParaRPr/>
          </a:p>
        </p:txBody>
      </p:sp>
      <p:sp>
        <p:nvSpPr>
          <p:cNvPr id="391" name="Google Shape;391;p24"/>
          <p:cNvSpPr txBox="1"/>
          <p:nvPr/>
        </p:nvSpPr>
        <p:spPr>
          <a:xfrm>
            <a:off x="4917644" y="3345055"/>
            <a:ext cx="3983181" cy="10156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125 steps ~2^7, 7 bits per pixel</a:t>
            </a:r>
            <a:endParaRPr/>
          </a:p>
          <a:p>
            <a:pPr indent="0" lvl="2"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 Too Much?</a:t>
            </a:r>
            <a:endParaRPr/>
          </a:p>
          <a:p>
            <a:pPr indent="0" lvl="2" marL="0" marR="0" rtl="0" algn="l">
              <a:lnSpc>
                <a:spcPct val="10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 User Tool to calculate?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3"/>
          <p:cNvPicPr preferRelativeResize="0"/>
          <p:nvPr/>
        </p:nvPicPr>
        <p:blipFill rotWithShape="1">
          <a:blip r:embed="rId3">
            <a:alphaModFix/>
          </a:blip>
          <a:srcRect b="10946" l="0" r="0" t="0"/>
          <a:stretch/>
        </p:blipFill>
        <p:spPr>
          <a:xfrm>
            <a:off x="949036" y="813185"/>
            <a:ext cx="7245927" cy="4025607"/>
          </a:xfrm>
          <a:prstGeom prst="rect">
            <a:avLst/>
          </a:prstGeom>
          <a:noFill/>
          <a:ln>
            <a:noFill/>
          </a:ln>
        </p:spPr>
      </p:pic>
      <p:sp>
        <p:nvSpPr>
          <p:cNvPr id="50" name="Google Shape;50;p3"/>
          <p:cNvSpPr txBox="1"/>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3300" u="none" cap="none" strike="noStrike">
                <a:solidFill>
                  <a:schemeClr val="lt1"/>
                </a:solidFill>
                <a:latin typeface="Montserrat"/>
                <a:ea typeface="Montserrat"/>
                <a:cs typeface="Montserrat"/>
                <a:sym typeface="Montserrat"/>
              </a:rPr>
              <a:t>Importance of Uncertainty</a:t>
            </a:r>
            <a:endParaRPr b="0" i="0" sz="3300" u="none" cap="none" strike="noStrike">
              <a:solidFill>
                <a:schemeClr val="lt1"/>
              </a:solidFill>
              <a:latin typeface="Montserrat"/>
              <a:ea typeface="Montserrat"/>
              <a:cs typeface="Montserrat"/>
              <a:sym typeface="Montserrat"/>
            </a:endParaRPr>
          </a:p>
        </p:txBody>
      </p:sp>
      <p:sp>
        <p:nvSpPr>
          <p:cNvPr id="51" name="Google Shape;51;p3"/>
          <p:cNvSpPr txBox="1"/>
          <p:nvPr>
            <p:ph type="title"/>
          </p:nvPr>
        </p:nvSpPr>
        <p:spPr>
          <a:xfrm>
            <a:off x="1724891" y="1004790"/>
            <a:ext cx="51563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000">
                <a:solidFill>
                  <a:schemeClr val="dk1"/>
                </a:solidFill>
              </a:rPr>
              <a:t>Satellite Launches per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4"/>
          <p:cNvSpPr txBox="1"/>
          <p:nvPr/>
        </p:nvSpPr>
        <p:spPr>
          <a:xfrm>
            <a:off x="83126" y="788664"/>
            <a:ext cx="90608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A Generalist Foundation Model for EO Data Imputation and Forecasting (</a:t>
            </a:r>
            <a:r>
              <a:rPr b="1" i="0" lang="en-US" sz="1400" u="none" cap="none" strike="noStrike">
                <a:solidFill>
                  <a:srgbClr val="C00000"/>
                </a:solidFill>
                <a:latin typeface="Calibri"/>
                <a:ea typeface="Calibri"/>
                <a:cs typeface="Calibri"/>
                <a:sym typeface="Calibri"/>
              </a:rPr>
              <a:t>multimodal inputs</a:t>
            </a:r>
            <a:r>
              <a:rPr b="1" i="0" lang="en-US" sz="1400" u="none" cap="none" strike="noStrike">
                <a:solidFill>
                  <a:srgbClr val="000000"/>
                </a:solidFill>
                <a:latin typeface="Calibri"/>
                <a:ea typeface="Calibri"/>
                <a:cs typeface="Calibri"/>
                <a:sym typeface="Calibri"/>
              </a:rPr>
              <a:t>: HLS indices, LST, Elevation)</a:t>
            </a:r>
            <a:endParaRPr b="0" i="0" sz="800" u="none" cap="none" strike="noStrike">
              <a:solidFill>
                <a:srgbClr val="000000"/>
              </a:solidFill>
              <a:latin typeface="Arial"/>
              <a:ea typeface="Arial"/>
              <a:cs typeface="Arial"/>
              <a:sym typeface="Arial"/>
            </a:endParaRPr>
          </a:p>
        </p:txBody>
      </p:sp>
      <p:sp>
        <p:nvSpPr>
          <p:cNvPr id="57" name="Google Shape;57;p4"/>
          <p:cNvSpPr txBox="1"/>
          <p:nvPr/>
        </p:nvSpPr>
        <p:spPr>
          <a:xfrm>
            <a:off x="306532" y="4634926"/>
            <a:ext cx="3177793"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350" u="none" cap="none" strike="noStrike">
                <a:solidFill>
                  <a:srgbClr val="FF0000"/>
                </a:solidFill>
                <a:latin typeface="Arial"/>
                <a:ea typeface="Arial"/>
                <a:cs typeface="Arial"/>
                <a:sym typeface="Arial"/>
              </a:rPr>
              <a:t>Do not distribute; preliminary results</a:t>
            </a:r>
            <a:endParaRPr b="0" i="0" sz="1050" u="none" cap="none" strike="noStrike">
              <a:solidFill>
                <a:srgbClr val="000000"/>
              </a:solidFill>
              <a:latin typeface="Arial"/>
              <a:ea typeface="Arial"/>
              <a:cs typeface="Arial"/>
              <a:sym typeface="Arial"/>
            </a:endParaRPr>
          </a:p>
        </p:txBody>
      </p:sp>
      <p:sp>
        <p:nvSpPr>
          <p:cNvPr id="58" name="Google Shape;58;p4"/>
          <p:cNvSpPr txBox="1"/>
          <p:nvPr/>
        </p:nvSpPr>
        <p:spPr>
          <a:xfrm>
            <a:off x="83126" y="977326"/>
            <a:ext cx="45997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CC"/>
                </a:solidFill>
                <a:latin typeface="Calibri"/>
                <a:ea typeface="Calibri"/>
                <a:cs typeface="Calibri"/>
                <a:sym typeface="Calibri"/>
              </a:rPr>
              <a:t>[Dr. Neal Pastick, EROS]</a:t>
            </a:r>
            <a:endParaRPr b="0" i="0" sz="1400" u="none" cap="none" strike="noStrike">
              <a:solidFill>
                <a:srgbClr val="000000"/>
              </a:solidFill>
              <a:latin typeface="Arial"/>
              <a:ea typeface="Arial"/>
              <a:cs typeface="Arial"/>
              <a:sym typeface="Arial"/>
            </a:endParaRPr>
          </a:p>
        </p:txBody>
      </p:sp>
      <p:pic>
        <p:nvPicPr>
          <p:cNvPr id="59" name="Google Shape;59;p4"/>
          <p:cNvPicPr preferRelativeResize="0"/>
          <p:nvPr/>
        </p:nvPicPr>
        <p:blipFill rotWithShape="1">
          <a:blip r:embed="rId3">
            <a:alphaModFix/>
          </a:blip>
          <a:srcRect b="0" l="0" r="0" t="0"/>
          <a:stretch/>
        </p:blipFill>
        <p:spPr>
          <a:xfrm>
            <a:off x="643632" y="1189373"/>
            <a:ext cx="7856736" cy="3445553"/>
          </a:xfrm>
          <a:prstGeom prst="rect">
            <a:avLst/>
          </a:prstGeom>
          <a:noFill/>
          <a:ln>
            <a:noFill/>
          </a:ln>
        </p:spPr>
      </p:pic>
      <p:sp>
        <p:nvSpPr>
          <p:cNvPr id="60" name="Google Shape;60;p4"/>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Importance of Uncertainty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5"/>
          <p:cNvSpPr txBox="1"/>
          <p:nvPr>
            <p:ph idx="1" type="body"/>
          </p:nvPr>
        </p:nvSpPr>
        <p:spPr>
          <a:xfrm>
            <a:off x="243175" y="831274"/>
            <a:ext cx="8621550" cy="3834802"/>
          </a:xfrm>
          <a:prstGeom prst="rect">
            <a:avLst/>
          </a:prstGeom>
          <a:noFill/>
          <a:ln>
            <a:noFill/>
          </a:ln>
        </p:spPr>
        <p:txBody>
          <a:bodyPr anchorCtr="0" anchor="t" bIns="45700" lIns="91425" spcFirstLastPara="1" rIns="91425" wrap="square" tIns="45700">
            <a:noAutofit/>
          </a:bodyPr>
          <a:lstStyle/>
          <a:p>
            <a:pPr indent="-266700" lvl="0" marL="342900" marR="0" rtl="0" algn="l">
              <a:lnSpc>
                <a:spcPct val="115000"/>
              </a:lnSpc>
              <a:spcBef>
                <a:spcPts val="750"/>
              </a:spcBef>
              <a:spcAft>
                <a:spcPts val="0"/>
              </a:spcAft>
              <a:buClr>
                <a:schemeClr val="dk1"/>
              </a:buClr>
              <a:buSzPts val="2200"/>
              <a:buFont typeface="Montserrat"/>
              <a:buChar char="❖"/>
            </a:pPr>
            <a:r>
              <a:rPr lang="en-US"/>
              <a:t>Prelaunch Characterization (Lab Measurements) </a:t>
            </a:r>
            <a:endParaRPr/>
          </a:p>
          <a:p>
            <a:pPr indent="-285750" lvl="1" marL="685800" rtl="0" algn="l">
              <a:lnSpc>
                <a:spcPct val="115000"/>
              </a:lnSpc>
              <a:spcBef>
                <a:spcPts val="375"/>
              </a:spcBef>
              <a:spcAft>
                <a:spcPts val="0"/>
              </a:spcAft>
              <a:buSzPts val="2400"/>
              <a:buChar char="▪"/>
            </a:pPr>
            <a:r>
              <a:rPr lang="en-US"/>
              <a:t>Julia Barsi – NASA Goddard Space Flight Center</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Vicarious Calibration (RadCalNet)</a:t>
            </a:r>
            <a:endParaRPr/>
          </a:p>
          <a:p>
            <a:pPr indent="-285750" lvl="1" marL="685800" rtl="0" algn="l">
              <a:lnSpc>
                <a:spcPct val="115000"/>
              </a:lnSpc>
              <a:spcBef>
                <a:spcPts val="375"/>
              </a:spcBef>
              <a:spcAft>
                <a:spcPts val="0"/>
              </a:spcAft>
              <a:buSzPts val="2400"/>
              <a:buChar char="▪"/>
            </a:pPr>
            <a:r>
              <a:rPr lang="en-US"/>
              <a:t>Brian Wenny – SSAI/NASA Goddard Space Flight Center </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Processing Chain (Raw-to-TOA Product)</a:t>
            </a:r>
            <a:endParaRPr/>
          </a:p>
          <a:p>
            <a:pPr indent="-285750" lvl="1" marL="685800" rtl="0" algn="l">
              <a:lnSpc>
                <a:spcPct val="115000"/>
              </a:lnSpc>
              <a:spcBef>
                <a:spcPts val="375"/>
              </a:spcBef>
              <a:spcAft>
                <a:spcPts val="0"/>
              </a:spcAft>
              <a:buSzPts val="2400"/>
              <a:buChar char="▪"/>
            </a:pPr>
            <a:r>
              <a:rPr lang="en-US"/>
              <a:t>Mary Pagnutti – I2R/USGS EROS</a:t>
            </a:r>
            <a:endParaRPr/>
          </a:p>
          <a:p>
            <a:pPr indent="-266700" lvl="0" marL="342900" marR="0" rtl="0" algn="l">
              <a:lnSpc>
                <a:spcPct val="115000"/>
              </a:lnSpc>
              <a:spcBef>
                <a:spcPts val="750"/>
              </a:spcBef>
              <a:spcAft>
                <a:spcPts val="0"/>
              </a:spcAft>
              <a:buClr>
                <a:schemeClr val="dk1"/>
              </a:buClr>
              <a:buSzPts val="2200"/>
              <a:buFont typeface="Montserrat"/>
              <a:buChar char="❖"/>
            </a:pPr>
            <a:r>
              <a:rPr lang="en-US"/>
              <a:t>Cross Calibration (Product-to-Product) </a:t>
            </a:r>
            <a:endParaRPr/>
          </a:p>
          <a:p>
            <a:pPr indent="-285750" lvl="1" marL="685800" rtl="0" algn="l">
              <a:lnSpc>
                <a:spcPct val="115000"/>
              </a:lnSpc>
              <a:spcBef>
                <a:spcPts val="375"/>
              </a:spcBef>
              <a:spcAft>
                <a:spcPts val="0"/>
              </a:spcAft>
              <a:buSzPts val="2400"/>
              <a:buChar char="▪"/>
            </a:pPr>
            <a:r>
              <a:rPr lang="en-US"/>
              <a:t>Esad Micijevic – USGS EROS</a:t>
            </a:r>
            <a:endParaRPr/>
          </a:p>
          <a:p>
            <a:pPr indent="-127000" lvl="0" marL="342900" marR="0" rtl="0" algn="l">
              <a:lnSpc>
                <a:spcPct val="115000"/>
              </a:lnSpc>
              <a:spcBef>
                <a:spcPts val="750"/>
              </a:spcBef>
              <a:spcAft>
                <a:spcPts val="0"/>
              </a:spcAft>
              <a:buClr>
                <a:schemeClr val="dk1"/>
              </a:buClr>
              <a:buSzPts val="2800"/>
              <a:buFont typeface="Montserrat"/>
              <a:buNone/>
            </a:pPr>
            <a:r>
              <a:t/>
            </a:r>
            <a:endParaRPr/>
          </a:p>
        </p:txBody>
      </p:sp>
      <p:sp>
        <p:nvSpPr>
          <p:cNvPr id="66" name="Google Shape;66;p5"/>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Uncertainty Workshop – March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6"/>
          <p:cNvSpPr txBox="1"/>
          <p:nvPr>
            <p:ph idx="1" type="body"/>
          </p:nvPr>
        </p:nvSpPr>
        <p:spPr>
          <a:xfrm>
            <a:off x="243175" y="775856"/>
            <a:ext cx="8621550" cy="3890220"/>
          </a:xfrm>
          <a:prstGeom prst="rect">
            <a:avLst/>
          </a:prstGeom>
          <a:noFill/>
          <a:ln>
            <a:noFill/>
          </a:ln>
        </p:spPr>
        <p:txBody>
          <a:bodyPr anchorCtr="0" anchor="t" bIns="45700" lIns="91425" spcFirstLastPara="1" rIns="91425" wrap="square" tIns="45700">
            <a:noAutofit/>
          </a:bodyPr>
          <a:lstStyle/>
          <a:p>
            <a:pPr indent="-273050" lvl="0" marL="342900" marR="0" rtl="0" algn="l">
              <a:lnSpc>
                <a:spcPct val="115000"/>
              </a:lnSpc>
              <a:spcBef>
                <a:spcPts val="750"/>
              </a:spcBef>
              <a:spcAft>
                <a:spcPts val="0"/>
              </a:spcAft>
              <a:buClr>
                <a:schemeClr val="dk1"/>
              </a:buClr>
              <a:buSzPts val="2300"/>
              <a:buFont typeface="Montserrat"/>
              <a:buChar char="❖"/>
            </a:pPr>
            <a:r>
              <a:rPr b="1" i="0" lang="en-US" sz="1600" u="none" strike="noStrike">
                <a:solidFill>
                  <a:srgbClr val="000000"/>
                </a:solidFill>
                <a:latin typeface="Montserrat"/>
                <a:ea typeface="Montserrat"/>
                <a:cs typeface="Montserrat"/>
                <a:sym typeface="Montserrat"/>
              </a:rPr>
              <a:t>Focus: Radiometric Uncertainty of Top of Atmosphere (TOA)/Level 1,  passive, reflective, optical imagery</a:t>
            </a:r>
            <a:endParaRPr sz="1600">
              <a:latin typeface="Montserrat"/>
              <a:ea typeface="Montserrat"/>
              <a:cs typeface="Montserrat"/>
              <a:sym typeface="Montserrat"/>
            </a:endParaRPr>
          </a:p>
          <a:p>
            <a:pPr indent="-273050" lvl="0" marL="342900" marR="0" rtl="0" algn="l">
              <a:lnSpc>
                <a:spcPct val="115000"/>
              </a:lnSpc>
              <a:spcBef>
                <a:spcPts val="750"/>
              </a:spcBef>
              <a:spcAft>
                <a:spcPts val="0"/>
              </a:spcAft>
              <a:buClr>
                <a:schemeClr val="dk1"/>
              </a:buClr>
              <a:buSzPts val="2300"/>
              <a:buFont typeface="Montserrat"/>
              <a:buChar char="❖"/>
            </a:pPr>
            <a:r>
              <a:rPr lang="en-US" sz="1600">
                <a:latin typeface="Montserrat"/>
                <a:ea typeface="Montserrat"/>
                <a:cs typeface="Montserrat"/>
                <a:sym typeface="Montserrat"/>
              </a:rPr>
              <a:t>Improve understanding/methodologies of Prelaunch Characterization leading to better independent Absolute Uncertainty Estimates</a:t>
            </a:r>
            <a:endParaRPr/>
          </a:p>
          <a:p>
            <a:pPr indent="-273050" lvl="0" marL="342900" marR="0" rtl="0" algn="l">
              <a:lnSpc>
                <a:spcPct val="115000"/>
              </a:lnSpc>
              <a:spcBef>
                <a:spcPts val="750"/>
              </a:spcBef>
              <a:spcAft>
                <a:spcPts val="0"/>
              </a:spcAft>
              <a:buClr>
                <a:schemeClr val="dk1"/>
              </a:buClr>
              <a:buSzPts val="2300"/>
              <a:buFont typeface="Montserrat"/>
              <a:buChar char="❖"/>
            </a:pPr>
            <a:r>
              <a:rPr lang="en-US" sz="1600">
                <a:latin typeface="Montserrat"/>
                <a:ea typeface="Montserrat"/>
                <a:cs typeface="Montserrat"/>
                <a:sym typeface="Montserrat"/>
              </a:rPr>
              <a:t>Communicate consistent methodologies for On-Orbit Absolute Calibration to a Reference and tracing of Uncertainties</a:t>
            </a:r>
            <a:endParaRPr/>
          </a:p>
          <a:p>
            <a:pPr indent="-273050" lvl="0" marL="342900" marR="0" rtl="0" algn="l">
              <a:lnSpc>
                <a:spcPct val="115000"/>
              </a:lnSpc>
              <a:spcBef>
                <a:spcPts val="750"/>
              </a:spcBef>
              <a:spcAft>
                <a:spcPts val="0"/>
              </a:spcAft>
              <a:buClr>
                <a:schemeClr val="dk1"/>
              </a:buClr>
              <a:buSzPts val="2300"/>
              <a:buFont typeface="Montserrat"/>
              <a:buChar char="❖"/>
            </a:pPr>
            <a:r>
              <a:rPr lang="en-US" sz="1600">
                <a:latin typeface="Montserrat"/>
                <a:ea typeface="Montserrat"/>
                <a:cs typeface="Montserrat"/>
                <a:sym typeface="Montserrat"/>
              </a:rPr>
              <a:t>Improve understanding of Uncertainties added through a production chain</a:t>
            </a:r>
            <a:endParaRPr/>
          </a:p>
          <a:p>
            <a:pPr indent="-273050" lvl="0" marL="342900" marR="0" rtl="0" algn="l">
              <a:lnSpc>
                <a:spcPct val="115000"/>
              </a:lnSpc>
              <a:spcBef>
                <a:spcPts val="750"/>
              </a:spcBef>
              <a:spcAft>
                <a:spcPts val="0"/>
              </a:spcAft>
              <a:buClr>
                <a:schemeClr val="dk1"/>
              </a:buClr>
              <a:buSzPts val="2300"/>
              <a:buFont typeface="Montserrat"/>
              <a:buChar char="❖"/>
            </a:pPr>
            <a:r>
              <a:rPr lang="en-US" sz="1600">
                <a:latin typeface="Montserrat"/>
                <a:ea typeface="Montserrat"/>
                <a:cs typeface="Montserrat"/>
                <a:sym typeface="Montserrat"/>
              </a:rPr>
              <a:t>Start addressing how to achieve a consistent dataset between different missions while preserving the Uncertainty chain</a:t>
            </a:r>
            <a:endParaRPr/>
          </a:p>
          <a:p>
            <a:pPr indent="-127000" lvl="0" marL="342900" marR="0" rtl="0" algn="l">
              <a:lnSpc>
                <a:spcPct val="115000"/>
              </a:lnSpc>
              <a:spcBef>
                <a:spcPts val="750"/>
              </a:spcBef>
              <a:spcAft>
                <a:spcPts val="0"/>
              </a:spcAft>
              <a:buClr>
                <a:schemeClr val="dk1"/>
              </a:buClr>
              <a:buSzPts val="2800"/>
              <a:buFont typeface="Montserrat"/>
              <a:buNone/>
            </a:pPr>
            <a:r>
              <a:t/>
            </a:r>
            <a:endParaRPr sz="1600">
              <a:latin typeface="Montserrat"/>
              <a:ea typeface="Montserrat"/>
              <a:cs typeface="Montserrat"/>
              <a:sym typeface="Montserrat"/>
            </a:endParaRPr>
          </a:p>
        </p:txBody>
      </p:sp>
      <p:sp>
        <p:nvSpPr>
          <p:cNvPr id="72" name="Google Shape;72;p6"/>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Goals of this Workshop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7"/>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Elementary Statistics</a:t>
            </a:r>
            <a:endParaRPr/>
          </a:p>
        </p:txBody>
      </p:sp>
      <p:cxnSp>
        <p:nvCxnSpPr>
          <p:cNvPr id="78" name="Google Shape;78;p7"/>
          <p:cNvCxnSpPr/>
          <p:nvPr/>
        </p:nvCxnSpPr>
        <p:spPr>
          <a:xfrm>
            <a:off x="4620491" y="1123950"/>
            <a:ext cx="0" cy="3473450"/>
          </a:xfrm>
          <a:prstGeom prst="straightConnector1">
            <a:avLst/>
          </a:prstGeom>
          <a:noFill/>
          <a:ln cap="flat" cmpd="sng" w="9525">
            <a:solidFill>
              <a:schemeClr val="dk1"/>
            </a:solidFill>
            <a:prstDash val="solid"/>
            <a:round/>
            <a:headEnd len="sm" w="sm" type="none"/>
            <a:tailEnd len="sm" w="sm" type="none"/>
          </a:ln>
        </p:spPr>
      </p:cxnSp>
      <p:cxnSp>
        <p:nvCxnSpPr>
          <p:cNvPr id="79" name="Google Shape;79;p7"/>
          <p:cNvCxnSpPr/>
          <p:nvPr/>
        </p:nvCxnSpPr>
        <p:spPr>
          <a:xfrm>
            <a:off x="2639291" y="2901950"/>
            <a:ext cx="3867150" cy="0"/>
          </a:xfrm>
          <a:prstGeom prst="straightConnector1">
            <a:avLst/>
          </a:prstGeom>
          <a:noFill/>
          <a:ln cap="flat" cmpd="sng" w="9525">
            <a:solidFill>
              <a:schemeClr val="dk1"/>
            </a:solidFill>
            <a:prstDash val="solid"/>
            <a:round/>
            <a:headEnd len="sm" w="sm" type="none"/>
            <a:tailEnd len="sm" w="sm" type="none"/>
          </a:ln>
        </p:spPr>
      </p:cxnSp>
      <p:sp>
        <p:nvSpPr>
          <p:cNvPr id="80" name="Google Shape;80;p7"/>
          <p:cNvSpPr/>
          <p:nvPr/>
        </p:nvSpPr>
        <p:spPr>
          <a:xfrm>
            <a:off x="4168688" y="2584464"/>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1" name="Google Shape;81;p7"/>
          <p:cNvSpPr/>
          <p:nvPr/>
        </p:nvSpPr>
        <p:spPr>
          <a:xfrm>
            <a:off x="4722092" y="2781307"/>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2" name="Google Shape;82;p7"/>
          <p:cNvSpPr/>
          <p:nvPr/>
        </p:nvSpPr>
        <p:spPr>
          <a:xfrm>
            <a:off x="4013115" y="2800341"/>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3" name="Google Shape;83;p7"/>
          <p:cNvSpPr/>
          <p:nvPr/>
        </p:nvSpPr>
        <p:spPr>
          <a:xfrm>
            <a:off x="4930057" y="334645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4" name="Google Shape;84;p7"/>
          <p:cNvSpPr/>
          <p:nvPr/>
        </p:nvSpPr>
        <p:spPr>
          <a:xfrm>
            <a:off x="4689071" y="265430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5" name="Google Shape;85;p7"/>
          <p:cNvSpPr/>
          <p:nvPr/>
        </p:nvSpPr>
        <p:spPr>
          <a:xfrm>
            <a:off x="4293464" y="3375060"/>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6" name="Google Shape;86;p7"/>
          <p:cNvSpPr/>
          <p:nvPr/>
        </p:nvSpPr>
        <p:spPr>
          <a:xfrm>
            <a:off x="4678274" y="2473351"/>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7" name="Google Shape;87;p7"/>
          <p:cNvSpPr/>
          <p:nvPr/>
        </p:nvSpPr>
        <p:spPr>
          <a:xfrm>
            <a:off x="4316324" y="2990857"/>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8" name="Google Shape;88;p7"/>
          <p:cNvSpPr/>
          <p:nvPr/>
        </p:nvSpPr>
        <p:spPr>
          <a:xfrm>
            <a:off x="4372841" y="3136900"/>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89" name="Google Shape;89;p7"/>
          <p:cNvSpPr/>
          <p:nvPr/>
        </p:nvSpPr>
        <p:spPr>
          <a:xfrm>
            <a:off x="4769087" y="343851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0" name="Google Shape;90;p7"/>
          <p:cNvSpPr/>
          <p:nvPr/>
        </p:nvSpPr>
        <p:spPr>
          <a:xfrm>
            <a:off x="4456345" y="2603509"/>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1" name="Google Shape;91;p7"/>
          <p:cNvSpPr/>
          <p:nvPr/>
        </p:nvSpPr>
        <p:spPr>
          <a:xfrm>
            <a:off x="4362682" y="271778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2" name="Google Shape;92;p7"/>
          <p:cNvSpPr/>
          <p:nvPr/>
        </p:nvSpPr>
        <p:spPr>
          <a:xfrm>
            <a:off x="4501743" y="2443149"/>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3" name="Google Shape;93;p7"/>
          <p:cNvSpPr/>
          <p:nvPr/>
        </p:nvSpPr>
        <p:spPr>
          <a:xfrm>
            <a:off x="4220441" y="278130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4" name="Google Shape;94;p7"/>
          <p:cNvSpPr/>
          <p:nvPr/>
        </p:nvSpPr>
        <p:spPr>
          <a:xfrm>
            <a:off x="4119160" y="300989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5" name="Google Shape;95;p7"/>
          <p:cNvSpPr/>
          <p:nvPr/>
        </p:nvSpPr>
        <p:spPr>
          <a:xfrm>
            <a:off x="4750667" y="324485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6" name="Google Shape;96;p7"/>
          <p:cNvSpPr/>
          <p:nvPr/>
        </p:nvSpPr>
        <p:spPr>
          <a:xfrm>
            <a:off x="4595727" y="280670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7" name="Google Shape;97;p7"/>
          <p:cNvSpPr/>
          <p:nvPr/>
        </p:nvSpPr>
        <p:spPr>
          <a:xfrm>
            <a:off x="4379191" y="300989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8" name="Google Shape;98;p7"/>
          <p:cNvSpPr/>
          <p:nvPr/>
        </p:nvSpPr>
        <p:spPr>
          <a:xfrm>
            <a:off x="4366490" y="2524144"/>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99" name="Google Shape;99;p7"/>
          <p:cNvSpPr/>
          <p:nvPr/>
        </p:nvSpPr>
        <p:spPr>
          <a:xfrm>
            <a:off x="4160114" y="3241664"/>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0" name="Google Shape;100;p7"/>
          <p:cNvSpPr/>
          <p:nvPr/>
        </p:nvSpPr>
        <p:spPr>
          <a:xfrm>
            <a:off x="4603347" y="3209917"/>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1" name="Google Shape;101;p7"/>
          <p:cNvSpPr/>
          <p:nvPr/>
        </p:nvSpPr>
        <p:spPr>
          <a:xfrm>
            <a:off x="4806549" y="2677319"/>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2" name="Google Shape;102;p7"/>
          <p:cNvSpPr/>
          <p:nvPr/>
        </p:nvSpPr>
        <p:spPr>
          <a:xfrm>
            <a:off x="4822422" y="3121021"/>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3" name="Google Shape;103;p7"/>
          <p:cNvSpPr/>
          <p:nvPr/>
        </p:nvSpPr>
        <p:spPr>
          <a:xfrm>
            <a:off x="5023405" y="280986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4" name="Google Shape;104;p7"/>
          <p:cNvSpPr/>
          <p:nvPr/>
        </p:nvSpPr>
        <p:spPr>
          <a:xfrm>
            <a:off x="5009750" y="304164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5" name="Google Shape;105;p7"/>
          <p:cNvSpPr/>
          <p:nvPr/>
        </p:nvSpPr>
        <p:spPr>
          <a:xfrm>
            <a:off x="4918945" y="2847952"/>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6" name="Google Shape;106;p7"/>
          <p:cNvSpPr/>
          <p:nvPr/>
        </p:nvSpPr>
        <p:spPr>
          <a:xfrm>
            <a:off x="4927835" y="3216267"/>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7" name="Google Shape;107;p7"/>
          <p:cNvSpPr/>
          <p:nvPr/>
        </p:nvSpPr>
        <p:spPr>
          <a:xfrm>
            <a:off x="4641452" y="2990835"/>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8" name="Google Shape;108;p7"/>
          <p:cNvSpPr/>
          <p:nvPr/>
        </p:nvSpPr>
        <p:spPr>
          <a:xfrm>
            <a:off x="4464281" y="350521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09" name="Google Shape;109;p7"/>
          <p:cNvSpPr/>
          <p:nvPr/>
        </p:nvSpPr>
        <p:spPr>
          <a:xfrm>
            <a:off x="4602715" y="3330549"/>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0" name="Google Shape;110;p7"/>
          <p:cNvSpPr/>
          <p:nvPr/>
        </p:nvSpPr>
        <p:spPr>
          <a:xfrm>
            <a:off x="4293468" y="3178148"/>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1" name="Google Shape;111;p7"/>
          <p:cNvSpPr/>
          <p:nvPr/>
        </p:nvSpPr>
        <p:spPr>
          <a:xfrm>
            <a:off x="4877032" y="2509824"/>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2" name="Google Shape;112;p7"/>
          <p:cNvSpPr/>
          <p:nvPr/>
        </p:nvSpPr>
        <p:spPr>
          <a:xfrm>
            <a:off x="4508099" y="2911446"/>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3" name="Google Shape;113;p7"/>
          <p:cNvSpPr/>
          <p:nvPr/>
        </p:nvSpPr>
        <p:spPr>
          <a:xfrm>
            <a:off x="4760830" y="2886050"/>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4" name="Google Shape;114;p7"/>
          <p:cNvSpPr/>
          <p:nvPr/>
        </p:nvSpPr>
        <p:spPr>
          <a:xfrm>
            <a:off x="4501742" y="3171814"/>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5" name="Google Shape;115;p7"/>
          <p:cNvSpPr/>
          <p:nvPr/>
        </p:nvSpPr>
        <p:spPr>
          <a:xfrm>
            <a:off x="4755115" y="3019395"/>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6" name="Google Shape;116;p7"/>
          <p:cNvSpPr/>
          <p:nvPr/>
        </p:nvSpPr>
        <p:spPr>
          <a:xfrm>
            <a:off x="4410304" y="3295660"/>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7" name="Google Shape;117;p7"/>
          <p:cNvSpPr/>
          <p:nvPr/>
        </p:nvSpPr>
        <p:spPr>
          <a:xfrm>
            <a:off x="4825601" y="3000352"/>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8" name="Google Shape;118;p7"/>
          <p:cNvSpPr/>
          <p:nvPr/>
        </p:nvSpPr>
        <p:spPr>
          <a:xfrm>
            <a:off x="4657640" y="3197210"/>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19" name="Google Shape;119;p7"/>
          <p:cNvSpPr/>
          <p:nvPr/>
        </p:nvSpPr>
        <p:spPr>
          <a:xfrm>
            <a:off x="4596364" y="2717793"/>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20" name="Google Shape;120;p7"/>
          <p:cNvSpPr/>
          <p:nvPr/>
        </p:nvSpPr>
        <p:spPr>
          <a:xfrm>
            <a:off x="4517622" y="2311392"/>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21" name="Google Shape;121;p7"/>
          <p:cNvSpPr/>
          <p:nvPr/>
        </p:nvSpPr>
        <p:spPr>
          <a:xfrm>
            <a:off x="4349981" y="2824161"/>
            <a:ext cx="45719" cy="50793"/>
          </a:xfrm>
          <a:prstGeom prst="ellipse">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22" name="Google Shape;122;p7"/>
          <p:cNvSpPr txBox="1"/>
          <p:nvPr/>
        </p:nvSpPr>
        <p:spPr>
          <a:xfrm>
            <a:off x="702541" y="965200"/>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What’s This?</a:t>
            </a:r>
            <a:endParaRPr/>
          </a:p>
        </p:txBody>
      </p:sp>
      <p:sp>
        <p:nvSpPr>
          <p:cNvPr id="123" name="Google Shape;123;p7"/>
          <p:cNvSpPr txBox="1"/>
          <p:nvPr/>
        </p:nvSpPr>
        <p:spPr>
          <a:xfrm>
            <a:off x="942252" y="1628902"/>
            <a:ext cx="297815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FF0000"/>
                </a:solidFill>
                <a:latin typeface="Arial"/>
                <a:ea typeface="Arial"/>
                <a:cs typeface="Arial"/>
                <a:sym typeface="Arial"/>
              </a:rPr>
              <a:t>Accuracy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Elementary Statistics</a:t>
            </a:r>
            <a:endParaRPr/>
          </a:p>
        </p:txBody>
      </p:sp>
      <p:cxnSp>
        <p:nvCxnSpPr>
          <p:cNvPr id="129" name="Google Shape;129;p8"/>
          <p:cNvCxnSpPr/>
          <p:nvPr/>
        </p:nvCxnSpPr>
        <p:spPr>
          <a:xfrm>
            <a:off x="4675909" y="1137804"/>
            <a:ext cx="0" cy="3473450"/>
          </a:xfrm>
          <a:prstGeom prst="straightConnector1">
            <a:avLst/>
          </a:prstGeom>
          <a:noFill/>
          <a:ln cap="flat" cmpd="sng" w="9525">
            <a:solidFill>
              <a:schemeClr val="dk1"/>
            </a:solidFill>
            <a:prstDash val="solid"/>
            <a:round/>
            <a:headEnd len="sm" w="sm" type="none"/>
            <a:tailEnd len="sm" w="sm" type="none"/>
          </a:ln>
        </p:spPr>
      </p:cxnSp>
      <p:cxnSp>
        <p:nvCxnSpPr>
          <p:cNvPr id="130" name="Google Shape;130;p8"/>
          <p:cNvCxnSpPr/>
          <p:nvPr/>
        </p:nvCxnSpPr>
        <p:spPr>
          <a:xfrm>
            <a:off x="2694709" y="2915804"/>
            <a:ext cx="3867150" cy="0"/>
          </a:xfrm>
          <a:prstGeom prst="straightConnector1">
            <a:avLst/>
          </a:prstGeom>
          <a:noFill/>
          <a:ln cap="flat" cmpd="sng" w="9525">
            <a:solidFill>
              <a:schemeClr val="dk1"/>
            </a:solidFill>
            <a:prstDash val="solid"/>
            <a:round/>
            <a:headEnd len="sm" w="sm" type="none"/>
            <a:tailEnd len="sm" w="sm" type="none"/>
          </a:ln>
        </p:spPr>
      </p:cxnSp>
      <p:sp>
        <p:nvSpPr>
          <p:cNvPr id="131" name="Google Shape;131;p8"/>
          <p:cNvSpPr/>
          <p:nvPr/>
        </p:nvSpPr>
        <p:spPr>
          <a:xfrm>
            <a:off x="5403939" y="388869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2" name="Google Shape;132;p8"/>
          <p:cNvSpPr/>
          <p:nvPr/>
        </p:nvSpPr>
        <p:spPr>
          <a:xfrm>
            <a:off x="5537286" y="3542647"/>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3" name="Google Shape;133;p8"/>
          <p:cNvSpPr/>
          <p:nvPr/>
        </p:nvSpPr>
        <p:spPr>
          <a:xfrm>
            <a:off x="5225540" y="3684154"/>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4" name="Google Shape;134;p8"/>
          <p:cNvSpPr/>
          <p:nvPr/>
        </p:nvSpPr>
        <p:spPr>
          <a:xfrm>
            <a:off x="5288048" y="3558499"/>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5" name="Google Shape;135;p8"/>
          <p:cNvSpPr/>
          <p:nvPr/>
        </p:nvSpPr>
        <p:spPr>
          <a:xfrm>
            <a:off x="5351484" y="3582276"/>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6" name="Google Shape;136;p8"/>
          <p:cNvSpPr/>
          <p:nvPr/>
        </p:nvSpPr>
        <p:spPr>
          <a:xfrm>
            <a:off x="5261906" y="389822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7" name="Google Shape;137;p8"/>
          <p:cNvSpPr/>
          <p:nvPr/>
        </p:nvSpPr>
        <p:spPr>
          <a:xfrm>
            <a:off x="5280290" y="381226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8" name="Google Shape;138;p8"/>
          <p:cNvSpPr/>
          <p:nvPr/>
        </p:nvSpPr>
        <p:spPr>
          <a:xfrm>
            <a:off x="5131518" y="3752197"/>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39" name="Google Shape;139;p8"/>
          <p:cNvSpPr/>
          <p:nvPr/>
        </p:nvSpPr>
        <p:spPr>
          <a:xfrm>
            <a:off x="5188035" y="389824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0" name="Google Shape;140;p8"/>
          <p:cNvSpPr/>
          <p:nvPr/>
        </p:nvSpPr>
        <p:spPr>
          <a:xfrm>
            <a:off x="5475239" y="403160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1" name="Google Shape;141;p8"/>
          <p:cNvSpPr/>
          <p:nvPr/>
        </p:nvSpPr>
        <p:spPr>
          <a:xfrm>
            <a:off x="5257430" y="362317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2" name="Google Shape;142;p8"/>
          <p:cNvSpPr/>
          <p:nvPr/>
        </p:nvSpPr>
        <p:spPr>
          <a:xfrm>
            <a:off x="5591897" y="393315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3" name="Google Shape;143;p8"/>
          <p:cNvSpPr/>
          <p:nvPr/>
        </p:nvSpPr>
        <p:spPr>
          <a:xfrm>
            <a:off x="5403939" y="367460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4" name="Google Shape;144;p8"/>
          <p:cNvSpPr/>
          <p:nvPr/>
        </p:nvSpPr>
        <p:spPr>
          <a:xfrm>
            <a:off x="5209804" y="382681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5" name="Google Shape;145;p8"/>
          <p:cNvSpPr/>
          <p:nvPr/>
        </p:nvSpPr>
        <p:spPr>
          <a:xfrm>
            <a:off x="5274099" y="401067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6" name="Google Shape;146;p8"/>
          <p:cNvSpPr/>
          <p:nvPr/>
        </p:nvSpPr>
        <p:spPr>
          <a:xfrm>
            <a:off x="5565861" y="400619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7" name="Google Shape;147;p8"/>
          <p:cNvSpPr/>
          <p:nvPr/>
        </p:nvSpPr>
        <p:spPr>
          <a:xfrm>
            <a:off x="5410921" y="356804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8" name="Google Shape;148;p8"/>
          <p:cNvSpPr/>
          <p:nvPr/>
        </p:nvSpPr>
        <p:spPr>
          <a:xfrm>
            <a:off x="5194385" y="3771236"/>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49" name="Google Shape;149;p8"/>
          <p:cNvSpPr/>
          <p:nvPr/>
        </p:nvSpPr>
        <p:spPr>
          <a:xfrm>
            <a:off x="5495693" y="386329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0" name="Google Shape;150;p8"/>
          <p:cNvSpPr/>
          <p:nvPr/>
        </p:nvSpPr>
        <p:spPr>
          <a:xfrm>
            <a:off x="5330800" y="388236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1" name="Google Shape;151;p8"/>
          <p:cNvSpPr/>
          <p:nvPr/>
        </p:nvSpPr>
        <p:spPr>
          <a:xfrm>
            <a:off x="5418541" y="3971257"/>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2" name="Google Shape;152;p8"/>
          <p:cNvSpPr/>
          <p:nvPr/>
        </p:nvSpPr>
        <p:spPr>
          <a:xfrm>
            <a:off x="5498872" y="361267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3" name="Google Shape;153;p8"/>
          <p:cNvSpPr/>
          <p:nvPr/>
        </p:nvSpPr>
        <p:spPr>
          <a:xfrm>
            <a:off x="5637616" y="3882361"/>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4" name="Google Shape;154;p8"/>
          <p:cNvSpPr/>
          <p:nvPr/>
        </p:nvSpPr>
        <p:spPr>
          <a:xfrm>
            <a:off x="5323293" y="373629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5" name="Google Shape;155;p8"/>
          <p:cNvSpPr/>
          <p:nvPr/>
        </p:nvSpPr>
        <p:spPr>
          <a:xfrm>
            <a:off x="5403939" y="378473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6" name="Google Shape;156;p8"/>
          <p:cNvSpPr/>
          <p:nvPr/>
        </p:nvSpPr>
        <p:spPr>
          <a:xfrm>
            <a:off x="5524590" y="371768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7" name="Google Shape;157;p8"/>
          <p:cNvSpPr/>
          <p:nvPr/>
        </p:nvSpPr>
        <p:spPr>
          <a:xfrm>
            <a:off x="5539371" y="3898226"/>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8" name="Google Shape;158;p8"/>
          <p:cNvSpPr/>
          <p:nvPr/>
        </p:nvSpPr>
        <p:spPr>
          <a:xfrm>
            <a:off x="5456646" y="375217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59" name="Google Shape;159;p8"/>
          <p:cNvSpPr/>
          <p:nvPr/>
        </p:nvSpPr>
        <p:spPr>
          <a:xfrm>
            <a:off x="5345676" y="402205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0" name="Google Shape;160;p8"/>
          <p:cNvSpPr/>
          <p:nvPr/>
        </p:nvSpPr>
        <p:spPr>
          <a:xfrm>
            <a:off x="5417909" y="4091889"/>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1" name="Google Shape;161;p8"/>
          <p:cNvSpPr/>
          <p:nvPr/>
        </p:nvSpPr>
        <p:spPr>
          <a:xfrm>
            <a:off x="5108662" y="3939488"/>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2" name="Google Shape;162;p8"/>
          <p:cNvSpPr/>
          <p:nvPr/>
        </p:nvSpPr>
        <p:spPr>
          <a:xfrm>
            <a:off x="5458546" y="3672786"/>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3" name="Google Shape;163;p8"/>
          <p:cNvSpPr/>
          <p:nvPr/>
        </p:nvSpPr>
        <p:spPr>
          <a:xfrm>
            <a:off x="5323293" y="3672786"/>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4" name="Google Shape;164;p8"/>
          <p:cNvSpPr/>
          <p:nvPr/>
        </p:nvSpPr>
        <p:spPr>
          <a:xfrm>
            <a:off x="5576024" y="364739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5" name="Google Shape;165;p8"/>
          <p:cNvSpPr/>
          <p:nvPr/>
        </p:nvSpPr>
        <p:spPr>
          <a:xfrm>
            <a:off x="5316936" y="3933154"/>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6" name="Google Shape;166;p8"/>
          <p:cNvSpPr/>
          <p:nvPr/>
        </p:nvSpPr>
        <p:spPr>
          <a:xfrm>
            <a:off x="5570309" y="3780735"/>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7" name="Google Shape;167;p8"/>
          <p:cNvSpPr/>
          <p:nvPr/>
        </p:nvSpPr>
        <p:spPr>
          <a:xfrm>
            <a:off x="5225498" y="405700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8" name="Google Shape;168;p8"/>
          <p:cNvSpPr/>
          <p:nvPr/>
        </p:nvSpPr>
        <p:spPr>
          <a:xfrm>
            <a:off x="5640795" y="3761692"/>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69" name="Google Shape;169;p8"/>
          <p:cNvSpPr/>
          <p:nvPr/>
        </p:nvSpPr>
        <p:spPr>
          <a:xfrm>
            <a:off x="5472834" y="3958550"/>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70" name="Google Shape;170;p8"/>
          <p:cNvSpPr/>
          <p:nvPr/>
        </p:nvSpPr>
        <p:spPr>
          <a:xfrm>
            <a:off x="5411558" y="347913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71" name="Google Shape;171;p8"/>
          <p:cNvSpPr/>
          <p:nvPr/>
        </p:nvSpPr>
        <p:spPr>
          <a:xfrm>
            <a:off x="5347923" y="3812263"/>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72" name="Google Shape;172;p8"/>
          <p:cNvSpPr/>
          <p:nvPr/>
        </p:nvSpPr>
        <p:spPr>
          <a:xfrm>
            <a:off x="5165175" y="3585501"/>
            <a:ext cx="45719" cy="50793"/>
          </a:xfrm>
          <a:prstGeom prst="ellipse">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73" name="Google Shape;173;p8"/>
          <p:cNvSpPr txBox="1"/>
          <p:nvPr/>
        </p:nvSpPr>
        <p:spPr>
          <a:xfrm>
            <a:off x="757959" y="979054"/>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What’s This?</a:t>
            </a:r>
            <a:endParaRPr/>
          </a:p>
        </p:txBody>
      </p:sp>
      <p:sp>
        <p:nvSpPr>
          <p:cNvPr id="174" name="Google Shape;174;p8"/>
          <p:cNvSpPr txBox="1"/>
          <p:nvPr/>
        </p:nvSpPr>
        <p:spPr>
          <a:xfrm>
            <a:off x="997670" y="1642756"/>
            <a:ext cx="297815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1A550"/>
                </a:solidFill>
                <a:latin typeface="Arial"/>
                <a:ea typeface="Arial"/>
                <a:cs typeface="Arial"/>
                <a:sym typeface="Arial"/>
              </a:rPr>
              <a:t>Precision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cxnSp>
        <p:nvCxnSpPr>
          <p:cNvPr id="179" name="Google Shape;179;p9"/>
          <p:cNvCxnSpPr/>
          <p:nvPr/>
        </p:nvCxnSpPr>
        <p:spPr>
          <a:xfrm>
            <a:off x="4163291" y="1082386"/>
            <a:ext cx="0" cy="3473450"/>
          </a:xfrm>
          <a:prstGeom prst="straightConnector1">
            <a:avLst/>
          </a:prstGeom>
          <a:noFill/>
          <a:ln cap="flat" cmpd="sng" w="9525">
            <a:solidFill>
              <a:schemeClr val="dk1"/>
            </a:solidFill>
            <a:prstDash val="solid"/>
            <a:round/>
            <a:headEnd len="sm" w="sm" type="none"/>
            <a:tailEnd len="sm" w="sm" type="none"/>
          </a:ln>
        </p:spPr>
      </p:cxnSp>
      <p:cxnSp>
        <p:nvCxnSpPr>
          <p:cNvPr id="180" name="Google Shape;180;p9"/>
          <p:cNvCxnSpPr/>
          <p:nvPr/>
        </p:nvCxnSpPr>
        <p:spPr>
          <a:xfrm>
            <a:off x="2182091" y="2860386"/>
            <a:ext cx="3867150" cy="0"/>
          </a:xfrm>
          <a:prstGeom prst="straightConnector1">
            <a:avLst/>
          </a:prstGeom>
          <a:noFill/>
          <a:ln cap="flat" cmpd="sng" w="9525">
            <a:solidFill>
              <a:schemeClr val="dk1"/>
            </a:solidFill>
            <a:prstDash val="solid"/>
            <a:round/>
            <a:headEnd len="sm" w="sm" type="none"/>
            <a:tailEnd len="sm" w="sm" type="none"/>
          </a:ln>
        </p:spPr>
      </p:cxnSp>
      <p:sp>
        <p:nvSpPr>
          <p:cNvPr id="181" name="Google Shape;181;p9"/>
          <p:cNvSpPr/>
          <p:nvPr/>
        </p:nvSpPr>
        <p:spPr>
          <a:xfrm>
            <a:off x="4779243" y="3489058"/>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2" name="Google Shape;182;p9"/>
          <p:cNvSpPr/>
          <p:nvPr/>
        </p:nvSpPr>
        <p:spPr>
          <a:xfrm>
            <a:off x="5332647" y="3685901"/>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3" name="Google Shape;183;p9"/>
          <p:cNvSpPr/>
          <p:nvPr/>
        </p:nvSpPr>
        <p:spPr>
          <a:xfrm>
            <a:off x="4623670" y="3704935"/>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4" name="Google Shape;184;p9"/>
          <p:cNvSpPr/>
          <p:nvPr/>
        </p:nvSpPr>
        <p:spPr>
          <a:xfrm>
            <a:off x="5540612" y="425104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5" name="Google Shape;185;p9"/>
          <p:cNvSpPr/>
          <p:nvPr/>
        </p:nvSpPr>
        <p:spPr>
          <a:xfrm>
            <a:off x="5299626" y="355889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6" name="Google Shape;186;p9"/>
          <p:cNvSpPr/>
          <p:nvPr/>
        </p:nvSpPr>
        <p:spPr>
          <a:xfrm>
            <a:off x="4904019" y="4279654"/>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7" name="Google Shape;187;p9"/>
          <p:cNvSpPr/>
          <p:nvPr/>
        </p:nvSpPr>
        <p:spPr>
          <a:xfrm>
            <a:off x="5288829" y="3377945"/>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8" name="Google Shape;188;p9"/>
          <p:cNvSpPr/>
          <p:nvPr/>
        </p:nvSpPr>
        <p:spPr>
          <a:xfrm>
            <a:off x="4926879" y="3895451"/>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89" name="Google Shape;189;p9"/>
          <p:cNvSpPr/>
          <p:nvPr/>
        </p:nvSpPr>
        <p:spPr>
          <a:xfrm>
            <a:off x="4983396" y="4041494"/>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0" name="Google Shape;190;p9"/>
          <p:cNvSpPr/>
          <p:nvPr/>
        </p:nvSpPr>
        <p:spPr>
          <a:xfrm>
            <a:off x="5379642" y="434311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1" name="Google Shape;191;p9"/>
          <p:cNvSpPr/>
          <p:nvPr/>
        </p:nvSpPr>
        <p:spPr>
          <a:xfrm>
            <a:off x="5066900" y="3508103"/>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2" name="Google Shape;192;p9"/>
          <p:cNvSpPr/>
          <p:nvPr/>
        </p:nvSpPr>
        <p:spPr>
          <a:xfrm>
            <a:off x="4973237" y="362238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3" name="Google Shape;193;p9"/>
          <p:cNvSpPr/>
          <p:nvPr/>
        </p:nvSpPr>
        <p:spPr>
          <a:xfrm>
            <a:off x="5112298" y="3347743"/>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4" name="Google Shape;194;p9"/>
          <p:cNvSpPr/>
          <p:nvPr/>
        </p:nvSpPr>
        <p:spPr>
          <a:xfrm>
            <a:off x="4830996" y="368590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5" name="Google Shape;195;p9"/>
          <p:cNvSpPr/>
          <p:nvPr/>
        </p:nvSpPr>
        <p:spPr>
          <a:xfrm>
            <a:off x="4729715" y="391449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6" name="Google Shape;196;p9"/>
          <p:cNvSpPr/>
          <p:nvPr/>
        </p:nvSpPr>
        <p:spPr>
          <a:xfrm>
            <a:off x="5361222" y="414944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7" name="Google Shape;197;p9"/>
          <p:cNvSpPr/>
          <p:nvPr/>
        </p:nvSpPr>
        <p:spPr>
          <a:xfrm>
            <a:off x="5206282" y="371129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8" name="Google Shape;198;p9"/>
          <p:cNvSpPr/>
          <p:nvPr/>
        </p:nvSpPr>
        <p:spPr>
          <a:xfrm>
            <a:off x="4989746" y="391449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199" name="Google Shape;199;p9"/>
          <p:cNvSpPr/>
          <p:nvPr/>
        </p:nvSpPr>
        <p:spPr>
          <a:xfrm>
            <a:off x="4977045" y="3428738"/>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0" name="Google Shape;200;p9"/>
          <p:cNvSpPr/>
          <p:nvPr/>
        </p:nvSpPr>
        <p:spPr>
          <a:xfrm>
            <a:off x="4770669" y="4146258"/>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1" name="Google Shape;201;p9"/>
          <p:cNvSpPr/>
          <p:nvPr/>
        </p:nvSpPr>
        <p:spPr>
          <a:xfrm>
            <a:off x="5213902" y="4114511"/>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2" name="Google Shape;202;p9"/>
          <p:cNvSpPr/>
          <p:nvPr/>
        </p:nvSpPr>
        <p:spPr>
          <a:xfrm>
            <a:off x="5417104" y="3581913"/>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3" name="Google Shape;203;p9"/>
          <p:cNvSpPr/>
          <p:nvPr/>
        </p:nvSpPr>
        <p:spPr>
          <a:xfrm>
            <a:off x="5432977" y="4025615"/>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4" name="Google Shape;204;p9"/>
          <p:cNvSpPr/>
          <p:nvPr/>
        </p:nvSpPr>
        <p:spPr>
          <a:xfrm>
            <a:off x="5633960" y="371445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5" name="Google Shape;205;p9"/>
          <p:cNvSpPr/>
          <p:nvPr/>
        </p:nvSpPr>
        <p:spPr>
          <a:xfrm>
            <a:off x="5620305" y="394623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6" name="Google Shape;206;p9"/>
          <p:cNvSpPr/>
          <p:nvPr/>
        </p:nvSpPr>
        <p:spPr>
          <a:xfrm>
            <a:off x="5529500" y="3752546"/>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7" name="Google Shape;207;p9"/>
          <p:cNvSpPr/>
          <p:nvPr/>
        </p:nvSpPr>
        <p:spPr>
          <a:xfrm>
            <a:off x="5538390" y="4120861"/>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8" name="Google Shape;208;p9"/>
          <p:cNvSpPr/>
          <p:nvPr/>
        </p:nvSpPr>
        <p:spPr>
          <a:xfrm>
            <a:off x="5252007" y="3895429"/>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09" name="Google Shape;209;p9"/>
          <p:cNvSpPr/>
          <p:nvPr/>
        </p:nvSpPr>
        <p:spPr>
          <a:xfrm>
            <a:off x="5074836" y="440980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0" name="Google Shape;210;p9"/>
          <p:cNvSpPr/>
          <p:nvPr/>
        </p:nvSpPr>
        <p:spPr>
          <a:xfrm>
            <a:off x="5213270" y="4235143"/>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1" name="Google Shape;211;p9"/>
          <p:cNvSpPr/>
          <p:nvPr/>
        </p:nvSpPr>
        <p:spPr>
          <a:xfrm>
            <a:off x="4904023" y="4082742"/>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2" name="Google Shape;212;p9"/>
          <p:cNvSpPr/>
          <p:nvPr/>
        </p:nvSpPr>
        <p:spPr>
          <a:xfrm>
            <a:off x="5487587" y="3414418"/>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3" name="Google Shape;213;p9"/>
          <p:cNvSpPr/>
          <p:nvPr/>
        </p:nvSpPr>
        <p:spPr>
          <a:xfrm>
            <a:off x="5118654" y="3816040"/>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4" name="Google Shape;214;p9"/>
          <p:cNvSpPr/>
          <p:nvPr/>
        </p:nvSpPr>
        <p:spPr>
          <a:xfrm>
            <a:off x="5371385" y="3790644"/>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5" name="Google Shape;215;p9"/>
          <p:cNvSpPr/>
          <p:nvPr/>
        </p:nvSpPr>
        <p:spPr>
          <a:xfrm>
            <a:off x="5112297" y="4076408"/>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6" name="Google Shape;216;p9"/>
          <p:cNvSpPr/>
          <p:nvPr/>
        </p:nvSpPr>
        <p:spPr>
          <a:xfrm>
            <a:off x="5365670" y="3923989"/>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7" name="Google Shape;217;p9"/>
          <p:cNvSpPr/>
          <p:nvPr/>
        </p:nvSpPr>
        <p:spPr>
          <a:xfrm>
            <a:off x="5020859" y="4200254"/>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8" name="Google Shape;218;p9"/>
          <p:cNvSpPr/>
          <p:nvPr/>
        </p:nvSpPr>
        <p:spPr>
          <a:xfrm>
            <a:off x="5436156" y="3904946"/>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19" name="Google Shape;219;p9"/>
          <p:cNvSpPr/>
          <p:nvPr/>
        </p:nvSpPr>
        <p:spPr>
          <a:xfrm>
            <a:off x="5268195" y="4101804"/>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20" name="Google Shape;220;p9"/>
          <p:cNvSpPr/>
          <p:nvPr/>
        </p:nvSpPr>
        <p:spPr>
          <a:xfrm>
            <a:off x="5206919" y="3622387"/>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21" name="Google Shape;221;p9"/>
          <p:cNvSpPr/>
          <p:nvPr/>
        </p:nvSpPr>
        <p:spPr>
          <a:xfrm>
            <a:off x="5128177" y="3215986"/>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22" name="Google Shape;222;p9"/>
          <p:cNvSpPr/>
          <p:nvPr/>
        </p:nvSpPr>
        <p:spPr>
          <a:xfrm>
            <a:off x="4960536" y="3728755"/>
            <a:ext cx="45719" cy="50793"/>
          </a:xfrm>
          <a:prstGeom prst="ellipse">
            <a:avLst/>
          </a:prstGeom>
          <a:solidFill>
            <a:srgbClr val="ED7D31"/>
          </a:solidFill>
          <a:ln cap="flat" cmpd="sng" w="9525">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23" name="Google Shape;223;p9"/>
          <p:cNvSpPr txBox="1"/>
          <p:nvPr/>
        </p:nvSpPr>
        <p:spPr>
          <a:xfrm>
            <a:off x="245341" y="923636"/>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What’s This?</a:t>
            </a:r>
            <a:endParaRPr/>
          </a:p>
        </p:txBody>
      </p:sp>
      <p:sp>
        <p:nvSpPr>
          <p:cNvPr id="224" name="Google Shape;224;p9"/>
          <p:cNvSpPr txBox="1"/>
          <p:nvPr/>
        </p:nvSpPr>
        <p:spPr>
          <a:xfrm>
            <a:off x="1373689" y="3844050"/>
            <a:ext cx="30613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Accuracy?</a:t>
            </a:r>
            <a:endParaRPr/>
          </a:p>
        </p:txBody>
      </p:sp>
      <p:cxnSp>
        <p:nvCxnSpPr>
          <p:cNvPr id="225" name="Google Shape;225;p9"/>
          <p:cNvCxnSpPr>
            <a:endCxn id="213" idx="5"/>
          </p:cNvCxnSpPr>
          <p:nvPr/>
        </p:nvCxnSpPr>
        <p:spPr>
          <a:xfrm>
            <a:off x="4163178" y="2860395"/>
            <a:ext cx="994500" cy="999000"/>
          </a:xfrm>
          <a:prstGeom prst="straightConnector1">
            <a:avLst/>
          </a:prstGeom>
          <a:noFill/>
          <a:ln cap="flat" cmpd="sng" w="38100">
            <a:solidFill>
              <a:srgbClr val="ED7D31"/>
            </a:solidFill>
            <a:prstDash val="solid"/>
            <a:round/>
            <a:headEnd len="sm" w="sm" type="none"/>
            <a:tailEnd len="sm" w="sm" type="none"/>
          </a:ln>
        </p:spPr>
      </p:cxnSp>
      <p:sp>
        <p:nvSpPr>
          <p:cNvPr id="226" name="Google Shape;226;p9"/>
          <p:cNvSpPr/>
          <p:nvPr/>
        </p:nvSpPr>
        <p:spPr>
          <a:xfrm>
            <a:off x="4639068" y="3282661"/>
            <a:ext cx="1040611" cy="1127146"/>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27" name="Google Shape;227;p9"/>
          <p:cNvSpPr txBox="1"/>
          <p:nvPr/>
        </p:nvSpPr>
        <p:spPr>
          <a:xfrm>
            <a:off x="5575219" y="3051091"/>
            <a:ext cx="30613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Precision?</a:t>
            </a:r>
            <a:endParaRPr/>
          </a:p>
        </p:txBody>
      </p:sp>
      <p:sp>
        <p:nvSpPr>
          <p:cNvPr id="228" name="Google Shape;228;p9"/>
          <p:cNvSpPr txBox="1"/>
          <p:nvPr/>
        </p:nvSpPr>
        <p:spPr>
          <a:xfrm>
            <a:off x="1373689" y="3842922"/>
            <a:ext cx="30613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Accuracy?</a:t>
            </a:r>
            <a:endParaRPr/>
          </a:p>
        </p:txBody>
      </p:sp>
      <p:cxnSp>
        <p:nvCxnSpPr>
          <p:cNvPr id="229" name="Google Shape;229;p9"/>
          <p:cNvCxnSpPr/>
          <p:nvPr/>
        </p:nvCxnSpPr>
        <p:spPr>
          <a:xfrm>
            <a:off x="4163291" y="2860386"/>
            <a:ext cx="994387" cy="999009"/>
          </a:xfrm>
          <a:prstGeom prst="straightConnector1">
            <a:avLst/>
          </a:prstGeom>
          <a:noFill/>
          <a:ln cap="flat" cmpd="sng" w="38100">
            <a:solidFill>
              <a:srgbClr val="ED7D31"/>
            </a:solidFill>
            <a:prstDash val="solid"/>
            <a:round/>
            <a:headEnd len="sm" w="sm" type="none"/>
            <a:tailEnd len="sm" w="sm" type="none"/>
          </a:ln>
        </p:spPr>
      </p:cxnSp>
      <p:sp>
        <p:nvSpPr>
          <p:cNvPr id="230" name="Google Shape;230;p9"/>
          <p:cNvSpPr/>
          <p:nvPr/>
        </p:nvSpPr>
        <p:spPr>
          <a:xfrm>
            <a:off x="4633985" y="3278035"/>
            <a:ext cx="1040611" cy="1127146"/>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31" name="Google Shape;231;p9"/>
          <p:cNvSpPr txBox="1"/>
          <p:nvPr/>
        </p:nvSpPr>
        <p:spPr>
          <a:xfrm>
            <a:off x="5574582" y="3046609"/>
            <a:ext cx="306138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Precision?</a:t>
            </a:r>
            <a:endParaRPr/>
          </a:p>
        </p:txBody>
      </p:sp>
      <p:sp>
        <p:nvSpPr>
          <p:cNvPr id="232" name="Google Shape;232;p9"/>
          <p:cNvSpPr/>
          <p:nvPr/>
        </p:nvSpPr>
        <p:spPr>
          <a:xfrm>
            <a:off x="3858491" y="2648301"/>
            <a:ext cx="1849131" cy="1953248"/>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33" name="Google Shape;233;p9"/>
          <p:cNvSpPr txBox="1"/>
          <p:nvPr/>
        </p:nvSpPr>
        <p:spPr>
          <a:xfrm>
            <a:off x="4839729" y="934347"/>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Uncertainty?</a:t>
            </a:r>
            <a:endParaRPr/>
          </a:p>
        </p:txBody>
      </p:sp>
      <p:sp>
        <p:nvSpPr>
          <p:cNvPr id="234" name="Google Shape;234;p9"/>
          <p:cNvSpPr txBox="1"/>
          <p:nvPr/>
        </p:nvSpPr>
        <p:spPr>
          <a:xfrm>
            <a:off x="1762056" y="3151878"/>
            <a:ext cx="2280266" cy="847027"/>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5" name="Google Shape;235;p9"/>
          <p:cNvSpPr txBox="1"/>
          <p:nvPr/>
        </p:nvSpPr>
        <p:spPr>
          <a:xfrm>
            <a:off x="5855227" y="3622380"/>
            <a:ext cx="2505393" cy="11699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6" name="Google Shape;236;p9"/>
          <p:cNvSpPr txBox="1"/>
          <p:nvPr/>
        </p:nvSpPr>
        <p:spPr>
          <a:xfrm>
            <a:off x="1763660" y="3151524"/>
            <a:ext cx="2280266" cy="847027"/>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7" name="Google Shape;237;p9"/>
          <p:cNvSpPr txBox="1"/>
          <p:nvPr/>
        </p:nvSpPr>
        <p:spPr>
          <a:xfrm>
            <a:off x="5856100" y="3622380"/>
            <a:ext cx="2505393" cy="1169936"/>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38" name="Google Shape;238;p9"/>
          <p:cNvSpPr txBox="1"/>
          <p:nvPr/>
        </p:nvSpPr>
        <p:spPr>
          <a:xfrm>
            <a:off x="4839729" y="936588"/>
            <a:ext cx="345757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ED7D31"/>
                </a:solidFill>
                <a:latin typeface="Arial"/>
                <a:ea typeface="Arial"/>
                <a:cs typeface="Arial"/>
                <a:sym typeface="Arial"/>
              </a:rPr>
              <a:t>Uncertainty?</a:t>
            </a:r>
            <a:endParaRPr/>
          </a:p>
        </p:txBody>
      </p:sp>
      <p:sp>
        <p:nvSpPr>
          <p:cNvPr id="239" name="Google Shape;239;p9"/>
          <p:cNvSpPr/>
          <p:nvPr/>
        </p:nvSpPr>
        <p:spPr>
          <a:xfrm>
            <a:off x="3858491" y="2649140"/>
            <a:ext cx="1849131" cy="1953248"/>
          </a:xfrm>
          <a:prstGeom prst="ellipse">
            <a:avLst/>
          </a:prstGeom>
          <a:noFill/>
          <a:ln cap="flat" cmpd="sng" w="38100">
            <a:solidFill>
              <a:srgbClr val="ED7D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2"/>
              </a:solidFill>
              <a:latin typeface="Arial"/>
              <a:ea typeface="Arial"/>
              <a:cs typeface="Arial"/>
              <a:sym typeface="Arial"/>
            </a:endParaRPr>
          </a:p>
        </p:txBody>
      </p:sp>
      <p:sp>
        <p:nvSpPr>
          <p:cNvPr id="240" name="Google Shape;240;p9"/>
          <p:cNvSpPr txBox="1"/>
          <p:nvPr/>
        </p:nvSpPr>
        <p:spPr>
          <a:xfrm>
            <a:off x="2434505" y="2485944"/>
            <a:ext cx="345757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Clear?</a:t>
            </a:r>
            <a:endParaRPr/>
          </a:p>
        </p:txBody>
      </p:sp>
      <p:sp>
        <p:nvSpPr>
          <p:cNvPr id="241" name="Google Shape;241;p9"/>
          <p:cNvSpPr txBox="1"/>
          <p:nvPr/>
        </p:nvSpPr>
        <p:spPr>
          <a:xfrm>
            <a:off x="5182682" y="1455938"/>
            <a:ext cx="2783716" cy="1169936"/>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2" name="Google Shape;242;p9"/>
          <p:cNvSpPr txBox="1"/>
          <p:nvPr/>
        </p:nvSpPr>
        <p:spPr>
          <a:xfrm>
            <a:off x="5182682" y="1455938"/>
            <a:ext cx="2783716" cy="116993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3" name="Google Shape;243;p9"/>
          <p:cNvSpPr txBox="1"/>
          <p:nvPr>
            <p:ph type="title"/>
          </p:nvPr>
        </p:nvSpPr>
        <p:spPr>
          <a:xfrm>
            <a:off x="132036" y="131954"/>
            <a:ext cx="7040148" cy="5842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Elementary Statistics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4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